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gif" ContentType="image/gif"/>
  <Default Extension="mp4" ContentType="video/unknown"/>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4"/>
  </p:notesMasterIdLst>
  <p:sldIdLst>
    <p:sldId id="541" r:id="rId2"/>
    <p:sldId id="503" r:id="rId3"/>
    <p:sldId id="525" r:id="rId4"/>
    <p:sldId id="497" r:id="rId5"/>
    <p:sldId id="529" r:id="rId6"/>
    <p:sldId id="530" r:id="rId7"/>
    <p:sldId id="531" r:id="rId8"/>
    <p:sldId id="532" r:id="rId9"/>
    <p:sldId id="533" r:id="rId10"/>
    <p:sldId id="534" r:id="rId11"/>
    <p:sldId id="535" r:id="rId12"/>
    <p:sldId id="536" r:id="rId13"/>
    <p:sldId id="540" r:id="rId14"/>
    <p:sldId id="538" r:id="rId15"/>
    <p:sldId id="537" r:id="rId16"/>
    <p:sldId id="515" r:id="rId17"/>
    <p:sldId id="521" r:id="rId18"/>
    <p:sldId id="539" r:id="rId19"/>
    <p:sldId id="518" r:id="rId20"/>
    <p:sldId id="528" r:id="rId21"/>
    <p:sldId id="527" r:id="rId22"/>
    <p:sldId id="523" r:id="rId23"/>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D30DD"/>
    <a:srgbClr val="009900"/>
    <a:srgbClr val="FFCCFF"/>
    <a:srgbClr val="BCFCD4"/>
    <a:srgbClr val="99FF66"/>
    <a:srgbClr val="33CCFF"/>
    <a:srgbClr val="F11BAA"/>
    <a:srgbClr val="00FF00"/>
    <a:srgbClr val="11C1FF"/>
    <a:srgbClr val="FF505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43" autoAdjust="0"/>
    <p:restoredTop sz="94680" autoAdjust="0"/>
  </p:normalViewPr>
  <p:slideViewPr>
    <p:cSldViewPr>
      <p:cViewPr>
        <p:scale>
          <a:sx n="73" d="100"/>
          <a:sy n="73" d="100"/>
        </p:scale>
        <p:origin x="-1747" y="-293"/>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diagrams/_rels/data2.xml.rels><?xml version="1.0" encoding="UTF-8" standalone="yes"?>
<Relationships xmlns="http://schemas.openxmlformats.org/package/2006/relationships"><Relationship Id="rId1" Type="http://schemas.openxmlformats.org/officeDocument/2006/relationships/image" Target="../media/image20.png"/></Relationships>
</file>

<file path=ppt/diagrams/_rels/data3.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png"/><Relationship Id="rId1" Type="http://schemas.openxmlformats.org/officeDocument/2006/relationships/image" Target="../media/image32.png"/></Relationships>
</file>

<file path=ppt/diagrams/_rels/data4.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36.png"/><Relationship Id="rId1" Type="http://schemas.openxmlformats.org/officeDocument/2006/relationships/image" Target="../media/image35.png"/></Relationships>
</file>

<file path=ppt/diagrams/_rels/drawing2.xml.rels><?xml version="1.0" encoding="UTF-8" standalone="yes"?>
<Relationships xmlns="http://schemas.openxmlformats.org/package/2006/relationships"><Relationship Id="rId1" Type="http://schemas.openxmlformats.org/officeDocument/2006/relationships/image" Target="../media/image20.png"/></Relationships>
</file>

<file path=ppt/diagrams/_rels/drawing3.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png"/><Relationship Id="rId1" Type="http://schemas.openxmlformats.org/officeDocument/2006/relationships/image" Target="../media/image32.png"/></Relationships>
</file>

<file path=ppt/diagrams/_rels/drawing4.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36.png"/><Relationship Id="rId1" Type="http://schemas.openxmlformats.org/officeDocument/2006/relationships/image" Target="../media/image35.pn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DABBB91E-DAF9-47E3-9C1B-82DE845568D0}" type="doc">
      <dgm:prSet loTypeId="urn:microsoft.com/office/officeart/2005/8/layout/hierarchy6" loCatId="hierarchy" qsTypeId="urn:microsoft.com/office/officeart/2005/8/quickstyle/simple1" qsCatId="simple" csTypeId="urn:microsoft.com/office/officeart/2005/8/colors/accent1_2" csCatId="accent1" phldr="1"/>
      <dgm:spPr/>
      <dgm:t>
        <a:bodyPr/>
        <a:lstStyle/>
        <a:p>
          <a:endParaRPr lang="en-US"/>
        </a:p>
      </dgm:t>
    </dgm:pt>
    <dgm:pt modelId="{842A6939-AB67-443F-A238-B1594B14F58A}">
      <dgm:prSet phldrT="[Text]" custT="1"/>
      <dgm:spPr/>
      <dgm:t>
        <a:bodyPr/>
        <a:lstStyle/>
        <a:p>
          <a:r>
            <a:rPr lang="en-US" sz="1800" b="1" dirty="0" smtClean="0">
              <a:latin typeface="Cambria" pitchFamily="18" charset="0"/>
              <a:ea typeface="Cambria" pitchFamily="18" charset="0"/>
            </a:rPr>
            <a:t>3 </a:t>
          </a:r>
          <a:r>
            <a:rPr lang="en-US" sz="1800" b="1" dirty="0" err="1" smtClean="0">
              <a:latin typeface="Cambria" pitchFamily="18" charset="0"/>
              <a:ea typeface="Cambria" pitchFamily="18" charset="0"/>
            </a:rPr>
            <a:t>nhóm</a:t>
          </a:r>
          <a:endParaRPr lang="en-US" sz="1800" b="1" dirty="0">
            <a:latin typeface="Cambria" pitchFamily="18" charset="0"/>
            <a:ea typeface="Cambria" pitchFamily="18" charset="0"/>
          </a:endParaRPr>
        </a:p>
      </dgm:t>
    </dgm:pt>
    <dgm:pt modelId="{1E808713-9AEA-4E4B-9042-F201F65702A2}" type="parTrans" cxnId="{CA6D227D-955C-41C5-88CE-BF524022B547}">
      <dgm:prSet/>
      <dgm:spPr/>
      <dgm:t>
        <a:bodyPr/>
        <a:lstStyle/>
        <a:p>
          <a:endParaRPr lang="en-US"/>
        </a:p>
      </dgm:t>
    </dgm:pt>
    <dgm:pt modelId="{B2F25BC8-7F6E-470E-9D72-45A1234FD505}" type="sibTrans" cxnId="{CA6D227D-955C-41C5-88CE-BF524022B547}">
      <dgm:prSet/>
      <dgm:spPr/>
      <dgm:t>
        <a:bodyPr/>
        <a:lstStyle/>
        <a:p>
          <a:endParaRPr lang="en-US"/>
        </a:p>
      </dgm:t>
    </dgm:pt>
    <dgm:pt modelId="{451462FA-6989-408F-BA8F-09E372FDA644}">
      <dgm:prSet phldrT="[Text]" custT="1"/>
      <dgm:spPr/>
      <dgm:t>
        <a:bodyPr/>
        <a:lstStyle/>
        <a:p>
          <a:r>
            <a:rPr lang="vi-VN" sz="1800" dirty="0" smtClean="0">
              <a:latin typeface="Cambria" pitchFamily="18" charset="0"/>
              <a:ea typeface="Cambria" pitchFamily="18" charset="0"/>
            </a:rPr>
            <a:t>Khoáng sản năng lượng</a:t>
          </a:r>
          <a:r>
            <a:rPr lang="en-US" sz="1800" dirty="0" smtClean="0">
              <a:latin typeface="Cambria" pitchFamily="18" charset="0"/>
              <a:ea typeface="Cambria" pitchFamily="18" charset="0"/>
            </a:rPr>
            <a:t>: </a:t>
          </a:r>
          <a:r>
            <a:rPr lang="vi-VN" sz="1800" dirty="0" smtClean="0">
              <a:latin typeface="Cambria" pitchFamily="18" charset="0"/>
              <a:ea typeface="Cambria" pitchFamily="18" charset="0"/>
            </a:rPr>
            <a:t>than đá, dầu mỏ, khí tự nhiên,….</a:t>
          </a:r>
          <a:endParaRPr lang="en-US" sz="1800" dirty="0" smtClean="0">
            <a:latin typeface="Cambria" pitchFamily="18" charset="0"/>
            <a:ea typeface="Cambria" pitchFamily="18" charset="0"/>
          </a:endParaRPr>
        </a:p>
      </dgm:t>
    </dgm:pt>
    <dgm:pt modelId="{910BE239-0CC0-4039-8F15-F7C02DB53481}" type="parTrans" cxnId="{6D917308-4E08-4DA2-9E47-7CADA4CE5D4C}">
      <dgm:prSet/>
      <dgm:spPr/>
      <dgm:t>
        <a:bodyPr/>
        <a:lstStyle/>
        <a:p>
          <a:endParaRPr lang="en-US"/>
        </a:p>
      </dgm:t>
    </dgm:pt>
    <dgm:pt modelId="{97C03107-172C-4F8C-A97B-948CFEDBD233}" type="sibTrans" cxnId="{6D917308-4E08-4DA2-9E47-7CADA4CE5D4C}">
      <dgm:prSet/>
      <dgm:spPr/>
      <dgm:t>
        <a:bodyPr/>
        <a:lstStyle/>
        <a:p>
          <a:endParaRPr lang="en-US"/>
        </a:p>
      </dgm:t>
    </dgm:pt>
    <dgm:pt modelId="{73DCFC18-9660-4A97-A679-C2AEB743C236}">
      <dgm:prSet phldrT="[Text]" custT="1"/>
      <dgm:spPr/>
      <dgm:t>
        <a:bodyPr/>
        <a:lstStyle/>
        <a:p>
          <a:r>
            <a:rPr lang="vi-VN" sz="1800" dirty="0" smtClean="0">
              <a:latin typeface="Cambria" pitchFamily="18" charset="0"/>
              <a:ea typeface="Cambria" pitchFamily="18" charset="0"/>
            </a:rPr>
            <a:t>Khoáng sản kim loại</a:t>
          </a:r>
          <a:r>
            <a:rPr lang="en-US" sz="1800" dirty="0" smtClean="0">
              <a:latin typeface="Cambria" pitchFamily="18" charset="0"/>
              <a:ea typeface="Cambria" pitchFamily="18" charset="0"/>
            </a:rPr>
            <a:t>: </a:t>
          </a:r>
          <a:r>
            <a:rPr lang="vi-VN" sz="1800" dirty="0" smtClean="0">
              <a:latin typeface="Cambria" pitchFamily="18" charset="0"/>
              <a:ea typeface="Cambria" pitchFamily="18" charset="0"/>
            </a:rPr>
            <a:t>sắt, đồng, bô-xit, man-gan, đất hiếm,...</a:t>
          </a:r>
          <a:endParaRPr lang="en-US" sz="1800" dirty="0" smtClean="0">
            <a:latin typeface="Cambria" pitchFamily="18" charset="0"/>
            <a:ea typeface="Cambria" pitchFamily="18" charset="0"/>
          </a:endParaRPr>
        </a:p>
      </dgm:t>
    </dgm:pt>
    <dgm:pt modelId="{EDAA19F2-0741-40BC-93A1-46F7CACE9732}" type="parTrans" cxnId="{0076CD47-FB38-4422-8E4F-7BE9A0EF0723}">
      <dgm:prSet/>
      <dgm:spPr/>
      <dgm:t>
        <a:bodyPr/>
        <a:lstStyle/>
        <a:p>
          <a:endParaRPr lang="en-US"/>
        </a:p>
      </dgm:t>
    </dgm:pt>
    <dgm:pt modelId="{F4B52C36-7E79-41C0-8DC0-9A9A390C0DBA}" type="sibTrans" cxnId="{0076CD47-FB38-4422-8E4F-7BE9A0EF0723}">
      <dgm:prSet/>
      <dgm:spPr/>
      <dgm:t>
        <a:bodyPr/>
        <a:lstStyle/>
        <a:p>
          <a:endParaRPr lang="en-US"/>
        </a:p>
      </dgm:t>
    </dgm:pt>
    <dgm:pt modelId="{D148F24E-0727-46F0-BA5A-665DA528FE6A}">
      <dgm:prSet phldrT="[Text]" custT="1"/>
      <dgm:spPr/>
      <dgm:t>
        <a:bodyPr/>
        <a:lstStyle/>
        <a:p>
          <a:r>
            <a:rPr lang="vi-VN" sz="1800" dirty="0" smtClean="0">
              <a:latin typeface="Cambria" pitchFamily="18" charset="0"/>
              <a:ea typeface="Cambria" pitchFamily="18" charset="0"/>
            </a:rPr>
            <a:t>Khoáng sản phi kim loại</a:t>
          </a:r>
          <a:r>
            <a:rPr lang="en-US" sz="1800" dirty="0" smtClean="0">
              <a:latin typeface="Cambria" pitchFamily="18" charset="0"/>
              <a:ea typeface="Cambria" pitchFamily="18" charset="0"/>
            </a:rPr>
            <a:t>: </a:t>
          </a:r>
          <a:r>
            <a:rPr lang="vi-VN" sz="1800" dirty="0" smtClean="0">
              <a:latin typeface="Cambria" pitchFamily="18" charset="0"/>
              <a:ea typeface="Cambria" pitchFamily="18" charset="0"/>
            </a:rPr>
            <a:t>a-pa-tit, đá vôi,</a:t>
          </a:r>
          <a:r>
            <a:rPr lang="en-US" sz="1800" dirty="0" smtClean="0">
              <a:latin typeface="Cambria" pitchFamily="18" charset="0"/>
              <a:ea typeface="Cambria" pitchFamily="18" charset="0"/>
            </a:rPr>
            <a:t> </a:t>
          </a:r>
          <a:r>
            <a:rPr lang="en-US" sz="1800" dirty="0" err="1" smtClean="0">
              <a:latin typeface="Cambria" pitchFamily="18" charset="0"/>
              <a:ea typeface="Cambria" pitchFamily="18" charset="0"/>
            </a:rPr>
            <a:t>sét</a:t>
          </a:r>
          <a:r>
            <a:rPr lang="en-US" sz="1800" dirty="0" smtClean="0">
              <a:latin typeface="Cambria" pitchFamily="18" charset="0"/>
              <a:ea typeface="Cambria" pitchFamily="18" charset="0"/>
            </a:rPr>
            <a:t>, </a:t>
          </a:r>
          <a:r>
            <a:rPr lang="en-US" sz="1800" dirty="0" err="1" smtClean="0">
              <a:latin typeface="Cambria" pitchFamily="18" charset="0"/>
              <a:ea typeface="Cambria" pitchFamily="18" charset="0"/>
            </a:rPr>
            <a:t>cao</a:t>
          </a:r>
          <a:r>
            <a:rPr lang="en-US" sz="1800" dirty="0" smtClean="0">
              <a:latin typeface="Cambria" pitchFamily="18" charset="0"/>
              <a:ea typeface="Cambria" pitchFamily="18" charset="0"/>
            </a:rPr>
            <a:t> </a:t>
          </a:r>
          <a:r>
            <a:rPr lang="en-US" sz="1800" dirty="0" err="1" smtClean="0">
              <a:latin typeface="Cambria" pitchFamily="18" charset="0"/>
              <a:ea typeface="Cambria" pitchFamily="18" charset="0"/>
            </a:rPr>
            <a:t>lanh</a:t>
          </a:r>
          <a:r>
            <a:rPr lang="en-US" sz="1800" dirty="0" smtClean="0">
              <a:latin typeface="Cambria" pitchFamily="18" charset="0"/>
              <a:ea typeface="Cambria" pitchFamily="18" charset="0"/>
            </a:rPr>
            <a:t>,…</a:t>
          </a:r>
        </a:p>
      </dgm:t>
    </dgm:pt>
    <dgm:pt modelId="{86B2F673-F5E6-4A10-B3AF-E2FBBAD76DF3}" type="parTrans" cxnId="{B0683B07-633A-4EB4-A90B-2F6B7E2F51A1}">
      <dgm:prSet/>
      <dgm:spPr/>
      <dgm:t>
        <a:bodyPr/>
        <a:lstStyle/>
        <a:p>
          <a:endParaRPr lang="en-US"/>
        </a:p>
      </dgm:t>
    </dgm:pt>
    <dgm:pt modelId="{819C0AA6-C02F-4FB1-8D79-3E110F6AA701}" type="sibTrans" cxnId="{B0683B07-633A-4EB4-A90B-2F6B7E2F51A1}">
      <dgm:prSet/>
      <dgm:spPr/>
      <dgm:t>
        <a:bodyPr/>
        <a:lstStyle/>
        <a:p>
          <a:endParaRPr lang="en-US"/>
        </a:p>
      </dgm:t>
    </dgm:pt>
    <dgm:pt modelId="{BBF6C64C-7BEA-4E35-B8A5-5E6B3A281518}" type="pres">
      <dgm:prSet presAssocID="{DABBB91E-DAF9-47E3-9C1B-82DE845568D0}" presName="mainComposite" presStyleCnt="0">
        <dgm:presLayoutVars>
          <dgm:chPref val="1"/>
          <dgm:dir/>
          <dgm:animOne val="branch"/>
          <dgm:animLvl val="lvl"/>
          <dgm:resizeHandles val="exact"/>
        </dgm:presLayoutVars>
      </dgm:prSet>
      <dgm:spPr/>
      <dgm:t>
        <a:bodyPr/>
        <a:lstStyle/>
        <a:p>
          <a:endParaRPr lang="en-US"/>
        </a:p>
      </dgm:t>
    </dgm:pt>
    <dgm:pt modelId="{F5252616-4EF5-4B52-B6BE-6E94E5EDAF7F}" type="pres">
      <dgm:prSet presAssocID="{DABBB91E-DAF9-47E3-9C1B-82DE845568D0}" presName="hierFlow" presStyleCnt="0"/>
      <dgm:spPr/>
    </dgm:pt>
    <dgm:pt modelId="{67801FFB-470D-4ED5-9CCF-F2CFCBF26872}" type="pres">
      <dgm:prSet presAssocID="{DABBB91E-DAF9-47E3-9C1B-82DE845568D0}" presName="hierChild1" presStyleCnt="0">
        <dgm:presLayoutVars>
          <dgm:chPref val="1"/>
          <dgm:animOne val="branch"/>
          <dgm:animLvl val="lvl"/>
        </dgm:presLayoutVars>
      </dgm:prSet>
      <dgm:spPr/>
    </dgm:pt>
    <dgm:pt modelId="{230F10DA-5D58-47DA-BA69-54A23D90190D}" type="pres">
      <dgm:prSet presAssocID="{842A6939-AB67-443F-A238-B1594B14F58A}" presName="Name14" presStyleCnt="0"/>
      <dgm:spPr/>
    </dgm:pt>
    <dgm:pt modelId="{647A87F1-B924-42C3-9BFB-B28E010046FA}" type="pres">
      <dgm:prSet presAssocID="{842A6939-AB67-443F-A238-B1594B14F58A}" presName="level1Shape" presStyleLbl="node0" presStyleIdx="0" presStyleCnt="1" custScaleX="143454" custScaleY="97211">
        <dgm:presLayoutVars>
          <dgm:chPref val="3"/>
        </dgm:presLayoutVars>
      </dgm:prSet>
      <dgm:spPr/>
      <dgm:t>
        <a:bodyPr/>
        <a:lstStyle/>
        <a:p>
          <a:endParaRPr lang="en-US"/>
        </a:p>
      </dgm:t>
    </dgm:pt>
    <dgm:pt modelId="{2618DFD7-C4C4-4C93-84FA-4619F663EA20}" type="pres">
      <dgm:prSet presAssocID="{842A6939-AB67-443F-A238-B1594B14F58A}" presName="hierChild2" presStyleCnt="0"/>
      <dgm:spPr/>
    </dgm:pt>
    <dgm:pt modelId="{D51E557A-1553-48DB-9E8F-9F340370401B}" type="pres">
      <dgm:prSet presAssocID="{910BE239-0CC0-4039-8F15-F7C02DB53481}" presName="Name19" presStyleLbl="parChTrans1D2" presStyleIdx="0" presStyleCnt="3"/>
      <dgm:spPr/>
      <dgm:t>
        <a:bodyPr/>
        <a:lstStyle/>
        <a:p>
          <a:endParaRPr lang="en-US"/>
        </a:p>
      </dgm:t>
    </dgm:pt>
    <dgm:pt modelId="{88CD1CA6-17F0-4589-9BF1-D6D33BE6CF03}" type="pres">
      <dgm:prSet presAssocID="{451462FA-6989-408F-BA8F-09E372FDA644}" presName="Name21" presStyleCnt="0"/>
      <dgm:spPr/>
    </dgm:pt>
    <dgm:pt modelId="{8FEB5CAE-D4E7-4A10-87E2-8525D06FCC9D}" type="pres">
      <dgm:prSet presAssocID="{451462FA-6989-408F-BA8F-09E372FDA644}" presName="level2Shape" presStyleLbl="node2" presStyleIdx="0" presStyleCnt="3" custScaleX="120159" custScaleY="348264"/>
      <dgm:spPr/>
      <dgm:t>
        <a:bodyPr/>
        <a:lstStyle/>
        <a:p>
          <a:endParaRPr lang="en-US"/>
        </a:p>
      </dgm:t>
    </dgm:pt>
    <dgm:pt modelId="{1AFBA3D9-207A-44DE-8A1A-6C3CC5CE240C}" type="pres">
      <dgm:prSet presAssocID="{451462FA-6989-408F-BA8F-09E372FDA644}" presName="hierChild3" presStyleCnt="0"/>
      <dgm:spPr/>
    </dgm:pt>
    <dgm:pt modelId="{A4F6A9E5-8942-40B9-B8D0-5D914EFCBCC5}" type="pres">
      <dgm:prSet presAssocID="{EDAA19F2-0741-40BC-93A1-46F7CACE9732}" presName="Name19" presStyleLbl="parChTrans1D2" presStyleIdx="1" presStyleCnt="3"/>
      <dgm:spPr/>
      <dgm:t>
        <a:bodyPr/>
        <a:lstStyle/>
        <a:p>
          <a:endParaRPr lang="en-US"/>
        </a:p>
      </dgm:t>
    </dgm:pt>
    <dgm:pt modelId="{DE69739E-3691-4A44-B5E3-5698CE629D72}" type="pres">
      <dgm:prSet presAssocID="{73DCFC18-9660-4A97-A679-C2AEB743C236}" presName="Name21" presStyleCnt="0"/>
      <dgm:spPr/>
    </dgm:pt>
    <dgm:pt modelId="{6EF5A1E5-00F7-4E6D-AE7E-B9CA6802612E}" type="pres">
      <dgm:prSet presAssocID="{73DCFC18-9660-4A97-A679-C2AEB743C236}" presName="level2Shape" presStyleLbl="node2" presStyleIdx="1" presStyleCnt="3" custScaleX="126029" custScaleY="343513"/>
      <dgm:spPr/>
      <dgm:t>
        <a:bodyPr/>
        <a:lstStyle/>
        <a:p>
          <a:endParaRPr lang="en-US"/>
        </a:p>
      </dgm:t>
    </dgm:pt>
    <dgm:pt modelId="{221F552B-E77C-4D0C-951F-FB9ACA153360}" type="pres">
      <dgm:prSet presAssocID="{73DCFC18-9660-4A97-A679-C2AEB743C236}" presName="hierChild3" presStyleCnt="0"/>
      <dgm:spPr/>
    </dgm:pt>
    <dgm:pt modelId="{EFDB2B31-6276-4322-A4AD-A364E9706971}" type="pres">
      <dgm:prSet presAssocID="{86B2F673-F5E6-4A10-B3AF-E2FBBAD76DF3}" presName="Name19" presStyleLbl="parChTrans1D2" presStyleIdx="2" presStyleCnt="3"/>
      <dgm:spPr/>
      <dgm:t>
        <a:bodyPr/>
        <a:lstStyle/>
        <a:p>
          <a:endParaRPr lang="en-US"/>
        </a:p>
      </dgm:t>
    </dgm:pt>
    <dgm:pt modelId="{29C0D968-802F-4D97-B53E-F9EDF654616F}" type="pres">
      <dgm:prSet presAssocID="{D148F24E-0727-46F0-BA5A-665DA528FE6A}" presName="Name21" presStyleCnt="0"/>
      <dgm:spPr/>
    </dgm:pt>
    <dgm:pt modelId="{EE8A27CF-E668-4A7B-9F92-A2E4B3F27066}" type="pres">
      <dgm:prSet presAssocID="{D148F24E-0727-46F0-BA5A-665DA528FE6A}" presName="level2Shape" presStyleLbl="node2" presStyleIdx="2" presStyleCnt="3" custScaleX="121669" custScaleY="343513"/>
      <dgm:spPr/>
      <dgm:t>
        <a:bodyPr/>
        <a:lstStyle/>
        <a:p>
          <a:endParaRPr lang="en-US"/>
        </a:p>
      </dgm:t>
    </dgm:pt>
    <dgm:pt modelId="{16EAEEB4-C2C0-48A5-A3D2-798E0EB877D8}" type="pres">
      <dgm:prSet presAssocID="{D148F24E-0727-46F0-BA5A-665DA528FE6A}" presName="hierChild3" presStyleCnt="0"/>
      <dgm:spPr/>
    </dgm:pt>
    <dgm:pt modelId="{425CFAFE-0538-415A-B15F-33022646A72E}" type="pres">
      <dgm:prSet presAssocID="{DABBB91E-DAF9-47E3-9C1B-82DE845568D0}" presName="bgShapesFlow" presStyleCnt="0"/>
      <dgm:spPr/>
    </dgm:pt>
  </dgm:ptLst>
  <dgm:cxnLst>
    <dgm:cxn modelId="{6D917308-4E08-4DA2-9E47-7CADA4CE5D4C}" srcId="{842A6939-AB67-443F-A238-B1594B14F58A}" destId="{451462FA-6989-408F-BA8F-09E372FDA644}" srcOrd="0" destOrd="0" parTransId="{910BE239-0CC0-4039-8F15-F7C02DB53481}" sibTransId="{97C03107-172C-4F8C-A97B-948CFEDBD233}"/>
    <dgm:cxn modelId="{0076CD47-FB38-4422-8E4F-7BE9A0EF0723}" srcId="{842A6939-AB67-443F-A238-B1594B14F58A}" destId="{73DCFC18-9660-4A97-A679-C2AEB743C236}" srcOrd="1" destOrd="0" parTransId="{EDAA19F2-0741-40BC-93A1-46F7CACE9732}" sibTransId="{F4B52C36-7E79-41C0-8DC0-9A9A390C0DBA}"/>
    <dgm:cxn modelId="{B0683B07-633A-4EB4-A90B-2F6B7E2F51A1}" srcId="{842A6939-AB67-443F-A238-B1594B14F58A}" destId="{D148F24E-0727-46F0-BA5A-665DA528FE6A}" srcOrd="2" destOrd="0" parTransId="{86B2F673-F5E6-4A10-B3AF-E2FBBAD76DF3}" sibTransId="{819C0AA6-C02F-4FB1-8D79-3E110F6AA701}"/>
    <dgm:cxn modelId="{EE0BC92E-D09A-4E7C-BAF1-C93E1C7E7C87}" type="presOf" srcId="{86B2F673-F5E6-4A10-B3AF-E2FBBAD76DF3}" destId="{EFDB2B31-6276-4322-A4AD-A364E9706971}" srcOrd="0" destOrd="0" presId="urn:microsoft.com/office/officeart/2005/8/layout/hierarchy6"/>
    <dgm:cxn modelId="{CD03D810-799F-4069-B4CB-5E6760121485}" type="presOf" srcId="{451462FA-6989-408F-BA8F-09E372FDA644}" destId="{8FEB5CAE-D4E7-4A10-87E2-8525D06FCC9D}" srcOrd="0" destOrd="0" presId="urn:microsoft.com/office/officeart/2005/8/layout/hierarchy6"/>
    <dgm:cxn modelId="{E3BD838C-C4E6-470A-8E45-178A64EC9B0A}" type="presOf" srcId="{73DCFC18-9660-4A97-A679-C2AEB743C236}" destId="{6EF5A1E5-00F7-4E6D-AE7E-B9CA6802612E}" srcOrd="0" destOrd="0" presId="urn:microsoft.com/office/officeart/2005/8/layout/hierarchy6"/>
    <dgm:cxn modelId="{7BF57407-3B1E-4285-AE6C-44DEF382CE36}" type="presOf" srcId="{D148F24E-0727-46F0-BA5A-665DA528FE6A}" destId="{EE8A27CF-E668-4A7B-9F92-A2E4B3F27066}" srcOrd="0" destOrd="0" presId="urn:microsoft.com/office/officeart/2005/8/layout/hierarchy6"/>
    <dgm:cxn modelId="{DE81F007-5143-427B-9C16-DFCF9462B01F}" type="presOf" srcId="{842A6939-AB67-443F-A238-B1594B14F58A}" destId="{647A87F1-B924-42C3-9BFB-B28E010046FA}" srcOrd="0" destOrd="0" presId="urn:microsoft.com/office/officeart/2005/8/layout/hierarchy6"/>
    <dgm:cxn modelId="{F2CC6643-4378-4565-854D-490A85D5F6B0}" type="presOf" srcId="{DABBB91E-DAF9-47E3-9C1B-82DE845568D0}" destId="{BBF6C64C-7BEA-4E35-B8A5-5E6B3A281518}" srcOrd="0" destOrd="0" presId="urn:microsoft.com/office/officeart/2005/8/layout/hierarchy6"/>
    <dgm:cxn modelId="{CA6D227D-955C-41C5-88CE-BF524022B547}" srcId="{DABBB91E-DAF9-47E3-9C1B-82DE845568D0}" destId="{842A6939-AB67-443F-A238-B1594B14F58A}" srcOrd="0" destOrd="0" parTransId="{1E808713-9AEA-4E4B-9042-F201F65702A2}" sibTransId="{B2F25BC8-7F6E-470E-9D72-45A1234FD505}"/>
    <dgm:cxn modelId="{1BE49E59-F59F-4161-BE29-2EE36E091804}" type="presOf" srcId="{EDAA19F2-0741-40BC-93A1-46F7CACE9732}" destId="{A4F6A9E5-8942-40B9-B8D0-5D914EFCBCC5}" srcOrd="0" destOrd="0" presId="urn:microsoft.com/office/officeart/2005/8/layout/hierarchy6"/>
    <dgm:cxn modelId="{BD915975-8B64-4D9D-B604-C5008AC184DC}" type="presOf" srcId="{910BE239-0CC0-4039-8F15-F7C02DB53481}" destId="{D51E557A-1553-48DB-9E8F-9F340370401B}" srcOrd="0" destOrd="0" presId="urn:microsoft.com/office/officeart/2005/8/layout/hierarchy6"/>
    <dgm:cxn modelId="{ECB4BDD2-EAFD-4D95-8109-6DE2CDF38B78}" type="presParOf" srcId="{BBF6C64C-7BEA-4E35-B8A5-5E6B3A281518}" destId="{F5252616-4EF5-4B52-B6BE-6E94E5EDAF7F}" srcOrd="0" destOrd="0" presId="urn:microsoft.com/office/officeart/2005/8/layout/hierarchy6"/>
    <dgm:cxn modelId="{990CE01D-9079-4BF6-83C5-E4D06B093B32}" type="presParOf" srcId="{F5252616-4EF5-4B52-B6BE-6E94E5EDAF7F}" destId="{67801FFB-470D-4ED5-9CCF-F2CFCBF26872}" srcOrd="0" destOrd="0" presId="urn:microsoft.com/office/officeart/2005/8/layout/hierarchy6"/>
    <dgm:cxn modelId="{1FDD4538-034F-4859-A5D4-B99B390D9079}" type="presParOf" srcId="{67801FFB-470D-4ED5-9CCF-F2CFCBF26872}" destId="{230F10DA-5D58-47DA-BA69-54A23D90190D}" srcOrd="0" destOrd="0" presId="urn:microsoft.com/office/officeart/2005/8/layout/hierarchy6"/>
    <dgm:cxn modelId="{24B1425F-85A9-4BBA-A6F9-5ED32D2FCCB5}" type="presParOf" srcId="{230F10DA-5D58-47DA-BA69-54A23D90190D}" destId="{647A87F1-B924-42C3-9BFB-B28E010046FA}" srcOrd="0" destOrd="0" presId="urn:microsoft.com/office/officeart/2005/8/layout/hierarchy6"/>
    <dgm:cxn modelId="{F18CD432-D71F-46E5-91C3-D5E70F45DC20}" type="presParOf" srcId="{230F10DA-5D58-47DA-BA69-54A23D90190D}" destId="{2618DFD7-C4C4-4C93-84FA-4619F663EA20}" srcOrd="1" destOrd="0" presId="urn:microsoft.com/office/officeart/2005/8/layout/hierarchy6"/>
    <dgm:cxn modelId="{5236EB46-D6A4-47B8-8936-C3B945DC645F}" type="presParOf" srcId="{2618DFD7-C4C4-4C93-84FA-4619F663EA20}" destId="{D51E557A-1553-48DB-9E8F-9F340370401B}" srcOrd="0" destOrd="0" presId="urn:microsoft.com/office/officeart/2005/8/layout/hierarchy6"/>
    <dgm:cxn modelId="{2A66AC9C-0F64-447B-9EA1-865A78F1706F}" type="presParOf" srcId="{2618DFD7-C4C4-4C93-84FA-4619F663EA20}" destId="{88CD1CA6-17F0-4589-9BF1-D6D33BE6CF03}" srcOrd="1" destOrd="0" presId="urn:microsoft.com/office/officeart/2005/8/layout/hierarchy6"/>
    <dgm:cxn modelId="{44675619-3C8A-4FFE-A927-DF877A1D92C4}" type="presParOf" srcId="{88CD1CA6-17F0-4589-9BF1-D6D33BE6CF03}" destId="{8FEB5CAE-D4E7-4A10-87E2-8525D06FCC9D}" srcOrd="0" destOrd="0" presId="urn:microsoft.com/office/officeart/2005/8/layout/hierarchy6"/>
    <dgm:cxn modelId="{653DD28F-F8B6-4A46-9F2A-F0DDCD3E5E78}" type="presParOf" srcId="{88CD1CA6-17F0-4589-9BF1-D6D33BE6CF03}" destId="{1AFBA3D9-207A-44DE-8A1A-6C3CC5CE240C}" srcOrd="1" destOrd="0" presId="urn:microsoft.com/office/officeart/2005/8/layout/hierarchy6"/>
    <dgm:cxn modelId="{85D6087C-E753-43E3-8817-1DFDE5173127}" type="presParOf" srcId="{2618DFD7-C4C4-4C93-84FA-4619F663EA20}" destId="{A4F6A9E5-8942-40B9-B8D0-5D914EFCBCC5}" srcOrd="2" destOrd="0" presId="urn:microsoft.com/office/officeart/2005/8/layout/hierarchy6"/>
    <dgm:cxn modelId="{D29E8D01-AAA8-4232-8C3F-B8E56017D01F}" type="presParOf" srcId="{2618DFD7-C4C4-4C93-84FA-4619F663EA20}" destId="{DE69739E-3691-4A44-B5E3-5698CE629D72}" srcOrd="3" destOrd="0" presId="urn:microsoft.com/office/officeart/2005/8/layout/hierarchy6"/>
    <dgm:cxn modelId="{0C38D0BD-6387-4B13-A61A-ABC2A42F1CF3}" type="presParOf" srcId="{DE69739E-3691-4A44-B5E3-5698CE629D72}" destId="{6EF5A1E5-00F7-4E6D-AE7E-B9CA6802612E}" srcOrd="0" destOrd="0" presId="urn:microsoft.com/office/officeart/2005/8/layout/hierarchy6"/>
    <dgm:cxn modelId="{60A8FA1B-C309-4882-AEAB-3E8F88D4B5F9}" type="presParOf" srcId="{DE69739E-3691-4A44-B5E3-5698CE629D72}" destId="{221F552B-E77C-4D0C-951F-FB9ACA153360}" srcOrd="1" destOrd="0" presId="urn:microsoft.com/office/officeart/2005/8/layout/hierarchy6"/>
    <dgm:cxn modelId="{85774FD6-F26D-4C6B-8749-386176D56F1E}" type="presParOf" srcId="{2618DFD7-C4C4-4C93-84FA-4619F663EA20}" destId="{EFDB2B31-6276-4322-A4AD-A364E9706971}" srcOrd="4" destOrd="0" presId="urn:microsoft.com/office/officeart/2005/8/layout/hierarchy6"/>
    <dgm:cxn modelId="{004F2038-4AC4-4C2E-AD20-6B96FE5758F3}" type="presParOf" srcId="{2618DFD7-C4C4-4C93-84FA-4619F663EA20}" destId="{29C0D968-802F-4D97-B53E-F9EDF654616F}" srcOrd="5" destOrd="0" presId="urn:microsoft.com/office/officeart/2005/8/layout/hierarchy6"/>
    <dgm:cxn modelId="{F83AE635-9FBF-40CA-B207-6436BE43A07F}" type="presParOf" srcId="{29C0D968-802F-4D97-B53E-F9EDF654616F}" destId="{EE8A27CF-E668-4A7B-9F92-A2E4B3F27066}" srcOrd="0" destOrd="0" presId="urn:microsoft.com/office/officeart/2005/8/layout/hierarchy6"/>
    <dgm:cxn modelId="{94D94368-F76B-4B93-AEDE-8399332DFF8A}" type="presParOf" srcId="{29C0D968-802F-4D97-B53E-F9EDF654616F}" destId="{16EAEEB4-C2C0-48A5-A3D2-798E0EB877D8}" srcOrd="1" destOrd="0" presId="urn:microsoft.com/office/officeart/2005/8/layout/hierarchy6"/>
    <dgm:cxn modelId="{FDD949D5-5C79-4497-8A15-5CAF462FCCA7}" type="presParOf" srcId="{BBF6C64C-7BEA-4E35-B8A5-5E6B3A281518}" destId="{425CFAFE-0538-415A-B15F-33022646A72E}" srcOrd="1" destOrd="0" presId="urn:microsoft.com/office/officeart/2005/8/layout/hierarchy6"/>
  </dgm:cxnLst>
  <dgm:bg/>
  <dgm:whole/>
  <dgm:extLst>
    <a:ext uri="http://schemas.microsoft.com/office/drawing/2008/diagram">
      <dsp:dataModelExt xmlns:dsp="http://schemas.microsoft.com/office/drawing/2008/diagram" relId="rId1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094A1162-F943-4712-89A6-7C150CC8B3C9}" type="doc">
      <dgm:prSet loTypeId="urn:microsoft.com/office/officeart/2005/8/layout/pyramid2" loCatId="list" qsTypeId="urn:microsoft.com/office/officeart/2005/8/quickstyle/simple1" qsCatId="simple" csTypeId="urn:microsoft.com/office/officeart/2005/8/colors/accent1_2" csCatId="accent1" phldr="1"/>
      <dgm:spPr/>
    </dgm:pt>
    <dgm:pt modelId="{914687E4-76C7-4A76-B542-CB1CD90C3936}">
      <dgm:prSet phldrT="[Text]" custT="1"/>
      <dgm:spPr/>
      <dgm:t>
        <a:bodyPr/>
        <a:lstStyle/>
        <a:p>
          <a:pPr algn="just"/>
          <a:r>
            <a:rPr lang="vi-VN" sz="1800" dirty="0" smtClean="0">
              <a:latin typeface="Cambria" pitchFamily="18" charset="0"/>
              <a:ea typeface="Cambria" pitchFamily="18" charset="0"/>
            </a:rPr>
            <a:t>Lịch sử phát triển địa chất lâu dài và phức tạp qua 3 giai đoạn: Tiền Cambri, Cổ kiến tạo và Tân kiến tạo. </a:t>
          </a:r>
          <a:endParaRPr lang="en-US" sz="1800" dirty="0">
            <a:latin typeface="Cambria" pitchFamily="18" charset="0"/>
            <a:ea typeface="Cambria" pitchFamily="18" charset="0"/>
          </a:endParaRPr>
        </a:p>
      </dgm:t>
    </dgm:pt>
    <dgm:pt modelId="{D4B1B234-36F4-498C-8981-7499FCC973E9}" type="parTrans" cxnId="{C46BF11A-3DE7-4F76-9A20-EFD7D6B00C4D}">
      <dgm:prSet/>
      <dgm:spPr/>
      <dgm:t>
        <a:bodyPr/>
        <a:lstStyle/>
        <a:p>
          <a:endParaRPr lang="en-US"/>
        </a:p>
      </dgm:t>
    </dgm:pt>
    <dgm:pt modelId="{17721E06-DF2A-4FCC-A8F5-637C1A19E64F}" type="sibTrans" cxnId="{C46BF11A-3DE7-4F76-9A20-EFD7D6B00C4D}">
      <dgm:prSet/>
      <dgm:spPr/>
      <dgm:t>
        <a:bodyPr/>
        <a:lstStyle/>
        <a:p>
          <a:endParaRPr lang="en-US"/>
        </a:p>
      </dgm:t>
    </dgm:pt>
    <dgm:pt modelId="{8B1200E1-885A-4E31-B60C-8D0E52ACCC6D}">
      <dgm:prSet custT="1"/>
      <dgm:spPr/>
      <dgm:t>
        <a:bodyPr/>
        <a:lstStyle/>
        <a:p>
          <a:pPr algn="just"/>
          <a:r>
            <a:rPr lang="vi-VN" sz="1800" dirty="0" smtClean="0">
              <a:latin typeface="Cambria" pitchFamily="18" charset="0"/>
              <a:ea typeface="Cambria" pitchFamily="18" charset="0"/>
            </a:rPr>
            <a:t>Vị trí địa lí nước ta nằm ở nơi giao nhau giữa 2 vành đai sinh khoáng lớn là Thái Bình Dương và Địa Trung Hải.</a:t>
          </a:r>
          <a:endParaRPr lang="en-US" sz="1800" dirty="0">
            <a:latin typeface="Cambria" pitchFamily="18" charset="0"/>
            <a:ea typeface="Cambria" pitchFamily="18" charset="0"/>
          </a:endParaRPr>
        </a:p>
      </dgm:t>
    </dgm:pt>
    <dgm:pt modelId="{2B956750-1803-4D5E-A9C1-D03F60C044BE}" type="parTrans" cxnId="{1381F12C-C26D-4C65-AD44-925AC82A5B6F}">
      <dgm:prSet/>
      <dgm:spPr/>
      <dgm:t>
        <a:bodyPr/>
        <a:lstStyle/>
        <a:p>
          <a:endParaRPr lang="en-US"/>
        </a:p>
      </dgm:t>
    </dgm:pt>
    <dgm:pt modelId="{4FE0B0B6-DBEE-4684-A5EF-C86A74C84F5D}" type="sibTrans" cxnId="{1381F12C-C26D-4C65-AD44-925AC82A5B6F}">
      <dgm:prSet/>
      <dgm:spPr/>
      <dgm:t>
        <a:bodyPr/>
        <a:lstStyle/>
        <a:p>
          <a:endParaRPr lang="en-US"/>
        </a:p>
      </dgm:t>
    </dgm:pt>
    <dgm:pt modelId="{8D34F341-A97C-4886-9743-9D073B6CE110}" type="pres">
      <dgm:prSet presAssocID="{094A1162-F943-4712-89A6-7C150CC8B3C9}" presName="compositeShape" presStyleCnt="0">
        <dgm:presLayoutVars>
          <dgm:dir/>
          <dgm:resizeHandles/>
        </dgm:presLayoutVars>
      </dgm:prSet>
      <dgm:spPr/>
    </dgm:pt>
    <dgm:pt modelId="{5FA3D125-B06F-42F5-829D-9F487143BDC2}" type="pres">
      <dgm:prSet presAssocID="{094A1162-F943-4712-89A6-7C150CC8B3C9}" presName="pyramid" presStyleLbl="node1" presStyleIdx="0" presStyleCnt="1" custLinFactNeighborX="4733"/>
      <dgm:spPr>
        <a:blipFill rotWithShape="0">
          <a:blip xmlns:r="http://schemas.openxmlformats.org/officeDocument/2006/relationships" r:embed="rId1"/>
          <a:stretch>
            <a:fillRect/>
          </a:stretch>
        </a:blipFill>
      </dgm:spPr>
    </dgm:pt>
    <dgm:pt modelId="{C6B6F025-99B2-4221-9C55-742ECC673059}" type="pres">
      <dgm:prSet presAssocID="{094A1162-F943-4712-89A6-7C150CC8B3C9}" presName="theList" presStyleCnt="0"/>
      <dgm:spPr/>
    </dgm:pt>
    <dgm:pt modelId="{A950DDA3-DD47-46C6-9282-3CEBC703C57D}" type="pres">
      <dgm:prSet presAssocID="{914687E4-76C7-4A76-B542-CB1CD90C3936}" presName="aNode" presStyleLbl="fgAcc1" presStyleIdx="0" presStyleCnt="2" custScaleX="118080" custScaleY="115150">
        <dgm:presLayoutVars>
          <dgm:bulletEnabled val="1"/>
        </dgm:presLayoutVars>
      </dgm:prSet>
      <dgm:spPr/>
      <dgm:t>
        <a:bodyPr/>
        <a:lstStyle/>
        <a:p>
          <a:endParaRPr lang="en-US"/>
        </a:p>
      </dgm:t>
    </dgm:pt>
    <dgm:pt modelId="{CF6ADA39-DC8F-4272-A662-4F70FD258233}" type="pres">
      <dgm:prSet presAssocID="{914687E4-76C7-4A76-B542-CB1CD90C3936}" presName="aSpace" presStyleCnt="0"/>
      <dgm:spPr/>
    </dgm:pt>
    <dgm:pt modelId="{3CC59CC5-11DA-4DA1-8AF9-3100F36D1E76}" type="pres">
      <dgm:prSet presAssocID="{8B1200E1-885A-4E31-B60C-8D0E52ACCC6D}" presName="aNode" presStyleLbl="fgAcc1" presStyleIdx="1" presStyleCnt="2" custScaleX="120137" custScaleY="116996">
        <dgm:presLayoutVars>
          <dgm:bulletEnabled val="1"/>
        </dgm:presLayoutVars>
      </dgm:prSet>
      <dgm:spPr/>
      <dgm:t>
        <a:bodyPr/>
        <a:lstStyle/>
        <a:p>
          <a:endParaRPr lang="en-US"/>
        </a:p>
      </dgm:t>
    </dgm:pt>
    <dgm:pt modelId="{B840FF5B-1A16-4A37-8900-CD2E1687ECAB}" type="pres">
      <dgm:prSet presAssocID="{8B1200E1-885A-4E31-B60C-8D0E52ACCC6D}" presName="aSpace" presStyleCnt="0"/>
      <dgm:spPr/>
    </dgm:pt>
  </dgm:ptLst>
  <dgm:cxnLst>
    <dgm:cxn modelId="{C46BF11A-3DE7-4F76-9A20-EFD7D6B00C4D}" srcId="{094A1162-F943-4712-89A6-7C150CC8B3C9}" destId="{914687E4-76C7-4A76-B542-CB1CD90C3936}" srcOrd="0" destOrd="0" parTransId="{D4B1B234-36F4-498C-8981-7499FCC973E9}" sibTransId="{17721E06-DF2A-4FCC-A8F5-637C1A19E64F}"/>
    <dgm:cxn modelId="{DBF03E83-5B71-414B-8621-A6E56CC67D49}" type="presOf" srcId="{914687E4-76C7-4A76-B542-CB1CD90C3936}" destId="{A950DDA3-DD47-46C6-9282-3CEBC703C57D}" srcOrd="0" destOrd="0" presId="urn:microsoft.com/office/officeart/2005/8/layout/pyramid2"/>
    <dgm:cxn modelId="{F173CB62-72E6-468A-8D5D-B5636D60250C}" type="presOf" srcId="{094A1162-F943-4712-89A6-7C150CC8B3C9}" destId="{8D34F341-A97C-4886-9743-9D073B6CE110}" srcOrd="0" destOrd="0" presId="urn:microsoft.com/office/officeart/2005/8/layout/pyramid2"/>
    <dgm:cxn modelId="{1381F12C-C26D-4C65-AD44-925AC82A5B6F}" srcId="{094A1162-F943-4712-89A6-7C150CC8B3C9}" destId="{8B1200E1-885A-4E31-B60C-8D0E52ACCC6D}" srcOrd="1" destOrd="0" parTransId="{2B956750-1803-4D5E-A9C1-D03F60C044BE}" sibTransId="{4FE0B0B6-DBEE-4684-A5EF-C86A74C84F5D}"/>
    <dgm:cxn modelId="{5D19A283-FD21-4A8B-AA46-BF7E55FA8DE2}" type="presOf" srcId="{8B1200E1-885A-4E31-B60C-8D0E52ACCC6D}" destId="{3CC59CC5-11DA-4DA1-8AF9-3100F36D1E76}" srcOrd="0" destOrd="0" presId="urn:microsoft.com/office/officeart/2005/8/layout/pyramid2"/>
    <dgm:cxn modelId="{8A919025-CAD6-4A46-AEC8-59ACC558272C}" type="presParOf" srcId="{8D34F341-A97C-4886-9743-9D073B6CE110}" destId="{5FA3D125-B06F-42F5-829D-9F487143BDC2}" srcOrd="0" destOrd="0" presId="urn:microsoft.com/office/officeart/2005/8/layout/pyramid2"/>
    <dgm:cxn modelId="{35B533C4-A5D9-4D25-98AD-4D62DFD48392}" type="presParOf" srcId="{8D34F341-A97C-4886-9743-9D073B6CE110}" destId="{C6B6F025-99B2-4221-9C55-742ECC673059}" srcOrd="1" destOrd="0" presId="urn:microsoft.com/office/officeart/2005/8/layout/pyramid2"/>
    <dgm:cxn modelId="{F5111DDA-E33D-48E4-8060-EBEDA1AAF5F7}" type="presParOf" srcId="{C6B6F025-99B2-4221-9C55-742ECC673059}" destId="{A950DDA3-DD47-46C6-9282-3CEBC703C57D}" srcOrd="0" destOrd="0" presId="urn:microsoft.com/office/officeart/2005/8/layout/pyramid2"/>
    <dgm:cxn modelId="{B57A8A45-A5DC-4ECE-95F9-E33E9EBC1974}" type="presParOf" srcId="{C6B6F025-99B2-4221-9C55-742ECC673059}" destId="{CF6ADA39-DC8F-4272-A662-4F70FD258233}" srcOrd="1" destOrd="0" presId="urn:microsoft.com/office/officeart/2005/8/layout/pyramid2"/>
    <dgm:cxn modelId="{C543912F-B9B8-47A3-8683-B5E101EE383C}" type="presParOf" srcId="{C6B6F025-99B2-4221-9C55-742ECC673059}" destId="{3CC59CC5-11DA-4DA1-8AF9-3100F36D1E76}" srcOrd="2" destOrd="0" presId="urn:microsoft.com/office/officeart/2005/8/layout/pyramid2"/>
    <dgm:cxn modelId="{07914719-6164-4B9C-94ED-E08CEE698624}" type="presParOf" srcId="{C6B6F025-99B2-4221-9C55-742ECC673059}" destId="{B840FF5B-1A16-4A37-8900-CD2E1687ECAB}" srcOrd="3" destOrd="0" presId="urn:microsoft.com/office/officeart/2005/8/layout/pyramid2"/>
  </dgm:cxnLst>
  <dgm:bg/>
  <dgm:whole/>
  <dgm:extLst>
    <a:ext uri="http://schemas.microsoft.com/office/drawing/2008/diagram">
      <dsp:dataModelExt xmlns:dsp="http://schemas.microsoft.com/office/drawing/2008/diagram" relId="rId15"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A55E36B4-5DBD-4D69-9E07-2ACE1B02C75C}" type="doc">
      <dgm:prSet loTypeId="urn:microsoft.com/office/officeart/2008/layout/VerticalCurvedList" loCatId="list" qsTypeId="urn:microsoft.com/office/officeart/2005/8/quickstyle/simple1" qsCatId="simple" csTypeId="urn:microsoft.com/office/officeart/2005/8/colors/accent1_2" csCatId="accent1" phldr="1"/>
      <dgm:spPr/>
      <dgm:t>
        <a:bodyPr/>
        <a:lstStyle/>
        <a:p>
          <a:endParaRPr lang="en-US"/>
        </a:p>
      </dgm:t>
    </dgm:pt>
    <dgm:pt modelId="{75A2E02A-7769-4E94-8561-8178449CF35B}">
      <dgm:prSet phldrT="[Text]" custT="1"/>
      <dgm:spPr>
        <a:solidFill>
          <a:srgbClr val="99FF66"/>
        </a:solidFill>
      </dgm:spPr>
      <dgm:t>
        <a:bodyPr/>
        <a:lstStyle/>
        <a:p>
          <a:pPr algn="just"/>
          <a:endParaRPr lang="en-US" sz="1800" b="1" dirty="0" smtClean="0">
            <a:solidFill>
              <a:schemeClr val="tx1"/>
            </a:solidFill>
            <a:latin typeface="Cambria" pitchFamily="18" charset="0"/>
            <a:ea typeface="Cambria" pitchFamily="18" charset="0"/>
          </a:endParaRPr>
        </a:p>
        <a:p>
          <a:pPr algn="just"/>
          <a:r>
            <a:rPr lang="en-US" sz="1800" b="1" dirty="0" err="1" smtClean="0">
              <a:solidFill>
                <a:schemeClr val="tx1"/>
              </a:solidFill>
              <a:latin typeface="Cambria" pitchFamily="18" charset="0"/>
              <a:ea typeface="Cambria" pitchFamily="18" charset="0"/>
            </a:rPr>
            <a:t>Vai</a:t>
          </a:r>
          <a:r>
            <a:rPr lang="en-US" sz="1800" b="1" dirty="0" smtClean="0">
              <a:solidFill>
                <a:schemeClr val="tx1"/>
              </a:solidFill>
              <a:latin typeface="Cambria" pitchFamily="18" charset="0"/>
              <a:ea typeface="Cambria" pitchFamily="18" charset="0"/>
            </a:rPr>
            <a:t> </a:t>
          </a:r>
          <a:r>
            <a:rPr lang="en-US" sz="1800" b="1" dirty="0" err="1" smtClean="0">
              <a:solidFill>
                <a:schemeClr val="tx1"/>
              </a:solidFill>
              <a:latin typeface="Cambria" pitchFamily="18" charset="0"/>
              <a:ea typeface="Cambria" pitchFamily="18" charset="0"/>
            </a:rPr>
            <a:t>trò</a:t>
          </a:r>
          <a:r>
            <a:rPr lang="en-US" sz="1800" b="1" dirty="0" smtClean="0">
              <a:solidFill>
                <a:schemeClr val="tx1"/>
              </a:solidFill>
              <a:latin typeface="Cambria" pitchFamily="18" charset="0"/>
              <a:ea typeface="Cambria" pitchFamily="18" charset="0"/>
            </a:rPr>
            <a:t>: </a:t>
          </a:r>
          <a:r>
            <a:rPr lang="vi-VN" sz="1800" b="0" dirty="0" smtClean="0">
              <a:solidFill>
                <a:schemeClr val="tx1"/>
              </a:solidFill>
              <a:latin typeface="Cambria" pitchFamily="18" charset="0"/>
              <a:ea typeface="Cambria" pitchFamily="18" charset="0"/>
            </a:rPr>
            <a:t>Cung cấp nguyên liệu, nhiên liệu cho nhiều ngành công nghiệp cũng như đảm bảo an ninh năng lượng cho quốc gia</a:t>
          </a:r>
          <a:r>
            <a:rPr lang="en-US" sz="1800" b="0" dirty="0" smtClean="0">
              <a:solidFill>
                <a:schemeClr val="tx1"/>
              </a:solidFill>
              <a:latin typeface="Cambria" pitchFamily="18" charset="0"/>
              <a:ea typeface="Cambria" pitchFamily="18" charset="0"/>
            </a:rPr>
            <a:t>, p</a:t>
          </a:r>
          <a:r>
            <a:rPr lang="vi-VN" sz="1800" b="0" dirty="0" smtClean="0">
              <a:solidFill>
                <a:schemeClr val="tx1"/>
              </a:solidFill>
              <a:latin typeface="Cambria" pitchFamily="18" charset="0"/>
              <a:ea typeface="Cambria" pitchFamily="18" charset="0"/>
            </a:rPr>
            <a:t>hát triển kinh tế và đời sống.</a:t>
          </a:r>
          <a:endParaRPr lang="en-US" sz="1800" b="0" dirty="0" smtClean="0">
            <a:solidFill>
              <a:schemeClr val="tx1"/>
            </a:solidFill>
            <a:latin typeface="Cambria" pitchFamily="18" charset="0"/>
            <a:ea typeface="Cambria" pitchFamily="18" charset="0"/>
          </a:endParaRPr>
        </a:p>
        <a:p>
          <a:pPr algn="just"/>
          <a:endParaRPr lang="en-US" sz="1800" dirty="0">
            <a:solidFill>
              <a:schemeClr val="tx1"/>
            </a:solidFill>
            <a:latin typeface="Cambria" pitchFamily="18" charset="0"/>
            <a:ea typeface="Cambria" pitchFamily="18" charset="0"/>
          </a:endParaRPr>
        </a:p>
      </dgm:t>
    </dgm:pt>
    <dgm:pt modelId="{985296F4-4FB3-49BD-BAEA-280CEAC6AFAC}" type="parTrans" cxnId="{D274CE2A-ED47-4CFE-981A-670E14BBB397}">
      <dgm:prSet/>
      <dgm:spPr/>
      <dgm:t>
        <a:bodyPr/>
        <a:lstStyle/>
        <a:p>
          <a:endParaRPr lang="en-US"/>
        </a:p>
      </dgm:t>
    </dgm:pt>
    <dgm:pt modelId="{9DA92A08-ED37-48A9-A0DD-F521D2142CD2}" type="sibTrans" cxnId="{D274CE2A-ED47-4CFE-981A-670E14BBB397}">
      <dgm:prSet/>
      <dgm:spPr/>
      <dgm:t>
        <a:bodyPr/>
        <a:lstStyle/>
        <a:p>
          <a:endParaRPr lang="en-US"/>
        </a:p>
      </dgm:t>
    </dgm:pt>
    <dgm:pt modelId="{2EA4557B-2359-4BA8-9F14-A6ECB8DAC4AB}">
      <dgm:prSet phldrT="[Text]" custT="1"/>
      <dgm:spPr>
        <a:solidFill>
          <a:srgbClr val="BCFCD4"/>
        </a:solidFill>
      </dgm:spPr>
      <dgm:t>
        <a:bodyPr/>
        <a:lstStyle/>
        <a:p>
          <a:pPr algn="just"/>
          <a:r>
            <a:rPr lang="en-US" sz="1800" b="1" dirty="0" err="1" smtClean="0">
              <a:solidFill>
                <a:schemeClr val="tx1"/>
              </a:solidFill>
              <a:latin typeface="Cambria" pitchFamily="18" charset="0"/>
              <a:ea typeface="Cambria" pitchFamily="18" charset="0"/>
            </a:rPr>
            <a:t>Hiện</a:t>
          </a:r>
          <a:r>
            <a:rPr lang="en-US" sz="1800" b="1" dirty="0" smtClean="0">
              <a:solidFill>
                <a:schemeClr val="tx1"/>
              </a:solidFill>
              <a:latin typeface="Cambria" pitchFamily="18" charset="0"/>
              <a:ea typeface="Cambria" pitchFamily="18" charset="0"/>
            </a:rPr>
            <a:t> </a:t>
          </a:r>
          <a:r>
            <a:rPr lang="en-US" sz="1800" b="1" dirty="0" err="1" smtClean="0">
              <a:solidFill>
                <a:schemeClr val="tx1"/>
              </a:solidFill>
              <a:latin typeface="Cambria" pitchFamily="18" charset="0"/>
              <a:ea typeface="Cambria" pitchFamily="18" charset="0"/>
            </a:rPr>
            <a:t>trạng</a:t>
          </a:r>
          <a:r>
            <a:rPr lang="en-US" sz="1800" b="1" dirty="0" smtClean="0">
              <a:solidFill>
                <a:schemeClr val="tx1"/>
              </a:solidFill>
              <a:latin typeface="Cambria" pitchFamily="18" charset="0"/>
              <a:ea typeface="Cambria" pitchFamily="18" charset="0"/>
            </a:rPr>
            <a:t>: </a:t>
          </a:r>
          <a:r>
            <a:rPr lang="vi-VN" sz="1800" b="0" i="0" dirty="0" smtClean="0">
              <a:solidFill>
                <a:schemeClr val="tx1"/>
              </a:solidFill>
              <a:latin typeface="Cambria" pitchFamily="18" charset="0"/>
              <a:ea typeface="Cambria" pitchFamily="18" charset="0"/>
            </a:rPr>
            <a:t>Khai thác và sử dụng khoáng sản còn chưa hợp lí.</a:t>
          </a:r>
          <a:endParaRPr lang="en-US" sz="1800" b="0" i="0" dirty="0" smtClean="0">
            <a:solidFill>
              <a:schemeClr val="tx1"/>
            </a:solidFill>
            <a:latin typeface="Cambria" pitchFamily="18" charset="0"/>
            <a:ea typeface="Cambria" pitchFamily="18" charset="0"/>
          </a:endParaRPr>
        </a:p>
      </dgm:t>
    </dgm:pt>
    <dgm:pt modelId="{46821B45-B9F5-4FAF-834F-499C8AE36BA2}" type="parTrans" cxnId="{E5E1F8D5-384F-4738-91BA-6CDDED360257}">
      <dgm:prSet/>
      <dgm:spPr/>
      <dgm:t>
        <a:bodyPr/>
        <a:lstStyle/>
        <a:p>
          <a:endParaRPr lang="en-US"/>
        </a:p>
      </dgm:t>
    </dgm:pt>
    <dgm:pt modelId="{29859120-04AA-48A6-ACAA-ED37A6A9AC18}" type="sibTrans" cxnId="{E5E1F8D5-384F-4738-91BA-6CDDED360257}">
      <dgm:prSet/>
      <dgm:spPr/>
      <dgm:t>
        <a:bodyPr/>
        <a:lstStyle/>
        <a:p>
          <a:endParaRPr lang="en-US"/>
        </a:p>
      </dgm:t>
    </dgm:pt>
    <dgm:pt modelId="{9B38993F-91D9-4E45-89FE-E7C2053BB052}">
      <dgm:prSet phldrT="[Text]" custT="1"/>
      <dgm:spPr>
        <a:solidFill>
          <a:srgbClr val="FFCCFF"/>
        </a:solidFill>
      </dgm:spPr>
      <dgm:t>
        <a:bodyPr/>
        <a:lstStyle/>
        <a:p>
          <a:endParaRPr lang="en-US" sz="1800" b="1" dirty="0" smtClean="0">
            <a:solidFill>
              <a:schemeClr val="tx1"/>
            </a:solidFill>
            <a:latin typeface="Cambria" pitchFamily="18" charset="0"/>
            <a:ea typeface="Cambria" pitchFamily="18" charset="0"/>
          </a:endParaRPr>
        </a:p>
        <a:p>
          <a:r>
            <a:rPr lang="en-US" sz="1800" b="1" dirty="0" err="1" smtClean="0">
              <a:solidFill>
                <a:schemeClr val="tx1"/>
              </a:solidFill>
              <a:latin typeface="Cambria" pitchFamily="18" charset="0"/>
              <a:ea typeface="Cambria" pitchFamily="18" charset="0"/>
            </a:rPr>
            <a:t>Nguyên</a:t>
          </a:r>
          <a:r>
            <a:rPr lang="en-US" sz="1800" b="1" dirty="0" smtClean="0">
              <a:solidFill>
                <a:schemeClr val="tx1"/>
              </a:solidFill>
              <a:latin typeface="Cambria" pitchFamily="18" charset="0"/>
              <a:ea typeface="Cambria" pitchFamily="18" charset="0"/>
            </a:rPr>
            <a:t> </a:t>
          </a:r>
          <a:r>
            <a:rPr lang="en-US" sz="1800" b="1" dirty="0" err="1" smtClean="0">
              <a:solidFill>
                <a:schemeClr val="tx1"/>
              </a:solidFill>
              <a:latin typeface="Cambria" pitchFamily="18" charset="0"/>
              <a:ea typeface="Cambria" pitchFamily="18" charset="0"/>
            </a:rPr>
            <a:t>nhân</a:t>
          </a:r>
          <a:r>
            <a:rPr lang="en-US" sz="1800" dirty="0" smtClean="0">
              <a:solidFill>
                <a:schemeClr val="tx1"/>
              </a:solidFill>
              <a:latin typeface="Cambria" pitchFamily="18" charset="0"/>
              <a:ea typeface="Cambria" pitchFamily="18" charset="0"/>
            </a:rPr>
            <a:t>: </a:t>
          </a:r>
          <a:r>
            <a:rPr lang="en-US" sz="1800" dirty="0" err="1" smtClean="0">
              <a:solidFill>
                <a:schemeClr val="tx1"/>
              </a:solidFill>
              <a:latin typeface="Cambria" pitchFamily="18" charset="0"/>
              <a:ea typeface="Cambria" pitchFamily="18" charset="0"/>
            </a:rPr>
            <a:t>Khai</a:t>
          </a:r>
          <a:r>
            <a:rPr lang="en-US" sz="1800" dirty="0" smtClean="0">
              <a:solidFill>
                <a:schemeClr val="tx1"/>
              </a:solidFill>
              <a:latin typeface="Cambria" pitchFamily="18" charset="0"/>
              <a:ea typeface="Cambria" pitchFamily="18" charset="0"/>
            </a:rPr>
            <a:t> </a:t>
          </a:r>
          <a:r>
            <a:rPr lang="en-US" sz="1800" dirty="0" err="1" smtClean="0">
              <a:solidFill>
                <a:schemeClr val="tx1"/>
              </a:solidFill>
              <a:latin typeface="Cambria" pitchFamily="18" charset="0"/>
              <a:ea typeface="Cambria" pitchFamily="18" charset="0"/>
            </a:rPr>
            <a:t>thác</a:t>
          </a:r>
          <a:r>
            <a:rPr lang="en-US" sz="1800" dirty="0" smtClean="0">
              <a:solidFill>
                <a:schemeClr val="tx1"/>
              </a:solidFill>
              <a:latin typeface="Cambria" pitchFamily="18" charset="0"/>
              <a:ea typeface="Cambria" pitchFamily="18" charset="0"/>
            </a:rPr>
            <a:t> </a:t>
          </a:r>
          <a:r>
            <a:rPr lang="en-US" sz="1800" dirty="0" err="1" smtClean="0">
              <a:solidFill>
                <a:schemeClr val="tx1"/>
              </a:solidFill>
              <a:latin typeface="Cambria" pitchFamily="18" charset="0"/>
              <a:ea typeface="Cambria" pitchFamily="18" charset="0"/>
            </a:rPr>
            <a:t>quá</a:t>
          </a:r>
          <a:r>
            <a:rPr lang="en-US" sz="1800" dirty="0" smtClean="0">
              <a:solidFill>
                <a:schemeClr val="tx1"/>
              </a:solidFill>
              <a:latin typeface="Cambria" pitchFamily="18" charset="0"/>
              <a:ea typeface="Cambria" pitchFamily="18" charset="0"/>
            </a:rPr>
            <a:t> </a:t>
          </a:r>
          <a:r>
            <a:rPr lang="en-US" sz="1800" dirty="0" err="1" smtClean="0">
              <a:solidFill>
                <a:schemeClr val="tx1"/>
              </a:solidFill>
              <a:latin typeface="Cambria" pitchFamily="18" charset="0"/>
              <a:ea typeface="Cambria" pitchFamily="18" charset="0"/>
            </a:rPr>
            <a:t>mức</a:t>
          </a:r>
          <a:r>
            <a:rPr lang="en-US" sz="1800" dirty="0" smtClean="0">
              <a:solidFill>
                <a:schemeClr val="tx1"/>
              </a:solidFill>
              <a:latin typeface="Cambria" pitchFamily="18" charset="0"/>
              <a:ea typeface="Cambria" pitchFamily="18" charset="0"/>
            </a:rPr>
            <a:t>, </a:t>
          </a:r>
          <a:r>
            <a:rPr lang="en-US" sz="1800" dirty="0" err="1" smtClean="0">
              <a:solidFill>
                <a:schemeClr val="tx1"/>
              </a:solidFill>
              <a:latin typeface="Cambria" pitchFamily="18" charset="0"/>
              <a:ea typeface="Cambria" pitchFamily="18" charset="0"/>
            </a:rPr>
            <a:t>bừa</a:t>
          </a:r>
          <a:r>
            <a:rPr lang="en-US" sz="1800" dirty="0" smtClean="0">
              <a:solidFill>
                <a:schemeClr val="tx1"/>
              </a:solidFill>
              <a:latin typeface="Cambria" pitchFamily="18" charset="0"/>
              <a:ea typeface="Cambria" pitchFamily="18" charset="0"/>
            </a:rPr>
            <a:t> </a:t>
          </a:r>
          <a:r>
            <a:rPr lang="en-US" sz="1800" dirty="0" err="1" smtClean="0">
              <a:solidFill>
                <a:schemeClr val="tx1"/>
              </a:solidFill>
              <a:latin typeface="Cambria" pitchFamily="18" charset="0"/>
              <a:ea typeface="Cambria" pitchFamily="18" charset="0"/>
            </a:rPr>
            <a:t>bãi</a:t>
          </a:r>
          <a:r>
            <a:rPr lang="en-US" sz="1800" dirty="0" smtClean="0">
              <a:solidFill>
                <a:schemeClr val="tx1"/>
              </a:solidFill>
              <a:latin typeface="Cambria" pitchFamily="18" charset="0"/>
              <a:ea typeface="Cambria" pitchFamily="18" charset="0"/>
            </a:rPr>
            <a:t>, </a:t>
          </a:r>
          <a:r>
            <a:rPr lang="en-US" sz="1800" dirty="0" err="1" smtClean="0">
              <a:solidFill>
                <a:schemeClr val="tx1"/>
              </a:solidFill>
              <a:latin typeface="Cambria" pitchFamily="18" charset="0"/>
              <a:ea typeface="Cambria" pitchFamily="18" charset="0"/>
            </a:rPr>
            <a:t>trái</a:t>
          </a:r>
          <a:r>
            <a:rPr lang="en-US" sz="1800" dirty="0" smtClean="0">
              <a:solidFill>
                <a:schemeClr val="tx1"/>
              </a:solidFill>
              <a:latin typeface="Cambria" pitchFamily="18" charset="0"/>
              <a:ea typeface="Cambria" pitchFamily="18" charset="0"/>
            </a:rPr>
            <a:t> </a:t>
          </a:r>
          <a:r>
            <a:rPr lang="en-US" sz="1800" dirty="0" err="1" smtClean="0">
              <a:solidFill>
                <a:schemeClr val="tx1"/>
              </a:solidFill>
              <a:latin typeface="Cambria" pitchFamily="18" charset="0"/>
              <a:ea typeface="Cambria" pitchFamily="18" charset="0"/>
            </a:rPr>
            <a:t>phép</a:t>
          </a:r>
          <a:r>
            <a:rPr lang="en-US" sz="1800" dirty="0" smtClean="0">
              <a:solidFill>
                <a:schemeClr val="tx1"/>
              </a:solidFill>
              <a:latin typeface="Cambria" pitchFamily="18" charset="0"/>
              <a:ea typeface="Cambria" pitchFamily="18" charset="0"/>
            </a:rPr>
            <a:t>, </a:t>
          </a:r>
          <a:r>
            <a:rPr lang="en-US" sz="1800" dirty="0" err="1" smtClean="0">
              <a:solidFill>
                <a:schemeClr val="tx1"/>
              </a:solidFill>
              <a:latin typeface="Cambria" pitchFamily="18" charset="0"/>
              <a:ea typeface="Cambria" pitchFamily="18" charset="0"/>
            </a:rPr>
            <a:t>công</a:t>
          </a:r>
          <a:r>
            <a:rPr lang="en-US" sz="1800" dirty="0" smtClean="0">
              <a:solidFill>
                <a:schemeClr val="tx1"/>
              </a:solidFill>
              <a:latin typeface="Cambria" pitchFamily="18" charset="0"/>
              <a:ea typeface="Cambria" pitchFamily="18" charset="0"/>
            </a:rPr>
            <a:t> </a:t>
          </a:r>
          <a:r>
            <a:rPr lang="en-US" sz="1800" dirty="0" err="1" smtClean="0">
              <a:solidFill>
                <a:schemeClr val="tx1"/>
              </a:solidFill>
              <a:latin typeface="Cambria" pitchFamily="18" charset="0"/>
              <a:ea typeface="Cambria" pitchFamily="18" charset="0"/>
            </a:rPr>
            <a:t>nghệ</a:t>
          </a:r>
          <a:r>
            <a:rPr lang="en-US" sz="1800" dirty="0" smtClean="0">
              <a:solidFill>
                <a:schemeClr val="tx1"/>
              </a:solidFill>
              <a:latin typeface="Cambria" pitchFamily="18" charset="0"/>
              <a:ea typeface="Cambria" pitchFamily="18" charset="0"/>
            </a:rPr>
            <a:t> </a:t>
          </a:r>
          <a:r>
            <a:rPr lang="en-US" sz="1800" dirty="0" err="1" smtClean="0">
              <a:solidFill>
                <a:schemeClr val="tx1"/>
              </a:solidFill>
              <a:latin typeface="Cambria" pitchFamily="18" charset="0"/>
              <a:ea typeface="Cambria" pitchFamily="18" charset="0"/>
            </a:rPr>
            <a:t>khai</a:t>
          </a:r>
          <a:r>
            <a:rPr lang="en-US" sz="1800" dirty="0" smtClean="0">
              <a:solidFill>
                <a:schemeClr val="tx1"/>
              </a:solidFill>
              <a:latin typeface="Cambria" pitchFamily="18" charset="0"/>
              <a:ea typeface="Cambria" pitchFamily="18" charset="0"/>
            </a:rPr>
            <a:t> </a:t>
          </a:r>
          <a:r>
            <a:rPr lang="en-US" sz="1800" dirty="0" err="1" smtClean="0">
              <a:solidFill>
                <a:schemeClr val="tx1"/>
              </a:solidFill>
              <a:latin typeface="Cambria" pitchFamily="18" charset="0"/>
              <a:ea typeface="Cambria" pitchFamily="18" charset="0"/>
            </a:rPr>
            <a:t>thác</a:t>
          </a:r>
          <a:r>
            <a:rPr lang="en-US" sz="1800" dirty="0" smtClean="0">
              <a:solidFill>
                <a:schemeClr val="tx1"/>
              </a:solidFill>
              <a:latin typeface="Cambria" pitchFamily="18" charset="0"/>
              <a:ea typeface="Cambria" pitchFamily="18" charset="0"/>
            </a:rPr>
            <a:t> </a:t>
          </a:r>
          <a:r>
            <a:rPr lang="en-US" sz="1800" dirty="0" err="1" smtClean="0">
              <a:solidFill>
                <a:schemeClr val="tx1"/>
              </a:solidFill>
              <a:latin typeface="Cambria" pitchFamily="18" charset="0"/>
              <a:ea typeface="Cambria" pitchFamily="18" charset="0"/>
            </a:rPr>
            <a:t>còn</a:t>
          </a:r>
          <a:r>
            <a:rPr lang="en-US" sz="1800" dirty="0" smtClean="0">
              <a:solidFill>
                <a:schemeClr val="tx1"/>
              </a:solidFill>
              <a:latin typeface="Cambria" pitchFamily="18" charset="0"/>
              <a:ea typeface="Cambria" pitchFamily="18" charset="0"/>
            </a:rPr>
            <a:t> </a:t>
          </a:r>
          <a:r>
            <a:rPr lang="en-US" sz="1800" dirty="0" err="1" smtClean="0">
              <a:solidFill>
                <a:schemeClr val="tx1"/>
              </a:solidFill>
              <a:latin typeface="Cambria" pitchFamily="18" charset="0"/>
              <a:ea typeface="Cambria" pitchFamily="18" charset="0"/>
            </a:rPr>
            <a:t>lạc</a:t>
          </a:r>
          <a:r>
            <a:rPr lang="en-US" sz="1800" dirty="0" smtClean="0">
              <a:solidFill>
                <a:schemeClr val="tx1"/>
              </a:solidFill>
              <a:latin typeface="Cambria" pitchFamily="18" charset="0"/>
              <a:ea typeface="Cambria" pitchFamily="18" charset="0"/>
            </a:rPr>
            <a:t> </a:t>
          </a:r>
          <a:r>
            <a:rPr lang="en-US" sz="1800" dirty="0" err="1" smtClean="0">
              <a:solidFill>
                <a:schemeClr val="tx1"/>
              </a:solidFill>
              <a:latin typeface="Cambria" pitchFamily="18" charset="0"/>
              <a:ea typeface="Cambria" pitchFamily="18" charset="0"/>
            </a:rPr>
            <a:t>hậu</a:t>
          </a:r>
          <a:r>
            <a:rPr lang="en-US" sz="1800" dirty="0" smtClean="0">
              <a:solidFill>
                <a:schemeClr val="tx1"/>
              </a:solidFill>
              <a:latin typeface="Cambria" pitchFamily="18" charset="0"/>
              <a:ea typeface="Cambria" pitchFamily="18" charset="0"/>
            </a:rPr>
            <a:t>.</a:t>
          </a:r>
        </a:p>
        <a:p>
          <a:endParaRPr lang="en-US" sz="1800" dirty="0">
            <a:solidFill>
              <a:schemeClr val="tx1"/>
            </a:solidFill>
            <a:latin typeface="Cambria" pitchFamily="18" charset="0"/>
            <a:ea typeface="Cambria" pitchFamily="18" charset="0"/>
          </a:endParaRPr>
        </a:p>
      </dgm:t>
    </dgm:pt>
    <dgm:pt modelId="{09D1B164-619A-4073-BC5B-FCA5E09B6EF1}" type="parTrans" cxnId="{E47014BD-B35F-4A75-8D3A-E36CBE71105B}">
      <dgm:prSet/>
      <dgm:spPr/>
      <dgm:t>
        <a:bodyPr/>
        <a:lstStyle/>
        <a:p>
          <a:endParaRPr lang="en-US"/>
        </a:p>
      </dgm:t>
    </dgm:pt>
    <dgm:pt modelId="{D53B4CC3-4CE5-4F91-919B-A6C770DA696A}" type="sibTrans" cxnId="{E47014BD-B35F-4A75-8D3A-E36CBE71105B}">
      <dgm:prSet/>
      <dgm:spPr/>
      <dgm:t>
        <a:bodyPr/>
        <a:lstStyle/>
        <a:p>
          <a:endParaRPr lang="en-US"/>
        </a:p>
      </dgm:t>
    </dgm:pt>
    <dgm:pt modelId="{287E208B-7CBA-48D9-A845-7C3BA9246006}" type="pres">
      <dgm:prSet presAssocID="{A55E36B4-5DBD-4D69-9E07-2ACE1B02C75C}" presName="Name0" presStyleCnt="0">
        <dgm:presLayoutVars>
          <dgm:chMax val="7"/>
          <dgm:chPref val="7"/>
          <dgm:dir/>
        </dgm:presLayoutVars>
      </dgm:prSet>
      <dgm:spPr/>
      <dgm:t>
        <a:bodyPr/>
        <a:lstStyle/>
        <a:p>
          <a:endParaRPr lang="en-US"/>
        </a:p>
      </dgm:t>
    </dgm:pt>
    <dgm:pt modelId="{5A99791D-9E28-4B3D-8ACD-8F48A5C6199A}" type="pres">
      <dgm:prSet presAssocID="{A55E36B4-5DBD-4D69-9E07-2ACE1B02C75C}" presName="Name1" presStyleCnt="0"/>
      <dgm:spPr/>
    </dgm:pt>
    <dgm:pt modelId="{9839DEA4-81CC-40F3-A882-992AC1AF75D3}" type="pres">
      <dgm:prSet presAssocID="{A55E36B4-5DBD-4D69-9E07-2ACE1B02C75C}" presName="cycle" presStyleCnt="0"/>
      <dgm:spPr/>
    </dgm:pt>
    <dgm:pt modelId="{28F6DBF1-E187-4C38-B1F1-C875CC0EEA2D}" type="pres">
      <dgm:prSet presAssocID="{A55E36B4-5DBD-4D69-9E07-2ACE1B02C75C}" presName="srcNode" presStyleLbl="node1" presStyleIdx="0" presStyleCnt="3"/>
      <dgm:spPr/>
    </dgm:pt>
    <dgm:pt modelId="{C7497E28-FAE4-42DA-8D9D-5B4659273D7A}" type="pres">
      <dgm:prSet presAssocID="{A55E36B4-5DBD-4D69-9E07-2ACE1B02C75C}" presName="conn" presStyleLbl="parChTrans1D2" presStyleIdx="0" presStyleCnt="1"/>
      <dgm:spPr/>
      <dgm:t>
        <a:bodyPr/>
        <a:lstStyle/>
        <a:p>
          <a:endParaRPr lang="en-US"/>
        </a:p>
      </dgm:t>
    </dgm:pt>
    <dgm:pt modelId="{175AA276-58F2-4DD9-80FC-A508711E986D}" type="pres">
      <dgm:prSet presAssocID="{A55E36B4-5DBD-4D69-9E07-2ACE1B02C75C}" presName="extraNode" presStyleLbl="node1" presStyleIdx="0" presStyleCnt="3"/>
      <dgm:spPr/>
    </dgm:pt>
    <dgm:pt modelId="{99D1BCB1-BBEC-4020-AF46-9B84DFEEEB12}" type="pres">
      <dgm:prSet presAssocID="{A55E36B4-5DBD-4D69-9E07-2ACE1B02C75C}" presName="dstNode" presStyleLbl="node1" presStyleIdx="0" presStyleCnt="3"/>
      <dgm:spPr/>
    </dgm:pt>
    <dgm:pt modelId="{534504B8-3AD3-4D7F-BA10-772C4BC9F4DA}" type="pres">
      <dgm:prSet presAssocID="{75A2E02A-7769-4E94-8561-8178449CF35B}" presName="text_1" presStyleLbl="node1" presStyleIdx="0" presStyleCnt="3" custScaleY="101478">
        <dgm:presLayoutVars>
          <dgm:bulletEnabled val="1"/>
        </dgm:presLayoutVars>
      </dgm:prSet>
      <dgm:spPr/>
      <dgm:t>
        <a:bodyPr/>
        <a:lstStyle/>
        <a:p>
          <a:endParaRPr lang="en-US"/>
        </a:p>
      </dgm:t>
    </dgm:pt>
    <dgm:pt modelId="{449D8CCB-25E3-4F77-9AA7-F013F49094ED}" type="pres">
      <dgm:prSet presAssocID="{75A2E02A-7769-4E94-8561-8178449CF35B}" presName="accent_1" presStyleCnt="0"/>
      <dgm:spPr/>
    </dgm:pt>
    <dgm:pt modelId="{467C472B-F399-46AE-B017-5DC56BBEA7D7}" type="pres">
      <dgm:prSet presAssocID="{75A2E02A-7769-4E94-8561-8178449CF35B}" presName="accentRepeatNode" presStyleLbl="solidFgAcc1" presStyleIdx="0" presStyleCnt="3"/>
      <dgm:spPr>
        <a:blipFill rotWithShape="0">
          <a:blip xmlns:r="http://schemas.openxmlformats.org/officeDocument/2006/relationships" r:embed="rId1"/>
          <a:stretch>
            <a:fillRect/>
          </a:stretch>
        </a:blipFill>
      </dgm:spPr>
      <dgm:t>
        <a:bodyPr/>
        <a:lstStyle/>
        <a:p>
          <a:endParaRPr lang="en-US"/>
        </a:p>
      </dgm:t>
    </dgm:pt>
    <dgm:pt modelId="{DD97E049-4A6C-47F8-8707-C5FFDBF743ED}" type="pres">
      <dgm:prSet presAssocID="{2EA4557B-2359-4BA8-9F14-A6ECB8DAC4AB}" presName="text_2" presStyleLbl="node1" presStyleIdx="1" presStyleCnt="3" custScaleY="76354">
        <dgm:presLayoutVars>
          <dgm:bulletEnabled val="1"/>
        </dgm:presLayoutVars>
      </dgm:prSet>
      <dgm:spPr/>
      <dgm:t>
        <a:bodyPr/>
        <a:lstStyle/>
        <a:p>
          <a:endParaRPr lang="en-US"/>
        </a:p>
      </dgm:t>
    </dgm:pt>
    <dgm:pt modelId="{7DBD23B7-51C8-4591-8906-0B740EFCF017}" type="pres">
      <dgm:prSet presAssocID="{2EA4557B-2359-4BA8-9F14-A6ECB8DAC4AB}" presName="accent_2" presStyleCnt="0"/>
      <dgm:spPr/>
    </dgm:pt>
    <dgm:pt modelId="{9D6C96D5-59F1-4074-AA4E-276172A59D56}" type="pres">
      <dgm:prSet presAssocID="{2EA4557B-2359-4BA8-9F14-A6ECB8DAC4AB}" presName="accentRepeatNode" presStyleLbl="solidFgAcc1" presStyleIdx="1" presStyleCnt="3"/>
      <dgm:spPr>
        <a:blipFill rotWithShape="0">
          <a:blip xmlns:r="http://schemas.openxmlformats.org/officeDocument/2006/relationships" r:embed="rId2"/>
          <a:stretch>
            <a:fillRect/>
          </a:stretch>
        </a:blipFill>
      </dgm:spPr>
      <dgm:t>
        <a:bodyPr/>
        <a:lstStyle/>
        <a:p>
          <a:endParaRPr lang="en-US"/>
        </a:p>
      </dgm:t>
    </dgm:pt>
    <dgm:pt modelId="{A0E9B536-5134-4AC7-990D-17E1F41843BA}" type="pres">
      <dgm:prSet presAssocID="{9B38993F-91D9-4E45-89FE-E7C2053BB052}" presName="text_3" presStyleLbl="node1" presStyleIdx="2" presStyleCnt="3" custScaleY="66010">
        <dgm:presLayoutVars>
          <dgm:bulletEnabled val="1"/>
        </dgm:presLayoutVars>
      </dgm:prSet>
      <dgm:spPr/>
      <dgm:t>
        <a:bodyPr/>
        <a:lstStyle/>
        <a:p>
          <a:endParaRPr lang="en-US"/>
        </a:p>
      </dgm:t>
    </dgm:pt>
    <dgm:pt modelId="{E6CA5371-E765-4FE6-A6BE-7ECD1C15C765}" type="pres">
      <dgm:prSet presAssocID="{9B38993F-91D9-4E45-89FE-E7C2053BB052}" presName="accent_3" presStyleCnt="0"/>
      <dgm:spPr/>
    </dgm:pt>
    <dgm:pt modelId="{BB02C15B-25BD-4CA5-8B62-85830BA892A9}" type="pres">
      <dgm:prSet presAssocID="{9B38993F-91D9-4E45-89FE-E7C2053BB052}" presName="accentRepeatNode" presStyleLbl="solidFgAcc1" presStyleIdx="2" presStyleCnt="3"/>
      <dgm:spPr>
        <a:blipFill rotWithShape="0">
          <a:blip xmlns:r="http://schemas.openxmlformats.org/officeDocument/2006/relationships" r:embed="rId3"/>
          <a:stretch>
            <a:fillRect/>
          </a:stretch>
        </a:blipFill>
      </dgm:spPr>
      <dgm:t>
        <a:bodyPr/>
        <a:lstStyle/>
        <a:p>
          <a:endParaRPr lang="en-US"/>
        </a:p>
      </dgm:t>
    </dgm:pt>
  </dgm:ptLst>
  <dgm:cxnLst>
    <dgm:cxn modelId="{072D405D-73E7-4DF3-80DB-1252449F3E8A}" type="presOf" srcId="{9DA92A08-ED37-48A9-A0DD-F521D2142CD2}" destId="{C7497E28-FAE4-42DA-8D9D-5B4659273D7A}" srcOrd="0" destOrd="0" presId="urn:microsoft.com/office/officeart/2008/layout/VerticalCurvedList"/>
    <dgm:cxn modelId="{D274CE2A-ED47-4CFE-981A-670E14BBB397}" srcId="{A55E36B4-5DBD-4D69-9E07-2ACE1B02C75C}" destId="{75A2E02A-7769-4E94-8561-8178449CF35B}" srcOrd="0" destOrd="0" parTransId="{985296F4-4FB3-49BD-BAEA-280CEAC6AFAC}" sibTransId="{9DA92A08-ED37-48A9-A0DD-F521D2142CD2}"/>
    <dgm:cxn modelId="{F24AF8D7-B66D-4CA6-A059-6418EEE5555E}" type="presOf" srcId="{75A2E02A-7769-4E94-8561-8178449CF35B}" destId="{534504B8-3AD3-4D7F-BA10-772C4BC9F4DA}" srcOrd="0" destOrd="0" presId="urn:microsoft.com/office/officeart/2008/layout/VerticalCurvedList"/>
    <dgm:cxn modelId="{7CC51CEC-1076-4DBA-B2A8-044422D98E55}" type="presOf" srcId="{2EA4557B-2359-4BA8-9F14-A6ECB8DAC4AB}" destId="{DD97E049-4A6C-47F8-8707-C5FFDBF743ED}" srcOrd="0" destOrd="0" presId="urn:microsoft.com/office/officeart/2008/layout/VerticalCurvedList"/>
    <dgm:cxn modelId="{E47014BD-B35F-4A75-8D3A-E36CBE71105B}" srcId="{A55E36B4-5DBD-4D69-9E07-2ACE1B02C75C}" destId="{9B38993F-91D9-4E45-89FE-E7C2053BB052}" srcOrd="2" destOrd="0" parTransId="{09D1B164-619A-4073-BC5B-FCA5E09B6EF1}" sibTransId="{D53B4CC3-4CE5-4F91-919B-A6C770DA696A}"/>
    <dgm:cxn modelId="{E5E1F8D5-384F-4738-91BA-6CDDED360257}" srcId="{A55E36B4-5DBD-4D69-9E07-2ACE1B02C75C}" destId="{2EA4557B-2359-4BA8-9F14-A6ECB8DAC4AB}" srcOrd="1" destOrd="0" parTransId="{46821B45-B9F5-4FAF-834F-499C8AE36BA2}" sibTransId="{29859120-04AA-48A6-ACAA-ED37A6A9AC18}"/>
    <dgm:cxn modelId="{76FE2FB9-A478-43AD-950A-4F15718C4D4F}" type="presOf" srcId="{9B38993F-91D9-4E45-89FE-E7C2053BB052}" destId="{A0E9B536-5134-4AC7-990D-17E1F41843BA}" srcOrd="0" destOrd="0" presId="urn:microsoft.com/office/officeart/2008/layout/VerticalCurvedList"/>
    <dgm:cxn modelId="{A3F5DF76-04EA-4037-8DC9-2B93E7713ADB}" type="presOf" srcId="{A55E36B4-5DBD-4D69-9E07-2ACE1B02C75C}" destId="{287E208B-7CBA-48D9-A845-7C3BA9246006}" srcOrd="0" destOrd="0" presId="urn:microsoft.com/office/officeart/2008/layout/VerticalCurvedList"/>
    <dgm:cxn modelId="{10EF0A21-DAF6-4D43-986E-E649370C0286}" type="presParOf" srcId="{287E208B-7CBA-48D9-A845-7C3BA9246006}" destId="{5A99791D-9E28-4B3D-8ACD-8F48A5C6199A}" srcOrd="0" destOrd="0" presId="urn:microsoft.com/office/officeart/2008/layout/VerticalCurvedList"/>
    <dgm:cxn modelId="{5AFA6E17-22B9-4BED-AEE6-95EF901271A6}" type="presParOf" srcId="{5A99791D-9E28-4B3D-8ACD-8F48A5C6199A}" destId="{9839DEA4-81CC-40F3-A882-992AC1AF75D3}" srcOrd="0" destOrd="0" presId="urn:microsoft.com/office/officeart/2008/layout/VerticalCurvedList"/>
    <dgm:cxn modelId="{63AA6B5D-B597-401F-A586-52479C4C7DD5}" type="presParOf" srcId="{9839DEA4-81CC-40F3-A882-992AC1AF75D3}" destId="{28F6DBF1-E187-4C38-B1F1-C875CC0EEA2D}" srcOrd="0" destOrd="0" presId="urn:microsoft.com/office/officeart/2008/layout/VerticalCurvedList"/>
    <dgm:cxn modelId="{5506CB25-0E96-4E59-BD4E-8C762FB37BD1}" type="presParOf" srcId="{9839DEA4-81CC-40F3-A882-992AC1AF75D3}" destId="{C7497E28-FAE4-42DA-8D9D-5B4659273D7A}" srcOrd="1" destOrd="0" presId="urn:microsoft.com/office/officeart/2008/layout/VerticalCurvedList"/>
    <dgm:cxn modelId="{FE3BEF7F-A6C8-4F3D-BF7E-015C34E14D04}" type="presParOf" srcId="{9839DEA4-81CC-40F3-A882-992AC1AF75D3}" destId="{175AA276-58F2-4DD9-80FC-A508711E986D}" srcOrd="2" destOrd="0" presId="urn:microsoft.com/office/officeart/2008/layout/VerticalCurvedList"/>
    <dgm:cxn modelId="{4C058B27-814F-47B1-AA56-D8F506AEE9C8}" type="presParOf" srcId="{9839DEA4-81CC-40F3-A882-992AC1AF75D3}" destId="{99D1BCB1-BBEC-4020-AF46-9B84DFEEEB12}" srcOrd="3" destOrd="0" presId="urn:microsoft.com/office/officeart/2008/layout/VerticalCurvedList"/>
    <dgm:cxn modelId="{0C3B285F-FEAD-43EC-9D2F-86C6C1A16C43}" type="presParOf" srcId="{5A99791D-9E28-4B3D-8ACD-8F48A5C6199A}" destId="{534504B8-3AD3-4D7F-BA10-772C4BC9F4DA}" srcOrd="1" destOrd="0" presId="urn:microsoft.com/office/officeart/2008/layout/VerticalCurvedList"/>
    <dgm:cxn modelId="{AAD850AC-AD3E-4D69-BEFC-AFE4B5533951}" type="presParOf" srcId="{5A99791D-9E28-4B3D-8ACD-8F48A5C6199A}" destId="{449D8CCB-25E3-4F77-9AA7-F013F49094ED}" srcOrd="2" destOrd="0" presId="urn:microsoft.com/office/officeart/2008/layout/VerticalCurvedList"/>
    <dgm:cxn modelId="{384084EA-E141-4268-AA2D-0BBAB1D388B0}" type="presParOf" srcId="{449D8CCB-25E3-4F77-9AA7-F013F49094ED}" destId="{467C472B-F399-46AE-B017-5DC56BBEA7D7}" srcOrd="0" destOrd="0" presId="urn:microsoft.com/office/officeart/2008/layout/VerticalCurvedList"/>
    <dgm:cxn modelId="{4E1E3035-C694-4EB1-85D6-DC213254F535}" type="presParOf" srcId="{5A99791D-9E28-4B3D-8ACD-8F48A5C6199A}" destId="{DD97E049-4A6C-47F8-8707-C5FFDBF743ED}" srcOrd="3" destOrd="0" presId="urn:microsoft.com/office/officeart/2008/layout/VerticalCurvedList"/>
    <dgm:cxn modelId="{CEBCCFF8-DB19-4336-B532-F1D25BA5FEC6}" type="presParOf" srcId="{5A99791D-9E28-4B3D-8ACD-8F48A5C6199A}" destId="{7DBD23B7-51C8-4591-8906-0B740EFCF017}" srcOrd="4" destOrd="0" presId="urn:microsoft.com/office/officeart/2008/layout/VerticalCurvedList"/>
    <dgm:cxn modelId="{6770415A-A14D-48FC-B16A-BBDB84E9DBB1}" type="presParOf" srcId="{7DBD23B7-51C8-4591-8906-0B740EFCF017}" destId="{9D6C96D5-59F1-4074-AA4E-276172A59D56}" srcOrd="0" destOrd="0" presId="urn:microsoft.com/office/officeart/2008/layout/VerticalCurvedList"/>
    <dgm:cxn modelId="{A20D8FE4-E9B7-467F-9395-2F0577A88176}" type="presParOf" srcId="{5A99791D-9E28-4B3D-8ACD-8F48A5C6199A}" destId="{A0E9B536-5134-4AC7-990D-17E1F41843BA}" srcOrd="5" destOrd="0" presId="urn:microsoft.com/office/officeart/2008/layout/VerticalCurvedList"/>
    <dgm:cxn modelId="{73ED4DE4-A03D-45D4-93D5-C36CF22AB4AF}" type="presParOf" srcId="{5A99791D-9E28-4B3D-8ACD-8F48A5C6199A}" destId="{E6CA5371-E765-4FE6-A6BE-7ECD1C15C765}" srcOrd="6" destOrd="0" presId="urn:microsoft.com/office/officeart/2008/layout/VerticalCurvedList"/>
    <dgm:cxn modelId="{9540B28C-D68E-4359-8D5C-C656F6646683}" type="presParOf" srcId="{E6CA5371-E765-4FE6-A6BE-7ECD1C15C765}" destId="{BB02C15B-25BD-4CA5-8B62-85830BA892A9}" srcOrd="0" destOrd="0" presId="urn:microsoft.com/office/officeart/2008/layout/VerticalCurvedList"/>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A55E36B4-5DBD-4D69-9E07-2ACE1B02C75C}" type="doc">
      <dgm:prSet loTypeId="urn:microsoft.com/office/officeart/2008/layout/VerticalCurvedList" loCatId="list" qsTypeId="urn:microsoft.com/office/officeart/2005/8/quickstyle/simple1" qsCatId="simple" csTypeId="urn:microsoft.com/office/officeart/2005/8/colors/accent1_2" csCatId="accent1" phldr="1"/>
      <dgm:spPr/>
      <dgm:t>
        <a:bodyPr/>
        <a:lstStyle/>
        <a:p>
          <a:endParaRPr lang="en-US"/>
        </a:p>
      </dgm:t>
    </dgm:pt>
    <dgm:pt modelId="{75A2E02A-7769-4E94-8561-8178449CF35B}">
      <dgm:prSet phldrT="[Text]" custT="1"/>
      <dgm:spPr>
        <a:solidFill>
          <a:srgbClr val="99FF66"/>
        </a:solidFill>
      </dgm:spPr>
      <dgm:t>
        <a:bodyPr/>
        <a:lstStyle/>
        <a:p>
          <a:pPr algn="just"/>
          <a:r>
            <a:rPr lang="en-US" sz="1800" b="1" dirty="0" err="1" smtClean="0">
              <a:solidFill>
                <a:schemeClr val="tx1"/>
              </a:solidFill>
              <a:latin typeface="Cambria" pitchFamily="18" charset="0"/>
              <a:ea typeface="Cambria" pitchFamily="18" charset="0"/>
            </a:rPr>
            <a:t>Hậu</a:t>
          </a:r>
          <a:r>
            <a:rPr lang="en-US" sz="1800" b="1" dirty="0" smtClean="0">
              <a:solidFill>
                <a:schemeClr val="tx1"/>
              </a:solidFill>
              <a:latin typeface="Cambria" pitchFamily="18" charset="0"/>
              <a:ea typeface="Cambria" pitchFamily="18" charset="0"/>
            </a:rPr>
            <a:t> </a:t>
          </a:r>
          <a:r>
            <a:rPr lang="en-US" sz="1800" b="1" dirty="0" err="1" smtClean="0">
              <a:solidFill>
                <a:schemeClr val="tx1"/>
              </a:solidFill>
              <a:latin typeface="Cambria" pitchFamily="18" charset="0"/>
              <a:ea typeface="Cambria" pitchFamily="18" charset="0"/>
            </a:rPr>
            <a:t>quả</a:t>
          </a:r>
          <a:r>
            <a:rPr lang="en-US" sz="1800" b="1" dirty="0" smtClean="0">
              <a:solidFill>
                <a:schemeClr val="tx1"/>
              </a:solidFill>
              <a:latin typeface="Cambria" pitchFamily="18" charset="0"/>
              <a:ea typeface="Cambria" pitchFamily="18" charset="0"/>
            </a:rPr>
            <a:t>: </a:t>
          </a:r>
          <a:r>
            <a:rPr lang="vi-VN" sz="1800" b="0" dirty="0" smtClean="0">
              <a:solidFill>
                <a:schemeClr val="tx1"/>
              </a:solidFill>
              <a:latin typeface="Cambria" pitchFamily="18" charset="0"/>
              <a:ea typeface="Cambria" pitchFamily="18" charset="0"/>
            </a:rPr>
            <a:t>Gây lãng phí, ảnh hưởng xấu đến môi trường và phát triển bền vững. Bên cạnh đó, một số loại khoáng sản bị khai thác quá mức dẫn tới nguy cơ cạn kiệt.</a:t>
          </a:r>
          <a:endParaRPr lang="en-US" sz="1800" b="0" dirty="0">
            <a:solidFill>
              <a:schemeClr val="tx1"/>
            </a:solidFill>
            <a:latin typeface="Cambria" pitchFamily="18" charset="0"/>
            <a:ea typeface="Cambria" pitchFamily="18" charset="0"/>
          </a:endParaRPr>
        </a:p>
      </dgm:t>
    </dgm:pt>
    <dgm:pt modelId="{985296F4-4FB3-49BD-BAEA-280CEAC6AFAC}" type="parTrans" cxnId="{D274CE2A-ED47-4CFE-981A-670E14BBB397}">
      <dgm:prSet/>
      <dgm:spPr/>
      <dgm:t>
        <a:bodyPr/>
        <a:lstStyle/>
        <a:p>
          <a:endParaRPr lang="en-US"/>
        </a:p>
      </dgm:t>
    </dgm:pt>
    <dgm:pt modelId="{9DA92A08-ED37-48A9-A0DD-F521D2142CD2}" type="sibTrans" cxnId="{D274CE2A-ED47-4CFE-981A-670E14BBB397}">
      <dgm:prSet/>
      <dgm:spPr/>
      <dgm:t>
        <a:bodyPr/>
        <a:lstStyle/>
        <a:p>
          <a:endParaRPr lang="en-US"/>
        </a:p>
      </dgm:t>
    </dgm:pt>
    <dgm:pt modelId="{2EA4557B-2359-4BA8-9F14-A6ECB8DAC4AB}">
      <dgm:prSet phldrT="[Text]" custT="1"/>
      <dgm:spPr>
        <a:solidFill>
          <a:srgbClr val="BCFCD4"/>
        </a:solidFill>
      </dgm:spPr>
      <dgm:t>
        <a:bodyPr/>
        <a:lstStyle/>
        <a:p>
          <a:endParaRPr lang="en-US" sz="1800" b="1" dirty="0" smtClean="0">
            <a:solidFill>
              <a:schemeClr val="tx1"/>
            </a:solidFill>
            <a:latin typeface="Cambria" pitchFamily="18" charset="0"/>
            <a:ea typeface="Cambria" pitchFamily="18" charset="0"/>
          </a:endParaRPr>
        </a:p>
        <a:p>
          <a:r>
            <a:rPr lang="en-US" sz="1800" b="1" dirty="0" err="1" smtClean="0">
              <a:solidFill>
                <a:schemeClr val="tx1"/>
              </a:solidFill>
              <a:latin typeface="Cambria" pitchFamily="18" charset="0"/>
              <a:ea typeface="Cambria" pitchFamily="18" charset="0"/>
            </a:rPr>
            <a:t>Ví</a:t>
          </a:r>
          <a:r>
            <a:rPr lang="en-US" sz="1800" b="1" dirty="0" smtClean="0">
              <a:solidFill>
                <a:schemeClr val="tx1"/>
              </a:solidFill>
              <a:latin typeface="Cambria" pitchFamily="18" charset="0"/>
              <a:ea typeface="Cambria" pitchFamily="18" charset="0"/>
            </a:rPr>
            <a:t> </a:t>
          </a:r>
          <a:r>
            <a:rPr lang="en-US" sz="1800" b="1" dirty="0" err="1" smtClean="0">
              <a:solidFill>
                <a:schemeClr val="tx1"/>
              </a:solidFill>
              <a:latin typeface="Cambria" pitchFamily="18" charset="0"/>
              <a:ea typeface="Cambria" pitchFamily="18" charset="0"/>
            </a:rPr>
            <a:t>dụ</a:t>
          </a:r>
          <a:r>
            <a:rPr lang="en-US" sz="1800" b="1" dirty="0" smtClean="0">
              <a:solidFill>
                <a:schemeClr val="tx1"/>
              </a:solidFill>
              <a:latin typeface="Cambria" pitchFamily="18" charset="0"/>
              <a:ea typeface="Cambria" pitchFamily="18" charset="0"/>
            </a:rPr>
            <a:t>: </a:t>
          </a:r>
          <a:r>
            <a:rPr lang="en-US" sz="1800" b="0" dirty="0" err="1" smtClean="0">
              <a:solidFill>
                <a:schemeClr val="tx1"/>
              </a:solidFill>
              <a:latin typeface="Cambria" pitchFamily="18" charset="0"/>
              <a:ea typeface="Cambria" pitchFamily="18" charset="0"/>
            </a:rPr>
            <a:t>Sạt</a:t>
          </a:r>
          <a:r>
            <a:rPr lang="en-US" sz="1800" b="0" dirty="0" smtClean="0">
              <a:solidFill>
                <a:schemeClr val="tx1"/>
              </a:solidFill>
              <a:latin typeface="Cambria" pitchFamily="18" charset="0"/>
              <a:ea typeface="Cambria" pitchFamily="18" charset="0"/>
            </a:rPr>
            <a:t> </a:t>
          </a:r>
          <a:r>
            <a:rPr lang="en-US" sz="1800" b="0" dirty="0" err="1" smtClean="0">
              <a:solidFill>
                <a:schemeClr val="tx1"/>
              </a:solidFill>
              <a:latin typeface="Cambria" pitchFamily="18" charset="0"/>
              <a:ea typeface="Cambria" pitchFamily="18" charset="0"/>
            </a:rPr>
            <a:t>lở</a:t>
          </a:r>
          <a:r>
            <a:rPr lang="en-US" sz="1800" b="0" dirty="0" smtClean="0">
              <a:solidFill>
                <a:schemeClr val="tx1"/>
              </a:solidFill>
              <a:latin typeface="Cambria" pitchFamily="18" charset="0"/>
              <a:ea typeface="Cambria" pitchFamily="18" charset="0"/>
            </a:rPr>
            <a:t> </a:t>
          </a:r>
          <a:r>
            <a:rPr lang="en-US" sz="1800" b="0" dirty="0" err="1" smtClean="0">
              <a:solidFill>
                <a:schemeClr val="tx1"/>
              </a:solidFill>
              <a:latin typeface="Cambria" pitchFamily="18" charset="0"/>
              <a:ea typeface="Cambria" pitchFamily="18" charset="0"/>
            </a:rPr>
            <a:t>sông</a:t>
          </a:r>
          <a:r>
            <a:rPr lang="en-US" sz="1800" b="0" dirty="0" smtClean="0">
              <a:solidFill>
                <a:schemeClr val="tx1"/>
              </a:solidFill>
              <a:latin typeface="Cambria" pitchFamily="18" charset="0"/>
              <a:ea typeface="Cambria" pitchFamily="18" charset="0"/>
            </a:rPr>
            <a:t> </a:t>
          </a:r>
          <a:r>
            <a:rPr lang="en-US" sz="1800" b="0" dirty="0" err="1" smtClean="0">
              <a:solidFill>
                <a:schemeClr val="tx1"/>
              </a:solidFill>
              <a:latin typeface="Cambria" pitchFamily="18" charset="0"/>
              <a:ea typeface="Cambria" pitchFamily="18" charset="0"/>
            </a:rPr>
            <a:t>Hậu</a:t>
          </a:r>
          <a:r>
            <a:rPr lang="en-US" sz="1800" b="0" dirty="0" smtClean="0">
              <a:solidFill>
                <a:schemeClr val="tx1"/>
              </a:solidFill>
              <a:latin typeface="Cambria" pitchFamily="18" charset="0"/>
              <a:ea typeface="Cambria" pitchFamily="18" charset="0"/>
            </a:rPr>
            <a:t> do </a:t>
          </a:r>
          <a:r>
            <a:rPr lang="en-US" sz="1800" b="0" dirty="0" err="1" smtClean="0">
              <a:solidFill>
                <a:schemeClr val="tx1"/>
              </a:solidFill>
              <a:latin typeface="Cambria" pitchFamily="18" charset="0"/>
              <a:ea typeface="Cambria" pitchFamily="18" charset="0"/>
            </a:rPr>
            <a:t>khai</a:t>
          </a:r>
          <a:r>
            <a:rPr lang="en-US" sz="1800" b="0" dirty="0" smtClean="0">
              <a:solidFill>
                <a:schemeClr val="tx1"/>
              </a:solidFill>
              <a:latin typeface="Cambria" pitchFamily="18" charset="0"/>
              <a:ea typeface="Cambria" pitchFamily="18" charset="0"/>
            </a:rPr>
            <a:t> </a:t>
          </a:r>
          <a:r>
            <a:rPr lang="en-US" sz="1800" b="0" dirty="0" err="1" smtClean="0">
              <a:solidFill>
                <a:schemeClr val="tx1"/>
              </a:solidFill>
              <a:latin typeface="Cambria" pitchFamily="18" charset="0"/>
              <a:ea typeface="Cambria" pitchFamily="18" charset="0"/>
            </a:rPr>
            <a:t>thác</a:t>
          </a:r>
          <a:r>
            <a:rPr lang="en-US" sz="1800" b="0" dirty="0" smtClean="0">
              <a:solidFill>
                <a:schemeClr val="tx1"/>
              </a:solidFill>
              <a:latin typeface="Cambria" pitchFamily="18" charset="0"/>
              <a:ea typeface="Cambria" pitchFamily="18" charset="0"/>
            </a:rPr>
            <a:t> </a:t>
          </a:r>
          <a:r>
            <a:rPr lang="en-US" sz="1800" b="0" dirty="0" err="1" smtClean="0">
              <a:solidFill>
                <a:schemeClr val="tx1"/>
              </a:solidFill>
              <a:latin typeface="Cambria" pitchFamily="18" charset="0"/>
              <a:ea typeface="Cambria" pitchFamily="18" charset="0"/>
            </a:rPr>
            <a:t>cát</a:t>
          </a:r>
          <a:r>
            <a:rPr lang="en-US" sz="1800" b="0" dirty="0" smtClean="0">
              <a:solidFill>
                <a:schemeClr val="tx1"/>
              </a:solidFill>
              <a:latin typeface="Cambria" pitchFamily="18" charset="0"/>
              <a:ea typeface="Cambria" pitchFamily="18" charset="0"/>
            </a:rPr>
            <a:t>, ô </a:t>
          </a:r>
          <a:r>
            <a:rPr lang="en-US" sz="1800" b="0" dirty="0" err="1" smtClean="0">
              <a:solidFill>
                <a:schemeClr val="tx1"/>
              </a:solidFill>
              <a:latin typeface="Cambria" pitchFamily="18" charset="0"/>
              <a:ea typeface="Cambria" pitchFamily="18" charset="0"/>
            </a:rPr>
            <a:t>nhiễm</a:t>
          </a:r>
          <a:r>
            <a:rPr lang="en-US" sz="1800" b="0" dirty="0" smtClean="0">
              <a:solidFill>
                <a:schemeClr val="tx1"/>
              </a:solidFill>
              <a:latin typeface="Cambria" pitchFamily="18" charset="0"/>
              <a:ea typeface="Cambria" pitchFamily="18" charset="0"/>
            </a:rPr>
            <a:t> </a:t>
          </a:r>
          <a:r>
            <a:rPr lang="en-US" sz="1800" b="0" dirty="0" err="1" smtClean="0">
              <a:solidFill>
                <a:schemeClr val="tx1"/>
              </a:solidFill>
              <a:latin typeface="Cambria" pitchFamily="18" charset="0"/>
              <a:ea typeface="Cambria" pitchFamily="18" charset="0"/>
            </a:rPr>
            <a:t>biển</a:t>
          </a:r>
          <a:r>
            <a:rPr lang="en-US" sz="1800" b="0" dirty="0" smtClean="0">
              <a:solidFill>
                <a:schemeClr val="tx1"/>
              </a:solidFill>
              <a:latin typeface="Cambria" pitchFamily="18" charset="0"/>
              <a:ea typeface="Cambria" pitchFamily="18" charset="0"/>
            </a:rPr>
            <a:t> do </a:t>
          </a:r>
          <a:r>
            <a:rPr lang="en-US" sz="1800" b="0" dirty="0" err="1" smtClean="0">
              <a:solidFill>
                <a:schemeClr val="tx1"/>
              </a:solidFill>
              <a:latin typeface="Cambria" pitchFamily="18" charset="0"/>
              <a:ea typeface="Cambria" pitchFamily="18" charset="0"/>
            </a:rPr>
            <a:t>khai</a:t>
          </a:r>
          <a:r>
            <a:rPr lang="en-US" sz="1800" b="0" dirty="0" smtClean="0">
              <a:solidFill>
                <a:schemeClr val="tx1"/>
              </a:solidFill>
              <a:latin typeface="Cambria" pitchFamily="18" charset="0"/>
              <a:ea typeface="Cambria" pitchFamily="18" charset="0"/>
            </a:rPr>
            <a:t> </a:t>
          </a:r>
          <a:r>
            <a:rPr lang="en-US" sz="1800" b="0" dirty="0" err="1" smtClean="0">
              <a:solidFill>
                <a:schemeClr val="tx1"/>
              </a:solidFill>
              <a:latin typeface="Cambria" pitchFamily="18" charset="0"/>
              <a:ea typeface="Cambria" pitchFamily="18" charset="0"/>
            </a:rPr>
            <a:t>thác</a:t>
          </a:r>
          <a:r>
            <a:rPr lang="en-US" sz="1800" b="0" dirty="0" smtClean="0">
              <a:solidFill>
                <a:schemeClr val="tx1"/>
              </a:solidFill>
              <a:latin typeface="Cambria" pitchFamily="18" charset="0"/>
              <a:ea typeface="Cambria" pitchFamily="18" charset="0"/>
            </a:rPr>
            <a:t> </a:t>
          </a:r>
          <a:r>
            <a:rPr lang="en-US" sz="1800" b="0" dirty="0" err="1" smtClean="0">
              <a:solidFill>
                <a:schemeClr val="tx1"/>
              </a:solidFill>
              <a:latin typeface="Cambria" pitchFamily="18" charset="0"/>
              <a:ea typeface="Cambria" pitchFamily="18" charset="0"/>
            </a:rPr>
            <a:t>dầu</a:t>
          </a:r>
          <a:r>
            <a:rPr lang="en-US" sz="1800" b="0" dirty="0" smtClean="0">
              <a:solidFill>
                <a:schemeClr val="tx1"/>
              </a:solidFill>
              <a:latin typeface="Cambria" pitchFamily="18" charset="0"/>
              <a:ea typeface="Cambria" pitchFamily="18" charset="0"/>
            </a:rPr>
            <a:t> ở </a:t>
          </a:r>
          <a:r>
            <a:rPr lang="en-US" sz="1800" b="0" dirty="0" err="1" smtClean="0">
              <a:solidFill>
                <a:schemeClr val="tx1"/>
              </a:solidFill>
              <a:latin typeface="Cambria" pitchFamily="18" charset="0"/>
              <a:ea typeface="Cambria" pitchFamily="18" charset="0"/>
            </a:rPr>
            <a:t>thềm</a:t>
          </a:r>
          <a:r>
            <a:rPr lang="en-US" sz="1800" b="0" dirty="0" smtClean="0">
              <a:solidFill>
                <a:schemeClr val="tx1"/>
              </a:solidFill>
              <a:latin typeface="Cambria" pitchFamily="18" charset="0"/>
              <a:ea typeface="Cambria" pitchFamily="18" charset="0"/>
            </a:rPr>
            <a:t> </a:t>
          </a:r>
          <a:r>
            <a:rPr lang="en-US" sz="1800" b="0" dirty="0" err="1" smtClean="0">
              <a:solidFill>
                <a:schemeClr val="tx1"/>
              </a:solidFill>
              <a:latin typeface="Cambria" pitchFamily="18" charset="0"/>
              <a:ea typeface="Cambria" pitchFamily="18" charset="0"/>
            </a:rPr>
            <a:t>lục</a:t>
          </a:r>
          <a:r>
            <a:rPr lang="en-US" sz="1800" b="0" dirty="0" smtClean="0">
              <a:solidFill>
                <a:schemeClr val="tx1"/>
              </a:solidFill>
              <a:latin typeface="Cambria" pitchFamily="18" charset="0"/>
              <a:ea typeface="Cambria" pitchFamily="18" charset="0"/>
            </a:rPr>
            <a:t> </a:t>
          </a:r>
          <a:r>
            <a:rPr lang="en-US" sz="1800" b="0" dirty="0" err="1" smtClean="0">
              <a:solidFill>
                <a:schemeClr val="tx1"/>
              </a:solidFill>
              <a:latin typeface="Cambria" pitchFamily="18" charset="0"/>
              <a:ea typeface="Cambria" pitchFamily="18" charset="0"/>
            </a:rPr>
            <a:t>địa</a:t>
          </a:r>
          <a:r>
            <a:rPr lang="en-US" sz="1800" b="0" dirty="0" smtClean="0">
              <a:solidFill>
                <a:schemeClr val="tx1"/>
              </a:solidFill>
              <a:latin typeface="Cambria" pitchFamily="18" charset="0"/>
              <a:ea typeface="Cambria" pitchFamily="18" charset="0"/>
            </a:rPr>
            <a:t> </a:t>
          </a:r>
          <a:r>
            <a:rPr lang="en-US" sz="1800" b="0" dirty="0" err="1" smtClean="0">
              <a:solidFill>
                <a:schemeClr val="tx1"/>
              </a:solidFill>
              <a:latin typeface="Cambria" pitchFamily="18" charset="0"/>
              <a:ea typeface="Cambria" pitchFamily="18" charset="0"/>
            </a:rPr>
            <a:t>phía</a:t>
          </a:r>
          <a:r>
            <a:rPr lang="en-US" sz="1800" b="0" dirty="0" smtClean="0">
              <a:solidFill>
                <a:schemeClr val="tx1"/>
              </a:solidFill>
              <a:latin typeface="Cambria" pitchFamily="18" charset="0"/>
              <a:ea typeface="Cambria" pitchFamily="18" charset="0"/>
            </a:rPr>
            <a:t> </a:t>
          </a:r>
          <a:r>
            <a:rPr lang="en-US" sz="1800" b="0" dirty="0" err="1" smtClean="0">
              <a:solidFill>
                <a:schemeClr val="tx1"/>
              </a:solidFill>
              <a:latin typeface="Cambria" pitchFamily="18" charset="0"/>
              <a:ea typeface="Cambria" pitchFamily="18" charset="0"/>
            </a:rPr>
            <a:t>nam</a:t>
          </a:r>
          <a:r>
            <a:rPr lang="en-US" sz="1800" b="0" dirty="0" smtClean="0">
              <a:solidFill>
                <a:schemeClr val="tx1"/>
              </a:solidFill>
              <a:latin typeface="Cambria" pitchFamily="18" charset="0"/>
              <a:ea typeface="Cambria" pitchFamily="18" charset="0"/>
            </a:rPr>
            <a:t>.</a:t>
          </a:r>
        </a:p>
        <a:p>
          <a:pPr algn="just"/>
          <a:endParaRPr lang="en-US" sz="1800" b="0" i="0" dirty="0" smtClean="0">
            <a:solidFill>
              <a:schemeClr val="tx1"/>
            </a:solidFill>
            <a:latin typeface="Cambria" pitchFamily="18" charset="0"/>
            <a:ea typeface="Cambria" pitchFamily="18" charset="0"/>
          </a:endParaRPr>
        </a:p>
      </dgm:t>
    </dgm:pt>
    <dgm:pt modelId="{46821B45-B9F5-4FAF-834F-499C8AE36BA2}" type="parTrans" cxnId="{E5E1F8D5-384F-4738-91BA-6CDDED360257}">
      <dgm:prSet/>
      <dgm:spPr/>
      <dgm:t>
        <a:bodyPr/>
        <a:lstStyle/>
        <a:p>
          <a:endParaRPr lang="en-US"/>
        </a:p>
      </dgm:t>
    </dgm:pt>
    <dgm:pt modelId="{29859120-04AA-48A6-ACAA-ED37A6A9AC18}" type="sibTrans" cxnId="{E5E1F8D5-384F-4738-91BA-6CDDED360257}">
      <dgm:prSet/>
      <dgm:spPr/>
      <dgm:t>
        <a:bodyPr/>
        <a:lstStyle/>
        <a:p>
          <a:endParaRPr lang="en-US"/>
        </a:p>
      </dgm:t>
    </dgm:pt>
    <dgm:pt modelId="{9B38993F-91D9-4E45-89FE-E7C2053BB052}">
      <dgm:prSet phldrT="[Text]" custT="1"/>
      <dgm:spPr>
        <a:solidFill>
          <a:srgbClr val="FFCCFF"/>
        </a:solidFill>
      </dgm:spPr>
      <dgm:t>
        <a:bodyPr/>
        <a:lstStyle/>
        <a:p>
          <a:pPr algn="l"/>
          <a:endParaRPr lang="en-US" sz="1800" b="1" dirty="0" smtClean="0">
            <a:solidFill>
              <a:schemeClr val="tx1"/>
            </a:solidFill>
            <a:latin typeface="Cambria" pitchFamily="18" charset="0"/>
            <a:ea typeface="Cambria" pitchFamily="18" charset="0"/>
          </a:endParaRPr>
        </a:p>
        <a:p>
          <a:pPr algn="just"/>
          <a:r>
            <a:rPr lang="en-US" sz="1800" b="1" dirty="0" err="1" smtClean="0">
              <a:solidFill>
                <a:schemeClr val="tx1"/>
              </a:solidFill>
              <a:latin typeface="Cambria" pitchFamily="18" charset="0"/>
              <a:ea typeface="Cambria" pitchFamily="18" charset="0"/>
            </a:rPr>
            <a:t>Giải</a:t>
          </a:r>
          <a:r>
            <a:rPr lang="en-US" sz="1800" b="1" dirty="0" smtClean="0">
              <a:solidFill>
                <a:schemeClr val="tx1"/>
              </a:solidFill>
              <a:latin typeface="Cambria" pitchFamily="18" charset="0"/>
              <a:ea typeface="Cambria" pitchFamily="18" charset="0"/>
            </a:rPr>
            <a:t> </a:t>
          </a:r>
          <a:r>
            <a:rPr lang="en-US" sz="1800" b="1" dirty="0" err="1" smtClean="0">
              <a:solidFill>
                <a:schemeClr val="tx1"/>
              </a:solidFill>
              <a:latin typeface="Cambria" pitchFamily="18" charset="0"/>
              <a:ea typeface="Cambria" pitchFamily="18" charset="0"/>
            </a:rPr>
            <a:t>pháp</a:t>
          </a:r>
          <a:r>
            <a:rPr lang="en-US" sz="1800" dirty="0" smtClean="0">
              <a:solidFill>
                <a:schemeClr val="tx1"/>
              </a:solidFill>
              <a:latin typeface="Cambria" pitchFamily="18" charset="0"/>
              <a:ea typeface="Cambria" pitchFamily="18" charset="0"/>
            </a:rPr>
            <a:t>: </a:t>
          </a:r>
          <a:r>
            <a:rPr lang="vi-VN" sz="1800" dirty="0" smtClean="0">
              <a:solidFill>
                <a:schemeClr val="tx1"/>
              </a:solidFill>
              <a:latin typeface="Cambria" pitchFamily="18" charset="0"/>
              <a:ea typeface="Cambria" pitchFamily="18" charset="0"/>
            </a:rPr>
            <a:t>Phát triển các hoạt động điều tra, thăm dò; khai thác, chế biến</a:t>
          </a:r>
          <a:r>
            <a:rPr lang="en-US" sz="1800" dirty="0" smtClean="0">
              <a:solidFill>
                <a:schemeClr val="tx1"/>
              </a:solidFill>
              <a:latin typeface="Cambria" pitchFamily="18" charset="0"/>
              <a:ea typeface="Cambria" pitchFamily="18" charset="0"/>
            </a:rPr>
            <a:t>, đ</a:t>
          </a:r>
          <a:r>
            <a:rPr lang="vi-VN" sz="1800" dirty="0" smtClean="0">
              <a:solidFill>
                <a:schemeClr val="tx1"/>
              </a:solidFill>
              <a:latin typeface="Cambria" pitchFamily="18" charset="0"/>
              <a:ea typeface="Cambria" pitchFamily="18" charset="0"/>
            </a:rPr>
            <a:t>ẩy mạnh đầu tư với công nghệ tiên tiến, thiết bị hiện đại</a:t>
          </a:r>
          <a:r>
            <a:rPr lang="en-US" sz="1800" dirty="0" smtClean="0">
              <a:solidFill>
                <a:schemeClr val="tx1"/>
              </a:solidFill>
              <a:latin typeface="Cambria" pitchFamily="18" charset="0"/>
              <a:ea typeface="Cambria" pitchFamily="18" charset="0"/>
            </a:rPr>
            <a:t>, </a:t>
          </a:r>
          <a:r>
            <a:rPr lang="en-US" sz="1800" dirty="0" err="1" smtClean="0">
              <a:solidFill>
                <a:schemeClr val="tx1"/>
              </a:solidFill>
              <a:latin typeface="Cambria" pitchFamily="18" charset="0"/>
              <a:ea typeface="Cambria" pitchFamily="18" charset="0"/>
            </a:rPr>
            <a:t>phát</a:t>
          </a:r>
          <a:r>
            <a:rPr lang="en-US" sz="1800" dirty="0" smtClean="0">
              <a:solidFill>
                <a:schemeClr val="tx1"/>
              </a:solidFill>
              <a:latin typeface="Cambria" pitchFamily="18" charset="0"/>
              <a:ea typeface="Cambria" pitchFamily="18" charset="0"/>
            </a:rPr>
            <a:t> </a:t>
          </a:r>
          <a:r>
            <a:rPr lang="en-US" sz="1800" dirty="0" err="1" smtClean="0">
              <a:solidFill>
                <a:schemeClr val="tx1"/>
              </a:solidFill>
              <a:latin typeface="Cambria" pitchFamily="18" charset="0"/>
              <a:ea typeface="Cambria" pitchFamily="18" charset="0"/>
            </a:rPr>
            <a:t>triển</a:t>
          </a:r>
          <a:r>
            <a:rPr lang="en-US" sz="1800" dirty="0" smtClean="0">
              <a:solidFill>
                <a:schemeClr val="tx1"/>
              </a:solidFill>
              <a:latin typeface="Cambria" pitchFamily="18" charset="0"/>
              <a:ea typeface="Cambria" pitchFamily="18" charset="0"/>
            </a:rPr>
            <a:t> </a:t>
          </a:r>
          <a:r>
            <a:rPr lang="en-US" sz="1800" dirty="0" err="1" smtClean="0">
              <a:solidFill>
                <a:schemeClr val="tx1"/>
              </a:solidFill>
              <a:latin typeface="Cambria" pitchFamily="18" charset="0"/>
              <a:ea typeface="Cambria" pitchFamily="18" charset="0"/>
            </a:rPr>
            <a:t>công</a:t>
          </a:r>
          <a:r>
            <a:rPr lang="en-US" sz="1800" dirty="0" smtClean="0">
              <a:solidFill>
                <a:schemeClr val="tx1"/>
              </a:solidFill>
              <a:latin typeface="Cambria" pitchFamily="18" charset="0"/>
              <a:ea typeface="Cambria" pitchFamily="18" charset="0"/>
            </a:rPr>
            <a:t> </a:t>
          </a:r>
          <a:r>
            <a:rPr lang="en-US" sz="1800" dirty="0" err="1" smtClean="0">
              <a:solidFill>
                <a:schemeClr val="tx1"/>
              </a:solidFill>
              <a:latin typeface="Cambria" pitchFamily="18" charset="0"/>
              <a:ea typeface="Cambria" pitchFamily="18" charset="0"/>
            </a:rPr>
            <a:t>nghiệp</a:t>
          </a:r>
          <a:r>
            <a:rPr lang="en-US" sz="1800" dirty="0" smtClean="0">
              <a:solidFill>
                <a:schemeClr val="tx1"/>
              </a:solidFill>
              <a:latin typeface="Cambria" pitchFamily="18" charset="0"/>
              <a:ea typeface="Cambria" pitchFamily="18" charset="0"/>
            </a:rPr>
            <a:t> </a:t>
          </a:r>
          <a:r>
            <a:rPr lang="en-US" sz="1800" dirty="0" err="1" smtClean="0">
              <a:solidFill>
                <a:schemeClr val="tx1"/>
              </a:solidFill>
              <a:latin typeface="Cambria" pitchFamily="18" charset="0"/>
              <a:ea typeface="Cambria" pitchFamily="18" charset="0"/>
            </a:rPr>
            <a:t>chế</a:t>
          </a:r>
          <a:r>
            <a:rPr lang="en-US" sz="1800" dirty="0" smtClean="0">
              <a:solidFill>
                <a:schemeClr val="tx1"/>
              </a:solidFill>
              <a:latin typeface="Cambria" pitchFamily="18" charset="0"/>
              <a:ea typeface="Cambria" pitchFamily="18" charset="0"/>
            </a:rPr>
            <a:t> </a:t>
          </a:r>
          <a:r>
            <a:rPr lang="en-US" sz="1800" dirty="0" err="1" smtClean="0">
              <a:solidFill>
                <a:schemeClr val="tx1"/>
              </a:solidFill>
              <a:latin typeface="Cambria" pitchFamily="18" charset="0"/>
              <a:ea typeface="Cambria" pitchFamily="18" charset="0"/>
            </a:rPr>
            <a:t>biến</a:t>
          </a:r>
          <a:r>
            <a:rPr lang="en-US" sz="1800" dirty="0" smtClean="0">
              <a:solidFill>
                <a:schemeClr val="tx1"/>
              </a:solidFill>
              <a:latin typeface="Cambria" pitchFamily="18" charset="0"/>
              <a:ea typeface="Cambria" pitchFamily="18" charset="0"/>
            </a:rPr>
            <a:t>, b</a:t>
          </a:r>
          <a:r>
            <a:rPr lang="vi-VN" sz="1800" dirty="0" smtClean="0">
              <a:solidFill>
                <a:schemeClr val="tx1"/>
              </a:solidFill>
              <a:latin typeface="Cambria" pitchFamily="18" charset="0"/>
              <a:ea typeface="Cambria" pitchFamily="18" charset="0"/>
            </a:rPr>
            <a:t>ảo vệ khoáng sản chưa khai thác và sử dụng tiết kiệm</a:t>
          </a:r>
          <a:r>
            <a:rPr lang="en-US" sz="1800" dirty="0" smtClean="0">
              <a:solidFill>
                <a:schemeClr val="tx1"/>
              </a:solidFill>
              <a:latin typeface="Cambria" pitchFamily="18" charset="0"/>
              <a:ea typeface="Cambria" pitchFamily="18" charset="0"/>
            </a:rPr>
            <a:t> </a:t>
          </a:r>
          <a:r>
            <a:rPr lang="en-US" sz="1800" dirty="0" err="1" smtClean="0">
              <a:solidFill>
                <a:schemeClr val="tx1"/>
              </a:solidFill>
              <a:latin typeface="Cambria" pitchFamily="18" charset="0"/>
              <a:ea typeface="Cambria" pitchFamily="18" charset="0"/>
            </a:rPr>
            <a:t>và</a:t>
          </a:r>
          <a:r>
            <a:rPr lang="en-US" sz="1800" dirty="0" smtClean="0">
              <a:solidFill>
                <a:schemeClr val="tx1"/>
              </a:solidFill>
              <a:latin typeface="Cambria" pitchFamily="18" charset="0"/>
              <a:ea typeface="Cambria" pitchFamily="18" charset="0"/>
            </a:rPr>
            <a:t> </a:t>
          </a:r>
          <a:r>
            <a:rPr lang="en-US" sz="1800" dirty="0" err="1" smtClean="0">
              <a:solidFill>
                <a:schemeClr val="tx1"/>
              </a:solidFill>
              <a:latin typeface="Cambria" pitchFamily="18" charset="0"/>
              <a:ea typeface="Cambria" pitchFamily="18" charset="0"/>
            </a:rPr>
            <a:t>tổ</a:t>
          </a:r>
          <a:r>
            <a:rPr lang="en-US" sz="1800" dirty="0" smtClean="0">
              <a:solidFill>
                <a:schemeClr val="tx1"/>
              </a:solidFill>
              <a:latin typeface="Cambria" pitchFamily="18" charset="0"/>
              <a:ea typeface="Cambria" pitchFamily="18" charset="0"/>
            </a:rPr>
            <a:t> </a:t>
          </a:r>
          <a:r>
            <a:rPr lang="en-US" sz="1800" dirty="0" err="1" smtClean="0">
              <a:solidFill>
                <a:schemeClr val="tx1"/>
              </a:solidFill>
              <a:latin typeface="Cambria" pitchFamily="18" charset="0"/>
              <a:ea typeface="Cambria" pitchFamily="18" charset="0"/>
            </a:rPr>
            <a:t>chức</a:t>
          </a:r>
          <a:r>
            <a:rPr lang="en-US" sz="1800" dirty="0" smtClean="0">
              <a:solidFill>
                <a:schemeClr val="tx1"/>
              </a:solidFill>
              <a:latin typeface="Cambria" pitchFamily="18" charset="0"/>
              <a:ea typeface="Cambria" pitchFamily="18" charset="0"/>
            </a:rPr>
            <a:t> </a:t>
          </a:r>
          <a:r>
            <a:rPr lang="en-US" sz="1800" dirty="0" err="1" smtClean="0">
              <a:solidFill>
                <a:schemeClr val="tx1"/>
              </a:solidFill>
              <a:latin typeface="Cambria" pitchFamily="18" charset="0"/>
              <a:ea typeface="Cambria" pitchFamily="18" charset="0"/>
            </a:rPr>
            <a:t>tuyên</a:t>
          </a:r>
          <a:r>
            <a:rPr lang="en-US" sz="1800" dirty="0" smtClean="0">
              <a:solidFill>
                <a:schemeClr val="tx1"/>
              </a:solidFill>
              <a:latin typeface="Cambria" pitchFamily="18" charset="0"/>
              <a:ea typeface="Cambria" pitchFamily="18" charset="0"/>
            </a:rPr>
            <a:t> </a:t>
          </a:r>
          <a:r>
            <a:rPr lang="en-US" sz="1800" dirty="0" err="1" smtClean="0">
              <a:solidFill>
                <a:schemeClr val="tx1"/>
              </a:solidFill>
              <a:latin typeface="Cambria" pitchFamily="18" charset="0"/>
              <a:ea typeface="Cambria" pitchFamily="18" charset="0"/>
            </a:rPr>
            <a:t>truyền</a:t>
          </a:r>
          <a:r>
            <a:rPr lang="en-US" sz="1800" dirty="0" smtClean="0">
              <a:solidFill>
                <a:schemeClr val="tx1"/>
              </a:solidFill>
              <a:latin typeface="Cambria" pitchFamily="18" charset="0"/>
              <a:ea typeface="Cambria" pitchFamily="18" charset="0"/>
            </a:rPr>
            <a:t>, </a:t>
          </a:r>
          <a:r>
            <a:rPr lang="en-US" sz="1800" dirty="0" err="1" smtClean="0">
              <a:solidFill>
                <a:schemeClr val="tx1"/>
              </a:solidFill>
              <a:latin typeface="Cambria" pitchFamily="18" charset="0"/>
              <a:ea typeface="Cambria" pitchFamily="18" charset="0"/>
            </a:rPr>
            <a:t>phổ</a:t>
          </a:r>
          <a:r>
            <a:rPr lang="en-US" sz="1800" dirty="0" smtClean="0">
              <a:solidFill>
                <a:schemeClr val="tx1"/>
              </a:solidFill>
              <a:latin typeface="Cambria" pitchFamily="18" charset="0"/>
              <a:ea typeface="Cambria" pitchFamily="18" charset="0"/>
            </a:rPr>
            <a:t> </a:t>
          </a:r>
          <a:r>
            <a:rPr lang="en-US" sz="1800" dirty="0" err="1" smtClean="0">
              <a:solidFill>
                <a:schemeClr val="tx1"/>
              </a:solidFill>
              <a:latin typeface="Cambria" pitchFamily="18" charset="0"/>
              <a:ea typeface="Cambria" pitchFamily="18" charset="0"/>
            </a:rPr>
            <a:t>biến</a:t>
          </a:r>
          <a:r>
            <a:rPr lang="en-US" sz="1800" dirty="0" smtClean="0">
              <a:solidFill>
                <a:schemeClr val="tx1"/>
              </a:solidFill>
              <a:latin typeface="Cambria" pitchFamily="18" charset="0"/>
              <a:ea typeface="Cambria" pitchFamily="18" charset="0"/>
            </a:rPr>
            <a:t>, </a:t>
          </a:r>
          <a:r>
            <a:rPr lang="en-US" sz="1800" dirty="0" err="1" smtClean="0">
              <a:solidFill>
                <a:schemeClr val="tx1"/>
              </a:solidFill>
              <a:latin typeface="Cambria" pitchFamily="18" charset="0"/>
              <a:ea typeface="Cambria" pitchFamily="18" charset="0"/>
            </a:rPr>
            <a:t>giáo</a:t>
          </a:r>
          <a:r>
            <a:rPr lang="en-US" sz="1800" dirty="0" smtClean="0">
              <a:solidFill>
                <a:schemeClr val="tx1"/>
              </a:solidFill>
              <a:latin typeface="Cambria" pitchFamily="18" charset="0"/>
              <a:ea typeface="Cambria" pitchFamily="18" charset="0"/>
            </a:rPr>
            <a:t> </a:t>
          </a:r>
          <a:r>
            <a:rPr lang="en-US" sz="1800" dirty="0" err="1" smtClean="0">
              <a:solidFill>
                <a:schemeClr val="tx1"/>
              </a:solidFill>
              <a:latin typeface="Cambria" pitchFamily="18" charset="0"/>
              <a:ea typeface="Cambria" pitchFamily="18" charset="0"/>
            </a:rPr>
            <a:t>dục</a:t>
          </a:r>
          <a:r>
            <a:rPr lang="en-US" sz="1800" dirty="0" smtClean="0">
              <a:solidFill>
                <a:schemeClr val="tx1"/>
              </a:solidFill>
              <a:latin typeface="Cambria" pitchFamily="18" charset="0"/>
              <a:ea typeface="Cambria" pitchFamily="18" charset="0"/>
            </a:rPr>
            <a:t> </a:t>
          </a:r>
          <a:r>
            <a:rPr lang="en-US" sz="1800" dirty="0" err="1" smtClean="0">
              <a:solidFill>
                <a:schemeClr val="tx1"/>
              </a:solidFill>
              <a:latin typeface="Cambria" pitchFamily="18" charset="0"/>
              <a:ea typeface="Cambria" pitchFamily="18" charset="0"/>
            </a:rPr>
            <a:t>pháp</a:t>
          </a:r>
          <a:r>
            <a:rPr lang="en-US" sz="1800" dirty="0" smtClean="0">
              <a:solidFill>
                <a:schemeClr val="tx1"/>
              </a:solidFill>
              <a:latin typeface="Cambria" pitchFamily="18" charset="0"/>
              <a:ea typeface="Cambria" pitchFamily="18" charset="0"/>
            </a:rPr>
            <a:t> </a:t>
          </a:r>
          <a:r>
            <a:rPr lang="en-US" sz="1800" dirty="0" err="1" smtClean="0">
              <a:solidFill>
                <a:schemeClr val="tx1"/>
              </a:solidFill>
              <a:latin typeface="Cambria" pitchFamily="18" charset="0"/>
              <a:ea typeface="Cambria" pitchFamily="18" charset="0"/>
            </a:rPr>
            <a:t>luật</a:t>
          </a:r>
          <a:r>
            <a:rPr lang="en-US" sz="1800" dirty="0" smtClean="0">
              <a:solidFill>
                <a:schemeClr val="tx1"/>
              </a:solidFill>
              <a:latin typeface="Cambria" pitchFamily="18" charset="0"/>
              <a:ea typeface="Cambria" pitchFamily="18" charset="0"/>
            </a:rPr>
            <a:t>.</a:t>
          </a:r>
        </a:p>
        <a:p>
          <a:pPr algn="l"/>
          <a:endParaRPr lang="en-US" sz="1800" dirty="0">
            <a:solidFill>
              <a:schemeClr val="tx1"/>
            </a:solidFill>
            <a:latin typeface="Cambria" pitchFamily="18" charset="0"/>
            <a:ea typeface="Cambria" pitchFamily="18" charset="0"/>
          </a:endParaRPr>
        </a:p>
      </dgm:t>
    </dgm:pt>
    <dgm:pt modelId="{09D1B164-619A-4073-BC5B-FCA5E09B6EF1}" type="parTrans" cxnId="{E47014BD-B35F-4A75-8D3A-E36CBE71105B}">
      <dgm:prSet/>
      <dgm:spPr/>
      <dgm:t>
        <a:bodyPr/>
        <a:lstStyle/>
        <a:p>
          <a:endParaRPr lang="en-US"/>
        </a:p>
      </dgm:t>
    </dgm:pt>
    <dgm:pt modelId="{D53B4CC3-4CE5-4F91-919B-A6C770DA696A}" type="sibTrans" cxnId="{E47014BD-B35F-4A75-8D3A-E36CBE71105B}">
      <dgm:prSet/>
      <dgm:spPr/>
      <dgm:t>
        <a:bodyPr/>
        <a:lstStyle/>
        <a:p>
          <a:endParaRPr lang="en-US"/>
        </a:p>
      </dgm:t>
    </dgm:pt>
    <dgm:pt modelId="{287E208B-7CBA-48D9-A845-7C3BA9246006}" type="pres">
      <dgm:prSet presAssocID="{A55E36B4-5DBD-4D69-9E07-2ACE1B02C75C}" presName="Name0" presStyleCnt="0">
        <dgm:presLayoutVars>
          <dgm:chMax val="7"/>
          <dgm:chPref val="7"/>
          <dgm:dir/>
        </dgm:presLayoutVars>
      </dgm:prSet>
      <dgm:spPr/>
      <dgm:t>
        <a:bodyPr/>
        <a:lstStyle/>
        <a:p>
          <a:endParaRPr lang="en-US"/>
        </a:p>
      </dgm:t>
    </dgm:pt>
    <dgm:pt modelId="{5A99791D-9E28-4B3D-8ACD-8F48A5C6199A}" type="pres">
      <dgm:prSet presAssocID="{A55E36B4-5DBD-4D69-9E07-2ACE1B02C75C}" presName="Name1" presStyleCnt="0"/>
      <dgm:spPr/>
    </dgm:pt>
    <dgm:pt modelId="{9839DEA4-81CC-40F3-A882-992AC1AF75D3}" type="pres">
      <dgm:prSet presAssocID="{A55E36B4-5DBD-4D69-9E07-2ACE1B02C75C}" presName="cycle" presStyleCnt="0"/>
      <dgm:spPr/>
    </dgm:pt>
    <dgm:pt modelId="{28F6DBF1-E187-4C38-B1F1-C875CC0EEA2D}" type="pres">
      <dgm:prSet presAssocID="{A55E36B4-5DBD-4D69-9E07-2ACE1B02C75C}" presName="srcNode" presStyleLbl="node1" presStyleIdx="0" presStyleCnt="3"/>
      <dgm:spPr/>
    </dgm:pt>
    <dgm:pt modelId="{C7497E28-FAE4-42DA-8D9D-5B4659273D7A}" type="pres">
      <dgm:prSet presAssocID="{A55E36B4-5DBD-4D69-9E07-2ACE1B02C75C}" presName="conn" presStyleLbl="parChTrans1D2" presStyleIdx="0" presStyleCnt="1"/>
      <dgm:spPr/>
      <dgm:t>
        <a:bodyPr/>
        <a:lstStyle/>
        <a:p>
          <a:endParaRPr lang="en-US"/>
        </a:p>
      </dgm:t>
    </dgm:pt>
    <dgm:pt modelId="{175AA276-58F2-4DD9-80FC-A508711E986D}" type="pres">
      <dgm:prSet presAssocID="{A55E36B4-5DBD-4D69-9E07-2ACE1B02C75C}" presName="extraNode" presStyleLbl="node1" presStyleIdx="0" presStyleCnt="3"/>
      <dgm:spPr/>
    </dgm:pt>
    <dgm:pt modelId="{99D1BCB1-BBEC-4020-AF46-9B84DFEEEB12}" type="pres">
      <dgm:prSet presAssocID="{A55E36B4-5DBD-4D69-9E07-2ACE1B02C75C}" presName="dstNode" presStyleLbl="node1" presStyleIdx="0" presStyleCnt="3"/>
      <dgm:spPr/>
    </dgm:pt>
    <dgm:pt modelId="{534504B8-3AD3-4D7F-BA10-772C4BC9F4DA}" type="pres">
      <dgm:prSet presAssocID="{75A2E02A-7769-4E94-8561-8178449CF35B}" presName="text_1" presStyleLbl="node1" presStyleIdx="0" presStyleCnt="3" custScaleY="101478">
        <dgm:presLayoutVars>
          <dgm:bulletEnabled val="1"/>
        </dgm:presLayoutVars>
      </dgm:prSet>
      <dgm:spPr/>
      <dgm:t>
        <a:bodyPr/>
        <a:lstStyle/>
        <a:p>
          <a:endParaRPr lang="en-US"/>
        </a:p>
      </dgm:t>
    </dgm:pt>
    <dgm:pt modelId="{449D8CCB-25E3-4F77-9AA7-F013F49094ED}" type="pres">
      <dgm:prSet presAssocID="{75A2E02A-7769-4E94-8561-8178449CF35B}" presName="accent_1" presStyleCnt="0"/>
      <dgm:spPr/>
    </dgm:pt>
    <dgm:pt modelId="{467C472B-F399-46AE-B017-5DC56BBEA7D7}" type="pres">
      <dgm:prSet presAssocID="{75A2E02A-7769-4E94-8561-8178449CF35B}" presName="accentRepeatNode" presStyleLbl="solidFgAcc1" presStyleIdx="0" presStyleCnt="3"/>
      <dgm:spPr>
        <a:blipFill rotWithShape="0">
          <a:blip xmlns:r="http://schemas.openxmlformats.org/officeDocument/2006/relationships" r:embed="rId1"/>
          <a:stretch>
            <a:fillRect/>
          </a:stretch>
        </a:blipFill>
      </dgm:spPr>
      <dgm:t>
        <a:bodyPr/>
        <a:lstStyle/>
        <a:p>
          <a:endParaRPr lang="en-US"/>
        </a:p>
      </dgm:t>
    </dgm:pt>
    <dgm:pt modelId="{DD97E049-4A6C-47F8-8707-C5FFDBF743ED}" type="pres">
      <dgm:prSet presAssocID="{2EA4557B-2359-4BA8-9F14-A6ECB8DAC4AB}" presName="text_2" presStyleLbl="node1" presStyleIdx="1" presStyleCnt="3" custScaleY="63806">
        <dgm:presLayoutVars>
          <dgm:bulletEnabled val="1"/>
        </dgm:presLayoutVars>
      </dgm:prSet>
      <dgm:spPr/>
      <dgm:t>
        <a:bodyPr/>
        <a:lstStyle/>
        <a:p>
          <a:endParaRPr lang="en-US"/>
        </a:p>
      </dgm:t>
    </dgm:pt>
    <dgm:pt modelId="{7DBD23B7-51C8-4591-8906-0B740EFCF017}" type="pres">
      <dgm:prSet presAssocID="{2EA4557B-2359-4BA8-9F14-A6ECB8DAC4AB}" presName="accent_2" presStyleCnt="0"/>
      <dgm:spPr/>
    </dgm:pt>
    <dgm:pt modelId="{9D6C96D5-59F1-4074-AA4E-276172A59D56}" type="pres">
      <dgm:prSet presAssocID="{2EA4557B-2359-4BA8-9F14-A6ECB8DAC4AB}" presName="accentRepeatNode" presStyleLbl="solidFgAcc1" presStyleIdx="1" presStyleCnt="3"/>
      <dgm:spPr>
        <a:blipFill rotWithShape="0">
          <a:blip xmlns:r="http://schemas.openxmlformats.org/officeDocument/2006/relationships" r:embed="rId2"/>
          <a:stretch>
            <a:fillRect/>
          </a:stretch>
        </a:blipFill>
      </dgm:spPr>
      <dgm:t>
        <a:bodyPr/>
        <a:lstStyle/>
        <a:p>
          <a:endParaRPr lang="en-US"/>
        </a:p>
      </dgm:t>
    </dgm:pt>
    <dgm:pt modelId="{A0E9B536-5134-4AC7-990D-17E1F41843BA}" type="pres">
      <dgm:prSet presAssocID="{9B38993F-91D9-4E45-89FE-E7C2053BB052}" presName="text_3" presStyleLbl="node1" presStyleIdx="2" presStyleCnt="3" custScaleY="139901">
        <dgm:presLayoutVars>
          <dgm:bulletEnabled val="1"/>
        </dgm:presLayoutVars>
      </dgm:prSet>
      <dgm:spPr/>
      <dgm:t>
        <a:bodyPr/>
        <a:lstStyle/>
        <a:p>
          <a:endParaRPr lang="en-US"/>
        </a:p>
      </dgm:t>
    </dgm:pt>
    <dgm:pt modelId="{E6CA5371-E765-4FE6-A6BE-7ECD1C15C765}" type="pres">
      <dgm:prSet presAssocID="{9B38993F-91D9-4E45-89FE-E7C2053BB052}" presName="accent_3" presStyleCnt="0"/>
      <dgm:spPr/>
    </dgm:pt>
    <dgm:pt modelId="{BB02C15B-25BD-4CA5-8B62-85830BA892A9}" type="pres">
      <dgm:prSet presAssocID="{9B38993F-91D9-4E45-89FE-E7C2053BB052}" presName="accentRepeatNode" presStyleLbl="solidFgAcc1" presStyleIdx="2" presStyleCnt="3"/>
      <dgm:spPr>
        <a:blipFill rotWithShape="0">
          <a:blip xmlns:r="http://schemas.openxmlformats.org/officeDocument/2006/relationships" r:embed="rId3"/>
          <a:stretch>
            <a:fillRect/>
          </a:stretch>
        </a:blipFill>
      </dgm:spPr>
      <dgm:t>
        <a:bodyPr/>
        <a:lstStyle/>
        <a:p>
          <a:endParaRPr lang="en-US"/>
        </a:p>
      </dgm:t>
    </dgm:pt>
  </dgm:ptLst>
  <dgm:cxnLst>
    <dgm:cxn modelId="{06ABBA7B-22DD-4CAE-B641-42B92C2AB6E2}" type="presOf" srcId="{2EA4557B-2359-4BA8-9F14-A6ECB8DAC4AB}" destId="{DD97E049-4A6C-47F8-8707-C5FFDBF743ED}" srcOrd="0" destOrd="0" presId="urn:microsoft.com/office/officeart/2008/layout/VerticalCurvedList"/>
    <dgm:cxn modelId="{2C1DCE2E-F727-4553-ADB2-0B37516F46B8}" type="presOf" srcId="{75A2E02A-7769-4E94-8561-8178449CF35B}" destId="{534504B8-3AD3-4D7F-BA10-772C4BC9F4DA}" srcOrd="0" destOrd="0" presId="urn:microsoft.com/office/officeart/2008/layout/VerticalCurvedList"/>
    <dgm:cxn modelId="{786A9744-77C5-447E-A7C6-7D0962681558}" type="presOf" srcId="{A55E36B4-5DBD-4D69-9E07-2ACE1B02C75C}" destId="{287E208B-7CBA-48D9-A845-7C3BA9246006}" srcOrd="0" destOrd="0" presId="urn:microsoft.com/office/officeart/2008/layout/VerticalCurvedList"/>
    <dgm:cxn modelId="{D274CE2A-ED47-4CFE-981A-670E14BBB397}" srcId="{A55E36B4-5DBD-4D69-9E07-2ACE1B02C75C}" destId="{75A2E02A-7769-4E94-8561-8178449CF35B}" srcOrd="0" destOrd="0" parTransId="{985296F4-4FB3-49BD-BAEA-280CEAC6AFAC}" sibTransId="{9DA92A08-ED37-48A9-A0DD-F521D2142CD2}"/>
    <dgm:cxn modelId="{E47014BD-B35F-4A75-8D3A-E36CBE71105B}" srcId="{A55E36B4-5DBD-4D69-9E07-2ACE1B02C75C}" destId="{9B38993F-91D9-4E45-89FE-E7C2053BB052}" srcOrd="2" destOrd="0" parTransId="{09D1B164-619A-4073-BC5B-FCA5E09B6EF1}" sibTransId="{D53B4CC3-4CE5-4F91-919B-A6C770DA696A}"/>
    <dgm:cxn modelId="{819F3F4D-8176-4A54-AEFB-E7D5A93BBA09}" type="presOf" srcId="{9B38993F-91D9-4E45-89FE-E7C2053BB052}" destId="{A0E9B536-5134-4AC7-990D-17E1F41843BA}" srcOrd="0" destOrd="0" presId="urn:microsoft.com/office/officeart/2008/layout/VerticalCurvedList"/>
    <dgm:cxn modelId="{E5E1F8D5-384F-4738-91BA-6CDDED360257}" srcId="{A55E36B4-5DBD-4D69-9E07-2ACE1B02C75C}" destId="{2EA4557B-2359-4BA8-9F14-A6ECB8DAC4AB}" srcOrd="1" destOrd="0" parTransId="{46821B45-B9F5-4FAF-834F-499C8AE36BA2}" sibTransId="{29859120-04AA-48A6-ACAA-ED37A6A9AC18}"/>
    <dgm:cxn modelId="{9ECAE582-BAE8-4BC0-BB1C-C0ADA098F9E1}" type="presOf" srcId="{9DA92A08-ED37-48A9-A0DD-F521D2142CD2}" destId="{C7497E28-FAE4-42DA-8D9D-5B4659273D7A}" srcOrd="0" destOrd="0" presId="urn:microsoft.com/office/officeart/2008/layout/VerticalCurvedList"/>
    <dgm:cxn modelId="{13FBFA51-882A-4C1A-8E28-F161AA9148C6}" type="presParOf" srcId="{287E208B-7CBA-48D9-A845-7C3BA9246006}" destId="{5A99791D-9E28-4B3D-8ACD-8F48A5C6199A}" srcOrd="0" destOrd="0" presId="urn:microsoft.com/office/officeart/2008/layout/VerticalCurvedList"/>
    <dgm:cxn modelId="{EB451A88-5A5B-4E7C-812F-D633723C4AC2}" type="presParOf" srcId="{5A99791D-9E28-4B3D-8ACD-8F48A5C6199A}" destId="{9839DEA4-81CC-40F3-A882-992AC1AF75D3}" srcOrd="0" destOrd="0" presId="urn:microsoft.com/office/officeart/2008/layout/VerticalCurvedList"/>
    <dgm:cxn modelId="{5BE4B428-A70D-4A69-9977-D0C7A14D4433}" type="presParOf" srcId="{9839DEA4-81CC-40F3-A882-992AC1AF75D3}" destId="{28F6DBF1-E187-4C38-B1F1-C875CC0EEA2D}" srcOrd="0" destOrd="0" presId="urn:microsoft.com/office/officeart/2008/layout/VerticalCurvedList"/>
    <dgm:cxn modelId="{98601C74-9FEF-4199-AA3A-790B4FFF3941}" type="presParOf" srcId="{9839DEA4-81CC-40F3-A882-992AC1AF75D3}" destId="{C7497E28-FAE4-42DA-8D9D-5B4659273D7A}" srcOrd="1" destOrd="0" presId="urn:microsoft.com/office/officeart/2008/layout/VerticalCurvedList"/>
    <dgm:cxn modelId="{5D73327E-9772-4F60-A153-C4BD607F8F5F}" type="presParOf" srcId="{9839DEA4-81CC-40F3-A882-992AC1AF75D3}" destId="{175AA276-58F2-4DD9-80FC-A508711E986D}" srcOrd="2" destOrd="0" presId="urn:microsoft.com/office/officeart/2008/layout/VerticalCurvedList"/>
    <dgm:cxn modelId="{77F72262-3755-48C9-AE0B-AB7C501DB70E}" type="presParOf" srcId="{9839DEA4-81CC-40F3-A882-992AC1AF75D3}" destId="{99D1BCB1-BBEC-4020-AF46-9B84DFEEEB12}" srcOrd="3" destOrd="0" presId="urn:microsoft.com/office/officeart/2008/layout/VerticalCurvedList"/>
    <dgm:cxn modelId="{B870B6F2-3174-41E1-B23A-B5D3229106D1}" type="presParOf" srcId="{5A99791D-9E28-4B3D-8ACD-8F48A5C6199A}" destId="{534504B8-3AD3-4D7F-BA10-772C4BC9F4DA}" srcOrd="1" destOrd="0" presId="urn:microsoft.com/office/officeart/2008/layout/VerticalCurvedList"/>
    <dgm:cxn modelId="{53F7E37E-434A-4EE0-A27E-0A777EAD5F4E}" type="presParOf" srcId="{5A99791D-9E28-4B3D-8ACD-8F48A5C6199A}" destId="{449D8CCB-25E3-4F77-9AA7-F013F49094ED}" srcOrd="2" destOrd="0" presId="urn:microsoft.com/office/officeart/2008/layout/VerticalCurvedList"/>
    <dgm:cxn modelId="{7C7DDDDA-BA36-45C2-AF16-1F4E2248D4CD}" type="presParOf" srcId="{449D8CCB-25E3-4F77-9AA7-F013F49094ED}" destId="{467C472B-F399-46AE-B017-5DC56BBEA7D7}" srcOrd="0" destOrd="0" presId="urn:microsoft.com/office/officeart/2008/layout/VerticalCurvedList"/>
    <dgm:cxn modelId="{FBC2EA50-2122-481A-A3AA-B0941FDE36D6}" type="presParOf" srcId="{5A99791D-9E28-4B3D-8ACD-8F48A5C6199A}" destId="{DD97E049-4A6C-47F8-8707-C5FFDBF743ED}" srcOrd="3" destOrd="0" presId="urn:microsoft.com/office/officeart/2008/layout/VerticalCurvedList"/>
    <dgm:cxn modelId="{C546702F-BD5E-4CD8-860C-9F35B6E2186C}" type="presParOf" srcId="{5A99791D-9E28-4B3D-8ACD-8F48A5C6199A}" destId="{7DBD23B7-51C8-4591-8906-0B740EFCF017}" srcOrd="4" destOrd="0" presId="urn:microsoft.com/office/officeart/2008/layout/VerticalCurvedList"/>
    <dgm:cxn modelId="{11F3198C-4A72-4572-A36B-1DC1A18A7467}" type="presParOf" srcId="{7DBD23B7-51C8-4591-8906-0B740EFCF017}" destId="{9D6C96D5-59F1-4074-AA4E-276172A59D56}" srcOrd="0" destOrd="0" presId="urn:microsoft.com/office/officeart/2008/layout/VerticalCurvedList"/>
    <dgm:cxn modelId="{4DA55660-97D9-4B2B-B465-FD0681A08EDA}" type="presParOf" srcId="{5A99791D-9E28-4B3D-8ACD-8F48A5C6199A}" destId="{A0E9B536-5134-4AC7-990D-17E1F41843BA}" srcOrd="5" destOrd="0" presId="urn:microsoft.com/office/officeart/2008/layout/VerticalCurvedList"/>
    <dgm:cxn modelId="{7EA3294D-0A93-4FA8-B164-08995DDEAFE7}" type="presParOf" srcId="{5A99791D-9E28-4B3D-8ACD-8F48A5C6199A}" destId="{E6CA5371-E765-4FE6-A6BE-7ECD1C15C765}" srcOrd="6" destOrd="0" presId="urn:microsoft.com/office/officeart/2008/layout/VerticalCurvedList"/>
    <dgm:cxn modelId="{0899350E-A117-48B7-902F-9C072FB6269A}" type="presParOf" srcId="{E6CA5371-E765-4FE6-A6BE-7ECD1C15C765}" destId="{BB02C15B-25BD-4CA5-8B62-85830BA892A9}" srcOrd="0" destOrd="0" presId="urn:microsoft.com/office/officeart/2008/layout/VerticalCurvedList"/>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47A87F1-B924-42C3-9BFB-B28E010046FA}">
      <dsp:nvSpPr>
        <dsp:cNvPr id="0" name=""/>
        <dsp:cNvSpPr/>
      </dsp:nvSpPr>
      <dsp:spPr>
        <a:xfrm>
          <a:off x="1260985" y="423952"/>
          <a:ext cx="1271433" cy="574387"/>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en-US" sz="1800" b="1" kern="1200" dirty="0" smtClean="0">
              <a:latin typeface="Cambria" pitchFamily="18" charset="0"/>
              <a:ea typeface="Cambria" pitchFamily="18" charset="0"/>
            </a:rPr>
            <a:t>3 </a:t>
          </a:r>
          <a:r>
            <a:rPr lang="en-US" sz="1800" b="1" kern="1200" dirty="0" err="1" smtClean="0">
              <a:latin typeface="Cambria" pitchFamily="18" charset="0"/>
              <a:ea typeface="Cambria" pitchFamily="18" charset="0"/>
            </a:rPr>
            <a:t>nhóm</a:t>
          </a:r>
          <a:endParaRPr lang="en-US" sz="1800" b="1" kern="1200" dirty="0">
            <a:latin typeface="Cambria" pitchFamily="18" charset="0"/>
            <a:ea typeface="Cambria" pitchFamily="18" charset="0"/>
          </a:endParaRPr>
        </a:p>
      </dsp:txBody>
      <dsp:txXfrm>
        <a:off x="1277808" y="440775"/>
        <a:ext cx="1237787" cy="540741"/>
      </dsp:txXfrm>
    </dsp:sp>
    <dsp:sp modelId="{D51E557A-1553-48DB-9E8F-9F340370401B}">
      <dsp:nvSpPr>
        <dsp:cNvPr id="0" name=""/>
        <dsp:cNvSpPr/>
      </dsp:nvSpPr>
      <dsp:spPr>
        <a:xfrm>
          <a:off x="533137" y="998340"/>
          <a:ext cx="1363564" cy="236346"/>
        </a:xfrm>
        <a:custGeom>
          <a:avLst/>
          <a:gdLst/>
          <a:ahLst/>
          <a:cxnLst/>
          <a:rect l="0" t="0" r="0" b="0"/>
          <a:pathLst>
            <a:path>
              <a:moveTo>
                <a:pt x="1363564" y="0"/>
              </a:moveTo>
              <a:lnTo>
                <a:pt x="1363564" y="118173"/>
              </a:lnTo>
              <a:lnTo>
                <a:pt x="0" y="118173"/>
              </a:lnTo>
              <a:lnTo>
                <a:pt x="0" y="236346"/>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8FEB5CAE-D4E7-4A10-87E2-8525D06FCC9D}">
      <dsp:nvSpPr>
        <dsp:cNvPr id="0" name=""/>
        <dsp:cNvSpPr/>
      </dsp:nvSpPr>
      <dsp:spPr>
        <a:xfrm>
          <a:off x="652" y="1234687"/>
          <a:ext cx="1064970" cy="2057777"/>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vi-VN" sz="1800" kern="1200" dirty="0" smtClean="0">
              <a:latin typeface="Cambria" pitchFamily="18" charset="0"/>
              <a:ea typeface="Cambria" pitchFamily="18" charset="0"/>
            </a:rPr>
            <a:t>Khoáng sản năng lượng</a:t>
          </a:r>
          <a:r>
            <a:rPr lang="en-US" sz="1800" kern="1200" dirty="0" smtClean="0">
              <a:latin typeface="Cambria" pitchFamily="18" charset="0"/>
              <a:ea typeface="Cambria" pitchFamily="18" charset="0"/>
            </a:rPr>
            <a:t>: </a:t>
          </a:r>
          <a:r>
            <a:rPr lang="vi-VN" sz="1800" kern="1200" dirty="0" smtClean="0">
              <a:latin typeface="Cambria" pitchFamily="18" charset="0"/>
              <a:ea typeface="Cambria" pitchFamily="18" charset="0"/>
            </a:rPr>
            <a:t>than đá, dầu mỏ, khí tự nhiên,….</a:t>
          </a:r>
          <a:endParaRPr lang="en-US" sz="1800" kern="1200" dirty="0" smtClean="0">
            <a:latin typeface="Cambria" pitchFamily="18" charset="0"/>
            <a:ea typeface="Cambria" pitchFamily="18" charset="0"/>
          </a:endParaRPr>
        </a:p>
      </dsp:txBody>
      <dsp:txXfrm>
        <a:off x="31844" y="1265879"/>
        <a:ext cx="1002586" cy="1995393"/>
      </dsp:txXfrm>
    </dsp:sp>
    <dsp:sp modelId="{A4F6A9E5-8942-40B9-B8D0-5D914EFCBCC5}">
      <dsp:nvSpPr>
        <dsp:cNvPr id="0" name=""/>
        <dsp:cNvSpPr/>
      </dsp:nvSpPr>
      <dsp:spPr>
        <a:xfrm>
          <a:off x="1844290" y="998340"/>
          <a:ext cx="91440" cy="236346"/>
        </a:xfrm>
        <a:custGeom>
          <a:avLst/>
          <a:gdLst/>
          <a:ahLst/>
          <a:cxnLst/>
          <a:rect l="0" t="0" r="0" b="0"/>
          <a:pathLst>
            <a:path>
              <a:moveTo>
                <a:pt x="52411" y="0"/>
              </a:moveTo>
              <a:lnTo>
                <a:pt x="52411" y="118173"/>
              </a:lnTo>
              <a:lnTo>
                <a:pt x="45720" y="118173"/>
              </a:lnTo>
              <a:lnTo>
                <a:pt x="45720" y="236346"/>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6EF5A1E5-00F7-4E6D-AE7E-B9CA6802612E}">
      <dsp:nvSpPr>
        <dsp:cNvPr id="0" name=""/>
        <dsp:cNvSpPr/>
      </dsp:nvSpPr>
      <dsp:spPr>
        <a:xfrm>
          <a:off x="1331512" y="1234687"/>
          <a:ext cx="1116995" cy="2029705"/>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vi-VN" sz="1800" kern="1200" dirty="0" smtClean="0">
              <a:latin typeface="Cambria" pitchFamily="18" charset="0"/>
              <a:ea typeface="Cambria" pitchFamily="18" charset="0"/>
            </a:rPr>
            <a:t>Khoáng sản kim loại</a:t>
          </a:r>
          <a:r>
            <a:rPr lang="en-US" sz="1800" kern="1200" dirty="0" smtClean="0">
              <a:latin typeface="Cambria" pitchFamily="18" charset="0"/>
              <a:ea typeface="Cambria" pitchFamily="18" charset="0"/>
            </a:rPr>
            <a:t>: </a:t>
          </a:r>
          <a:r>
            <a:rPr lang="vi-VN" sz="1800" kern="1200" dirty="0" smtClean="0">
              <a:latin typeface="Cambria" pitchFamily="18" charset="0"/>
              <a:ea typeface="Cambria" pitchFamily="18" charset="0"/>
            </a:rPr>
            <a:t>sắt, đồng, bô-xit, man-gan, đất hiếm,...</a:t>
          </a:r>
          <a:endParaRPr lang="en-US" sz="1800" kern="1200" dirty="0" smtClean="0">
            <a:latin typeface="Cambria" pitchFamily="18" charset="0"/>
            <a:ea typeface="Cambria" pitchFamily="18" charset="0"/>
          </a:endParaRPr>
        </a:p>
      </dsp:txBody>
      <dsp:txXfrm>
        <a:off x="1364228" y="1267403"/>
        <a:ext cx="1051563" cy="1964273"/>
      </dsp:txXfrm>
    </dsp:sp>
    <dsp:sp modelId="{EFDB2B31-6276-4322-A4AD-A364E9706971}">
      <dsp:nvSpPr>
        <dsp:cNvPr id="0" name=""/>
        <dsp:cNvSpPr/>
      </dsp:nvSpPr>
      <dsp:spPr>
        <a:xfrm>
          <a:off x="1896702" y="998340"/>
          <a:ext cx="1356873" cy="236346"/>
        </a:xfrm>
        <a:custGeom>
          <a:avLst/>
          <a:gdLst/>
          <a:ahLst/>
          <a:cxnLst/>
          <a:rect l="0" t="0" r="0" b="0"/>
          <a:pathLst>
            <a:path>
              <a:moveTo>
                <a:pt x="0" y="0"/>
              </a:moveTo>
              <a:lnTo>
                <a:pt x="0" y="118173"/>
              </a:lnTo>
              <a:lnTo>
                <a:pt x="1356873" y="118173"/>
              </a:lnTo>
              <a:lnTo>
                <a:pt x="1356873" y="236346"/>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EE8A27CF-E668-4A7B-9F92-A2E4B3F27066}">
      <dsp:nvSpPr>
        <dsp:cNvPr id="0" name=""/>
        <dsp:cNvSpPr/>
      </dsp:nvSpPr>
      <dsp:spPr>
        <a:xfrm>
          <a:off x="2714398" y="1234687"/>
          <a:ext cx="1078353" cy="2029705"/>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vi-VN" sz="1800" kern="1200" dirty="0" smtClean="0">
              <a:latin typeface="Cambria" pitchFamily="18" charset="0"/>
              <a:ea typeface="Cambria" pitchFamily="18" charset="0"/>
            </a:rPr>
            <a:t>Khoáng sản phi kim loại</a:t>
          </a:r>
          <a:r>
            <a:rPr lang="en-US" sz="1800" kern="1200" dirty="0" smtClean="0">
              <a:latin typeface="Cambria" pitchFamily="18" charset="0"/>
              <a:ea typeface="Cambria" pitchFamily="18" charset="0"/>
            </a:rPr>
            <a:t>: </a:t>
          </a:r>
          <a:r>
            <a:rPr lang="vi-VN" sz="1800" kern="1200" dirty="0" smtClean="0">
              <a:latin typeface="Cambria" pitchFamily="18" charset="0"/>
              <a:ea typeface="Cambria" pitchFamily="18" charset="0"/>
            </a:rPr>
            <a:t>a-pa-tit, đá vôi,</a:t>
          </a:r>
          <a:r>
            <a:rPr lang="en-US" sz="1800" kern="1200" dirty="0" smtClean="0">
              <a:latin typeface="Cambria" pitchFamily="18" charset="0"/>
              <a:ea typeface="Cambria" pitchFamily="18" charset="0"/>
            </a:rPr>
            <a:t> </a:t>
          </a:r>
          <a:r>
            <a:rPr lang="en-US" sz="1800" kern="1200" dirty="0" err="1" smtClean="0">
              <a:latin typeface="Cambria" pitchFamily="18" charset="0"/>
              <a:ea typeface="Cambria" pitchFamily="18" charset="0"/>
            </a:rPr>
            <a:t>sét</a:t>
          </a:r>
          <a:r>
            <a:rPr lang="en-US" sz="1800" kern="1200" dirty="0" smtClean="0">
              <a:latin typeface="Cambria" pitchFamily="18" charset="0"/>
              <a:ea typeface="Cambria" pitchFamily="18" charset="0"/>
            </a:rPr>
            <a:t>, </a:t>
          </a:r>
          <a:r>
            <a:rPr lang="en-US" sz="1800" kern="1200" dirty="0" err="1" smtClean="0">
              <a:latin typeface="Cambria" pitchFamily="18" charset="0"/>
              <a:ea typeface="Cambria" pitchFamily="18" charset="0"/>
            </a:rPr>
            <a:t>cao</a:t>
          </a:r>
          <a:r>
            <a:rPr lang="en-US" sz="1800" kern="1200" dirty="0" smtClean="0">
              <a:latin typeface="Cambria" pitchFamily="18" charset="0"/>
              <a:ea typeface="Cambria" pitchFamily="18" charset="0"/>
            </a:rPr>
            <a:t> </a:t>
          </a:r>
          <a:r>
            <a:rPr lang="en-US" sz="1800" kern="1200" dirty="0" err="1" smtClean="0">
              <a:latin typeface="Cambria" pitchFamily="18" charset="0"/>
              <a:ea typeface="Cambria" pitchFamily="18" charset="0"/>
            </a:rPr>
            <a:t>lanh</a:t>
          </a:r>
          <a:r>
            <a:rPr lang="en-US" sz="1800" kern="1200" dirty="0" smtClean="0">
              <a:latin typeface="Cambria" pitchFamily="18" charset="0"/>
              <a:ea typeface="Cambria" pitchFamily="18" charset="0"/>
            </a:rPr>
            <a:t>,…</a:t>
          </a:r>
        </a:p>
      </dsp:txBody>
      <dsp:txXfrm>
        <a:off x="2745982" y="1266271"/>
        <a:ext cx="1015185" cy="1966537"/>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FA3D125-B06F-42F5-829D-9F487143BDC2}">
      <dsp:nvSpPr>
        <dsp:cNvPr id="0" name=""/>
        <dsp:cNvSpPr/>
      </dsp:nvSpPr>
      <dsp:spPr>
        <a:xfrm>
          <a:off x="285419" y="0"/>
          <a:ext cx="3617497" cy="3617497"/>
        </a:xfrm>
        <a:prstGeom prst="triangle">
          <a:avLst/>
        </a:prstGeom>
        <a:blipFill rotWithShape="0">
          <a:blip xmlns:r="http://schemas.openxmlformats.org/officeDocument/2006/relationships" r:embed="rId1"/>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A950DDA3-DD47-46C6-9282-3CEBC703C57D}">
      <dsp:nvSpPr>
        <dsp:cNvPr id="0" name=""/>
        <dsp:cNvSpPr/>
      </dsp:nvSpPr>
      <dsp:spPr>
        <a:xfrm>
          <a:off x="1710387" y="362539"/>
          <a:ext cx="2776501" cy="1295225"/>
        </a:xfrm>
        <a:prstGeom prst="round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8580" tIns="68580" rIns="68580" bIns="68580" numCol="1" spcCol="1270" anchor="ctr" anchorCtr="0">
          <a:noAutofit/>
        </a:bodyPr>
        <a:lstStyle/>
        <a:p>
          <a:pPr lvl="0" algn="just" defTabSz="800100">
            <a:lnSpc>
              <a:spcPct val="90000"/>
            </a:lnSpc>
            <a:spcBef>
              <a:spcPct val="0"/>
            </a:spcBef>
            <a:spcAft>
              <a:spcPct val="35000"/>
            </a:spcAft>
          </a:pPr>
          <a:r>
            <a:rPr lang="vi-VN" sz="1800" kern="1200" dirty="0" smtClean="0">
              <a:latin typeface="Cambria" pitchFamily="18" charset="0"/>
              <a:ea typeface="Cambria" pitchFamily="18" charset="0"/>
            </a:rPr>
            <a:t>Lịch sử phát triển địa chất lâu dài và phức tạp qua 3 giai đoạn: Tiền Cambri, Cổ kiến tạo và Tân kiến tạo. </a:t>
          </a:r>
          <a:endParaRPr lang="en-US" sz="1800" kern="1200" dirty="0">
            <a:latin typeface="Cambria" pitchFamily="18" charset="0"/>
            <a:ea typeface="Cambria" pitchFamily="18" charset="0"/>
          </a:endParaRPr>
        </a:p>
      </dsp:txBody>
      <dsp:txXfrm>
        <a:off x="1773615" y="425767"/>
        <a:ext cx="2650045" cy="1168769"/>
      </dsp:txXfrm>
    </dsp:sp>
    <dsp:sp modelId="{3CC59CC5-11DA-4DA1-8AF9-3100F36D1E76}">
      <dsp:nvSpPr>
        <dsp:cNvPr id="0" name=""/>
        <dsp:cNvSpPr/>
      </dsp:nvSpPr>
      <dsp:spPr>
        <a:xfrm>
          <a:off x="1686203" y="1798366"/>
          <a:ext cx="2824869" cy="1315989"/>
        </a:xfrm>
        <a:prstGeom prst="round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8580" tIns="68580" rIns="68580" bIns="68580" numCol="1" spcCol="1270" anchor="ctr" anchorCtr="0">
          <a:noAutofit/>
        </a:bodyPr>
        <a:lstStyle/>
        <a:p>
          <a:pPr lvl="0" algn="just" defTabSz="800100">
            <a:lnSpc>
              <a:spcPct val="90000"/>
            </a:lnSpc>
            <a:spcBef>
              <a:spcPct val="0"/>
            </a:spcBef>
            <a:spcAft>
              <a:spcPct val="35000"/>
            </a:spcAft>
          </a:pPr>
          <a:r>
            <a:rPr lang="vi-VN" sz="1800" kern="1200" dirty="0" smtClean="0">
              <a:latin typeface="Cambria" pitchFamily="18" charset="0"/>
              <a:ea typeface="Cambria" pitchFamily="18" charset="0"/>
            </a:rPr>
            <a:t>Vị trí địa lí nước ta nằm ở nơi giao nhau giữa 2 vành đai sinh khoáng lớn là Thái Bình Dương và Địa Trung Hải.</a:t>
          </a:r>
          <a:endParaRPr lang="en-US" sz="1800" kern="1200" dirty="0">
            <a:latin typeface="Cambria" pitchFamily="18" charset="0"/>
            <a:ea typeface="Cambria" pitchFamily="18" charset="0"/>
          </a:endParaRPr>
        </a:p>
      </dsp:txBody>
      <dsp:txXfrm>
        <a:off x="1750444" y="1862607"/>
        <a:ext cx="2696387" cy="1187507"/>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7497E28-FAE4-42DA-8D9D-5B4659273D7A}">
      <dsp:nvSpPr>
        <dsp:cNvPr id="0" name=""/>
        <dsp:cNvSpPr/>
      </dsp:nvSpPr>
      <dsp:spPr>
        <a:xfrm>
          <a:off x="-5828749" y="-892266"/>
          <a:ext cx="6940732" cy="6940732"/>
        </a:xfrm>
        <a:prstGeom prst="blockArc">
          <a:avLst>
            <a:gd name="adj1" fmla="val 18900000"/>
            <a:gd name="adj2" fmla="val 2700000"/>
            <a:gd name="adj3" fmla="val 311"/>
          </a:avLst>
        </a:pr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534504B8-3AD3-4D7F-BA10-772C4BC9F4DA}">
      <dsp:nvSpPr>
        <dsp:cNvPr id="0" name=""/>
        <dsp:cNvSpPr/>
      </dsp:nvSpPr>
      <dsp:spPr>
        <a:xfrm>
          <a:off x="715680" y="507999"/>
          <a:ext cx="6528363" cy="1046481"/>
        </a:xfrm>
        <a:prstGeom prst="rect">
          <a:avLst/>
        </a:prstGeom>
        <a:solidFill>
          <a:srgbClr val="99FF66"/>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18547" tIns="45720" rIns="45720" bIns="45720" numCol="1" spcCol="1270" anchor="ctr" anchorCtr="0">
          <a:noAutofit/>
        </a:bodyPr>
        <a:lstStyle/>
        <a:p>
          <a:pPr lvl="0" algn="just" defTabSz="800100">
            <a:lnSpc>
              <a:spcPct val="90000"/>
            </a:lnSpc>
            <a:spcBef>
              <a:spcPct val="0"/>
            </a:spcBef>
            <a:spcAft>
              <a:spcPct val="35000"/>
            </a:spcAft>
          </a:pPr>
          <a:endParaRPr lang="en-US" sz="1800" b="1" kern="1200" dirty="0" smtClean="0">
            <a:solidFill>
              <a:schemeClr val="tx1"/>
            </a:solidFill>
            <a:latin typeface="Cambria" pitchFamily="18" charset="0"/>
            <a:ea typeface="Cambria" pitchFamily="18" charset="0"/>
          </a:endParaRPr>
        </a:p>
        <a:p>
          <a:pPr lvl="0" algn="just" defTabSz="800100">
            <a:lnSpc>
              <a:spcPct val="90000"/>
            </a:lnSpc>
            <a:spcBef>
              <a:spcPct val="0"/>
            </a:spcBef>
            <a:spcAft>
              <a:spcPct val="35000"/>
            </a:spcAft>
          </a:pPr>
          <a:r>
            <a:rPr lang="en-US" sz="1800" b="1" kern="1200" dirty="0" err="1" smtClean="0">
              <a:solidFill>
                <a:schemeClr val="tx1"/>
              </a:solidFill>
              <a:latin typeface="Cambria" pitchFamily="18" charset="0"/>
              <a:ea typeface="Cambria" pitchFamily="18" charset="0"/>
            </a:rPr>
            <a:t>Vai</a:t>
          </a:r>
          <a:r>
            <a:rPr lang="en-US" sz="1800" b="1" kern="1200" dirty="0" smtClean="0">
              <a:solidFill>
                <a:schemeClr val="tx1"/>
              </a:solidFill>
              <a:latin typeface="Cambria" pitchFamily="18" charset="0"/>
              <a:ea typeface="Cambria" pitchFamily="18" charset="0"/>
            </a:rPr>
            <a:t> </a:t>
          </a:r>
          <a:r>
            <a:rPr lang="en-US" sz="1800" b="1" kern="1200" dirty="0" err="1" smtClean="0">
              <a:solidFill>
                <a:schemeClr val="tx1"/>
              </a:solidFill>
              <a:latin typeface="Cambria" pitchFamily="18" charset="0"/>
              <a:ea typeface="Cambria" pitchFamily="18" charset="0"/>
            </a:rPr>
            <a:t>trò</a:t>
          </a:r>
          <a:r>
            <a:rPr lang="en-US" sz="1800" b="1" kern="1200" dirty="0" smtClean="0">
              <a:solidFill>
                <a:schemeClr val="tx1"/>
              </a:solidFill>
              <a:latin typeface="Cambria" pitchFamily="18" charset="0"/>
              <a:ea typeface="Cambria" pitchFamily="18" charset="0"/>
            </a:rPr>
            <a:t>: </a:t>
          </a:r>
          <a:r>
            <a:rPr lang="vi-VN" sz="1800" b="0" kern="1200" dirty="0" smtClean="0">
              <a:solidFill>
                <a:schemeClr val="tx1"/>
              </a:solidFill>
              <a:latin typeface="Cambria" pitchFamily="18" charset="0"/>
              <a:ea typeface="Cambria" pitchFamily="18" charset="0"/>
            </a:rPr>
            <a:t>Cung cấp nguyên liệu, nhiên liệu cho nhiều ngành công nghiệp cũng như đảm bảo an ninh năng lượng cho quốc gia</a:t>
          </a:r>
          <a:r>
            <a:rPr lang="en-US" sz="1800" b="0" kern="1200" dirty="0" smtClean="0">
              <a:solidFill>
                <a:schemeClr val="tx1"/>
              </a:solidFill>
              <a:latin typeface="Cambria" pitchFamily="18" charset="0"/>
              <a:ea typeface="Cambria" pitchFamily="18" charset="0"/>
            </a:rPr>
            <a:t>, p</a:t>
          </a:r>
          <a:r>
            <a:rPr lang="vi-VN" sz="1800" b="0" kern="1200" dirty="0" smtClean="0">
              <a:solidFill>
                <a:schemeClr val="tx1"/>
              </a:solidFill>
              <a:latin typeface="Cambria" pitchFamily="18" charset="0"/>
              <a:ea typeface="Cambria" pitchFamily="18" charset="0"/>
            </a:rPr>
            <a:t>hát triển kinh tế và đời sống.</a:t>
          </a:r>
          <a:endParaRPr lang="en-US" sz="1800" b="0" kern="1200" dirty="0" smtClean="0">
            <a:solidFill>
              <a:schemeClr val="tx1"/>
            </a:solidFill>
            <a:latin typeface="Cambria" pitchFamily="18" charset="0"/>
            <a:ea typeface="Cambria" pitchFamily="18" charset="0"/>
          </a:endParaRPr>
        </a:p>
        <a:p>
          <a:pPr lvl="0" algn="just" defTabSz="800100">
            <a:lnSpc>
              <a:spcPct val="90000"/>
            </a:lnSpc>
            <a:spcBef>
              <a:spcPct val="0"/>
            </a:spcBef>
            <a:spcAft>
              <a:spcPct val="35000"/>
            </a:spcAft>
          </a:pPr>
          <a:endParaRPr lang="en-US" sz="1800" kern="1200" dirty="0">
            <a:solidFill>
              <a:schemeClr val="tx1"/>
            </a:solidFill>
            <a:latin typeface="Cambria" pitchFamily="18" charset="0"/>
            <a:ea typeface="Cambria" pitchFamily="18" charset="0"/>
          </a:endParaRPr>
        </a:p>
      </dsp:txBody>
      <dsp:txXfrm>
        <a:off x="715680" y="507999"/>
        <a:ext cx="6528363" cy="1046481"/>
      </dsp:txXfrm>
    </dsp:sp>
    <dsp:sp modelId="{467C472B-F399-46AE-B017-5DC56BBEA7D7}">
      <dsp:nvSpPr>
        <dsp:cNvPr id="0" name=""/>
        <dsp:cNvSpPr/>
      </dsp:nvSpPr>
      <dsp:spPr>
        <a:xfrm>
          <a:off x="71155" y="386715"/>
          <a:ext cx="1289050" cy="1289050"/>
        </a:xfrm>
        <a:prstGeom prst="ellipse">
          <a:avLst/>
        </a:prstGeom>
        <a:blipFill rotWithShape="0">
          <a:blip xmlns:r="http://schemas.openxmlformats.org/officeDocument/2006/relationships" r:embed="rId1"/>
          <a:stretch>
            <a:fillRect/>
          </a:stretch>
        </a:blip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DD97E049-4A6C-47F8-8707-C5FFDBF743ED}">
      <dsp:nvSpPr>
        <dsp:cNvPr id="0" name=""/>
        <dsp:cNvSpPr/>
      </dsp:nvSpPr>
      <dsp:spPr>
        <a:xfrm>
          <a:off x="1090536" y="2184403"/>
          <a:ext cx="6153508" cy="787392"/>
        </a:xfrm>
        <a:prstGeom prst="rect">
          <a:avLst/>
        </a:prstGeom>
        <a:solidFill>
          <a:srgbClr val="BCFCD4"/>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18547" tIns="45720" rIns="45720" bIns="45720" numCol="1" spcCol="1270" anchor="ctr" anchorCtr="0">
          <a:noAutofit/>
        </a:bodyPr>
        <a:lstStyle/>
        <a:p>
          <a:pPr lvl="0" algn="just" defTabSz="800100">
            <a:lnSpc>
              <a:spcPct val="90000"/>
            </a:lnSpc>
            <a:spcBef>
              <a:spcPct val="0"/>
            </a:spcBef>
            <a:spcAft>
              <a:spcPct val="35000"/>
            </a:spcAft>
          </a:pPr>
          <a:r>
            <a:rPr lang="en-US" sz="1800" b="1" kern="1200" dirty="0" err="1" smtClean="0">
              <a:solidFill>
                <a:schemeClr val="tx1"/>
              </a:solidFill>
              <a:latin typeface="Cambria" pitchFamily="18" charset="0"/>
              <a:ea typeface="Cambria" pitchFamily="18" charset="0"/>
            </a:rPr>
            <a:t>Hiện</a:t>
          </a:r>
          <a:r>
            <a:rPr lang="en-US" sz="1800" b="1" kern="1200" dirty="0" smtClean="0">
              <a:solidFill>
                <a:schemeClr val="tx1"/>
              </a:solidFill>
              <a:latin typeface="Cambria" pitchFamily="18" charset="0"/>
              <a:ea typeface="Cambria" pitchFamily="18" charset="0"/>
            </a:rPr>
            <a:t> </a:t>
          </a:r>
          <a:r>
            <a:rPr lang="en-US" sz="1800" b="1" kern="1200" dirty="0" err="1" smtClean="0">
              <a:solidFill>
                <a:schemeClr val="tx1"/>
              </a:solidFill>
              <a:latin typeface="Cambria" pitchFamily="18" charset="0"/>
              <a:ea typeface="Cambria" pitchFamily="18" charset="0"/>
            </a:rPr>
            <a:t>trạng</a:t>
          </a:r>
          <a:r>
            <a:rPr lang="en-US" sz="1800" b="1" kern="1200" dirty="0" smtClean="0">
              <a:solidFill>
                <a:schemeClr val="tx1"/>
              </a:solidFill>
              <a:latin typeface="Cambria" pitchFamily="18" charset="0"/>
              <a:ea typeface="Cambria" pitchFamily="18" charset="0"/>
            </a:rPr>
            <a:t>: </a:t>
          </a:r>
          <a:r>
            <a:rPr lang="vi-VN" sz="1800" b="0" i="0" kern="1200" dirty="0" smtClean="0">
              <a:solidFill>
                <a:schemeClr val="tx1"/>
              </a:solidFill>
              <a:latin typeface="Cambria" pitchFamily="18" charset="0"/>
              <a:ea typeface="Cambria" pitchFamily="18" charset="0"/>
            </a:rPr>
            <a:t>Khai thác và sử dụng khoáng sản còn chưa hợp lí.</a:t>
          </a:r>
          <a:endParaRPr lang="en-US" sz="1800" b="0" i="0" kern="1200" dirty="0" smtClean="0">
            <a:solidFill>
              <a:schemeClr val="tx1"/>
            </a:solidFill>
            <a:latin typeface="Cambria" pitchFamily="18" charset="0"/>
            <a:ea typeface="Cambria" pitchFamily="18" charset="0"/>
          </a:endParaRPr>
        </a:p>
      </dsp:txBody>
      <dsp:txXfrm>
        <a:off x="1090536" y="2184403"/>
        <a:ext cx="6153508" cy="787392"/>
      </dsp:txXfrm>
    </dsp:sp>
    <dsp:sp modelId="{9D6C96D5-59F1-4074-AA4E-276172A59D56}">
      <dsp:nvSpPr>
        <dsp:cNvPr id="0" name=""/>
        <dsp:cNvSpPr/>
      </dsp:nvSpPr>
      <dsp:spPr>
        <a:xfrm>
          <a:off x="446011" y="1933575"/>
          <a:ext cx="1289050" cy="1289050"/>
        </a:xfrm>
        <a:prstGeom prst="ellipse">
          <a:avLst/>
        </a:prstGeom>
        <a:blipFill rotWithShape="0">
          <a:blip xmlns:r="http://schemas.openxmlformats.org/officeDocument/2006/relationships" r:embed="rId2"/>
          <a:stretch>
            <a:fillRect/>
          </a:stretch>
        </a:blip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A0E9B536-5134-4AC7-990D-17E1F41843BA}">
      <dsp:nvSpPr>
        <dsp:cNvPr id="0" name=""/>
        <dsp:cNvSpPr/>
      </dsp:nvSpPr>
      <dsp:spPr>
        <a:xfrm>
          <a:off x="715680" y="3784599"/>
          <a:ext cx="6528363" cy="680721"/>
        </a:xfrm>
        <a:prstGeom prst="rect">
          <a:avLst/>
        </a:prstGeom>
        <a:solidFill>
          <a:srgbClr val="FFCCFF"/>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18547" tIns="45720" rIns="45720" bIns="45720" numCol="1" spcCol="1270" anchor="ctr" anchorCtr="0">
          <a:noAutofit/>
        </a:bodyPr>
        <a:lstStyle/>
        <a:p>
          <a:pPr lvl="0" algn="l" defTabSz="800100">
            <a:lnSpc>
              <a:spcPct val="90000"/>
            </a:lnSpc>
            <a:spcBef>
              <a:spcPct val="0"/>
            </a:spcBef>
            <a:spcAft>
              <a:spcPct val="35000"/>
            </a:spcAft>
          </a:pPr>
          <a:endParaRPr lang="en-US" sz="1800" b="1" kern="1200" dirty="0" smtClean="0">
            <a:solidFill>
              <a:schemeClr val="tx1"/>
            </a:solidFill>
            <a:latin typeface="Cambria" pitchFamily="18" charset="0"/>
            <a:ea typeface="Cambria" pitchFamily="18" charset="0"/>
          </a:endParaRPr>
        </a:p>
        <a:p>
          <a:pPr lvl="0" algn="l" defTabSz="800100">
            <a:lnSpc>
              <a:spcPct val="90000"/>
            </a:lnSpc>
            <a:spcBef>
              <a:spcPct val="0"/>
            </a:spcBef>
            <a:spcAft>
              <a:spcPct val="35000"/>
            </a:spcAft>
          </a:pPr>
          <a:r>
            <a:rPr lang="en-US" sz="1800" b="1" kern="1200" dirty="0" err="1" smtClean="0">
              <a:solidFill>
                <a:schemeClr val="tx1"/>
              </a:solidFill>
              <a:latin typeface="Cambria" pitchFamily="18" charset="0"/>
              <a:ea typeface="Cambria" pitchFamily="18" charset="0"/>
            </a:rPr>
            <a:t>Nguyên</a:t>
          </a:r>
          <a:r>
            <a:rPr lang="en-US" sz="1800" b="1" kern="1200" dirty="0" smtClean="0">
              <a:solidFill>
                <a:schemeClr val="tx1"/>
              </a:solidFill>
              <a:latin typeface="Cambria" pitchFamily="18" charset="0"/>
              <a:ea typeface="Cambria" pitchFamily="18" charset="0"/>
            </a:rPr>
            <a:t> </a:t>
          </a:r>
          <a:r>
            <a:rPr lang="en-US" sz="1800" b="1" kern="1200" dirty="0" err="1" smtClean="0">
              <a:solidFill>
                <a:schemeClr val="tx1"/>
              </a:solidFill>
              <a:latin typeface="Cambria" pitchFamily="18" charset="0"/>
              <a:ea typeface="Cambria" pitchFamily="18" charset="0"/>
            </a:rPr>
            <a:t>nhân</a:t>
          </a:r>
          <a:r>
            <a:rPr lang="en-US" sz="1800" kern="1200" dirty="0" smtClean="0">
              <a:solidFill>
                <a:schemeClr val="tx1"/>
              </a:solidFill>
              <a:latin typeface="Cambria" pitchFamily="18" charset="0"/>
              <a:ea typeface="Cambria" pitchFamily="18" charset="0"/>
            </a:rPr>
            <a:t>: </a:t>
          </a:r>
          <a:r>
            <a:rPr lang="en-US" sz="1800" kern="1200" dirty="0" err="1" smtClean="0">
              <a:solidFill>
                <a:schemeClr val="tx1"/>
              </a:solidFill>
              <a:latin typeface="Cambria" pitchFamily="18" charset="0"/>
              <a:ea typeface="Cambria" pitchFamily="18" charset="0"/>
            </a:rPr>
            <a:t>Khai</a:t>
          </a:r>
          <a:r>
            <a:rPr lang="en-US" sz="1800" kern="1200" dirty="0" smtClean="0">
              <a:solidFill>
                <a:schemeClr val="tx1"/>
              </a:solidFill>
              <a:latin typeface="Cambria" pitchFamily="18" charset="0"/>
              <a:ea typeface="Cambria" pitchFamily="18" charset="0"/>
            </a:rPr>
            <a:t> </a:t>
          </a:r>
          <a:r>
            <a:rPr lang="en-US" sz="1800" kern="1200" dirty="0" err="1" smtClean="0">
              <a:solidFill>
                <a:schemeClr val="tx1"/>
              </a:solidFill>
              <a:latin typeface="Cambria" pitchFamily="18" charset="0"/>
              <a:ea typeface="Cambria" pitchFamily="18" charset="0"/>
            </a:rPr>
            <a:t>thác</a:t>
          </a:r>
          <a:r>
            <a:rPr lang="en-US" sz="1800" kern="1200" dirty="0" smtClean="0">
              <a:solidFill>
                <a:schemeClr val="tx1"/>
              </a:solidFill>
              <a:latin typeface="Cambria" pitchFamily="18" charset="0"/>
              <a:ea typeface="Cambria" pitchFamily="18" charset="0"/>
            </a:rPr>
            <a:t> </a:t>
          </a:r>
          <a:r>
            <a:rPr lang="en-US" sz="1800" kern="1200" dirty="0" err="1" smtClean="0">
              <a:solidFill>
                <a:schemeClr val="tx1"/>
              </a:solidFill>
              <a:latin typeface="Cambria" pitchFamily="18" charset="0"/>
              <a:ea typeface="Cambria" pitchFamily="18" charset="0"/>
            </a:rPr>
            <a:t>quá</a:t>
          </a:r>
          <a:r>
            <a:rPr lang="en-US" sz="1800" kern="1200" dirty="0" smtClean="0">
              <a:solidFill>
                <a:schemeClr val="tx1"/>
              </a:solidFill>
              <a:latin typeface="Cambria" pitchFamily="18" charset="0"/>
              <a:ea typeface="Cambria" pitchFamily="18" charset="0"/>
            </a:rPr>
            <a:t> </a:t>
          </a:r>
          <a:r>
            <a:rPr lang="en-US" sz="1800" kern="1200" dirty="0" err="1" smtClean="0">
              <a:solidFill>
                <a:schemeClr val="tx1"/>
              </a:solidFill>
              <a:latin typeface="Cambria" pitchFamily="18" charset="0"/>
              <a:ea typeface="Cambria" pitchFamily="18" charset="0"/>
            </a:rPr>
            <a:t>mức</a:t>
          </a:r>
          <a:r>
            <a:rPr lang="en-US" sz="1800" kern="1200" dirty="0" smtClean="0">
              <a:solidFill>
                <a:schemeClr val="tx1"/>
              </a:solidFill>
              <a:latin typeface="Cambria" pitchFamily="18" charset="0"/>
              <a:ea typeface="Cambria" pitchFamily="18" charset="0"/>
            </a:rPr>
            <a:t>, </a:t>
          </a:r>
          <a:r>
            <a:rPr lang="en-US" sz="1800" kern="1200" dirty="0" err="1" smtClean="0">
              <a:solidFill>
                <a:schemeClr val="tx1"/>
              </a:solidFill>
              <a:latin typeface="Cambria" pitchFamily="18" charset="0"/>
              <a:ea typeface="Cambria" pitchFamily="18" charset="0"/>
            </a:rPr>
            <a:t>bừa</a:t>
          </a:r>
          <a:r>
            <a:rPr lang="en-US" sz="1800" kern="1200" dirty="0" smtClean="0">
              <a:solidFill>
                <a:schemeClr val="tx1"/>
              </a:solidFill>
              <a:latin typeface="Cambria" pitchFamily="18" charset="0"/>
              <a:ea typeface="Cambria" pitchFamily="18" charset="0"/>
            </a:rPr>
            <a:t> </a:t>
          </a:r>
          <a:r>
            <a:rPr lang="en-US" sz="1800" kern="1200" dirty="0" err="1" smtClean="0">
              <a:solidFill>
                <a:schemeClr val="tx1"/>
              </a:solidFill>
              <a:latin typeface="Cambria" pitchFamily="18" charset="0"/>
              <a:ea typeface="Cambria" pitchFamily="18" charset="0"/>
            </a:rPr>
            <a:t>bãi</a:t>
          </a:r>
          <a:r>
            <a:rPr lang="en-US" sz="1800" kern="1200" dirty="0" smtClean="0">
              <a:solidFill>
                <a:schemeClr val="tx1"/>
              </a:solidFill>
              <a:latin typeface="Cambria" pitchFamily="18" charset="0"/>
              <a:ea typeface="Cambria" pitchFamily="18" charset="0"/>
            </a:rPr>
            <a:t>, </a:t>
          </a:r>
          <a:r>
            <a:rPr lang="en-US" sz="1800" kern="1200" dirty="0" err="1" smtClean="0">
              <a:solidFill>
                <a:schemeClr val="tx1"/>
              </a:solidFill>
              <a:latin typeface="Cambria" pitchFamily="18" charset="0"/>
              <a:ea typeface="Cambria" pitchFamily="18" charset="0"/>
            </a:rPr>
            <a:t>trái</a:t>
          </a:r>
          <a:r>
            <a:rPr lang="en-US" sz="1800" kern="1200" dirty="0" smtClean="0">
              <a:solidFill>
                <a:schemeClr val="tx1"/>
              </a:solidFill>
              <a:latin typeface="Cambria" pitchFamily="18" charset="0"/>
              <a:ea typeface="Cambria" pitchFamily="18" charset="0"/>
            </a:rPr>
            <a:t> </a:t>
          </a:r>
          <a:r>
            <a:rPr lang="en-US" sz="1800" kern="1200" dirty="0" err="1" smtClean="0">
              <a:solidFill>
                <a:schemeClr val="tx1"/>
              </a:solidFill>
              <a:latin typeface="Cambria" pitchFamily="18" charset="0"/>
              <a:ea typeface="Cambria" pitchFamily="18" charset="0"/>
            </a:rPr>
            <a:t>phép</a:t>
          </a:r>
          <a:r>
            <a:rPr lang="en-US" sz="1800" kern="1200" dirty="0" smtClean="0">
              <a:solidFill>
                <a:schemeClr val="tx1"/>
              </a:solidFill>
              <a:latin typeface="Cambria" pitchFamily="18" charset="0"/>
              <a:ea typeface="Cambria" pitchFamily="18" charset="0"/>
            </a:rPr>
            <a:t>, </a:t>
          </a:r>
          <a:r>
            <a:rPr lang="en-US" sz="1800" kern="1200" dirty="0" err="1" smtClean="0">
              <a:solidFill>
                <a:schemeClr val="tx1"/>
              </a:solidFill>
              <a:latin typeface="Cambria" pitchFamily="18" charset="0"/>
              <a:ea typeface="Cambria" pitchFamily="18" charset="0"/>
            </a:rPr>
            <a:t>công</a:t>
          </a:r>
          <a:r>
            <a:rPr lang="en-US" sz="1800" kern="1200" dirty="0" smtClean="0">
              <a:solidFill>
                <a:schemeClr val="tx1"/>
              </a:solidFill>
              <a:latin typeface="Cambria" pitchFamily="18" charset="0"/>
              <a:ea typeface="Cambria" pitchFamily="18" charset="0"/>
            </a:rPr>
            <a:t> </a:t>
          </a:r>
          <a:r>
            <a:rPr lang="en-US" sz="1800" kern="1200" dirty="0" err="1" smtClean="0">
              <a:solidFill>
                <a:schemeClr val="tx1"/>
              </a:solidFill>
              <a:latin typeface="Cambria" pitchFamily="18" charset="0"/>
              <a:ea typeface="Cambria" pitchFamily="18" charset="0"/>
            </a:rPr>
            <a:t>nghệ</a:t>
          </a:r>
          <a:r>
            <a:rPr lang="en-US" sz="1800" kern="1200" dirty="0" smtClean="0">
              <a:solidFill>
                <a:schemeClr val="tx1"/>
              </a:solidFill>
              <a:latin typeface="Cambria" pitchFamily="18" charset="0"/>
              <a:ea typeface="Cambria" pitchFamily="18" charset="0"/>
            </a:rPr>
            <a:t> </a:t>
          </a:r>
          <a:r>
            <a:rPr lang="en-US" sz="1800" kern="1200" dirty="0" err="1" smtClean="0">
              <a:solidFill>
                <a:schemeClr val="tx1"/>
              </a:solidFill>
              <a:latin typeface="Cambria" pitchFamily="18" charset="0"/>
              <a:ea typeface="Cambria" pitchFamily="18" charset="0"/>
            </a:rPr>
            <a:t>khai</a:t>
          </a:r>
          <a:r>
            <a:rPr lang="en-US" sz="1800" kern="1200" dirty="0" smtClean="0">
              <a:solidFill>
                <a:schemeClr val="tx1"/>
              </a:solidFill>
              <a:latin typeface="Cambria" pitchFamily="18" charset="0"/>
              <a:ea typeface="Cambria" pitchFamily="18" charset="0"/>
            </a:rPr>
            <a:t> </a:t>
          </a:r>
          <a:r>
            <a:rPr lang="en-US" sz="1800" kern="1200" dirty="0" err="1" smtClean="0">
              <a:solidFill>
                <a:schemeClr val="tx1"/>
              </a:solidFill>
              <a:latin typeface="Cambria" pitchFamily="18" charset="0"/>
              <a:ea typeface="Cambria" pitchFamily="18" charset="0"/>
            </a:rPr>
            <a:t>thác</a:t>
          </a:r>
          <a:r>
            <a:rPr lang="en-US" sz="1800" kern="1200" dirty="0" smtClean="0">
              <a:solidFill>
                <a:schemeClr val="tx1"/>
              </a:solidFill>
              <a:latin typeface="Cambria" pitchFamily="18" charset="0"/>
              <a:ea typeface="Cambria" pitchFamily="18" charset="0"/>
            </a:rPr>
            <a:t> </a:t>
          </a:r>
          <a:r>
            <a:rPr lang="en-US" sz="1800" kern="1200" dirty="0" err="1" smtClean="0">
              <a:solidFill>
                <a:schemeClr val="tx1"/>
              </a:solidFill>
              <a:latin typeface="Cambria" pitchFamily="18" charset="0"/>
              <a:ea typeface="Cambria" pitchFamily="18" charset="0"/>
            </a:rPr>
            <a:t>còn</a:t>
          </a:r>
          <a:r>
            <a:rPr lang="en-US" sz="1800" kern="1200" dirty="0" smtClean="0">
              <a:solidFill>
                <a:schemeClr val="tx1"/>
              </a:solidFill>
              <a:latin typeface="Cambria" pitchFamily="18" charset="0"/>
              <a:ea typeface="Cambria" pitchFamily="18" charset="0"/>
            </a:rPr>
            <a:t> </a:t>
          </a:r>
          <a:r>
            <a:rPr lang="en-US" sz="1800" kern="1200" dirty="0" err="1" smtClean="0">
              <a:solidFill>
                <a:schemeClr val="tx1"/>
              </a:solidFill>
              <a:latin typeface="Cambria" pitchFamily="18" charset="0"/>
              <a:ea typeface="Cambria" pitchFamily="18" charset="0"/>
            </a:rPr>
            <a:t>lạc</a:t>
          </a:r>
          <a:r>
            <a:rPr lang="en-US" sz="1800" kern="1200" dirty="0" smtClean="0">
              <a:solidFill>
                <a:schemeClr val="tx1"/>
              </a:solidFill>
              <a:latin typeface="Cambria" pitchFamily="18" charset="0"/>
              <a:ea typeface="Cambria" pitchFamily="18" charset="0"/>
            </a:rPr>
            <a:t> </a:t>
          </a:r>
          <a:r>
            <a:rPr lang="en-US" sz="1800" kern="1200" dirty="0" err="1" smtClean="0">
              <a:solidFill>
                <a:schemeClr val="tx1"/>
              </a:solidFill>
              <a:latin typeface="Cambria" pitchFamily="18" charset="0"/>
              <a:ea typeface="Cambria" pitchFamily="18" charset="0"/>
            </a:rPr>
            <a:t>hậu</a:t>
          </a:r>
          <a:r>
            <a:rPr lang="en-US" sz="1800" kern="1200" dirty="0" smtClean="0">
              <a:solidFill>
                <a:schemeClr val="tx1"/>
              </a:solidFill>
              <a:latin typeface="Cambria" pitchFamily="18" charset="0"/>
              <a:ea typeface="Cambria" pitchFamily="18" charset="0"/>
            </a:rPr>
            <a:t>.</a:t>
          </a:r>
        </a:p>
        <a:p>
          <a:pPr lvl="0" algn="l" defTabSz="800100">
            <a:lnSpc>
              <a:spcPct val="90000"/>
            </a:lnSpc>
            <a:spcBef>
              <a:spcPct val="0"/>
            </a:spcBef>
            <a:spcAft>
              <a:spcPct val="35000"/>
            </a:spcAft>
          </a:pPr>
          <a:endParaRPr lang="en-US" sz="1800" kern="1200" dirty="0">
            <a:solidFill>
              <a:schemeClr val="tx1"/>
            </a:solidFill>
            <a:latin typeface="Cambria" pitchFamily="18" charset="0"/>
            <a:ea typeface="Cambria" pitchFamily="18" charset="0"/>
          </a:endParaRPr>
        </a:p>
      </dsp:txBody>
      <dsp:txXfrm>
        <a:off x="715680" y="3784599"/>
        <a:ext cx="6528363" cy="680721"/>
      </dsp:txXfrm>
    </dsp:sp>
    <dsp:sp modelId="{BB02C15B-25BD-4CA5-8B62-85830BA892A9}">
      <dsp:nvSpPr>
        <dsp:cNvPr id="0" name=""/>
        <dsp:cNvSpPr/>
      </dsp:nvSpPr>
      <dsp:spPr>
        <a:xfrm>
          <a:off x="71155" y="3480435"/>
          <a:ext cx="1289050" cy="1289050"/>
        </a:xfrm>
        <a:prstGeom prst="ellipse">
          <a:avLst/>
        </a:prstGeom>
        <a:blipFill rotWithShape="0">
          <a:blip xmlns:r="http://schemas.openxmlformats.org/officeDocument/2006/relationships" r:embed="rId3"/>
          <a:stretch>
            <a:fillRect/>
          </a:stretch>
        </a:blip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7497E28-FAE4-42DA-8D9D-5B4659273D7A}">
      <dsp:nvSpPr>
        <dsp:cNvPr id="0" name=""/>
        <dsp:cNvSpPr/>
      </dsp:nvSpPr>
      <dsp:spPr>
        <a:xfrm>
          <a:off x="-5828749" y="-892266"/>
          <a:ext cx="6940732" cy="6940732"/>
        </a:xfrm>
        <a:prstGeom prst="blockArc">
          <a:avLst>
            <a:gd name="adj1" fmla="val 18900000"/>
            <a:gd name="adj2" fmla="val 2700000"/>
            <a:gd name="adj3" fmla="val 311"/>
          </a:avLst>
        </a:pr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534504B8-3AD3-4D7F-BA10-772C4BC9F4DA}">
      <dsp:nvSpPr>
        <dsp:cNvPr id="0" name=""/>
        <dsp:cNvSpPr/>
      </dsp:nvSpPr>
      <dsp:spPr>
        <a:xfrm>
          <a:off x="715680" y="507999"/>
          <a:ext cx="6528363" cy="1046481"/>
        </a:xfrm>
        <a:prstGeom prst="rect">
          <a:avLst/>
        </a:prstGeom>
        <a:solidFill>
          <a:srgbClr val="99FF66"/>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18547" tIns="45720" rIns="45720" bIns="45720" numCol="1" spcCol="1270" anchor="ctr" anchorCtr="0">
          <a:noAutofit/>
        </a:bodyPr>
        <a:lstStyle/>
        <a:p>
          <a:pPr lvl="0" algn="just" defTabSz="800100">
            <a:lnSpc>
              <a:spcPct val="90000"/>
            </a:lnSpc>
            <a:spcBef>
              <a:spcPct val="0"/>
            </a:spcBef>
            <a:spcAft>
              <a:spcPct val="35000"/>
            </a:spcAft>
          </a:pPr>
          <a:r>
            <a:rPr lang="en-US" sz="1800" b="1" kern="1200" dirty="0" err="1" smtClean="0">
              <a:solidFill>
                <a:schemeClr val="tx1"/>
              </a:solidFill>
              <a:latin typeface="Cambria" pitchFamily="18" charset="0"/>
              <a:ea typeface="Cambria" pitchFamily="18" charset="0"/>
            </a:rPr>
            <a:t>Hậu</a:t>
          </a:r>
          <a:r>
            <a:rPr lang="en-US" sz="1800" b="1" kern="1200" dirty="0" smtClean="0">
              <a:solidFill>
                <a:schemeClr val="tx1"/>
              </a:solidFill>
              <a:latin typeface="Cambria" pitchFamily="18" charset="0"/>
              <a:ea typeface="Cambria" pitchFamily="18" charset="0"/>
            </a:rPr>
            <a:t> </a:t>
          </a:r>
          <a:r>
            <a:rPr lang="en-US" sz="1800" b="1" kern="1200" dirty="0" err="1" smtClean="0">
              <a:solidFill>
                <a:schemeClr val="tx1"/>
              </a:solidFill>
              <a:latin typeface="Cambria" pitchFamily="18" charset="0"/>
              <a:ea typeface="Cambria" pitchFamily="18" charset="0"/>
            </a:rPr>
            <a:t>quả</a:t>
          </a:r>
          <a:r>
            <a:rPr lang="en-US" sz="1800" b="1" kern="1200" dirty="0" smtClean="0">
              <a:solidFill>
                <a:schemeClr val="tx1"/>
              </a:solidFill>
              <a:latin typeface="Cambria" pitchFamily="18" charset="0"/>
              <a:ea typeface="Cambria" pitchFamily="18" charset="0"/>
            </a:rPr>
            <a:t>: </a:t>
          </a:r>
          <a:r>
            <a:rPr lang="vi-VN" sz="1800" b="0" kern="1200" dirty="0" smtClean="0">
              <a:solidFill>
                <a:schemeClr val="tx1"/>
              </a:solidFill>
              <a:latin typeface="Cambria" pitchFamily="18" charset="0"/>
              <a:ea typeface="Cambria" pitchFamily="18" charset="0"/>
            </a:rPr>
            <a:t>Gây lãng phí, ảnh hưởng xấu đến môi trường và phát triển bền vững. Bên cạnh đó, một số loại khoáng sản bị khai thác quá mức dẫn tới nguy cơ cạn kiệt.</a:t>
          </a:r>
          <a:endParaRPr lang="en-US" sz="1800" b="0" kern="1200" dirty="0">
            <a:solidFill>
              <a:schemeClr val="tx1"/>
            </a:solidFill>
            <a:latin typeface="Cambria" pitchFamily="18" charset="0"/>
            <a:ea typeface="Cambria" pitchFamily="18" charset="0"/>
          </a:endParaRPr>
        </a:p>
      </dsp:txBody>
      <dsp:txXfrm>
        <a:off x="715680" y="507999"/>
        <a:ext cx="6528363" cy="1046481"/>
      </dsp:txXfrm>
    </dsp:sp>
    <dsp:sp modelId="{467C472B-F399-46AE-B017-5DC56BBEA7D7}">
      <dsp:nvSpPr>
        <dsp:cNvPr id="0" name=""/>
        <dsp:cNvSpPr/>
      </dsp:nvSpPr>
      <dsp:spPr>
        <a:xfrm>
          <a:off x="71155" y="386715"/>
          <a:ext cx="1289050" cy="1289050"/>
        </a:xfrm>
        <a:prstGeom prst="ellipse">
          <a:avLst/>
        </a:prstGeom>
        <a:blipFill rotWithShape="0">
          <a:blip xmlns:r="http://schemas.openxmlformats.org/officeDocument/2006/relationships" r:embed="rId1"/>
          <a:stretch>
            <a:fillRect/>
          </a:stretch>
        </a:blip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DD97E049-4A6C-47F8-8707-C5FFDBF743ED}">
      <dsp:nvSpPr>
        <dsp:cNvPr id="0" name=""/>
        <dsp:cNvSpPr/>
      </dsp:nvSpPr>
      <dsp:spPr>
        <a:xfrm>
          <a:off x="1090536" y="2249103"/>
          <a:ext cx="6153508" cy="657992"/>
        </a:xfrm>
        <a:prstGeom prst="rect">
          <a:avLst/>
        </a:prstGeom>
        <a:solidFill>
          <a:srgbClr val="BCFCD4"/>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18547" tIns="45720" rIns="45720" bIns="45720" numCol="1" spcCol="1270" anchor="ctr" anchorCtr="0">
          <a:noAutofit/>
        </a:bodyPr>
        <a:lstStyle/>
        <a:p>
          <a:pPr lvl="0" defTabSz="800100">
            <a:lnSpc>
              <a:spcPct val="90000"/>
            </a:lnSpc>
            <a:spcBef>
              <a:spcPct val="0"/>
            </a:spcBef>
            <a:spcAft>
              <a:spcPct val="35000"/>
            </a:spcAft>
          </a:pPr>
          <a:endParaRPr lang="en-US" sz="1800" b="1" kern="1200" dirty="0" smtClean="0">
            <a:solidFill>
              <a:schemeClr val="tx1"/>
            </a:solidFill>
            <a:latin typeface="Cambria" pitchFamily="18" charset="0"/>
            <a:ea typeface="Cambria" pitchFamily="18" charset="0"/>
          </a:endParaRPr>
        </a:p>
        <a:p>
          <a:pPr lvl="0" defTabSz="800100">
            <a:lnSpc>
              <a:spcPct val="90000"/>
            </a:lnSpc>
            <a:spcBef>
              <a:spcPct val="0"/>
            </a:spcBef>
            <a:spcAft>
              <a:spcPct val="35000"/>
            </a:spcAft>
          </a:pPr>
          <a:r>
            <a:rPr lang="en-US" sz="1800" b="1" kern="1200" dirty="0" err="1" smtClean="0">
              <a:solidFill>
                <a:schemeClr val="tx1"/>
              </a:solidFill>
              <a:latin typeface="Cambria" pitchFamily="18" charset="0"/>
              <a:ea typeface="Cambria" pitchFamily="18" charset="0"/>
            </a:rPr>
            <a:t>Ví</a:t>
          </a:r>
          <a:r>
            <a:rPr lang="en-US" sz="1800" b="1" kern="1200" dirty="0" smtClean="0">
              <a:solidFill>
                <a:schemeClr val="tx1"/>
              </a:solidFill>
              <a:latin typeface="Cambria" pitchFamily="18" charset="0"/>
              <a:ea typeface="Cambria" pitchFamily="18" charset="0"/>
            </a:rPr>
            <a:t> </a:t>
          </a:r>
          <a:r>
            <a:rPr lang="en-US" sz="1800" b="1" kern="1200" dirty="0" err="1" smtClean="0">
              <a:solidFill>
                <a:schemeClr val="tx1"/>
              </a:solidFill>
              <a:latin typeface="Cambria" pitchFamily="18" charset="0"/>
              <a:ea typeface="Cambria" pitchFamily="18" charset="0"/>
            </a:rPr>
            <a:t>dụ</a:t>
          </a:r>
          <a:r>
            <a:rPr lang="en-US" sz="1800" b="1" kern="1200" dirty="0" smtClean="0">
              <a:solidFill>
                <a:schemeClr val="tx1"/>
              </a:solidFill>
              <a:latin typeface="Cambria" pitchFamily="18" charset="0"/>
              <a:ea typeface="Cambria" pitchFamily="18" charset="0"/>
            </a:rPr>
            <a:t>: </a:t>
          </a:r>
          <a:r>
            <a:rPr lang="en-US" sz="1800" b="0" kern="1200" dirty="0" err="1" smtClean="0">
              <a:solidFill>
                <a:schemeClr val="tx1"/>
              </a:solidFill>
              <a:latin typeface="Cambria" pitchFamily="18" charset="0"/>
              <a:ea typeface="Cambria" pitchFamily="18" charset="0"/>
            </a:rPr>
            <a:t>Sạt</a:t>
          </a:r>
          <a:r>
            <a:rPr lang="en-US" sz="1800" b="0" kern="1200" dirty="0" smtClean="0">
              <a:solidFill>
                <a:schemeClr val="tx1"/>
              </a:solidFill>
              <a:latin typeface="Cambria" pitchFamily="18" charset="0"/>
              <a:ea typeface="Cambria" pitchFamily="18" charset="0"/>
            </a:rPr>
            <a:t> </a:t>
          </a:r>
          <a:r>
            <a:rPr lang="en-US" sz="1800" b="0" kern="1200" dirty="0" err="1" smtClean="0">
              <a:solidFill>
                <a:schemeClr val="tx1"/>
              </a:solidFill>
              <a:latin typeface="Cambria" pitchFamily="18" charset="0"/>
              <a:ea typeface="Cambria" pitchFamily="18" charset="0"/>
            </a:rPr>
            <a:t>lở</a:t>
          </a:r>
          <a:r>
            <a:rPr lang="en-US" sz="1800" b="0" kern="1200" dirty="0" smtClean="0">
              <a:solidFill>
                <a:schemeClr val="tx1"/>
              </a:solidFill>
              <a:latin typeface="Cambria" pitchFamily="18" charset="0"/>
              <a:ea typeface="Cambria" pitchFamily="18" charset="0"/>
            </a:rPr>
            <a:t> </a:t>
          </a:r>
          <a:r>
            <a:rPr lang="en-US" sz="1800" b="0" kern="1200" dirty="0" err="1" smtClean="0">
              <a:solidFill>
                <a:schemeClr val="tx1"/>
              </a:solidFill>
              <a:latin typeface="Cambria" pitchFamily="18" charset="0"/>
              <a:ea typeface="Cambria" pitchFamily="18" charset="0"/>
            </a:rPr>
            <a:t>sông</a:t>
          </a:r>
          <a:r>
            <a:rPr lang="en-US" sz="1800" b="0" kern="1200" dirty="0" smtClean="0">
              <a:solidFill>
                <a:schemeClr val="tx1"/>
              </a:solidFill>
              <a:latin typeface="Cambria" pitchFamily="18" charset="0"/>
              <a:ea typeface="Cambria" pitchFamily="18" charset="0"/>
            </a:rPr>
            <a:t> </a:t>
          </a:r>
          <a:r>
            <a:rPr lang="en-US" sz="1800" b="0" kern="1200" dirty="0" err="1" smtClean="0">
              <a:solidFill>
                <a:schemeClr val="tx1"/>
              </a:solidFill>
              <a:latin typeface="Cambria" pitchFamily="18" charset="0"/>
              <a:ea typeface="Cambria" pitchFamily="18" charset="0"/>
            </a:rPr>
            <a:t>Hậu</a:t>
          </a:r>
          <a:r>
            <a:rPr lang="en-US" sz="1800" b="0" kern="1200" dirty="0" smtClean="0">
              <a:solidFill>
                <a:schemeClr val="tx1"/>
              </a:solidFill>
              <a:latin typeface="Cambria" pitchFamily="18" charset="0"/>
              <a:ea typeface="Cambria" pitchFamily="18" charset="0"/>
            </a:rPr>
            <a:t> do </a:t>
          </a:r>
          <a:r>
            <a:rPr lang="en-US" sz="1800" b="0" kern="1200" dirty="0" err="1" smtClean="0">
              <a:solidFill>
                <a:schemeClr val="tx1"/>
              </a:solidFill>
              <a:latin typeface="Cambria" pitchFamily="18" charset="0"/>
              <a:ea typeface="Cambria" pitchFamily="18" charset="0"/>
            </a:rPr>
            <a:t>khai</a:t>
          </a:r>
          <a:r>
            <a:rPr lang="en-US" sz="1800" b="0" kern="1200" dirty="0" smtClean="0">
              <a:solidFill>
                <a:schemeClr val="tx1"/>
              </a:solidFill>
              <a:latin typeface="Cambria" pitchFamily="18" charset="0"/>
              <a:ea typeface="Cambria" pitchFamily="18" charset="0"/>
            </a:rPr>
            <a:t> </a:t>
          </a:r>
          <a:r>
            <a:rPr lang="en-US" sz="1800" b="0" kern="1200" dirty="0" err="1" smtClean="0">
              <a:solidFill>
                <a:schemeClr val="tx1"/>
              </a:solidFill>
              <a:latin typeface="Cambria" pitchFamily="18" charset="0"/>
              <a:ea typeface="Cambria" pitchFamily="18" charset="0"/>
            </a:rPr>
            <a:t>thác</a:t>
          </a:r>
          <a:r>
            <a:rPr lang="en-US" sz="1800" b="0" kern="1200" dirty="0" smtClean="0">
              <a:solidFill>
                <a:schemeClr val="tx1"/>
              </a:solidFill>
              <a:latin typeface="Cambria" pitchFamily="18" charset="0"/>
              <a:ea typeface="Cambria" pitchFamily="18" charset="0"/>
            </a:rPr>
            <a:t> </a:t>
          </a:r>
          <a:r>
            <a:rPr lang="en-US" sz="1800" b="0" kern="1200" dirty="0" err="1" smtClean="0">
              <a:solidFill>
                <a:schemeClr val="tx1"/>
              </a:solidFill>
              <a:latin typeface="Cambria" pitchFamily="18" charset="0"/>
              <a:ea typeface="Cambria" pitchFamily="18" charset="0"/>
            </a:rPr>
            <a:t>cát</a:t>
          </a:r>
          <a:r>
            <a:rPr lang="en-US" sz="1800" b="0" kern="1200" dirty="0" smtClean="0">
              <a:solidFill>
                <a:schemeClr val="tx1"/>
              </a:solidFill>
              <a:latin typeface="Cambria" pitchFamily="18" charset="0"/>
              <a:ea typeface="Cambria" pitchFamily="18" charset="0"/>
            </a:rPr>
            <a:t>, ô </a:t>
          </a:r>
          <a:r>
            <a:rPr lang="en-US" sz="1800" b="0" kern="1200" dirty="0" err="1" smtClean="0">
              <a:solidFill>
                <a:schemeClr val="tx1"/>
              </a:solidFill>
              <a:latin typeface="Cambria" pitchFamily="18" charset="0"/>
              <a:ea typeface="Cambria" pitchFamily="18" charset="0"/>
            </a:rPr>
            <a:t>nhiễm</a:t>
          </a:r>
          <a:r>
            <a:rPr lang="en-US" sz="1800" b="0" kern="1200" dirty="0" smtClean="0">
              <a:solidFill>
                <a:schemeClr val="tx1"/>
              </a:solidFill>
              <a:latin typeface="Cambria" pitchFamily="18" charset="0"/>
              <a:ea typeface="Cambria" pitchFamily="18" charset="0"/>
            </a:rPr>
            <a:t> </a:t>
          </a:r>
          <a:r>
            <a:rPr lang="en-US" sz="1800" b="0" kern="1200" dirty="0" err="1" smtClean="0">
              <a:solidFill>
                <a:schemeClr val="tx1"/>
              </a:solidFill>
              <a:latin typeface="Cambria" pitchFamily="18" charset="0"/>
              <a:ea typeface="Cambria" pitchFamily="18" charset="0"/>
            </a:rPr>
            <a:t>biển</a:t>
          </a:r>
          <a:r>
            <a:rPr lang="en-US" sz="1800" b="0" kern="1200" dirty="0" smtClean="0">
              <a:solidFill>
                <a:schemeClr val="tx1"/>
              </a:solidFill>
              <a:latin typeface="Cambria" pitchFamily="18" charset="0"/>
              <a:ea typeface="Cambria" pitchFamily="18" charset="0"/>
            </a:rPr>
            <a:t> do </a:t>
          </a:r>
          <a:r>
            <a:rPr lang="en-US" sz="1800" b="0" kern="1200" dirty="0" err="1" smtClean="0">
              <a:solidFill>
                <a:schemeClr val="tx1"/>
              </a:solidFill>
              <a:latin typeface="Cambria" pitchFamily="18" charset="0"/>
              <a:ea typeface="Cambria" pitchFamily="18" charset="0"/>
            </a:rPr>
            <a:t>khai</a:t>
          </a:r>
          <a:r>
            <a:rPr lang="en-US" sz="1800" b="0" kern="1200" dirty="0" smtClean="0">
              <a:solidFill>
                <a:schemeClr val="tx1"/>
              </a:solidFill>
              <a:latin typeface="Cambria" pitchFamily="18" charset="0"/>
              <a:ea typeface="Cambria" pitchFamily="18" charset="0"/>
            </a:rPr>
            <a:t> </a:t>
          </a:r>
          <a:r>
            <a:rPr lang="en-US" sz="1800" b="0" kern="1200" dirty="0" err="1" smtClean="0">
              <a:solidFill>
                <a:schemeClr val="tx1"/>
              </a:solidFill>
              <a:latin typeface="Cambria" pitchFamily="18" charset="0"/>
              <a:ea typeface="Cambria" pitchFamily="18" charset="0"/>
            </a:rPr>
            <a:t>thác</a:t>
          </a:r>
          <a:r>
            <a:rPr lang="en-US" sz="1800" b="0" kern="1200" dirty="0" smtClean="0">
              <a:solidFill>
                <a:schemeClr val="tx1"/>
              </a:solidFill>
              <a:latin typeface="Cambria" pitchFamily="18" charset="0"/>
              <a:ea typeface="Cambria" pitchFamily="18" charset="0"/>
            </a:rPr>
            <a:t> </a:t>
          </a:r>
          <a:r>
            <a:rPr lang="en-US" sz="1800" b="0" kern="1200" dirty="0" err="1" smtClean="0">
              <a:solidFill>
                <a:schemeClr val="tx1"/>
              </a:solidFill>
              <a:latin typeface="Cambria" pitchFamily="18" charset="0"/>
              <a:ea typeface="Cambria" pitchFamily="18" charset="0"/>
            </a:rPr>
            <a:t>dầu</a:t>
          </a:r>
          <a:r>
            <a:rPr lang="en-US" sz="1800" b="0" kern="1200" dirty="0" smtClean="0">
              <a:solidFill>
                <a:schemeClr val="tx1"/>
              </a:solidFill>
              <a:latin typeface="Cambria" pitchFamily="18" charset="0"/>
              <a:ea typeface="Cambria" pitchFamily="18" charset="0"/>
            </a:rPr>
            <a:t> ở </a:t>
          </a:r>
          <a:r>
            <a:rPr lang="en-US" sz="1800" b="0" kern="1200" dirty="0" err="1" smtClean="0">
              <a:solidFill>
                <a:schemeClr val="tx1"/>
              </a:solidFill>
              <a:latin typeface="Cambria" pitchFamily="18" charset="0"/>
              <a:ea typeface="Cambria" pitchFamily="18" charset="0"/>
            </a:rPr>
            <a:t>thềm</a:t>
          </a:r>
          <a:r>
            <a:rPr lang="en-US" sz="1800" b="0" kern="1200" dirty="0" smtClean="0">
              <a:solidFill>
                <a:schemeClr val="tx1"/>
              </a:solidFill>
              <a:latin typeface="Cambria" pitchFamily="18" charset="0"/>
              <a:ea typeface="Cambria" pitchFamily="18" charset="0"/>
            </a:rPr>
            <a:t> </a:t>
          </a:r>
          <a:r>
            <a:rPr lang="en-US" sz="1800" b="0" kern="1200" dirty="0" err="1" smtClean="0">
              <a:solidFill>
                <a:schemeClr val="tx1"/>
              </a:solidFill>
              <a:latin typeface="Cambria" pitchFamily="18" charset="0"/>
              <a:ea typeface="Cambria" pitchFamily="18" charset="0"/>
            </a:rPr>
            <a:t>lục</a:t>
          </a:r>
          <a:r>
            <a:rPr lang="en-US" sz="1800" b="0" kern="1200" dirty="0" smtClean="0">
              <a:solidFill>
                <a:schemeClr val="tx1"/>
              </a:solidFill>
              <a:latin typeface="Cambria" pitchFamily="18" charset="0"/>
              <a:ea typeface="Cambria" pitchFamily="18" charset="0"/>
            </a:rPr>
            <a:t> </a:t>
          </a:r>
          <a:r>
            <a:rPr lang="en-US" sz="1800" b="0" kern="1200" dirty="0" err="1" smtClean="0">
              <a:solidFill>
                <a:schemeClr val="tx1"/>
              </a:solidFill>
              <a:latin typeface="Cambria" pitchFamily="18" charset="0"/>
              <a:ea typeface="Cambria" pitchFamily="18" charset="0"/>
            </a:rPr>
            <a:t>địa</a:t>
          </a:r>
          <a:r>
            <a:rPr lang="en-US" sz="1800" b="0" kern="1200" dirty="0" smtClean="0">
              <a:solidFill>
                <a:schemeClr val="tx1"/>
              </a:solidFill>
              <a:latin typeface="Cambria" pitchFamily="18" charset="0"/>
              <a:ea typeface="Cambria" pitchFamily="18" charset="0"/>
            </a:rPr>
            <a:t> </a:t>
          </a:r>
          <a:r>
            <a:rPr lang="en-US" sz="1800" b="0" kern="1200" dirty="0" err="1" smtClean="0">
              <a:solidFill>
                <a:schemeClr val="tx1"/>
              </a:solidFill>
              <a:latin typeface="Cambria" pitchFamily="18" charset="0"/>
              <a:ea typeface="Cambria" pitchFamily="18" charset="0"/>
            </a:rPr>
            <a:t>phía</a:t>
          </a:r>
          <a:r>
            <a:rPr lang="en-US" sz="1800" b="0" kern="1200" dirty="0" smtClean="0">
              <a:solidFill>
                <a:schemeClr val="tx1"/>
              </a:solidFill>
              <a:latin typeface="Cambria" pitchFamily="18" charset="0"/>
              <a:ea typeface="Cambria" pitchFamily="18" charset="0"/>
            </a:rPr>
            <a:t> </a:t>
          </a:r>
          <a:r>
            <a:rPr lang="en-US" sz="1800" b="0" kern="1200" dirty="0" err="1" smtClean="0">
              <a:solidFill>
                <a:schemeClr val="tx1"/>
              </a:solidFill>
              <a:latin typeface="Cambria" pitchFamily="18" charset="0"/>
              <a:ea typeface="Cambria" pitchFamily="18" charset="0"/>
            </a:rPr>
            <a:t>nam</a:t>
          </a:r>
          <a:r>
            <a:rPr lang="en-US" sz="1800" b="0" kern="1200" dirty="0" smtClean="0">
              <a:solidFill>
                <a:schemeClr val="tx1"/>
              </a:solidFill>
              <a:latin typeface="Cambria" pitchFamily="18" charset="0"/>
              <a:ea typeface="Cambria" pitchFamily="18" charset="0"/>
            </a:rPr>
            <a:t>.</a:t>
          </a:r>
        </a:p>
        <a:p>
          <a:pPr lvl="0" algn="just" defTabSz="800100">
            <a:lnSpc>
              <a:spcPct val="90000"/>
            </a:lnSpc>
            <a:spcBef>
              <a:spcPct val="0"/>
            </a:spcBef>
            <a:spcAft>
              <a:spcPct val="35000"/>
            </a:spcAft>
          </a:pPr>
          <a:endParaRPr lang="en-US" sz="1800" b="0" i="0" kern="1200" dirty="0" smtClean="0">
            <a:solidFill>
              <a:schemeClr val="tx1"/>
            </a:solidFill>
            <a:latin typeface="Cambria" pitchFamily="18" charset="0"/>
            <a:ea typeface="Cambria" pitchFamily="18" charset="0"/>
          </a:endParaRPr>
        </a:p>
      </dsp:txBody>
      <dsp:txXfrm>
        <a:off x="1090536" y="2249103"/>
        <a:ext cx="6153508" cy="657992"/>
      </dsp:txXfrm>
    </dsp:sp>
    <dsp:sp modelId="{9D6C96D5-59F1-4074-AA4E-276172A59D56}">
      <dsp:nvSpPr>
        <dsp:cNvPr id="0" name=""/>
        <dsp:cNvSpPr/>
      </dsp:nvSpPr>
      <dsp:spPr>
        <a:xfrm>
          <a:off x="446011" y="1933575"/>
          <a:ext cx="1289050" cy="1289050"/>
        </a:xfrm>
        <a:prstGeom prst="ellipse">
          <a:avLst/>
        </a:prstGeom>
        <a:blipFill rotWithShape="0">
          <a:blip xmlns:r="http://schemas.openxmlformats.org/officeDocument/2006/relationships" r:embed="rId2"/>
          <a:stretch>
            <a:fillRect/>
          </a:stretch>
        </a:blip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A0E9B536-5134-4AC7-990D-17E1F41843BA}">
      <dsp:nvSpPr>
        <dsp:cNvPr id="0" name=""/>
        <dsp:cNvSpPr/>
      </dsp:nvSpPr>
      <dsp:spPr>
        <a:xfrm>
          <a:off x="715680" y="3403602"/>
          <a:ext cx="6528363" cy="1442715"/>
        </a:xfrm>
        <a:prstGeom prst="rect">
          <a:avLst/>
        </a:prstGeom>
        <a:solidFill>
          <a:srgbClr val="FFCCFF"/>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18547" tIns="45720" rIns="45720" bIns="45720" numCol="1" spcCol="1270" anchor="ctr" anchorCtr="0">
          <a:noAutofit/>
        </a:bodyPr>
        <a:lstStyle/>
        <a:p>
          <a:pPr lvl="0" algn="l" defTabSz="800100">
            <a:lnSpc>
              <a:spcPct val="90000"/>
            </a:lnSpc>
            <a:spcBef>
              <a:spcPct val="0"/>
            </a:spcBef>
            <a:spcAft>
              <a:spcPct val="35000"/>
            </a:spcAft>
          </a:pPr>
          <a:endParaRPr lang="en-US" sz="1800" b="1" kern="1200" dirty="0" smtClean="0">
            <a:solidFill>
              <a:schemeClr val="tx1"/>
            </a:solidFill>
            <a:latin typeface="Cambria" pitchFamily="18" charset="0"/>
            <a:ea typeface="Cambria" pitchFamily="18" charset="0"/>
          </a:endParaRPr>
        </a:p>
        <a:p>
          <a:pPr lvl="0" algn="just" defTabSz="800100">
            <a:lnSpc>
              <a:spcPct val="90000"/>
            </a:lnSpc>
            <a:spcBef>
              <a:spcPct val="0"/>
            </a:spcBef>
            <a:spcAft>
              <a:spcPct val="35000"/>
            </a:spcAft>
          </a:pPr>
          <a:r>
            <a:rPr lang="en-US" sz="1800" b="1" kern="1200" dirty="0" err="1" smtClean="0">
              <a:solidFill>
                <a:schemeClr val="tx1"/>
              </a:solidFill>
              <a:latin typeface="Cambria" pitchFamily="18" charset="0"/>
              <a:ea typeface="Cambria" pitchFamily="18" charset="0"/>
            </a:rPr>
            <a:t>Giải</a:t>
          </a:r>
          <a:r>
            <a:rPr lang="en-US" sz="1800" b="1" kern="1200" dirty="0" smtClean="0">
              <a:solidFill>
                <a:schemeClr val="tx1"/>
              </a:solidFill>
              <a:latin typeface="Cambria" pitchFamily="18" charset="0"/>
              <a:ea typeface="Cambria" pitchFamily="18" charset="0"/>
            </a:rPr>
            <a:t> </a:t>
          </a:r>
          <a:r>
            <a:rPr lang="en-US" sz="1800" b="1" kern="1200" dirty="0" err="1" smtClean="0">
              <a:solidFill>
                <a:schemeClr val="tx1"/>
              </a:solidFill>
              <a:latin typeface="Cambria" pitchFamily="18" charset="0"/>
              <a:ea typeface="Cambria" pitchFamily="18" charset="0"/>
            </a:rPr>
            <a:t>pháp</a:t>
          </a:r>
          <a:r>
            <a:rPr lang="en-US" sz="1800" kern="1200" dirty="0" smtClean="0">
              <a:solidFill>
                <a:schemeClr val="tx1"/>
              </a:solidFill>
              <a:latin typeface="Cambria" pitchFamily="18" charset="0"/>
              <a:ea typeface="Cambria" pitchFamily="18" charset="0"/>
            </a:rPr>
            <a:t>: </a:t>
          </a:r>
          <a:r>
            <a:rPr lang="vi-VN" sz="1800" kern="1200" dirty="0" smtClean="0">
              <a:solidFill>
                <a:schemeClr val="tx1"/>
              </a:solidFill>
              <a:latin typeface="Cambria" pitchFamily="18" charset="0"/>
              <a:ea typeface="Cambria" pitchFamily="18" charset="0"/>
            </a:rPr>
            <a:t>Phát triển các hoạt động điều tra, thăm dò; khai thác, chế biến</a:t>
          </a:r>
          <a:r>
            <a:rPr lang="en-US" sz="1800" kern="1200" dirty="0" smtClean="0">
              <a:solidFill>
                <a:schemeClr val="tx1"/>
              </a:solidFill>
              <a:latin typeface="Cambria" pitchFamily="18" charset="0"/>
              <a:ea typeface="Cambria" pitchFamily="18" charset="0"/>
            </a:rPr>
            <a:t>, đ</a:t>
          </a:r>
          <a:r>
            <a:rPr lang="vi-VN" sz="1800" kern="1200" dirty="0" smtClean="0">
              <a:solidFill>
                <a:schemeClr val="tx1"/>
              </a:solidFill>
              <a:latin typeface="Cambria" pitchFamily="18" charset="0"/>
              <a:ea typeface="Cambria" pitchFamily="18" charset="0"/>
            </a:rPr>
            <a:t>ẩy mạnh đầu tư với công nghệ tiên tiến, thiết bị hiện đại</a:t>
          </a:r>
          <a:r>
            <a:rPr lang="en-US" sz="1800" kern="1200" dirty="0" smtClean="0">
              <a:solidFill>
                <a:schemeClr val="tx1"/>
              </a:solidFill>
              <a:latin typeface="Cambria" pitchFamily="18" charset="0"/>
              <a:ea typeface="Cambria" pitchFamily="18" charset="0"/>
            </a:rPr>
            <a:t>, </a:t>
          </a:r>
          <a:r>
            <a:rPr lang="en-US" sz="1800" kern="1200" dirty="0" err="1" smtClean="0">
              <a:solidFill>
                <a:schemeClr val="tx1"/>
              </a:solidFill>
              <a:latin typeface="Cambria" pitchFamily="18" charset="0"/>
              <a:ea typeface="Cambria" pitchFamily="18" charset="0"/>
            </a:rPr>
            <a:t>phát</a:t>
          </a:r>
          <a:r>
            <a:rPr lang="en-US" sz="1800" kern="1200" dirty="0" smtClean="0">
              <a:solidFill>
                <a:schemeClr val="tx1"/>
              </a:solidFill>
              <a:latin typeface="Cambria" pitchFamily="18" charset="0"/>
              <a:ea typeface="Cambria" pitchFamily="18" charset="0"/>
            </a:rPr>
            <a:t> </a:t>
          </a:r>
          <a:r>
            <a:rPr lang="en-US" sz="1800" kern="1200" dirty="0" err="1" smtClean="0">
              <a:solidFill>
                <a:schemeClr val="tx1"/>
              </a:solidFill>
              <a:latin typeface="Cambria" pitchFamily="18" charset="0"/>
              <a:ea typeface="Cambria" pitchFamily="18" charset="0"/>
            </a:rPr>
            <a:t>triển</a:t>
          </a:r>
          <a:r>
            <a:rPr lang="en-US" sz="1800" kern="1200" dirty="0" smtClean="0">
              <a:solidFill>
                <a:schemeClr val="tx1"/>
              </a:solidFill>
              <a:latin typeface="Cambria" pitchFamily="18" charset="0"/>
              <a:ea typeface="Cambria" pitchFamily="18" charset="0"/>
            </a:rPr>
            <a:t> </a:t>
          </a:r>
          <a:r>
            <a:rPr lang="en-US" sz="1800" kern="1200" dirty="0" err="1" smtClean="0">
              <a:solidFill>
                <a:schemeClr val="tx1"/>
              </a:solidFill>
              <a:latin typeface="Cambria" pitchFamily="18" charset="0"/>
              <a:ea typeface="Cambria" pitchFamily="18" charset="0"/>
            </a:rPr>
            <a:t>công</a:t>
          </a:r>
          <a:r>
            <a:rPr lang="en-US" sz="1800" kern="1200" dirty="0" smtClean="0">
              <a:solidFill>
                <a:schemeClr val="tx1"/>
              </a:solidFill>
              <a:latin typeface="Cambria" pitchFamily="18" charset="0"/>
              <a:ea typeface="Cambria" pitchFamily="18" charset="0"/>
            </a:rPr>
            <a:t> </a:t>
          </a:r>
          <a:r>
            <a:rPr lang="en-US" sz="1800" kern="1200" dirty="0" err="1" smtClean="0">
              <a:solidFill>
                <a:schemeClr val="tx1"/>
              </a:solidFill>
              <a:latin typeface="Cambria" pitchFamily="18" charset="0"/>
              <a:ea typeface="Cambria" pitchFamily="18" charset="0"/>
            </a:rPr>
            <a:t>nghiệp</a:t>
          </a:r>
          <a:r>
            <a:rPr lang="en-US" sz="1800" kern="1200" dirty="0" smtClean="0">
              <a:solidFill>
                <a:schemeClr val="tx1"/>
              </a:solidFill>
              <a:latin typeface="Cambria" pitchFamily="18" charset="0"/>
              <a:ea typeface="Cambria" pitchFamily="18" charset="0"/>
            </a:rPr>
            <a:t> </a:t>
          </a:r>
          <a:r>
            <a:rPr lang="en-US" sz="1800" kern="1200" dirty="0" err="1" smtClean="0">
              <a:solidFill>
                <a:schemeClr val="tx1"/>
              </a:solidFill>
              <a:latin typeface="Cambria" pitchFamily="18" charset="0"/>
              <a:ea typeface="Cambria" pitchFamily="18" charset="0"/>
            </a:rPr>
            <a:t>chế</a:t>
          </a:r>
          <a:r>
            <a:rPr lang="en-US" sz="1800" kern="1200" dirty="0" smtClean="0">
              <a:solidFill>
                <a:schemeClr val="tx1"/>
              </a:solidFill>
              <a:latin typeface="Cambria" pitchFamily="18" charset="0"/>
              <a:ea typeface="Cambria" pitchFamily="18" charset="0"/>
            </a:rPr>
            <a:t> </a:t>
          </a:r>
          <a:r>
            <a:rPr lang="en-US" sz="1800" kern="1200" dirty="0" err="1" smtClean="0">
              <a:solidFill>
                <a:schemeClr val="tx1"/>
              </a:solidFill>
              <a:latin typeface="Cambria" pitchFamily="18" charset="0"/>
              <a:ea typeface="Cambria" pitchFamily="18" charset="0"/>
            </a:rPr>
            <a:t>biến</a:t>
          </a:r>
          <a:r>
            <a:rPr lang="en-US" sz="1800" kern="1200" dirty="0" smtClean="0">
              <a:solidFill>
                <a:schemeClr val="tx1"/>
              </a:solidFill>
              <a:latin typeface="Cambria" pitchFamily="18" charset="0"/>
              <a:ea typeface="Cambria" pitchFamily="18" charset="0"/>
            </a:rPr>
            <a:t>, b</a:t>
          </a:r>
          <a:r>
            <a:rPr lang="vi-VN" sz="1800" kern="1200" dirty="0" smtClean="0">
              <a:solidFill>
                <a:schemeClr val="tx1"/>
              </a:solidFill>
              <a:latin typeface="Cambria" pitchFamily="18" charset="0"/>
              <a:ea typeface="Cambria" pitchFamily="18" charset="0"/>
            </a:rPr>
            <a:t>ảo vệ khoáng sản chưa khai thác và sử dụng tiết kiệm</a:t>
          </a:r>
          <a:r>
            <a:rPr lang="en-US" sz="1800" kern="1200" dirty="0" smtClean="0">
              <a:solidFill>
                <a:schemeClr val="tx1"/>
              </a:solidFill>
              <a:latin typeface="Cambria" pitchFamily="18" charset="0"/>
              <a:ea typeface="Cambria" pitchFamily="18" charset="0"/>
            </a:rPr>
            <a:t> </a:t>
          </a:r>
          <a:r>
            <a:rPr lang="en-US" sz="1800" kern="1200" dirty="0" err="1" smtClean="0">
              <a:solidFill>
                <a:schemeClr val="tx1"/>
              </a:solidFill>
              <a:latin typeface="Cambria" pitchFamily="18" charset="0"/>
              <a:ea typeface="Cambria" pitchFamily="18" charset="0"/>
            </a:rPr>
            <a:t>và</a:t>
          </a:r>
          <a:r>
            <a:rPr lang="en-US" sz="1800" kern="1200" dirty="0" smtClean="0">
              <a:solidFill>
                <a:schemeClr val="tx1"/>
              </a:solidFill>
              <a:latin typeface="Cambria" pitchFamily="18" charset="0"/>
              <a:ea typeface="Cambria" pitchFamily="18" charset="0"/>
            </a:rPr>
            <a:t> </a:t>
          </a:r>
          <a:r>
            <a:rPr lang="en-US" sz="1800" kern="1200" dirty="0" err="1" smtClean="0">
              <a:solidFill>
                <a:schemeClr val="tx1"/>
              </a:solidFill>
              <a:latin typeface="Cambria" pitchFamily="18" charset="0"/>
              <a:ea typeface="Cambria" pitchFamily="18" charset="0"/>
            </a:rPr>
            <a:t>tổ</a:t>
          </a:r>
          <a:r>
            <a:rPr lang="en-US" sz="1800" kern="1200" dirty="0" smtClean="0">
              <a:solidFill>
                <a:schemeClr val="tx1"/>
              </a:solidFill>
              <a:latin typeface="Cambria" pitchFamily="18" charset="0"/>
              <a:ea typeface="Cambria" pitchFamily="18" charset="0"/>
            </a:rPr>
            <a:t> </a:t>
          </a:r>
          <a:r>
            <a:rPr lang="en-US" sz="1800" kern="1200" dirty="0" err="1" smtClean="0">
              <a:solidFill>
                <a:schemeClr val="tx1"/>
              </a:solidFill>
              <a:latin typeface="Cambria" pitchFamily="18" charset="0"/>
              <a:ea typeface="Cambria" pitchFamily="18" charset="0"/>
            </a:rPr>
            <a:t>chức</a:t>
          </a:r>
          <a:r>
            <a:rPr lang="en-US" sz="1800" kern="1200" dirty="0" smtClean="0">
              <a:solidFill>
                <a:schemeClr val="tx1"/>
              </a:solidFill>
              <a:latin typeface="Cambria" pitchFamily="18" charset="0"/>
              <a:ea typeface="Cambria" pitchFamily="18" charset="0"/>
            </a:rPr>
            <a:t> </a:t>
          </a:r>
          <a:r>
            <a:rPr lang="en-US" sz="1800" kern="1200" dirty="0" err="1" smtClean="0">
              <a:solidFill>
                <a:schemeClr val="tx1"/>
              </a:solidFill>
              <a:latin typeface="Cambria" pitchFamily="18" charset="0"/>
              <a:ea typeface="Cambria" pitchFamily="18" charset="0"/>
            </a:rPr>
            <a:t>tuyên</a:t>
          </a:r>
          <a:r>
            <a:rPr lang="en-US" sz="1800" kern="1200" dirty="0" smtClean="0">
              <a:solidFill>
                <a:schemeClr val="tx1"/>
              </a:solidFill>
              <a:latin typeface="Cambria" pitchFamily="18" charset="0"/>
              <a:ea typeface="Cambria" pitchFamily="18" charset="0"/>
            </a:rPr>
            <a:t> </a:t>
          </a:r>
          <a:r>
            <a:rPr lang="en-US" sz="1800" kern="1200" dirty="0" err="1" smtClean="0">
              <a:solidFill>
                <a:schemeClr val="tx1"/>
              </a:solidFill>
              <a:latin typeface="Cambria" pitchFamily="18" charset="0"/>
              <a:ea typeface="Cambria" pitchFamily="18" charset="0"/>
            </a:rPr>
            <a:t>truyền</a:t>
          </a:r>
          <a:r>
            <a:rPr lang="en-US" sz="1800" kern="1200" dirty="0" smtClean="0">
              <a:solidFill>
                <a:schemeClr val="tx1"/>
              </a:solidFill>
              <a:latin typeface="Cambria" pitchFamily="18" charset="0"/>
              <a:ea typeface="Cambria" pitchFamily="18" charset="0"/>
            </a:rPr>
            <a:t>, </a:t>
          </a:r>
          <a:r>
            <a:rPr lang="en-US" sz="1800" kern="1200" dirty="0" err="1" smtClean="0">
              <a:solidFill>
                <a:schemeClr val="tx1"/>
              </a:solidFill>
              <a:latin typeface="Cambria" pitchFamily="18" charset="0"/>
              <a:ea typeface="Cambria" pitchFamily="18" charset="0"/>
            </a:rPr>
            <a:t>phổ</a:t>
          </a:r>
          <a:r>
            <a:rPr lang="en-US" sz="1800" kern="1200" dirty="0" smtClean="0">
              <a:solidFill>
                <a:schemeClr val="tx1"/>
              </a:solidFill>
              <a:latin typeface="Cambria" pitchFamily="18" charset="0"/>
              <a:ea typeface="Cambria" pitchFamily="18" charset="0"/>
            </a:rPr>
            <a:t> </a:t>
          </a:r>
          <a:r>
            <a:rPr lang="en-US" sz="1800" kern="1200" dirty="0" err="1" smtClean="0">
              <a:solidFill>
                <a:schemeClr val="tx1"/>
              </a:solidFill>
              <a:latin typeface="Cambria" pitchFamily="18" charset="0"/>
              <a:ea typeface="Cambria" pitchFamily="18" charset="0"/>
            </a:rPr>
            <a:t>biến</a:t>
          </a:r>
          <a:r>
            <a:rPr lang="en-US" sz="1800" kern="1200" dirty="0" smtClean="0">
              <a:solidFill>
                <a:schemeClr val="tx1"/>
              </a:solidFill>
              <a:latin typeface="Cambria" pitchFamily="18" charset="0"/>
              <a:ea typeface="Cambria" pitchFamily="18" charset="0"/>
            </a:rPr>
            <a:t>, </a:t>
          </a:r>
          <a:r>
            <a:rPr lang="en-US" sz="1800" kern="1200" dirty="0" err="1" smtClean="0">
              <a:solidFill>
                <a:schemeClr val="tx1"/>
              </a:solidFill>
              <a:latin typeface="Cambria" pitchFamily="18" charset="0"/>
              <a:ea typeface="Cambria" pitchFamily="18" charset="0"/>
            </a:rPr>
            <a:t>giáo</a:t>
          </a:r>
          <a:r>
            <a:rPr lang="en-US" sz="1800" kern="1200" dirty="0" smtClean="0">
              <a:solidFill>
                <a:schemeClr val="tx1"/>
              </a:solidFill>
              <a:latin typeface="Cambria" pitchFamily="18" charset="0"/>
              <a:ea typeface="Cambria" pitchFamily="18" charset="0"/>
            </a:rPr>
            <a:t> </a:t>
          </a:r>
          <a:r>
            <a:rPr lang="en-US" sz="1800" kern="1200" dirty="0" err="1" smtClean="0">
              <a:solidFill>
                <a:schemeClr val="tx1"/>
              </a:solidFill>
              <a:latin typeface="Cambria" pitchFamily="18" charset="0"/>
              <a:ea typeface="Cambria" pitchFamily="18" charset="0"/>
            </a:rPr>
            <a:t>dục</a:t>
          </a:r>
          <a:r>
            <a:rPr lang="en-US" sz="1800" kern="1200" dirty="0" smtClean="0">
              <a:solidFill>
                <a:schemeClr val="tx1"/>
              </a:solidFill>
              <a:latin typeface="Cambria" pitchFamily="18" charset="0"/>
              <a:ea typeface="Cambria" pitchFamily="18" charset="0"/>
            </a:rPr>
            <a:t> </a:t>
          </a:r>
          <a:r>
            <a:rPr lang="en-US" sz="1800" kern="1200" dirty="0" err="1" smtClean="0">
              <a:solidFill>
                <a:schemeClr val="tx1"/>
              </a:solidFill>
              <a:latin typeface="Cambria" pitchFamily="18" charset="0"/>
              <a:ea typeface="Cambria" pitchFamily="18" charset="0"/>
            </a:rPr>
            <a:t>pháp</a:t>
          </a:r>
          <a:r>
            <a:rPr lang="en-US" sz="1800" kern="1200" dirty="0" smtClean="0">
              <a:solidFill>
                <a:schemeClr val="tx1"/>
              </a:solidFill>
              <a:latin typeface="Cambria" pitchFamily="18" charset="0"/>
              <a:ea typeface="Cambria" pitchFamily="18" charset="0"/>
            </a:rPr>
            <a:t> </a:t>
          </a:r>
          <a:r>
            <a:rPr lang="en-US" sz="1800" kern="1200" dirty="0" err="1" smtClean="0">
              <a:solidFill>
                <a:schemeClr val="tx1"/>
              </a:solidFill>
              <a:latin typeface="Cambria" pitchFamily="18" charset="0"/>
              <a:ea typeface="Cambria" pitchFamily="18" charset="0"/>
            </a:rPr>
            <a:t>luật</a:t>
          </a:r>
          <a:r>
            <a:rPr lang="en-US" sz="1800" kern="1200" dirty="0" smtClean="0">
              <a:solidFill>
                <a:schemeClr val="tx1"/>
              </a:solidFill>
              <a:latin typeface="Cambria" pitchFamily="18" charset="0"/>
              <a:ea typeface="Cambria" pitchFamily="18" charset="0"/>
            </a:rPr>
            <a:t>.</a:t>
          </a:r>
        </a:p>
        <a:p>
          <a:pPr lvl="0" algn="l" defTabSz="800100">
            <a:lnSpc>
              <a:spcPct val="90000"/>
            </a:lnSpc>
            <a:spcBef>
              <a:spcPct val="0"/>
            </a:spcBef>
            <a:spcAft>
              <a:spcPct val="35000"/>
            </a:spcAft>
          </a:pPr>
          <a:endParaRPr lang="en-US" sz="1800" kern="1200" dirty="0">
            <a:solidFill>
              <a:schemeClr val="tx1"/>
            </a:solidFill>
            <a:latin typeface="Cambria" pitchFamily="18" charset="0"/>
            <a:ea typeface="Cambria" pitchFamily="18" charset="0"/>
          </a:endParaRPr>
        </a:p>
      </dsp:txBody>
      <dsp:txXfrm>
        <a:off x="715680" y="3403602"/>
        <a:ext cx="6528363" cy="1442715"/>
      </dsp:txXfrm>
    </dsp:sp>
    <dsp:sp modelId="{BB02C15B-25BD-4CA5-8B62-85830BA892A9}">
      <dsp:nvSpPr>
        <dsp:cNvPr id="0" name=""/>
        <dsp:cNvSpPr/>
      </dsp:nvSpPr>
      <dsp:spPr>
        <a:xfrm>
          <a:off x="71155" y="3480435"/>
          <a:ext cx="1289050" cy="1289050"/>
        </a:xfrm>
        <a:prstGeom prst="ellipse">
          <a:avLst/>
        </a:prstGeom>
        <a:blipFill rotWithShape="0">
          <a:blip xmlns:r="http://schemas.openxmlformats.org/officeDocument/2006/relationships" r:embed="rId3"/>
          <a:stretch>
            <a:fillRect/>
          </a:stretch>
        </a:blip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hierarchy6">
  <dgm:title val=""/>
  <dgm:desc val=""/>
  <dgm:catLst>
    <dgm:cat type="hierarchy" pri="3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 modelId="4">
          <dgm:prSet phldr="1"/>
        </dgm:pt>
        <dgm:pt modelId="5">
          <dgm:prSet phldr="1"/>
        </dgm:pt>
        <dgm:pt modelId="6">
          <dgm:prSet phldr="1"/>
        </dgm:pt>
      </dgm:ptLst>
      <dgm:cxnLst>
        <dgm:cxn modelId="7" srcId="0" destId="1" srcOrd="0" destOrd="0"/>
        <dgm:cxn modelId="8" srcId="1" destId="2" srcOrd="0" destOrd="0"/>
        <dgm:cxn modelId="9" srcId="1" destId="3" srcOrd="1" destOrd="0"/>
        <dgm:cxn modelId="23" srcId="2" destId="21" srcOrd="0" destOrd="0"/>
        <dgm:cxn modelId="24" srcId="2" destId="22" srcOrd="1" destOrd="0"/>
        <dgm:cxn modelId="33" srcId="3" destId="31" srcOrd="0" destOrd="0"/>
        <dgm:cxn modelId="10" srcId="0" destId="4" srcOrd="1" destOrd="0"/>
        <dgm:cxn modelId="11" srcId="0" destId="5" srcOrd="2" destOrd="0"/>
        <dgm:cxn modelId="12" srcId="0" destId="6" srcOrd="3" destOrd="0"/>
      </dgm:cxnLst>
      <dgm:bg/>
      <dgm:whole/>
    </dgm:dataModel>
  </dgm:sampData>
  <dgm:styleData>
    <dgm:dataModel>
      <dgm:ptLst>
        <dgm:pt modelId="0" type="doc"/>
        <dgm:pt modelId="1"/>
        <dgm:pt modelId="11"/>
        <dgm:pt modelId="12"/>
        <dgm:pt modelId="2"/>
        <dgm:pt modelId="3"/>
      </dgm:ptLst>
      <dgm:cxnLst>
        <dgm:cxn modelId="4" srcId="0" destId="1" srcOrd="0" destOrd="0"/>
        <dgm:cxn modelId="13" srcId="1" destId="11" srcOrd="0" destOrd="0"/>
        <dgm:cxn modelId="14" srcId="1" destId="12" srcOrd="1" destOrd="0"/>
        <dgm:cxn modelId="5" srcId="0" destId="2" srcOrd="1" destOrd="0"/>
        <dgm:cxn modelId="6" srcId="0" destId="3" srcOrd="2" destOrd="0"/>
      </dgm:cxnLst>
      <dgm:bg/>
      <dgm:whole/>
    </dgm:dataModel>
  </dgm:styleData>
  <dgm:clrData>
    <dgm:dataModel>
      <dgm:ptLst>
        <dgm:pt modelId="0" type="doc"/>
        <dgm:pt modelId="1"/>
        <dgm:pt modelId="2"/>
        <dgm:pt modelId="21"/>
        <dgm:pt modelId="211"/>
        <dgm:pt modelId="3"/>
        <dgm:pt modelId="31"/>
        <dgm:pt modelId="311"/>
        <dgm:pt modelId="4"/>
        <dgm:pt modelId="5"/>
        <dgm:pt modelId="6"/>
        <dgm:pt modelId="7"/>
      </dgm:ptLst>
      <dgm:cxnLst>
        <dgm:cxn modelId="8" srcId="0" destId="1" srcOrd="0" destOrd="0"/>
        <dgm:cxn modelId="9" srcId="1" destId="2" srcOrd="0" destOrd="0"/>
        <dgm:cxn modelId="10" srcId="1" destId="3" srcOrd="1" destOrd="0"/>
        <dgm:cxn modelId="23" srcId="2" destId="21" srcOrd="0" destOrd="0"/>
        <dgm:cxn modelId="24" srcId="21" destId="211" srcOrd="0" destOrd="0"/>
        <dgm:cxn modelId="33" srcId="3" destId="31" srcOrd="0" destOrd="0"/>
        <dgm:cxn modelId="34" srcId="31" destId="311" srcOrd="0" destOrd="0"/>
        <dgm:cxn modelId="11" srcId="0" destId="4" srcOrd="1" destOrd="0"/>
        <dgm:cxn modelId="12" srcId="0" destId="5" srcOrd="2" destOrd="0"/>
        <dgm:cxn modelId="13" srcId="0" destId="6" srcOrd="3" destOrd="0"/>
        <dgm:cxn modelId="14" srcId="0" destId="7" srcOrd="4" destOrd="0"/>
      </dgm:cxnLst>
      <dgm:bg/>
      <dgm:whole/>
    </dgm:dataModel>
  </dgm:clrData>
  <dgm:layoutNode name="mainComposite">
    <dgm:varLst>
      <dgm:chPref val="1"/>
      <dgm:dir/>
      <dgm:animOne val="branch"/>
      <dgm:animLvl val="lvl"/>
      <dgm:resizeHandles val="exact"/>
    </dgm:varLst>
    <dgm:alg type="composite">
      <dgm:param type="vertAlign" val="mid"/>
      <dgm:param type="horzAlign" val="ctr"/>
    </dgm:alg>
    <dgm:shape xmlns:r="http://schemas.openxmlformats.org/officeDocument/2006/relationships" r:blip="">
      <dgm:adjLst/>
    </dgm:shape>
    <dgm:presOf/>
    <dgm:choose name="Name0">
      <dgm:if name="Name1" axis="ch" ptType="node" func="cnt" op="gte" val="2">
        <dgm:choose name="Name2">
          <dgm:if name="Name3" func="var" arg="dir" op="equ" val="norm">
            <dgm:constrLst>
              <dgm:constr type="l" for="ch" forName="hierFlow" refType="w" fact="0.3"/>
              <dgm:constr type="t" for="ch" forName="hierFlow"/>
              <dgm:constr type="r" for="ch" forName="hierFlow" refType="w" fact="0.98"/>
              <dgm:constr type="b" for="ch" forName="hierFlow" refType="h" fact="0.98"/>
              <dgm:constr type="l" for="ch" forName="bgShapesFlow"/>
              <dgm:constr type="t" for="ch" forName="bgShapesFlow"/>
              <dgm:constr type="r" for="ch" forName="bgShapesFlow" refType="w"/>
              <dgm:constr type="b" for="ch" forName="bgShapesFlow" refType="h"/>
              <dgm:constr type="w" for="des" forName="level1Shape" refType="w"/>
              <dgm:constr type="h" for="des" forName="level1Shape" refType="w" refFor="des" refForName="level1Shape" fact="0.66667"/>
              <dgm:constr type="w" for="des" forName="level2Shape" refType="w" refFor="des" refForName="level1Shape" op="equ"/>
              <dgm:constr type="h" for="des" forName="level2Shape" refType="h" refFor="des" refForName="level1Shape" op="equ"/>
              <dgm:constr type="sp" for="des" refType="h" refFor="des" refForName="level1Shape" op="equ" fact="0.4"/>
              <dgm:constr type="sibSp" for="des" forName="hierChild1" refType="w" refFor="des" refForName="level1Shape" op="equ" fact="0.3"/>
              <dgm:constr type="sibSp" for="des" forName="hierChild2" refType="sibSp" refFor="des" refForName="hierChild1" op="equ"/>
              <dgm:constr type="sibSp" for="des" forName="hierChild3" refType="sibSp" refFor="des" refForName="hierChild1" op="equ"/>
              <dgm:constr type="userA" for="des" refType="h" refFor="des" refForName="level1Shape" op="equ"/>
              <dgm:constr type="userB" for="des" refType="sp" refFor="des" op="equ"/>
              <dgm:constr type="h" for="des" forName="firstBuf" refType="h" refFor="des" refForName="level1Shape" fact="0.1"/>
            </dgm:constrLst>
          </dgm:if>
          <dgm:else name="Name4">
            <dgm:constrLst>
              <dgm:constr type="l" for="ch" forName="hierFlow" refType="w" fact="0.02"/>
              <dgm:constr type="t" for="ch" forName="hierFlow"/>
              <dgm:constr type="r" for="ch" forName="hierFlow" refType="w" fact="0.7"/>
              <dgm:constr type="b" for="ch" forName="hierFlow" refType="h" fact="0.98"/>
              <dgm:constr type="l" for="ch" forName="bgShapesFlow"/>
              <dgm:constr type="t" for="ch" forName="bgShapesFlow"/>
              <dgm:constr type="r" for="ch" forName="bgShapesFlow" refType="w"/>
              <dgm:constr type="b" for="ch" forName="bgShapesFlow" refType="h"/>
              <dgm:constr type="w" for="des" forName="level1Shape" refType="w"/>
              <dgm:constr type="h" for="des" forName="level1Shape" refType="w" refFor="des" refForName="level1Shape" fact="0.66667"/>
              <dgm:constr type="w" for="des" forName="level2Shape" refType="w" refFor="des" refForName="level1Shape" op="equ"/>
              <dgm:constr type="h" for="des" forName="level2Shape" refType="h" refFor="des" refForName="level1Shape" op="equ"/>
              <dgm:constr type="sp" for="des" refType="h" refFor="des" refForName="level1Shape" op="equ" fact="0.4"/>
              <dgm:constr type="sibSp" for="des" forName="hierChild1" refType="w" refFor="des" refForName="level1Shape" op="equ" fact="0.3"/>
              <dgm:constr type="sibSp" for="des" forName="hierChild2" refType="sibSp" refFor="des" refForName="hierChild1" op="equ"/>
              <dgm:constr type="sibSp" for="des" forName="hierChild3" refType="sibSp" refFor="des" refForName="hierChild1" op="equ"/>
              <dgm:constr type="userA" for="des" refType="h" refFor="des" refForName="level1Shape" op="equ"/>
              <dgm:constr type="userB" for="des" refType="sp" refFor="des" op="equ"/>
              <dgm:constr type="h" for="des" forName="firstBuf" refType="h" refFor="des" refForName="level1Shape" fact="0.1"/>
            </dgm:constrLst>
          </dgm:else>
        </dgm:choose>
      </dgm:if>
      <dgm:else name="Name5">
        <dgm:constrLst>
          <dgm:constr type="l" for="ch" forName="hierFlow"/>
          <dgm:constr type="t" for="ch" forName="hierFlow"/>
          <dgm:constr type="r" for="ch" forName="hierFlow" refType="w"/>
          <dgm:constr type="b" for="ch" forName="hierFlow" refType="h"/>
          <dgm:constr type="l" for="ch" forName="bgShapesFlow"/>
          <dgm:constr type="t" for="ch" forName="bgShapesFlow"/>
          <dgm:constr type="r" for="ch" forName="bgShapesFlow" refType="w"/>
          <dgm:constr type="b" for="ch" forName="bgShapesFlow" refType="h"/>
          <dgm:constr type="w" for="des" forName="level1Shape" refType="w"/>
          <dgm:constr type="h" for="des" forName="level1Shape" refType="w" refFor="des" refForName="level1Shape" fact="0.66667"/>
          <dgm:constr type="w" for="des" forName="level2Shape" refType="w" refFor="des" refForName="level1Shape" op="equ"/>
          <dgm:constr type="h" for="des" forName="level2Shape" refType="h" refFor="des" refForName="level1Shape" op="equ"/>
          <dgm:constr type="sp" for="des" refType="h" refFor="des" refForName="level1Shape" op="equ" fact="0.4"/>
          <dgm:constr type="sibSp" for="des" forName="hierChild1" refType="w" refFor="des" refForName="level1Shape" op="equ" fact="0.3"/>
          <dgm:constr type="sibSp" for="des" forName="hierChild2" refType="sibSp" refFor="des" refForName="hierChild1" op="equ"/>
          <dgm:constr type="sibSp" for="des" forName="hierChild3" refType="sibSp" refFor="des" refForName="hierChild1" op="equ"/>
          <dgm:constr type="userA" for="des" refType="h" refFor="des" refForName="level1Shape" op="equ"/>
          <dgm:constr type="userB" for="des" refType="sp" refFor="des" op="equ"/>
          <dgm:constr type="h" for="des" forName="firstBuf" refType="h" refFor="des" refForName="level1Shape" fact="0.1"/>
        </dgm:constrLst>
      </dgm:else>
    </dgm:choose>
    <dgm:ruleLst/>
    <dgm:layoutNode name="hierFlow">
      <dgm:alg type="lin">
        <dgm:param type="linDir" val="fromT"/>
        <dgm:param type="nodeVertAlign" val="t"/>
        <dgm:param type="vertAlign" val="t"/>
        <dgm:param type="nodeHorzAlign" val="ctr"/>
        <dgm:param type="fallback" val="2D"/>
      </dgm:alg>
      <dgm:shape xmlns:r="http://schemas.openxmlformats.org/officeDocument/2006/relationships" r:blip="">
        <dgm:adjLst/>
      </dgm:shape>
      <dgm:presOf/>
      <dgm:constrLst/>
      <dgm:ruleLst/>
      <dgm:choose name="Name6">
        <dgm:if name="Name7" axis="ch" ptType="node" func="cnt" op="gte" val="2">
          <dgm:layoutNode name="firstBuf">
            <dgm:alg type="sp"/>
            <dgm:shape xmlns:r="http://schemas.openxmlformats.org/officeDocument/2006/relationships" r:blip="">
              <dgm:adjLst/>
            </dgm:shape>
            <dgm:presOf/>
            <dgm:constrLst/>
            <dgm:ruleLst/>
          </dgm:layoutNode>
        </dgm:if>
        <dgm:else name="Name8"/>
      </dgm:choose>
      <dgm:layoutNode name="hierChild1">
        <dgm:varLst>
          <dgm:chPref val="1"/>
          <dgm:animOne val="branch"/>
          <dgm:animLvl val="lvl"/>
        </dgm:varLst>
        <dgm:choose name="Name9">
          <dgm:if name="Name10" func="var" arg="dir" op="equ" val="norm">
            <dgm:alg type="hierChild">
              <dgm:param type="linDir" val="fromL"/>
              <dgm:param type="vertAlign" val="t"/>
            </dgm:alg>
          </dgm:if>
          <dgm:else name="Name11">
            <dgm:alg type="hierChild">
              <dgm:param type="linDir" val="fromR"/>
              <dgm:param type="vertAlign" val="t"/>
            </dgm:alg>
          </dgm:else>
        </dgm:choose>
        <dgm:shape xmlns:r="http://schemas.openxmlformats.org/officeDocument/2006/relationships" r:blip="">
          <dgm:adjLst/>
        </dgm:shape>
        <dgm:presOf/>
        <dgm:constrLst>
          <dgm:constr type="primFontSz" for="des" ptType="node" op="equ"/>
        </dgm:constrLst>
        <dgm:ruleLst/>
        <dgm:forEach name="Name12" axis="ch" cnt="3">
          <dgm:forEach name="Name13" axis="self" ptType="node">
            <dgm:layoutNode name="Name14">
              <dgm:alg type="hierRoot"/>
              <dgm:shape xmlns:r="http://schemas.openxmlformats.org/officeDocument/2006/relationships" r:blip="">
                <dgm:adjLst/>
              </dgm:shape>
              <dgm:presOf/>
              <dgm:constrLst/>
              <dgm:ruleLst/>
              <dgm:layoutNode name="level1Shape" styleLbl="node0">
                <dgm:varLst>
                  <dgm:chPref val="3"/>
                </dgm:varLst>
                <dgm:alg type="tx"/>
                <dgm:shape xmlns:r="http://schemas.openxmlformats.org/officeDocument/2006/relationships" type="roundRect" r:blip="">
                  <dgm:adjLst>
                    <dgm:adj idx="1" val="0.1"/>
                  </dgm:adjLst>
                </dgm:shape>
                <dgm:presOf axis="self"/>
                <dgm:constrLst>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hierChild2">
                <dgm:choose name="Name15">
                  <dgm:if name="Name16" func="var" arg="dir" op="equ" val="norm">
                    <dgm:alg type="hierChild">
                      <dgm:param type="linDir" val="fromL"/>
                    </dgm:alg>
                  </dgm:if>
                  <dgm:else name="Name17">
                    <dgm:alg type="hierChild">
                      <dgm:param type="linDir" val="fromR"/>
                    </dgm:alg>
                  </dgm:else>
                </dgm:choose>
                <dgm:shape xmlns:r="http://schemas.openxmlformats.org/officeDocument/2006/relationships" r:blip="">
                  <dgm:adjLst/>
                </dgm:shape>
                <dgm:presOf/>
                <dgm:constrLst/>
                <dgm:ruleLst/>
                <dgm:forEach name="repeat" axis="ch">
                  <dgm:forEach name="Name18" axis="self" ptType="parTrans" cnt="1">
                    <dgm:layoutNode name="Name19">
                      <dgm:alg type="conn">
                        <dgm:param type="dim" val="1D"/>
                        <dgm:param type="endSty" val="noArr"/>
                        <dgm:param type="connRout" val="bend"/>
                        <dgm:param type="begPts" val="bCtr"/>
                        <dgm:param type="endPts" val="tCtr"/>
                      </dgm:alg>
                      <dgm:shape xmlns:r="http://schemas.openxmlformats.org/officeDocument/2006/relationships" type="conn" r:blip="">
                        <dgm:adjLst/>
                      </dgm:shape>
                      <dgm:presOf axis="self"/>
                      <dgm:constrLst>
                        <dgm:constr type="w" val="1"/>
                        <dgm:constr type="h" val="1"/>
                        <dgm:constr type="begPad"/>
                        <dgm:constr type="endPad"/>
                      </dgm:constrLst>
                      <dgm:ruleLst/>
                    </dgm:layoutNode>
                  </dgm:forEach>
                  <dgm:forEach name="Name20" axis="self" ptType="node">
                    <dgm:layoutNode name="Name21">
                      <dgm:alg type="hierRoot"/>
                      <dgm:shape xmlns:r="http://schemas.openxmlformats.org/officeDocument/2006/relationships" r:blip="">
                        <dgm:adjLst/>
                      </dgm:shape>
                      <dgm:presOf/>
                      <dgm:constrLst/>
                      <dgm:ruleLst/>
                      <dgm:layoutNode name="level2Shape">
                        <dgm:alg type="tx"/>
                        <dgm:shape xmlns:r="http://schemas.openxmlformats.org/officeDocument/2006/relationships" type="roundRect" r:blip="">
                          <dgm:adjLst>
                            <dgm:adj idx="1" val="0.1"/>
                          </dgm:adjLst>
                        </dgm:shape>
                        <dgm:presOf axis="self"/>
                        <dgm:constrLst>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hierChild3">
                        <dgm:choose name="Name22">
                          <dgm:if name="Name23" func="var" arg="dir" op="equ" val="norm">
                            <dgm:alg type="hierChild">
                              <dgm:param type="linDir" val="fromL"/>
                            </dgm:alg>
                          </dgm:if>
                          <dgm:else name="Name24">
                            <dgm:alg type="hierChild">
                              <dgm:param type="linDir" val="fromR"/>
                            </dgm:alg>
                          </dgm:else>
                        </dgm:choose>
                        <dgm:shape xmlns:r="http://schemas.openxmlformats.org/officeDocument/2006/relationships" r:blip="">
                          <dgm:adjLst/>
                        </dgm:shape>
                        <dgm:presOf/>
                        <dgm:constrLst/>
                        <dgm:ruleLst/>
                        <dgm:forEach name="Name25" ref="repeat"/>
                      </dgm:layoutNode>
                    </dgm:layoutNode>
                  </dgm:forEach>
                </dgm:forEach>
              </dgm:layoutNode>
            </dgm:layoutNode>
          </dgm:forEach>
        </dgm:forEach>
      </dgm:layoutNode>
    </dgm:layoutNode>
    <dgm:layoutNode name="bgShapesFlow">
      <dgm:alg type="lin">
        <dgm:param type="linDir" val="fromT"/>
        <dgm:param type="nodeVertAlign" val="t"/>
        <dgm:param type="vertAlign" val="t"/>
        <dgm:param type="nodeHorzAlign" val="ctr"/>
      </dgm:alg>
      <dgm:shape xmlns:r="http://schemas.openxmlformats.org/officeDocument/2006/relationships" r:blip="">
        <dgm:adjLst/>
      </dgm:shape>
      <dgm:presOf/>
      <dgm:constrLst>
        <dgm:constr type="userB"/>
        <dgm:constr type="w" for="ch" forName="rectComp" refType="w"/>
        <dgm:constr type="h" for="ch" forName="rectComp" refType="h"/>
        <dgm:constr type="w" for="des" forName="bgRect" refType="w"/>
        <dgm:constr type="primFontSz" for="des" forName="bgRectTx" op="equ"/>
      </dgm:constrLst>
      <dgm:ruleLst/>
      <dgm:forEach name="Name26" axis="ch" ptType="node" st="2">
        <dgm:layoutNode name="rectComp">
          <dgm:alg type="composite">
            <dgm:param type="vertAlign" val="t"/>
            <dgm:param type="horzAlign" val="ctr"/>
          </dgm:alg>
          <dgm:shape xmlns:r="http://schemas.openxmlformats.org/officeDocument/2006/relationships" r:blip="">
            <dgm:adjLst/>
          </dgm:shape>
          <dgm:presOf/>
          <dgm:choose name="Name27">
            <dgm:if name="Name28" func="var" arg="dir" op="equ" val="norm">
              <dgm:constrLst>
                <dgm:constr type="userA"/>
                <dgm:constr type="l" for="ch" forName="bgRect"/>
                <dgm:constr type="t" for="ch" forName="bgRect"/>
                <dgm:constr type="h" for="ch" forName="bgRect" refType="userA" fact="1.2"/>
                <dgm:constr type="l" for="ch" forName="bgRectTx"/>
                <dgm:constr type="t" for="ch" forName="bgRectTx"/>
                <dgm:constr type="w" for="ch" forName="bgRectTx" refType="w" refFor="ch" refForName="bgRect" fact="0.3"/>
                <dgm:constr type="h" for="ch" forName="bgRectTx" refType="h" refFor="ch" refForName="bgRect" op="equ"/>
              </dgm:constrLst>
            </dgm:if>
            <dgm:else name="Name29">
              <dgm:constrLst>
                <dgm:constr type="userA"/>
                <dgm:constr type="l" for="ch" forName="bgRect"/>
                <dgm:constr type="t" for="ch" forName="bgRect"/>
                <dgm:constr type="h" for="ch" forName="bgRect" refType="userA" fact="1.2"/>
                <dgm:constr type="r" for="ch" forName="bgRectTx" refType="w"/>
                <dgm:constr type="t" for="ch" forName="bgRectTx"/>
                <dgm:constr type="w" for="ch" forName="bgRectTx" refType="w" refFor="ch" refForName="bgRect" fact="0.3"/>
                <dgm:constr type="h" for="ch" forName="bgRectTx" refType="h" refFor="ch" refForName="bgRect" op="equ"/>
              </dgm:constrLst>
            </dgm:else>
          </dgm:choose>
          <dgm:ruleLst/>
          <dgm:layoutNode name="bgRect" styleLbl="bgShp">
            <dgm:alg type="sp"/>
            <dgm:shape xmlns:r="http://schemas.openxmlformats.org/officeDocument/2006/relationships" type="roundRect" r:blip="" zOrderOff="-999">
              <dgm:adjLst>
                <dgm:adj idx="1" val="0.1"/>
              </dgm:adjLst>
            </dgm:shape>
            <dgm:presOf axis="desOrSelf" ptType="node"/>
            <dgm:constrLst/>
            <dgm:ruleLst/>
          </dgm:layoutNode>
          <dgm:layoutNode name="bgRectTx" styleLbl="bgShp">
            <dgm:varLst>
              <dgm:bulletEnabled val="1"/>
            </dgm:varLst>
            <dgm:alg type="tx"/>
            <dgm:presOf axis="desOrSelf" ptType="node"/>
            <dgm:shape xmlns:r="http://schemas.openxmlformats.org/officeDocument/2006/relationships" type="rect" r:blip="" zOrderOff="-999" hideGeom="1">
              <dgm:adjLst/>
            </dgm:shape>
            <dgm:constrLst>
              <dgm:constr type="primFontSz" val="65"/>
            </dgm:constrLst>
            <dgm:ruleLst>
              <dgm:rule type="primFontSz" val="5" fact="NaN" max="NaN"/>
            </dgm:ruleLst>
          </dgm:layoutNode>
        </dgm:layoutNode>
        <dgm:choose name="Name30">
          <dgm:if name="Name31" axis="self" ptType="node" func="revPos" op="gte" val="2">
            <dgm:layoutNode name="spComp">
              <dgm:alg type="composite">
                <dgm:param type="vertAlign" val="t"/>
                <dgm:param type="horzAlign" val="ctr"/>
              </dgm:alg>
              <dgm:shape xmlns:r="http://schemas.openxmlformats.org/officeDocument/2006/relationships" r:blip="">
                <dgm:adjLst/>
              </dgm:shape>
              <dgm:presOf/>
              <dgm:constrLst>
                <dgm:constr type="userA"/>
                <dgm:constr type="userB"/>
                <dgm:constr type="l" for="ch" forName="vSp"/>
                <dgm:constr type="t" for="ch" forName="vSp"/>
                <dgm:constr type="h" for="ch" forName="vSp" refType="userB"/>
                <dgm:constr type="hOff" for="ch" forName="vSp" refType="userA" fact="-0.2"/>
              </dgm:constrLst>
              <dgm:ruleLst/>
              <dgm:layoutNode name="vSp">
                <dgm:alg type="sp"/>
                <dgm:shape xmlns:r="http://schemas.openxmlformats.org/officeDocument/2006/relationships" r:blip="">
                  <dgm:adjLst/>
                </dgm:shape>
                <dgm:presOf/>
                <dgm:constrLst/>
                <dgm:ruleLst/>
              </dgm:layoutNode>
            </dgm:layoutNode>
          </dgm:if>
          <dgm:else name="Name32"/>
        </dgm:choose>
      </dgm:forEach>
    </dgm:layoutNode>
  </dgm:layoutNode>
</dgm:layoutDef>
</file>

<file path=ppt/diagrams/layout2.xml><?xml version="1.0" encoding="utf-8"?>
<dgm:layoutDef xmlns:dgm="http://schemas.openxmlformats.org/drawingml/2006/diagram" xmlns:a="http://schemas.openxmlformats.org/drawingml/2006/main" uniqueId="urn:microsoft.com/office/officeart/2005/8/layout/pyramid2">
  <dgm:title val=""/>
  <dgm:desc val=""/>
  <dgm:catLst>
    <dgm:cat type="pyramid" pri="3000"/>
    <dgm:cat type="list" pri="21000"/>
    <dgm:cat type="convert" pri="17000"/>
  </dgm:catLst>
  <dgm:sampData useDef="1">
    <dgm:dataModel>
      <dgm:ptLst/>
      <dgm:bg/>
      <dgm:whole/>
    </dgm:dataModel>
  </dgm:sampData>
  <dgm:styleData useDef="1">
    <dgm:dataModel>
      <dgm:ptLst/>
      <dgm:bg/>
      <dgm:whole/>
    </dgm:dataModel>
  </dgm:styleData>
  <dgm:clrData useDef="1">
    <dgm:dataModel>
      <dgm:ptLst/>
      <dgm:bg/>
      <dgm:whole/>
    </dgm:dataModel>
  </dgm:clrData>
  <dgm:layoutNode name="compositeShape">
    <dgm:alg type="composite"/>
    <dgm:shape xmlns:r="http://schemas.openxmlformats.org/officeDocument/2006/relationships" r:blip="">
      <dgm:adjLst/>
    </dgm:shape>
    <dgm:presOf/>
    <dgm:varLst>
      <dgm:dir/>
      <dgm:resizeHandles/>
    </dgm:varLst>
    <dgm:choose name="Name0">
      <dgm:if name="Name1" func="var" arg="dir" op="equ" val="norm">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l" for="ch" forName="theList" refType="w" refFor="ch" refForName="pyramid" fact="0.5"/>
          <dgm:constr type="h" for="des" forName="aSpace" refType="h" fact="0.1"/>
        </dgm:constrLst>
      </dgm:if>
      <dgm:else name="Name2">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r" for="ch" forName="theList" refType="w" refFor="ch" refForName="pyramid" fact="0.5"/>
          <dgm:constr type="h" for="des" forName="aSpace" refType="h" fact="0.1"/>
        </dgm:constrLst>
      </dgm:else>
    </dgm:choose>
    <dgm:ruleLst/>
    <dgm:choose name="Name3">
      <dgm:if name="Name4" axis="ch" ptType="node" func="cnt" op="gte" val="1">
        <dgm:layoutNode name="pyramid" styleLbl="node1">
          <dgm:alg type="sp"/>
          <dgm:shape xmlns:r="http://schemas.openxmlformats.org/officeDocument/2006/relationships" type="triangle" r:blip="">
            <dgm:adjLst/>
          </dgm:shape>
          <dgm:presOf/>
          <dgm:constrLst/>
          <dgm:ruleLst/>
        </dgm:layoutNode>
        <dgm:layoutNode name="theList">
          <dgm:alg type="lin">
            <dgm:param type="linDir" val="fromT"/>
          </dgm:alg>
          <dgm:shape xmlns:r="http://schemas.openxmlformats.org/officeDocument/2006/relationships" r:blip="">
            <dgm:adjLst/>
          </dgm:shape>
          <dgm:presOf/>
          <dgm:constrLst>
            <dgm:constr type="w" for="ch" forName="aNode" refType="w"/>
            <dgm:constr type="h" for="ch" forName="aNode" refType="h"/>
            <dgm:constr type="primFontSz" for="ch" ptType="node" op="equ"/>
          </dgm:constrLst>
          <dgm:ruleLst/>
          <dgm:forEach name="aNodeForEach" axis="ch" ptType="node">
            <dgm:layoutNode name="aNode" styleLbl="fgAcc1">
              <dgm:varLst>
                <dgm:bulletEnabled val="1"/>
              </dgm:varLst>
              <dgm:alg type="tx"/>
              <dgm:shape xmlns:r="http://schemas.openxmlformats.org/officeDocument/2006/relationships" type="roundRect" r:blip="">
                <dgm:adjLst/>
              </dgm:shape>
              <dgm:presOf axis="desOrSelf" ptType="node"/>
              <dgm:constrLst>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aSpace">
              <dgm:alg type="sp"/>
              <dgm:shape xmlns:r="http://schemas.openxmlformats.org/officeDocument/2006/relationships" r:blip="">
                <dgm:adjLst/>
              </dgm:shape>
              <dgm:presOf/>
              <dgm:constrLst/>
              <dgm:ruleLst/>
            </dgm:layoutNode>
          </dgm:forEach>
        </dgm:layoutNode>
      </dgm:if>
      <dgm:else name="Name5"/>
    </dgm:choose>
  </dgm:layoutNode>
</dgm:layoutDef>
</file>

<file path=ppt/diagrams/layout3.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4.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8C565303-A682-4BD2-B93D-B6DB7F2BC802}" type="datetimeFigureOut">
              <a:rPr lang="en-US" smtClean="0"/>
              <a:t>28/06/2023</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93328319-1D47-4DB5-A083-897E335DAC7C}" type="slidenum">
              <a:rPr lang="en-US" smtClean="0"/>
              <a:t>‹#›</a:t>
            </a:fld>
            <a:endParaRPr lang="en-US"/>
          </a:p>
        </p:txBody>
      </p:sp>
    </p:spTree>
    <p:extLst>
      <p:ext uri="{BB962C8B-B14F-4D97-AF65-F5344CB8AC3E}">
        <p14:creationId xmlns:p14="http://schemas.microsoft.com/office/powerpoint/2010/main" val="419321248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aseline="0" dirty="0" smtClean="0"/>
          </a:p>
        </p:txBody>
      </p:sp>
      <p:sp>
        <p:nvSpPr>
          <p:cNvPr id="4" name="Slide Number Placeholder 3"/>
          <p:cNvSpPr>
            <a:spLocks noGrp="1"/>
          </p:cNvSpPr>
          <p:nvPr>
            <p:ph type="sldNum" sz="quarter" idx="10"/>
          </p:nvPr>
        </p:nvSpPr>
        <p:spPr/>
        <p:txBody>
          <a:bodyPr/>
          <a:lstStyle/>
          <a:p>
            <a:fld id="{93328319-1D47-4DB5-A083-897E335DAC7C}" type="slidenum">
              <a:rPr lang="en-US" smtClean="0"/>
              <a:t>1</a:t>
            </a:fld>
            <a:endParaRPr lang="en-US"/>
          </a:p>
        </p:txBody>
      </p:sp>
    </p:spTree>
    <p:extLst>
      <p:ext uri="{BB962C8B-B14F-4D97-AF65-F5344CB8AC3E}">
        <p14:creationId xmlns:p14="http://schemas.microsoft.com/office/powerpoint/2010/main" val="150423498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9007371-8868-4589-AC6F-FE52F7107922}" type="slidenum">
              <a:rPr lang="en-US" smtClean="0"/>
              <a:t>2</a:t>
            </a:fld>
            <a:endParaRPr lang="en-US"/>
          </a:p>
        </p:txBody>
      </p:sp>
    </p:spTree>
    <p:extLst>
      <p:ext uri="{BB962C8B-B14F-4D97-AF65-F5344CB8AC3E}">
        <p14:creationId xmlns:p14="http://schemas.microsoft.com/office/powerpoint/2010/main" val="286336516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3328319-1D47-4DB5-A083-897E335DAC7C}" type="slidenum">
              <a:rPr lang="en-US" smtClean="0"/>
              <a:t>5</a:t>
            </a:fld>
            <a:endParaRPr lang="en-US"/>
          </a:p>
        </p:txBody>
      </p:sp>
    </p:spTree>
    <p:extLst>
      <p:ext uri="{BB962C8B-B14F-4D97-AF65-F5344CB8AC3E}">
        <p14:creationId xmlns:p14="http://schemas.microsoft.com/office/powerpoint/2010/main" val="97474501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3103B6E6-C6E9-40D9-BFB7-0124447475D5}" type="datetimeFigureOut">
              <a:rPr lang="en-US" smtClean="0"/>
              <a:t>28/06/2023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C5C3C07-856A-4BE8-83AF-F12F03AE5FF0}" type="slidenum">
              <a:rPr lang="en-US" smtClean="0"/>
              <a:t>‹#›</a:t>
            </a:fld>
            <a:endParaRPr lang="en-US"/>
          </a:p>
        </p:txBody>
      </p:sp>
    </p:spTree>
    <p:extLst>
      <p:ext uri="{BB962C8B-B14F-4D97-AF65-F5344CB8AC3E}">
        <p14:creationId xmlns:p14="http://schemas.microsoft.com/office/powerpoint/2010/main" val="93378998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3103B6E6-C6E9-40D9-BFB7-0124447475D5}" type="datetimeFigureOut">
              <a:rPr lang="en-US" smtClean="0"/>
              <a:t>28/06/2023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C5C3C07-856A-4BE8-83AF-F12F03AE5FF0}" type="slidenum">
              <a:rPr lang="en-US" smtClean="0"/>
              <a:t>‹#›</a:t>
            </a:fld>
            <a:endParaRPr lang="en-US"/>
          </a:p>
        </p:txBody>
      </p:sp>
    </p:spTree>
    <p:extLst>
      <p:ext uri="{BB962C8B-B14F-4D97-AF65-F5344CB8AC3E}">
        <p14:creationId xmlns:p14="http://schemas.microsoft.com/office/powerpoint/2010/main" val="124266806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3103B6E6-C6E9-40D9-BFB7-0124447475D5}" type="datetimeFigureOut">
              <a:rPr lang="en-US" smtClean="0"/>
              <a:t>28/06/2023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C5C3C07-856A-4BE8-83AF-F12F03AE5FF0}" type="slidenum">
              <a:rPr lang="en-US" smtClean="0"/>
              <a:t>‹#›</a:t>
            </a:fld>
            <a:endParaRPr lang="en-US"/>
          </a:p>
        </p:txBody>
      </p:sp>
    </p:spTree>
    <p:extLst>
      <p:ext uri="{BB962C8B-B14F-4D97-AF65-F5344CB8AC3E}">
        <p14:creationId xmlns:p14="http://schemas.microsoft.com/office/powerpoint/2010/main" val="390459087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3103B6E6-C6E9-40D9-BFB7-0124447475D5}" type="datetimeFigureOut">
              <a:rPr lang="en-US" smtClean="0"/>
              <a:t>28/06/2023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C5C3C07-856A-4BE8-83AF-F12F03AE5FF0}" type="slidenum">
              <a:rPr lang="en-US" smtClean="0"/>
              <a:t>‹#›</a:t>
            </a:fld>
            <a:endParaRPr lang="en-US"/>
          </a:p>
        </p:txBody>
      </p:sp>
    </p:spTree>
    <p:extLst>
      <p:ext uri="{BB962C8B-B14F-4D97-AF65-F5344CB8AC3E}">
        <p14:creationId xmlns:p14="http://schemas.microsoft.com/office/powerpoint/2010/main" val="393608575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3103B6E6-C6E9-40D9-BFB7-0124447475D5}" type="datetimeFigureOut">
              <a:rPr lang="en-US" smtClean="0"/>
              <a:t>28/06/2023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C5C3C07-856A-4BE8-83AF-F12F03AE5FF0}" type="slidenum">
              <a:rPr lang="en-US" smtClean="0"/>
              <a:t>‹#›</a:t>
            </a:fld>
            <a:endParaRPr lang="en-US"/>
          </a:p>
        </p:txBody>
      </p:sp>
    </p:spTree>
    <p:extLst>
      <p:ext uri="{BB962C8B-B14F-4D97-AF65-F5344CB8AC3E}">
        <p14:creationId xmlns:p14="http://schemas.microsoft.com/office/powerpoint/2010/main" val="344409481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3103B6E6-C6E9-40D9-BFB7-0124447475D5}" type="datetimeFigureOut">
              <a:rPr lang="en-US" smtClean="0"/>
              <a:t>28/06/2023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C5C3C07-856A-4BE8-83AF-F12F03AE5FF0}" type="slidenum">
              <a:rPr lang="en-US" smtClean="0"/>
              <a:t>‹#›</a:t>
            </a:fld>
            <a:endParaRPr lang="en-US"/>
          </a:p>
        </p:txBody>
      </p:sp>
    </p:spTree>
    <p:extLst>
      <p:ext uri="{BB962C8B-B14F-4D97-AF65-F5344CB8AC3E}">
        <p14:creationId xmlns:p14="http://schemas.microsoft.com/office/powerpoint/2010/main" val="7728418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3103B6E6-C6E9-40D9-BFB7-0124447475D5}" type="datetimeFigureOut">
              <a:rPr lang="en-US" smtClean="0"/>
              <a:t>28/06/2023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7C5C3C07-856A-4BE8-83AF-F12F03AE5FF0}" type="slidenum">
              <a:rPr lang="en-US" smtClean="0"/>
              <a:t>‹#›</a:t>
            </a:fld>
            <a:endParaRPr lang="en-US"/>
          </a:p>
        </p:txBody>
      </p:sp>
    </p:spTree>
    <p:extLst>
      <p:ext uri="{BB962C8B-B14F-4D97-AF65-F5344CB8AC3E}">
        <p14:creationId xmlns:p14="http://schemas.microsoft.com/office/powerpoint/2010/main" val="73845339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3103B6E6-C6E9-40D9-BFB7-0124447475D5}" type="datetimeFigureOut">
              <a:rPr lang="en-US" smtClean="0"/>
              <a:t>28/06/2023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7C5C3C07-856A-4BE8-83AF-F12F03AE5FF0}" type="slidenum">
              <a:rPr lang="en-US" smtClean="0"/>
              <a:t>‹#›</a:t>
            </a:fld>
            <a:endParaRPr lang="en-US"/>
          </a:p>
        </p:txBody>
      </p:sp>
    </p:spTree>
    <p:extLst>
      <p:ext uri="{BB962C8B-B14F-4D97-AF65-F5344CB8AC3E}">
        <p14:creationId xmlns:p14="http://schemas.microsoft.com/office/powerpoint/2010/main" val="169256900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103B6E6-C6E9-40D9-BFB7-0124447475D5}" type="datetimeFigureOut">
              <a:rPr lang="en-US" smtClean="0"/>
              <a:t>28/06/2023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7C5C3C07-856A-4BE8-83AF-F12F03AE5FF0}" type="slidenum">
              <a:rPr lang="en-US" smtClean="0"/>
              <a:t>‹#›</a:t>
            </a:fld>
            <a:endParaRPr lang="en-US"/>
          </a:p>
        </p:txBody>
      </p:sp>
    </p:spTree>
    <p:extLst>
      <p:ext uri="{BB962C8B-B14F-4D97-AF65-F5344CB8AC3E}">
        <p14:creationId xmlns:p14="http://schemas.microsoft.com/office/powerpoint/2010/main" val="383167483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3103B6E6-C6E9-40D9-BFB7-0124447475D5}" type="datetimeFigureOut">
              <a:rPr lang="en-US" smtClean="0"/>
              <a:t>28/06/2023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C5C3C07-856A-4BE8-83AF-F12F03AE5FF0}" type="slidenum">
              <a:rPr lang="en-US" smtClean="0"/>
              <a:t>‹#›</a:t>
            </a:fld>
            <a:endParaRPr lang="en-US"/>
          </a:p>
        </p:txBody>
      </p:sp>
    </p:spTree>
    <p:extLst>
      <p:ext uri="{BB962C8B-B14F-4D97-AF65-F5344CB8AC3E}">
        <p14:creationId xmlns:p14="http://schemas.microsoft.com/office/powerpoint/2010/main" val="19932643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3103B6E6-C6E9-40D9-BFB7-0124447475D5}" type="datetimeFigureOut">
              <a:rPr lang="en-US" smtClean="0"/>
              <a:t>28/06/2023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C5C3C07-856A-4BE8-83AF-F12F03AE5FF0}" type="slidenum">
              <a:rPr lang="en-US" smtClean="0"/>
              <a:t>‹#›</a:t>
            </a:fld>
            <a:endParaRPr lang="en-US"/>
          </a:p>
        </p:txBody>
      </p:sp>
    </p:spTree>
    <p:extLst>
      <p:ext uri="{BB962C8B-B14F-4D97-AF65-F5344CB8AC3E}">
        <p14:creationId xmlns:p14="http://schemas.microsoft.com/office/powerpoint/2010/main" val="8117213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103B6E6-C6E9-40D9-BFB7-0124447475D5}" type="datetimeFigureOut">
              <a:rPr lang="en-US" smtClean="0"/>
              <a:t>28/06/2023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C5C3C07-856A-4BE8-83AF-F12F03AE5FF0}" type="slidenum">
              <a:rPr lang="en-US" smtClean="0"/>
              <a:t>‹#›</a:t>
            </a:fld>
            <a:endParaRPr lang="en-US"/>
          </a:p>
        </p:txBody>
      </p:sp>
    </p:spTree>
    <p:extLst>
      <p:ext uri="{BB962C8B-B14F-4D97-AF65-F5344CB8AC3E}">
        <p14:creationId xmlns:p14="http://schemas.microsoft.com/office/powerpoint/2010/main" val="77204168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1.mp4"/><Relationship Id="rId1" Type="http://schemas.microsoft.com/office/2007/relationships/media" Target="../media/media1.mp4"/><Relationship Id="rId6" Type="http://schemas.openxmlformats.org/officeDocument/2006/relationships/image" Target="../media/image2.png"/><Relationship Id="rId5" Type="http://schemas.openxmlformats.org/officeDocument/2006/relationships/image" Target="../media/image1.png"/><Relationship Id="rId4"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8" Type="http://schemas.microsoft.com/office/2007/relationships/hdphoto" Target="../media/hdphoto2.wdp"/><Relationship Id="rId3" Type="http://schemas.openxmlformats.org/officeDocument/2006/relationships/image" Target="../media/image4.png"/><Relationship Id="rId7" Type="http://schemas.openxmlformats.org/officeDocument/2006/relationships/image" Target="../media/image12.png"/><Relationship Id="rId2" Type="http://schemas.openxmlformats.org/officeDocument/2006/relationships/image" Target="../media/image9.png"/><Relationship Id="rId1" Type="http://schemas.openxmlformats.org/officeDocument/2006/relationships/slideLayout" Target="../slideLayouts/slideLayout1.xml"/><Relationship Id="rId6" Type="http://schemas.microsoft.com/office/2007/relationships/hdphoto" Target="../media/hdphoto1.wdp"/><Relationship Id="rId11" Type="http://schemas.microsoft.com/office/2007/relationships/hdphoto" Target="../media/hdphoto3.wdp"/><Relationship Id="rId5" Type="http://schemas.openxmlformats.org/officeDocument/2006/relationships/image" Target="../media/image11.png"/><Relationship Id="rId10" Type="http://schemas.openxmlformats.org/officeDocument/2006/relationships/image" Target="../media/image14.png"/><Relationship Id="rId4" Type="http://schemas.openxmlformats.org/officeDocument/2006/relationships/image" Target="../media/image10.jpeg"/><Relationship Id="rId9" Type="http://schemas.openxmlformats.org/officeDocument/2006/relationships/image" Target="../media/image13.jpeg"/></Relationships>
</file>

<file path=ppt/slides/_rels/slide11.xml.rels><?xml version="1.0" encoding="UTF-8" standalone="yes"?>
<Relationships xmlns="http://schemas.openxmlformats.org/package/2006/relationships"><Relationship Id="rId8" Type="http://schemas.microsoft.com/office/2007/relationships/hdphoto" Target="../media/hdphoto2.wdp"/><Relationship Id="rId3" Type="http://schemas.openxmlformats.org/officeDocument/2006/relationships/image" Target="../media/image4.png"/><Relationship Id="rId7" Type="http://schemas.openxmlformats.org/officeDocument/2006/relationships/image" Target="../media/image12.png"/><Relationship Id="rId2" Type="http://schemas.openxmlformats.org/officeDocument/2006/relationships/image" Target="../media/image9.png"/><Relationship Id="rId1" Type="http://schemas.openxmlformats.org/officeDocument/2006/relationships/slideLayout" Target="../slideLayouts/slideLayout1.xml"/><Relationship Id="rId6" Type="http://schemas.microsoft.com/office/2007/relationships/hdphoto" Target="../media/hdphoto1.wdp"/><Relationship Id="rId11" Type="http://schemas.microsoft.com/office/2007/relationships/hdphoto" Target="../media/hdphoto3.wdp"/><Relationship Id="rId5" Type="http://schemas.openxmlformats.org/officeDocument/2006/relationships/image" Target="../media/image11.png"/><Relationship Id="rId10" Type="http://schemas.openxmlformats.org/officeDocument/2006/relationships/image" Target="../media/image14.png"/><Relationship Id="rId4" Type="http://schemas.openxmlformats.org/officeDocument/2006/relationships/image" Target="../media/image10.jpeg"/><Relationship Id="rId9" Type="http://schemas.openxmlformats.org/officeDocument/2006/relationships/image" Target="../media/image13.jpeg"/></Relationships>
</file>

<file path=ppt/slides/_rels/slide12.xml.rels><?xml version="1.0" encoding="UTF-8" standalone="yes"?>
<Relationships xmlns="http://schemas.openxmlformats.org/package/2006/relationships"><Relationship Id="rId8" Type="http://schemas.microsoft.com/office/2007/relationships/hdphoto" Target="../media/hdphoto2.wdp"/><Relationship Id="rId3" Type="http://schemas.openxmlformats.org/officeDocument/2006/relationships/image" Target="../media/image4.png"/><Relationship Id="rId7" Type="http://schemas.openxmlformats.org/officeDocument/2006/relationships/image" Target="../media/image12.png"/><Relationship Id="rId2" Type="http://schemas.openxmlformats.org/officeDocument/2006/relationships/image" Target="../media/image9.png"/><Relationship Id="rId1" Type="http://schemas.openxmlformats.org/officeDocument/2006/relationships/slideLayout" Target="../slideLayouts/slideLayout1.xml"/><Relationship Id="rId6" Type="http://schemas.microsoft.com/office/2007/relationships/hdphoto" Target="../media/hdphoto1.wdp"/><Relationship Id="rId11" Type="http://schemas.microsoft.com/office/2007/relationships/hdphoto" Target="../media/hdphoto3.wdp"/><Relationship Id="rId5" Type="http://schemas.openxmlformats.org/officeDocument/2006/relationships/image" Target="../media/image11.png"/><Relationship Id="rId10" Type="http://schemas.openxmlformats.org/officeDocument/2006/relationships/image" Target="../media/image14.png"/><Relationship Id="rId4" Type="http://schemas.openxmlformats.org/officeDocument/2006/relationships/image" Target="../media/image10.jpeg"/><Relationship Id="rId9" Type="http://schemas.openxmlformats.org/officeDocument/2006/relationships/image" Target="../media/image13.jpeg"/></Relationships>
</file>

<file path=ppt/slides/_rels/slide13.xml.rels><?xml version="1.0" encoding="UTF-8" standalone="yes"?>
<Relationships xmlns="http://schemas.openxmlformats.org/package/2006/relationships"><Relationship Id="rId8" Type="http://schemas.openxmlformats.org/officeDocument/2006/relationships/image" Target="../media/image26.jpeg"/><Relationship Id="rId3" Type="http://schemas.openxmlformats.org/officeDocument/2006/relationships/image" Target="../media/image4.png"/><Relationship Id="rId7" Type="http://schemas.openxmlformats.org/officeDocument/2006/relationships/image" Target="../media/image25.png"/><Relationship Id="rId2" Type="http://schemas.openxmlformats.org/officeDocument/2006/relationships/image" Target="../media/image9.png"/><Relationship Id="rId1" Type="http://schemas.openxmlformats.org/officeDocument/2006/relationships/slideLayout" Target="../slideLayouts/slideLayout1.xml"/><Relationship Id="rId6" Type="http://schemas.openxmlformats.org/officeDocument/2006/relationships/image" Target="../media/image24.png"/><Relationship Id="rId5" Type="http://schemas.openxmlformats.org/officeDocument/2006/relationships/image" Target="../media/image23.png"/><Relationship Id="rId4" Type="http://schemas.openxmlformats.org/officeDocument/2006/relationships/image" Target="../media/image10.jpeg"/></Relationships>
</file>

<file path=ppt/slides/_rels/slide14.xml.rels><?xml version="1.0" encoding="UTF-8" standalone="yes"?>
<Relationships xmlns="http://schemas.openxmlformats.org/package/2006/relationships"><Relationship Id="rId8" Type="http://schemas.microsoft.com/office/2007/relationships/hdphoto" Target="../media/hdphoto2.wdp"/><Relationship Id="rId3" Type="http://schemas.openxmlformats.org/officeDocument/2006/relationships/image" Target="../media/image4.png"/><Relationship Id="rId7" Type="http://schemas.openxmlformats.org/officeDocument/2006/relationships/image" Target="../media/image12.png"/><Relationship Id="rId2" Type="http://schemas.openxmlformats.org/officeDocument/2006/relationships/image" Target="../media/image9.png"/><Relationship Id="rId1" Type="http://schemas.openxmlformats.org/officeDocument/2006/relationships/slideLayout" Target="../slideLayouts/slideLayout1.xml"/><Relationship Id="rId6" Type="http://schemas.microsoft.com/office/2007/relationships/hdphoto" Target="../media/hdphoto1.wdp"/><Relationship Id="rId5" Type="http://schemas.openxmlformats.org/officeDocument/2006/relationships/image" Target="../media/image11.png"/><Relationship Id="rId10" Type="http://schemas.openxmlformats.org/officeDocument/2006/relationships/image" Target="../media/image19.jpeg"/><Relationship Id="rId4" Type="http://schemas.openxmlformats.org/officeDocument/2006/relationships/image" Target="../media/image10.jpeg"/><Relationship Id="rId9" Type="http://schemas.openxmlformats.org/officeDocument/2006/relationships/image" Target="../media/image13.jpeg"/></Relationships>
</file>

<file path=ppt/slides/_rels/slide1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9.png"/><Relationship Id="rId1" Type="http://schemas.openxmlformats.org/officeDocument/2006/relationships/slideLayout" Target="../slideLayouts/slideLayout1.xml"/><Relationship Id="rId6" Type="http://schemas.openxmlformats.org/officeDocument/2006/relationships/image" Target="../media/image22.jpeg"/><Relationship Id="rId5" Type="http://schemas.openxmlformats.org/officeDocument/2006/relationships/image" Target="../media/image21.jpeg"/><Relationship Id="rId4" Type="http://schemas.openxmlformats.org/officeDocument/2006/relationships/image" Target="../media/image10.jpeg"/></Relationships>
</file>

<file path=ppt/slides/_rels/slide16.xml.rels><?xml version="1.0" encoding="UTF-8" standalone="yes"?>
<Relationships xmlns="http://schemas.openxmlformats.org/package/2006/relationships"><Relationship Id="rId8" Type="http://schemas.openxmlformats.org/officeDocument/2006/relationships/image" Target="../media/image30.png"/><Relationship Id="rId3" Type="http://schemas.openxmlformats.org/officeDocument/2006/relationships/image" Target="../media/image4.png"/><Relationship Id="rId7" Type="http://schemas.openxmlformats.org/officeDocument/2006/relationships/image" Target="../media/image29.jpeg"/><Relationship Id="rId2" Type="http://schemas.openxmlformats.org/officeDocument/2006/relationships/image" Target="../media/image9.png"/><Relationship Id="rId1" Type="http://schemas.openxmlformats.org/officeDocument/2006/relationships/slideLayout" Target="../slideLayouts/slideLayout1.xml"/><Relationship Id="rId6" Type="http://schemas.openxmlformats.org/officeDocument/2006/relationships/image" Target="../media/image28.png"/><Relationship Id="rId5" Type="http://schemas.openxmlformats.org/officeDocument/2006/relationships/image" Target="../media/image27.png"/><Relationship Id="rId4" Type="http://schemas.openxmlformats.org/officeDocument/2006/relationships/image" Target="../media/image10.jpeg"/><Relationship Id="rId9" Type="http://schemas.openxmlformats.org/officeDocument/2006/relationships/image" Target="../media/image31.png"/></Relationships>
</file>

<file path=ppt/slides/_rels/slide17.xml.rels><?xml version="1.0" encoding="UTF-8" standalone="yes"?>
<Relationships xmlns="http://schemas.openxmlformats.org/package/2006/relationships"><Relationship Id="rId8" Type="http://schemas.openxmlformats.org/officeDocument/2006/relationships/diagramColors" Target="../diagrams/colors3.xml"/><Relationship Id="rId3" Type="http://schemas.openxmlformats.org/officeDocument/2006/relationships/image" Target="../media/image4.png"/><Relationship Id="rId7" Type="http://schemas.openxmlformats.org/officeDocument/2006/relationships/diagramQuickStyle" Target="../diagrams/quickStyle3.xml"/><Relationship Id="rId2" Type="http://schemas.openxmlformats.org/officeDocument/2006/relationships/image" Target="../media/image9.png"/><Relationship Id="rId1" Type="http://schemas.openxmlformats.org/officeDocument/2006/relationships/slideLayout" Target="../slideLayouts/slideLayout1.xml"/><Relationship Id="rId6" Type="http://schemas.openxmlformats.org/officeDocument/2006/relationships/diagramLayout" Target="../diagrams/layout3.xml"/><Relationship Id="rId5" Type="http://schemas.openxmlformats.org/officeDocument/2006/relationships/diagramData" Target="../diagrams/data3.xml"/><Relationship Id="rId10" Type="http://schemas.openxmlformats.org/officeDocument/2006/relationships/image" Target="../media/image27.png"/><Relationship Id="rId4" Type="http://schemas.openxmlformats.org/officeDocument/2006/relationships/image" Target="../media/image10.jpeg"/><Relationship Id="rId9" Type="http://schemas.microsoft.com/office/2007/relationships/diagramDrawing" Target="../diagrams/drawing3.xml"/></Relationships>
</file>

<file path=ppt/slides/_rels/slide18.xml.rels><?xml version="1.0" encoding="UTF-8" standalone="yes"?>
<Relationships xmlns="http://schemas.openxmlformats.org/package/2006/relationships"><Relationship Id="rId8" Type="http://schemas.openxmlformats.org/officeDocument/2006/relationships/diagramColors" Target="../diagrams/colors4.xml"/><Relationship Id="rId3" Type="http://schemas.openxmlformats.org/officeDocument/2006/relationships/image" Target="../media/image4.png"/><Relationship Id="rId7" Type="http://schemas.openxmlformats.org/officeDocument/2006/relationships/diagramQuickStyle" Target="../diagrams/quickStyle4.xml"/><Relationship Id="rId2" Type="http://schemas.openxmlformats.org/officeDocument/2006/relationships/image" Target="../media/image9.png"/><Relationship Id="rId1" Type="http://schemas.openxmlformats.org/officeDocument/2006/relationships/slideLayout" Target="../slideLayouts/slideLayout1.xml"/><Relationship Id="rId6" Type="http://schemas.openxmlformats.org/officeDocument/2006/relationships/diagramLayout" Target="../diagrams/layout4.xml"/><Relationship Id="rId5" Type="http://schemas.openxmlformats.org/officeDocument/2006/relationships/diagramData" Target="../diagrams/data4.xml"/><Relationship Id="rId10" Type="http://schemas.openxmlformats.org/officeDocument/2006/relationships/image" Target="../media/image27.png"/><Relationship Id="rId4" Type="http://schemas.openxmlformats.org/officeDocument/2006/relationships/image" Target="../media/image10.jpeg"/><Relationship Id="rId9" Type="http://schemas.microsoft.com/office/2007/relationships/diagramDrawing" Target="../diagrams/drawing4.xml"/></Relationships>
</file>

<file path=ppt/slides/_rels/slide1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9.png"/><Relationship Id="rId1" Type="http://schemas.openxmlformats.org/officeDocument/2006/relationships/slideLayout" Target="../slideLayouts/slideLayout1.xml"/><Relationship Id="rId6" Type="http://schemas.openxmlformats.org/officeDocument/2006/relationships/image" Target="../media/image22.jpeg"/><Relationship Id="rId5" Type="http://schemas.openxmlformats.org/officeDocument/2006/relationships/image" Target="../media/image21.jpeg"/><Relationship Id="rId4" Type="http://schemas.openxmlformats.org/officeDocument/2006/relationships/image" Target="../media/image10.jpeg"/></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7.pn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6.jpeg"/><Relationship Id="rId5" Type="http://schemas.openxmlformats.org/officeDocument/2006/relationships/image" Target="../media/image5.jpeg"/><Relationship Id="rId4" Type="http://schemas.openxmlformats.org/officeDocument/2006/relationships/image" Target="../media/image4.png"/></Relationships>
</file>

<file path=ppt/slides/_rels/slide2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9.png"/><Relationship Id="rId1" Type="http://schemas.openxmlformats.org/officeDocument/2006/relationships/slideLayout" Target="../slideLayouts/slideLayout1.xml"/><Relationship Id="rId6" Type="http://schemas.openxmlformats.org/officeDocument/2006/relationships/image" Target="../media/image22.jpeg"/><Relationship Id="rId5" Type="http://schemas.openxmlformats.org/officeDocument/2006/relationships/image" Target="../media/image21.jpeg"/><Relationship Id="rId4" Type="http://schemas.openxmlformats.org/officeDocument/2006/relationships/image" Target="../media/image10.jpeg"/></Relationships>
</file>

<file path=ppt/slides/_rels/slide21.xml.rels><?xml version="1.0" encoding="UTF-8" standalone="yes"?>
<Relationships xmlns="http://schemas.openxmlformats.org/package/2006/relationships"><Relationship Id="rId8" Type="http://schemas.microsoft.com/office/2007/relationships/hdphoto" Target="../media/hdphoto2.wdp"/><Relationship Id="rId3" Type="http://schemas.openxmlformats.org/officeDocument/2006/relationships/image" Target="../media/image4.png"/><Relationship Id="rId7" Type="http://schemas.openxmlformats.org/officeDocument/2006/relationships/image" Target="../media/image12.png"/><Relationship Id="rId2" Type="http://schemas.openxmlformats.org/officeDocument/2006/relationships/image" Target="../media/image9.png"/><Relationship Id="rId1" Type="http://schemas.openxmlformats.org/officeDocument/2006/relationships/slideLayout" Target="../slideLayouts/slideLayout1.xml"/><Relationship Id="rId6" Type="http://schemas.microsoft.com/office/2007/relationships/hdphoto" Target="../media/hdphoto1.wdp"/><Relationship Id="rId11" Type="http://schemas.microsoft.com/office/2007/relationships/hdphoto" Target="../media/hdphoto4.wdp"/><Relationship Id="rId5" Type="http://schemas.openxmlformats.org/officeDocument/2006/relationships/image" Target="../media/image11.png"/><Relationship Id="rId10" Type="http://schemas.openxmlformats.org/officeDocument/2006/relationships/image" Target="../media/image39.png"/><Relationship Id="rId4" Type="http://schemas.openxmlformats.org/officeDocument/2006/relationships/image" Target="../media/image10.jpeg"/><Relationship Id="rId9" Type="http://schemas.openxmlformats.org/officeDocument/2006/relationships/image" Target="../media/image38.jpeg"/></Relationships>
</file>

<file path=ppt/slides/_rels/slide22.xml.rels><?xml version="1.0" encoding="UTF-8" standalone="yes"?>
<Relationships xmlns="http://schemas.openxmlformats.org/package/2006/relationships"><Relationship Id="rId8" Type="http://schemas.microsoft.com/office/2007/relationships/hdphoto" Target="../media/hdphoto2.wdp"/><Relationship Id="rId3" Type="http://schemas.openxmlformats.org/officeDocument/2006/relationships/image" Target="../media/image4.png"/><Relationship Id="rId7" Type="http://schemas.openxmlformats.org/officeDocument/2006/relationships/image" Target="../media/image12.png"/><Relationship Id="rId2" Type="http://schemas.openxmlformats.org/officeDocument/2006/relationships/image" Target="../media/image9.png"/><Relationship Id="rId1" Type="http://schemas.openxmlformats.org/officeDocument/2006/relationships/slideLayout" Target="../slideLayouts/slideLayout1.xml"/><Relationship Id="rId6" Type="http://schemas.microsoft.com/office/2007/relationships/hdphoto" Target="../media/hdphoto1.wdp"/><Relationship Id="rId5" Type="http://schemas.openxmlformats.org/officeDocument/2006/relationships/image" Target="../media/image11.png"/><Relationship Id="rId4" Type="http://schemas.openxmlformats.org/officeDocument/2006/relationships/image" Target="../media/image10.jpeg"/><Relationship Id="rId9" Type="http://schemas.openxmlformats.org/officeDocument/2006/relationships/image" Target="../media/image40.jpeg"/></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 Id="rId4" Type="http://schemas.openxmlformats.org/officeDocument/2006/relationships/image" Target="../media/image8.gif"/></Relationships>
</file>

<file path=ppt/slides/_rels/slide4.xml.rels><?xml version="1.0" encoding="UTF-8" standalone="yes"?>
<Relationships xmlns="http://schemas.openxmlformats.org/package/2006/relationships"><Relationship Id="rId8" Type="http://schemas.microsoft.com/office/2007/relationships/hdphoto" Target="../media/hdphoto2.wdp"/><Relationship Id="rId3" Type="http://schemas.openxmlformats.org/officeDocument/2006/relationships/image" Target="../media/image4.png"/><Relationship Id="rId7" Type="http://schemas.openxmlformats.org/officeDocument/2006/relationships/image" Target="../media/image12.png"/><Relationship Id="rId2" Type="http://schemas.openxmlformats.org/officeDocument/2006/relationships/image" Target="../media/image9.png"/><Relationship Id="rId1" Type="http://schemas.openxmlformats.org/officeDocument/2006/relationships/slideLayout" Target="../slideLayouts/slideLayout1.xml"/><Relationship Id="rId6" Type="http://schemas.microsoft.com/office/2007/relationships/hdphoto" Target="../media/hdphoto1.wdp"/><Relationship Id="rId11" Type="http://schemas.microsoft.com/office/2007/relationships/hdphoto" Target="../media/hdphoto3.wdp"/><Relationship Id="rId5" Type="http://schemas.openxmlformats.org/officeDocument/2006/relationships/image" Target="../media/image11.png"/><Relationship Id="rId10" Type="http://schemas.openxmlformats.org/officeDocument/2006/relationships/image" Target="../media/image14.png"/><Relationship Id="rId4" Type="http://schemas.openxmlformats.org/officeDocument/2006/relationships/image" Target="../media/image10.jpeg"/><Relationship Id="rId9" Type="http://schemas.openxmlformats.org/officeDocument/2006/relationships/image" Target="../media/image13.jpeg"/></Relationships>
</file>

<file path=ppt/slides/_rels/slide5.xml.rels><?xml version="1.0" encoding="UTF-8" standalone="yes"?>
<Relationships xmlns="http://schemas.openxmlformats.org/package/2006/relationships"><Relationship Id="rId8" Type="http://schemas.openxmlformats.org/officeDocument/2006/relationships/image" Target="../media/image12.png"/><Relationship Id="rId13" Type="http://schemas.openxmlformats.org/officeDocument/2006/relationships/diagramData" Target="../diagrams/data1.xml"/><Relationship Id="rId3" Type="http://schemas.openxmlformats.org/officeDocument/2006/relationships/image" Target="../media/image9.png"/><Relationship Id="rId7" Type="http://schemas.microsoft.com/office/2007/relationships/hdphoto" Target="../media/hdphoto1.wdp"/><Relationship Id="rId12" Type="http://schemas.microsoft.com/office/2007/relationships/hdphoto" Target="../media/hdphoto3.wdp"/><Relationship Id="rId17" Type="http://schemas.microsoft.com/office/2007/relationships/diagramDrawing" Target="../diagrams/drawing1.xml"/><Relationship Id="rId2" Type="http://schemas.openxmlformats.org/officeDocument/2006/relationships/notesSlide" Target="../notesSlides/notesSlide3.xml"/><Relationship Id="rId16" Type="http://schemas.openxmlformats.org/officeDocument/2006/relationships/diagramColors" Target="../diagrams/colors1.xml"/><Relationship Id="rId1" Type="http://schemas.openxmlformats.org/officeDocument/2006/relationships/slideLayout" Target="../slideLayouts/slideLayout1.xml"/><Relationship Id="rId6" Type="http://schemas.openxmlformats.org/officeDocument/2006/relationships/image" Target="../media/image11.png"/><Relationship Id="rId11" Type="http://schemas.openxmlformats.org/officeDocument/2006/relationships/image" Target="../media/image14.png"/><Relationship Id="rId5" Type="http://schemas.openxmlformats.org/officeDocument/2006/relationships/image" Target="../media/image10.jpeg"/><Relationship Id="rId15" Type="http://schemas.openxmlformats.org/officeDocument/2006/relationships/diagramQuickStyle" Target="../diagrams/quickStyle1.xml"/><Relationship Id="rId10" Type="http://schemas.openxmlformats.org/officeDocument/2006/relationships/image" Target="../media/image13.jpeg"/><Relationship Id="rId4" Type="http://schemas.openxmlformats.org/officeDocument/2006/relationships/image" Target="../media/image4.png"/><Relationship Id="rId9" Type="http://schemas.microsoft.com/office/2007/relationships/hdphoto" Target="../media/hdphoto2.wdp"/><Relationship Id="rId14" Type="http://schemas.openxmlformats.org/officeDocument/2006/relationships/diagramLayout" Target="../diagrams/layout1.xml"/></Relationships>
</file>

<file path=ppt/slides/_rels/slide6.xml.rels><?xml version="1.0" encoding="UTF-8" standalone="yes"?>
<Relationships xmlns="http://schemas.openxmlformats.org/package/2006/relationships"><Relationship Id="rId8" Type="http://schemas.microsoft.com/office/2007/relationships/hdphoto" Target="../media/hdphoto2.wdp"/><Relationship Id="rId13" Type="http://schemas.openxmlformats.org/officeDocument/2006/relationships/image" Target="../media/image18.jpeg"/><Relationship Id="rId3" Type="http://schemas.openxmlformats.org/officeDocument/2006/relationships/image" Target="../media/image4.png"/><Relationship Id="rId7" Type="http://schemas.openxmlformats.org/officeDocument/2006/relationships/image" Target="../media/image12.png"/><Relationship Id="rId12" Type="http://schemas.openxmlformats.org/officeDocument/2006/relationships/image" Target="../media/image17.jpeg"/><Relationship Id="rId2" Type="http://schemas.openxmlformats.org/officeDocument/2006/relationships/image" Target="../media/image9.png"/><Relationship Id="rId1" Type="http://schemas.openxmlformats.org/officeDocument/2006/relationships/slideLayout" Target="../slideLayouts/slideLayout1.xml"/><Relationship Id="rId6" Type="http://schemas.microsoft.com/office/2007/relationships/hdphoto" Target="../media/hdphoto1.wdp"/><Relationship Id="rId11" Type="http://schemas.openxmlformats.org/officeDocument/2006/relationships/image" Target="../media/image16.jpeg"/><Relationship Id="rId5" Type="http://schemas.openxmlformats.org/officeDocument/2006/relationships/image" Target="../media/image11.png"/><Relationship Id="rId10" Type="http://schemas.openxmlformats.org/officeDocument/2006/relationships/image" Target="../media/image15.jpeg"/><Relationship Id="rId4" Type="http://schemas.openxmlformats.org/officeDocument/2006/relationships/image" Target="../media/image10.jpeg"/><Relationship Id="rId9" Type="http://schemas.openxmlformats.org/officeDocument/2006/relationships/image" Target="../media/image13.jpeg"/></Relationships>
</file>

<file path=ppt/slides/_rels/slide7.xml.rels><?xml version="1.0" encoding="UTF-8" standalone="yes"?>
<Relationships xmlns="http://schemas.openxmlformats.org/package/2006/relationships"><Relationship Id="rId8" Type="http://schemas.microsoft.com/office/2007/relationships/hdphoto" Target="../media/hdphoto2.wdp"/><Relationship Id="rId13" Type="http://schemas.openxmlformats.org/officeDocument/2006/relationships/diagramQuickStyle" Target="../diagrams/quickStyle2.xml"/><Relationship Id="rId3" Type="http://schemas.openxmlformats.org/officeDocument/2006/relationships/image" Target="../media/image4.png"/><Relationship Id="rId7" Type="http://schemas.openxmlformats.org/officeDocument/2006/relationships/image" Target="../media/image12.png"/><Relationship Id="rId12" Type="http://schemas.openxmlformats.org/officeDocument/2006/relationships/diagramLayout" Target="../diagrams/layout2.xml"/><Relationship Id="rId2" Type="http://schemas.openxmlformats.org/officeDocument/2006/relationships/image" Target="../media/image9.png"/><Relationship Id="rId1" Type="http://schemas.openxmlformats.org/officeDocument/2006/relationships/slideLayout" Target="../slideLayouts/slideLayout1.xml"/><Relationship Id="rId6" Type="http://schemas.microsoft.com/office/2007/relationships/hdphoto" Target="../media/hdphoto1.wdp"/><Relationship Id="rId11" Type="http://schemas.openxmlformats.org/officeDocument/2006/relationships/diagramData" Target="../diagrams/data2.xml"/><Relationship Id="rId5" Type="http://schemas.openxmlformats.org/officeDocument/2006/relationships/image" Target="../media/image11.png"/><Relationship Id="rId15" Type="http://schemas.microsoft.com/office/2007/relationships/diagramDrawing" Target="../diagrams/drawing2.xml"/><Relationship Id="rId10" Type="http://schemas.openxmlformats.org/officeDocument/2006/relationships/image" Target="../media/image19.jpeg"/><Relationship Id="rId4" Type="http://schemas.openxmlformats.org/officeDocument/2006/relationships/image" Target="../media/image10.jpeg"/><Relationship Id="rId9" Type="http://schemas.openxmlformats.org/officeDocument/2006/relationships/image" Target="../media/image13.jpeg"/><Relationship Id="rId14" Type="http://schemas.openxmlformats.org/officeDocument/2006/relationships/diagramColors" Target="../diagrams/colors2.xml"/></Relationships>
</file>

<file path=ppt/slides/_rels/slide8.xml.rels><?xml version="1.0" encoding="UTF-8" standalone="yes"?>
<Relationships xmlns="http://schemas.openxmlformats.org/package/2006/relationships"><Relationship Id="rId8" Type="http://schemas.microsoft.com/office/2007/relationships/hdphoto" Target="../media/hdphoto2.wdp"/><Relationship Id="rId3" Type="http://schemas.openxmlformats.org/officeDocument/2006/relationships/image" Target="../media/image4.png"/><Relationship Id="rId7" Type="http://schemas.openxmlformats.org/officeDocument/2006/relationships/image" Target="../media/image12.png"/><Relationship Id="rId2" Type="http://schemas.openxmlformats.org/officeDocument/2006/relationships/image" Target="../media/image9.png"/><Relationship Id="rId1" Type="http://schemas.openxmlformats.org/officeDocument/2006/relationships/slideLayout" Target="../slideLayouts/slideLayout1.xml"/><Relationship Id="rId6" Type="http://schemas.microsoft.com/office/2007/relationships/hdphoto" Target="../media/hdphoto1.wdp"/><Relationship Id="rId11" Type="http://schemas.microsoft.com/office/2007/relationships/hdphoto" Target="../media/hdphoto3.wdp"/><Relationship Id="rId5" Type="http://schemas.openxmlformats.org/officeDocument/2006/relationships/image" Target="../media/image11.png"/><Relationship Id="rId10" Type="http://schemas.openxmlformats.org/officeDocument/2006/relationships/image" Target="../media/image14.png"/><Relationship Id="rId4" Type="http://schemas.openxmlformats.org/officeDocument/2006/relationships/image" Target="../media/image10.jpeg"/><Relationship Id="rId9" Type="http://schemas.openxmlformats.org/officeDocument/2006/relationships/image" Target="../media/image13.jpeg"/></Relationships>
</file>

<file path=ppt/slides/_rels/slide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9.png"/><Relationship Id="rId1" Type="http://schemas.openxmlformats.org/officeDocument/2006/relationships/slideLayout" Target="../slideLayouts/slideLayout1.xml"/><Relationship Id="rId6" Type="http://schemas.openxmlformats.org/officeDocument/2006/relationships/image" Target="../media/image22.jpeg"/><Relationship Id="rId5" Type="http://schemas.openxmlformats.org/officeDocument/2006/relationships/image" Target="../media/image21.jpeg"/><Relationship Id="rId4" Type="http://schemas.openxmlformats.org/officeDocument/2006/relationships/image" Target="../media/image10.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6200"/>
            <a:ext cx="8229600" cy="1143000"/>
          </a:xfrm>
        </p:spPr>
        <p:txBody>
          <a:bodyPr/>
          <a:lstStyle/>
          <a:p>
            <a:r>
              <a:rPr lang="en-US" b="1" dirty="0" smtClean="0">
                <a:solidFill>
                  <a:srgbClr val="FF0000"/>
                </a:solidFill>
                <a:latin typeface="Cambria" pitchFamily="18" charset="0"/>
                <a:ea typeface="Cambria" pitchFamily="18" charset="0"/>
              </a:rPr>
              <a:t>KHỞI ĐỘNG</a:t>
            </a:r>
            <a:endParaRPr lang="en-US" b="1" dirty="0">
              <a:solidFill>
                <a:srgbClr val="FF0000"/>
              </a:solidFill>
              <a:latin typeface="Cambria" pitchFamily="18" charset="0"/>
              <a:ea typeface="Cambria" pitchFamily="18" charset="0"/>
            </a:endParaRPr>
          </a:p>
        </p:txBody>
      </p:sp>
      <p:sp>
        <p:nvSpPr>
          <p:cNvPr id="3" name="Content Placeholder 2"/>
          <p:cNvSpPr>
            <a:spLocks noGrp="1"/>
          </p:cNvSpPr>
          <p:nvPr>
            <p:ph idx="1"/>
          </p:nvPr>
        </p:nvSpPr>
        <p:spPr>
          <a:xfrm>
            <a:off x="381000" y="884237"/>
            <a:ext cx="8610600" cy="868363"/>
          </a:xfrm>
        </p:spPr>
        <p:txBody>
          <a:bodyPr>
            <a:normAutofit fontScale="92500"/>
          </a:bodyPr>
          <a:lstStyle/>
          <a:p>
            <a:pPr marL="0" indent="0" algn="just">
              <a:buNone/>
            </a:pPr>
            <a:r>
              <a:rPr lang="en-US" sz="2400" i="1" dirty="0" err="1" smtClean="0">
                <a:solidFill>
                  <a:srgbClr val="FF0000"/>
                </a:solidFill>
                <a:latin typeface="Cambria" pitchFamily="18" charset="0"/>
                <a:ea typeface="Cambria" pitchFamily="18" charset="0"/>
              </a:rPr>
              <a:t>Quan</a:t>
            </a:r>
            <a:r>
              <a:rPr lang="en-US" sz="2400" i="1" dirty="0" smtClean="0">
                <a:solidFill>
                  <a:srgbClr val="FF0000"/>
                </a:solidFill>
                <a:latin typeface="Cambria" pitchFamily="18" charset="0"/>
                <a:ea typeface="Cambria" pitchFamily="18" charset="0"/>
              </a:rPr>
              <a:t> </a:t>
            </a:r>
            <a:r>
              <a:rPr lang="en-US" sz="2400" i="1" dirty="0" err="1" smtClean="0">
                <a:solidFill>
                  <a:srgbClr val="FF0000"/>
                </a:solidFill>
                <a:latin typeface="Cambria" pitchFamily="18" charset="0"/>
                <a:ea typeface="Cambria" pitchFamily="18" charset="0"/>
              </a:rPr>
              <a:t>sát</a:t>
            </a:r>
            <a:r>
              <a:rPr lang="en-US" sz="2400" i="1" dirty="0" smtClean="0">
                <a:solidFill>
                  <a:srgbClr val="FF0000"/>
                </a:solidFill>
                <a:latin typeface="Cambria" pitchFamily="18" charset="0"/>
                <a:ea typeface="Cambria" pitchFamily="18" charset="0"/>
              </a:rPr>
              <a:t> video clip, </a:t>
            </a:r>
            <a:r>
              <a:rPr lang="en-US" sz="2400" i="1" dirty="0" err="1" smtClean="0">
                <a:solidFill>
                  <a:srgbClr val="FF0000"/>
                </a:solidFill>
                <a:latin typeface="Cambria" pitchFamily="18" charset="0"/>
                <a:ea typeface="Cambria" pitchFamily="18" charset="0"/>
              </a:rPr>
              <a:t>hãy</a:t>
            </a:r>
            <a:r>
              <a:rPr lang="en-US" sz="2400" i="1" dirty="0" smtClean="0">
                <a:solidFill>
                  <a:srgbClr val="FF0000"/>
                </a:solidFill>
                <a:latin typeface="Cambria" pitchFamily="18" charset="0"/>
                <a:ea typeface="Cambria" pitchFamily="18" charset="0"/>
              </a:rPr>
              <a:t> </a:t>
            </a:r>
            <a:r>
              <a:rPr lang="en-US" sz="2400" i="1" dirty="0" err="1" smtClean="0">
                <a:solidFill>
                  <a:srgbClr val="FF0000"/>
                </a:solidFill>
                <a:latin typeface="Cambria" pitchFamily="18" charset="0"/>
                <a:ea typeface="Cambria" pitchFamily="18" charset="0"/>
              </a:rPr>
              <a:t>cho</a:t>
            </a:r>
            <a:r>
              <a:rPr lang="en-US" sz="2400" i="1" dirty="0" smtClean="0">
                <a:solidFill>
                  <a:srgbClr val="FF0000"/>
                </a:solidFill>
                <a:latin typeface="Cambria" pitchFamily="18" charset="0"/>
                <a:ea typeface="Cambria" pitchFamily="18" charset="0"/>
              </a:rPr>
              <a:t> </a:t>
            </a:r>
            <a:r>
              <a:rPr lang="en-US" sz="2400" i="1" dirty="0" err="1" smtClean="0">
                <a:solidFill>
                  <a:srgbClr val="FF0000"/>
                </a:solidFill>
                <a:latin typeface="Cambria" pitchFamily="18" charset="0"/>
                <a:ea typeface="Cambria" pitchFamily="18" charset="0"/>
              </a:rPr>
              <a:t>biết</a:t>
            </a:r>
            <a:r>
              <a:rPr lang="en-US" sz="2400" i="1" dirty="0" smtClean="0">
                <a:solidFill>
                  <a:srgbClr val="FF0000"/>
                </a:solidFill>
                <a:latin typeface="Cambria" pitchFamily="18" charset="0"/>
                <a:ea typeface="Cambria" pitchFamily="18" charset="0"/>
              </a:rPr>
              <a:t> video clip </a:t>
            </a:r>
            <a:r>
              <a:rPr lang="en-US" sz="2400" i="1" dirty="0" err="1" smtClean="0">
                <a:solidFill>
                  <a:srgbClr val="FF0000"/>
                </a:solidFill>
                <a:latin typeface="Cambria" pitchFamily="18" charset="0"/>
                <a:ea typeface="Cambria" pitchFamily="18" charset="0"/>
              </a:rPr>
              <a:t>nói</a:t>
            </a:r>
            <a:r>
              <a:rPr lang="en-US" sz="2400" i="1" dirty="0" smtClean="0">
                <a:solidFill>
                  <a:srgbClr val="FF0000"/>
                </a:solidFill>
                <a:latin typeface="Cambria" pitchFamily="18" charset="0"/>
                <a:ea typeface="Cambria" pitchFamily="18" charset="0"/>
              </a:rPr>
              <a:t> </a:t>
            </a:r>
            <a:r>
              <a:rPr lang="en-US" sz="2400" i="1" dirty="0" err="1" smtClean="0">
                <a:solidFill>
                  <a:srgbClr val="FF0000"/>
                </a:solidFill>
                <a:latin typeface="Cambria" pitchFamily="18" charset="0"/>
                <a:ea typeface="Cambria" pitchFamily="18" charset="0"/>
              </a:rPr>
              <a:t>đến</a:t>
            </a:r>
            <a:r>
              <a:rPr lang="en-US" sz="2400" i="1" dirty="0" smtClean="0">
                <a:solidFill>
                  <a:srgbClr val="FF0000"/>
                </a:solidFill>
                <a:latin typeface="Cambria" pitchFamily="18" charset="0"/>
                <a:ea typeface="Cambria" pitchFamily="18" charset="0"/>
              </a:rPr>
              <a:t> </a:t>
            </a:r>
            <a:r>
              <a:rPr lang="en-US" sz="2400" i="1" dirty="0" err="1" smtClean="0">
                <a:solidFill>
                  <a:srgbClr val="FF0000"/>
                </a:solidFill>
                <a:latin typeface="Cambria" pitchFamily="18" charset="0"/>
                <a:ea typeface="Cambria" pitchFamily="18" charset="0"/>
              </a:rPr>
              <a:t>việc</a:t>
            </a:r>
            <a:r>
              <a:rPr lang="en-US" sz="2400" i="1" dirty="0" smtClean="0">
                <a:solidFill>
                  <a:srgbClr val="FF0000"/>
                </a:solidFill>
                <a:latin typeface="Cambria" pitchFamily="18" charset="0"/>
                <a:ea typeface="Cambria" pitchFamily="18" charset="0"/>
              </a:rPr>
              <a:t> </a:t>
            </a:r>
            <a:r>
              <a:rPr lang="en-US" sz="2400" i="1" dirty="0" err="1" smtClean="0">
                <a:solidFill>
                  <a:srgbClr val="FF0000"/>
                </a:solidFill>
                <a:latin typeface="Cambria" pitchFamily="18" charset="0"/>
                <a:ea typeface="Cambria" pitchFamily="18" charset="0"/>
              </a:rPr>
              <a:t>khai</a:t>
            </a:r>
            <a:r>
              <a:rPr lang="en-US" sz="2400" i="1" dirty="0" smtClean="0">
                <a:solidFill>
                  <a:srgbClr val="FF0000"/>
                </a:solidFill>
                <a:latin typeface="Cambria" pitchFamily="18" charset="0"/>
                <a:ea typeface="Cambria" pitchFamily="18" charset="0"/>
              </a:rPr>
              <a:t> </a:t>
            </a:r>
            <a:r>
              <a:rPr lang="en-US" sz="2400" i="1" dirty="0" err="1" smtClean="0">
                <a:solidFill>
                  <a:srgbClr val="FF0000"/>
                </a:solidFill>
                <a:latin typeface="Cambria" pitchFamily="18" charset="0"/>
                <a:ea typeface="Cambria" pitchFamily="18" charset="0"/>
              </a:rPr>
              <a:t>thác</a:t>
            </a:r>
            <a:r>
              <a:rPr lang="en-US" sz="2400" i="1" dirty="0" smtClean="0">
                <a:solidFill>
                  <a:srgbClr val="FF0000"/>
                </a:solidFill>
                <a:latin typeface="Cambria" pitchFamily="18" charset="0"/>
                <a:ea typeface="Cambria" pitchFamily="18" charset="0"/>
              </a:rPr>
              <a:t> </a:t>
            </a:r>
            <a:r>
              <a:rPr lang="en-US" sz="2400" i="1" dirty="0" err="1" smtClean="0">
                <a:solidFill>
                  <a:srgbClr val="FF0000"/>
                </a:solidFill>
                <a:latin typeface="Cambria" pitchFamily="18" charset="0"/>
                <a:ea typeface="Cambria" pitchFamily="18" charset="0"/>
              </a:rPr>
              <a:t>loại</a:t>
            </a:r>
            <a:r>
              <a:rPr lang="en-US" sz="2400" i="1" dirty="0" smtClean="0">
                <a:solidFill>
                  <a:srgbClr val="FF0000"/>
                </a:solidFill>
                <a:latin typeface="Cambria" pitchFamily="18" charset="0"/>
                <a:ea typeface="Cambria" pitchFamily="18" charset="0"/>
              </a:rPr>
              <a:t> </a:t>
            </a:r>
            <a:r>
              <a:rPr lang="en-US" sz="2400" i="1" dirty="0" err="1" smtClean="0">
                <a:solidFill>
                  <a:srgbClr val="FF0000"/>
                </a:solidFill>
                <a:latin typeface="Cambria" pitchFamily="18" charset="0"/>
                <a:ea typeface="Cambria" pitchFamily="18" charset="0"/>
              </a:rPr>
              <a:t>khoáng</a:t>
            </a:r>
            <a:r>
              <a:rPr lang="en-US" sz="2400" i="1" dirty="0" smtClean="0">
                <a:solidFill>
                  <a:srgbClr val="FF0000"/>
                </a:solidFill>
                <a:latin typeface="Cambria" pitchFamily="18" charset="0"/>
                <a:ea typeface="Cambria" pitchFamily="18" charset="0"/>
              </a:rPr>
              <a:t> </a:t>
            </a:r>
            <a:r>
              <a:rPr lang="en-US" sz="2400" i="1" dirty="0" err="1" smtClean="0">
                <a:solidFill>
                  <a:srgbClr val="FF0000"/>
                </a:solidFill>
                <a:latin typeface="Cambria" pitchFamily="18" charset="0"/>
                <a:ea typeface="Cambria" pitchFamily="18" charset="0"/>
              </a:rPr>
              <a:t>sản</a:t>
            </a:r>
            <a:r>
              <a:rPr lang="en-US" sz="2400" i="1" dirty="0" smtClean="0">
                <a:solidFill>
                  <a:srgbClr val="FF0000"/>
                </a:solidFill>
                <a:latin typeface="Cambria" pitchFamily="18" charset="0"/>
                <a:ea typeface="Cambria" pitchFamily="18" charset="0"/>
              </a:rPr>
              <a:t> </a:t>
            </a:r>
            <a:r>
              <a:rPr lang="en-US" sz="2400" i="1" dirty="0" err="1" smtClean="0">
                <a:solidFill>
                  <a:srgbClr val="FF0000"/>
                </a:solidFill>
                <a:latin typeface="Cambria" pitchFamily="18" charset="0"/>
                <a:ea typeface="Cambria" pitchFamily="18" charset="0"/>
              </a:rPr>
              <a:t>nào</a:t>
            </a:r>
            <a:r>
              <a:rPr lang="en-US" sz="2400" i="1" dirty="0" smtClean="0">
                <a:solidFill>
                  <a:srgbClr val="FF0000"/>
                </a:solidFill>
                <a:latin typeface="Cambria" pitchFamily="18" charset="0"/>
                <a:ea typeface="Cambria" pitchFamily="18" charset="0"/>
              </a:rPr>
              <a:t>? </a:t>
            </a:r>
            <a:r>
              <a:rPr lang="en-US" sz="2400" i="1" dirty="0" err="1" smtClean="0">
                <a:solidFill>
                  <a:srgbClr val="FF0000"/>
                </a:solidFill>
                <a:latin typeface="Cambria" pitchFamily="18" charset="0"/>
                <a:ea typeface="Cambria" pitchFamily="18" charset="0"/>
              </a:rPr>
              <a:t>Loại</a:t>
            </a:r>
            <a:r>
              <a:rPr lang="en-US" sz="2400" i="1" dirty="0" smtClean="0">
                <a:solidFill>
                  <a:srgbClr val="FF0000"/>
                </a:solidFill>
                <a:latin typeface="Cambria" pitchFamily="18" charset="0"/>
                <a:ea typeface="Cambria" pitchFamily="18" charset="0"/>
              </a:rPr>
              <a:t> </a:t>
            </a:r>
            <a:r>
              <a:rPr lang="en-US" sz="2400" i="1" dirty="0" err="1" smtClean="0">
                <a:solidFill>
                  <a:srgbClr val="FF0000"/>
                </a:solidFill>
                <a:latin typeface="Cambria" pitchFamily="18" charset="0"/>
                <a:ea typeface="Cambria" pitchFamily="18" charset="0"/>
              </a:rPr>
              <a:t>khoáng</a:t>
            </a:r>
            <a:r>
              <a:rPr lang="en-US" sz="2400" i="1" dirty="0" smtClean="0">
                <a:solidFill>
                  <a:srgbClr val="FF0000"/>
                </a:solidFill>
                <a:latin typeface="Cambria" pitchFamily="18" charset="0"/>
                <a:ea typeface="Cambria" pitchFamily="18" charset="0"/>
              </a:rPr>
              <a:t> </a:t>
            </a:r>
            <a:r>
              <a:rPr lang="en-US" sz="2400" i="1" dirty="0" err="1" smtClean="0">
                <a:solidFill>
                  <a:srgbClr val="FF0000"/>
                </a:solidFill>
                <a:latin typeface="Cambria" pitchFamily="18" charset="0"/>
                <a:ea typeface="Cambria" pitchFamily="18" charset="0"/>
              </a:rPr>
              <a:t>sản</a:t>
            </a:r>
            <a:r>
              <a:rPr lang="en-US" sz="2400" i="1" dirty="0" smtClean="0">
                <a:solidFill>
                  <a:srgbClr val="FF0000"/>
                </a:solidFill>
                <a:latin typeface="Cambria" pitchFamily="18" charset="0"/>
                <a:ea typeface="Cambria" pitchFamily="18" charset="0"/>
              </a:rPr>
              <a:t> </a:t>
            </a:r>
            <a:r>
              <a:rPr lang="en-US" sz="2400" i="1" dirty="0" err="1" smtClean="0">
                <a:solidFill>
                  <a:srgbClr val="FF0000"/>
                </a:solidFill>
                <a:latin typeface="Cambria" pitchFamily="18" charset="0"/>
                <a:ea typeface="Cambria" pitchFamily="18" charset="0"/>
              </a:rPr>
              <a:t>này</a:t>
            </a:r>
            <a:r>
              <a:rPr lang="en-US" sz="2400" i="1" dirty="0" smtClean="0">
                <a:solidFill>
                  <a:srgbClr val="FF0000"/>
                </a:solidFill>
                <a:latin typeface="Cambria" pitchFamily="18" charset="0"/>
                <a:ea typeface="Cambria" pitchFamily="18" charset="0"/>
              </a:rPr>
              <a:t> </a:t>
            </a:r>
            <a:r>
              <a:rPr lang="en-US" sz="2400" i="1" dirty="0" err="1" smtClean="0">
                <a:solidFill>
                  <a:srgbClr val="FF0000"/>
                </a:solidFill>
                <a:latin typeface="Cambria" pitchFamily="18" charset="0"/>
                <a:ea typeface="Cambria" pitchFamily="18" charset="0"/>
              </a:rPr>
              <a:t>phân</a:t>
            </a:r>
            <a:r>
              <a:rPr lang="en-US" sz="2400" i="1" dirty="0" smtClean="0">
                <a:solidFill>
                  <a:srgbClr val="FF0000"/>
                </a:solidFill>
                <a:latin typeface="Cambria" pitchFamily="18" charset="0"/>
                <a:ea typeface="Cambria" pitchFamily="18" charset="0"/>
              </a:rPr>
              <a:t> </a:t>
            </a:r>
            <a:r>
              <a:rPr lang="en-US" sz="2400" i="1" dirty="0" err="1" smtClean="0">
                <a:solidFill>
                  <a:srgbClr val="FF0000"/>
                </a:solidFill>
                <a:latin typeface="Cambria" pitchFamily="18" charset="0"/>
                <a:ea typeface="Cambria" pitchFamily="18" charset="0"/>
              </a:rPr>
              <a:t>bố</a:t>
            </a:r>
            <a:r>
              <a:rPr lang="en-US" sz="2400" i="1" dirty="0" smtClean="0">
                <a:solidFill>
                  <a:srgbClr val="FF0000"/>
                </a:solidFill>
                <a:latin typeface="Cambria" pitchFamily="18" charset="0"/>
                <a:ea typeface="Cambria" pitchFamily="18" charset="0"/>
              </a:rPr>
              <a:t> ở </a:t>
            </a:r>
            <a:r>
              <a:rPr lang="en-US" sz="2400" i="1" dirty="0" err="1" smtClean="0">
                <a:solidFill>
                  <a:srgbClr val="FF0000"/>
                </a:solidFill>
                <a:latin typeface="Cambria" pitchFamily="18" charset="0"/>
                <a:ea typeface="Cambria" pitchFamily="18" charset="0"/>
              </a:rPr>
              <a:t>vùng</a:t>
            </a:r>
            <a:r>
              <a:rPr lang="en-US" sz="2400" i="1" dirty="0" smtClean="0">
                <a:solidFill>
                  <a:srgbClr val="FF0000"/>
                </a:solidFill>
                <a:latin typeface="Cambria" pitchFamily="18" charset="0"/>
                <a:ea typeface="Cambria" pitchFamily="18" charset="0"/>
              </a:rPr>
              <a:t> </a:t>
            </a:r>
            <a:r>
              <a:rPr lang="en-US" sz="2400" i="1" dirty="0" err="1" smtClean="0">
                <a:solidFill>
                  <a:srgbClr val="FF0000"/>
                </a:solidFill>
                <a:latin typeface="Cambria" pitchFamily="18" charset="0"/>
                <a:ea typeface="Cambria" pitchFamily="18" charset="0"/>
              </a:rPr>
              <a:t>nào</a:t>
            </a:r>
            <a:r>
              <a:rPr lang="en-US" sz="2400" i="1" dirty="0" smtClean="0">
                <a:solidFill>
                  <a:srgbClr val="FF0000"/>
                </a:solidFill>
                <a:latin typeface="Cambria" pitchFamily="18" charset="0"/>
                <a:ea typeface="Cambria" pitchFamily="18" charset="0"/>
              </a:rPr>
              <a:t> </a:t>
            </a:r>
            <a:r>
              <a:rPr lang="en-US" sz="2400" i="1" dirty="0" err="1" smtClean="0">
                <a:solidFill>
                  <a:srgbClr val="FF0000"/>
                </a:solidFill>
                <a:latin typeface="Cambria" pitchFamily="18" charset="0"/>
                <a:ea typeface="Cambria" pitchFamily="18" charset="0"/>
              </a:rPr>
              <a:t>của</a:t>
            </a:r>
            <a:r>
              <a:rPr lang="en-US" sz="2400" i="1" dirty="0" smtClean="0">
                <a:solidFill>
                  <a:srgbClr val="FF0000"/>
                </a:solidFill>
                <a:latin typeface="Cambria" pitchFamily="18" charset="0"/>
                <a:ea typeface="Cambria" pitchFamily="18" charset="0"/>
              </a:rPr>
              <a:t> </a:t>
            </a:r>
            <a:r>
              <a:rPr lang="en-US" sz="2400" i="1" dirty="0" err="1" smtClean="0">
                <a:solidFill>
                  <a:srgbClr val="FF0000"/>
                </a:solidFill>
                <a:latin typeface="Cambria" pitchFamily="18" charset="0"/>
                <a:ea typeface="Cambria" pitchFamily="18" charset="0"/>
              </a:rPr>
              <a:t>nước</a:t>
            </a:r>
            <a:r>
              <a:rPr lang="en-US" sz="2400" i="1" dirty="0" smtClean="0">
                <a:solidFill>
                  <a:srgbClr val="FF0000"/>
                </a:solidFill>
                <a:latin typeface="Cambria" pitchFamily="18" charset="0"/>
                <a:ea typeface="Cambria" pitchFamily="18" charset="0"/>
              </a:rPr>
              <a:t> ta?</a:t>
            </a:r>
            <a:endParaRPr lang="en-US" sz="2400" i="1" dirty="0">
              <a:solidFill>
                <a:srgbClr val="FF0000"/>
              </a:solidFill>
              <a:latin typeface="Cambria" pitchFamily="18" charset="0"/>
              <a:ea typeface="Cambria" pitchFamily="18" charset="0"/>
            </a:endParaRPr>
          </a:p>
        </p:txBody>
      </p:sp>
      <p:pic>
        <p:nvPicPr>
          <p:cNvPr id="1026" name="Picture 2"/>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09600" y="0"/>
            <a:ext cx="2118233" cy="9318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TextBox 3"/>
          <p:cNvSpPr txBox="1"/>
          <p:nvPr/>
        </p:nvSpPr>
        <p:spPr>
          <a:xfrm>
            <a:off x="228600" y="6248400"/>
            <a:ext cx="8763000" cy="461665"/>
          </a:xfrm>
          <a:prstGeom prst="rect">
            <a:avLst/>
          </a:prstGeom>
          <a:noFill/>
        </p:spPr>
        <p:txBody>
          <a:bodyPr wrap="square" rtlCol="0">
            <a:spAutoFit/>
          </a:bodyPr>
          <a:lstStyle/>
          <a:p>
            <a:pPr algn="ctr"/>
            <a:r>
              <a:rPr lang="en-US" sz="2400" b="1" dirty="0" smtClean="0">
                <a:solidFill>
                  <a:srgbClr val="0D30DD"/>
                </a:solidFill>
                <a:latin typeface="Cambria" pitchFamily="18" charset="0"/>
                <a:ea typeface="Cambria" pitchFamily="18" charset="0"/>
              </a:rPr>
              <a:t>KHAI THÁC BÔ-XÍT Ở TÂY NGUYÊN</a:t>
            </a:r>
            <a:endParaRPr lang="en-US" sz="2400" b="1" dirty="0">
              <a:solidFill>
                <a:srgbClr val="0D30DD"/>
              </a:solidFill>
              <a:latin typeface="Cambria" pitchFamily="18" charset="0"/>
              <a:ea typeface="Cambria" pitchFamily="18" charset="0"/>
            </a:endParaRPr>
          </a:p>
        </p:txBody>
      </p:sp>
      <p:pic>
        <p:nvPicPr>
          <p:cNvPr id="6" name="Bai 4">
            <a:hlinkClick r:id="" action="ppaction://media"/>
            <a:extLst>
              <a:ext uri="{FF2B5EF4-FFF2-40B4-BE49-F238E27FC236}">
                <a16:creationId xmlns="" xmlns:a16="http://schemas.microsoft.com/office/drawing/2014/main" id="{9575C35F-49D2-CBF9-C7E0-9C228EC3FF41}"/>
              </a:ext>
            </a:extLst>
          </p:cNvPr>
          <p:cNvPicPr>
            <a:picLocks noChangeAspect="1"/>
          </p:cNvPicPr>
          <p:nvPr>
            <a:videoFile r:link="rId2"/>
            <p:extLst>
              <p:ext uri="{DAA4B4D4-6D71-4841-9C94-3DE7FCFB9230}">
                <p14:media xmlns:p14="http://schemas.microsoft.com/office/powerpoint/2010/main" r:embed="rId1"/>
              </p:ext>
            </p:extLst>
          </p:nvPr>
        </p:nvPicPr>
        <p:blipFill>
          <a:blip r:embed="rId6"/>
          <a:stretch>
            <a:fillRect/>
          </a:stretch>
        </p:blipFill>
        <p:spPr>
          <a:xfrm>
            <a:off x="381000" y="1752600"/>
            <a:ext cx="8382000" cy="4495800"/>
          </a:xfrm>
          <a:prstGeom prst="rect">
            <a:avLst/>
          </a:prstGeom>
        </p:spPr>
      </p:pic>
    </p:spTree>
    <p:extLst>
      <p:ext uri="{BB962C8B-B14F-4D97-AF65-F5344CB8AC3E}">
        <p14:creationId xmlns:p14="http://schemas.microsoft.com/office/powerpoint/2010/main" val="36854379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randombar(horizont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randombar(horizontal)">
                                      <p:cBhvr>
                                        <p:cTn id="12" dur="5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42" presetClass="entr" presetSubtype="0" fill="hold" grpId="0" nodeType="click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fade">
                                      <p:cBhvr>
                                        <p:cTn id="17" dur="1000"/>
                                        <p:tgtEl>
                                          <p:spTgt spid="4"/>
                                        </p:tgtEl>
                                      </p:cBhvr>
                                    </p:animEffect>
                                    <p:anim calcmode="lin" valueType="num">
                                      <p:cBhvr>
                                        <p:cTn id="18" dur="1000" fill="hold"/>
                                        <p:tgtEl>
                                          <p:spTgt spid="4"/>
                                        </p:tgtEl>
                                        <p:attrNameLst>
                                          <p:attrName>ppt_x</p:attrName>
                                        </p:attrNameLst>
                                      </p:cBhvr>
                                      <p:tavLst>
                                        <p:tav tm="0">
                                          <p:val>
                                            <p:strVal val="#ppt_x"/>
                                          </p:val>
                                        </p:tav>
                                        <p:tav tm="100000">
                                          <p:val>
                                            <p:strVal val="#ppt_x"/>
                                          </p:val>
                                        </p:tav>
                                      </p:tavLst>
                                    </p:anim>
                                    <p:anim calcmode="lin" valueType="num">
                                      <p:cBhvr>
                                        <p:cTn id="1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video>
              <p:cMediaNode vol="80000">
                <p:cTn id="20" fill="hold" display="0">
                  <p:stCondLst>
                    <p:cond delay="indefinite"/>
                  </p:stCondLst>
                </p:cTn>
                <p:tgtEl>
                  <p:spTgt spid="6"/>
                </p:tgtEl>
              </p:cMediaNode>
            </p:video>
          </p:childTnLst>
        </p:cTn>
      </p:par>
    </p:tnLst>
    <p:bldLst>
      <p:bldP spid="3" grpId="0" build="p"/>
      <p:bldP spid="4"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a:xfrm>
            <a:off x="53328" y="1080815"/>
            <a:ext cx="9018464" cy="5700985"/>
          </a:xfrm>
          <a:prstGeom prst="roundRect">
            <a:avLst>
              <a:gd name="adj" fmla="val 2338"/>
            </a:avLst>
          </a:prstGeom>
          <a:ln>
            <a:solidFill>
              <a:schemeClr val="tx1"/>
            </a:solidFill>
          </a:ln>
        </p:spPr>
        <p:style>
          <a:lnRef idx="2">
            <a:schemeClr val="accent1">
              <a:shade val="50000"/>
            </a:schemeClr>
          </a:lnRef>
          <a:fillRef idx="1003">
            <a:schemeClr val="l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pic>
        <p:nvPicPr>
          <p:cNvPr id="5"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t="10909" b="7677"/>
          <a:stretch/>
        </p:blipFill>
        <p:spPr bwMode="auto">
          <a:xfrm>
            <a:off x="141061" y="1143000"/>
            <a:ext cx="8827479" cy="5532380"/>
          </a:xfrm>
          <a:prstGeom prst="roundRect">
            <a:avLst>
              <a:gd name="adj" fmla="val 2792"/>
            </a:avLst>
          </a:prstGeom>
          <a:blipFill>
            <a:blip r:embed="rId3"/>
            <a:stretch>
              <a:fillRect/>
            </a:stretch>
          </a:blipFill>
          <a:ln>
            <a:noFill/>
          </a:ln>
          <a:effectLst/>
        </p:spPr>
      </p:pic>
      <p:sp>
        <p:nvSpPr>
          <p:cNvPr id="6" name="Rounded Rectangle 5"/>
          <p:cNvSpPr/>
          <p:nvPr/>
        </p:nvSpPr>
        <p:spPr>
          <a:xfrm>
            <a:off x="45344" y="52392"/>
            <a:ext cx="9022456" cy="938208"/>
          </a:xfrm>
          <a:prstGeom prst="roundRect">
            <a:avLst>
              <a:gd name="adj" fmla="val 7378"/>
            </a:avLst>
          </a:prstGeom>
          <a:ln>
            <a:solidFill>
              <a:schemeClr val="tx1"/>
            </a:solidFill>
          </a:ln>
        </p:spPr>
        <p:style>
          <a:lnRef idx="2">
            <a:schemeClr val="accent1">
              <a:shade val="50000"/>
            </a:schemeClr>
          </a:lnRef>
          <a:fillRef idx="1003">
            <a:schemeClr val="l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pic>
        <p:nvPicPr>
          <p:cNvPr id="7" name="Picture 8"/>
          <p:cNvPicPr>
            <a:picLocks noChangeAspect="1" noChangeArrowheads="1"/>
          </p:cNvPicPr>
          <p:nvPr/>
        </p:nvPicPr>
        <p:blipFill>
          <a:blip r:embed="rId4" cstate="print">
            <a:extLst>
              <a:ext uri="{28A0092B-C50C-407E-A947-70E740481C1C}">
                <a14:useLocalDpi xmlns:a14="http://schemas.microsoft.com/office/drawing/2010/main" val="0"/>
              </a:ext>
            </a:extLst>
          </a:blip>
          <a:stretch>
            <a:fillRect/>
          </a:stretch>
        </p:blipFill>
        <p:spPr bwMode="auto">
          <a:xfrm>
            <a:off x="233160" y="126812"/>
            <a:ext cx="1210078" cy="793885"/>
          </a:xfrm>
          <a:prstGeom prst="roundRect">
            <a:avLst>
              <a:gd name="adj" fmla="val 4572"/>
            </a:avLst>
          </a:prstGeom>
          <a:noFill/>
          <a:ln w="19050">
            <a:noFill/>
          </a:ln>
          <a:extLst>
            <a:ext uri="{909E8E84-426E-40DD-AFC4-6F175D3DCCD1}">
              <a14:hiddenFill xmlns:a14="http://schemas.microsoft.com/office/drawing/2010/main">
                <a:solidFill>
                  <a:srgbClr val="FFFFFF"/>
                </a:solidFill>
              </a14:hiddenFill>
            </a:ext>
          </a:extLst>
        </p:spPr>
      </p:pic>
      <p:sp>
        <p:nvSpPr>
          <p:cNvPr id="8" name="Rounded Rectangle 7"/>
          <p:cNvSpPr/>
          <p:nvPr/>
        </p:nvSpPr>
        <p:spPr>
          <a:xfrm>
            <a:off x="141288" y="127000"/>
            <a:ext cx="1382711" cy="793697"/>
          </a:xfrm>
          <a:prstGeom prst="roundRect">
            <a:avLst>
              <a:gd name="adj" fmla="val 6422"/>
            </a:avLst>
          </a:prstGeom>
          <a:noFill/>
          <a:ln>
            <a:solidFill>
              <a:schemeClr val="tx1"/>
            </a:solidFill>
          </a:ln>
          <a:effectLst>
            <a:outerShdw blurRad="50800" dist="38100" dir="8100000" algn="tr" rotWithShape="0">
              <a:prstClr val="black">
                <a:alpha val="40000"/>
              </a:prstClr>
            </a:outerShdw>
          </a:effectLst>
        </p:spPr>
        <p:style>
          <a:lnRef idx="2">
            <a:schemeClr val="accent6"/>
          </a:lnRef>
          <a:fillRef idx="1">
            <a:schemeClr val="lt1"/>
          </a:fillRef>
          <a:effectRef idx="0">
            <a:schemeClr val="accent6"/>
          </a:effectRef>
          <a:fontRef idx="minor">
            <a:schemeClr val="dk1"/>
          </a:fontRef>
        </p:style>
        <p:txBody>
          <a:bodyPr anchor="ctr"/>
          <a:lstStyle/>
          <a:p>
            <a:pPr algn="ctr" fontAlgn="auto">
              <a:spcBef>
                <a:spcPts val="0"/>
              </a:spcBef>
              <a:spcAft>
                <a:spcPts val="0"/>
              </a:spcAft>
              <a:defRPr/>
            </a:pPr>
            <a:endParaRPr lang="en-US">
              <a:solidFill>
                <a:prstClr val="black"/>
              </a:solidFill>
            </a:endParaRPr>
          </a:p>
        </p:txBody>
      </p:sp>
      <p:sp>
        <p:nvSpPr>
          <p:cNvPr id="12" name="Rectangle 11"/>
          <p:cNvSpPr/>
          <p:nvPr/>
        </p:nvSpPr>
        <p:spPr>
          <a:xfrm>
            <a:off x="76200" y="126812"/>
            <a:ext cx="1447799" cy="793885"/>
          </a:xfrm>
          <a:prstGeom prst="rect">
            <a:avLst/>
          </a:prstGeom>
          <a:noFill/>
          <a:ln>
            <a:noFill/>
          </a:ln>
        </p:spPr>
        <p:style>
          <a:lnRef idx="2">
            <a:schemeClr val="dk1"/>
          </a:lnRef>
          <a:fillRef idx="1">
            <a:schemeClr val="lt1"/>
          </a:fillRef>
          <a:effectRef idx="0">
            <a:schemeClr val="dk1"/>
          </a:effectRef>
          <a:fontRef idx="minor">
            <a:schemeClr val="dk1"/>
          </a:fontRef>
        </p:style>
        <p:txBody>
          <a:bodyPr anchor="ctr"/>
          <a:lstStyle/>
          <a:p>
            <a:pPr algn="ctr" fontAlgn="auto">
              <a:spcBef>
                <a:spcPts val="0"/>
              </a:spcBef>
              <a:spcAft>
                <a:spcPts val="0"/>
              </a:spcAft>
              <a:defRPr/>
            </a:pPr>
            <a:r>
              <a:rPr lang="en-US" sz="2800" dirty="0" smtClean="0">
                <a:ln w="18415" cmpd="sng">
                  <a:solidFill>
                    <a:srgbClr val="FFFFFF"/>
                  </a:solidFill>
                  <a:prstDash val="solid"/>
                </a:ln>
                <a:solidFill>
                  <a:srgbClr val="00B050"/>
                </a:solidFill>
                <a:effectLst>
                  <a:glow rad="76200">
                    <a:srgbClr val="1F497D">
                      <a:lumMod val="75000"/>
                    </a:srgbClr>
                  </a:glow>
                  <a:outerShdw blurRad="63500" dir="3600000" algn="tl" rotWithShape="0">
                    <a:srgbClr val="000000">
                      <a:alpha val="70000"/>
                    </a:srgbClr>
                  </a:outerShdw>
                </a:effectLst>
                <a:latin typeface="Cambria" pitchFamily="18" charset="0"/>
              </a:rPr>
              <a:t>BÀI 3</a:t>
            </a:r>
            <a:endParaRPr lang="en-US" sz="2800" dirty="0">
              <a:ln w="18415" cmpd="sng">
                <a:solidFill>
                  <a:srgbClr val="FFFFFF"/>
                </a:solidFill>
                <a:prstDash val="solid"/>
              </a:ln>
              <a:solidFill>
                <a:srgbClr val="00B050"/>
              </a:solidFill>
              <a:effectLst>
                <a:glow rad="76200">
                  <a:srgbClr val="1F497D">
                    <a:lumMod val="75000"/>
                  </a:srgbClr>
                </a:glow>
                <a:outerShdw blurRad="63500" dir="3600000" algn="tl" rotWithShape="0">
                  <a:srgbClr val="000000">
                    <a:alpha val="70000"/>
                  </a:srgbClr>
                </a:outerShdw>
              </a:effectLst>
              <a:latin typeface="Cambria" pitchFamily="18" charset="0"/>
            </a:endParaRPr>
          </a:p>
        </p:txBody>
      </p:sp>
      <p:sp>
        <p:nvSpPr>
          <p:cNvPr id="13" name="Rounded Rectangle 12"/>
          <p:cNvSpPr/>
          <p:nvPr/>
        </p:nvSpPr>
        <p:spPr>
          <a:xfrm>
            <a:off x="141288" y="1143000"/>
            <a:ext cx="8826500" cy="5548313"/>
          </a:xfrm>
          <a:prstGeom prst="roundRect">
            <a:avLst>
              <a:gd name="adj" fmla="val 2047"/>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pic>
        <p:nvPicPr>
          <p:cNvPr id="30"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90" t="35554" r="1701" b="51835"/>
          <a:stretch/>
        </p:blipFill>
        <p:spPr bwMode="auto">
          <a:xfrm flipV="1">
            <a:off x="1622590" y="133916"/>
            <a:ext cx="7376971" cy="786780"/>
          </a:xfrm>
          <a:prstGeom prst="roundRect">
            <a:avLst>
              <a:gd name="adj" fmla="val 2792"/>
            </a:avLst>
          </a:prstGeom>
          <a:blipFill>
            <a:blip r:embed="rId3"/>
            <a:stretch>
              <a:fillRect/>
            </a:stretch>
          </a:blipFill>
          <a:ln>
            <a:noFill/>
          </a:ln>
          <a:effectLst/>
        </p:spPr>
      </p:pic>
      <p:sp>
        <p:nvSpPr>
          <p:cNvPr id="29" name="Rounded Rectangle 28"/>
          <p:cNvSpPr/>
          <p:nvPr/>
        </p:nvSpPr>
        <p:spPr>
          <a:xfrm>
            <a:off x="1608735" y="133917"/>
            <a:ext cx="7390825" cy="786780"/>
          </a:xfrm>
          <a:prstGeom prst="roundRect">
            <a:avLst>
              <a:gd name="adj" fmla="val 6422"/>
            </a:avLst>
          </a:prstGeom>
          <a:noFill/>
          <a:ln>
            <a:solidFill>
              <a:schemeClr val="tx1"/>
            </a:solidFill>
          </a:ln>
          <a:effectLst/>
        </p:spPr>
        <p:style>
          <a:lnRef idx="2">
            <a:schemeClr val="accent6"/>
          </a:lnRef>
          <a:fillRef idx="1">
            <a:schemeClr val="lt1"/>
          </a:fillRef>
          <a:effectRef idx="0">
            <a:schemeClr val="accent6"/>
          </a:effectRef>
          <a:fontRef idx="minor">
            <a:schemeClr val="dk1"/>
          </a:fontRef>
        </p:style>
        <p:txBody>
          <a:bodyPr anchor="ctr"/>
          <a:lstStyle/>
          <a:p>
            <a:pPr algn="ctr" fontAlgn="auto">
              <a:spcBef>
                <a:spcPts val="0"/>
              </a:spcBef>
              <a:spcAft>
                <a:spcPts val="0"/>
              </a:spcAft>
              <a:defRPr/>
            </a:pPr>
            <a:endParaRPr lang="en-US">
              <a:solidFill>
                <a:prstClr val="black"/>
              </a:solidFill>
            </a:endParaRPr>
          </a:p>
        </p:txBody>
      </p:sp>
      <p:sp>
        <p:nvSpPr>
          <p:cNvPr id="33" name="Rounded Rectangle 32"/>
          <p:cNvSpPr/>
          <p:nvPr/>
        </p:nvSpPr>
        <p:spPr>
          <a:xfrm>
            <a:off x="1720089" y="202779"/>
            <a:ext cx="489711" cy="635421"/>
          </a:xfrm>
          <a:prstGeom prst="roundRect">
            <a:avLst>
              <a:gd name="adj" fmla="val 9487"/>
            </a:avLst>
          </a:prstGeom>
          <a:solidFill>
            <a:srgbClr val="002060"/>
          </a:solidFill>
          <a:ln>
            <a:solidFill>
              <a:srgbClr val="002060"/>
            </a:solidFill>
          </a:ln>
          <a:scene3d>
            <a:camera prst="orthographicFront"/>
            <a:lightRig rig="threePt" dir="t"/>
          </a:scene3d>
          <a:sp3d>
            <a:bevelT w="139700" h="139700" prst="divot"/>
          </a:sp3d>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3000" b="1" dirty="0" smtClean="0">
                <a:effectLst>
                  <a:outerShdw blurRad="38100" dist="38100" dir="2700000" algn="tl">
                    <a:srgbClr val="000000">
                      <a:alpha val="43137"/>
                    </a:srgbClr>
                  </a:outerShdw>
                </a:effectLst>
                <a:latin typeface="Cambria" pitchFamily="18" charset="0"/>
              </a:rPr>
              <a:t>2</a:t>
            </a:r>
            <a:endParaRPr lang="en-US" sz="3000" b="1" dirty="0">
              <a:effectLst>
                <a:outerShdw blurRad="38100" dist="38100" dir="2700000" algn="tl">
                  <a:srgbClr val="000000">
                    <a:alpha val="43137"/>
                  </a:srgbClr>
                </a:outerShdw>
              </a:effectLst>
              <a:latin typeface="Cambria" pitchFamily="18" charset="0"/>
            </a:endParaRPr>
          </a:p>
        </p:txBody>
      </p:sp>
      <p:sp>
        <p:nvSpPr>
          <p:cNvPr id="9" name="Oval 8"/>
          <p:cNvSpPr/>
          <p:nvPr/>
        </p:nvSpPr>
        <p:spPr>
          <a:xfrm rot="7538023">
            <a:off x="178847" y="651633"/>
            <a:ext cx="220832" cy="228600"/>
          </a:xfrm>
          <a:prstGeom prst="ellipse">
            <a:avLst/>
          </a:prstGeom>
          <a:solidFill>
            <a:schemeClr val="bg1"/>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sp>
        <p:nvSpPr>
          <p:cNvPr id="10" name="Oval 9"/>
          <p:cNvSpPr/>
          <p:nvPr/>
        </p:nvSpPr>
        <p:spPr>
          <a:xfrm rot="11180550">
            <a:off x="204617" y="1184719"/>
            <a:ext cx="220832" cy="228600"/>
          </a:xfrm>
          <a:prstGeom prst="ellipse">
            <a:avLst/>
          </a:prstGeom>
          <a:ln>
            <a:noFill/>
          </a:ln>
          <a:effectLst>
            <a:innerShdw blurRad="63500" dist="50800" dir="13500000">
              <a:prstClr val="black">
                <a:alpha val="50000"/>
              </a:prstClr>
            </a:innerShdw>
          </a:effectLst>
        </p:spPr>
        <p:style>
          <a:lnRef idx="2">
            <a:schemeClr val="dk1"/>
          </a:lnRef>
          <a:fillRef idx="1">
            <a:schemeClr val="lt1"/>
          </a:fillRef>
          <a:effectRef idx="0">
            <a:schemeClr val="dk1"/>
          </a:effectRef>
          <a:fontRef idx="minor">
            <a:schemeClr val="dk1"/>
          </a:fontRef>
        </p:style>
        <p:txBody>
          <a:bodyPr anchor="ctr"/>
          <a:lstStyle/>
          <a:p>
            <a:pPr algn="ctr" fontAlgn="auto">
              <a:spcBef>
                <a:spcPts val="0"/>
              </a:spcBef>
              <a:spcAft>
                <a:spcPts val="0"/>
              </a:spcAft>
              <a:defRPr/>
            </a:pPr>
            <a:endParaRPr lang="en-US">
              <a:solidFill>
                <a:prstClr val="black"/>
              </a:solidFill>
            </a:endParaRPr>
          </a:p>
        </p:txBody>
      </p:sp>
      <p:sp>
        <p:nvSpPr>
          <p:cNvPr id="11" name="Block Arc 10"/>
          <p:cNvSpPr/>
          <p:nvPr/>
        </p:nvSpPr>
        <p:spPr>
          <a:xfrm rot="16200000">
            <a:off x="-26887" y="922161"/>
            <a:ext cx="545300" cy="232843"/>
          </a:xfrm>
          <a:prstGeom prst="blockArc">
            <a:avLst>
              <a:gd name="adj1" fmla="val 10259821"/>
              <a:gd name="adj2" fmla="val 387255"/>
              <a:gd name="adj3" fmla="val 0"/>
            </a:avLst>
          </a:prstGeom>
          <a:ln w="76200"/>
          <a:scene3d>
            <a:camera prst="perspectiveBelow"/>
            <a:lightRig rig="threePt" dir="t"/>
          </a:scene3d>
        </p:spPr>
        <p:style>
          <a:lnRef idx="2">
            <a:schemeClr val="dk1">
              <a:shade val="50000"/>
            </a:schemeClr>
          </a:lnRef>
          <a:fillRef idx="1">
            <a:schemeClr val="dk1"/>
          </a:fillRef>
          <a:effectRef idx="0">
            <a:schemeClr val="dk1"/>
          </a:effectRef>
          <a:fontRef idx="minor">
            <a:schemeClr val="lt1"/>
          </a:fontRef>
        </p:style>
        <p:txBody>
          <a:bodyPr anchor="ctr"/>
          <a:lstStyle/>
          <a:p>
            <a:pPr algn="ctr" fontAlgn="auto">
              <a:spcBef>
                <a:spcPts val="0"/>
              </a:spcBef>
              <a:spcAft>
                <a:spcPts val="0"/>
              </a:spcAft>
              <a:defRPr/>
            </a:pPr>
            <a:endParaRPr lang="en-US">
              <a:solidFill>
                <a:prstClr val="black"/>
              </a:solidFill>
            </a:endParaRPr>
          </a:p>
        </p:txBody>
      </p:sp>
      <p:sp>
        <p:nvSpPr>
          <p:cNvPr id="16" name="Rectangle 15"/>
          <p:cNvSpPr/>
          <p:nvPr/>
        </p:nvSpPr>
        <p:spPr>
          <a:xfrm>
            <a:off x="1505710" y="1371600"/>
            <a:ext cx="3657601" cy="1785104"/>
          </a:xfrm>
          <a:prstGeom prst="rect">
            <a:avLst/>
          </a:prstGeom>
          <a:solidFill>
            <a:srgbClr val="BCFCD4"/>
          </a:solidFill>
          <a:ln w="12700">
            <a:solidFill>
              <a:srgbClr val="009900"/>
            </a:solidFill>
          </a:ln>
        </p:spPr>
        <p:txBody>
          <a:bodyPr wrap="square">
            <a:spAutoFit/>
          </a:bodyPr>
          <a:lstStyle/>
          <a:p>
            <a:pPr algn="just"/>
            <a:r>
              <a:rPr lang="en-US" sz="2200" i="1" dirty="0" err="1" smtClean="0">
                <a:solidFill>
                  <a:srgbClr val="FF0000"/>
                </a:solidFill>
                <a:latin typeface="Cambria" panose="02040503050406030204" pitchFamily="18" charset="0"/>
                <a:ea typeface="Cambria" panose="02040503050406030204" pitchFamily="18" charset="0"/>
              </a:rPr>
              <a:t>Quan</a:t>
            </a:r>
            <a:r>
              <a:rPr lang="en-US" sz="2200" i="1" dirty="0" smtClean="0">
                <a:solidFill>
                  <a:srgbClr val="FF0000"/>
                </a:solidFill>
                <a:latin typeface="Cambria" panose="02040503050406030204" pitchFamily="18" charset="0"/>
                <a:ea typeface="Cambria" panose="02040503050406030204" pitchFamily="18" charset="0"/>
              </a:rPr>
              <a:t> </a:t>
            </a:r>
            <a:r>
              <a:rPr lang="en-US" sz="2200" i="1" dirty="0" err="1">
                <a:solidFill>
                  <a:srgbClr val="FF0000"/>
                </a:solidFill>
                <a:latin typeface="Cambria" panose="02040503050406030204" pitchFamily="18" charset="0"/>
                <a:ea typeface="Cambria" panose="02040503050406030204" pitchFamily="18" charset="0"/>
              </a:rPr>
              <a:t>sát</a:t>
            </a:r>
            <a:r>
              <a:rPr lang="en-US" sz="2200" i="1" dirty="0">
                <a:solidFill>
                  <a:srgbClr val="FF0000"/>
                </a:solidFill>
                <a:latin typeface="Cambria" panose="02040503050406030204" pitchFamily="18" charset="0"/>
                <a:ea typeface="Cambria" panose="02040503050406030204" pitchFamily="18" charset="0"/>
              </a:rPr>
              <a:t> </a:t>
            </a:r>
            <a:r>
              <a:rPr lang="en-US" sz="2200" i="1" dirty="0" err="1" smtClean="0">
                <a:solidFill>
                  <a:srgbClr val="FF0000"/>
                </a:solidFill>
                <a:latin typeface="Cambria" panose="02040503050406030204" pitchFamily="18" charset="0"/>
                <a:ea typeface="Cambria" panose="02040503050406030204" pitchFamily="18" charset="0"/>
              </a:rPr>
              <a:t>hình</a:t>
            </a:r>
            <a:r>
              <a:rPr lang="en-US" sz="2200" i="1" dirty="0" smtClean="0">
                <a:solidFill>
                  <a:srgbClr val="FF0000"/>
                </a:solidFill>
                <a:latin typeface="Cambria" panose="02040503050406030204" pitchFamily="18" charset="0"/>
                <a:ea typeface="Cambria" panose="02040503050406030204" pitchFamily="18" charset="0"/>
              </a:rPr>
              <a:t> 3.3 </a:t>
            </a:r>
            <a:r>
              <a:rPr lang="en-US" sz="2200" i="1" dirty="0" err="1" smtClean="0">
                <a:solidFill>
                  <a:srgbClr val="FF0000"/>
                </a:solidFill>
                <a:latin typeface="Cambria" panose="02040503050406030204" pitchFamily="18" charset="0"/>
                <a:ea typeface="Cambria" panose="02040503050406030204" pitchFamily="18" charset="0"/>
              </a:rPr>
              <a:t>và</a:t>
            </a:r>
            <a:r>
              <a:rPr lang="en-US" sz="2200" i="1" dirty="0" smtClean="0">
                <a:solidFill>
                  <a:srgbClr val="FF0000"/>
                </a:solidFill>
                <a:latin typeface="Cambria" panose="02040503050406030204" pitchFamily="18" charset="0"/>
                <a:ea typeface="Cambria" panose="02040503050406030204" pitchFamily="18" charset="0"/>
              </a:rPr>
              <a:t> </a:t>
            </a:r>
            <a:r>
              <a:rPr lang="en-US" sz="2200" i="1" dirty="0" err="1" smtClean="0">
                <a:solidFill>
                  <a:srgbClr val="FF0000"/>
                </a:solidFill>
                <a:latin typeface="Cambria" panose="02040503050406030204" pitchFamily="18" charset="0"/>
                <a:ea typeface="Cambria" panose="02040503050406030204" pitchFamily="18" charset="0"/>
              </a:rPr>
              <a:t>kênh</a:t>
            </a:r>
            <a:r>
              <a:rPr lang="en-US" sz="2200" i="1" dirty="0" smtClean="0">
                <a:solidFill>
                  <a:srgbClr val="FF0000"/>
                </a:solidFill>
                <a:latin typeface="Cambria" panose="02040503050406030204" pitchFamily="18" charset="0"/>
                <a:ea typeface="Cambria" panose="02040503050406030204" pitchFamily="18" charset="0"/>
              </a:rPr>
              <a:t> </a:t>
            </a:r>
            <a:r>
              <a:rPr lang="en-US" sz="2200" i="1" dirty="0" err="1" smtClean="0">
                <a:solidFill>
                  <a:srgbClr val="FF0000"/>
                </a:solidFill>
                <a:latin typeface="Cambria" panose="02040503050406030204" pitchFamily="18" charset="0"/>
                <a:ea typeface="Cambria" panose="02040503050406030204" pitchFamily="18" charset="0"/>
              </a:rPr>
              <a:t>chữ</a:t>
            </a:r>
            <a:r>
              <a:rPr lang="en-US" sz="2200" i="1" dirty="0" smtClean="0">
                <a:solidFill>
                  <a:srgbClr val="FF0000"/>
                </a:solidFill>
                <a:latin typeface="Cambria" panose="02040503050406030204" pitchFamily="18" charset="0"/>
                <a:ea typeface="Cambria" panose="02040503050406030204" pitchFamily="18" charset="0"/>
              </a:rPr>
              <a:t> SGK, </a:t>
            </a:r>
            <a:r>
              <a:rPr lang="en-US" sz="2200" i="1" dirty="0" err="1" smtClean="0">
                <a:solidFill>
                  <a:srgbClr val="FF0000"/>
                </a:solidFill>
                <a:latin typeface="Cambria" panose="02040503050406030204" pitchFamily="18" charset="0"/>
                <a:ea typeface="Cambria" panose="02040503050406030204" pitchFamily="18" charset="0"/>
              </a:rPr>
              <a:t>em</a:t>
            </a:r>
            <a:r>
              <a:rPr lang="en-US" sz="2200" i="1" dirty="0" smtClean="0">
                <a:solidFill>
                  <a:srgbClr val="FF0000"/>
                </a:solidFill>
                <a:latin typeface="Cambria" panose="02040503050406030204" pitchFamily="18" charset="0"/>
                <a:ea typeface="Cambria" panose="02040503050406030204" pitchFamily="18" charset="0"/>
              </a:rPr>
              <a:t> </a:t>
            </a:r>
            <a:r>
              <a:rPr lang="en-US" sz="2200" i="1" dirty="0" err="1" smtClean="0">
                <a:solidFill>
                  <a:srgbClr val="FF0000"/>
                </a:solidFill>
                <a:latin typeface="Cambria" panose="02040503050406030204" pitchFamily="18" charset="0"/>
                <a:ea typeface="Cambria" panose="02040503050406030204" pitchFamily="18" charset="0"/>
              </a:rPr>
              <a:t>hãy</a:t>
            </a:r>
            <a:r>
              <a:rPr lang="en-US" sz="2200" i="1" dirty="0" smtClean="0">
                <a:solidFill>
                  <a:srgbClr val="FF0000"/>
                </a:solidFill>
                <a:latin typeface="Cambria" panose="02040503050406030204" pitchFamily="18" charset="0"/>
                <a:ea typeface="Cambria" panose="02040503050406030204" pitchFamily="18" charset="0"/>
              </a:rPr>
              <a:t> </a:t>
            </a:r>
            <a:r>
              <a:rPr lang="en-US" sz="2200" i="1" dirty="0" err="1" smtClean="0">
                <a:solidFill>
                  <a:srgbClr val="FF0000"/>
                </a:solidFill>
                <a:latin typeface="Cambria" panose="02040503050406030204" pitchFamily="18" charset="0"/>
                <a:ea typeface="Cambria" panose="02040503050406030204" pitchFamily="18" charset="0"/>
              </a:rPr>
              <a:t>cho</a:t>
            </a:r>
            <a:r>
              <a:rPr lang="en-US" sz="2200" i="1" dirty="0" smtClean="0">
                <a:solidFill>
                  <a:srgbClr val="FF0000"/>
                </a:solidFill>
                <a:latin typeface="Cambria" panose="02040503050406030204" pitchFamily="18" charset="0"/>
                <a:ea typeface="Cambria" panose="02040503050406030204" pitchFamily="18" charset="0"/>
              </a:rPr>
              <a:t> </a:t>
            </a:r>
            <a:r>
              <a:rPr lang="en-US" sz="2200" i="1" dirty="0" err="1" smtClean="0">
                <a:solidFill>
                  <a:srgbClr val="FF0000"/>
                </a:solidFill>
                <a:latin typeface="Cambria" panose="02040503050406030204" pitchFamily="18" charset="0"/>
                <a:ea typeface="Cambria" panose="02040503050406030204" pitchFamily="18" charset="0"/>
              </a:rPr>
              <a:t>biết</a:t>
            </a:r>
            <a:r>
              <a:rPr lang="en-US" sz="2200" i="1" dirty="0" smtClean="0">
                <a:solidFill>
                  <a:srgbClr val="FF0000"/>
                </a:solidFill>
                <a:latin typeface="Cambria" panose="02040503050406030204" pitchFamily="18" charset="0"/>
                <a:ea typeface="Cambria" panose="02040503050406030204" pitchFamily="18" charset="0"/>
              </a:rPr>
              <a:t> </a:t>
            </a:r>
            <a:r>
              <a:rPr lang="en-US" sz="2200" i="1" dirty="0" err="1" smtClean="0">
                <a:solidFill>
                  <a:srgbClr val="FF0000"/>
                </a:solidFill>
                <a:latin typeface="Cambria" panose="02040503050406030204" pitchFamily="18" charset="0"/>
                <a:ea typeface="Cambria" panose="02040503050406030204" pitchFamily="18" charset="0"/>
              </a:rPr>
              <a:t>trữ</a:t>
            </a:r>
            <a:r>
              <a:rPr lang="en-US" sz="2200" i="1" dirty="0" smtClean="0">
                <a:solidFill>
                  <a:srgbClr val="FF0000"/>
                </a:solidFill>
                <a:latin typeface="Cambria" panose="02040503050406030204" pitchFamily="18" charset="0"/>
                <a:ea typeface="Cambria" panose="02040503050406030204" pitchFamily="18" charset="0"/>
              </a:rPr>
              <a:t> </a:t>
            </a:r>
            <a:r>
              <a:rPr lang="en-US" sz="2200" i="1" dirty="0" err="1" smtClean="0">
                <a:solidFill>
                  <a:srgbClr val="FF0000"/>
                </a:solidFill>
                <a:latin typeface="Cambria" panose="02040503050406030204" pitchFamily="18" charset="0"/>
                <a:ea typeface="Cambria" panose="02040503050406030204" pitchFamily="18" charset="0"/>
              </a:rPr>
              <a:t>lượng</a:t>
            </a:r>
            <a:r>
              <a:rPr lang="en-US" sz="2200" i="1" dirty="0" smtClean="0">
                <a:solidFill>
                  <a:srgbClr val="FF0000"/>
                </a:solidFill>
                <a:latin typeface="Cambria" panose="02040503050406030204" pitchFamily="18" charset="0"/>
                <a:ea typeface="Cambria" panose="02040503050406030204" pitchFamily="18" charset="0"/>
              </a:rPr>
              <a:t> </a:t>
            </a:r>
            <a:r>
              <a:rPr lang="en-US" sz="2200" i="1" dirty="0" err="1" smtClean="0">
                <a:solidFill>
                  <a:srgbClr val="FF0000"/>
                </a:solidFill>
                <a:latin typeface="Cambria" panose="02040503050406030204" pitchFamily="18" charset="0"/>
                <a:ea typeface="Cambria" panose="02040503050406030204" pitchFamily="18" charset="0"/>
              </a:rPr>
              <a:t>và</a:t>
            </a:r>
            <a:r>
              <a:rPr lang="en-US" sz="2200" i="1" dirty="0" smtClean="0">
                <a:solidFill>
                  <a:srgbClr val="FF0000"/>
                </a:solidFill>
                <a:latin typeface="Cambria" panose="02040503050406030204" pitchFamily="18" charset="0"/>
                <a:ea typeface="Cambria" panose="02040503050406030204" pitchFamily="18" charset="0"/>
              </a:rPr>
              <a:t> </a:t>
            </a:r>
            <a:r>
              <a:rPr lang="en-US" sz="2200" i="1" dirty="0" err="1" smtClean="0">
                <a:solidFill>
                  <a:srgbClr val="FF0000"/>
                </a:solidFill>
                <a:latin typeface="Cambria" panose="02040503050406030204" pitchFamily="18" charset="0"/>
                <a:ea typeface="Cambria" panose="02040503050406030204" pitchFamily="18" charset="0"/>
              </a:rPr>
              <a:t>xác</a:t>
            </a:r>
            <a:r>
              <a:rPr lang="en-US" sz="2200" i="1" dirty="0" smtClean="0">
                <a:solidFill>
                  <a:srgbClr val="FF0000"/>
                </a:solidFill>
                <a:latin typeface="Cambria" panose="02040503050406030204" pitchFamily="18" charset="0"/>
                <a:ea typeface="Cambria" panose="02040503050406030204" pitchFamily="18" charset="0"/>
              </a:rPr>
              <a:t> </a:t>
            </a:r>
            <a:r>
              <a:rPr lang="en-US" sz="2200" i="1" dirty="0" err="1" smtClean="0">
                <a:solidFill>
                  <a:srgbClr val="FF0000"/>
                </a:solidFill>
                <a:latin typeface="Cambria" panose="02040503050406030204" pitchFamily="18" charset="0"/>
                <a:ea typeface="Cambria" panose="02040503050406030204" pitchFamily="18" charset="0"/>
              </a:rPr>
              <a:t>định</a:t>
            </a:r>
            <a:r>
              <a:rPr lang="en-US" sz="2200" i="1" dirty="0" smtClean="0">
                <a:solidFill>
                  <a:srgbClr val="FF0000"/>
                </a:solidFill>
                <a:latin typeface="Cambria" panose="02040503050406030204" pitchFamily="18" charset="0"/>
                <a:ea typeface="Cambria" panose="02040503050406030204" pitchFamily="18" charset="0"/>
              </a:rPr>
              <a:t> </a:t>
            </a:r>
            <a:r>
              <a:rPr lang="en-US" sz="2200" i="1" dirty="0" err="1" smtClean="0">
                <a:solidFill>
                  <a:srgbClr val="FF0000"/>
                </a:solidFill>
                <a:latin typeface="Cambria" panose="02040503050406030204" pitchFamily="18" charset="0"/>
                <a:ea typeface="Cambria" panose="02040503050406030204" pitchFamily="18" charset="0"/>
              </a:rPr>
              <a:t>sự</a:t>
            </a:r>
            <a:r>
              <a:rPr lang="en-US" sz="2200" i="1" dirty="0" smtClean="0">
                <a:solidFill>
                  <a:srgbClr val="FF0000"/>
                </a:solidFill>
                <a:latin typeface="Cambria" panose="02040503050406030204" pitchFamily="18" charset="0"/>
                <a:ea typeface="Cambria" panose="02040503050406030204" pitchFamily="18" charset="0"/>
              </a:rPr>
              <a:t> </a:t>
            </a:r>
            <a:r>
              <a:rPr lang="en-US" sz="2200" i="1" dirty="0" err="1" smtClean="0">
                <a:solidFill>
                  <a:srgbClr val="FF0000"/>
                </a:solidFill>
                <a:latin typeface="Cambria" panose="02040503050406030204" pitchFamily="18" charset="0"/>
                <a:ea typeface="Cambria" panose="02040503050406030204" pitchFamily="18" charset="0"/>
              </a:rPr>
              <a:t>phân</a:t>
            </a:r>
            <a:r>
              <a:rPr lang="en-US" sz="2200" i="1" dirty="0" smtClean="0">
                <a:solidFill>
                  <a:srgbClr val="FF0000"/>
                </a:solidFill>
                <a:latin typeface="Cambria" panose="02040503050406030204" pitchFamily="18" charset="0"/>
                <a:ea typeface="Cambria" panose="02040503050406030204" pitchFamily="18" charset="0"/>
              </a:rPr>
              <a:t> </a:t>
            </a:r>
            <a:r>
              <a:rPr lang="en-US" sz="2200" i="1" dirty="0" err="1" smtClean="0">
                <a:solidFill>
                  <a:srgbClr val="FF0000"/>
                </a:solidFill>
                <a:latin typeface="Cambria" panose="02040503050406030204" pitchFamily="18" charset="0"/>
                <a:ea typeface="Cambria" panose="02040503050406030204" pitchFamily="18" charset="0"/>
              </a:rPr>
              <a:t>bố</a:t>
            </a:r>
            <a:r>
              <a:rPr lang="en-US" sz="2200" i="1" dirty="0" smtClean="0">
                <a:solidFill>
                  <a:srgbClr val="FF0000"/>
                </a:solidFill>
                <a:latin typeface="Cambria" panose="02040503050406030204" pitchFamily="18" charset="0"/>
                <a:ea typeface="Cambria" panose="02040503050406030204" pitchFamily="18" charset="0"/>
              </a:rPr>
              <a:t> </a:t>
            </a:r>
            <a:r>
              <a:rPr lang="en-US" sz="2200" i="1" dirty="0" err="1" smtClean="0">
                <a:solidFill>
                  <a:srgbClr val="FF0000"/>
                </a:solidFill>
                <a:latin typeface="Cambria" panose="02040503050406030204" pitchFamily="18" charset="0"/>
                <a:ea typeface="Cambria" panose="02040503050406030204" pitchFamily="18" charset="0"/>
              </a:rPr>
              <a:t>của</a:t>
            </a:r>
            <a:r>
              <a:rPr lang="en-US" sz="2200" i="1" dirty="0" smtClean="0">
                <a:solidFill>
                  <a:srgbClr val="FF0000"/>
                </a:solidFill>
                <a:latin typeface="Cambria" panose="02040503050406030204" pitchFamily="18" charset="0"/>
                <a:ea typeface="Cambria" panose="02040503050406030204" pitchFamily="18" charset="0"/>
              </a:rPr>
              <a:t> than </a:t>
            </a:r>
            <a:r>
              <a:rPr lang="en-US" sz="2200" i="1" dirty="0" err="1" smtClean="0">
                <a:solidFill>
                  <a:srgbClr val="FF0000"/>
                </a:solidFill>
                <a:latin typeface="Cambria" panose="02040503050406030204" pitchFamily="18" charset="0"/>
                <a:ea typeface="Cambria" panose="02040503050406030204" pitchFamily="18" charset="0"/>
              </a:rPr>
              <a:t>đá</a:t>
            </a:r>
            <a:r>
              <a:rPr lang="en-US" sz="2200" i="1" dirty="0" smtClean="0">
                <a:solidFill>
                  <a:srgbClr val="FF0000"/>
                </a:solidFill>
                <a:latin typeface="Cambria" panose="02040503050406030204" pitchFamily="18" charset="0"/>
                <a:ea typeface="Cambria" panose="02040503050406030204" pitchFamily="18" charset="0"/>
              </a:rPr>
              <a:t>, </a:t>
            </a:r>
            <a:r>
              <a:rPr lang="en-US" sz="2200" i="1" dirty="0" err="1" smtClean="0">
                <a:solidFill>
                  <a:srgbClr val="FF0000"/>
                </a:solidFill>
                <a:latin typeface="Cambria" panose="02040503050406030204" pitchFamily="18" charset="0"/>
                <a:ea typeface="Cambria" panose="02040503050406030204" pitchFamily="18" charset="0"/>
              </a:rPr>
              <a:t>dầu</a:t>
            </a:r>
            <a:r>
              <a:rPr lang="en-US" sz="2200" i="1" dirty="0" smtClean="0">
                <a:solidFill>
                  <a:srgbClr val="FF0000"/>
                </a:solidFill>
                <a:latin typeface="Cambria" panose="02040503050406030204" pitchFamily="18" charset="0"/>
                <a:ea typeface="Cambria" panose="02040503050406030204" pitchFamily="18" charset="0"/>
              </a:rPr>
              <a:t> </a:t>
            </a:r>
            <a:r>
              <a:rPr lang="en-US" sz="2200" i="1" dirty="0" err="1" smtClean="0">
                <a:solidFill>
                  <a:srgbClr val="FF0000"/>
                </a:solidFill>
                <a:latin typeface="Cambria" panose="02040503050406030204" pitchFamily="18" charset="0"/>
                <a:ea typeface="Cambria" panose="02040503050406030204" pitchFamily="18" charset="0"/>
              </a:rPr>
              <a:t>mỏ</a:t>
            </a:r>
            <a:r>
              <a:rPr lang="en-US" sz="2200" i="1" dirty="0" smtClean="0">
                <a:solidFill>
                  <a:srgbClr val="FF0000"/>
                </a:solidFill>
                <a:latin typeface="Cambria" panose="02040503050406030204" pitchFamily="18" charset="0"/>
                <a:ea typeface="Cambria" panose="02040503050406030204" pitchFamily="18" charset="0"/>
              </a:rPr>
              <a:t> </a:t>
            </a:r>
            <a:r>
              <a:rPr lang="en-US" sz="2200" i="1" dirty="0" err="1" smtClean="0">
                <a:solidFill>
                  <a:srgbClr val="FF0000"/>
                </a:solidFill>
                <a:latin typeface="Cambria" panose="02040503050406030204" pitchFamily="18" charset="0"/>
                <a:ea typeface="Cambria" panose="02040503050406030204" pitchFamily="18" charset="0"/>
              </a:rPr>
              <a:t>và</a:t>
            </a:r>
            <a:r>
              <a:rPr lang="en-US" sz="2200" i="1" dirty="0" smtClean="0">
                <a:solidFill>
                  <a:srgbClr val="FF0000"/>
                </a:solidFill>
                <a:latin typeface="Cambria" panose="02040503050406030204" pitchFamily="18" charset="0"/>
                <a:ea typeface="Cambria" panose="02040503050406030204" pitchFamily="18" charset="0"/>
              </a:rPr>
              <a:t> </a:t>
            </a:r>
            <a:r>
              <a:rPr lang="en-US" sz="2200" i="1" dirty="0" err="1" smtClean="0">
                <a:solidFill>
                  <a:srgbClr val="FF0000"/>
                </a:solidFill>
                <a:latin typeface="Cambria" panose="02040503050406030204" pitchFamily="18" charset="0"/>
                <a:ea typeface="Cambria" panose="02040503050406030204" pitchFamily="18" charset="0"/>
              </a:rPr>
              <a:t>khí</a:t>
            </a:r>
            <a:r>
              <a:rPr lang="en-US" sz="2200" i="1" dirty="0" smtClean="0">
                <a:solidFill>
                  <a:srgbClr val="FF0000"/>
                </a:solidFill>
                <a:latin typeface="Cambria" panose="02040503050406030204" pitchFamily="18" charset="0"/>
                <a:ea typeface="Cambria" panose="02040503050406030204" pitchFamily="18" charset="0"/>
              </a:rPr>
              <a:t> tự </a:t>
            </a:r>
            <a:r>
              <a:rPr lang="en-US" sz="2200" i="1" dirty="0" err="1" smtClean="0">
                <a:solidFill>
                  <a:srgbClr val="FF0000"/>
                </a:solidFill>
                <a:latin typeface="Cambria" panose="02040503050406030204" pitchFamily="18" charset="0"/>
                <a:ea typeface="Cambria" panose="02040503050406030204" pitchFamily="18" charset="0"/>
              </a:rPr>
              <a:t>nhiên</a:t>
            </a:r>
            <a:r>
              <a:rPr lang="en-US" sz="2200" i="1" dirty="0" smtClean="0">
                <a:solidFill>
                  <a:srgbClr val="FF0000"/>
                </a:solidFill>
                <a:latin typeface="Cambria" panose="02040503050406030204" pitchFamily="18" charset="0"/>
                <a:ea typeface="Cambria" panose="02040503050406030204" pitchFamily="18" charset="0"/>
              </a:rPr>
              <a:t> ở </a:t>
            </a:r>
            <a:r>
              <a:rPr lang="en-US" sz="2200" i="1" dirty="0" err="1" smtClean="0">
                <a:solidFill>
                  <a:srgbClr val="FF0000"/>
                </a:solidFill>
                <a:latin typeface="Cambria" panose="02040503050406030204" pitchFamily="18" charset="0"/>
                <a:ea typeface="Cambria" panose="02040503050406030204" pitchFamily="18" charset="0"/>
              </a:rPr>
              <a:t>nước</a:t>
            </a:r>
            <a:r>
              <a:rPr lang="en-US" sz="2200" i="1" dirty="0" smtClean="0">
                <a:solidFill>
                  <a:srgbClr val="FF0000"/>
                </a:solidFill>
                <a:latin typeface="Cambria" panose="02040503050406030204" pitchFamily="18" charset="0"/>
                <a:ea typeface="Cambria" panose="02040503050406030204" pitchFamily="18" charset="0"/>
              </a:rPr>
              <a:t> ta.</a:t>
            </a:r>
            <a:endParaRPr lang="vi-VN" sz="2200" i="1" dirty="0">
              <a:solidFill>
                <a:srgbClr val="FF0000"/>
              </a:solidFill>
              <a:latin typeface="Cambria" panose="02040503050406030204" pitchFamily="18" charset="0"/>
              <a:ea typeface="Cambria" panose="02040503050406030204" pitchFamily="18" charset="0"/>
            </a:endParaRPr>
          </a:p>
        </p:txBody>
      </p:sp>
      <p:sp>
        <p:nvSpPr>
          <p:cNvPr id="31" name="Title 1"/>
          <p:cNvSpPr txBox="1">
            <a:spLocks/>
          </p:cNvSpPr>
          <p:nvPr/>
        </p:nvSpPr>
        <p:spPr>
          <a:xfrm>
            <a:off x="2299452" y="266700"/>
            <a:ext cx="7377948" cy="5715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just"/>
            <a:r>
              <a:rPr lang="vi-VN" sz="2400" b="1" dirty="0" smtClean="0">
                <a:solidFill>
                  <a:srgbClr val="0D30DD"/>
                </a:solidFill>
                <a:latin typeface="Cambria" pitchFamily="18" charset="0"/>
              </a:rPr>
              <a:t>ĐẶC ĐIỂM PHÂN BỐ CÁC LOẠI KHOÁNG SẢN</a:t>
            </a:r>
            <a:endParaRPr lang="en-US" sz="2400" b="1" dirty="0" smtClean="0">
              <a:solidFill>
                <a:srgbClr val="0D30DD"/>
              </a:solidFill>
              <a:latin typeface="Cambria" pitchFamily="18" charset="0"/>
            </a:endParaRPr>
          </a:p>
          <a:p>
            <a:pPr algn="just"/>
            <a:r>
              <a:rPr lang="vi-VN" sz="2400" b="1" dirty="0" smtClean="0">
                <a:solidFill>
                  <a:srgbClr val="0D30DD"/>
                </a:solidFill>
                <a:latin typeface="Cambria" pitchFamily="18" charset="0"/>
              </a:rPr>
              <a:t> CHỦ YẾU</a:t>
            </a:r>
            <a:endParaRPr lang="en-US" sz="2400" b="1" dirty="0">
              <a:solidFill>
                <a:srgbClr val="0D30DD"/>
              </a:solidFill>
              <a:latin typeface="Cambria" pitchFamily="18" charset="0"/>
            </a:endParaRPr>
          </a:p>
        </p:txBody>
      </p:sp>
      <p:pic>
        <p:nvPicPr>
          <p:cNvPr id="1027" name="Picture 3"/>
          <p:cNvPicPr>
            <a:picLocks noChangeAspect="1" noChangeArrowheads="1"/>
          </p:cNvPicPr>
          <p:nvPr/>
        </p:nvPicPr>
        <p:blipFill>
          <a:blip r:embed="rId5">
            <a:extLst>
              <a:ext uri="{BEBA8EAE-BF5A-486C-A8C5-ECC9F3942E4B}">
                <a14:imgProps xmlns:a14="http://schemas.microsoft.com/office/drawing/2010/main">
                  <a14:imgLayer r:embed="rId6">
                    <a14:imgEffect>
                      <a14:sharpenSoften amount="50000"/>
                    </a14:imgEffect>
                    <a14:imgEffect>
                      <a14:saturation sat="400000"/>
                    </a14:imgEffect>
                    <a14:imgEffect>
                      <a14:brightnessContrast contrast="40000"/>
                    </a14:imgEffect>
                  </a14:imgLayer>
                </a14:imgProps>
              </a:ext>
              <a:ext uri="{28A0092B-C50C-407E-A947-70E740481C1C}">
                <a14:useLocalDpi xmlns:a14="http://schemas.microsoft.com/office/drawing/2010/main" val="0"/>
              </a:ext>
            </a:extLst>
          </a:blip>
          <a:srcRect/>
          <a:stretch>
            <a:fillRect/>
          </a:stretch>
        </p:blipFill>
        <p:spPr bwMode="auto">
          <a:xfrm>
            <a:off x="286339" y="1516120"/>
            <a:ext cx="1167904" cy="1227080"/>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nvGrpSpPr>
          <p:cNvPr id="15" name="Group 14"/>
          <p:cNvGrpSpPr/>
          <p:nvPr/>
        </p:nvGrpSpPr>
        <p:grpSpPr>
          <a:xfrm>
            <a:off x="191254" y="4249779"/>
            <a:ext cx="1332746" cy="1312821"/>
            <a:chOff x="328593" y="3259179"/>
            <a:chExt cx="1256547" cy="1465221"/>
          </a:xfrm>
        </p:grpSpPr>
        <p:pic>
          <p:nvPicPr>
            <p:cNvPr id="1028" name="Picture 4"/>
            <p:cNvPicPr>
              <a:picLocks noChangeAspect="1" noChangeArrowheads="1"/>
            </p:cNvPicPr>
            <p:nvPr/>
          </p:nvPicPr>
          <p:blipFill>
            <a:blip r:embed="rId7">
              <a:extLst>
                <a:ext uri="{BEBA8EAE-BF5A-486C-A8C5-ECC9F3942E4B}">
                  <a14:imgProps xmlns:a14="http://schemas.microsoft.com/office/drawing/2010/main">
                    <a14:imgLayer r:embed="rId8">
                      <a14:imgEffect>
                        <a14:artisticMarker/>
                      </a14:imgEffect>
                      <a14:imgEffect>
                        <a14:sharpenSoften amount="50000"/>
                      </a14:imgEffect>
                      <a14:imgEffect>
                        <a14:colorTemperature colorTemp="11200"/>
                      </a14:imgEffect>
                      <a14:imgEffect>
                        <a14:brightnessContrast contrast="20000"/>
                      </a14:imgEffect>
                    </a14:imgLayer>
                  </a14:imgProps>
                </a:ext>
                <a:ext uri="{28A0092B-C50C-407E-A947-70E740481C1C}">
                  <a14:useLocalDpi xmlns:a14="http://schemas.microsoft.com/office/drawing/2010/main" val="0"/>
                </a:ext>
              </a:extLst>
            </a:blip>
            <a:srcRect/>
            <a:stretch>
              <a:fillRect/>
            </a:stretch>
          </p:blipFill>
          <p:spPr bwMode="auto">
            <a:xfrm>
              <a:off x="328593" y="3383619"/>
              <a:ext cx="1167903" cy="1340781"/>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8" name="Picture 12" descr="http://previews.123rf.com/images/mistac/mistac1207/mistac120700017/14524015-A-cartoon-boy-with-a-good-idea-Stock-Vector-thinking.jpg"/>
            <p:cNvPicPr>
              <a:picLocks noChangeAspect="1" noChangeArrowheads="1"/>
            </p:cNvPicPr>
            <p:nvPr/>
          </p:nvPicPr>
          <p:blipFill rotWithShape="1">
            <a:blip r:embed="rId9" cstate="print">
              <a:clrChange>
                <a:clrFrom>
                  <a:srgbClr val="FFFFFF"/>
                </a:clrFrom>
                <a:clrTo>
                  <a:srgbClr val="FFFFFF">
                    <a:alpha val="0"/>
                  </a:srgbClr>
                </a:clrTo>
              </a:clrChange>
              <a:extLst>
                <a:ext uri="{28A0092B-C50C-407E-A947-70E740481C1C}">
                  <a14:useLocalDpi xmlns:a14="http://schemas.microsoft.com/office/drawing/2010/main" val="0"/>
                </a:ext>
              </a:extLst>
            </a:blip>
            <a:srcRect l="32065" r="45098" b="81605"/>
            <a:stretch/>
          </p:blipFill>
          <p:spPr bwMode="auto">
            <a:xfrm rot="1019582">
              <a:off x="1011253" y="3259179"/>
              <a:ext cx="573887" cy="462251"/>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a:extLst>
              <a:ext uri="{909E8E84-426E-40DD-AFC4-6F175D3DCCD1}">
                <a14:hiddenFill xmlns:a14="http://schemas.microsoft.com/office/drawing/2010/main">
                  <a:solidFill>
                    <a:srgbClr val="FFFFFF"/>
                  </a:solidFill>
                </a14:hiddenFill>
              </a:ext>
            </a:extLst>
          </p:spPr>
        </p:pic>
      </p:grpSp>
      <p:sp>
        <p:nvSpPr>
          <p:cNvPr id="32" name="Rectangle 31"/>
          <p:cNvSpPr/>
          <p:nvPr/>
        </p:nvSpPr>
        <p:spPr>
          <a:xfrm>
            <a:off x="1523998" y="3505468"/>
            <a:ext cx="3657601" cy="2877711"/>
          </a:xfrm>
          <a:prstGeom prst="rect">
            <a:avLst/>
          </a:prstGeom>
          <a:solidFill>
            <a:srgbClr val="FFCCFF"/>
          </a:solidFill>
          <a:ln w="12700">
            <a:solidFill>
              <a:srgbClr val="0070C0"/>
            </a:solidFill>
          </a:ln>
        </p:spPr>
        <p:txBody>
          <a:bodyPr wrap="square">
            <a:spAutoFit/>
          </a:bodyPr>
          <a:lstStyle/>
          <a:p>
            <a:pPr algn="just">
              <a:spcBef>
                <a:spcPts val="600"/>
              </a:spcBef>
              <a:spcAft>
                <a:spcPts val="0"/>
              </a:spcAft>
            </a:pPr>
            <a:r>
              <a:rPr lang="vi-VN" sz="2200" dirty="0">
                <a:latin typeface="Cambria" pitchFamily="18" charset="0"/>
                <a:ea typeface="Cambria" pitchFamily="18" charset="0"/>
              </a:rPr>
              <a:t>- Than đá: Tổng trữ lượng khoảng 7 tỉ </a:t>
            </a:r>
            <a:r>
              <a:rPr lang="vi-VN" sz="2200" dirty="0" smtClean="0">
                <a:latin typeface="Cambria" pitchFamily="18" charset="0"/>
                <a:ea typeface="Cambria" pitchFamily="18" charset="0"/>
              </a:rPr>
              <a:t>tấn</a:t>
            </a:r>
            <a:r>
              <a:rPr lang="en-US" sz="2200" dirty="0" smtClean="0">
                <a:latin typeface="Cambria" pitchFamily="18" charset="0"/>
                <a:ea typeface="Cambria" pitchFamily="18" charset="0"/>
              </a:rPr>
              <a:t>, </a:t>
            </a:r>
            <a:r>
              <a:rPr lang="en-US" sz="2200" dirty="0" err="1" smtClean="0">
                <a:latin typeface="Cambria" pitchFamily="18" charset="0"/>
                <a:ea typeface="Cambria" pitchFamily="18" charset="0"/>
              </a:rPr>
              <a:t>phân</a:t>
            </a:r>
            <a:r>
              <a:rPr lang="en-US" sz="2200" dirty="0" smtClean="0">
                <a:latin typeface="Cambria" pitchFamily="18" charset="0"/>
                <a:ea typeface="Cambria" pitchFamily="18" charset="0"/>
              </a:rPr>
              <a:t> </a:t>
            </a:r>
            <a:r>
              <a:rPr lang="en-US" sz="2200" dirty="0" err="1" smtClean="0">
                <a:latin typeface="Cambria" pitchFamily="18" charset="0"/>
                <a:ea typeface="Cambria" pitchFamily="18" charset="0"/>
              </a:rPr>
              <a:t>bố</a:t>
            </a:r>
            <a:r>
              <a:rPr lang="en-US" sz="2200" dirty="0">
                <a:latin typeface="Cambria" pitchFamily="18" charset="0"/>
                <a:ea typeface="Cambria" pitchFamily="18" charset="0"/>
              </a:rPr>
              <a:t> ở </a:t>
            </a:r>
            <a:r>
              <a:rPr lang="en-US" sz="2200" dirty="0" err="1">
                <a:latin typeface="Cambria" pitchFamily="18" charset="0"/>
                <a:ea typeface="Cambria" pitchFamily="18" charset="0"/>
              </a:rPr>
              <a:t>bể</a:t>
            </a:r>
            <a:r>
              <a:rPr lang="en-US" sz="2200" dirty="0">
                <a:latin typeface="Cambria" pitchFamily="18" charset="0"/>
                <a:ea typeface="Cambria" pitchFamily="18" charset="0"/>
              </a:rPr>
              <a:t> than </a:t>
            </a:r>
            <a:r>
              <a:rPr lang="en-US" sz="2200" dirty="0" err="1">
                <a:latin typeface="Cambria" pitchFamily="18" charset="0"/>
                <a:ea typeface="Cambria" pitchFamily="18" charset="0"/>
              </a:rPr>
              <a:t>Quảng</a:t>
            </a:r>
            <a:r>
              <a:rPr lang="en-US" sz="2200" dirty="0">
                <a:latin typeface="Cambria" pitchFamily="18" charset="0"/>
                <a:ea typeface="Cambria" pitchFamily="18" charset="0"/>
              </a:rPr>
              <a:t> </a:t>
            </a:r>
            <a:r>
              <a:rPr lang="en-US" sz="2200" dirty="0" err="1">
                <a:latin typeface="Cambria" pitchFamily="18" charset="0"/>
                <a:ea typeface="Cambria" pitchFamily="18" charset="0"/>
              </a:rPr>
              <a:t>Ninh</a:t>
            </a:r>
            <a:r>
              <a:rPr lang="en-US" sz="2200" dirty="0">
                <a:latin typeface="Cambria" pitchFamily="18" charset="0"/>
                <a:ea typeface="Cambria" pitchFamily="18" charset="0"/>
              </a:rPr>
              <a:t>.</a:t>
            </a:r>
          </a:p>
          <a:p>
            <a:pPr algn="just">
              <a:spcBef>
                <a:spcPts val="600"/>
              </a:spcBef>
              <a:spcAft>
                <a:spcPts val="0"/>
              </a:spcAft>
            </a:pPr>
            <a:r>
              <a:rPr lang="vi-VN" sz="2200" dirty="0">
                <a:latin typeface="Cambria" pitchFamily="18" charset="0"/>
                <a:ea typeface="Cambria" pitchFamily="18" charset="0"/>
              </a:rPr>
              <a:t>- Dầu mỏ và khí tự nhiên: Tổng trữ lượng khoảng 10 tỉ tấn dầu quy </a:t>
            </a:r>
            <a:r>
              <a:rPr lang="vi-VN" sz="2200" dirty="0" smtClean="0">
                <a:latin typeface="Cambria" pitchFamily="18" charset="0"/>
                <a:ea typeface="Cambria" pitchFamily="18" charset="0"/>
              </a:rPr>
              <a:t>đổi</a:t>
            </a:r>
            <a:r>
              <a:rPr lang="en-US" sz="2200" dirty="0" smtClean="0">
                <a:latin typeface="Cambria" pitchFamily="18" charset="0"/>
                <a:ea typeface="Cambria" pitchFamily="18" charset="0"/>
              </a:rPr>
              <a:t>, </a:t>
            </a:r>
            <a:r>
              <a:rPr lang="en-US" sz="2200" dirty="0" err="1" smtClean="0">
                <a:latin typeface="Cambria" pitchFamily="18" charset="0"/>
                <a:ea typeface="Cambria" pitchFamily="18" charset="0"/>
              </a:rPr>
              <a:t>phân</a:t>
            </a:r>
            <a:r>
              <a:rPr lang="en-US" sz="2200" dirty="0" smtClean="0">
                <a:latin typeface="Cambria" pitchFamily="18" charset="0"/>
                <a:ea typeface="Cambria" pitchFamily="18" charset="0"/>
              </a:rPr>
              <a:t> </a:t>
            </a:r>
            <a:r>
              <a:rPr lang="en-US" sz="2200" dirty="0" err="1" smtClean="0">
                <a:latin typeface="Cambria" pitchFamily="18" charset="0"/>
                <a:ea typeface="Cambria" pitchFamily="18" charset="0"/>
              </a:rPr>
              <a:t>bố</a:t>
            </a:r>
            <a:r>
              <a:rPr lang="en-US" sz="2200" dirty="0" smtClean="0">
                <a:latin typeface="Cambria" pitchFamily="18" charset="0"/>
                <a:ea typeface="Cambria" pitchFamily="18" charset="0"/>
              </a:rPr>
              <a:t> </a:t>
            </a:r>
            <a:r>
              <a:rPr lang="vi-VN" sz="2200" dirty="0" smtClean="0">
                <a:latin typeface="Cambria" pitchFamily="18" charset="0"/>
                <a:ea typeface="Cambria" pitchFamily="18" charset="0"/>
              </a:rPr>
              <a:t>ở </a:t>
            </a:r>
            <a:r>
              <a:rPr lang="vi-VN" sz="2200" dirty="0">
                <a:latin typeface="Cambria" pitchFamily="18" charset="0"/>
                <a:ea typeface="Cambria" pitchFamily="18" charset="0"/>
              </a:rPr>
              <a:t>vùng thềm lục địa phía đông nam.</a:t>
            </a:r>
            <a:endParaRPr lang="en-US" sz="2200" dirty="0">
              <a:effectLst/>
              <a:latin typeface="Cambria" pitchFamily="18" charset="0"/>
              <a:ea typeface="Cambria" pitchFamily="18" charset="0"/>
            </a:endParaRPr>
          </a:p>
        </p:txBody>
      </p:sp>
      <p:pic>
        <p:nvPicPr>
          <p:cNvPr id="2" name="Picture 3"/>
          <p:cNvPicPr>
            <a:picLocks noChangeAspect="1" noChangeArrowheads="1"/>
          </p:cNvPicPr>
          <p:nvPr/>
        </p:nvPicPr>
        <p:blipFill>
          <a:blip r:embed="rId10">
            <a:extLst>
              <a:ext uri="{BEBA8EAE-BF5A-486C-A8C5-ECC9F3942E4B}">
                <a14:imgProps xmlns:a14="http://schemas.microsoft.com/office/drawing/2010/main">
                  <a14:imgLayer r:embed="rId11">
                    <a14:imgEffect>
                      <a14:sharpenSoften amount="50000"/>
                    </a14:imgEffect>
                  </a14:imgLayer>
                </a14:imgProps>
              </a:ext>
              <a:ext uri="{28A0092B-C50C-407E-A947-70E740481C1C}">
                <a14:useLocalDpi xmlns:a14="http://schemas.microsoft.com/office/drawing/2010/main" val="0"/>
              </a:ext>
            </a:extLst>
          </a:blip>
          <a:srcRect/>
          <a:stretch>
            <a:fillRect/>
          </a:stretch>
        </p:blipFill>
        <p:spPr bwMode="auto">
          <a:xfrm>
            <a:off x="5304146" y="1371600"/>
            <a:ext cx="3535053" cy="5181599"/>
          </a:xfrm>
          <a:prstGeom prst="rect">
            <a:avLst/>
          </a:prstGeom>
          <a:noFill/>
          <a:ln w="9525">
            <a:solidFill>
              <a:srgbClr val="FF00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Oval 2"/>
          <p:cNvSpPr/>
          <p:nvPr/>
        </p:nvSpPr>
        <p:spPr>
          <a:xfrm>
            <a:off x="6725234" y="2059826"/>
            <a:ext cx="457200" cy="204325"/>
          </a:xfrm>
          <a:prstGeom prst="ellipse">
            <a:avLst/>
          </a:prstGeom>
          <a:noFill/>
          <a:ln>
            <a:solidFill>
              <a:srgbClr val="0D30D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Oval 23"/>
          <p:cNvSpPr/>
          <p:nvPr/>
        </p:nvSpPr>
        <p:spPr>
          <a:xfrm>
            <a:off x="6953834" y="5181600"/>
            <a:ext cx="894766" cy="838200"/>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899918915"/>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1027"/>
                                        </p:tgtEl>
                                        <p:attrNameLst>
                                          <p:attrName>style.visibility</p:attrName>
                                        </p:attrNameLst>
                                      </p:cBhvr>
                                      <p:to>
                                        <p:strVal val="visible"/>
                                      </p:to>
                                    </p:set>
                                    <p:animEffect transition="in" filter="randombar(horizontal)">
                                      <p:cBhvr>
                                        <p:cTn id="7" dur="500"/>
                                        <p:tgtEl>
                                          <p:spTgt spid="1027"/>
                                        </p:tgtEl>
                                      </p:cBhvr>
                                    </p:animEffect>
                                  </p:childTnLst>
                                </p:cTn>
                              </p:par>
                              <p:par>
                                <p:cTn id="8" presetID="14" presetClass="entr" presetSubtype="10" fill="hold" grpId="0" nodeType="withEffect">
                                  <p:stCondLst>
                                    <p:cond delay="0"/>
                                  </p:stCondLst>
                                  <p:childTnLst>
                                    <p:set>
                                      <p:cBhvr>
                                        <p:cTn id="9" dur="1" fill="hold">
                                          <p:stCondLst>
                                            <p:cond delay="0"/>
                                          </p:stCondLst>
                                        </p:cTn>
                                        <p:tgtEl>
                                          <p:spTgt spid="16"/>
                                        </p:tgtEl>
                                        <p:attrNameLst>
                                          <p:attrName>style.visibility</p:attrName>
                                        </p:attrNameLst>
                                      </p:cBhvr>
                                      <p:to>
                                        <p:strVal val="visible"/>
                                      </p:to>
                                    </p:set>
                                    <p:animEffect transition="in" filter="randombar(horizontal)">
                                      <p:cBhvr>
                                        <p:cTn id="10" dur="500"/>
                                        <p:tgtEl>
                                          <p:spTgt spid="16"/>
                                        </p:tgtEl>
                                      </p:cBhvr>
                                    </p:animEffect>
                                  </p:childTnLst>
                                </p:cTn>
                              </p:par>
                            </p:childTnLst>
                          </p:cTn>
                        </p:par>
                      </p:childTnLst>
                    </p:cTn>
                  </p:par>
                  <p:par>
                    <p:cTn id="11" fill="hold">
                      <p:stCondLst>
                        <p:cond delay="indefinite"/>
                      </p:stCondLst>
                      <p:childTnLst>
                        <p:par>
                          <p:cTn id="12" fill="hold">
                            <p:stCondLst>
                              <p:cond delay="0"/>
                            </p:stCondLst>
                            <p:childTnLst>
                              <p:par>
                                <p:cTn id="13" presetID="14" presetClass="entr" presetSubtype="10" fill="hold" nodeType="clickEffect">
                                  <p:stCondLst>
                                    <p:cond delay="0"/>
                                  </p:stCondLst>
                                  <p:childTnLst>
                                    <p:set>
                                      <p:cBhvr>
                                        <p:cTn id="14" dur="1" fill="hold">
                                          <p:stCondLst>
                                            <p:cond delay="0"/>
                                          </p:stCondLst>
                                        </p:cTn>
                                        <p:tgtEl>
                                          <p:spTgt spid="2"/>
                                        </p:tgtEl>
                                        <p:attrNameLst>
                                          <p:attrName>style.visibility</p:attrName>
                                        </p:attrNameLst>
                                      </p:cBhvr>
                                      <p:to>
                                        <p:strVal val="visible"/>
                                      </p:to>
                                    </p:set>
                                    <p:animEffect transition="in" filter="randombar(horizontal)">
                                      <p:cBhvr>
                                        <p:cTn id="15" dur="500"/>
                                        <p:tgtEl>
                                          <p:spTgt spid="2"/>
                                        </p:tgtEl>
                                      </p:cBhvr>
                                    </p:animEffect>
                                  </p:childTnLst>
                                </p:cTn>
                              </p:par>
                            </p:childTnLst>
                          </p:cTn>
                        </p:par>
                      </p:childTnLst>
                    </p:cTn>
                  </p:par>
                  <p:par>
                    <p:cTn id="16" fill="hold">
                      <p:stCondLst>
                        <p:cond delay="indefinite"/>
                      </p:stCondLst>
                      <p:childTnLst>
                        <p:par>
                          <p:cTn id="17" fill="hold">
                            <p:stCondLst>
                              <p:cond delay="0"/>
                            </p:stCondLst>
                            <p:childTnLst>
                              <p:par>
                                <p:cTn id="18" presetID="14" presetClass="entr" presetSubtype="10" fill="hold" nodeType="clickEffect">
                                  <p:stCondLst>
                                    <p:cond delay="0"/>
                                  </p:stCondLst>
                                  <p:childTnLst>
                                    <p:set>
                                      <p:cBhvr>
                                        <p:cTn id="19" dur="1" fill="hold">
                                          <p:stCondLst>
                                            <p:cond delay="0"/>
                                          </p:stCondLst>
                                        </p:cTn>
                                        <p:tgtEl>
                                          <p:spTgt spid="15"/>
                                        </p:tgtEl>
                                        <p:attrNameLst>
                                          <p:attrName>style.visibility</p:attrName>
                                        </p:attrNameLst>
                                      </p:cBhvr>
                                      <p:to>
                                        <p:strVal val="visible"/>
                                      </p:to>
                                    </p:set>
                                    <p:animEffect transition="in" filter="randombar(horizontal)">
                                      <p:cBhvr>
                                        <p:cTn id="20" dur="500"/>
                                        <p:tgtEl>
                                          <p:spTgt spid="15"/>
                                        </p:tgtEl>
                                      </p:cBhvr>
                                    </p:animEffect>
                                  </p:childTnLst>
                                </p:cTn>
                              </p:par>
                              <p:par>
                                <p:cTn id="21" presetID="14" presetClass="entr" presetSubtype="10" fill="hold" grpId="0" nodeType="withEffect">
                                  <p:stCondLst>
                                    <p:cond delay="0"/>
                                  </p:stCondLst>
                                  <p:childTnLst>
                                    <p:set>
                                      <p:cBhvr>
                                        <p:cTn id="22" dur="1" fill="hold">
                                          <p:stCondLst>
                                            <p:cond delay="0"/>
                                          </p:stCondLst>
                                        </p:cTn>
                                        <p:tgtEl>
                                          <p:spTgt spid="32"/>
                                        </p:tgtEl>
                                        <p:attrNameLst>
                                          <p:attrName>style.visibility</p:attrName>
                                        </p:attrNameLst>
                                      </p:cBhvr>
                                      <p:to>
                                        <p:strVal val="visible"/>
                                      </p:to>
                                    </p:set>
                                    <p:animEffect transition="in" filter="randombar(horizontal)">
                                      <p:cBhvr>
                                        <p:cTn id="23" dur="500"/>
                                        <p:tgtEl>
                                          <p:spTgt spid="32"/>
                                        </p:tgtEl>
                                      </p:cBhvr>
                                    </p:animEffect>
                                  </p:childTnLst>
                                </p:cTn>
                              </p:par>
                            </p:childTnLst>
                          </p:cTn>
                        </p:par>
                      </p:childTnLst>
                    </p:cTn>
                  </p:par>
                  <p:par>
                    <p:cTn id="24" fill="hold">
                      <p:stCondLst>
                        <p:cond delay="indefinite"/>
                      </p:stCondLst>
                      <p:childTnLst>
                        <p:par>
                          <p:cTn id="25" fill="hold">
                            <p:stCondLst>
                              <p:cond delay="0"/>
                            </p:stCondLst>
                            <p:childTnLst>
                              <p:par>
                                <p:cTn id="26" presetID="14" presetClass="entr" presetSubtype="10" fill="hold" nodeType="clickEffect">
                                  <p:stCondLst>
                                    <p:cond delay="0"/>
                                  </p:stCondLst>
                                  <p:childTnLst>
                                    <p:set>
                                      <p:cBhvr>
                                        <p:cTn id="27" dur="1" fill="hold">
                                          <p:stCondLst>
                                            <p:cond delay="0"/>
                                          </p:stCondLst>
                                        </p:cTn>
                                        <p:tgtEl>
                                          <p:spTgt spid="32">
                                            <p:txEl>
                                              <p:pRg st="0" end="0"/>
                                            </p:txEl>
                                          </p:spTgt>
                                        </p:tgtEl>
                                        <p:attrNameLst>
                                          <p:attrName>style.visibility</p:attrName>
                                        </p:attrNameLst>
                                      </p:cBhvr>
                                      <p:to>
                                        <p:strVal val="visible"/>
                                      </p:to>
                                    </p:set>
                                    <p:animEffect transition="in" filter="randombar(horizontal)">
                                      <p:cBhvr>
                                        <p:cTn id="28" dur="500"/>
                                        <p:tgtEl>
                                          <p:spTgt spid="32">
                                            <p:txEl>
                                              <p:pRg st="0" end="0"/>
                                            </p:txEl>
                                          </p:spTgt>
                                        </p:tgtEl>
                                      </p:cBhvr>
                                    </p:animEffect>
                                  </p:childTnLst>
                                </p:cTn>
                              </p:par>
                            </p:childTnLst>
                          </p:cTn>
                        </p:par>
                      </p:childTnLst>
                    </p:cTn>
                  </p:par>
                  <p:par>
                    <p:cTn id="29" fill="hold">
                      <p:stCondLst>
                        <p:cond delay="indefinite"/>
                      </p:stCondLst>
                      <p:childTnLst>
                        <p:par>
                          <p:cTn id="30" fill="hold">
                            <p:stCondLst>
                              <p:cond delay="0"/>
                            </p:stCondLst>
                            <p:childTnLst>
                              <p:par>
                                <p:cTn id="31" presetID="14" presetClass="entr" presetSubtype="10" fill="hold" grpId="0" nodeType="clickEffect">
                                  <p:stCondLst>
                                    <p:cond delay="0"/>
                                  </p:stCondLst>
                                  <p:childTnLst>
                                    <p:set>
                                      <p:cBhvr>
                                        <p:cTn id="32" dur="1" fill="hold">
                                          <p:stCondLst>
                                            <p:cond delay="0"/>
                                          </p:stCondLst>
                                        </p:cTn>
                                        <p:tgtEl>
                                          <p:spTgt spid="3"/>
                                        </p:tgtEl>
                                        <p:attrNameLst>
                                          <p:attrName>style.visibility</p:attrName>
                                        </p:attrNameLst>
                                      </p:cBhvr>
                                      <p:to>
                                        <p:strVal val="visible"/>
                                      </p:to>
                                    </p:set>
                                    <p:animEffect transition="in" filter="randombar(horizontal)">
                                      <p:cBhvr>
                                        <p:cTn id="33" dur="500"/>
                                        <p:tgtEl>
                                          <p:spTgt spid="3"/>
                                        </p:tgtEl>
                                      </p:cBhvr>
                                    </p:animEffect>
                                  </p:childTnLst>
                                </p:cTn>
                              </p:par>
                            </p:childTnLst>
                          </p:cTn>
                        </p:par>
                      </p:childTnLst>
                    </p:cTn>
                  </p:par>
                  <p:par>
                    <p:cTn id="34" fill="hold">
                      <p:stCondLst>
                        <p:cond delay="indefinite"/>
                      </p:stCondLst>
                      <p:childTnLst>
                        <p:par>
                          <p:cTn id="35" fill="hold">
                            <p:stCondLst>
                              <p:cond delay="0"/>
                            </p:stCondLst>
                            <p:childTnLst>
                              <p:par>
                                <p:cTn id="36" presetID="14" presetClass="entr" presetSubtype="10" fill="hold" nodeType="clickEffect">
                                  <p:stCondLst>
                                    <p:cond delay="0"/>
                                  </p:stCondLst>
                                  <p:childTnLst>
                                    <p:set>
                                      <p:cBhvr>
                                        <p:cTn id="37" dur="1" fill="hold">
                                          <p:stCondLst>
                                            <p:cond delay="0"/>
                                          </p:stCondLst>
                                        </p:cTn>
                                        <p:tgtEl>
                                          <p:spTgt spid="32">
                                            <p:txEl>
                                              <p:pRg st="1" end="1"/>
                                            </p:txEl>
                                          </p:spTgt>
                                        </p:tgtEl>
                                        <p:attrNameLst>
                                          <p:attrName>style.visibility</p:attrName>
                                        </p:attrNameLst>
                                      </p:cBhvr>
                                      <p:to>
                                        <p:strVal val="visible"/>
                                      </p:to>
                                    </p:set>
                                    <p:animEffect transition="in" filter="randombar(horizontal)">
                                      <p:cBhvr>
                                        <p:cTn id="38" dur="500"/>
                                        <p:tgtEl>
                                          <p:spTgt spid="32">
                                            <p:txEl>
                                              <p:pRg st="1" end="1"/>
                                            </p:txEl>
                                          </p:spTgt>
                                        </p:tgtEl>
                                      </p:cBhvr>
                                    </p:animEffect>
                                  </p:childTnLst>
                                </p:cTn>
                              </p:par>
                            </p:childTnLst>
                          </p:cTn>
                        </p:par>
                      </p:childTnLst>
                    </p:cTn>
                  </p:par>
                  <p:par>
                    <p:cTn id="39" fill="hold">
                      <p:stCondLst>
                        <p:cond delay="indefinite"/>
                      </p:stCondLst>
                      <p:childTnLst>
                        <p:par>
                          <p:cTn id="40" fill="hold">
                            <p:stCondLst>
                              <p:cond delay="0"/>
                            </p:stCondLst>
                            <p:childTnLst>
                              <p:par>
                                <p:cTn id="41" presetID="14" presetClass="entr" presetSubtype="10" fill="hold" grpId="0" nodeType="clickEffect">
                                  <p:stCondLst>
                                    <p:cond delay="0"/>
                                  </p:stCondLst>
                                  <p:childTnLst>
                                    <p:set>
                                      <p:cBhvr>
                                        <p:cTn id="42" dur="1" fill="hold">
                                          <p:stCondLst>
                                            <p:cond delay="0"/>
                                          </p:stCondLst>
                                        </p:cTn>
                                        <p:tgtEl>
                                          <p:spTgt spid="24"/>
                                        </p:tgtEl>
                                        <p:attrNameLst>
                                          <p:attrName>style.visibility</p:attrName>
                                        </p:attrNameLst>
                                      </p:cBhvr>
                                      <p:to>
                                        <p:strVal val="visible"/>
                                      </p:to>
                                    </p:set>
                                    <p:animEffect transition="in" filter="randombar(horizontal)">
                                      <p:cBhvr>
                                        <p:cTn id="43" dur="500"/>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P spid="32" grpId="0" animBg="1"/>
      <p:bldP spid="3" grpId="0" animBg="1"/>
      <p:bldP spid="24"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a:xfrm>
            <a:off x="53328" y="1080815"/>
            <a:ext cx="9018464" cy="5700985"/>
          </a:xfrm>
          <a:prstGeom prst="roundRect">
            <a:avLst>
              <a:gd name="adj" fmla="val 2338"/>
            </a:avLst>
          </a:prstGeom>
          <a:ln>
            <a:solidFill>
              <a:schemeClr val="tx1"/>
            </a:solidFill>
          </a:ln>
        </p:spPr>
        <p:style>
          <a:lnRef idx="2">
            <a:schemeClr val="accent1">
              <a:shade val="50000"/>
            </a:schemeClr>
          </a:lnRef>
          <a:fillRef idx="1003">
            <a:schemeClr val="l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pic>
        <p:nvPicPr>
          <p:cNvPr id="5"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t="10909" b="7677"/>
          <a:stretch/>
        </p:blipFill>
        <p:spPr bwMode="auto">
          <a:xfrm>
            <a:off x="141061" y="1143000"/>
            <a:ext cx="8827479" cy="5532380"/>
          </a:xfrm>
          <a:prstGeom prst="roundRect">
            <a:avLst>
              <a:gd name="adj" fmla="val 2792"/>
            </a:avLst>
          </a:prstGeom>
          <a:blipFill>
            <a:blip r:embed="rId3"/>
            <a:stretch>
              <a:fillRect/>
            </a:stretch>
          </a:blipFill>
          <a:ln>
            <a:noFill/>
          </a:ln>
          <a:effectLst/>
        </p:spPr>
      </p:pic>
      <p:sp>
        <p:nvSpPr>
          <p:cNvPr id="6" name="Rounded Rectangle 5"/>
          <p:cNvSpPr/>
          <p:nvPr/>
        </p:nvSpPr>
        <p:spPr>
          <a:xfrm>
            <a:off x="45344" y="52392"/>
            <a:ext cx="9022456" cy="938208"/>
          </a:xfrm>
          <a:prstGeom prst="roundRect">
            <a:avLst>
              <a:gd name="adj" fmla="val 7378"/>
            </a:avLst>
          </a:prstGeom>
          <a:ln>
            <a:solidFill>
              <a:schemeClr val="tx1"/>
            </a:solidFill>
          </a:ln>
        </p:spPr>
        <p:style>
          <a:lnRef idx="2">
            <a:schemeClr val="accent1">
              <a:shade val="50000"/>
            </a:schemeClr>
          </a:lnRef>
          <a:fillRef idx="1003">
            <a:schemeClr val="l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pic>
        <p:nvPicPr>
          <p:cNvPr id="7" name="Picture 8"/>
          <p:cNvPicPr>
            <a:picLocks noChangeAspect="1" noChangeArrowheads="1"/>
          </p:cNvPicPr>
          <p:nvPr/>
        </p:nvPicPr>
        <p:blipFill>
          <a:blip r:embed="rId4" cstate="print">
            <a:extLst>
              <a:ext uri="{28A0092B-C50C-407E-A947-70E740481C1C}">
                <a14:useLocalDpi xmlns:a14="http://schemas.microsoft.com/office/drawing/2010/main" val="0"/>
              </a:ext>
            </a:extLst>
          </a:blip>
          <a:stretch>
            <a:fillRect/>
          </a:stretch>
        </p:blipFill>
        <p:spPr bwMode="auto">
          <a:xfrm>
            <a:off x="233160" y="126812"/>
            <a:ext cx="1210078" cy="793885"/>
          </a:xfrm>
          <a:prstGeom prst="roundRect">
            <a:avLst>
              <a:gd name="adj" fmla="val 4572"/>
            </a:avLst>
          </a:prstGeom>
          <a:noFill/>
          <a:ln w="19050">
            <a:noFill/>
          </a:ln>
          <a:extLst>
            <a:ext uri="{909E8E84-426E-40DD-AFC4-6F175D3DCCD1}">
              <a14:hiddenFill xmlns:a14="http://schemas.microsoft.com/office/drawing/2010/main">
                <a:solidFill>
                  <a:srgbClr val="FFFFFF"/>
                </a:solidFill>
              </a14:hiddenFill>
            </a:ext>
          </a:extLst>
        </p:spPr>
      </p:pic>
      <p:sp>
        <p:nvSpPr>
          <p:cNvPr id="8" name="Rounded Rectangle 7"/>
          <p:cNvSpPr/>
          <p:nvPr/>
        </p:nvSpPr>
        <p:spPr>
          <a:xfrm>
            <a:off x="141288" y="127000"/>
            <a:ext cx="1382711" cy="793697"/>
          </a:xfrm>
          <a:prstGeom prst="roundRect">
            <a:avLst>
              <a:gd name="adj" fmla="val 6422"/>
            </a:avLst>
          </a:prstGeom>
          <a:noFill/>
          <a:ln>
            <a:solidFill>
              <a:schemeClr val="tx1"/>
            </a:solidFill>
          </a:ln>
          <a:effectLst>
            <a:outerShdw blurRad="50800" dist="38100" dir="8100000" algn="tr" rotWithShape="0">
              <a:prstClr val="black">
                <a:alpha val="40000"/>
              </a:prstClr>
            </a:outerShdw>
          </a:effectLst>
        </p:spPr>
        <p:style>
          <a:lnRef idx="2">
            <a:schemeClr val="accent6"/>
          </a:lnRef>
          <a:fillRef idx="1">
            <a:schemeClr val="lt1"/>
          </a:fillRef>
          <a:effectRef idx="0">
            <a:schemeClr val="accent6"/>
          </a:effectRef>
          <a:fontRef idx="minor">
            <a:schemeClr val="dk1"/>
          </a:fontRef>
        </p:style>
        <p:txBody>
          <a:bodyPr anchor="ctr"/>
          <a:lstStyle/>
          <a:p>
            <a:pPr algn="ctr" fontAlgn="auto">
              <a:spcBef>
                <a:spcPts val="0"/>
              </a:spcBef>
              <a:spcAft>
                <a:spcPts val="0"/>
              </a:spcAft>
              <a:defRPr/>
            </a:pPr>
            <a:endParaRPr lang="en-US">
              <a:solidFill>
                <a:prstClr val="black"/>
              </a:solidFill>
            </a:endParaRPr>
          </a:p>
        </p:txBody>
      </p:sp>
      <p:sp>
        <p:nvSpPr>
          <p:cNvPr id="12" name="Rectangle 11"/>
          <p:cNvSpPr/>
          <p:nvPr/>
        </p:nvSpPr>
        <p:spPr>
          <a:xfrm>
            <a:off x="76200" y="126812"/>
            <a:ext cx="1447799" cy="793885"/>
          </a:xfrm>
          <a:prstGeom prst="rect">
            <a:avLst/>
          </a:prstGeom>
          <a:noFill/>
          <a:ln>
            <a:noFill/>
          </a:ln>
        </p:spPr>
        <p:style>
          <a:lnRef idx="2">
            <a:schemeClr val="dk1"/>
          </a:lnRef>
          <a:fillRef idx="1">
            <a:schemeClr val="lt1"/>
          </a:fillRef>
          <a:effectRef idx="0">
            <a:schemeClr val="dk1"/>
          </a:effectRef>
          <a:fontRef idx="minor">
            <a:schemeClr val="dk1"/>
          </a:fontRef>
        </p:style>
        <p:txBody>
          <a:bodyPr anchor="ctr"/>
          <a:lstStyle/>
          <a:p>
            <a:pPr algn="ctr" fontAlgn="auto">
              <a:spcBef>
                <a:spcPts val="0"/>
              </a:spcBef>
              <a:spcAft>
                <a:spcPts val="0"/>
              </a:spcAft>
              <a:defRPr/>
            </a:pPr>
            <a:r>
              <a:rPr lang="en-US" sz="2800" dirty="0" smtClean="0">
                <a:ln w="18415" cmpd="sng">
                  <a:solidFill>
                    <a:srgbClr val="FFFFFF"/>
                  </a:solidFill>
                  <a:prstDash val="solid"/>
                </a:ln>
                <a:solidFill>
                  <a:srgbClr val="00B050"/>
                </a:solidFill>
                <a:effectLst>
                  <a:glow rad="76200">
                    <a:srgbClr val="1F497D">
                      <a:lumMod val="75000"/>
                    </a:srgbClr>
                  </a:glow>
                  <a:outerShdw blurRad="63500" dir="3600000" algn="tl" rotWithShape="0">
                    <a:srgbClr val="000000">
                      <a:alpha val="70000"/>
                    </a:srgbClr>
                  </a:outerShdw>
                </a:effectLst>
                <a:latin typeface="Cambria" pitchFamily="18" charset="0"/>
              </a:rPr>
              <a:t>BÀI 3</a:t>
            </a:r>
            <a:endParaRPr lang="en-US" sz="2800" dirty="0">
              <a:ln w="18415" cmpd="sng">
                <a:solidFill>
                  <a:srgbClr val="FFFFFF"/>
                </a:solidFill>
                <a:prstDash val="solid"/>
              </a:ln>
              <a:solidFill>
                <a:srgbClr val="00B050"/>
              </a:solidFill>
              <a:effectLst>
                <a:glow rad="76200">
                  <a:srgbClr val="1F497D">
                    <a:lumMod val="75000"/>
                  </a:srgbClr>
                </a:glow>
                <a:outerShdw blurRad="63500" dir="3600000" algn="tl" rotWithShape="0">
                  <a:srgbClr val="000000">
                    <a:alpha val="70000"/>
                  </a:srgbClr>
                </a:outerShdw>
              </a:effectLst>
              <a:latin typeface="Cambria" pitchFamily="18" charset="0"/>
            </a:endParaRPr>
          </a:p>
        </p:txBody>
      </p:sp>
      <p:sp>
        <p:nvSpPr>
          <p:cNvPr id="13" name="Rounded Rectangle 12"/>
          <p:cNvSpPr/>
          <p:nvPr/>
        </p:nvSpPr>
        <p:spPr>
          <a:xfrm>
            <a:off x="141288" y="1143000"/>
            <a:ext cx="8826500" cy="5548313"/>
          </a:xfrm>
          <a:prstGeom prst="roundRect">
            <a:avLst>
              <a:gd name="adj" fmla="val 2047"/>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pic>
        <p:nvPicPr>
          <p:cNvPr id="30"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90" t="35554" r="1701" b="51835"/>
          <a:stretch/>
        </p:blipFill>
        <p:spPr bwMode="auto">
          <a:xfrm flipV="1">
            <a:off x="1622590" y="133916"/>
            <a:ext cx="7376971" cy="786780"/>
          </a:xfrm>
          <a:prstGeom prst="roundRect">
            <a:avLst>
              <a:gd name="adj" fmla="val 2792"/>
            </a:avLst>
          </a:prstGeom>
          <a:blipFill>
            <a:blip r:embed="rId3"/>
            <a:stretch>
              <a:fillRect/>
            </a:stretch>
          </a:blipFill>
          <a:ln>
            <a:noFill/>
          </a:ln>
          <a:effectLst/>
        </p:spPr>
      </p:pic>
      <p:sp>
        <p:nvSpPr>
          <p:cNvPr id="29" name="Rounded Rectangle 28"/>
          <p:cNvSpPr/>
          <p:nvPr/>
        </p:nvSpPr>
        <p:spPr>
          <a:xfrm>
            <a:off x="1608735" y="133917"/>
            <a:ext cx="7390825" cy="786780"/>
          </a:xfrm>
          <a:prstGeom prst="roundRect">
            <a:avLst>
              <a:gd name="adj" fmla="val 6422"/>
            </a:avLst>
          </a:prstGeom>
          <a:noFill/>
          <a:ln>
            <a:solidFill>
              <a:schemeClr val="tx1"/>
            </a:solidFill>
          </a:ln>
          <a:effectLst/>
        </p:spPr>
        <p:style>
          <a:lnRef idx="2">
            <a:schemeClr val="accent6"/>
          </a:lnRef>
          <a:fillRef idx="1">
            <a:schemeClr val="lt1"/>
          </a:fillRef>
          <a:effectRef idx="0">
            <a:schemeClr val="accent6"/>
          </a:effectRef>
          <a:fontRef idx="minor">
            <a:schemeClr val="dk1"/>
          </a:fontRef>
        </p:style>
        <p:txBody>
          <a:bodyPr anchor="ctr"/>
          <a:lstStyle/>
          <a:p>
            <a:pPr algn="ctr" fontAlgn="auto">
              <a:spcBef>
                <a:spcPts val="0"/>
              </a:spcBef>
              <a:spcAft>
                <a:spcPts val="0"/>
              </a:spcAft>
              <a:defRPr/>
            </a:pPr>
            <a:endParaRPr lang="en-US">
              <a:solidFill>
                <a:prstClr val="black"/>
              </a:solidFill>
            </a:endParaRPr>
          </a:p>
        </p:txBody>
      </p:sp>
      <p:sp>
        <p:nvSpPr>
          <p:cNvPr id="33" name="Rounded Rectangle 32"/>
          <p:cNvSpPr/>
          <p:nvPr/>
        </p:nvSpPr>
        <p:spPr>
          <a:xfrm>
            <a:off x="1720089" y="202779"/>
            <a:ext cx="489711" cy="635421"/>
          </a:xfrm>
          <a:prstGeom prst="roundRect">
            <a:avLst>
              <a:gd name="adj" fmla="val 9487"/>
            </a:avLst>
          </a:prstGeom>
          <a:solidFill>
            <a:srgbClr val="002060"/>
          </a:solidFill>
          <a:ln>
            <a:solidFill>
              <a:srgbClr val="002060"/>
            </a:solidFill>
          </a:ln>
          <a:scene3d>
            <a:camera prst="orthographicFront"/>
            <a:lightRig rig="threePt" dir="t"/>
          </a:scene3d>
          <a:sp3d>
            <a:bevelT w="139700" h="139700" prst="divot"/>
          </a:sp3d>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3000" b="1" dirty="0" smtClean="0">
                <a:effectLst>
                  <a:outerShdw blurRad="38100" dist="38100" dir="2700000" algn="tl">
                    <a:srgbClr val="000000">
                      <a:alpha val="43137"/>
                    </a:srgbClr>
                  </a:outerShdw>
                </a:effectLst>
                <a:latin typeface="Cambria" pitchFamily="18" charset="0"/>
              </a:rPr>
              <a:t>2</a:t>
            </a:r>
            <a:endParaRPr lang="en-US" sz="3000" b="1" dirty="0">
              <a:effectLst>
                <a:outerShdw blurRad="38100" dist="38100" dir="2700000" algn="tl">
                  <a:srgbClr val="000000">
                    <a:alpha val="43137"/>
                  </a:srgbClr>
                </a:outerShdw>
              </a:effectLst>
              <a:latin typeface="Cambria" pitchFamily="18" charset="0"/>
            </a:endParaRPr>
          </a:p>
        </p:txBody>
      </p:sp>
      <p:sp>
        <p:nvSpPr>
          <p:cNvPr id="9" name="Oval 8"/>
          <p:cNvSpPr/>
          <p:nvPr/>
        </p:nvSpPr>
        <p:spPr>
          <a:xfrm rot="7538023">
            <a:off x="178847" y="651633"/>
            <a:ext cx="220832" cy="228600"/>
          </a:xfrm>
          <a:prstGeom prst="ellipse">
            <a:avLst/>
          </a:prstGeom>
          <a:solidFill>
            <a:schemeClr val="bg1"/>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sp>
        <p:nvSpPr>
          <p:cNvPr id="10" name="Oval 9"/>
          <p:cNvSpPr/>
          <p:nvPr/>
        </p:nvSpPr>
        <p:spPr>
          <a:xfrm rot="11180550">
            <a:off x="204617" y="1184719"/>
            <a:ext cx="220832" cy="228600"/>
          </a:xfrm>
          <a:prstGeom prst="ellipse">
            <a:avLst/>
          </a:prstGeom>
          <a:ln>
            <a:noFill/>
          </a:ln>
          <a:effectLst>
            <a:innerShdw blurRad="63500" dist="50800" dir="13500000">
              <a:prstClr val="black">
                <a:alpha val="50000"/>
              </a:prstClr>
            </a:innerShdw>
          </a:effectLst>
        </p:spPr>
        <p:style>
          <a:lnRef idx="2">
            <a:schemeClr val="dk1"/>
          </a:lnRef>
          <a:fillRef idx="1">
            <a:schemeClr val="lt1"/>
          </a:fillRef>
          <a:effectRef idx="0">
            <a:schemeClr val="dk1"/>
          </a:effectRef>
          <a:fontRef idx="minor">
            <a:schemeClr val="dk1"/>
          </a:fontRef>
        </p:style>
        <p:txBody>
          <a:bodyPr anchor="ctr"/>
          <a:lstStyle/>
          <a:p>
            <a:pPr algn="ctr" fontAlgn="auto">
              <a:spcBef>
                <a:spcPts val="0"/>
              </a:spcBef>
              <a:spcAft>
                <a:spcPts val="0"/>
              </a:spcAft>
              <a:defRPr/>
            </a:pPr>
            <a:endParaRPr lang="en-US">
              <a:solidFill>
                <a:prstClr val="black"/>
              </a:solidFill>
            </a:endParaRPr>
          </a:p>
        </p:txBody>
      </p:sp>
      <p:sp>
        <p:nvSpPr>
          <p:cNvPr id="11" name="Block Arc 10"/>
          <p:cNvSpPr/>
          <p:nvPr/>
        </p:nvSpPr>
        <p:spPr>
          <a:xfrm rot="16200000">
            <a:off x="-26887" y="922161"/>
            <a:ext cx="545300" cy="232843"/>
          </a:xfrm>
          <a:prstGeom prst="blockArc">
            <a:avLst>
              <a:gd name="adj1" fmla="val 10259821"/>
              <a:gd name="adj2" fmla="val 387255"/>
              <a:gd name="adj3" fmla="val 0"/>
            </a:avLst>
          </a:prstGeom>
          <a:ln w="76200"/>
          <a:scene3d>
            <a:camera prst="perspectiveBelow"/>
            <a:lightRig rig="threePt" dir="t"/>
          </a:scene3d>
        </p:spPr>
        <p:style>
          <a:lnRef idx="2">
            <a:schemeClr val="dk1">
              <a:shade val="50000"/>
            </a:schemeClr>
          </a:lnRef>
          <a:fillRef idx="1">
            <a:schemeClr val="dk1"/>
          </a:fillRef>
          <a:effectRef idx="0">
            <a:schemeClr val="dk1"/>
          </a:effectRef>
          <a:fontRef idx="minor">
            <a:schemeClr val="lt1"/>
          </a:fontRef>
        </p:style>
        <p:txBody>
          <a:bodyPr anchor="ctr"/>
          <a:lstStyle/>
          <a:p>
            <a:pPr algn="ctr" fontAlgn="auto">
              <a:spcBef>
                <a:spcPts val="0"/>
              </a:spcBef>
              <a:spcAft>
                <a:spcPts val="0"/>
              </a:spcAft>
              <a:defRPr/>
            </a:pPr>
            <a:endParaRPr lang="en-US">
              <a:solidFill>
                <a:prstClr val="black"/>
              </a:solidFill>
            </a:endParaRPr>
          </a:p>
        </p:txBody>
      </p:sp>
      <p:sp>
        <p:nvSpPr>
          <p:cNvPr id="16" name="Rectangle 15"/>
          <p:cNvSpPr/>
          <p:nvPr/>
        </p:nvSpPr>
        <p:spPr>
          <a:xfrm>
            <a:off x="1505710" y="1371600"/>
            <a:ext cx="3657601" cy="1323439"/>
          </a:xfrm>
          <a:prstGeom prst="rect">
            <a:avLst/>
          </a:prstGeom>
          <a:solidFill>
            <a:srgbClr val="BCFCD4"/>
          </a:solidFill>
          <a:ln w="12700">
            <a:solidFill>
              <a:srgbClr val="009900"/>
            </a:solidFill>
          </a:ln>
        </p:spPr>
        <p:txBody>
          <a:bodyPr wrap="square">
            <a:spAutoFit/>
          </a:bodyPr>
          <a:lstStyle/>
          <a:p>
            <a:pPr algn="just"/>
            <a:r>
              <a:rPr lang="en-US" sz="2000" i="1" dirty="0" err="1" smtClean="0">
                <a:solidFill>
                  <a:srgbClr val="FF0000"/>
                </a:solidFill>
                <a:latin typeface="Cambria" panose="02040503050406030204" pitchFamily="18" charset="0"/>
                <a:ea typeface="Cambria" panose="02040503050406030204" pitchFamily="18" charset="0"/>
              </a:rPr>
              <a:t>Quan</a:t>
            </a:r>
            <a:r>
              <a:rPr lang="en-US" sz="2000" i="1" dirty="0" smtClean="0">
                <a:solidFill>
                  <a:srgbClr val="FF0000"/>
                </a:solidFill>
                <a:latin typeface="Cambria" panose="02040503050406030204" pitchFamily="18" charset="0"/>
                <a:ea typeface="Cambria" panose="02040503050406030204" pitchFamily="18" charset="0"/>
              </a:rPr>
              <a:t> </a:t>
            </a:r>
            <a:r>
              <a:rPr lang="en-US" sz="2000" i="1" dirty="0" err="1">
                <a:solidFill>
                  <a:srgbClr val="FF0000"/>
                </a:solidFill>
                <a:latin typeface="Cambria" panose="02040503050406030204" pitchFamily="18" charset="0"/>
                <a:ea typeface="Cambria" panose="02040503050406030204" pitchFamily="18" charset="0"/>
              </a:rPr>
              <a:t>sát</a:t>
            </a:r>
            <a:r>
              <a:rPr lang="en-US" sz="2000" i="1" dirty="0">
                <a:solidFill>
                  <a:srgbClr val="FF0000"/>
                </a:solidFill>
                <a:latin typeface="Cambria" panose="02040503050406030204" pitchFamily="18" charset="0"/>
                <a:ea typeface="Cambria" panose="02040503050406030204" pitchFamily="18" charset="0"/>
              </a:rPr>
              <a:t> </a:t>
            </a:r>
            <a:r>
              <a:rPr lang="en-US" sz="2000" i="1" dirty="0" err="1" smtClean="0">
                <a:solidFill>
                  <a:srgbClr val="FF0000"/>
                </a:solidFill>
                <a:latin typeface="Cambria" panose="02040503050406030204" pitchFamily="18" charset="0"/>
                <a:ea typeface="Cambria" panose="02040503050406030204" pitchFamily="18" charset="0"/>
              </a:rPr>
              <a:t>hình</a:t>
            </a:r>
            <a:r>
              <a:rPr lang="en-US" sz="2000" i="1" dirty="0" smtClean="0">
                <a:solidFill>
                  <a:srgbClr val="FF0000"/>
                </a:solidFill>
                <a:latin typeface="Cambria" panose="02040503050406030204" pitchFamily="18" charset="0"/>
                <a:ea typeface="Cambria" panose="02040503050406030204" pitchFamily="18" charset="0"/>
              </a:rPr>
              <a:t> 3.3 </a:t>
            </a:r>
            <a:r>
              <a:rPr lang="en-US" sz="2000" i="1" dirty="0" err="1" smtClean="0">
                <a:solidFill>
                  <a:srgbClr val="FF0000"/>
                </a:solidFill>
                <a:latin typeface="Cambria" panose="02040503050406030204" pitchFamily="18" charset="0"/>
                <a:ea typeface="Cambria" panose="02040503050406030204" pitchFamily="18" charset="0"/>
              </a:rPr>
              <a:t>và</a:t>
            </a:r>
            <a:r>
              <a:rPr lang="en-US" sz="2000" i="1" dirty="0" smtClean="0">
                <a:solidFill>
                  <a:srgbClr val="FF0000"/>
                </a:solidFill>
                <a:latin typeface="Cambria" panose="02040503050406030204" pitchFamily="18" charset="0"/>
                <a:ea typeface="Cambria" panose="02040503050406030204" pitchFamily="18" charset="0"/>
              </a:rPr>
              <a:t> </a:t>
            </a:r>
            <a:r>
              <a:rPr lang="en-US" sz="2000" i="1" dirty="0" err="1" smtClean="0">
                <a:solidFill>
                  <a:srgbClr val="FF0000"/>
                </a:solidFill>
                <a:latin typeface="Cambria" panose="02040503050406030204" pitchFamily="18" charset="0"/>
                <a:ea typeface="Cambria" panose="02040503050406030204" pitchFamily="18" charset="0"/>
              </a:rPr>
              <a:t>kênh</a:t>
            </a:r>
            <a:r>
              <a:rPr lang="en-US" sz="2000" i="1" dirty="0" smtClean="0">
                <a:solidFill>
                  <a:srgbClr val="FF0000"/>
                </a:solidFill>
                <a:latin typeface="Cambria" panose="02040503050406030204" pitchFamily="18" charset="0"/>
                <a:ea typeface="Cambria" panose="02040503050406030204" pitchFamily="18" charset="0"/>
              </a:rPr>
              <a:t> </a:t>
            </a:r>
            <a:r>
              <a:rPr lang="en-US" sz="2000" i="1" dirty="0" err="1" smtClean="0">
                <a:solidFill>
                  <a:srgbClr val="FF0000"/>
                </a:solidFill>
                <a:latin typeface="Cambria" panose="02040503050406030204" pitchFamily="18" charset="0"/>
                <a:ea typeface="Cambria" panose="02040503050406030204" pitchFamily="18" charset="0"/>
              </a:rPr>
              <a:t>chữ</a:t>
            </a:r>
            <a:r>
              <a:rPr lang="en-US" sz="2000" i="1" dirty="0" smtClean="0">
                <a:solidFill>
                  <a:srgbClr val="FF0000"/>
                </a:solidFill>
                <a:latin typeface="Cambria" panose="02040503050406030204" pitchFamily="18" charset="0"/>
                <a:ea typeface="Cambria" panose="02040503050406030204" pitchFamily="18" charset="0"/>
              </a:rPr>
              <a:t> SGK, </a:t>
            </a:r>
            <a:r>
              <a:rPr lang="en-US" sz="2000" i="1" dirty="0" err="1" smtClean="0">
                <a:solidFill>
                  <a:srgbClr val="FF0000"/>
                </a:solidFill>
                <a:latin typeface="Cambria" panose="02040503050406030204" pitchFamily="18" charset="0"/>
                <a:ea typeface="Cambria" panose="02040503050406030204" pitchFamily="18" charset="0"/>
              </a:rPr>
              <a:t>em</a:t>
            </a:r>
            <a:r>
              <a:rPr lang="en-US" sz="2000" i="1" dirty="0" smtClean="0">
                <a:solidFill>
                  <a:srgbClr val="FF0000"/>
                </a:solidFill>
                <a:latin typeface="Cambria" panose="02040503050406030204" pitchFamily="18" charset="0"/>
                <a:ea typeface="Cambria" panose="02040503050406030204" pitchFamily="18" charset="0"/>
              </a:rPr>
              <a:t> </a:t>
            </a:r>
            <a:r>
              <a:rPr lang="en-US" sz="2000" i="1" dirty="0" err="1" smtClean="0">
                <a:solidFill>
                  <a:srgbClr val="FF0000"/>
                </a:solidFill>
                <a:latin typeface="Cambria" panose="02040503050406030204" pitchFamily="18" charset="0"/>
                <a:ea typeface="Cambria" panose="02040503050406030204" pitchFamily="18" charset="0"/>
              </a:rPr>
              <a:t>hãy</a:t>
            </a:r>
            <a:r>
              <a:rPr lang="en-US" sz="2000" i="1" dirty="0" smtClean="0">
                <a:solidFill>
                  <a:srgbClr val="FF0000"/>
                </a:solidFill>
                <a:latin typeface="Cambria" panose="02040503050406030204" pitchFamily="18" charset="0"/>
                <a:ea typeface="Cambria" panose="02040503050406030204" pitchFamily="18" charset="0"/>
              </a:rPr>
              <a:t> </a:t>
            </a:r>
            <a:r>
              <a:rPr lang="en-US" sz="2000" i="1" dirty="0" err="1" smtClean="0">
                <a:solidFill>
                  <a:srgbClr val="FF0000"/>
                </a:solidFill>
                <a:latin typeface="Cambria" panose="02040503050406030204" pitchFamily="18" charset="0"/>
                <a:ea typeface="Cambria" panose="02040503050406030204" pitchFamily="18" charset="0"/>
              </a:rPr>
              <a:t>cho</a:t>
            </a:r>
            <a:r>
              <a:rPr lang="en-US" sz="2000" i="1" dirty="0" smtClean="0">
                <a:solidFill>
                  <a:srgbClr val="FF0000"/>
                </a:solidFill>
                <a:latin typeface="Cambria" panose="02040503050406030204" pitchFamily="18" charset="0"/>
                <a:ea typeface="Cambria" panose="02040503050406030204" pitchFamily="18" charset="0"/>
              </a:rPr>
              <a:t> </a:t>
            </a:r>
            <a:r>
              <a:rPr lang="en-US" sz="2000" i="1" dirty="0" err="1" smtClean="0">
                <a:solidFill>
                  <a:srgbClr val="FF0000"/>
                </a:solidFill>
                <a:latin typeface="Cambria" panose="02040503050406030204" pitchFamily="18" charset="0"/>
                <a:ea typeface="Cambria" panose="02040503050406030204" pitchFamily="18" charset="0"/>
              </a:rPr>
              <a:t>biết</a:t>
            </a:r>
            <a:r>
              <a:rPr lang="en-US" sz="2000" i="1" dirty="0" smtClean="0">
                <a:solidFill>
                  <a:srgbClr val="FF0000"/>
                </a:solidFill>
                <a:latin typeface="Cambria" panose="02040503050406030204" pitchFamily="18" charset="0"/>
                <a:ea typeface="Cambria" panose="02040503050406030204" pitchFamily="18" charset="0"/>
              </a:rPr>
              <a:t> </a:t>
            </a:r>
            <a:r>
              <a:rPr lang="en-US" sz="2000" i="1" dirty="0" err="1" smtClean="0">
                <a:solidFill>
                  <a:srgbClr val="FF0000"/>
                </a:solidFill>
                <a:latin typeface="Cambria" panose="02040503050406030204" pitchFamily="18" charset="0"/>
                <a:ea typeface="Cambria" panose="02040503050406030204" pitchFamily="18" charset="0"/>
              </a:rPr>
              <a:t>trữ</a:t>
            </a:r>
            <a:r>
              <a:rPr lang="en-US" sz="2000" i="1" dirty="0" smtClean="0">
                <a:solidFill>
                  <a:srgbClr val="FF0000"/>
                </a:solidFill>
                <a:latin typeface="Cambria" panose="02040503050406030204" pitchFamily="18" charset="0"/>
                <a:ea typeface="Cambria" panose="02040503050406030204" pitchFamily="18" charset="0"/>
              </a:rPr>
              <a:t> </a:t>
            </a:r>
            <a:r>
              <a:rPr lang="en-US" sz="2000" i="1" dirty="0" err="1" smtClean="0">
                <a:solidFill>
                  <a:srgbClr val="FF0000"/>
                </a:solidFill>
                <a:latin typeface="Cambria" panose="02040503050406030204" pitchFamily="18" charset="0"/>
                <a:ea typeface="Cambria" panose="02040503050406030204" pitchFamily="18" charset="0"/>
              </a:rPr>
              <a:t>lượng</a:t>
            </a:r>
            <a:r>
              <a:rPr lang="en-US" sz="2000" i="1" dirty="0" smtClean="0">
                <a:solidFill>
                  <a:srgbClr val="FF0000"/>
                </a:solidFill>
                <a:latin typeface="Cambria" panose="02040503050406030204" pitchFamily="18" charset="0"/>
                <a:ea typeface="Cambria" panose="02040503050406030204" pitchFamily="18" charset="0"/>
              </a:rPr>
              <a:t> </a:t>
            </a:r>
            <a:r>
              <a:rPr lang="en-US" sz="2000" i="1" dirty="0" err="1" smtClean="0">
                <a:solidFill>
                  <a:srgbClr val="FF0000"/>
                </a:solidFill>
                <a:latin typeface="Cambria" panose="02040503050406030204" pitchFamily="18" charset="0"/>
                <a:ea typeface="Cambria" panose="02040503050406030204" pitchFamily="18" charset="0"/>
              </a:rPr>
              <a:t>và</a:t>
            </a:r>
            <a:r>
              <a:rPr lang="en-US" sz="2000" i="1" dirty="0" smtClean="0">
                <a:solidFill>
                  <a:srgbClr val="FF0000"/>
                </a:solidFill>
                <a:latin typeface="Cambria" panose="02040503050406030204" pitchFamily="18" charset="0"/>
                <a:ea typeface="Cambria" panose="02040503050406030204" pitchFamily="18" charset="0"/>
              </a:rPr>
              <a:t> </a:t>
            </a:r>
            <a:r>
              <a:rPr lang="en-US" sz="2000" i="1" dirty="0" err="1" smtClean="0">
                <a:solidFill>
                  <a:srgbClr val="FF0000"/>
                </a:solidFill>
                <a:latin typeface="Cambria" panose="02040503050406030204" pitchFamily="18" charset="0"/>
                <a:ea typeface="Cambria" panose="02040503050406030204" pitchFamily="18" charset="0"/>
              </a:rPr>
              <a:t>xác</a:t>
            </a:r>
            <a:r>
              <a:rPr lang="en-US" sz="2000" i="1" dirty="0" smtClean="0">
                <a:solidFill>
                  <a:srgbClr val="FF0000"/>
                </a:solidFill>
                <a:latin typeface="Cambria" panose="02040503050406030204" pitchFamily="18" charset="0"/>
                <a:ea typeface="Cambria" panose="02040503050406030204" pitchFamily="18" charset="0"/>
              </a:rPr>
              <a:t> </a:t>
            </a:r>
            <a:r>
              <a:rPr lang="en-US" sz="2000" i="1" dirty="0" err="1" smtClean="0">
                <a:solidFill>
                  <a:srgbClr val="FF0000"/>
                </a:solidFill>
                <a:latin typeface="Cambria" panose="02040503050406030204" pitchFamily="18" charset="0"/>
                <a:ea typeface="Cambria" panose="02040503050406030204" pitchFamily="18" charset="0"/>
              </a:rPr>
              <a:t>định</a:t>
            </a:r>
            <a:r>
              <a:rPr lang="en-US" sz="2000" i="1" dirty="0" smtClean="0">
                <a:solidFill>
                  <a:srgbClr val="FF0000"/>
                </a:solidFill>
                <a:latin typeface="Cambria" panose="02040503050406030204" pitchFamily="18" charset="0"/>
                <a:ea typeface="Cambria" panose="02040503050406030204" pitchFamily="18" charset="0"/>
              </a:rPr>
              <a:t> </a:t>
            </a:r>
            <a:r>
              <a:rPr lang="en-US" sz="2000" i="1" dirty="0" err="1" smtClean="0">
                <a:solidFill>
                  <a:srgbClr val="FF0000"/>
                </a:solidFill>
                <a:latin typeface="Cambria" panose="02040503050406030204" pitchFamily="18" charset="0"/>
                <a:ea typeface="Cambria" panose="02040503050406030204" pitchFamily="18" charset="0"/>
              </a:rPr>
              <a:t>sự</a:t>
            </a:r>
            <a:r>
              <a:rPr lang="en-US" sz="2000" i="1" dirty="0" smtClean="0">
                <a:solidFill>
                  <a:srgbClr val="FF0000"/>
                </a:solidFill>
                <a:latin typeface="Cambria" panose="02040503050406030204" pitchFamily="18" charset="0"/>
                <a:ea typeface="Cambria" panose="02040503050406030204" pitchFamily="18" charset="0"/>
              </a:rPr>
              <a:t> </a:t>
            </a:r>
            <a:r>
              <a:rPr lang="en-US" sz="2000" i="1" dirty="0" err="1" smtClean="0">
                <a:solidFill>
                  <a:srgbClr val="FF0000"/>
                </a:solidFill>
                <a:latin typeface="Cambria" panose="02040503050406030204" pitchFamily="18" charset="0"/>
                <a:ea typeface="Cambria" panose="02040503050406030204" pitchFamily="18" charset="0"/>
              </a:rPr>
              <a:t>phân</a:t>
            </a:r>
            <a:r>
              <a:rPr lang="en-US" sz="2000" i="1" dirty="0" smtClean="0">
                <a:solidFill>
                  <a:srgbClr val="FF0000"/>
                </a:solidFill>
                <a:latin typeface="Cambria" panose="02040503050406030204" pitchFamily="18" charset="0"/>
                <a:ea typeface="Cambria" panose="02040503050406030204" pitchFamily="18" charset="0"/>
              </a:rPr>
              <a:t> </a:t>
            </a:r>
            <a:r>
              <a:rPr lang="en-US" sz="2000" i="1" dirty="0" err="1" smtClean="0">
                <a:solidFill>
                  <a:srgbClr val="FF0000"/>
                </a:solidFill>
                <a:latin typeface="Cambria" panose="02040503050406030204" pitchFamily="18" charset="0"/>
                <a:ea typeface="Cambria" panose="02040503050406030204" pitchFamily="18" charset="0"/>
              </a:rPr>
              <a:t>bố</a:t>
            </a:r>
            <a:r>
              <a:rPr lang="en-US" sz="2000" i="1" dirty="0" smtClean="0">
                <a:solidFill>
                  <a:srgbClr val="FF0000"/>
                </a:solidFill>
                <a:latin typeface="Cambria" panose="02040503050406030204" pitchFamily="18" charset="0"/>
                <a:ea typeface="Cambria" panose="02040503050406030204" pitchFamily="18" charset="0"/>
              </a:rPr>
              <a:t> </a:t>
            </a:r>
            <a:r>
              <a:rPr lang="en-US" sz="2000" i="1" dirty="0" err="1" smtClean="0">
                <a:solidFill>
                  <a:srgbClr val="FF0000"/>
                </a:solidFill>
                <a:latin typeface="Cambria" panose="02040503050406030204" pitchFamily="18" charset="0"/>
                <a:ea typeface="Cambria" panose="02040503050406030204" pitchFamily="18" charset="0"/>
              </a:rPr>
              <a:t>của</a:t>
            </a:r>
            <a:r>
              <a:rPr lang="en-US" sz="2000" i="1" dirty="0" smtClean="0">
                <a:solidFill>
                  <a:srgbClr val="FF0000"/>
                </a:solidFill>
                <a:latin typeface="Cambria" panose="02040503050406030204" pitchFamily="18" charset="0"/>
                <a:ea typeface="Cambria" panose="02040503050406030204" pitchFamily="18" charset="0"/>
              </a:rPr>
              <a:t>       </a:t>
            </a:r>
            <a:r>
              <a:rPr lang="en-US" sz="2000" i="1" dirty="0" err="1" smtClean="0">
                <a:solidFill>
                  <a:srgbClr val="FF0000"/>
                </a:solidFill>
                <a:latin typeface="Cambria" panose="02040503050406030204" pitchFamily="18" charset="0"/>
                <a:ea typeface="Cambria" panose="02040503050406030204" pitchFamily="18" charset="0"/>
              </a:rPr>
              <a:t>bô-xít</a:t>
            </a:r>
            <a:r>
              <a:rPr lang="en-US" sz="2000" i="1" dirty="0" smtClean="0">
                <a:solidFill>
                  <a:srgbClr val="FF0000"/>
                </a:solidFill>
                <a:latin typeface="Cambria" panose="02040503050406030204" pitchFamily="18" charset="0"/>
                <a:ea typeface="Cambria" panose="02040503050406030204" pitchFamily="18" charset="0"/>
              </a:rPr>
              <a:t> </a:t>
            </a:r>
            <a:r>
              <a:rPr lang="en-US" sz="2000" i="1" dirty="0" err="1" smtClean="0">
                <a:solidFill>
                  <a:srgbClr val="FF0000"/>
                </a:solidFill>
                <a:latin typeface="Cambria" panose="02040503050406030204" pitchFamily="18" charset="0"/>
                <a:ea typeface="Cambria" panose="02040503050406030204" pitchFamily="18" charset="0"/>
              </a:rPr>
              <a:t>và</a:t>
            </a:r>
            <a:r>
              <a:rPr lang="en-US" sz="2000" i="1" dirty="0" smtClean="0">
                <a:solidFill>
                  <a:srgbClr val="FF0000"/>
                </a:solidFill>
                <a:latin typeface="Cambria" panose="02040503050406030204" pitchFamily="18" charset="0"/>
                <a:ea typeface="Cambria" panose="02040503050406030204" pitchFamily="18" charset="0"/>
              </a:rPr>
              <a:t> </a:t>
            </a:r>
            <a:r>
              <a:rPr lang="en-US" sz="2000" i="1" dirty="0" err="1" smtClean="0">
                <a:solidFill>
                  <a:srgbClr val="FF0000"/>
                </a:solidFill>
                <a:latin typeface="Cambria" panose="02040503050406030204" pitchFamily="18" charset="0"/>
                <a:ea typeface="Cambria" panose="02040503050406030204" pitchFamily="18" charset="0"/>
              </a:rPr>
              <a:t>sắt</a:t>
            </a:r>
            <a:r>
              <a:rPr lang="en-US" sz="2000" i="1" dirty="0" smtClean="0">
                <a:solidFill>
                  <a:srgbClr val="FF0000"/>
                </a:solidFill>
                <a:latin typeface="Cambria" panose="02040503050406030204" pitchFamily="18" charset="0"/>
                <a:ea typeface="Cambria" panose="02040503050406030204" pitchFamily="18" charset="0"/>
              </a:rPr>
              <a:t> ở </a:t>
            </a:r>
            <a:r>
              <a:rPr lang="en-US" sz="2000" i="1" dirty="0" err="1" smtClean="0">
                <a:solidFill>
                  <a:srgbClr val="FF0000"/>
                </a:solidFill>
                <a:latin typeface="Cambria" panose="02040503050406030204" pitchFamily="18" charset="0"/>
                <a:ea typeface="Cambria" panose="02040503050406030204" pitchFamily="18" charset="0"/>
              </a:rPr>
              <a:t>nước</a:t>
            </a:r>
            <a:r>
              <a:rPr lang="en-US" sz="2000" i="1" dirty="0" smtClean="0">
                <a:solidFill>
                  <a:srgbClr val="FF0000"/>
                </a:solidFill>
                <a:latin typeface="Cambria" panose="02040503050406030204" pitchFamily="18" charset="0"/>
                <a:ea typeface="Cambria" panose="02040503050406030204" pitchFamily="18" charset="0"/>
              </a:rPr>
              <a:t> ta.</a:t>
            </a:r>
            <a:endParaRPr lang="vi-VN" sz="2000" i="1" dirty="0">
              <a:solidFill>
                <a:srgbClr val="FF0000"/>
              </a:solidFill>
              <a:latin typeface="Cambria" panose="02040503050406030204" pitchFamily="18" charset="0"/>
              <a:ea typeface="Cambria" panose="02040503050406030204" pitchFamily="18" charset="0"/>
            </a:endParaRPr>
          </a:p>
        </p:txBody>
      </p:sp>
      <p:sp>
        <p:nvSpPr>
          <p:cNvPr id="31" name="Title 1"/>
          <p:cNvSpPr txBox="1">
            <a:spLocks/>
          </p:cNvSpPr>
          <p:nvPr/>
        </p:nvSpPr>
        <p:spPr>
          <a:xfrm>
            <a:off x="2299452" y="266700"/>
            <a:ext cx="7377948" cy="5715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just"/>
            <a:r>
              <a:rPr lang="vi-VN" sz="2400" b="1" dirty="0" smtClean="0">
                <a:solidFill>
                  <a:srgbClr val="0D30DD"/>
                </a:solidFill>
                <a:latin typeface="Cambria" pitchFamily="18" charset="0"/>
              </a:rPr>
              <a:t>ĐẶC ĐIỂM PHÂN BỐ CÁC LOẠI KHOÁNG SẢN</a:t>
            </a:r>
            <a:endParaRPr lang="en-US" sz="2400" b="1" dirty="0" smtClean="0">
              <a:solidFill>
                <a:srgbClr val="0D30DD"/>
              </a:solidFill>
              <a:latin typeface="Cambria" pitchFamily="18" charset="0"/>
            </a:endParaRPr>
          </a:p>
          <a:p>
            <a:pPr algn="just"/>
            <a:r>
              <a:rPr lang="vi-VN" sz="2400" b="1" dirty="0" smtClean="0">
                <a:solidFill>
                  <a:srgbClr val="0D30DD"/>
                </a:solidFill>
                <a:latin typeface="Cambria" pitchFamily="18" charset="0"/>
              </a:rPr>
              <a:t> CHỦ YẾU</a:t>
            </a:r>
            <a:endParaRPr lang="en-US" sz="2400" b="1" dirty="0">
              <a:solidFill>
                <a:srgbClr val="0D30DD"/>
              </a:solidFill>
              <a:latin typeface="Cambria" pitchFamily="18" charset="0"/>
            </a:endParaRPr>
          </a:p>
        </p:txBody>
      </p:sp>
      <p:pic>
        <p:nvPicPr>
          <p:cNvPr id="1027" name="Picture 3"/>
          <p:cNvPicPr>
            <a:picLocks noChangeAspect="1" noChangeArrowheads="1"/>
          </p:cNvPicPr>
          <p:nvPr/>
        </p:nvPicPr>
        <p:blipFill>
          <a:blip r:embed="rId5">
            <a:extLst>
              <a:ext uri="{BEBA8EAE-BF5A-486C-A8C5-ECC9F3942E4B}">
                <a14:imgProps xmlns:a14="http://schemas.microsoft.com/office/drawing/2010/main">
                  <a14:imgLayer r:embed="rId6">
                    <a14:imgEffect>
                      <a14:sharpenSoften amount="50000"/>
                    </a14:imgEffect>
                    <a14:imgEffect>
                      <a14:saturation sat="400000"/>
                    </a14:imgEffect>
                    <a14:imgEffect>
                      <a14:brightnessContrast contrast="40000"/>
                    </a14:imgEffect>
                  </a14:imgLayer>
                </a14:imgProps>
              </a:ext>
              <a:ext uri="{28A0092B-C50C-407E-A947-70E740481C1C}">
                <a14:useLocalDpi xmlns:a14="http://schemas.microsoft.com/office/drawing/2010/main" val="0"/>
              </a:ext>
            </a:extLst>
          </a:blip>
          <a:srcRect/>
          <a:stretch>
            <a:fillRect/>
          </a:stretch>
        </p:blipFill>
        <p:spPr bwMode="auto">
          <a:xfrm>
            <a:off x="286339" y="1516120"/>
            <a:ext cx="1167904" cy="1227080"/>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nvGrpSpPr>
          <p:cNvPr id="15" name="Group 14"/>
          <p:cNvGrpSpPr/>
          <p:nvPr/>
        </p:nvGrpSpPr>
        <p:grpSpPr>
          <a:xfrm>
            <a:off x="191254" y="4249779"/>
            <a:ext cx="1332746" cy="1312821"/>
            <a:chOff x="328593" y="3259179"/>
            <a:chExt cx="1256547" cy="1465221"/>
          </a:xfrm>
        </p:grpSpPr>
        <p:pic>
          <p:nvPicPr>
            <p:cNvPr id="1028" name="Picture 4"/>
            <p:cNvPicPr>
              <a:picLocks noChangeAspect="1" noChangeArrowheads="1"/>
            </p:cNvPicPr>
            <p:nvPr/>
          </p:nvPicPr>
          <p:blipFill>
            <a:blip r:embed="rId7">
              <a:extLst>
                <a:ext uri="{BEBA8EAE-BF5A-486C-A8C5-ECC9F3942E4B}">
                  <a14:imgProps xmlns:a14="http://schemas.microsoft.com/office/drawing/2010/main">
                    <a14:imgLayer r:embed="rId8">
                      <a14:imgEffect>
                        <a14:artisticMarker/>
                      </a14:imgEffect>
                      <a14:imgEffect>
                        <a14:sharpenSoften amount="50000"/>
                      </a14:imgEffect>
                      <a14:imgEffect>
                        <a14:colorTemperature colorTemp="11200"/>
                      </a14:imgEffect>
                      <a14:imgEffect>
                        <a14:brightnessContrast contrast="20000"/>
                      </a14:imgEffect>
                    </a14:imgLayer>
                  </a14:imgProps>
                </a:ext>
                <a:ext uri="{28A0092B-C50C-407E-A947-70E740481C1C}">
                  <a14:useLocalDpi xmlns:a14="http://schemas.microsoft.com/office/drawing/2010/main" val="0"/>
                </a:ext>
              </a:extLst>
            </a:blip>
            <a:srcRect/>
            <a:stretch>
              <a:fillRect/>
            </a:stretch>
          </p:blipFill>
          <p:spPr bwMode="auto">
            <a:xfrm>
              <a:off x="328593" y="3383619"/>
              <a:ext cx="1167903" cy="1340781"/>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8" name="Picture 12" descr="http://previews.123rf.com/images/mistac/mistac1207/mistac120700017/14524015-A-cartoon-boy-with-a-good-idea-Stock-Vector-thinking.jpg"/>
            <p:cNvPicPr>
              <a:picLocks noChangeAspect="1" noChangeArrowheads="1"/>
            </p:cNvPicPr>
            <p:nvPr/>
          </p:nvPicPr>
          <p:blipFill rotWithShape="1">
            <a:blip r:embed="rId9" cstate="print">
              <a:clrChange>
                <a:clrFrom>
                  <a:srgbClr val="FFFFFF"/>
                </a:clrFrom>
                <a:clrTo>
                  <a:srgbClr val="FFFFFF">
                    <a:alpha val="0"/>
                  </a:srgbClr>
                </a:clrTo>
              </a:clrChange>
              <a:extLst>
                <a:ext uri="{28A0092B-C50C-407E-A947-70E740481C1C}">
                  <a14:useLocalDpi xmlns:a14="http://schemas.microsoft.com/office/drawing/2010/main" val="0"/>
                </a:ext>
              </a:extLst>
            </a:blip>
            <a:srcRect l="32065" r="45098" b="81605"/>
            <a:stretch/>
          </p:blipFill>
          <p:spPr bwMode="auto">
            <a:xfrm rot="1019582">
              <a:off x="1011253" y="3259179"/>
              <a:ext cx="573887" cy="462251"/>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a:extLst>
              <a:ext uri="{909E8E84-426E-40DD-AFC4-6F175D3DCCD1}">
                <a14:hiddenFill xmlns:a14="http://schemas.microsoft.com/office/drawing/2010/main">
                  <a:solidFill>
                    <a:srgbClr val="FFFFFF"/>
                  </a:solidFill>
                </a14:hiddenFill>
              </a:ext>
            </a:extLst>
          </p:spPr>
        </p:pic>
      </p:grpSp>
      <p:sp>
        <p:nvSpPr>
          <p:cNvPr id="32" name="Rectangle 31"/>
          <p:cNvSpPr/>
          <p:nvPr/>
        </p:nvSpPr>
        <p:spPr>
          <a:xfrm>
            <a:off x="1523998" y="2998381"/>
            <a:ext cx="3657601" cy="3554819"/>
          </a:xfrm>
          <a:prstGeom prst="rect">
            <a:avLst/>
          </a:prstGeom>
          <a:solidFill>
            <a:srgbClr val="FFCCFF"/>
          </a:solidFill>
          <a:ln w="12700">
            <a:solidFill>
              <a:srgbClr val="0070C0"/>
            </a:solidFill>
          </a:ln>
        </p:spPr>
        <p:txBody>
          <a:bodyPr wrap="square">
            <a:spAutoFit/>
          </a:bodyPr>
          <a:lstStyle/>
          <a:p>
            <a:pPr algn="just">
              <a:spcBef>
                <a:spcPts val="600"/>
              </a:spcBef>
              <a:spcAft>
                <a:spcPts val="0"/>
              </a:spcAft>
            </a:pPr>
            <a:r>
              <a:rPr lang="en-US" sz="2000" dirty="0" smtClean="0">
                <a:latin typeface="Cambria" pitchFamily="18" charset="0"/>
                <a:ea typeface="Cambria" pitchFamily="18" charset="0"/>
              </a:rPr>
              <a:t>- </a:t>
            </a:r>
            <a:r>
              <a:rPr lang="vi-VN" sz="2000" dirty="0" smtClean="0">
                <a:latin typeface="Cambria" pitchFamily="18" charset="0"/>
                <a:ea typeface="Cambria" pitchFamily="18" charset="0"/>
              </a:rPr>
              <a:t>Bô-xít</a:t>
            </a:r>
            <a:r>
              <a:rPr lang="vi-VN" sz="2000" dirty="0">
                <a:latin typeface="Cambria" pitchFamily="18" charset="0"/>
                <a:ea typeface="Cambria" pitchFamily="18" charset="0"/>
              </a:rPr>
              <a:t>: Tổng trữ lượng khoảng 9,6 tỉ </a:t>
            </a:r>
            <a:r>
              <a:rPr lang="vi-VN" sz="2000" dirty="0" smtClean="0">
                <a:latin typeface="Cambria" pitchFamily="18" charset="0"/>
                <a:ea typeface="Cambria" pitchFamily="18" charset="0"/>
              </a:rPr>
              <a:t>tấn</a:t>
            </a:r>
            <a:r>
              <a:rPr lang="en-US" sz="2000" dirty="0" smtClean="0">
                <a:latin typeface="Cambria" pitchFamily="18" charset="0"/>
                <a:ea typeface="Cambria" pitchFamily="18" charset="0"/>
              </a:rPr>
              <a:t>, </a:t>
            </a:r>
            <a:r>
              <a:rPr lang="en-US" sz="2000" dirty="0" err="1" smtClean="0">
                <a:latin typeface="Cambria" pitchFamily="18" charset="0"/>
                <a:ea typeface="Cambria" pitchFamily="18" charset="0"/>
              </a:rPr>
              <a:t>phân</a:t>
            </a:r>
            <a:r>
              <a:rPr lang="en-US" sz="2000" dirty="0" smtClean="0">
                <a:latin typeface="Cambria" pitchFamily="18" charset="0"/>
                <a:ea typeface="Cambria" pitchFamily="18" charset="0"/>
              </a:rPr>
              <a:t> </a:t>
            </a:r>
            <a:r>
              <a:rPr lang="en-US" sz="2000" dirty="0" err="1" smtClean="0">
                <a:latin typeface="Cambria" pitchFamily="18" charset="0"/>
                <a:ea typeface="Cambria" pitchFamily="18" charset="0"/>
              </a:rPr>
              <a:t>bố</a:t>
            </a:r>
            <a:r>
              <a:rPr lang="en-US" sz="2000" dirty="0" smtClean="0">
                <a:latin typeface="Cambria" pitchFamily="18" charset="0"/>
                <a:ea typeface="Cambria" pitchFamily="18" charset="0"/>
              </a:rPr>
              <a:t> ở </a:t>
            </a:r>
            <a:r>
              <a:rPr lang="vi-VN" sz="2000" dirty="0">
                <a:latin typeface="Cambria" pitchFamily="18" charset="0"/>
                <a:ea typeface="Cambria" pitchFamily="18" charset="0"/>
              </a:rPr>
              <a:t>Tây Nguyên (Đắk Nông, Lâm Đồng, Gia Lai, Kon Tum,...), ngoài ra còn có ở một số tỉnh phía bắc (Lạng Sơn, Cao Bằng, Hà Giang,...).</a:t>
            </a:r>
          </a:p>
          <a:p>
            <a:pPr algn="just">
              <a:spcBef>
                <a:spcPts val="600"/>
              </a:spcBef>
              <a:spcAft>
                <a:spcPts val="0"/>
              </a:spcAft>
            </a:pPr>
            <a:r>
              <a:rPr lang="vi-VN" sz="2000" dirty="0">
                <a:latin typeface="Cambria" pitchFamily="18" charset="0"/>
                <a:ea typeface="Cambria" pitchFamily="18" charset="0"/>
              </a:rPr>
              <a:t>- Sắt: Tổng trữ lượng khoảng 1,1 tỉ </a:t>
            </a:r>
            <a:r>
              <a:rPr lang="vi-VN" sz="2000" dirty="0" smtClean="0">
                <a:latin typeface="Cambria" pitchFamily="18" charset="0"/>
                <a:ea typeface="Cambria" pitchFamily="18" charset="0"/>
              </a:rPr>
              <a:t>tấn</a:t>
            </a:r>
            <a:r>
              <a:rPr lang="en-US" sz="2000" dirty="0" smtClean="0">
                <a:latin typeface="Cambria" pitchFamily="18" charset="0"/>
                <a:ea typeface="Cambria" pitchFamily="18" charset="0"/>
              </a:rPr>
              <a:t>, </a:t>
            </a:r>
            <a:r>
              <a:rPr lang="en-US" sz="2000" dirty="0" err="1" smtClean="0">
                <a:latin typeface="Cambria" pitchFamily="18" charset="0"/>
                <a:ea typeface="Cambria" pitchFamily="18" charset="0"/>
              </a:rPr>
              <a:t>phân</a:t>
            </a:r>
            <a:r>
              <a:rPr lang="en-US" sz="2000" dirty="0" smtClean="0">
                <a:latin typeface="Cambria" pitchFamily="18" charset="0"/>
                <a:ea typeface="Cambria" pitchFamily="18" charset="0"/>
              </a:rPr>
              <a:t> </a:t>
            </a:r>
            <a:r>
              <a:rPr lang="en-US" sz="2000" dirty="0" err="1" smtClean="0">
                <a:latin typeface="Cambria" pitchFamily="18" charset="0"/>
                <a:ea typeface="Cambria" pitchFamily="18" charset="0"/>
              </a:rPr>
              <a:t>bố</a:t>
            </a:r>
            <a:r>
              <a:rPr lang="en-US" sz="2000" dirty="0">
                <a:latin typeface="Cambria" pitchFamily="18" charset="0"/>
                <a:ea typeface="Cambria" pitchFamily="18" charset="0"/>
              </a:rPr>
              <a:t> ở </a:t>
            </a:r>
            <a:r>
              <a:rPr lang="en-US" sz="2000" dirty="0" err="1">
                <a:latin typeface="Cambria" pitchFamily="18" charset="0"/>
                <a:ea typeface="Cambria" pitchFamily="18" charset="0"/>
              </a:rPr>
              <a:t>ở</a:t>
            </a:r>
            <a:r>
              <a:rPr lang="en-US" sz="2000" dirty="0">
                <a:latin typeface="Cambria" pitchFamily="18" charset="0"/>
                <a:ea typeface="Cambria" pitchFamily="18" charset="0"/>
              </a:rPr>
              <a:t> </a:t>
            </a:r>
            <a:r>
              <a:rPr lang="en-US" sz="2000" dirty="0" err="1">
                <a:latin typeface="Cambria" pitchFamily="18" charset="0"/>
                <a:ea typeface="Cambria" pitchFamily="18" charset="0"/>
              </a:rPr>
              <a:t>khu</a:t>
            </a:r>
            <a:r>
              <a:rPr lang="en-US" sz="2000" dirty="0">
                <a:latin typeface="Cambria" pitchFamily="18" charset="0"/>
                <a:ea typeface="Cambria" pitchFamily="18" charset="0"/>
              </a:rPr>
              <a:t> </a:t>
            </a:r>
            <a:r>
              <a:rPr lang="en-US" sz="2000" dirty="0" err="1">
                <a:latin typeface="Cambria" pitchFamily="18" charset="0"/>
                <a:ea typeface="Cambria" pitchFamily="18" charset="0"/>
              </a:rPr>
              <a:t>vực</a:t>
            </a:r>
            <a:r>
              <a:rPr lang="en-US" sz="2000" dirty="0">
                <a:latin typeface="Cambria" pitchFamily="18" charset="0"/>
                <a:ea typeface="Cambria" pitchFamily="18" charset="0"/>
              </a:rPr>
              <a:t> </a:t>
            </a:r>
            <a:r>
              <a:rPr lang="en-US" sz="2000" dirty="0" err="1">
                <a:latin typeface="Cambria" pitchFamily="18" charset="0"/>
                <a:ea typeface="Cambria" pitchFamily="18" charset="0"/>
              </a:rPr>
              <a:t>Đông</a:t>
            </a:r>
            <a:r>
              <a:rPr lang="en-US" sz="2000" dirty="0">
                <a:latin typeface="Cambria" pitchFamily="18" charset="0"/>
                <a:ea typeface="Cambria" pitchFamily="18" charset="0"/>
              </a:rPr>
              <a:t> </a:t>
            </a:r>
            <a:r>
              <a:rPr lang="en-US" sz="2000" dirty="0" err="1">
                <a:latin typeface="Cambria" pitchFamily="18" charset="0"/>
                <a:ea typeface="Cambria" pitchFamily="18" charset="0"/>
              </a:rPr>
              <a:t>Bắc</a:t>
            </a:r>
            <a:r>
              <a:rPr lang="en-US" sz="2000" dirty="0">
                <a:latin typeface="Cambria" pitchFamily="18" charset="0"/>
                <a:ea typeface="Cambria" pitchFamily="18" charset="0"/>
              </a:rPr>
              <a:t> (</a:t>
            </a:r>
            <a:r>
              <a:rPr lang="en-US" sz="2000" dirty="0" err="1">
                <a:latin typeface="Cambria" pitchFamily="18" charset="0"/>
                <a:ea typeface="Cambria" pitchFamily="18" charset="0"/>
              </a:rPr>
              <a:t>Thái</a:t>
            </a:r>
            <a:r>
              <a:rPr lang="en-US" sz="2000" dirty="0">
                <a:latin typeface="Cambria" pitchFamily="18" charset="0"/>
                <a:ea typeface="Cambria" pitchFamily="18" charset="0"/>
              </a:rPr>
              <a:t> </a:t>
            </a:r>
            <a:r>
              <a:rPr lang="en-US" sz="2000" dirty="0" err="1">
                <a:latin typeface="Cambria" pitchFamily="18" charset="0"/>
                <a:ea typeface="Cambria" pitchFamily="18" charset="0"/>
              </a:rPr>
              <a:t>Nguyên</a:t>
            </a:r>
            <a:r>
              <a:rPr lang="en-US" sz="2000" dirty="0">
                <a:latin typeface="Cambria" pitchFamily="18" charset="0"/>
                <a:ea typeface="Cambria" pitchFamily="18" charset="0"/>
              </a:rPr>
              <a:t>, </a:t>
            </a:r>
            <a:r>
              <a:rPr lang="en-US" sz="2000" dirty="0" err="1">
                <a:latin typeface="Cambria" pitchFamily="18" charset="0"/>
                <a:ea typeface="Cambria" pitchFamily="18" charset="0"/>
              </a:rPr>
              <a:t>Lào</a:t>
            </a:r>
            <a:r>
              <a:rPr lang="en-US" sz="2000" dirty="0">
                <a:latin typeface="Cambria" pitchFamily="18" charset="0"/>
                <a:ea typeface="Cambria" pitchFamily="18" charset="0"/>
              </a:rPr>
              <a:t> </a:t>
            </a:r>
            <a:r>
              <a:rPr lang="en-US" sz="2000" dirty="0" err="1">
                <a:latin typeface="Cambria" pitchFamily="18" charset="0"/>
                <a:ea typeface="Cambria" pitchFamily="18" charset="0"/>
              </a:rPr>
              <a:t>Cai</a:t>
            </a:r>
            <a:r>
              <a:rPr lang="en-US" sz="2000" dirty="0">
                <a:latin typeface="Cambria" pitchFamily="18" charset="0"/>
                <a:ea typeface="Cambria" pitchFamily="18" charset="0"/>
              </a:rPr>
              <a:t>, </a:t>
            </a:r>
            <a:r>
              <a:rPr lang="en-US" sz="2000" dirty="0" err="1">
                <a:latin typeface="Cambria" pitchFamily="18" charset="0"/>
                <a:ea typeface="Cambria" pitchFamily="18" charset="0"/>
              </a:rPr>
              <a:t>Hà</a:t>
            </a:r>
            <a:r>
              <a:rPr lang="en-US" sz="2000" dirty="0">
                <a:latin typeface="Cambria" pitchFamily="18" charset="0"/>
                <a:ea typeface="Cambria" pitchFamily="18" charset="0"/>
              </a:rPr>
              <a:t> </a:t>
            </a:r>
            <a:r>
              <a:rPr lang="en-US" sz="2000" dirty="0" err="1">
                <a:latin typeface="Cambria" pitchFamily="18" charset="0"/>
                <a:ea typeface="Cambria" pitchFamily="18" charset="0"/>
              </a:rPr>
              <a:t>Giang</a:t>
            </a:r>
            <a:r>
              <a:rPr lang="en-US" sz="2000" dirty="0">
                <a:latin typeface="Cambria" pitchFamily="18" charset="0"/>
                <a:ea typeface="Cambria" pitchFamily="18" charset="0"/>
              </a:rPr>
              <a:t>),... </a:t>
            </a:r>
            <a:r>
              <a:rPr lang="en-US" sz="2000" dirty="0" err="1">
                <a:latin typeface="Cambria" pitchFamily="18" charset="0"/>
                <a:ea typeface="Cambria" pitchFamily="18" charset="0"/>
              </a:rPr>
              <a:t>và</a:t>
            </a:r>
            <a:r>
              <a:rPr lang="en-US" sz="2000" dirty="0">
                <a:latin typeface="Cambria" pitchFamily="18" charset="0"/>
                <a:ea typeface="Cambria" pitchFamily="18" charset="0"/>
              </a:rPr>
              <a:t> </a:t>
            </a:r>
            <a:r>
              <a:rPr lang="en-US" sz="2000" dirty="0" err="1">
                <a:latin typeface="Cambria" pitchFamily="18" charset="0"/>
                <a:ea typeface="Cambria" pitchFamily="18" charset="0"/>
              </a:rPr>
              <a:t>Bắc</a:t>
            </a:r>
            <a:r>
              <a:rPr lang="en-US" sz="2000" dirty="0">
                <a:latin typeface="Cambria" pitchFamily="18" charset="0"/>
                <a:ea typeface="Cambria" pitchFamily="18" charset="0"/>
              </a:rPr>
              <a:t> </a:t>
            </a:r>
            <a:r>
              <a:rPr lang="en-US" sz="2000" dirty="0" err="1">
                <a:latin typeface="Cambria" pitchFamily="18" charset="0"/>
                <a:ea typeface="Cambria" pitchFamily="18" charset="0"/>
              </a:rPr>
              <a:t>Trung</a:t>
            </a:r>
            <a:r>
              <a:rPr lang="en-US" sz="2000" dirty="0">
                <a:latin typeface="Cambria" pitchFamily="18" charset="0"/>
                <a:ea typeface="Cambria" pitchFamily="18" charset="0"/>
              </a:rPr>
              <a:t> </a:t>
            </a:r>
            <a:r>
              <a:rPr lang="en-US" sz="2000" dirty="0" err="1">
                <a:latin typeface="Cambria" pitchFamily="18" charset="0"/>
                <a:ea typeface="Cambria" pitchFamily="18" charset="0"/>
              </a:rPr>
              <a:t>Bộ</a:t>
            </a:r>
            <a:r>
              <a:rPr lang="en-US" sz="2000" dirty="0">
                <a:latin typeface="Cambria" pitchFamily="18" charset="0"/>
                <a:ea typeface="Cambria" pitchFamily="18" charset="0"/>
              </a:rPr>
              <a:t> (</a:t>
            </a:r>
            <a:r>
              <a:rPr lang="en-US" sz="2000" dirty="0" err="1">
                <a:latin typeface="Cambria" pitchFamily="18" charset="0"/>
                <a:ea typeface="Cambria" pitchFamily="18" charset="0"/>
              </a:rPr>
              <a:t>Hà</a:t>
            </a:r>
            <a:r>
              <a:rPr lang="en-US" sz="2000" dirty="0">
                <a:latin typeface="Cambria" pitchFamily="18" charset="0"/>
                <a:ea typeface="Cambria" pitchFamily="18" charset="0"/>
              </a:rPr>
              <a:t> </a:t>
            </a:r>
            <a:r>
              <a:rPr lang="en-US" sz="2000" dirty="0" err="1">
                <a:latin typeface="Cambria" pitchFamily="18" charset="0"/>
                <a:ea typeface="Cambria" pitchFamily="18" charset="0"/>
              </a:rPr>
              <a:t>Tĩnh</a:t>
            </a:r>
            <a:r>
              <a:rPr lang="en-US" sz="2000" dirty="0">
                <a:latin typeface="Cambria" pitchFamily="18" charset="0"/>
                <a:ea typeface="Cambria" pitchFamily="18" charset="0"/>
              </a:rPr>
              <a:t>).</a:t>
            </a:r>
            <a:endParaRPr lang="vi-VN" sz="2000" dirty="0">
              <a:latin typeface="Cambria" pitchFamily="18" charset="0"/>
              <a:ea typeface="Cambria" pitchFamily="18" charset="0"/>
            </a:endParaRPr>
          </a:p>
        </p:txBody>
      </p:sp>
      <p:pic>
        <p:nvPicPr>
          <p:cNvPr id="2" name="Picture 3"/>
          <p:cNvPicPr>
            <a:picLocks noChangeAspect="1" noChangeArrowheads="1"/>
          </p:cNvPicPr>
          <p:nvPr/>
        </p:nvPicPr>
        <p:blipFill>
          <a:blip r:embed="rId10">
            <a:extLst>
              <a:ext uri="{BEBA8EAE-BF5A-486C-A8C5-ECC9F3942E4B}">
                <a14:imgProps xmlns:a14="http://schemas.microsoft.com/office/drawing/2010/main">
                  <a14:imgLayer r:embed="rId11">
                    <a14:imgEffect>
                      <a14:sharpenSoften amount="50000"/>
                    </a14:imgEffect>
                  </a14:imgLayer>
                </a14:imgProps>
              </a:ext>
              <a:ext uri="{28A0092B-C50C-407E-A947-70E740481C1C}">
                <a14:useLocalDpi xmlns:a14="http://schemas.microsoft.com/office/drawing/2010/main" val="0"/>
              </a:ext>
            </a:extLst>
          </a:blip>
          <a:srcRect/>
          <a:stretch>
            <a:fillRect/>
          </a:stretch>
        </p:blipFill>
        <p:spPr bwMode="auto">
          <a:xfrm>
            <a:off x="5304146" y="1371600"/>
            <a:ext cx="3535053" cy="5181599"/>
          </a:xfrm>
          <a:prstGeom prst="rect">
            <a:avLst/>
          </a:prstGeom>
          <a:noFill/>
          <a:ln w="9525">
            <a:solidFill>
              <a:srgbClr val="FF00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Oval 2"/>
          <p:cNvSpPr/>
          <p:nvPr/>
        </p:nvSpPr>
        <p:spPr>
          <a:xfrm>
            <a:off x="6944017" y="3909190"/>
            <a:ext cx="457200" cy="1097170"/>
          </a:xfrm>
          <a:prstGeom prst="ellipse">
            <a:avLst/>
          </a:prstGeom>
          <a:noFill/>
          <a:ln>
            <a:solidFill>
              <a:srgbClr val="0D30D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Oval 23"/>
          <p:cNvSpPr/>
          <p:nvPr/>
        </p:nvSpPr>
        <p:spPr>
          <a:xfrm>
            <a:off x="6079155" y="1524829"/>
            <a:ext cx="321645" cy="249890"/>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Oval 25"/>
          <p:cNvSpPr/>
          <p:nvPr/>
        </p:nvSpPr>
        <p:spPr>
          <a:xfrm>
            <a:off x="6407617" y="1927466"/>
            <a:ext cx="235417" cy="202193"/>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Oval 26"/>
          <p:cNvSpPr/>
          <p:nvPr/>
        </p:nvSpPr>
        <p:spPr>
          <a:xfrm>
            <a:off x="6400800" y="2897284"/>
            <a:ext cx="235417" cy="202193"/>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602237791"/>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1027"/>
                                        </p:tgtEl>
                                        <p:attrNameLst>
                                          <p:attrName>style.visibility</p:attrName>
                                        </p:attrNameLst>
                                      </p:cBhvr>
                                      <p:to>
                                        <p:strVal val="visible"/>
                                      </p:to>
                                    </p:set>
                                    <p:animEffect transition="in" filter="randombar(horizontal)">
                                      <p:cBhvr>
                                        <p:cTn id="7" dur="500"/>
                                        <p:tgtEl>
                                          <p:spTgt spid="1027"/>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randombar(horizontal)">
                                      <p:cBhvr>
                                        <p:cTn id="12" dur="500"/>
                                        <p:tgtEl>
                                          <p:spTgt spid="2"/>
                                        </p:tgtEl>
                                      </p:cBhvr>
                                    </p:animEffect>
                                  </p:childTnLst>
                                </p:cTn>
                              </p:par>
                              <p:par>
                                <p:cTn id="13" presetID="14" presetClass="entr" presetSubtype="10" fill="hold" grpId="0" nodeType="withEffect">
                                  <p:stCondLst>
                                    <p:cond delay="0"/>
                                  </p:stCondLst>
                                  <p:childTnLst>
                                    <p:set>
                                      <p:cBhvr>
                                        <p:cTn id="14" dur="1" fill="hold">
                                          <p:stCondLst>
                                            <p:cond delay="0"/>
                                          </p:stCondLst>
                                        </p:cTn>
                                        <p:tgtEl>
                                          <p:spTgt spid="16"/>
                                        </p:tgtEl>
                                        <p:attrNameLst>
                                          <p:attrName>style.visibility</p:attrName>
                                        </p:attrNameLst>
                                      </p:cBhvr>
                                      <p:to>
                                        <p:strVal val="visible"/>
                                      </p:to>
                                    </p:set>
                                    <p:animEffect transition="in" filter="randombar(horizontal)">
                                      <p:cBhvr>
                                        <p:cTn id="15" dur="500"/>
                                        <p:tgtEl>
                                          <p:spTgt spid="16"/>
                                        </p:tgtEl>
                                      </p:cBhvr>
                                    </p:animEffect>
                                  </p:childTnLst>
                                </p:cTn>
                              </p:par>
                            </p:childTnLst>
                          </p:cTn>
                        </p:par>
                      </p:childTnLst>
                    </p:cTn>
                  </p:par>
                  <p:par>
                    <p:cTn id="16" fill="hold">
                      <p:stCondLst>
                        <p:cond delay="indefinite"/>
                      </p:stCondLst>
                      <p:childTnLst>
                        <p:par>
                          <p:cTn id="17" fill="hold">
                            <p:stCondLst>
                              <p:cond delay="0"/>
                            </p:stCondLst>
                            <p:childTnLst>
                              <p:par>
                                <p:cTn id="18" presetID="14" presetClass="entr" presetSubtype="10" fill="hold" nodeType="clickEffect">
                                  <p:stCondLst>
                                    <p:cond delay="0"/>
                                  </p:stCondLst>
                                  <p:childTnLst>
                                    <p:set>
                                      <p:cBhvr>
                                        <p:cTn id="19" dur="1" fill="hold">
                                          <p:stCondLst>
                                            <p:cond delay="0"/>
                                          </p:stCondLst>
                                        </p:cTn>
                                        <p:tgtEl>
                                          <p:spTgt spid="15"/>
                                        </p:tgtEl>
                                        <p:attrNameLst>
                                          <p:attrName>style.visibility</p:attrName>
                                        </p:attrNameLst>
                                      </p:cBhvr>
                                      <p:to>
                                        <p:strVal val="visible"/>
                                      </p:to>
                                    </p:set>
                                    <p:animEffect transition="in" filter="randombar(horizontal)">
                                      <p:cBhvr>
                                        <p:cTn id="20" dur="500"/>
                                        <p:tgtEl>
                                          <p:spTgt spid="15"/>
                                        </p:tgtEl>
                                      </p:cBhvr>
                                    </p:animEffect>
                                  </p:childTnLst>
                                </p:cTn>
                              </p:par>
                              <p:par>
                                <p:cTn id="21" presetID="14" presetClass="entr" presetSubtype="10" fill="hold" grpId="0" nodeType="withEffect">
                                  <p:stCondLst>
                                    <p:cond delay="0"/>
                                  </p:stCondLst>
                                  <p:childTnLst>
                                    <p:set>
                                      <p:cBhvr>
                                        <p:cTn id="22" dur="1" fill="hold">
                                          <p:stCondLst>
                                            <p:cond delay="0"/>
                                          </p:stCondLst>
                                        </p:cTn>
                                        <p:tgtEl>
                                          <p:spTgt spid="32"/>
                                        </p:tgtEl>
                                        <p:attrNameLst>
                                          <p:attrName>style.visibility</p:attrName>
                                        </p:attrNameLst>
                                      </p:cBhvr>
                                      <p:to>
                                        <p:strVal val="visible"/>
                                      </p:to>
                                    </p:set>
                                    <p:animEffect transition="in" filter="randombar(horizontal)">
                                      <p:cBhvr>
                                        <p:cTn id="23" dur="500"/>
                                        <p:tgtEl>
                                          <p:spTgt spid="32"/>
                                        </p:tgtEl>
                                      </p:cBhvr>
                                    </p:animEffect>
                                  </p:childTnLst>
                                </p:cTn>
                              </p:par>
                            </p:childTnLst>
                          </p:cTn>
                        </p:par>
                      </p:childTnLst>
                    </p:cTn>
                  </p:par>
                  <p:par>
                    <p:cTn id="24" fill="hold">
                      <p:stCondLst>
                        <p:cond delay="indefinite"/>
                      </p:stCondLst>
                      <p:childTnLst>
                        <p:par>
                          <p:cTn id="25" fill="hold">
                            <p:stCondLst>
                              <p:cond delay="0"/>
                            </p:stCondLst>
                            <p:childTnLst>
                              <p:par>
                                <p:cTn id="26" presetID="14" presetClass="entr" presetSubtype="10" fill="hold" nodeType="clickEffect">
                                  <p:stCondLst>
                                    <p:cond delay="0"/>
                                  </p:stCondLst>
                                  <p:childTnLst>
                                    <p:set>
                                      <p:cBhvr>
                                        <p:cTn id="27" dur="1" fill="hold">
                                          <p:stCondLst>
                                            <p:cond delay="0"/>
                                          </p:stCondLst>
                                        </p:cTn>
                                        <p:tgtEl>
                                          <p:spTgt spid="32">
                                            <p:txEl>
                                              <p:pRg st="0" end="0"/>
                                            </p:txEl>
                                          </p:spTgt>
                                        </p:tgtEl>
                                        <p:attrNameLst>
                                          <p:attrName>style.visibility</p:attrName>
                                        </p:attrNameLst>
                                      </p:cBhvr>
                                      <p:to>
                                        <p:strVal val="visible"/>
                                      </p:to>
                                    </p:set>
                                    <p:animEffect transition="in" filter="randombar(horizontal)">
                                      <p:cBhvr>
                                        <p:cTn id="28" dur="500"/>
                                        <p:tgtEl>
                                          <p:spTgt spid="32">
                                            <p:txEl>
                                              <p:pRg st="0" end="0"/>
                                            </p:txEl>
                                          </p:spTgt>
                                        </p:tgtEl>
                                      </p:cBhvr>
                                    </p:animEffect>
                                  </p:childTnLst>
                                </p:cTn>
                              </p:par>
                            </p:childTnLst>
                          </p:cTn>
                        </p:par>
                      </p:childTnLst>
                    </p:cTn>
                  </p:par>
                  <p:par>
                    <p:cTn id="29" fill="hold">
                      <p:stCondLst>
                        <p:cond delay="indefinite"/>
                      </p:stCondLst>
                      <p:childTnLst>
                        <p:par>
                          <p:cTn id="30" fill="hold">
                            <p:stCondLst>
                              <p:cond delay="0"/>
                            </p:stCondLst>
                            <p:childTnLst>
                              <p:par>
                                <p:cTn id="31" presetID="14" presetClass="entr" presetSubtype="10" fill="hold" grpId="0" nodeType="clickEffect">
                                  <p:stCondLst>
                                    <p:cond delay="0"/>
                                  </p:stCondLst>
                                  <p:childTnLst>
                                    <p:set>
                                      <p:cBhvr>
                                        <p:cTn id="32" dur="1" fill="hold">
                                          <p:stCondLst>
                                            <p:cond delay="0"/>
                                          </p:stCondLst>
                                        </p:cTn>
                                        <p:tgtEl>
                                          <p:spTgt spid="3"/>
                                        </p:tgtEl>
                                        <p:attrNameLst>
                                          <p:attrName>style.visibility</p:attrName>
                                        </p:attrNameLst>
                                      </p:cBhvr>
                                      <p:to>
                                        <p:strVal val="visible"/>
                                      </p:to>
                                    </p:set>
                                    <p:animEffect transition="in" filter="randombar(horizontal)">
                                      <p:cBhvr>
                                        <p:cTn id="33" dur="500"/>
                                        <p:tgtEl>
                                          <p:spTgt spid="3"/>
                                        </p:tgtEl>
                                      </p:cBhvr>
                                    </p:animEffect>
                                  </p:childTnLst>
                                </p:cTn>
                              </p:par>
                            </p:childTnLst>
                          </p:cTn>
                        </p:par>
                      </p:childTnLst>
                    </p:cTn>
                  </p:par>
                  <p:par>
                    <p:cTn id="34" fill="hold">
                      <p:stCondLst>
                        <p:cond delay="indefinite"/>
                      </p:stCondLst>
                      <p:childTnLst>
                        <p:par>
                          <p:cTn id="35" fill="hold">
                            <p:stCondLst>
                              <p:cond delay="0"/>
                            </p:stCondLst>
                            <p:childTnLst>
                              <p:par>
                                <p:cTn id="36" presetID="14" presetClass="entr" presetSubtype="10" fill="hold" nodeType="clickEffect">
                                  <p:stCondLst>
                                    <p:cond delay="0"/>
                                  </p:stCondLst>
                                  <p:childTnLst>
                                    <p:set>
                                      <p:cBhvr>
                                        <p:cTn id="37" dur="1" fill="hold">
                                          <p:stCondLst>
                                            <p:cond delay="0"/>
                                          </p:stCondLst>
                                        </p:cTn>
                                        <p:tgtEl>
                                          <p:spTgt spid="32">
                                            <p:txEl>
                                              <p:pRg st="1" end="1"/>
                                            </p:txEl>
                                          </p:spTgt>
                                        </p:tgtEl>
                                        <p:attrNameLst>
                                          <p:attrName>style.visibility</p:attrName>
                                        </p:attrNameLst>
                                      </p:cBhvr>
                                      <p:to>
                                        <p:strVal val="visible"/>
                                      </p:to>
                                    </p:set>
                                    <p:animEffect transition="in" filter="randombar(horizontal)">
                                      <p:cBhvr>
                                        <p:cTn id="38" dur="500"/>
                                        <p:tgtEl>
                                          <p:spTgt spid="32">
                                            <p:txEl>
                                              <p:pRg st="1" end="1"/>
                                            </p:txEl>
                                          </p:spTgt>
                                        </p:tgtEl>
                                      </p:cBhvr>
                                    </p:animEffect>
                                  </p:childTnLst>
                                </p:cTn>
                              </p:par>
                            </p:childTnLst>
                          </p:cTn>
                        </p:par>
                      </p:childTnLst>
                    </p:cTn>
                  </p:par>
                  <p:par>
                    <p:cTn id="39" fill="hold">
                      <p:stCondLst>
                        <p:cond delay="indefinite"/>
                      </p:stCondLst>
                      <p:childTnLst>
                        <p:par>
                          <p:cTn id="40" fill="hold">
                            <p:stCondLst>
                              <p:cond delay="0"/>
                            </p:stCondLst>
                            <p:childTnLst>
                              <p:par>
                                <p:cTn id="41" presetID="14" presetClass="entr" presetSubtype="10" fill="hold" grpId="0" nodeType="clickEffect">
                                  <p:stCondLst>
                                    <p:cond delay="0"/>
                                  </p:stCondLst>
                                  <p:childTnLst>
                                    <p:set>
                                      <p:cBhvr>
                                        <p:cTn id="42" dur="1" fill="hold">
                                          <p:stCondLst>
                                            <p:cond delay="0"/>
                                          </p:stCondLst>
                                        </p:cTn>
                                        <p:tgtEl>
                                          <p:spTgt spid="24"/>
                                        </p:tgtEl>
                                        <p:attrNameLst>
                                          <p:attrName>style.visibility</p:attrName>
                                        </p:attrNameLst>
                                      </p:cBhvr>
                                      <p:to>
                                        <p:strVal val="visible"/>
                                      </p:to>
                                    </p:set>
                                    <p:animEffect transition="in" filter="randombar(horizontal)">
                                      <p:cBhvr>
                                        <p:cTn id="43" dur="500"/>
                                        <p:tgtEl>
                                          <p:spTgt spid="24"/>
                                        </p:tgtEl>
                                      </p:cBhvr>
                                    </p:animEffect>
                                  </p:childTnLst>
                                </p:cTn>
                              </p:par>
                            </p:childTnLst>
                          </p:cTn>
                        </p:par>
                      </p:childTnLst>
                    </p:cTn>
                  </p:par>
                  <p:par>
                    <p:cTn id="44" fill="hold">
                      <p:stCondLst>
                        <p:cond delay="indefinite"/>
                      </p:stCondLst>
                      <p:childTnLst>
                        <p:par>
                          <p:cTn id="45" fill="hold">
                            <p:stCondLst>
                              <p:cond delay="0"/>
                            </p:stCondLst>
                            <p:childTnLst>
                              <p:par>
                                <p:cTn id="46" presetID="14" presetClass="entr" presetSubtype="10" fill="hold" grpId="0" nodeType="clickEffect">
                                  <p:stCondLst>
                                    <p:cond delay="0"/>
                                  </p:stCondLst>
                                  <p:childTnLst>
                                    <p:set>
                                      <p:cBhvr>
                                        <p:cTn id="47" dur="1" fill="hold">
                                          <p:stCondLst>
                                            <p:cond delay="0"/>
                                          </p:stCondLst>
                                        </p:cTn>
                                        <p:tgtEl>
                                          <p:spTgt spid="26"/>
                                        </p:tgtEl>
                                        <p:attrNameLst>
                                          <p:attrName>style.visibility</p:attrName>
                                        </p:attrNameLst>
                                      </p:cBhvr>
                                      <p:to>
                                        <p:strVal val="visible"/>
                                      </p:to>
                                    </p:set>
                                    <p:animEffect transition="in" filter="randombar(horizontal)">
                                      <p:cBhvr>
                                        <p:cTn id="48" dur="500"/>
                                        <p:tgtEl>
                                          <p:spTgt spid="26"/>
                                        </p:tgtEl>
                                      </p:cBhvr>
                                    </p:animEffect>
                                  </p:childTnLst>
                                </p:cTn>
                              </p:par>
                            </p:childTnLst>
                          </p:cTn>
                        </p:par>
                      </p:childTnLst>
                    </p:cTn>
                  </p:par>
                  <p:par>
                    <p:cTn id="49" fill="hold">
                      <p:stCondLst>
                        <p:cond delay="indefinite"/>
                      </p:stCondLst>
                      <p:childTnLst>
                        <p:par>
                          <p:cTn id="50" fill="hold">
                            <p:stCondLst>
                              <p:cond delay="0"/>
                            </p:stCondLst>
                            <p:childTnLst>
                              <p:par>
                                <p:cTn id="51" presetID="14" presetClass="entr" presetSubtype="10" fill="hold" grpId="0" nodeType="clickEffect">
                                  <p:stCondLst>
                                    <p:cond delay="0"/>
                                  </p:stCondLst>
                                  <p:childTnLst>
                                    <p:set>
                                      <p:cBhvr>
                                        <p:cTn id="52" dur="1" fill="hold">
                                          <p:stCondLst>
                                            <p:cond delay="0"/>
                                          </p:stCondLst>
                                        </p:cTn>
                                        <p:tgtEl>
                                          <p:spTgt spid="27"/>
                                        </p:tgtEl>
                                        <p:attrNameLst>
                                          <p:attrName>style.visibility</p:attrName>
                                        </p:attrNameLst>
                                      </p:cBhvr>
                                      <p:to>
                                        <p:strVal val="visible"/>
                                      </p:to>
                                    </p:set>
                                    <p:animEffect transition="in" filter="randombar(horizontal)">
                                      <p:cBhvr>
                                        <p:cTn id="53" dur="500"/>
                                        <p:tgtEl>
                                          <p:spTgt spid="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P spid="32" grpId="0" animBg="1"/>
      <p:bldP spid="3" grpId="0" animBg="1"/>
      <p:bldP spid="24" grpId="0" animBg="1"/>
      <p:bldP spid="26" grpId="0" animBg="1"/>
      <p:bldP spid="27"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a:xfrm>
            <a:off x="53328" y="1080815"/>
            <a:ext cx="9018464" cy="5700985"/>
          </a:xfrm>
          <a:prstGeom prst="roundRect">
            <a:avLst>
              <a:gd name="adj" fmla="val 2338"/>
            </a:avLst>
          </a:prstGeom>
          <a:ln>
            <a:solidFill>
              <a:schemeClr val="tx1"/>
            </a:solidFill>
          </a:ln>
        </p:spPr>
        <p:style>
          <a:lnRef idx="2">
            <a:schemeClr val="accent1">
              <a:shade val="50000"/>
            </a:schemeClr>
          </a:lnRef>
          <a:fillRef idx="1003">
            <a:schemeClr val="l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pic>
        <p:nvPicPr>
          <p:cNvPr id="5"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t="10909" b="7677"/>
          <a:stretch/>
        </p:blipFill>
        <p:spPr bwMode="auto">
          <a:xfrm>
            <a:off x="141061" y="1143000"/>
            <a:ext cx="8827479" cy="5532380"/>
          </a:xfrm>
          <a:prstGeom prst="roundRect">
            <a:avLst>
              <a:gd name="adj" fmla="val 2792"/>
            </a:avLst>
          </a:prstGeom>
          <a:blipFill>
            <a:blip r:embed="rId3"/>
            <a:stretch>
              <a:fillRect/>
            </a:stretch>
          </a:blipFill>
          <a:ln>
            <a:noFill/>
          </a:ln>
          <a:effectLst/>
        </p:spPr>
      </p:pic>
      <p:sp>
        <p:nvSpPr>
          <p:cNvPr id="6" name="Rounded Rectangle 5"/>
          <p:cNvSpPr/>
          <p:nvPr/>
        </p:nvSpPr>
        <p:spPr>
          <a:xfrm>
            <a:off x="45344" y="52392"/>
            <a:ext cx="9022456" cy="938208"/>
          </a:xfrm>
          <a:prstGeom prst="roundRect">
            <a:avLst>
              <a:gd name="adj" fmla="val 7378"/>
            </a:avLst>
          </a:prstGeom>
          <a:ln>
            <a:solidFill>
              <a:schemeClr val="tx1"/>
            </a:solidFill>
          </a:ln>
        </p:spPr>
        <p:style>
          <a:lnRef idx="2">
            <a:schemeClr val="accent1">
              <a:shade val="50000"/>
            </a:schemeClr>
          </a:lnRef>
          <a:fillRef idx="1003">
            <a:schemeClr val="l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pic>
        <p:nvPicPr>
          <p:cNvPr id="7" name="Picture 8"/>
          <p:cNvPicPr>
            <a:picLocks noChangeAspect="1" noChangeArrowheads="1"/>
          </p:cNvPicPr>
          <p:nvPr/>
        </p:nvPicPr>
        <p:blipFill>
          <a:blip r:embed="rId4" cstate="print">
            <a:extLst>
              <a:ext uri="{28A0092B-C50C-407E-A947-70E740481C1C}">
                <a14:useLocalDpi xmlns:a14="http://schemas.microsoft.com/office/drawing/2010/main" val="0"/>
              </a:ext>
            </a:extLst>
          </a:blip>
          <a:stretch>
            <a:fillRect/>
          </a:stretch>
        </p:blipFill>
        <p:spPr bwMode="auto">
          <a:xfrm>
            <a:off x="233160" y="126812"/>
            <a:ext cx="1210078" cy="793885"/>
          </a:xfrm>
          <a:prstGeom prst="roundRect">
            <a:avLst>
              <a:gd name="adj" fmla="val 4572"/>
            </a:avLst>
          </a:prstGeom>
          <a:noFill/>
          <a:ln w="19050">
            <a:noFill/>
          </a:ln>
          <a:extLst>
            <a:ext uri="{909E8E84-426E-40DD-AFC4-6F175D3DCCD1}">
              <a14:hiddenFill xmlns:a14="http://schemas.microsoft.com/office/drawing/2010/main">
                <a:solidFill>
                  <a:srgbClr val="FFFFFF"/>
                </a:solidFill>
              </a14:hiddenFill>
            </a:ext>
          </a:extLst>
        </p:spPr>
      </p:pic>
      <p:sp>
        <p:nvSpPr>
          <p:cNvPr id="8" name="Rounded Rectangle 7"/>
          <p:cNvSpPr/>
          <p:nvPr/>
        </p:nvSpPr>
        <p:spPr>
          <a:xfrm>
            <a:off x="141288" y="127000"/>
            <a:ext cx="1382711" cy="793697"/>
          </a:xfrm>
          <a:prstGeom prst="roundRect">
            <a:avLst>
              <a:gd name="adj" fmla="val 6422"/>
            </a:avLst>
          </a:prstGeom>
          <a:noFill/>
          <a:ln>
            <a:solidFill>
              <a:schemeClr val="tx1"/>
            </a:solidFill>
          </a:ln>
          <a:effectLst>
            <a:outerShdw blurRad="50800" dist="38100" dir="8100000" algn="tr" rotWithShape="0">
              <a:prstClr val="black">
                <a:alpha val="40000"/>
              </a:prstClr>
            </a:outerShdw>
          </a:effectLst>
        </p:spPr>
        <p:style>
          <a:lnRef idx="2">
            <a:schemeClr val="accent6"/>
          </a:lnRef>
          <a:fillRef idx="1">
            <a:schemeClr val="lt1"/>
          </a:fillRef>
          <a:effectRef idx="0">
            <a:schemeClr val="accent6"/>
          </a:effectRef>
          <a:fontRef idx="minor">
            <a:schemeClr val="dk1"/>
          </a:fontRef>
        </p:style>
        <p:txBody>
          <a:bodyPr anchor="ctr"/>
          <a:lstStyle/>
          <a:p>
            <a:pPr algn="ctr" fontAlgn="auto">
              <a:spcBef>
                <a:spcPts val="0"/>
              </a:spcBef>
              <a:spcAft>
                <a:spcPts val="0"/>
              </a:spcAft>
              <a:defRPr/>
            </a:pPr>
            <a:endParaRPr lang="en-US">
              <a:solidFill>
                <a:prstClr val="black"/>
              </a:solidFill>
            </a:endParaRPr>
          </a:p>
        </p:txBody>
      </p:sp>
      <p:sp>
        <p:nvSpPr>
          <p:cNvPr id="12" name="Rectangle 11"/>
          <p:cNvSpPr/>
          <p:nvPr/>
        </p:nvSpPr>
        <p:spPr>
          <a:xfrm>
            <a:off x="76200" y="126812"/>
            <a:ext cx="1447799" cy="793885"/>
          </a:xfrm>
          <a:prstGeom prst="rect">
            <a:avLst/>
          </a:prstGeom>
          <a:noFill/>
          <a:ln>
            <a:noFill/>
          </a:ln>
        </p:spPr>
        <p:style>
          <a:lnRef idx="2">
            <a:schemeClr val="dk1"/>
          </a:lnRef>
          <a:fillRef idx="1">
            <a:schemeClr val="lt1"/>
          </a:fillRef>
          <a:effectRef idx="0">
            <a:schemeClr val="dk1"/>
          </a:effectRef>
          <a:fontRef idx="minor">
            <a:schemeClr val="dk1"/>
          </a:fontRef>
        </p:style>
        <p:txBody>
          <a:bodyPr anchor="ctr"/>
          <a:lstStyle/>
          <a:p>
            <a:pPr algn="ctr" fontAlgn="auto">
              <a:spcBef>
                <a:spcPts val="0"/>
              </a:spcBef>
              <a:spcAft>
                <a:spcPts val="0"/>
              </a:spcAft>
              <a:defRPr/>
            </a:pPr>
            <a:r>
              <a:rPr lang="en-US" sz="2800" dirty="0" smtClean="0">
                <a:ln w="18415" cmpd="sng">
                  <a:solidFill>
                    <a:srgbClr val="FFFFFF"/>
                  </a:solidFill>
                  <a:prstDash val="solid"/>
                </a:ln>
                <a:solidFill>
                  <a:srgbClr val="00B050"/>
                </a:solidFill>
                <a:effectLst>
                  <a:glow rad="76200">
                    <a:srgbClr val="1F497D">
                      <a:lumMod val="75000"/>
                    </a:srgbClr>
                  </a:glow>
                  <a:outerShdw blurRad="63500" dir="3600000" algn="tl" rotWithShape="0">
                    <a:srgbClr val="000000">
                      <a:alpha val="70000"/>
                    </a:srgbClr>
                  </a:outerShdw>
                </a:effectLst>
                <a:latin typeface="Cambria" pitchFamily="18" charset="0"/>
              </a:rPr>
              <a:t>BÀI 3</a:t>
            </a:r>
            <a:endParaRPr lang="en-US" sz="2800" dirty="0">
              <a:ln w="18415" cmpd="sng">
                <a:solidFill>
                  <a:srgbClr val="FFFFFF"/>
                </a:solidFill>
                <a:prstDash val="solid"/>
              </a:ln>
              <a:solidFill>
                <a:srgbClr val="00B050"/>
              </a:solidFill>
              <a:effectLst>
                <a:glow rad="76200">
                  <a:srgbClr val="1F497D">
                    <a:lumMod val="75000"/>
                  </a:srgbClr>
                </a:glow>
                <a:outerShdw blurRad="63500" dir="3600000" algn="tl" rotWithShape="0">
                  <a:srgbClr val="000000">
                    <a:alpha val="70000"/>
                  </a:srgbClr>
                </a:outerShdw>
              </a:effectLst>
              <a:latin typeface="Cambria" pitchFamily="18" charset="0"/>
            </a:endParaRPr>
          </a:p>
        </p:txBody>
      </p:sp>
      <p:sp>
        <p:nvSpPr>
          <p:cNvPr id="13" name="Rounded Rectangle 12"/>
          <p:cNvSpPr/>
          <p:nvPr/>
        </p:nvSpPr>
        <p:spPr>
          <a:xfrm>
            <a:off x="141288" y="1143000"/>
            <a:ext cx="8826500" cy="5548313"/>
          </a:xfrm>
          <a:prstGeom prst="roundRect">
            <a:avLst>
              <a:gd name="adj" fmla="val 2047"/>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pic>
        <p:nvPicPr>
          <p:cNvPr id="30"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90" t="35554" r="1701" b="51835"/>
          <a:stretch/>
        </p:blipFill>
        <p:spPr bwMode="auto">
          <a:xfrm flipV="1">
            <a:off x="1622590" y="133916"/>
            <a:ext cx="7376971" cy="786780"/>
          </a:xfrm>
          <a:prstGeom prst="roundRect">
            <a:avLst>
              <a:gd name="adj" fmla="val 2792"/>
            </a:avLst>
          </a:prstGeom>
          <a:blipFill>
            <a:blip r:embed="rId3"/>
            <a:stretch>
              <a:fillRect/>
            </a:stretch>
          </a:blipFill>
          <a:ln>
            <a:noFill/>
          </a:ln>
          <a:effectLst/>
        </p:spPr>
      </p:pic>
      <p:sp>
        <p:nvSpPr>
          <p:cNvPr id="29" name="Rounded Rectangle 28"/>
          <p:cNvSpPr/>
          <p:nvPr/>
        </p:nvSpPr>
        <p:spPr>
          <a:xfrm>
            <a:off x="1608735" y="133917"/>
            <a:ext cx="7390825" cy="786780"/>
          </a:xfrm>
          <a:prstGeom prst="roundRect">
            <a:avLst>
              <a:gd name="adj" fmla="val 6422"/>
            </a:avLst>
          </a:prstGeom>
          <a:noFill/>
          <a:ln>
            <a:solidFill>
              <a:schemeClr val="tx1"/>
            </a:solidFill>
          </a:ln>
          <a:effectLst/>
        </p:spPr>
        <p:style>
          <a:lnRef idx="2">
            <a:schemeClr val="accent6"/>
          </a:lnRef>
          <a:fillRef idx="1">
            <a:schemeClr val="lt1"/>
          </a:fillRef>
          <a:effectRef idx="0">
            <a:schemeClr val="accent6"/>
          </a:effectRef>
          <a:fontRef idx="minor">
            <a:schemeClr val="dk1"/>
          </a:fontRef>
        </p:style>
        <p:txBody>
          <a:bodyPr anchor="ctr"/>
          <a:lstStyle/>
          <a:p>
            <a:pPr algn="ctr" fontAlgn="auto">
              <a:spcBef>
                <a:spcPts val="0"/>
              </a:spcBef>
              <a:spcAft>
                <a:spcPts val="0"/>
              </a:spcAft>
              <a:defRPr/>
            </a:pPr>
            <a:endParaRPr lang="en-US">
              <a:solidFill>
                <a:prstClr val="black"/>
              </a:solidFill>
            </a:endParaRPr>
          </a:p>
        </p:txBody>
      </p:sp>
      <p:sp>
        <p:nvSpPr>
          <p:cNvPr id="33" name="Rounded Rectangle 32"/>
          <p:cNvSpPr/>
          <p:nvPr/>
        </p:nvSpPr>
        <p:spPr>
          <a:xfrm>
            <a:off x="1720089" y="202779"/>
            <a:ext cx="489711" cy="635421"/>
          </a:xfrm>
          <a:prstGeom prst="roundRect">
            <a:avLst>
              <a:gd name="adj" fmla="val 9487"/>
            </a:avLst>
          </a:prstGeom>
          <a:solidFill>
            <a:srgbClr val="002060"/>
          </a:solidFill>
          <a:ln>
            <a:solidFill>
              <a:srgbClr val="002060"/>
            </a:solidFill>
          </a:ln>
          <a:scene3d>
            <a:camera prst="orthographicFront"/>
            <a:lightRig rig="threePt" dir="t"/>
          </a:scene3d>
          <a:sp3d>
            <a:bevelT w="139700" h="139700" prst="divot"/>
          </a:sp3d>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3000" b="1" dirty="0" smtClean="0">
                <a:effectLst>
                  <a:outerShdw blurRad="38100" dist="38100" dir="2700000" algn="tl">
                    <a:srgbClr val="000000">
                      <a:alpha val="43137"/>
                    </a:srgbClr>
                  </a:outerShdw>
                </a:effectLst>
                <a:latin typeface="Cambria" pitchFamily="18" charset="0"/>
              </a:rPr>
              <a:t>2</a:t>
            </a:r>
            <a:endParaRPr lang="en-US" sz="3000" b="1" dirty="0">
              <a:effectLst>
                <a:outerShdw blurRad="38100" dist="38100" dir="2700000" algn="tl">
                  <a:srgbClr val="000000">
                    <a:alpha val="43137"/>
                  </a:srgbClr>
                </a:outerShdw>
              </a:effectLst>
              <a:latin typeface="Cambria" pitchFamily="18" charset="0"/>
            </a:endParaRPr>
          </a:p>
        </p:txBody>
      </p:sp>
      <p:sp>
        <p:nvSpPr>
          <p:cNvPr id="9" name="Oval 8"/>
          <p:cNvSpPr/>
          <p:nvPr/>
        </p:nvSpPr>
        <p:spPr>
          <a:xfrm rot="7538023">
            <a:off x="178847" y="651633"/>
            <a:ext cx="220832" cy="228600"/>
          </a:xfrm>
          <a:prstGeom prst="ellipse">
            <a:avLst/>
          </a:prstGeom>
          <a:solidFill>
            <a:schemeClr val="bg1"/>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sp>
        <p:nvSpPr>
          <p:cNvPr id="10" name="Oval 9"/>
          <p:cNvSpPr/>
          <p:nvPr/>
        </p:nvSpPr>
        <p:spPr>
          <a:xfrm rot="11180550">
            <a:off x="204617" y="1184719"/>
            <a:ext cx="220832" cy="228600"/>
          </a:xfrm>
          <a:prstGeom prst="ellipse">
            <a:avLst/>
          </a:prstGeom>
          <a:ln>
            <a:noFill/>
          </a:ln>
          <a:effectLst>
            <a:innerShdw blurRad="63500" dist="50800" dir="13500000">
              <a:prstClr val="black">
                <a:alpha val="50000"/>
              </a:prstClr>
            </a:innerShdw>
          </a:effectLst>
        </p:spPr>
        <p:style>
          <a:lnRef idx="2">
            <a:schemeClr val="dk1"/>
          </a:lnRef>
          <a:fillRef idx="1">
            <a:schemeClr val="lt1"/>
          </a:fillRef>
          <a:effectRef idx="0">
            <a:schemeClr val="dk1"/>
          </a:effectRef>
          <a:fontRef idx="minor">
            <a:schemeClr val="dk1"/>
          </a:fontRef>
        </p:style>
        <p:txBody>
          <a:bodyPr anchor="ctr"/>
          <a:lstStyle/>
          <a:p>
            <a:pPr algn="ctr" fontAlgn="auto">
              <a:spcBef>
                <a:spcPts val="0"/>
              </a:spcBef>
              <a:spcAft>
                <a:spcPts val="0"/>
              </a:spcAft>
              <a:defRPr/>
            </a:pPr>
            <a:endParaRPr lang="en-US">
              <a:solidFill>
                <a:prstClr val="black"/>
              </a:solidFill>
            </a:endParaRPr>
          </a:p>
        </p:txBody>
      </p:sp>
      <p:sp>
        <p:nvSpPr>
          <p:cNvPr id="11" name="Block Arc 10"/>
          <p:cNvSpPr/>
          <p:nvPr/>
        </p:nvSpPr>
        <p:spPr>
          <a:xfrm rot="16200000">
            <a:off x="-26887" y="922161"/>
            <a:ext cx="545300" cy="232843"/>
          </a:xfrm>
          <a:prstGeom prst="blockArc">
            <a:avLst>
              <a:gd name="adj1" fmla="val 10259821"/>
              <a:gd name="adj2" fmla="val 387255"/>
              <a:gd name="adj3" fmla="val 0"/>
            </a:avLst>
          </a:prstGeom>
          <a:ln w="76200"/>
          <a:scene3d>
            <a:camera prst="perspectiveBelow"/>
            <a:lightRig rig="threePt" dir="t"/>
          </a:scene3d>
        </p:spPr>
        <p:style>
          <a:lnRef idx="2">
            <a:schemeClr val="dk1">
              <a:shade val="50000"/>
            </a:schemeClr>
          </a:lnRef>
          <a:fillRef idx="1">
            <a:schemeClr val="dk1"/>
          </a:fillRef>
          <a:effectRef idx="0">
            <a:schemeClr val="dk1"/>
          </a:effectRef>
          <a:fontRef idx="minor">
            <a:schemeClr val="lt1"/>
          </a:fontRef>
        </p:style>
        <p:txBody>
          <a:bodyPr anchor="ctr"/>
          <a:lstStyle/>
          <a:p>
            <a:pPr algn="ctr" fontAlgn="auto">
              <a:spcBef>
                <a:spcPts val="0"/>
              </a:spcBef>
              <a:spcAft>
                <a:spcPts val="0"/>
              </a:spcAft>
              <a:defRPr/>
            </a:pPr>
            <a:endParaRPr lang="en-US">
              <a:solidFill>
                <a:prstClr val="black"/>
              </a:solidFill>
            </a:endParaRPr>
          </a:p>
        </p:txBody>
      </p:sp>
      <p:sp>
        <p:nvSpPr>
          <p:cNvPr id="16" name="Rectangle 15"/>
          <p:cNvSpPr/>
          <p:nvPr/>
        </p:nvSpPr>
        <p:spPr>
          <a:xfrm>
            <a:off x="1505710" y="1371600"/>
            <a:ext cx="3657601" cy="1631216"/>
          </a:xfrm>
          <a:prstGeom prst="rect">
            <a:avLst/>
          </a:prstGeom>
          <a:solidFill>
            <a:srgbClr val="BCFCD4"/>
          </a:solidFill>
          <a:ln w="12700">
            <a:solidFill>
              <a:srgbClr val="009900"/>
            </a:solidFill>
          </a:ln>
        </p:spPr>
        <p:txBody>
          <a:bodyPr wrap="square">
            <a:spAutoFit/>
          </a:bodyPr>
          <a:lstStyle/>
          <a:p>
            <a:pPr algn="just"/>
            <a:r>
              <a:rPr lang="en-US" sz="2000" i="1" dirty="0" err="1" smtClean="0">
                <a:solidFill>
                  <a:srgbClr val="FF0000"/>
                </a:solidFill>
                <a:latin typeface="Cambria" panose="02040503050406030204" pitchFamily="18" charset="0"/>
                <a:ea typeface="Cambria" panose="02040503050406030204" pitchFamily="18" charset="0"/>
              </a:rPr>
              <a:t>Quan</a:t>
            </a:r>
            <a:r>
              <a:rPr lang="en-US" sz="2000" i="1" dirty="0" smtClean="0">
                <a:solidFill>
                  <a:srgbClr val="FF0000"/>
                </a:solidFill>
                <a:latin typeface="Cambria" panose="02040503050406030204" pitchFamily="18" charset="0"/>
                <a:ea typeface="Cambria" panose="02040503050406030204" pitchFamily="18" charset="0"/>
              </a:rPr>
              <a:t> </a:t>
            </a:r>
            <a:r>
              <a:rPr lang="en-US" sz="2000" i="1" dirty="0" err="1">
                <a:solidFill>
                  <a:srgbClr val="FF0000"/>
                </a:solidFill>
                <a:latin typeface="Cambria" panose="02040503050406030204" pitchFamily="18" charset="0"/>
                <a:ea typeface="Cambria" panose="02040503050406030204" pitchFamily="18" charset="0"/>
              </a:rPr>
              <a:t>sát</a:t>
            </a:r>
            <a:r>
              <a:rPr lang="en-US" sz="2000" i="1" dirty="0">
                <a:solidFill>
                  <a:srgbClr val="FF0000"/>
                </a:solidFill>
                <a:latin typeface="Cambria" panose="02040503050406030204" pitchFamily="18" charset="0"/>
                <a:ea typeface="Cambria" panose="02040503050406030204" pitchFamily="18" charset="0"/>
              </a:rPr>
              <a:t> </a:t>
            </a:r>
            <a:r>
              <a:rPr lang="en-US" sz="2000" i="1" dirty="0" err="1" smtClean="0">
                <a:solidFill>
                  <a:srgbClr val="FF0000"/>
                </a:solidFill>
                <a:latin typeface="Cambria" panose="02040503050406030204" pitchFamily="18" charset="0"/>
                <a:ea typeface="Cambria" panose="02040503050406030204" pitchFamily="18" charset="0"/>
              </a:rPr>
              <a:t>hình</a:t>
            </a:r>
            <a:r>
              <a:rPr lang="en-US" sz="2000" i="1" dirty="0" smtClean="0">
                <a:solidFill>
                  <a:srgbClr val="FF0000"/>
                </a:solidFill>
                <a:latin typeface="Cambria" panose="02040503050406030204" pitchFamily="18" charset="0"/>
                <a:ea typeface="Cambria" panose="02040503050406030204" pitchFamily="18" charset="0"/>
              </a:rPr>
              <a:t> 3.3 </a:t>
            </a:r>
            <a:r>
              <a:rPr lang="en-US" sz="2000" i="1" dirty="0" err="1" smtClean="0">
                <a:solidFill>
                  <a:srgbClr val="FF0000"/>
                </a:solidFill>
                <a:latin typeface="Cambria" panose="02040503050406030204" pitchFamily="18" charset="0"/>
                <a:ea typeface="Cambria" panose="02040503050406030204" pitchFamily="18" charset="0"/>
              </a:rPr>
              <a:t>và</a:t>
            </a:r>
            <a:r>
              <a:rPr lang="en-US" sz="2000" i="1" dirty="0" smtClean="0">
                <a:solidFill>
                  <a:srgbClr val="FF0000"/>
                </a:solidFill>
                <a:latin typeface="Cambria" panose="02040503050406030204" pitchFamily="18" charset="0"/>
                <a:ea typeface="Cambria" panose="02040503050406030204" pitchFamily="18" charset="0"/>
              </a:rPr>
              <a:t> </a:t>
            </a:r>
            <a:r>
              <a:rPr lang="en-US" sz="2000" i="1" dirty="0" err="1" smtClean="0">
                <a:solidFill>
                  <a:srgbClr val="FF0000"/>
                </a:solidFill>
                <a:latin typeface="Cambria" panose="02040503050406030204" pitchFamily="18" charset="0"/>
                <a:ea typeface="Cambria" panose="02040503050406030204" pitchFamily="18" charset="0"/>
              </a:rPr>
              <a:t>kênh</a:t>
            </a:r>
            <a:r>
              <a:rPr lang="en-US" sz="2000" i="1" dirty="0" smtClean="0">
                <a:solidFill>
                  <a:srgbClr val="FF0000"/>
                </a:solidFill>
                <a:latin typeface="Cambria" panose="02040503050406030204" pitchFamily="18" charset="0"/>
                <a:ea typeface="Cambria" panose="02040503050406030204" pitchFamily="18" charset="0"/>
              </a:rPr>
              <a:t> </a:t>
            </a:r>
            <a:r>
              <a:rPr lang="en-US" sz="2000" i="1" dirty="0" err="1" smtClean="0">
                <a:solidFill>
                  <a:srgbClr val="FF0000"/>
                </a:solidFill>
                <a:latin typeface="Cambria" panose="02040503050406030204" pitchFamily="18" charset="0"/>
                <a:ea typeface="Cambria" panose="02040503050406030204" pitchFamily="18" charset="0"/>
              </a:rPr>
              <a:t>chữ</a:t>
            </a:r>
            <a:r>
              <a:rPr lang="en-US" sz="2000" i="1" dirty="0" smtClean="0">
                <a:solidFill>
                  <a:srgbClr val="FF0000"/>
                </a:solidFill>
                <a:latin typeface="Cambria" panose="02040503050406030204" pitchFamily="18" charset="0"/>
                <a:ea typeface="Cambria" panose="02040503050406030204" pitchFamily="18" charset="0"/>
              </a:rPr>
              <a:t> SGK, </a:t>
            </a:r>
            <a:r>
              <a:rPr lang="en-US" sz="2000" i="1" dirty="0" err="1" smtClean="0">
                <a:solidFill>
                  <a:srgbClr val="FF0000"/>
                </a:solidFill>
                <a:latin typeface="Cambria" panose="02040503050406030204" pitchFamily="18" charset="0"/>
                <a:ea typeface="Cambria" panose="02040503050406030204" pitchFamily="18" charset="0"/>
              </a:rPr>
              <a:t>em</a:t>
            </a:r>
            <a:r>
              <a:rPr lang="en-US" sz="2000" i="1" dirty="0" smtClean="0">
                <a:solidFill>
                  <a:srgbClr val="FF0000"/>
                </a:solidFill>
                <a:latin typeface="Cambria" panose="02040503050406030204" pitchFamily="18" charset="0"/>
                <a:ea typeface="Cambria" panose="02040503050406030204" pitchFamily="18" charset="0"/>
              </a:rPr>
              <a:t> </a:t>
            </a:r>
            <a:r>
              <a:rPr lang="en-US" sz="2000" i="1" dirty="0" err="1" smtClean="0">
                <a:solidFill>
                  <a:srgbClr val="FF0000"/>
                </a:solidFill>
                <a:latin typeface="Cambria" panose="02040503050406030204" pitchFamily="18" charset="0"/>
                <a:ea typeface="Cambria" panose="02040503050406030204" pitchFamily="18" charset="0"/>
              </a:rPr>
              <a:t>hãy</a:t>
            </a:r>
            <a:r>
              <a:rPr lang="en-US" sz="2000" i="1" dirty="0" smtClean="0">
                <a:solidFill>
                  <a:srgbClr val="FF0000"/>
                </a:solidFill>
                <a:latin typeface="Cambria" panose="02040503050406030204" pitchFamily="18" charset="0"/>
                <a:ea typeface="Cambria" panose="02040503050406030204" pitchFamily="18" charset="0"/>
              </a:rPr>
              <a:t> </a:t>
            </a:r>
            <a:r>
              <a:rPr lang="en-US" sz="2000" i="1" dirty="0" err="1" smtClean="0">
                <a:solidFill>
                  <a:srgbClr val="FF0000"/>
                </a:solidFill>
                <a:latin typeface="Cambria" panose="02040503050406030204" pitchFamily="18" charset="0"/>
                <a:ea typeface="Cambria" panose="02040503050406030204" pitchFamily="18" charset="0"/>
              </a:rPr>
              <a:t>cho</a:t>
            </a:r>
            <a:r>
              <a:rPr lang="en-US" sz="2000" i="1" dirty="0" smtClean="0">
                <a:solidFill>
                  <a:srgbClr val="FF0000"/>
                </a:solidFill>
                <a:latin typeface="Cambria" panose="02040503050406030204" pitchFamily="18" charset="0"/>
                <a:ea typeface="Cambria" panose="02040503050406030204" pitchFamily="18" charset="0"/>
              </a:rPr>
              <a:t> </a:t>
            </a:r>
            <a:r>
              <a:rPr lang="en-US" sz="2000" i="1" dirty="0" err="1" smtClean="0">
                <a:solidFill>
                  <a:srgbClr val="FF0000"/>
                </a:solidFill>
                <a:latin typeface="Cambria" panose="02040503050406030204" pitchFamily="18" charset="0"/>
                <a:ea typeface="Cambria" panose="02040503050406030204" pitchFamily="18" charset="0"/>
              </a:rPr>
              <a:t>biết</a:t>
            </a:r>
            <a:r>
              <a:rPr lang="en-US" sz="2000" i="1" dirty="0" smtClean="0">
                <a:solidFill>
                  <a:srgbClr val="FF0000"/>
                </a:solidFill>
                <a:latin typeface="Cambria" panose="02040503050406030204" pitchFamily="18" charset="0"/>
                <a:ea typeface="Cambria" panose="02040503050406030204" pitchFamily="18" charset="0"/>
              </a:rPr>
              <a:t> </a:t>
            </a:r>
            <a:r>
              <a:rPr lang="en-US" sz="2000" i="1" dirty="0" err="1" smtClean="0">
                <a:solidFill>
                  <a:srgbClr val="FF0000"/>
                </a:solidFill>
                <a:latin typeface="Cambria" panose="02040503050406030204" pitchFamily="18" charset="0"/>
                <a:ea typeface="Cambria" panose="02040503050406030204" pitchFamily="18" charset="0"/>
              </a:rPr>
              <a:t>trữ</a:t>
            </a:r>
            <a:r>
              <a:rPr lang="en-US" sz="2000" i="1" dirty="0" smtClean="0">
                <a:solidFill>
                  <a:srgbClr val="FF0000"/>
                </a:solidFill>
                <a:latin typeface="Cambria" panose="02040503050406030204" pitchFamily="18" charset="0"/>
                <a:ea typeface="Cambria" panose="02040503050406030204" pitchFamily="18" charset="0"/>
              </a:rPr>
              <a:t> </a:t>
            </a:r>
            <a:r>
              <a:rPr lang="en-US" sz="2000" i="1" dirty="0" err="1" smtClean="0">
                <a:solidFill>
                  <a:srgbClr val="FF0000"/>
                </a:solidFill>
                <a:latin typeface="Cambria" panose="02040503050406030204" pitchFamily="18" charset="0"/>
                <a:ea typeface="Cambria" panose="02040503050406030204" pitchFamily="18" charset="0"/>
              </a:rPr>
              <a:t>lượng</a:t>
            </a:r>
            <a:r>
              <a:rPr lang="en-US" sz="2000" i="1" dirty="0" smtClean="0">
                <a:solidFill>
                  <a:srgbClr val="FF0000"/>
                </a:solidFill>
                <a:latin typeface="Cambria" panose="02040503050406030204" pitchFamily="18" charset="0"/>
                <a:ea typeface="Cambria" panose="02040503050406030204" pitchFamily="18" charset="0"/>
              </a:rPr>
              <a:t> </a:t>
            </a:r>
            <a:r>
              <a:rPr lang="en-US" sz="2000" i="1" dirty="0" err="1" smtClean="0">
                <a:solidFill>
                  <a:srgbClr val="FF0000"/>
                </a:solidFill>
                <a:latin typeface="Cambria" panose="02040503050406030204" pitchFamily="18" charset="0"/>
                <a:ea typeface="Cambria" panose="02040503050406030204" pitchFamily="18" charset="0"/>
              </a:rPr>
              <a:t>và</a:t>
            </a:r>
            <a:r>
              <a:rPr lang="en-US" sz="2000" i="1" dirty="0" smtClean="0">
                <a:solidFill>
                  <a:srgbClr val="FF0000"/>
                </a:solidFill>
                <a:latin typeface="Cambria" panose="02040503050406030204" pitchFamily="18" charset="0"/>
                <a:ea typeface="Cambria" panose="02040503050406030204" pitchFamily="18" charset="0"/>
              </a:rPr>
              <a:t> </a:t>
            </a:r>
            <a:r>
              <a:rPr lang="en-US" sz="2000" i="1" dirty="0" err="1" smtClean="0">
                <a:solidFill>
                  <a:srgbClr val="FF0000"/>
                </a:solidFill>
                <a:latin typeface="Cambria" panose="02040503050406030204" pitchFamily="18" charset="0"/>
                <a:ea typeface="Cambria" panose="02040503050406030204" pitchFamily="18" charset="0"/>
              </a:rPr>
              <a:t>xác</a:t>
            </a:r>
            <a:r>
              <a:rPr lang="en-US" sz="2000" i="1" dirty="0" smtClean="0">
                <a:solidFill>
                  <a:srgbClr val="FF0000"/>
                </a:solidFill>
                <a:latin typeface="Cambria" panose="02040503050406030204" pitchFamily="18" charset="0"/>
                <a:ea typeface="Cambria" panose="02040503050406030204" pitchFamily="18" charset="0"/>
              </a:rPr>
              <a:t> </a:t>
            </a:r>
            <a:r>
              <a:rPr lang="en-US" sz="2000" i="1" dirty="0" err="1" smtClean="0">
                <a:solidFill>
                  <a:srgbClr val="FF0000"/>
                </a:solidFill>
                <a:latin typeface="Cambria" panose="02040503050406030204" pitchFamily="18" charset="0"/>
                <a:ea typeface="Cambria" panose="02040503050406030204" pitchFamily="18" charset="0"/>
              </a:rPr>
              <a:t>định</a:t>
            </a:r>
            <a:r>
              <a:rPr lang="en-US" sz="2000" i="1" dirty="0" smtClean="0">
                <a:solidFill>
                  <a:srgbClr val="FF0000"/>
                </a:solidFill>
                <a:latin typeface="Cambria" panose="02040503050406030204" pitchFamily="18" charset="0"/>
                <a:ea typeface="Cambria" panose="02040503050406030204" pitchFamily="18" charset="0"/>
              </a:rPr>
              <a:t> </a:t>
            </a:r>
            <a:r>
              <a:rPr lang="en-US" sz="2000" i="1" dirty="0" err="1" smtClean="0">
                <a:solidFill>
                  <a:srgbClr val="FF0000"/>
                </a:solidFill>
                <a:latin typeface="Cambria" panose="02040503050406030204" pitchFamily="18" charset="0"/>
                <a:ea typeface="Cambria" panose="02040503050406030204" pitchFamily="18" charset="0"/>
              </a:rPr>
              <a:t>sự</a:t>
            </a:r>
            <a:r>
              <a:rPr lang="en-US" sz="2000" i="1" dirty="0" smtClean="0">
                <a:solidFill>
                  <a:srgbClr val="FF0000"/>
                </a:solidFill>
                <a:latin typeface="Cambria" panose="02040503050406030204" pitchFamily="18" charset="0"/>
                <a:ea typeface="Cambria" panose="02040503050406030204" pitchFamily="18" charset="0"/>
              </a:rPr>
              <a:t> </a:t>
            </a:r>
            <a:r>
              <a:rPr lang="en-US" sz="2000" i="1" dirty="0" err="1" smtClean="0">
                <a:solidFill>
                  <a:srgbClr val="FF0000"/>
                </a:solidFill>
                <a:latin typeface="Cambria" panose="02040503050406030204" pitchFamily="18" charset="0"/>
                <a:ea typeface="Cambria" panose="02040503050406030204" pitchFamily="18" charset="0"/>
              </a:rPr>
              <a:t>phân</a:t>
            </a:r>
            <a:r>
              <a:rPr lang="en-US" sz="2000" i="1" dirty="0" smtClean="0">
                <a:solidFill>
                  <a:srgbClr val="FF0000"/>
                </a:solidFill>
                <a:latin typeface="Cambria" panose="02040503050406030204" pitchFamily="18" charset="0"/>
                <a:ea typeface="Cambria" panose="02040503050406030204" pitchFamily="18" charset="0"/>
              </a:rPr>
              <a:t> </a:t>
            </a:r>
            <a:r>
              <a:rPr lang="en-US" sz="2000" i="1" dirty="0" err="1" smtClean="0">
                <a:solidFill>
                  <a:srgbClr val="FF0000"/>
                </a:solidFill>
                <a:latin typeface="Cambria" panose="02040503050406030204" pitchFamily="18" charset="0"/>
                <a:ea typeface="Cambria" panose="02040503050406030204" pitchFamily="18" charset="0"/>
              </a:rPr>
              <a:t>bố</a:t>
            </a:r>
            <a:r>
              <a:rPr lang="en-US" sz="2000" i="1" dirty="0" smtClean="0">
                <a:solidFill>
                  <a:srgbClr val="FF0000"/>
                </a:solidFill>
                <a:latin typeface="Cambria" panose="02040503050406030204" pitchFamily="18" charset="0"/>
                <a:ea typeface="Cambria" panose="02040503050406030204" pitchFamily="18" charset="0"/>
              </a:rPr>
              <a:t> </a:t>
            </a:r>
            <a:r>
              <a:rPr lang="en-US" sz="2000" i="1" dirty="0" err="1" smtClean="0">
                <a:solidFill>
                  <a:srgbClr val="FF0000"/>
                </a:solidFill>
                <a:latin typeface="Cambria" panose="02040503050406030204" pitchFamily="18" charset="0"/>
                <a:ea typeface="Cambria" panose="02040503050406030204" pitchFamily="18" charset="0"/>
              </a:rPr>
              <a:t>của</a:t>
            </a:r>
            <a:r>
              <a:rPr lang="en-US" sz="2000" i="1" dirty="0" smtClean="0">
                <a:solidFill>
                  <a:srgbClr val="FF0000"/>
                </a:solidFill>
                <a:latin typeface="Cambria" panose="02040503050406030204" pitchFamily="18" charset="0"/>
                <a:ea typeface="Cambria" panose="02040503050406030204" pitchFamily="18" charset="0"/>
              </a:rPr>
              <a:t>          A-pa-</a:t>
            </a:r>
            <a:r>
              <a:rPr lang="en-US" sz="2000" i="1" dirty="0" err="1" smtClean="0">
                <a:solidFill>
                  <a:srgbClr val="FF0000"/>
                </a:solidFill>
                <a:latin typeface="Cambria" panose="02040503050406030204" pitchFamily="18" charset="0"/>
                <a:ea typeface="Cambria" panose="02040503050406030204" pitchFamily="18" charset="0"/>
              </a:rPr>
              <a:t>tít</a:t>
            </a:r>
            <a:r>
              <a:rPr lang="en-US" sz="2000" i="1" dirty="0" smtClean="0">
                <a:solidFill>
                  <a:srgbClr val="FF0000"/>
                </a:solidFill>
                <a:latin typeface="Cambria" panose="02040503050406030204" pitchFamily="18" charset="0"/>
                <a:ea typeface="Cambria" panose="02040503050406030204" pitchFamily="18" charset="0"/>
              </a:rPr>
              <a:t>, </a:t>
            </a:r>
            <a:r>
              <a:rPr lang="en-US" sz="2000" i="1" dirty="0" err="1" smtClean="0">
                <a:solidFill>
                  <a:srgbClr val="FF0000"/>
                </a:solidFill>
                <a:latin typeface="Cambria" panose="02040503050406030204" pitchFamily="18" charset="0"/>
                <a:ea typeface="Cambria" panose="02040503050406030204" pitchFamily="18" charset="0"/>
              </a:rPr>
              <a:t>ti</a:t>
            </a:r>
            <a:r>
              <a:rPr lang="en-US" sz="2000" i="1" dirty="0" smtClean="0">
                <a:solidFill>
                  <a:srgbClr val="FF0000"/>
                </a:solidFill>
                <a:latin typeface="Cambria" panose="02040503050406030204" pitchFamily="18" charset="0"/>
                <a:ea typeface="Cambria" panose="02040503050406030204" pitchFamily="18" charset="0"/>
              </a:rPr>
              <a:t>-tan </a:t>
            </a:r>
            <a:r>
              <a:rPr lang="en-US" sz="2000" i="1" dirty="0" err="1" smtClean="0">
                <a:solidFill>
                  <a:srgbClr val="FF0000"/>
                </a:solidFill>
                <a:latin typeface="Cambria" panose="02040503050406030204" pitchFamily="18" charset="0"/>
                <a:ea typeface="Cambria" panose="02040503050406030204" pitchFamily="18" charset="0"/>
              </a:rPr>
              <a:t>và</a:t>
            </a:r>
            <a:r>
              <a:rPr lang="en-US" sz="2000" i="1" dirty="0" smtClean="0">
                <a:solidFill>
                  <a:srgbClr val="FF0000"/>
                </a:solidFill>
                <a:latin typeface="Cambria" panose="02040503050406030204" pitchFamily="18" charset="0"/>
                <a:ea typeface="Cambria" panose="02040503050406030204" pitchFamily="18" charset="0"/>
              </a:rPr>
              <a:t> </a:t>
            </a:r>
            <a:r>
              <a:rPr lang="en-US" sz="2000" i="1" dirty="0" err="1" smtClean="0">
                <a:solidFill>
                  <a:srgbClr val="FF0000"/>
                </a:solidFill>
                <a:latin typeface="Cambria" panose="02040503050406030204" pitchFamily="18" charset="0"/>
                <a:ea typeface="Cambria" panose="02040503050406030204" pitchFamily="18" charset="0"/>
              </a:rPr>
              <a:t>đá</a:t>
            </a:r>
            <a:r>
              <a:rPr lang="en-US" sz="2000" i="1" dirty="0" smtClean="0">
                <a:solidFill>
                  <a:srgbClr val="FF0000"/>
                </a:solidFill>
                <a:latin typeface="Cambria" panose="02040503050406030204" pitchFamily="18" charset="0"/>
                <a:ea typeface="Cambria" panose="02040503050406030204" pitchFamily="18" charset="0"/>
              </a:rPr>
              <a:t> </a:t>
            </a:r>
            <a:r>
              <a:rPr lang="en-US" sz="2000" i="1" dirty="0" err="1" smtClean="0">
                <a:solidFill>
                  <a:srgbClr val="FF0000"/>
                </a:solidFill>
                <a:latin typeface="Cambria" panose="02040503050406030204" pitchFamily="18" charset="0"/>
                <a:ea typeface="Cambria" panose="02040503050406030204" pitchFamily="18" charset="0"/>
              </a:rPr>
              <a:t>vôi</a:t>
            </a:r>
            <a:r>
              <a:rPr lang="en-US" sz="2000" i="1" dirty="0" smtClean="0">
                <a:solidFill>
                  <a:srgbClr val="FF0000"/>
                </a:solidFill>
                <a:latin typeface="Cambria" panose="02040503050406030204" pitchFamily="18" charset="0"/>
                <a:ea typeface="Cambria" panose="02040503050406030204" pitchFamily="18" charset="0"/>
              </a:rPr>
              <a:t> ở </a:t>
            </a:r>
            <a:r>
              <a:rPr lang="en-US" sz="2000" i="1" dirty="0" err="1" smtClean="0">
                <a:solidFill>
                  <a:srgbClr val="FF0000"/>
                </a:solidFill>
                <a:latin typeface="Cambria" panose="02040503050406030204" pitchFamily="18" charset="0"/>
                <a:ea typeface="Cambria" panose="02040503050406030204" pitchFamily="18" charset="0"/>
              </a:rPr>
              <a:t>nước</a:t>
            </a:r>
            <a:r>
              <a:rPr lang="en-US" sz="2000" i="1" dirty="0" smtClean="0">
                <a:solidFill>
                  <a:srgbClr val="FF0000"/>
                </a:solidFill>
                <a:latin typeface="Cambria" panose="02040503050406030204" pitchFamily="18" charset="0"/>
                <a:ea typeface="Cambria" panose="02040503050406030204" pitchFamily="18" charset="0"/>
              </a:rPr>
              <a:t> ta.</a:t>
            </a:r>
            <a:endParaRPr lang="vi-VN" sz="2000" i="1" dirty="0">
              <a:solidFill>
                <a:srgbClr val="FF0000"/>
              </a:solidFill>
              <a:latin typeface="Cambria" panose="02040503050406030204" pitchFamily="18" charset="0"/>
              <a:ea typeface="Cambria" panose="02040503050406030204" pitchFamily="18" charset="0"/>
            </a:endParaRPr>
          </a:p>
        </p:txBody>
      </p:sp>
      <p:sp>
        <p:nvSpPr>
          <p:cNvPr id="31" name="Title 1"/>
          <p:cNvSpPr txBox="1">
            <a:spLocks/>
          </p:cNvSpPr>
          <p:nvPr/>
        </p:nvSpPr>
        <p:spPr>
          <a:xfrm>
            <a:off x="2299452" y="266700"/>
            <a:ext cx="7377948" cy="5715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just"/>
            <a:r>
              <a:rPr lang="vi-VN" sz="2400" b="1" dirty="0" smtClean="0">
                <a:solidFill>
                  <a:srgbClr val="0D30DD"/>
                </a:solidFill>
                <a:latin typeface="Cambria" pitchFamily="18" charset="0"/>
              </a:rPr>
              <a:t>ĐẶC ĐIỂM PHÂN BỐ CÁC LOẠI KHOÁNG SẢN</a:t>
            </a:r>
            <a:endParaRPr lang="en-US" sz="2400" b="1" dirty="0" smtClean="0">
              <a:solidFill>
                <a:srgbClr val="0D30DD"/>
              </a:solidFill>
              <a:latin typeface="Cambria" pitchFamily="18" charset="0"/>
            </a:endParaRPr>
          </a:p>
          <a:p>
            <a:pPr algn="just"/>
            <a:r>
              <a:rPr lang="vi-VN" sz="2400" b="1" dirty="0" smtClean="0">
                <a:solidFill>
                  <a:srgbClr val="0D30DD"/>
                </a:solidFill>
                <a:latin typeface="Cambria" pitchFamily="18" charset="0"/>
              </a:rPr>
              <a:t> CHỦ YẾU</a:t>
            </a:r>
            <a:endParaRPr lang="en-US" sz="2400" b="1" dirty="0">
              <a:solidFill>
                <a:srgbClr val="0D30DD"/>
              </a:solidFill>
              <a:latin typeface="Cambria" pitchFamily="18" charset="0"/>
            </a:endParaRPr>
          </a:p>
        </p:txBody>
      </p:sp>
      <p:pic>
        <p:nvPicPr>
          <p:cNvPr id="1027" name="Picture 3"/>
          <p:cNvPicPr>
            <a:picLocks noChangeAspect="1" noChangeArrowheads="1"/>
          </p:cNvPicPr>
          <p:nvPr/>
        </p:nvPicPr>
        <p:blipFill>
          <a:blip r:embed="rId5">
            <a:extLst>
              <a:ext uri="{BEBA8EAE-BF5A-486C-A8C5-ECC9F3942E4B}">
                <a14:imgProps xmlns:a14="http://schemas.microsoft.com/office/drawing/2010/main">
                  <a14:imgLayer r:embed="rId6">
                    <a14:imgEffect>
                      <a14:sharpenSoften amount="50000"/>
                    </a14:imgEffect>
                    <a14:imgEffect>
                      <a14:saturation sat="400000"/>
                    </a14:imgEffect>
                    <a14:imgEffect>
                      <a14:brightnessContrast contrast="40000"/>
                    </a14:imgEffect>
                  </a14:imgLayer>
                </a14:imgProps>
              </a:ext>
              <a:ext uri="{28A0092B-C50C-407E-A947-70E740481C1C}">
                <a14:useLocalDpi xmlns:a14="http://schemas.microsoft.com/office/drawing/2010/main" val="0"/>
              </a:ext>
            </a:extLst>
          </a:blip>
          <a:srcRect/>
          <a:stretch>
            <a:fillRect/>
          </a:stretch>
        </p:blipFill>
        <p:spPr bwMode="auto">
          <a:xfrm>
            <a:off x="286339" y="1516120"/>
            <a:ext cx="1167904" cy="1227080"/>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nvGrpSpPr>
          <p:cNvPr id="15" name="Group 14"/>
          <p:cNvGrpSpPr/>
          <p:nvPr/>
        </p:nvGrpSpPr>
        <p:grpSpPr>
          <a:xfrm>
            <a:off x="191254" y="4249779"/>
            <a:ext cx="1332746" cy="1312821"/>
            <a:chOff x="328593" y="3259179"/>
            <a:chExt cx="1256547" cy="1465221"/>
          </a:xfrm>
        </p:grpSpPr>
        <p:pic>
          <p:nvPicPr>
            <p:cNvPr id="1028" name="Picture 4"/>
            <p:cNvPicPr>
              <a:picLocks noChangeAspect="1" noChangeArrowheads="1"/>
            </p:cNvPicPr>
            <p:nvPr/>
          </p:nvPicPr>
          <p:blipFill>
            <a:blip r:embed="rId7">
              <a:extLst>
                <a:ext uri="{BEBA8EAE-BF5A-486C-A8C5-ECC9F3942E4B}">
                  <a14:imgProps xmlns:a14="http://schemas.microsoft.com/office/drawing/2010/main">
                    <a14:imgLayer r:embed="rId8">
                      <a14:imgEffect>
                        <a14:artisticMarker/>
                      </a14:imgEffect>
                      <a14:imgEffect>
                        <a14:sharpenSoften amount="50000"/>
                      </a14:imgEffect>
                      <a14:imgEffect>
                        <a14:colorTemperature colorTemp="11200"/>
                      </a14:imgEffect>
                      <a14:imgEffect>
                        <a14:brightnessContrast contrast="20000"/>
                      </a14:imgEffect>
                    </a14:imgLayer>
                  </a14:imgProps>
                </a:ext>
                <a:ext uri="{28A0092B-C50C-407E-A947-70E740481C1C}">
                  <a14:useLocalDpi xmlns:a14="http://schemas.microsoft.com/office/drawing/2010/main" val="0"/>
                </a:ext>
              </a:extLst>
            </a:blip>
            <a:srcRect/>
            <a:stretch>
              <a:fillRect/>
            </a:stretch>
          </p:blipFill>
          <p:spPr bwMode="auto">
            <a:xfrm>
              <a:off x="328593" y="3383619"/>
              <a:ext cx="1167903" cy="1340781"/>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8" name="Picture 12" descr="http://previews.123rf.com/images/mistac/mistac1207/mistac120700017/14524015-A-cartoon-boy-with-a-good-idea-Stock-Vector-thinking.jpg"/>
            <p:cNvPicPr>
              <a:picLocks noChangeAspect="1" noChangeArrowheads="1"/>
            </p:cNvPicPr>
            <p:nvPr/>
          </p:nvPicPr>
          <p:blipFill rotWithShape="1">
            <a:blip r:embed="rId9" cstate="print">
              <a:clrChange>
                <a:clrFrom>
                  <a:srgbClr val="FFFFFF"/>
                </a:clrFrom>
                <a:clrTo>
                  <a:srgbClr val="FFFFFF">
                    <a:alpha val="0"/>
                  </a:srgbClr>
                </a:clrTo>
              </a:clrChange>
              <a:extLst>
                <a:ext uri="{28A0092B-C50C-407E-A947-70E740481C1C}">
                  <a14:useLocalDpi xmlns:a14="http://schemas.microsoft.com/office/drawing/2010/main" val="0"/>
                </a:ext>
              </a:extLst>
            </a:blip>
            <a:srcRect l="32065" r="45098" b="81605"/>
            <a:stretch/>
          </p:blipFill>
          <p:spPr bwMode="auto">
            <a:xfrm rot="1019582">
              <a:off x="1011253" y="3259179"/>
              <a:ext cx="573887" cy="462251"/>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a:extLst>
              <a:ext uri="{909E8E84-426E-40DD-AFC4-6F175D3DCCD1}">
                <a14:hiddenFill xmlns:a14="http://schemas.microsoft.com/office/drawing/2010/main">
                  <a:solidFill>
                    <a:srgbClr val="FFFFFF"/>
                  </a:solidFill>
                </a14:hiddenFill>
              </a:ext>
            </a:extLst>
          </p:spPr>
        </p:pic>
      </p:grpSp>
      <p:sp>
        <p:nvSpPr>
          <p:cNvPr id="32" name="Rectangle 31"/>
          <p:cNvSpPr/>
          <p:nvPr/>
        </p:nvSpPr>
        <p:spPr>
          <a:xfrm>
            <a:off x="1523998" y="3229213"/>
            <a:ext cx="3657601" cy="3323987"/>
          </a:xfrm>
          <a:prstGeom prst="rect">
            <a:avLst/>
          </a:prstGeom>
          <a:solidFill>
            <a:srgbClr val="FFCCFF"/>
          </a:solidFill>
          <a:ln w="12700">
            <a:solidFill>
              <a:srgbClr val="0070C0"/>
            </a:solidFill>
          </a:ln>
        </p:spPr>
        <p:txBody>
          <a:bodyPr wrap="square">
            <a:spAutoFit/>
          </a:bodyPr>
          <a:lstStyle/>
          <a:p>
            <a:pPr algn="just">
              <a:spcBef>
                <a:spcPts val="600"/>
              </a:spcBef>
              <a:spcAft>
                <a:spcPts val="0"/>
              </a:spcAft>
            </a:pPr>
            <a:r>
              <a:rPr lang="en-US" sz="2000" dirty="0" smtClean="0">
                <a:latin typeface="Cambria" pitchFamily="18" charset="0"/>
                <a:ea typeface="Cambria" pitchFamily="18" charset="0"/>
              </a:rPr>
              <a:t>- </a:t>
            </a:r>
            <a:r>
              <a:rPr lang="vi-VN" sz="2000" dirty="0" smtClean="0">
                <a:latin typeface="Cambria" pitchFamily="18" charset="0"/>
                <a:ea typeface="Cambria" pitchFamily="18" charset="0"/>
              </a:rPr>
              <a:t>A-pa-tít</a:t>
            </a:r>
            <a:r>
              <a:rPr lang="vi-VN" sz="2000" dirty="0">
                <a:latin typeface="Cambria" pitchFamily="18" charset="0"/>
                <a:ea typeface="Cambria" pitchFamily="18" charset="0"/>
              </a:rPr>
              <a:t>: Tổng trữ lượng khoảng 2 tỉ </a:t>
            </a:r>
            <a:r>
              <a:rPr lang="vi-VN" sz="2000" dirty="0" smtClean="0">
                <a:latin typeface="Cambria" pitchFamily="18" charset="0"/>
                <a:ea typeface="Cambria" pitchFamily="18" charset="0"/>
              </a:rPr>
              <a:t>tấn</a:t>
            </a:r>
            <a:r>
              <a:rPr lang="en-US" sz="2000" dirty="0" smtClean="0">
                <a:latin typeface="Cambria" pitchFamily="18" charset="0"/>
                <a:ea typeface="Cambria" pitchFamily="18" charset="0"/>
              </a:rPr>
              <a:t>, </a:t>
            </a:r>
            <a:r>
              <a:rPr lang="en-US" sz="2000" dirty="0" err="1" smtClean="0">
                <a:latin typeface="Cambria" pitchFamily="18" charset="0"/>
                <a:ea typeface="Cambria" pitchFamily="18" charset="0"/>
              </a:rPr>
              <a:t>phân</a:t>
            </a:r>
            <a:r>
              <a:rPr lang="en-US" sz="2000" dirty="0" smtClean="0">
                <a:latin typeface="Cambria" pitchFamily="18" charset="0"/>
                <a:ea typeface="Cambria" pitchFamily="18" charset="0"/>
              </a:rPr>
              <a:t> </a:t>
            </a:r>
            <a:r>
              <a:rPr lang="en-US" sz="2000" dirty="0" err="1" smtClean="0">
                <a:latin typeface="Cambria" pitchFamily="18" charset="0"/>
                <a:ea typeface="Cambria" pitchFamily="18" charset="0"/>
              </a:rPr>
              <a:t>bố</a:t>
            </a:r>
            <a:r>
              <a:rPr lang="en-US" sz="2000" dirty="0" smtClean="0">
                <a:latin typeface="Cambria" pitchFamily="18" charset="0"/>
                <a:ea typeface="Cambria" pitchFamily="18" charset="0"/>
              </a:rPr>
              <a:t> ở </a:t>
            </a:r>
            <a:r>
              <a:rPr lang="en-US" sz="2000" dirty="0" err="1" smtClean="0">
                <a:latin typeface="Cambria" pitchFamily="18" charset="0"/>
                <a:ea typeface="Cambria" pitchFamily="18" charset="0"/>
              </a:rPr>
              <a:t>Lào</a:t>
            </a:r>
            <a:r>
              <a:rPr lang="en-US" sz="2000" dirty="0" smtClean="0">
                <a:latin typeface="Cambria" pitchFamily="18" charset="0"/>
                <a:ea typeface="Cambria" pitchFamily="18" charset="0"/>
              </a:rPr>
              <a:t> </a:t>
            </a:r>
            <a:r>
              <a:rPr lang="en-US" sz="2000" dirty="0" err="1" smtClean="0">
                <a:latin typeface="Cambria" pitchFamily="18" charset="0"/>
                <a:ea typeface="Cambria" pitchFamily="18" charset="0"/>
              </a:rPr>
              <a:t>Cai</a:t>
            </a:r>
            <a:r>
              <a:rPr lang="en-US" sz="2000" dirty="0" smtClean="0">
                <a:latin typeface="Cambria" pitchFamily="18" charset="0"/>
                <a:ea typeface="Cambria" pitchFamily="18" charset="0"/>
              </a:rPr>
              <a:t>.</a:t>
            </a:r>
            <a:endParaRPr lang="en-US" sz="2000" dirty="0">
              <a:latin typeface="Cambria" pitchFamily="18" charset="0"/>
              <a:ea typeface="Cambria" pitchFamily="18" charset="0"/>
            </a:endParaRPr>
          </a:p>
          <a:p>
            <a:pPr algn="just">
              <a:spcBef>
                <a:spcPts val="600"/>
              </a:spcBef>
              <a:spcAft>
                <a:spcPts val="0"/>
              </a:spcAft>
            </a:pPr>
            <a:r>
              <a:rPr lang="vi-VN" sz="2000" dirty="0">
                <a:latin typeface="Cambria" pitchFamily="18" charset="0"/>
                <a:ea typeface="Cambria" pitchFamily="18" charset="0"/>
              </a:rPr>
              <a:t>- Ti-tan: Tổng trữ lượng khoảng 663 triệu </a:t>
            </a:r>
            <a:r>
              <a:rPr lang="vi-VN" sz="2000" dirty="0" smtClean="0">
                <a:latin typeface="Cambria" pitchFamily="18" charset="0"/>
                <a:ea typeface="Cambria" pitchFamily="18" charset="0"/>
              </a:rPr>
              <a:t>tấn</a:t>
            </a:r>
            <a:r>
              <a:rPr lang="en-US" sz="2000" dirty="0">
                <a:latin typeface="Cambria" pitchFamily="18" charset="0"/>
                <a:ea typeface="Cambria" pitchFamily="18" charset="0"/>
              </a:rPr>
              <a:t>, </a:t>
            </a:r>
            <a:r>
              <a:rPr lang="en-US" sz="2000" dirty="0" err="1">
                <a:latin typeface="Cambria" pitchFamily="18" charset="0"/>
                <a:ea typeface="Cambria" pitchFamily="18" charset="0"/>
              </a:rPr>
              <a:t>phân</a:t>
            </a:r>
            <a:r>
              <a:rPr lang="en-US" sz="2000" dirty="0">
                <a:latin typeface="Cambria" pitchFamily="18" charset="0"/>
                <a:ea typeface="Cambria" pitchFamily="18" charset="0"/>
              </a:rPr>
              <a:t> </a:t>
            </a:r>
            <a:r>
              <a:rPr lang="en-US" sz="2000" dirty="0" err="1">
                <a:latin typeface="Cambria" pitchFamily="18" charset="0"/>
                <a:ea typeface="Cambria" pitchFamily="18" charset="0"/>
              </a:rPr>
              <a:t>bố</a:t>
            </a:r>
            <a:r>
              <a:rPr lang="en-US" sz="2000" dirty="0">
                <a:latin typeface="Cambria" pitchFamily="18" charset="0"/>
                <a:ea typeface="Cambria" pitchFamily="18" charset="0"/>
              </a:rPr>
              <a:t> ở </a:t>
            </a:r>
            <a:r>
              <a:rPr lang="vi-VN" sz="2000" dirty="0">
                <a:latin typeface="Cambria" pitchFamily="18" charset="0"/>
                <a:ea typeface="Cambria" pitchFamily="18" charset="0"/>
              </a:rPr>
              <a:t>ở ven biển từ Quảng Ninh đến Bà Rịa - Vũng Tàu.</a:t>
            </a:r>
            <a:endParaRPr lang="en-US" sz="2000" dirty="0">
              <a:latin typeface="Cambria" pitchFamily="18" charset="0"/>
              <a:ea typeface="Cambria" pitchFamily="18" charset="0"/>
            </a:endParaRPr>
          </a:p>
          <a:p>
            <a:pPr algn="just">
              <a:spcBef>
                <a:spcPts val="600"/>
              </a:spcBef>
              <a:spcAft>
                <a:spcPts val="0"/>
              </a:spcAft>
            </a:pPr>
            <a:r>
              <a:rPr lang="vi-VN" sz="2000" dirty="0">
                <a:latin typeface="Cambria" pitchFamily="18" charset="0"/>
                <a:ea typeface="Cambria" pitchFamily="18" charset="0"/>
              </a:rPr>
              <a:t>- Đá vôi: Tổng trữ lượng lên đến 8 tỉ </a:t>
            </a:r>
            <a:r>
              <a:rPr lang="vi-VN" sz="2000" dirty="0" smtClean="0">
                <a:latin typeface="Cambria" pitchFamily="18" charset="0"/>
                <a:ea typeface="Cambria" pitchFamily="18" charset="0"/>
              </a:rPr>
              <a:t>tấn</a:t>
            </a:r>
            <a:r>
              <a:rPr lang="en-US" sz="2000" dirty="0">
                <a:latin typeface="Cambria" pitchFamily="18" charset="0"/>
                <a:ea typeface="Cambria" pitchFamily="18" charset="0"/>
              </a:rPr>
              <a:t>, </a:t>
            </a:r>
            <a:r>
              <a:rPr lang="en-US" sz="2000" dirty="0" err="1">
                <a:latin typeface="Cambria" pitchFamily="18" charset="0"/>
                <a:ea typeface="Cambria" pitchFamily="18" charset="0"/>
              </a:rPr>
              <a:t>phân</a:t>
            </a:r>
            <a:r>
              <a:rPr lang="en-US" sz="2000" dirty="0">
                <a:latin typeface="Cambria" pitchFamily="18" charset="0"/>
                <a:ea typeface="Cambria" pitchFamily="18" charset="0"/>
              </a:rPr>
              <a:t> </a:t>
            </a:r>
            <a:r>
              <a:rPr lang="en-US" sz="2000" dirty="0" err="1">
                <a:latin typeface="Cambria" pitchFamily="18" charset="0"/>
                <a:ea typeface="Cambria" pitchFamily="18" charset="0"/>
              </a:rPr>
              <a:t>bố</a:t>
            </a:r>
            <a:r>
              <a:rPr lang="en-US" sz="2000" dirty="0">
                <a:latin typeface="Cambria" pitchFamily="18" charset="0"/>
                <a:ea typeface="Cambria" pitchFamily="18" charset="0"/>
              </a:rPr>
              <a:t> ở </a:t>
            </a:r>
            <a:r>
              <a:rPr lang="en-US" sz="2000" dirty="0" err="1">
                <a:latin typeface="Cambria" pitchFamily="18" charset="0"/>
                <a:ea typeface="Cambria" pitchFamily="18" charset="0"/>
              </a:rPr>
              <a:t>ở</a:t>
            </a:r>
            <a:r>
              <a:rPr lang="en-US" sz="2000" dirty="0">
                <a:latin typeface="Cambria" pitchFamily="18" charset="0"/>
                <a:ea typeface="Cambria" pitchFamily="18" charset="0"/>
              </a:rPr>
              <a:t> </a:t>
            </a:r>
            <a:r>
              <a:rPr lang="en-US" sz="2000" dirty="0" err="1">
                <a:latin typeface="Cambria" pitchFamily="18" charset="0"/>
                <a:ea typeface="Cambria" pitchFamily="18" charset="0"/>
              </a:rPr>
              <a:t>vùng</a:t>
            </a:r>
            <a:r>
              <a:rPr lang="en-US" sz="2000" dirty="0">
                <a:latin typeface="Cambria" pitchFamily="18" charset="0"/>
                <a:ea typeface="Cambria" pitchFamily="18" charset="0"/>
              </a:rPr>
              <a:t> </a:t>
            </a:r>
            <a:r>
              <a:rPr lang="en-US" sz="2000" dirty="0" err="1">
                <a:latin typeface="Cambria" pitchFamily="18" charset="0"/>
                <a:ea typeface="Cambria" pitchFamily="18" charset="0"/>
              </a:rPr>
              <a:t>núi</a:t>
            </a:r>
            <a:r>
              <a:rPr lang="en-US" sz="2000" dirty="0">
                <a:latin typeface="Cambria" pitchFamily="18" charset="0"/>
                <a:ea typeface="Cambria" pitchFamily="18" charset="0"/>
              </a:rPr>
              <a:t> </a:t>
            </a:r>
            <a:r>
              <a:rPr lang="en-US" sz="2000" dirty="0" err="1">
                <a:latin typeface="Cambria" pitchFamily="18" charset="0"/>
                <a:ea typeface="Cambria" pitchFamily="18" charset="0"/>
              </a:rPr>
              <a:t>phía</a:t>
            </a:r>
            <a:r>
              <a:rPr lang="en-US" sz="2000" dirty="0">
                <a:latin typeface="Cambria" pitchFamily="18" charset="0"/>
                <a:ea typeface="Cambria" pitchFamily="18" charset="0"/>
              </a:rPr>
              <a:t> </a:t>
            </a:r>
            <a:r>
              <a:rPr lang="en-US" sz="2000" dirty="0" err="1">
                <a:latin typeface="Cambria" pitchFamily="18" charset="0"/>
                <a:ea typeface="Cambria" pitchFamily="18" charset="0"/>
              </a:rPr>
              <a:t>Bắc</a:t>
            </a:r>
            <a:r>
              <a:rPr lang="en-US" sz="2000" dirty="0">
                <a:latin typeface="Cambria" pitchFamily="18" charset="0"/>
                <a:ea typeface="Cambria" pitchFamily="18" charset="0"/>
              </a:rPr>
              <a:t> </a:t>
            </a:r>
            <a:r>
              <a:rPr lang="en-US" sz="2000" dirty="0" err="1">
                <a:latin typeface="Cambria" pitchFamily="18" charset="0"/>
                <a:ea typeface="Cambria" pitchFamily="18" charset="0"/>
              </a:rPr>
              <a:t>và</a:t>
            </a:r>
            <a:r>
              <a:rPr lang="en-US" sz="2000" dirty="0">
                <a:latin typeface="Cambria" pitchFamily="18" charset="0"/>
                <a:ea typeface="Cambria" pitchFamily="18" charset="0"/>
              </a:rPr>
              <a:t> </a:t>
            </a:r>
            <a:r>
              <a:rPr lang="en-US" sz="2000" dirty="0" err="1">
                <a:latin typeface="Cambria" pitchFamily="18" charset="0"/>
                <a:ea typeface="Cambria" pitchFamily="18" charset="0"/>
              </a:rPr>
              <a:t>Bắc</a:t>
            </a:r>
            <a:r>
              <a:rPr lang="en-US" sz="2000" dirty="0">
                <a:latin typeface="Cambria" pitchFamily="18" charset="0"/>
                <a:ea typeface="Cambria" pitchFamily="18" charset="0"/>
              </a:rPr>
              <a:t> </a:t>
            </a:r>
            <a:r>
              <a:rPr lang="en-US" sz="2000" dirty="0" err="1">
                <a:latin typeface="Cambria" pitchFamily="18" charset="0"/>
                <a:ea typeface="Cambria" pitchFamily="18" charset="0"/>
              </a:rPr>
              <a:t>Trung</a:t>
            </a:r>
            <a:r>
              <a:rPr lang="en-US" sz="2000" dirty="0">
                <a:latin typeface="Cambria" pitchFamily="18" charset="0"/>
                <a:ea typeface="Cambria" pitchFamily="18" charset="0"/>
              </a:rPr>
              <a:t> </a:t>
            </a:r>
            <a:r>
              <a:rPr lang="en-US" sz="2000" dirty="0" err="1">
                <a:latin typeface="Cambria" pitchFamily="18" charset="0"/>
                <a:ea typeface="Cambria" pitchFamily="18" charset="0"/>
              </a:rPr>
              <a:t>Bộ</a:t>
            </a:r>
            <a:r>
              <a:rPr lang="en-US" sz="2000" dirty="0">
                <a:latin typeface="Cambria" pitchFamily="18" charset="0"/>
                <a:ea typeface="Cambria" pitchFamily="18" charset="0"/>
              </a:rPr>
              <a:t>.</a:t>
            </a:r>
          </a:p>
        </p:txBody>
      </p:sp>
      <p:pic>
        <p:nvPicPr>
          <p:cNvPr id="2" name="Picture 3"/>
          <p:cNvPicPr>
            <a:picLocks noChangeAspect="1" noChangeArrowheads="1"/>
          </p:cNvPicPr>
          <p:nvPr/>
        </p:nvPicPr>
        <p:blipFill>
          <a:blip r:embed="rId10">
            <a:extLst>
              <a:ext uri="{BEBA8EAE-BF5A-486C-A8C5-ECC9F3942E4B}">
                <a14:imgProps xmlns:a14="http://schemas.microsoft.com/office/drawing/2010/main">
                  <a14:imgLayer r:embed="rId11">
                    <a14:imgEffect>
                      <a14:sharpenSoften amount="50000"/>
                    </a14:imgEffect>
                  </a14:imgLayer>
                </a14:imgProps>
              </a:ext>
              <a:ext uri="{28A0092B-C50C-407E-A947-70E740481C1C}">
                <a14:useLocalDpi xmlns:a14="http://schemas.microsoft.com/office/drawing/2010/main" val="0"/>
              </a:ext>
            </a:extLst>
          </a:blip>
          <a:srcRect/>
          <a:stretch>
            <a:fillRect/>
          </a:stretch>
        </p:blipFill>
        <p:spPr bwMode="auto">
          <a:xfrm>
            <a:off x="5304146" y="1371600"/>
            <a:ext cx="3535053" cy="5181599"/>
          </a:xfrm>
          <a:prstGeom prst="rect">
            <a:avLst/>
          </a:prstGeom>
          <a:noFill/>
          <a:ln w="9525">
            <a:solidFill>
              <a:srgbClr val="FF00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Oval 2"/>
          <p:cNvSpPr/>
          <p:nvPr/>
        </p:nvSpPr>
        <p:spPr>
          <a:xfrm>
            <a:off x="5951596" y="1649774"/>
            <a:ext cx="296803" cy="262504"/>
          </a:xfrm>
          <a:prstGeom prst="ellipse">
            <a:avLst/>
          </a:prstGeom>
          <a:noFill/>
          <a:ln>
            <a:solidFill>
              <a:srgbClr val="0D30D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Oval 25"/>
          <p:cNvSpPr/>
          <p:nvPr/>
        </p:nvSpPr>
        <p:spPr>
          <a:xfrm>
            <a:off x="6953963" y="3416826"/>
            <a:ext cx="285037" cy="304800"/>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Oval 33"/>
          <p:cNvSpPr/>
          <p:nvPr/>
        </p:nvSpPr>
        <p:spPr>
          <a:xfrm>
            <a:off x="7010400" y="4961938"/>
            <a:ext cx="285037" cy="304800"/>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Oval 34"/>
          <p:cNvSpPr/>
          <p:nvPr/>
        </p:nvSpPr>
        <p:spPr>
          <a:xfrm>
            <a:off x="6400800" y="2286000"/>
            <a:ext cx="285037" cy="304800"/>
          </a:xfrm>
          <a:prstGeom prst="ellipse">
            <a:avLst/>
          </a:prstGeom>
          <a:noFill/>
          <a:ln>
            <a:solidFill>
              <a:srgbClr val="0099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657892037"/>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1027"/>
                                        </p:tgtEl>
                                        <p:attrNameLst>
                                          <p:attrName>style.visibility</p:attrName>
                                        </p:attrNameLst>
                                      </p:cBhvr>
                                      <p:to>
                                        <p:strVal val="visible"/>
                                      </p:to>
                                    </p:set>
                                    <p:animEffect transition="in" filter="randombar(horizontal)">
                                      <p:cBhvr>
                                        <p:cTn id="7" dur="500"/>
                                        <p:tgtEl>
                                          <p:spTgt spid="1027"/>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randombar(horizontal)">
                                      <p:cBhvr>
                                        <p:cTn id="12" dur="500"/>
                                        <p:tgtEl>
                                          <p:spTgt spid="2"/>
                                        </p:tgtEl>
                                      </p:cBhvr>
                                    </p:animEffect>
                                  </p:childTnLst>
                                </p:cTn>
                              </p:par>
                              <p:par>
                                <p:cTn id="13" presetID="14" presetClass="entr" presetSubtype="10" fill="hold" grpId="0" nodeType="withEffect">
                                  <p:stCondLst>
                                    <p:cond delay="0"/>
                                  </p:stCondLst>
                                  <p:childTnLst>
                                    <p:set>
                                      <p:cBhvr>
                                        <p:cTn id="14" dur="1" fill="hold">
                                          <p:stCondLst>
                                            <p:cond delay="0"/>
                                          </p:stCondLst>
                                        </p:cTn>
                                        <p:tgtEl>
                                          <p:spTgt spid="16"/>
                                        </p:tgtEl>
                                        <p:attrNameLst>
                                          <p:attrName>style.visibility</p:attrName>
                                        </p:attrNameLst>
                                      </p:cBhvr>
                                      <p:to>
                                        <p:strVal val="visible"/>
                                      </p:to>
                                    </p:set>
                                    <p:animEffect transition="in" filter="randombar(horizontal)">
                                      <p:cBhvr>
                                        <p:cTn id="15" dur="500"/>
                                        <p:tgtEl>
                                          <p:spTgt spid="16"/>
                                        </p:tgtEl>
                                      </p:cBhvr>
                                    </p:animEffect>
                                  </p:childTnLst>
                                </p:cTn>
                              </p:par>
                            </p:childTnLst>
                          </p:cTn>
                        </p:par>
                      </p:childTnLst>
                    </p:cTn>
                  </p:par>
                  <p:par>
                    <p:cTn id="16" fill="hold">
                      <p:stCondLst>
                        <p:cond delay="indefinite"/>
                      </p:stCondLst>
                      <p:childTnLst>
                        <p:par>
                          <p:cTn id="17" fill="hold">
                            <p:stCondLst>
                              <p:cond delay="0"/>
                            </p:stCondLst>
                            <p:childTnLst>
                              <p:par>
                                <p:cTn id="18" presetID="14" presetClass="entr" presetSubtype="10" fill="hold" nodeType="clickEffect">
                                  <p:stCondLst>
                                    <p:cond delay="0"/>
                                  </p:stCondLst>
                                  <p:childTnLst>
                                    <p:set>
                                      <p:cBhvr>
                                        <p:cTn id="19" dur="1" fill="hold">
                                          <p:stCondLst>
                                            <p:cond delay="0"/>
                                          </p:stCondLst>
                                        </p:cTn>
                                        <p:tgtEl>
                                          <p:spTgt spid="15"/>
                                        </p:tgtEl>
                                        <p:attrNameLst>
                                          <p:attrName>style.visibility</p:attrName>
                                        </p:attrNameLst>
                                      </p:cBhvr>
                                      <p:to>
                                        <p:strVal val="visible"/>
                                      </p:to>
                                    </p:set>
                                    <p:animEffect transition="in" filter="randombar(horizontal)">
                                      <p:cBhvr>
                                        <p:cTn id="20" dur="500"/>
                                        <p:tgtEl>
                                          <p:spTgt spid="15"/>
                                        </p:tgtEl>
                                      </p:cBhvr>
                                    </p:animEffect>
                                  </p:childTnLst>
                                </p:cTn>
                              </p:par>
                              <p:par>
                                <p:cTn id="21" presetID="14" presetClass="entr" presetSubtype="10" fill="hold" grpId="0" nodeType="withEffect">
                                  <p:stCondLst>
                                    <p:cond delay="0"/>
                                  </p:stCondLst>
                                  <p:childTnLst>
                                    <p:set>
                                      <p:cBhvr>
                                        <p:cTn id="22" dur="1" fill="hold">
                                          <p:stCondLst>
                                            <p:cond delay="0"/>
                                          </p:stCondLst>
                                        </p:cTn>
                                        <p:tgtEl>
                                          <p:spTgt spid="32"/>
                                        </p:tgtEl>
                                        <p:attrNameLst>
                                          <p:attrName>style.visibility</p:attrName>
                                        </p:attrNameLst>
                                      </p:cBhvr>
                                      <p:to>
                                        <p:strVal val="visible"/>
                                      </p:to>
                                    </p:set>
                                    <p:animEffect transition="in" filter="randombar(horizontal)">
                                      <p:cBhvr>
                                        <p:cTn id="23" dur="500"/>
                                        <p:tgtEl>
                                          <p:spTgt spid="32"/>
                                        </p:tgtEl>
                                      </p:cBhvr>
                                    </p:animEffect>
                                  </p:childTnLst>
                                </p:cTn>
                              </p:par>
                            </p:childTnLst>
                          </p:cTn>
                        </p:par>
                      </p:childTnLst>
                    </p:cTn>
                  </p:par>
                  <p:par>
                    <p:cTn id="24" fill="hold">
                      <p:stCondLst>
                        <p:cond delay="indefinite"/>
                      </p:stCondLst>
                      <p:childTnLst>
                        <p:par>
                          <p:cTn id="25" fill="hold">
                            <p:stCondLst>
                              <p:cond delay="0"/>
                            </p:stCondLst>
                            <p:childTnLst>
                              <p:par>
                                <p:cTn id="26" presetID="14" presetClass="entr" presetSubtype="10" fill="hold" nodeType="clickEffect">
                                  <p:stCondLst>
                                    <p:cond delay="0"/>
                                  </p:stCondLst>
                                  <p:childTnLst>
                                    <p:set>
                                      <p:cBhvr>
                                        <p:cTn id="27" dur="1" fill="hold">
                                          <p:stCondLst>
                                            <p:cond delay="0"/>
                                          </p:stCondLst>
                                        </p:cTn>
                                        <p:tgtEl>
                                          <p:spTgt spid="32">
                                            <p:txEl>
                                              <p:pRg st="0" end="0"/>
                                            </p:txEl>
                                          </p:spTgt>
                                        </p:tgtEl>
                                        <p:attrNameLst>
                                          <p:attrName>style.visibility</p:attrName>
                                        </p:attrNameLst>
                                      </p:cBhvr>
                                      <p:to>
                                        <p:strVal val="visible"/>
                                      </p:to>
                                    </p:set>
                                    <p:animEffect transition="in" filter="randombar(horizontal)">
                                      <p:cBhvr>
                                        <p:cTn id="28" dur="500"/>
                                        <p:tgtEl>
                                          <p:spTgt spid="32">
                                            <p:txEl>
                                              <p:pRg st="0" end="0"/>
                                            </p:txEl>
                                          </p:spTgt>
                                        </p:tgtEl>
                                      </p:cBhvr>
                                    </p:animEffect>
                                  </p:childTnLst>
                                </p:cTn>
                              </p:par>
                            </p:childTnLst>
                          </p:cTn>
                        </p:par>
                      </p:childTnLst>
                    </p:cTn>
                  </p:par>
                  <p:par>
                    <p:cTn id="29" fill="hold">
                      <p:stCondLst>
                        <p:cond delay="indefinite"/>
                      </p:stCondLst>
                      <p:childTnLst>
                        <p:par>
                          <p:cTn id="30" fill="hold">
                            <p:stCondLst>
                              <p:cond delay="0"/>
                            </p:stCondLst>
                            <p:childTnLst>
                              <p:par>
                                <p:cTn id="31" presetID="14" presetClass="entr" presetSubtype="10" fill="hold" grpId="0" nodeType="clickEffect">
                                  <p:stCondLst>
                                    <p:cond delay="0"/>
                                  </p:stCondLst>
                                  <p:childTnLst>
                                    <p:set>
                                      <p:cBhvr>
                                        <p:cTn id="32" dur="1" fill="hold">
                                          <p:stCondLst>
                                            <p:cond delay="0"/>
                                          </p:stCondLst>
                                        </p:cTn>
                                        <p:tgtEl>
                                          <p:spTgt spid="3"/>
                                        </p:tgtEl>
                                        <p:attrNameLst>
                                          <p:attrName>style.visibility</p:attrName>
                                        </p:attrNameLst>
                                      </p:cBhvr>
                                      <p:to>
                                        <p:strVal val="visible"/>
                                      </p:to>
                                    </p:set>
                                    <p:animEffect transition="in" filter="randombar(horizontal)">
                                      <p:cBhvr>
                                        <p:cTn id="33" dur="500"/>
                                        <p:tgtEl>
                                          <p:spTgt spid="3"/>
                                        </p:tgtEl>
                                      </p:cBhvr>
                                    </p:animEffect>
                                  </p:childTnLst>
                                </p:cTn>
                              </p:par>
                            </p:childTnLst>
                          </p:cTn>
                        </p:par>
                      </p:childTnLst>
                    </p:cTn>
                  </p:par>
                  <p:par>
                    <p:cTn id="34" fill="hold">
                      <p:stCondLst>
                        <p:cond delay="indefinite"/>
                      </p:stCondLst>
                      <p:childTnLst>
                        <p:par>
                          <p:cTn id="35" fill="hold">
                            <p:stCondLst>
                              <p:cond delay="0"/>
                            </p:stCondLst>
                            <p:childTnLst>
                              <p:par>
                                <p:cTn id="36" presetID="14" presetClass="entr" presetSubtype="10" fill="hold" nodeType="clickEffect">
                                  <p:stCondLst>
                                    <p:cond delay="0"/>
                                  </p:stCondLst>
                                  <p:childTnLst>
                                    <p:set>
                                      <p:cBhvr>
                                        <p:cTn id="37" dur="1" fill="hold">
                                          <p:stCondLst>
                                            <p:cond delay="0"/>
                                          </p:stCondLst>
                                        </p:cTn>
                                        <p:tgtEl>
                                          <p:spTgt spid="32">
                                            <p:txEl>
                                              <p:pRg st="1" end="1"/>
                                            </p:txEl>
                                          </p:spTgt>
                                        </p:tgtEl>
                                        <p:attrNameLst>
                                          <p:attrName>style.visibility</p:attrName>
                                        </p:attrNameLst>
                                      </p:cBhvr>
                                      <p:to>
                                        <p:strVal val="visible"/>
                                      </p:to>
                                    </p:set>
                                    <p:animEffect transition="in" filter="randombar(horizontal)">
                                      <p:cBhvr>
                                        <p:cTn id="38" dur="500"/>
                                        <p:tgtEl>
                                          <p:spTgt spid="32">
                                            <p:txEl>
                                              <p:pRg st="1" end="1"/>
                                            </p:txEl>
                                          </p:spTgt>
                                        </p:tgtEl>
                                      </p:cBhvr>
                                    </p:animEffect>
                                  </p:childTnLst>
                                </p:cTn>
                              </p:par>
                            </p:childTnLst>
                          </p:cTn>
                        </p:par>
                      </p:childTnLst>
                    </p:cTn>
                  </p:par>
                  <p:par>
                    <p:cTn id="39" fill="hold">
                      <p:stCondLst>
                        <p:cond delay="indefinite"/>
                      </p:stCondLst>
                      <p:childTnLst>
                        <p:par>
                          <p:cTn id="40" fill="hold">
                            <p:stCondLst>
                              <p:cond delay="0"/>
                            </p:stCondLst>
                            <p:childTnLst>
                              <p:par>
                                <p:cTn id="41" presetID="14" presetClass="entr" presetSubtype="10" fill="hold" grpId="0" nodeType="clickEffect">
                                  <p:stCondLst>
                                    <p:cond delay="0"/>
                                  </p:stCondLst>
                                  <p:childTnLst>
                                    <p:set>
                                      <p:cBhvr>
                                        <p:cTn id="42" dur="1" fill="hold">
                                          <p:stCondLst>
                                            <p:cond delay="0"/>
                                          </p:stCondLst>
                                        </p:cTn>
                                        <p:tgtEl>
                                          <p:spTgt spid="26"/>
                                        </p:tgtEl>
                                        <p:attrNameLst>
                                          <p:attrName>style.visibility</p:attrName>
                                        </p:attrNameLst>
                                      </p:cBhvr>
                                      <p:to>
                                        <p:strVal val="visible"/>
                                      </p:to>
                                    </p:set>
                                    <p:animEffect transition="in" filter="randombar(horizontal)">
                                      <p:cBhvr>
                                        <p:cTn id="43" dur="500"/>
                                        <p:tgtEl>
                                          <p:spTgt spid="26"/>
                                        </p:tgtEl>
                                      </p:cBhvr>
                                    </p:animEffect>
                                  </p:childTnLst>
                                </p:cTn>
                              </p:par>
                            </p:childTnLst>
                          </p:cTn>
                        </p:par>
                      </p:childTnLst>
                    </p:cTn>
                  </p:par>
                  <p:par>
                    <p:cTn id="44" fill="hold">
                      <p:stCondLst>
                        <p:cond delay="indefinite"/>
                      </p:stCondLst>
                      <p:childTnLst>
                        <p:par>
                          <p:cTn id="45" fill="hold">
                            <p:stCondLst>
                              <p:cond delay="0"/>
                            </p:stCondLst>
                            <p:childTnLst>
                              <p:par>
                                <p:cTn id="46" presetID="14" presetClass="entr" presetSubtype="10" fill="hold" grpId="0" nodeType="clickEffect">
                                  <p:stCondLst>
                                    <p:cond delay="0"/>
                                  </p:stCondLst>
                                  <p:childTnLst>
                                    <p:set>
                                      <p:cBhvr>
                                        <p:cTn id="47" dur="1" fill="hold">
                                          <p:stCondLst>
                                            <p:cond delay="0"/>
                                          </p:stCondLst>
                                        </p:cTn>
                                        <p:tgtEl>
                                          <p:spTgt spid="34"/>
                                        </p:tgtEl>
                                        <p:attrNameLst>
                                          <p:attrName>style.visibility</p:attrName>
                                        </p:attrNameLst>
                                      </p:cBhvr>
                                      <p:to>
                                        <p:strVal val="visible"/>
                                      </p:to>
                                    </p:set>
                                    <p:animEffect transition="in" filter="randombar(horizontal)">
                                      <p:cBhvr>
                                        <p:cTn id="48" dur="500"/>
                                        <p:tgtEl>
                                          <p:spTgt spid="34"/>
                                        </p:tgtEl>
                                      </p:cBhvr>
                                    </p:animEffect>
                                  </p:childTnLst>
                                </p:cTn>
                              </p:par>
                            </p:childTnLst>
                          </p:cTn>
                        </p:par>
                      </p:childTnLst>
                    </p:cTn>
                  </p:par>
                  <p:par>
                    <p:cTn id="49" fill="hold">
                      <p:stCondLst>
                        <p:cond delay="indefinite"/>
                      </p:stCondLst>
                      <p:childTnLst>
                        <p:par>
                          <p:cTn id="50" fill="hold">
                            <p:stCondLst>
                              <p:cond delay="0"/>
                            </p:stCondLst>
                            <p:childTnLst>
                              <p:par>
                                <p:cTn id="51" presetID="14" presetClass="entr" presetSubtype="10" fill="hold" nodeType="clickEffect">
                                  <p:stCondLst>
                                    <p:cond delay="0"/>
                                  </p:stCondLst>
                                  <p:childTnLst>
                                    <p:set>
                                      <p:cBhvr>
                                        <p:cTn id="52" dur="1" fill="hold">
                                          <p:stCondLst>
                                            <p:cond delay="0"/>
                                          </p:stCondLst>
                                        </p:cTn>
                                        <p:tgtEl>
                                          <p:spTgt spid="32">
                                            <p:txEl>
                                              <p:pRg st="2" end="2"/>
                                            </p:txEl>
                                          </p:spTgt>
                                        </p:tgtEl>
                                        <p:attrNameLst>
                                          <p:attrName>style.visibility</p:attrName>
                                        </p:attrNameLst>
                                      </p:cBhvr>
                                      <p:to>
                                        <p:strVal val="visible"/>
                                      </p:to>
                                    </p:set>
                                    <p:animEffect transition="in" filter="randombar(horizontal)">
                                      <p:cBhvr>
                                        <p:cTn id="53" dur="500"/>
                                        <p:tgtEl>
                                          <p:spTgt spid="32">
                                            <p:txEl>
                                              <p:pRg st="2" end="2"/>
                                            </p:txEl>
                                          </p:spTgt>
                                        </p:tgtEl>
                                      </p:cBhvr>
                                    </p:animEffect>
                                  </p:childTnLst>
                                </p:cTn>
                              </p:par>
                            </p:childTnLst>
                          </p:cTn>
                        </p:par>
                      </p:childTnLst>
                    </p:cTn>
                  </p:par>
                  <p:par>
                    <p:cTn id="54" fill="hold">
                      <p:stCondLst>
                        <p:cond delay="indefinite"/>
                      </p:stCondLst>
                      <p:childTnLst>
                        <p:par>
                          <p:cTn id="55" fill="hold">
                            <p:stCondLst>
                              <p:cond delay="0"/>
                            </p:stCondLst>
                            <p:childTnLst>
                              <p:par>
                                <p:cTn id="56" presetID="14" presetClass="entr" presetSubtype="10" fill="hold" grpId="0" nodeType="clickEffect">
                                  <p:stCondLst>
                                    <p:cond delay="0"/>
                                  </p:stCondLst>
                                  <p:childTnLst>
                                    <p:set>
                                      <p:cBhvr>
                                        <p:cTn id="57" dur="1" fill="hold">
                                          <p:stCondLst>
                                            <p:cond delay="0"/>
                                          </p:stCondLst>
                                        </p:cTn>
                                        <p:tgtEl>
                                          <p:spTgt spid="35"/>
                                        </p:tgtEl>
                                        <p:attrNameLst>
                                          <p:attrName>style.visibility</p:attrName>
                                        </p:attrNameLst>
                                      </p:cBhvr>
                                      <p:to>
                                        <p:strVal val="visible"/>
                                      </p:to>
                                    </p:set>
                                    <p:animEffect transition="in" filter="randombar(horizontal)">
                                      <p:cBhvr>
                                        <p:cTn id="58" dur="500"/>
                                        <p:tgtEl>
                                          <p:spTgt spid="3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P spid="32" grpId="0" animBg="1"/>
      <p:bldP spid="3" grpId="0" animBg="1"/>
      <p:bldP spid="26" grpId="0" animBg="1"/>
      <p:bldP spid="34" grpId="0" animBg="1"/>
      <p:bldP spid="35"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a:xfrm>
            <a:off x="53328" y="1080815"/>
            <a:ext cx="9018464" cy="5700985"/>
          </a:xfrm>
          <a:prstGeom prst="roundRect">
            <a:avLst>
              <a:gd name="adj" fmla="val 2338"/>
            </a:avLst>
          </a:prstGeom>
          <a:ln>
            <a:solidFill>
              <a:schemeClr val="tx1"/>
            </a:solidFill>
          </a:ln>
        </p:spPr>
        <p:style>
          <a:lnRef idx="2">
            <a:schemeClr val="accent1">
              <a:shade val="50000"/>
            </a:schemeClr>
          </a:lnRef>
          <a:fillRef idx="1003">
            <a:schemeClr val="lt1"/>
          </a:fillRef>
          <a:effectRef idx="0">
            <a:schemeClr val="accent1"/>
          </a:effectRef>
          <a:fontRef idx="minor">
            <a:schemeClr val="lt1"/>
          </a:fontRef>
        </p:style>
        <p:txBody>
          <a:bodyPr anchor="ctr"/>
          <a:lstStyle/>
          <a:p>
            <a:pPr algn="ctr">
              <a:defRPr/>
            </a:pPr>
            <a:endParaRPr lang="en-US">
              <a:solidFill>
                <a:prstClr val="white"/>
              </a:solidFill>
            </a:endParaRPr>
          </a:p>
        </p:txBody>
      </p:sp>
      <p:pic>
        <p:nvPicPr>
          <p:cNvPr id="5"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t="10909" b="7677"/>
          <a:stretch/>
        </p:blipFill>
        <p:spPr bwMode="auto">
          <a:xfrm>
            <a:off x="141061" y="1143000"/>
            <a:ext cx="8827479" cy="5532380"/>
          </a:xfrm>
          <a:prstGeom prst="roundRect">
            <a:avLst>
              <a:gd name="adj" fmla="val 2792"/>
            </a:avLst>
          </a:prstGeom>
          <a:blipFill>
            <a:blip r:embed="rId3"/>
            <a:stretch>
              <a:fillRect/>
            </a:stretch>
          </a:blipFill>
          <a:ln>
            <a:noFill/>
          </a:ln>
          <a:effectLst/>
        </p:spPr>
      </p:pic>
      <p:sp>
        <p:nvSpPr>
          <p:cNvPr id="6" name="Rounded Rectangle 5"/>
          <p:cNvSpPr/>
          <p:nvPr/>
        </p:nvSpPr>
        <p:spPr>
          <a:xfrm>
            <a:off x="45344" y="52392"/>
            <a:ext cx="9022456" cy="938208"/>
          </a:xfrm>
          <a:prstGeom prst="roundRect">
            <a:avLst>
              <a:gd name="adj" fmla="val 7378"/>
            </a:avLst>
          </a:prstGeom>
          <a:ln>
            <a:solidFill>
              <a:schemeClr val="tx1"/>
            </a:solidFill>
          </a:ln>
        </p:spPr>
        <p:style>
          <a:lnRef idx="2">
            <a:schemeClr val="accent1">
              <a:shade val="50000"/>
            </a:schemeClr>
          </a:lnRef>
          <a:fillRef idx="1003">
            <a:schemeClr val="lt1"/>
          </a:fillRef>
          <a:effectRef idx="0">
            <a:schemeClr val="accent1"/>
          </a:effectRef>
          <a:fontRef idx="minor">
            <a:schemeClr val="lt1"/>
          </a:fontRef>
        </p:style>
        <p:txBody>
          <a:bodyPr anchor="ctr"/>
          <a:lstStyle/>
          <a:p>
            <a:pPr algn="ctr">
              <a:defRPr/>
            </a:pPr>
            <a:endParaRPr lang="en-US">
              <a:solidFill>
                <a:prstClr val="white"/>
              </a:solidFill>
            </a:endParaRPr>
          </a:p>
        </p:txBody>
      </p:sp>
      <p:pic>
        <p:nvPicPr>
          <p:cNvPr id="7" name="Picture 8"/>
          <p:cNvPicPr>
            <a:picLocks noChangeAspect="1" noChangeArrowheads="1"/>
          </p:cNvPicPr>
          <p:nvPr/>
        </p:nvPicPr>
        <p:blipFill>
          <a:blip r:embed="rId4" cstate="print">
            <a:extLst>
              <a:ext uri="{28A0092B-C50C-407E-A947-70E740481C1C}">
                <a14:useLocalDpi xmlns:a14="http://schemas.microsoft.com/office/drawing/2010/main" val="0"/>
              </a:ext>
            </a:extLst>
          </a:blip>
          <a:stretch>
            <a:fillRect/>
          </a:stretch>
        </p:blipFill>
        <p:spPr bwMode="auto">
          <a:xfrm>
            <a:off x="233160" y="126812"/>
            <a:ext cx="1210078" cy="793885"/>
          </a:xfrm>
          <a:prstGeom prst="roundRect">
            <a:avLst>
              <a:gd name="adj" fmla="val 4572"/>
            </a:avLst>
          </a:prstGeom>
          <a:noFill/>
          <a:ln w="19050">
            <a:noFill/>
          </a:ln>
          <a:extLst>
            <a:ext uri="{909E8E84-426E-40DD-AFC4-6F175D3DCCD1}">
              <a14:hiddenFill xmlns:a14="http://schemas.microsoft.com/office/drawing/2010/main">
                <a:solidFill>
                  <a:srgbClr val="FFFFFF"/>
                </a:solidFill>
              </a14:hiddenFill>
            </a:ext>
          </a:extLst>
        </p:spPr>
      </p:pic>
      <p:sp>
        <p:nvSpPr>
          <p:cNvPr id="8" name="Rounded Rectangle 7"/>
          <p:cNvSpPr/>
          <p:nvPr/>
        </p:nvSpPr>
        <p:spPr>
          <a:xfrm>
            <a:off x="141288" y="127000"/>
            <a:ext cx="1382711" cy="793697"/>
          </a:xfrm>
          <a:prstGeom prst="roundRect">
            <a:avLst>
              <a:gd name="adj" fmla="val 6422"/>
            </a:avLst>
          </a:prstGeom>
          <a:noFill/>
          <a:ln>
            <a:solidFill>
              <a:schemeClr val="tx1"/>
            </a:solidFill>
          </a:ln>
          <a:effectLst>
            <a:outerShdw blurRad="50800" dist="38100" dir="8100000" algn="tr" rotWithShape="0">
              <a:prstClr val="black">
                <a:alpha val="40000"/>
              </a:prstClr>
            </a:outerShdw>
          </a:effectLst>
        </p:spPr>
        <p:style>
          <a:lnRef idx="2">
            <a:schemeClr val="accent6"/>
          </a:lnRef>
          <a:fillRef idx="1">
            <a:schemeClr val="lt1"/>
          </a:fillRef>
          <a:effectRef idx="0">
            <a:schemeClr val="accent6"/>
          </a:effectRef>
          <a:fontRef idx="minor">
            <a:schemeClr val="dk1"/>
          </a:fontRef>
        </p:style>
        <p:txBody>
          <a:bodyPr anchor="ctr"/>
          <a:lstStyle/>
          <a:p>
            <a:pPr algn="ctr">
              <a:defRPr/>
            </a:pPr>
            <a:endParaRPr lang="en-US">
              <a:solidFill>
                <a:prstClr val="black"/>
              </a:solidFill>
            </a:endParaRPr>
          </a:p>
        </p:txBody>
      </p:sp>
      <p:sp>
        <p:nvSpPr>
          <p:cNvPr id="12" name="Rectangle 11"/>
          <p:cNvSpPr/>
          <p:nvPr/>
        </p:nvSpPr>
        <p:spPr>
          <a:xfrm>
            <a:off x="76200" y="126812"/>
            <a:ext cx="1447799" cy="793885"/>
          </a:xfrm>
          <a:prstGeom prst="rect">
            <a:avLst/>
          </a:prstGeom>
          <a:noFill/>
          <a:ln>
            <a:noFill/>
          </a:ln>
        </p:spPr>
        <p:style>
          <a:lnRef idx="2">
            <a:schemeClr val="dk1"/>
          </a:lnRef>
          <a:fillRef idx="1">
            <a:schemeClr val="lt1"/>
          </a:fillRef>
          <a:effectRef idx="0">
            <a:schemeClr val="dk1"/>
          </a:effectRef>
          <a:fontRef idx="minor">
            <a:schemeClr val="dk1"/>
          </a:fontRef>
        </p:style>
        <p:txBody>
          <a:bodyPr anchor="ctr"/>
          <a:lstStyle/>
          <a:p>
            <a:pPr algn="ctr">
              <a:defRPr/>
            </a:pPr>
            <a:r>
              <a:rPr lang="en-US" sz="2800" dirty="0" smtClean="0">
                <a:ln w="18415" cmpd="sng">
                  <a:solidFill>
                    <a:srgbClr val="FFFFFF"/>
                  </a:solidFill>
                  <a:prstDash val="solid"/>
                </a:ln>
                <a:solidFill>
                  <a:srgbClr val="00B050"/>
                </a:solidFill>
                <a:effectLst>
                  <a:glow rad="76200">
                    <a:srgbClr val="1F497D">
                      <a:lumMod val="75000"/>
                    </a:srgbClr>
                  </a:glow>
                  <a:outerShdw blurRad="63500" dir="3600000" algn="tl" rotWithShape="0">
                    <a:srgbClr val="000000">
                      <a:alpha val="70000"/>
                    </a:srgbClr>
                  </a:outerShdw>
                </a:effectLst>
                <a:latin typeface="Cambria" pitchFamily="18" charset="0"/>
              </a:rPr>
              <a:t>BÀI 3</a:t>
            </a:r>
            <a:endParaRPr lang="en-US" sz="2800" dirty="0">
              <a:ln w="18415" cmpd="sng">
                <a:solidFill>
                  <a:srgbClr val="FFFFFF"/>
                </a:solidFill>
                <a:prstDash val="solid"/>
              </a:ln>
              <a:solidFill>
                <a:srgbClr val="00B050"/>
              </a:solidFill>
              <a:effectLst>
                <a:glow rad="76200">
                  <a:srgbClr val="1F497D">
                    <a:lumMod val="75000"/>
                  </a:srgbClr>
                </a:glow>
                <a:outerShdw blurRad="63500" dir="3600000" algn="tl" rotWithShape="0">
                  <a:srgbClr val="000000">
                    <a:alpha val="70000"/>
                  </a:srgbClr>
                </a:outerShdw>
              </a:effectLst>
              <a:latin typeface="Cambria" pitchFamily="18" charset="0"/>
            </a:endParaRPr>
          </a:p>
        </p:txBody>
      </p:sp>
      <p:sp>
        <p:nvSpPr>
          <p:cNvPr id="13" name="Rounded Rectangle 12"/>
          <p:cNvSpPr/>
          <p:nvPr/>
        </p:nvSpPr>
        <p:spPr>
          <a:xfrm>
            <a:off x="141288" y="1143000"/>
            <a:ext cx="8826500" cy="5548313"/>
          </a:xfrm>
          <a:prstGeom prst="roundRect">
            <a:avLst>
              <a:gd name="adj" fmla="val 2047"/>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prstClr val="white"/>
              </a:solidFill>
            </a:endParaRPr>
          </a:p>
        </p:txBody>
      </p:sp>
      <p:pic>
        <p:nvPicPr>
          <p:cNvPr id="30"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90" t="35554" r="1701" b="51835"/>
          <a:stretch/>
        </p:blipFill>
        <p:spPr bwMode="auto">
          <a:xfrm flipV="1">
            <a:off x="1622590" y="133916"/>
            <a:ext cx="7376971" cy="786780"/>
          </a:xfrm>
          <a:prstGeom prst="roundRect">
            <a:avLst>
              <a:gd name="adj" fmla="val 2792"/>
            </a:avLst>
          </a:prstGeom>
          <a:blipFill>
            <a:blip r:embed="rId3"/>
            <a:stretch>
              <a:fillRect/>
            </a:stretch>
          </a:blipFill>
          <a:ln>
            <a:noFill/>
          </a:ln>
          <a:effectLst/>
        </p:spPr>
      </p:pic>
      <p:sp>
        <p:nvSpPr>
          <p:cNvPr id="29" name="Rounded Rectangle 28"/>
          <p:cNvSpPr/>
          <p:nvPr/>
        </p:nvSpPr>
        <p:spPr>
          <a:xfrm>
            <a:off x="1608735" y="133917"/>
            <a:ext cx="7390825" cy="786780"/>
          </a:xfrm>
          <a:prstGeom prst="roundRect">
            <a:avLst>
              <a:gd name="adj" fmla="val 6422"/>
            </a:avLst>
          </a:prstGeom>
          <a:noFill/>
          <a:ln>
            <a:solidFill>
              <a:schemeClr val="tx1"/>
            </a:solidFill>
          </a:ln>
          <a:effectLst/>
        </p:spPr>
        <p:style>
          <a:lnRef idx="2">
            <a:schemeClr val="accent6"/>
          </a:lnRef>
          <a:fillRef idx="1">
            <a:schemeClr val="lt1"/>
          </a:fillRef>
          <a:effectRef idx="0">
            <a:schemeClr val="accent6"/>
          </a:effectRef>
          <a:fontRef idx="minor">
            <a:schemeClr val="dk1"/>
          </a:fontRef>
        </p:style>
        <p:txBody>
          <a:bodyPr anchor="ctr"/>
          <a:lstStyle/>
          <a:p>
            <a:pPr algn="ctr">
              <a:defRPr/>
            </a:pPr>
            <a:endParaRPr lang="en-US">
              <a:solidFill>
                <a:prstClr val="black"/>
              </a:solidFill>
            </a:endParaRPr>
          </a:p>
        </p:txBody>
      </p:sp>
      <p:sp>
        <p:nvSpPr>
          <p:cNvPr id="33" name="Rounded Rectangle 32"/>
          <p:cNvSpPr/>
          <p:nvPr/>
        </p:nvSpPr>
        <p:spPr>
          <a:xfrm>
            <a:off x="1720089" y="202779"/>
            <a:ext cx="489711" cy="635421"/>
          </a:xfrm>
          <a:prstGeom prst="roundRect">
            <a:avLst>
              <a:gd name="adj" fmla="val 9487"/>
            </a:avLst>
          </a:prstGeom>
          <a:solidFill>
            <a:srgbClr val="002060"/>
          </a:solidFill>
          <a:ln>
            <a:solidFill>
              <a:srgbClr val="002060"/>
            </a:solidFill>
          </a:ln>
          <a:scene3d>
            <a:camera prst="orthographicFront"/>
            <a:lightRig rig="threePt" dir="t"/>
          </a:scene3d>
          <a:sp3d>
            <a:bevelT w="139700" h="139700" prst="divot"/>
          </a:sp3d>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3000" b="1" dirty="0" smtClean="0">
                <a:solidFill>
                  <a:prstClr val="white"/>
                </a:solidFill>
                <a:effectLst>
                  <a:outerShdw blurRad="38100" dist="38100" dir="2700000" algn="tl">
                    <a:srgbClr val="000000">
                      <a:alpha val="43137"/>
                    </a:srgbClr>
                  </a:outerShdw>
                </a:effectLst>
                <a:latin typeface="Cambria" pitchFamily="18" charset="0"/>
              </a:rPr>
              <a:t>2</a:t>
            </a:r>
            <a:endParaRPr lang="en-US" sz="3000" b="1" dirty="0">
              <a:solidFill>
                <a:prstClr val="white"/>
              </a:solidFill>
              <a:effectLst>
                <a:outerShdw blurRad="38100" dist="38100" dir="2700000" algn="tl">
                  <a:srgbClr val="000000">
                    <a:alpha val="43137"/>
                  </a:srgbClr>
                </a:outerShdw>
              </a:effectLst>
              <a:latin typeface="Cambria" pitchFamily="18" charset="0"/>
            </a:endParaRPr>
          </a:p>
        </p:txBody>
      </p:sp>
      <p:sp>
        <p:nvSpPr>
          <p:cNvPr id="9" name="Oval 8"/>
          <p:cNvSpPr/>
          <p:nvPr/>
        </p:nvSpPr>
        <p:spPr>
          <a:xfrm rot="7538023">
            <a:off x="178847" y="651633"/>
            <a:ext cx="220832" cy="228600"/>
          </a:xfrm>
          <a:prstGeom prst="ellipse">
            <a:avLst/>
          </a:prstGeom>
          <a:solidFill>
            <a:schemeClr val="bg1"/>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prstClr val="white"/>
              </a:solidFill>
            </a:endParaRPr>
          </a:p>
        </p:txBody>
      </p:sp>
      <p:sp>
        <p:nvSpPr>
          <p:cNvPr id="10" name="Oval 9"/>
          <p:cNvSpPr/>
          <p:nvPr/>
        </p:nvSpPr>
        <p:spPr>
          <a:xfrm rot="11180550">
            <a:off x="204617" y="1184719"/>
            <a:ext cx="220832" cy="228600"/>
          </a:xfrm>
          <a:prstGeom prst="ellipse">
            <a:avLst/>
          </a:prstGeom>
          <a:ln>
            <a:noFill/>
          </a:ln>
          <a:effectLst>
            <a:innerShdw blurRad="63500" dist="50800" dir="13500000">
              <a:prstClr val="black">
                <a:alpha val="50000"/>
              </a:prstClr>
            </a:innerShdw>
          </a:effectLst>
        </p:spPr>
        <p:style>
          <a:lnRef idx="2">
            <a:schemeClr val="dk1"/>
          </a:lnRef>
          <a:fillRef idx="1">
            <a:schemeClr val="lt1"/>
          </a:fillRef>
          <a:effectRef idx="0">
            <a:schemeClr val="dk1"/>
          </a:effectRef>
          <a:fontRef idx="minor">
            <a:schemeClr val="dk1"/>
          </a:fontRef>
        </p:style>
        <p:txBody>
          <a:bodyPr anchor="ctr"/>
          <a:lstStyle/>
          <a:p>
            <a:pPr algn="ctr">
              <a:defRPr/>
            </a:pPr>
            <a:endParaRPr lang="en-US">
              <a:solidFill>
                <a:prstClr val="black"/>
              </a:solidFill>
            </a:endParaRPr>
          </a:p>
        </p:txBody>
      </p:sp>
      <p:sp>
        <p:nvSpPr>
          <p:cNvPr id="11" name="Block Arc 10"/>
          <p:cNvSpPr/>
          <p:nvPr/>
        </p:nvSpPr>
        <p:spPr>
          <a:xfrm rot="16200000">
            <a:off x="-26887" y="922161"/>
            <a:ext cx="545300" cy="232843"/>
          </a:xfrm>
          <a:prstGeom prst="blockArc">
            <a:avLst>
              <a:gd name="adj1" fmla="val 10259821"/>
              <a:gd name="adj2" fmla="val 387255"/>
              <a:gd name="adj3" fmla="val 0"/>
            </a:avLst>
          </a:prstGeom>
          <a:ln w="76200"/>
          <a:scene3d>
            <a:camera prst="perspectiveBelow"/>
            <a:lightRig rig="threePt" dir="t"/>
          </a:scene3d>
        </p:spPr>
        <p:style>
          <a:lnRef idx="2">
            <a:schemeClr val="dk1">
              <a:shade val="50000"/>
            </a:schemeClr>
          </a:lnRef>
          <a:fillRef idx="1">
            <a:schemeClr val="dk1"/>
          </a:fillRef>
          <a:effectRef idx="0">
            <a:schemeClr val="dk1"/>
          </a:effectRef>
          <a:fontRef idx="minor">
            <a:schemeClr val="lt1"/>
          </a:fontRef>
        </p:style>
        <p:txBody>
          <a:bodyPr anchor="ctr"/>
          <a:lstStyle/>
          <a:p>
            <a:pPr algn="ctr">
              <a:defRPr/>
            </a:pPr>
            <a:endParaRPr lang="en-US">
              <a:solidFill>
                <a:prstClr val="black"/>
              </a:solidFill>
            </a:endParaRPr>
          </a:p>
        </p:txBody>
      </p:sp>
      <p:sp>
        <p:nvSpPr>
          <p:cNvPr id="19" name="TextBox 18"/>
          <p:cNvSpPr txBox="1"/>
          <p:nvPr/>
        </p:nvSpPr>
        <p:spPr>
          <a:xfrm>
            <a:off x="685800" y="3581400"/>
            <a:ext cx="3581400" cy="369332"/>
          </a:xfrm>
          <a:prstGeom prst="rect">
            <a:avLst/>
          </a:prstGeom>
          <a:noFill/>
        </p:spPr>
        <p:txBody>
          <a:bodyPr wrap="square" rtlCol="0">
            <a:spAutoFit/>
          </a:bodyPr>
          <a:lstStyle/>
          <a:p>
            <a:pPr algn="ctr"/>
            <a:r>
              <a:rPr lang="en-US" dirty="0" err="1" smtClean="0">
                <a:solidFill>
                  <a:prstClr val="black"/>
                </a:solidFill>
                <a:latin typeface="Cambria" pitchFamily="18" charset="0"/>
                <a:ea typeface="Cambria" pitchFamily="18" charset="0"/>
              </a:rPr>
              <a:t>Khai</a:t>
            </a:r>
            <a:r>
              <a:rPr lang="en-US" dirty="0" smtClean="0">
                <a:solidFill>
                  <a:prstClr val="black"/>
                </a:solidFill>
                <a:latin typeface="Cambria" pitchFamily="18" charset="0"/>
                <a:ea typeface="Cambria" pitchFamily="18" charset="0"/>
              </a:rPr>
              <a:t> </a:t>
            </a:r>
            <a:r>
              <a:rPr lang="en-US" dirty="0" err="1" smtClean="0">
                <a:solidFill>
                  <a:prstClr val="black"/>
                </a:solidFill>
                <a:latin typeface="Cambria" pitchFamily="18" charset="0"/>
                <a:ea typeface="Cambria" pitchFamily="18" charset="0"/>
              </a:rPr>
              <a:t>thác</a:t>
            </a:r>
            <a:r>
              <a:rPr lang="en-US" dirty="0" smtClean="0">
                <a:solidFill>
                  <a:prstClr val="black"/>
                </a:solidFill>
                <a:latin typeface="Cambria" pitchFamily="18" charset="0"/>
                <a:ea typeface="Cambria" pitchFamily="18" charset="0"/>
              </a:rPr>
              <a:t> than ở </a:t>
            </a:r>
            <a:r>
              <a:rPr lang="en-US" dirty="0" err="1" smtClean="0">
                <a:solidFill>
                  <a:prstClr val="black"/>
                </a:solidFill>
                <a:latin typeface="Cambria" pitchFamily="18" charset="0"/>
                <a:ea typeface="Cambria" pitchFamily="18" charset="0"/>
              </a:rPr>
              <a:t>Quảng</a:t>
            </a:r>
            <a:r>
              <a:rPr lang="en-US" dirty="0" smtClean="0">
                <a:solidFill>
                  <a:prstClr val="black"/>
                </a:solidFill>
                <a:latin typeface="Cambria" pitchFamily="18" charset="0"/>
                <a:ea typeface="Cambria" pitchFamily="18" charset="0"/>
              </a:rPr>
              <a:t> </a:t>
            </a:r>
            <a:r>
              <a:rPr lang="en-US" dirty="0" err="1" smtClean="0">
                <a:solidFill>
                  <a:prstClr val="black"/>
                </a:solidFill>
                <a:latin typeface="Cambria" pitchFamily="18" charset="0"/>
                <a:ea typeface="Cambria" pitchFamily="18" charset="0"/>
              </a:rPr>
              <a:t>Ninh</a:t>
            </a:r>
            <a:endParaRPr lang="en-US" dirty="0">
              <a:solidFill>
                <a:prstClr val="black"/>
              </a:solidFill>
              <a:latin typeface="Cambria" pitchFamily="18" charset="0"/>
              <a:ea typeface="Cambria" pitchFamily="18" charset="0"/>
            </a:endParaRPr>
          </a:p>
        </p:txBody>
      </p:sp>
      <p:sp>
        <p:nvSpPr>
          <p:cNvPr id="20" name="TextBox 19"/>
          <p:cNvSpPr txBox="1"/>
          <p:nvPr/>
        </p:nvSpPr>
        <p:spPr>
          <a:xfrm>
            <a:off x="4718994" y="3581400"/>
            <a:ext cx="3967806" cy="369332"/>
          </a:xfrm>
          <a:prstGeom prst="rect">
            <a:avLst/>
          </a:prstGeom>
          <a:noFill/>
        </p:spPr>
        <p:txBody>
          <a:bodyPr wrap="square" rtlCol="0">
            <a:spAutoFit/>
          </a:bodyPr>
          <a:lstStyle/>
          <a:p>
            <a:pPr algn="ctr"/>
            <a:r>
              <a:rPr lang="en-US" dirty="0" err="1" smtClean="0">
                <a:solidFill>
                  <a:prstClr val="black"/>
                </a:solidFill>
                <a:latin typeface="Cambria" pitchFamily="18" charset="0"/>
                <a:ea typeface="Cambria" pitchFamily="18" charset="0"/>
              </a:rPr>
              <a:t>Khai</a:t>
            </a:r>
            <a:r>
              <a:rPr lang="en-US" dirty="0" smtClean="0">
                <a:solidFill>
                  <a:prstClr val="black"/>
                </a:solidFill>
                <a:latin typeface="Cambria" pitchFamily="18" charset="0"/>
                <a:ea typeface="Cambria" pitchFamily="18" charset="0"/>
              </a:rPr>
              <a:t> </a:t>
            </a:r>
            <a:r>
              <a:rPr lang="en-US" dirty="0" err="1" smtClean="0">
                <a:solidFill>
                  <a:prstClr val="black"/>
                </a:solidFill>
                <a:latin typeface="Cambria" pitchFamily="18" charset="0"/>
                <a:ea typeface="Cambria" pitchFamily="18" charset="0"/>
              </a:rPr>
              <a:t>thác</a:t>
            </a:r>
            <a:r>
              <a:rPr lang="en-US" dirty="0" smtClean="0">
                <a:solidFill>
                  <a:prstClr val="black"/>
                </a:solidFill>
                <a:latin typeface="Cambria" pitchFamily="18" charset="0"/>
                <a:ea typeface="Cambria" pitchFamily="18" charset="0"/>
              </a:rPr>
              <a:t> </a:t>
            </a:r>
            <a:r>
              <a:rPr lang="en-US" dirty="0" err="1" smtClean="0">
                <a:solidFill>
                  <a:prstClr val="black"/>
                </a:solidFill>
                <a:latin typeface="Cambria" pitchFamily="18" charset="0"/>
                <a:ea typeface="Cambria" pitchFamily="18" charset="0"/>
              </a:rPr>
              <a:t>dầu</a:t>
            </a:r>
            <a:r>
              <a:rPr lang="en-US" dirty="0" smtClean="0">
                <a:solidFill>
                  <a:prstClr val="black"/>
                </a:solidFill>
                <a:latin typeface="Cambria" pitchFamily="18" charset="0"/>
                <a:ea typeface="Cambria" pitchFamily="18" charset="0"/>
              </a:rPr>
              <a:t> </a:t>
            </a:r>
            <a:r>
              <a:rPr lang="en-US" dirty="0" err="1" smtClean="0">
                <a:solidFill>
                  <a:prstClr val="black"/>
                </a:solidFill>
                <a:latin typeface="Cambria" pitchFamily="18" charset="0"/>
                <a:ea typeface="Cambria" pitchFamily="18" charset="0"/>
              </a:rPr>
              <a:t>khí</a:t>
            </a:r>
            <a:r>
              <a:rPr lang="en-US" dirty="0" smtClean="0">
                <a:solidFill>
                  <a:prstClr val="black"/>
                </a:solidFill>
                <a:latin typeface="Cambria" pitchFamily="18" charset="0"/>
                <a:ea typeface="Cambria" pitchFamily="18" charset="0"/>
              </a:rPr>
              <a:t> ở </a:t>
            </a:r>
            <a:r>
              <a:rPr lang="en-US" dirty="0" err="1" smtClean="0">
                <a:solidFill>
                  <a:prstClr val="black"/>
                </a:solidFill>
                <a:latin typeface="Cambria" pitchFamily="18" charset="0"/>
                <a:ea typeface="Cambria" pitchFamily="18" charset="0"/>
              </a:rPr>
              <a:t>thềm</a:t>
            </a:r>
            <a:r>
              <a:rPr lang="en-US" dirty="0" smtClean="0">
                <a:solidFill>
                  <a:prstClr val="black"/>
                </a:solidFill>
                <a:latin typeface="Cambria" pitchFamily="18" charset="0"/>
                <a:ea typeface="Cambria" pitchFamily="18" charset="0"/>
              </a:rPr>
              <a:t> </a:t>
            </a:r>
            <a:r>
              <a:rPr lang="en-US" dirty="0" err="1" smtClean="0">
                <a:solidFill>
                  <a:prstClr val="black"/>
                </a:solidFill>
                <a:latin typeface="Cambria" pitchFamily="18" charset="0"/>
                <a:ea typeface="Cambria" pitchFamily="18" charset="0"/>
              </a:rPr>
              <a:t>lục</a:t>
            </a:r>
            <a:r>
              <a:rPr lang="en-US" dirty="0" smtClean="0">
                <a:solidFill>
                  <a:prstClr val="black"/>
                </a:solidFill>
                <a:latin typeface="Cambria" pitchFamily="18" charset="0"/>
                <a:ea typeface="Cambria" pitchFamily="18" charset="0"/>
              </a:rPr>
              <a:t> </a:t>
            </a:r>
            <a:r>
              <a:rPr lang="en-US" dirty="0" err="1" smtClean="0">
                <a:solidFill>
                  <a:prstClr val="black"/>
                </a:solidFill>
                <a:latin typeface="Cambria" pitchFamily="18" charset="0"/>
                <a:ea typeface="Cambria" pitchFamily="18" charset="0"/>
              </a:rPr>
              <a:t>địa</a:t>
            </a:r>
            <a:endParaRPr lang="en-US" dirty="0">
              <a:solidFill>
                <a:prstClr val="black"/>
              </a:solidFill>
              <a:latin typeface="Cambria" pitchFamily="18" charset="0"/>
              <a:ea typeface="Cambria" pitchFamily="18" charset="0"/>
            </a:endParaRPr>
          </a:p>
        </p:txBody>
      </p:sp>
      <p:sp>
        <p:nvSpPr>
          <p:cNvPr id="24" name="TextBox 23"/>
          <p:cNvSpPr txBox="1"/>
          <p:nvPr/>
        </p:nvSpPr>
        <p:spPr>
          <a:xfrm>
            <a:off x="1143000" y="6248400"/>
            <a:ext cx="4038600" cy="369332"/>
          </a:xfrm>
          <a:prstGeom prst="rect">
            <a:avLst/>
          </a:prstGeom>
          <a:noFill/>
        </p:spPr>
        <p:txBody>
          <a:bodyPr wrap="square" rtlCol="0">
            <a:spAutoFit/>
          </a:bodyPr>
          <a:lstStyle/>
          <a:p>
            <a:r>
              <a:rPr lang="en-US" dirty="0" err="1" smtClean="0">
                <a:solidFill>
                  <a:prstClr val="black"/>
                </a:solidFill>
                <a:latin typeface="Cambria" pitchFamily="18" charset="0"/>
                <a:ea typeface="Cambria" pitchFamily="18" charset="0"/>
              </a:rPr>
              <a:t>Khai</a:t>
            </a:r>
            <a:r>
              <a:rPr lang="en-US" dirty="0" smtClean="0">
                <a:solidFill>
                  <a:prstClr val="black"/>
                </a:solidFill>
                <a:latin typeface="Cambria" pitchFamily="18" charset="0"/>
                <a:ea typeface="Cambria" pitchFamily="18" charset="0"/>
              </a:rPr>
              <a:t> </a:t>
            </a:r>
            <a:r>
              <a:rPr lang="en-US" dirty="0" err="1" smtClean="0">
                <a:solidFill>
                  <a:prstClr val="black"/>
                </a:solidFill>
                <a:latin typeface="Cambria" pitchFamily="18" charset="0"/>
                <a:ea typeface="Cambria" pitchFamily="18" charset="0"/>
              </a:rPr>
              <a:t>thác</a:t>
            </a:r>
            <a:r>
              <a:rPr lang="en-US" dirty="0" smtClean="0">
                <a:solidFill>
                  <a:prstClr val="black"/>
                </a:solidFill>
                <a:latin typeface="Cambria" pitchFamily="18" charset="0"/>
                <a:ea typeface="Cambria" pitchFamily="18" charset="0"/>
              </a:rPr>
              <a:t> </a:t>
            </a:r>
            <a:r>
              <a:rPr lang="en-US" dirty="0" err="1" smtClean="0">
                <a:solidFill>
                  <a:prstClr val="black"/>
                </a:solidFill>
                <a:latin typeface="Cambria" pitchFamily="18" charset="0"/>
                <a:ea typeface="Cambria" pitchFamily="18" charset="0"/>
              </a:rPr>
              <a:t>sắt</a:t>
            </a:r>
            <a:r>
              <a:rPr lang="en-US" dirty="0" smtClean="0">
                <a:solidFill>
                  <a:prstClr val="black"/>
                </a:solidFill>
                <a:latin typeface="Cambria" pitchFamily="18" charset="0"/>
                <a:ea typeface="Cambria" pitchFamily="18" charset="0"/>
              </a:rPr>
              <a:t> ở </a:t>
            </a:r>
            <a:r>
              <a:rPr lang="en-US" dirty="0" err="1" smtClean="0">
                <a:solidFill>
                  <a:prstClr val="black"/>
                </a:solidFill>
                <a:latin typeface="Cambria" pitchFamily="18" charset="0"/>
                <a:ea typeface="Cambria" pitchFamily="18" charset="0"/>
              </a:rPr>
              <a:t>Thái</a:t>
            </a:r>
            <a:r>
              <a:rPr lang="en-US" dirty="0" smtClean="0">
                <a:solidFill>
                  <a:prstClr val="black"/>
                </a:solidFill>
                <a:latin typeface="Cambria" pitchFamily="18" charset="0"/>
                <a:ea typeface="Cambria" pitchFamily="18" charset="0"/>
              </a:rPr>
              <a:t> </a:t>
            </a:r>
            <a:r>
              <a:rPr lang="en-US" dirty="0" err="1" smtClean="0">
                <a:solidFill>
                  <a:prstClr val="black"/>
                </a:solidFill>
                <a:latin typeface="Cambria" pitchFamily="18" charset="0"/>
                <a:ea typeface="Cambria" pitchFamily="18" charset="0"/>
              </a:rPr>
              <a:t>Nguyên</a:t>
            </a:r>
            <a:endParaRPr lang="en-US" dirty="0">
              <a:solidFill>
                <a:prstClr val="black"/>
              </a:solidFill>
              <a:latin typeface="Cambria" pitchFamily="18" charset="0"/>
              <a:ea typeface="Cambria" pitchFamily="18" charset="0"/>
            </a:endParaRPr>
          </a:p>
        </p:txBody>
      </p:sp>
      <p:sp>
        <p:nvSpPr>
          <p:cNvPr id="25" name="TextBox 24"/>
          <p:cNvSpPr txBox="1"/>
          <p:nvPr/>
        </p:nvSpPr>
        <p:spPr>
          <a:xfrm>
            <a:off x="5334000" y="6248400"/>
            <a:ext cx="4191000" cy="369332"/>
          </a:xfrm>
          <a:prstGeom prst="rect">
            <a:avLst/>
          </a:prstGeom>
          <a:noFill/>
        </p:spPr>
        <p:txBody>
          <a:bodyPr wrap="square" rtlCol="0">
            <a:spAutoFit/>
          </a:bodyPr>
          <a:lstStyle/>
          <a:p>
            <a:r>
              <a:rPr lang="en-US" dirty="0" err="1" smtClean="0">
                <a:solidFill>
                  <a:prstClr val="black"/>
                </a:solidFill>
                <a:latin typeface="Cambria" pitchFamily="18" charset="0"/>
                <a:ea typeface="Cambria" pitchFamily="18" charset="0"/>
              </a:rPr>
              <a:t>Khai</a:t>
            </a:r>
            <a:r>
              <a:rPr lang="en-US" dirty="0" smtClean="0">
                <a:solidFill>
                  <a:prstClr val="black"/>
                </a:solidFill>
                <a:latin typeface="Cambria" pitchFamily="18" charset="0"/>
                <a:ea typeface="Cambria" pitchFamily="18" charset="0"/>
              </a:rPr>
              <a:t> </a:t>
            </a:r>
            <a:r>
              <a:rPr lang="en-US" dirty="0" err="1" smtClean="0">
                <a:solidFill>
                  <a:prstClr val="black"/>
                </a:solidFill>
                <a:latin typeface="Cambria" pitchFamily="18" charset="0"/>
                <a:ea typeface="Cambria" pitchFamily="18" charset="0"/>
              </a:rPr>
              <a:t>thác</a:t>
            </a:r>
            <a:r>
              <a:rPr lang="en-US" dirty="0" smtClean="0">
                <a:solidFill>
                  <a:prstClr val="black"/>
                </a:solidFill>
                <a:latin typeface="Cambria" pitchFamily="18" charset="0"/>
                <a:ea typeface="Cambria" pitchFamily="18" charset="0"/>
              </a:rPr>
              <a:t> A-pa-</a:t>
            </a:r>
            <a:r>
              <a:rPr lang="en-US" dirty="0" err="1" smtClean="0">
                <a:solidFill>
                  <a:prstClr val="black"/>
                </a:solidFill>
                <a:latin typeface="Cambria" pitchFamily="18" charset="0"/>
                <a:ea typeface="Cambria" pitchFamily="18" charset="0"/>
              </a:rPr>
              <a:t>tít</a:t>
            </a:r>
            <a:r>
              <a:rPr lang="en-US" dirty="0" smtClean="0">
                <a:solidFill>
                  <a:prstClr val="black"/>
                </a:solidFill>
                <a:latin typeface="Cambria" pitchFamily="18" charset="0"/>
                <a:ea typeface="Cambria" pitchFamily="18" charset="0"/>
              </a:rPr>
              <a:t> ở </a:t>
            </a:r>
            <a:r>
              <a:rPr lang="en-US" dirty="0" err="1" smtClean="0">
                <a:solidFill>
                  <a:prstClr val="black"/>
                </a:solidFill>
                <a:latin typeface="Cambria" pitchFamily="18" charset="0"/>
                <a:ea typeface="Cambria" pitchFamily="18" charset="0"/>
              </a:rPr>
              <a:t>Lào</a:t>
            </a:r>
            <a:r>
              <a:rPr lang="en-US" dirty="0" smtClean="0">
                <a:solidFill>
                  <a:prstClr val="black"/>
                </a:solidFill>
                <a:latin typeface="Cambria" pitchFamily="18" charset="0"/>
                <a:ea typeface="Cambria" pitchFamily="18" charset="0"/>
              </a:rPr>
              <a:t> </a:t>
            </a:r>
            <a:r>
              <a:rPr lang="en-US" dirty="0" err="1" smtClean="0">
                <a:solidFill>
                  <a:prstClr val="black"/>
                </a:solidFill>
                <a:latin typeface="Cambria" pitchFamily="18" charset="0"/>
                <a:ea typeface="Cambria" pitchFamily="18" charset="0"/>
              </a:rPr>
              <a:t>Cai</a:t>
            </a:r>
            <a:endParaRPr lang="en-US" dirty="0">
              <a:solidFill>
                <a:prstClr val="black"/>
              </a:solidFill>
              <a:latin typeface="Cambria" pitchFamily="18" charset="0"/>
              <a:ea typeface="Cambria" pitchFamily="18" charset="0"/>
            </a:endParaRPr>
          </a:p>
        </p:txBody>
      </p:sp>
      <p:sp>
        <p:nvSpPr>
          <p:cNvPr id="26" name="Title 1"/>
          <p:cNvSpPr txBox="1">
            <a:spLocks/>
          </p:cNvSpPr>
          <p:nvPr/>
        </p:nvSpPr>
        <p:spPr>
          <a:xfrm>
            <a:off x="2299452" y="266700"/>
            <a:ext cx="7377948" cy="5715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just"/>
            <a:r>
              <a:rPr lang="vi-VN" sz="2400" b="1" dirty="0">
                <a:solidFill>
                  <a:srgbClr val="0D30DD"/>
                </a:solidFill>
                <a:latin typeface="Cambria" pitchFamily="18" charset="0"/>
              </a:rPr>
              <a:t>ĐẶC ĐIỂM PHÂN BỐ CÁC LOẠI KHOÁNG SẢN</a:t>
            </a:r>
          </a:p>
          <a:p>
            <a:pPr algn="just"/>
            <a:r>
              <a:rPr lang="vi-VN" sz="2400" b="1" dirty="0">
                <a:solidFill>
                  <a:srgbClr val="0D30DD"/>
                </a:solidFill>
                <a:latin typeface="Cambria" pitchFamily="18" charset="0"/>
              </a:rPr>
              <a:t> CHỦ YẾU</a:t>
            </a:r>
          </a:p>
        </p:txBody>
      </p:sp>
      <p:pic>
        <p:nvPicPr>
          <p:cNvPr id="14338"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37401" y="1364415"/>
            <a:ext cx="3973110" cy="2216985"/>
          </a:xfrm>
          <a:prstGeom prst="rect">
            <a:avLst/>
          </a:prstGeom>
          <a:noFill/>
          <a:ln w="9525">
            <a:solidFill>
              <a:srgbClr val="FF00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4339" name="Picture 3"/>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702546" y="1364415"/>
            <a:ext cx="3984254" cy="2205682"/>
          </a:xfrm>
          <a:prstGeom prst="rect">
            <a:avLst/>
          </a:prstGeom>
          <a:noFill/>
          <a:ln w="9525">
            <a:solidFill>
              <a:srgbClr val="FF00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4340" name="Picture 4"/>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437401" y="4127369"/>
            <a:ext cx="3973110" cy="2121031"/>
          </a:xfrm>
          <a:prstGeom prst="rect">
            <a:avLst/>
          </a:prstGeom>
          <a:noFill/>
          <a:ln w="9525">
            <a:solidFill>
              <a:srgbClr val="FF00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4342" name="Picture 6" descr="Căng thẳng nguồn cung Apatit cho các Nhà máy hóa chất, phân bón tại Khu  công nghiệp Tằng loỏng, Bảo Thắng, Lào Cai. - Công ty cổ phần Vật tư Nông  sản"/>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4685292" y="4117304"/>
            <a:ext cx="4001507" cy="2131095"/>
          </a:xfrm>
          <a:prstGeom prst="rect">
            <a:avLst/>
          </a:prstGeom>
          <a:noFill/>
          <a:ln>
            <a:solidFill>
              <a:srgbClr val="FF0000"/>
            </a:solidFill>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37474768"/>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14338"/>
                                        </p:tgtEl>
                                        <p:attrNameLst>
                                          <p:attrName>style.visibility</p:attrName>
                                        </p:attrNameLst>
                                      </p:cBhvr>
                                      <p:to>
                                        <p:strVal val="visible"/>
                                      </p:to>
                                    </p:set>
                                    <p:animEffect transition="in" filter="randombar(horizontal)">
                                      <p:cBhvr>
                                        <p:cTn id="7" dur="500"/>
                                        <p:tgtEl>
                                          <p:spTgt spid="14338"/>
                                        </p:tgtEl>
                                      </p:cBhvr>
                                    </p:animEffect>
                                  </p:childTnLst>
                                </p:cTn>
                              </p:par>
                              <p:par>
                                <p:cTn id="8" presetID="14" presetClass="entr" presetSubtype="10" fill="hold" nodeType="withEffect">
                                  <p:stCondLst>
                                    <p:cond delay="0"/>
                                  </p:stCondLst>
                                  <p:childTnLst>
                                    <p:set>
                                      <p:cBhvr>
                                        <p:cTn id="9" dur="1" fill="hold">
                                          <p:stCondLst>
                                            <p:cond delay="0"/>
                                          </p:stCondLst>
                                        </p:cTn>
                                        <p:tgtEl>
                                          <p:spTgt spid="14339"/>
                                        </p:tgtEl>
                                        <p:attrNameLst>
                                          <p:attrName>style.visibility</p:attrName>
                                        </p:attrNameLst>
                                      </p:cBhvr>
                                      <p:to>
                                        <p:strVal val="visible"/>
                                      </p:to>
                                    </p:set>
                                    <p:animEffect transition="in" filter="randombar(horizontal)">
                                      <p:cBhvr>
                                        <p:cTn id="10" dur="500"/>
                                        <p:tgtEl>
                                          <p:spTgt spid="14339"/>
                                        </p:tgtEl>
                                      </p:cBhvr>
                                    </p:animEffect>
                                  </p:childTnLst>
                                </p:cTn>
                              </p:par>
                              <p:par>
                                <p:cTn id="11" presetID="14" presetClass="entr" presetSubtype="10" fill="hold" grpId="0" nodeType="withEffect">
                                  <p:stCondLst>
                                    <p:cond delay="0"/>
                                  </p:stCondLst>
                                  <p:childTnLst>
                                    <p:set>
                                      <p:cBhvr>
                                        <p:cTn id="12" dur="1" fill="hold">
                                          <p:stCondLst>
                                            <p:cond delay="0"/>
                                          </p:stCondLst>
                                        </p:cTn>
                                        <p:tgtEl>
                                          <p:spTgt spid="20"/>
                                        </p:tgtEl>
                                        <p:attrNameLst>
                                          <p:attrName>style.visibility</p:attrName>
                                        </p:attrNameLst>
                                      </p:cBhvr>
                                      <p:to>
                                        <p:strVal val="visible"/>
                                      </p:to>
                                    </p:set>
                                    <p:animEffect transition="in" filter="randombar(horizontal)">
                                      <p:cBhvr>
                                        <p:cTn id="13" dur="500"/>
                                        <p:tgtEl>
                                          <p:spTgt spid="20"/>
                                        </p:tgtEl>
                                      </p:cBhvr>
                                    </p:animEffect>
                                  </p:childTnLst>
                                </p:cTn>
                              </p:par>
                              <p:par>
                                <p:cTn id="14" presetID="14" presetClass="entr" presetSubtype="10" fill="hold" grpId="0" nodeType="withEffect">
                                  <p:stCondLst>
                                    <p:cond delay="0"/>
                                  </p:stCondLst>
                                  <p:childTnLst>
                                    <p:set>
                                      <p:cBhvr>
                                        <p:cTn id="15" dur="1" fill="hold">
                                          <p:stCondLst>
                                            <p:cond delay="0"/>
                                          </p:stCondLst>
                                        </p:cTn>
                                        <p:tgtEl>
                                          <p:spTgt spid="19"/>
                                        </p:tgtEl>
                                        <p:attrNameLst>
                                          <p:attrName>style.visibility</p:attrName>
                                        </p:attrNameLst>
                                      </p:cBhvr>
                                      <p:to>
                                        <p:strVal val="visible"/>
                                      </p:to>
                                    </p:set>
                                    <p:animEffect transition="in" filter="randombar(horizontal)">
                                      <p:cBhvr>
                                        <p:cTn id="16" dur="500"/>
                                        <p:tgtEl>
                                          <p:spTgt spid="19"/>
                                        </p:tgtEl>
                                      </p:cBhvr>
                                    </p:animEffect>
                                  </p:childTnLst>
                                </p:cTn>
                              </p:par>
                              <p:par>
                                <p:cTn id="17" presetID="14" presetClass="entr" presetSubtype="10" fill="hold" nodeType="withEffect">
                                  <p:stCondLst>
                                    <p:cond delay="0"/>
                                  </p:stCondLst>
                                  <p:childTnLst>
                                    <p:set>
                                      <p:cBhvr>
                                        <p:cTn id="18" dur="1" fill="hold">
                                          <p:stCondLst>
                                            <p:cond delay="0"/>
                                          </p:stCondLst>
                                        </p:cTn>
                                        <p:tgtEl>
                                          <p:spTgt spid="14340"/>
                                        </p:tgtEl>
                                        <p:attrNameLst>
                                          <p:attrName>style.visibility</p:attrName>
                                        </p:attrNameLst>
                                      </p:cBhvr>
                                      <p:to>
                                        <p:strVal val="visible"/>
                                      </p:to>
                                    </p:set>
                                    <p:animEffect transition="in" filter="randombar(horizontal)">
                                      <p:cBhvr>
                                        <p:cTn id="19" dur="500"/>
                                        <p:tgtEl>
                                          <p:spTgt spid="14340"/>
                                        </p:tgtEl>
                                      </p:cBhvr>
                                    </p:animEffect>
                                  </p:childTnLst>
                                </p:cTn>
                              </p:par>
                              <p:par>
                                <p:cTn id="20" presetID="14" presetClass="entr" presetSubtype="10" fill="hold" nodeType="withEffect">
                                  <p:stCondLst>
                                    <p:cond delay="0"/>
                                  </p:stCondLst>
                                  <p:childTnLst>
                                    <p:set>
                                      <p:cBhvr>
                                        <p:cTn id="21" dur="1" fill="hold">
                                          <p:stCondLst>
                                            <p:cond delay="0"/>
                                          </p:stCondLst>
                                        </p:cTn>
                                        <p:tgtEl>
                                          <p:spTgt spid="14342"/>
                                        </p:tgtEl>
                                        <p:attrNameLst>
                                          <p:attrName>style.visibility</p:attrName>
                                        </p:attrNameLst>
                                      </p:cBhvr>
                                      <p:to>
                                        <p:strVal val="visible"/>
                                      </p:to>
                                    </p:set>
                                    <p:animEffect transition="in" filter="randombar(horizontal)">
                                      <p:cBhvr>
                                        <p:cTn id="22" dur="500"/>
                                        <p:tgtEl>
                                          <p:spTgt spid="14342"/>
                                        </p:tgtEl>
                                      </p:cBhvr>
                                    </p:animEffect>
                                  </p:childTnLst>
                                </p:cTn>
                              </p:par>
                              <p:par>
                                <p:cTn id="23" presetID="14" presetClass="entr" presetSubtype="10" fill="hold" grpId="0" nodeType="withEffect">
                                  <p:stCondLst>
                                    <p:cond delay="0"/>
                                  </p:stCondLst>
                                  <p:childTnLst>
                                    <p:set>
                                      <p:cBhvr>
                                        <p:cTn id="24" dur="1" fill="hold">
                                          <p:stCondLst>
                                            <p:cond delay="0"/>
                                          </p:stCondLst>
                                        </p:cTn>
                                        <p:tgtEl>
                                          <p:spTgt spid="24"/>
                                        </p:tgtEl>
                                        <p:attrNameLst>
                                          <p:attrName>style.visibility</p:attrName>
                                        </p:attrNameLst>
                                      </p:cBhvr>
                                      <p:to>
                                        <p:strVal val="visible"/>
                                      </p:to>
                                    </p:set>
                                    <p:animEffect transition="in" filter="randombar(horizontal)">
                                      <p:cBhvr>
                                        <p:cTn id="25" dur="500"/>
                                        <p:tgtEl>
                                          <p:spTgt spid="24"/>
                                        </p:tgtEl>
                                      </p:cBhvr>
                                    </p:animEffect>
                                  </p:childTnLst>
                                </p:cTn>
                              </p:par>
                              <p:par>
                                <p:cTn id="26" presetID="14" presetClass="entr" presetSubtype="10" fill="hold" grpId="0" nodeType="withEffect">
                                  <p:stCondLst>
                                    <p:cond delay="0"/>
                                  </p:stCondLst>
                                  <p:childTnLst>
                                    <p:set>
                                      <p:cBhvr>
                                        <p:cTn id="27" dur="1" fill="hold">
                                          <p:stCondLst>
                                            <p:cond delay="0"/>
                                          </p:stCondLst>
                                        </p:cTn>
                                        <p:tgtEl>
                                          <p:spTgt spid="25"/>
                                        </p:tgtEl>
                                        <p:attrNameLst>
                                          <p:attrName>style.visibility</p:attrName>
                                        </p:attrNameLst>
                                      </p:cBhvr>
                                      <p:to>
                                        <p:strVal val="visible"/>
                                      </p:to>
                                    </p:set>
                                    <p:animEffect transition="in" filter="randombar(horizontal)">
                                      <p:cBhvr>
                                        <p:cTn id="28" dur="5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p:bldP spid="20" grpId="0"/>
      <p:bldP spid="24" grpId="0"/>
      <p:bldP spid="25"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a:xfrm>
            <a:off x="53328" y="1080815"/>
            <a:ext cx="9018464" cy="5700985"/>
          </a:xfrm>
          <a:prstGeom prst="roundRect">
            <a:avLst>
              <a:gd name="adj" fmla="val 2338"/>
            </a:avLst>
          </a:prstGeom>
          <a:ln>
            <a:solidFill>
              <a:schemeClr val="tx1"/>
            </a:solidFill>
          </a:ln>
        </p:spPr>
        <p:style>
          <a:lnRef idx="2">
            <a:schemeClr val="accent1">
              <a:shade val="50000"/>
            </a:schemeClr>
          </a:lnRef>
          <a:fillRef idx="1003">
            <a:schemeClr val="l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pic>
        <p:nvPicPr>
          <p:cNvPr id="5"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t="10909" b="7677"/>
          <a:stretch/>
        </p:blipFill>
        <p:spPr bwMode="auto">
          <a:xfrm>
            <a:off x="141061" y="1143000"/>
            <a:ext cx="8827479" cy="5532380"/>
          </a:xfrm>
          <a:prstGeom prst="roundRect">
            <a:avLst>
              <a:gd name="adj" fmla="val 2792"/>
            </a:avLst>
          </a:prstGeom>
          <a:blipFill>
            <a:blip r:embed="rId3"/>
            <a:stretch>
              <a:fillRect/>
            </a:stretch>
          </a:blipFill>
          <a:ln>
            <a:noFill/>
          </a:ln>
          <a:effectLst/>
        </p:spPr>
      </p:pic>
      <p:sp>
        <p:nvSpPr>
          <p:cNvPr id="6" name="Rounded Rectangle 5"/>
          <p:cNvSpPr/>
          <p:nvPr/>
        </p:nvSpPr>
        <p:spPr>
          <a:xfrm>
            <a:off x="45344" y="52392"/>
            <a:ext cx="9022456" cy="938208"/>
          </a:xfrm>
          <a:prstGeom prst="roundRect">
            <a:avLst>
              <a:gd name="adj" fmla="val 7378"/>
            </a:avLst>
          </a:prstGeom>
          <a:ln>
            <a:solidFill>
              <a:schemeClr val="tx1"/>
            </a:solidFill>
          </a:ln>
        </p:spPr>
        <p:style>
          <a:lnRef idx="2">
            <a:schemeClr val="accent1">
              <a:shade val="50000"/>
            </a:schemeClr>
          </a:lnRef>
          <a:fillRef idx="1003">
            <a:schemeClr val="l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pic>
        <p:nvPicPr>
          <p:cNvPr id="7" name="Picture 8"/>
          <p:cNvPicPr>
            <a:picLocks noChangeAspect="1" noChangeArrowheads="1"/>
          </p:cNvPicPr>
          <p:nvPr/>
        </p:nvPicPr>
        <p:blipFill>
          <a:blip r:embed="rId4" cstate="print">
            <a:extLst>
              <a:ext uri="{28A0092B-C50C-407E-A947-70E740481C1C}">
                <a14:useLocalDpi xmlns:a14="http://schemas.microsoft.com/office/drawing/2010/main" val="0"/>
              </a:ext>
            </a:extLst>
          </a:blip>
          <a:stretch>
            <a:fillRect/>
          </a:stretch>
        </p:blipFill>
        <p:spPr bwMode="auto">
          <a:xfrm>
            <a:off x="233160" y="126812"/>
            <a:ext cx="1210078" cy="793885"/>
          </a:xfrm>
          <a:prstGeom prst="roundRect">
            <a:avLst>
              <a:gd name="adj" fmla="val 4572"/>
            </a:avLst>
          </a:prstGeom>
          <a:noFill/>
          <a:ln w="19050">
            <a:noFill/>
          </a:ln>
          <a:extLst>
            <a:ext uri="{909E8E84-426E-40DD-AFC4-6F175D3DCCD1}">
              <a14:hiddenFill xmlns:a14="http://schemas.microsoft.com/office/drawing/2010/main">
                <a:solidFill>
                  <a:srgbClr val="FFFFFF"/>
                </a:solidFill>
              </a14:hiddenFill>
            </a:ext>
          </a:extLst>
        </p:spPr>
      </p:pic>
      <p:sp>
        <p:nvSpPr>
          <p:cNvPr id="8" name="Rounded Rectangle 7"/>
          <p:cNvSpPr/>
          <p:nvPr/>
        </p:nvSpPr>
        <p:spPr>
          <a:xfrm>
            <a:off x="141288" y="127000"/>
            <a:ext cx="1382711" cy="793697"/>
          </a:xfrm>
          <a:prstGeom prst="roundRect">
            <a:avLst>
              <a:gd name="adj" fmla="val 6422"/>
            </a:avLst>
          </a:prstGeom>
          <a:noFill/>
          <a:ln>
            <a:solidFill>
              <a:schemeClr val="tx1"/>
            </a:solidFill>
          </a:ln>
          <a:effectLst>
            <a:outerShdw blurRad="50800" dist="38100" dir="8100000" algn="tr" rotWithShape="0">
              <a:prstClr val="black">
                <a:alpha val="40000"/>
              </a:prstClr>
            </a:outerShdw>
          </a:effectLst>
        </p:spPr>
        <p:style>
          <a:lnRef idx="2">
            <a:schemeClr val="accent6"/>
          </a:lnRef>
          <a:fillRef idx="1">
            <a:schemeClr val="lt1"/>
          </a:fillRef>
          <a:effectRef idx="0">
            <a:schemeClr val="accent6"/>
          </a:effectRef>
          <a:fontRef idx="minor">
            <a:schemeClr val="dk1"/>
          </a:fontRef>
        </p:style>
        <p:txBody>
          <a:bodyPr anchor="ctr"/>
          <a:lstStyle/>
          <a:p>
            <a:pPr algn="ctr" fontAlgn="auto">
              <a:spcBef>
                <a:spcPts val="0"/>
              </a:spcBef>
              <a:spcAft>
                <a:spcPts val="0"/>
              </a:spcAft>
              <a:defRPr/>
            </a:pPr>
            <a:endParaRPr lang="en-US">
              <a:solidFill>
                <a:prstClr val="black"/>
              </a:solidFill>
            </a:endParaRPr>
          </a:p>
        </p:txBody>
      </p:sp>
      <p:sp>
        <p:nvSpPr>
          <p:cNvPr id="12" name="Rectangle 11"/>
          <p:cNvSpPr/>
          <p:nvPr/>
        </p:nvSpPr>
        <p:spPr>
          <a:xfrm>
            <a:off x="76200" y="126812"/>
            <a:ext cx="1447799" cy="793885"/>
          </a:xfrm>
          <a:prstGeom prst="rect">
            <a:avLst/>
          </a:prstGeom>
          <a:noFill/>
          <a:ln>
            <a:noFill/>
          </a:ln>
        </p:spPr>
        <p:style>
          <a:lnRef idx="2">
            <a:schemeClr val="dk1"/>
          </a:lnRef>
          <a:fillRef idx="1">
            <a:schemeClr val="lt1"/>
          </a:fillRef>
          <a:effectRef idx="0">
            <a:schemeClr val="dk1"/>
          </a:effectRef>
          <a:fontRef idx="minor">
            <a:schemeClr val="dk1"/>
          </a:fontRef>
        </p:style>
        <p:txBody>
          <a:bodyPr anchor="ctr"/>
          <a:lstStyle/>
          <a:p>
            <a:pPr algn="ctr" fontAlgn="auto">
              <a:spcBef>
                <a:spcPts val="0"/>
              </a:spcBef>
              <a:spcAft>
                <a:spcPts val="0"/>
              </a:spcAft>
              <a:defRPr/>
            </a:pPr>
            <a:r>
              <a:rPr lang="en-US" sz="2800" dirty="0" smtClean="0">
                <a:ln w="18415" cmpd="sng">
                  <a:solidFill>
                    <a:srgbClr val="FFFFFF"/>
                  </a:solidFill>
                  <a:prstDash val="solid"/>
                </a:ln>
                <a:solidFill>
                  <a:srgbClr val="00B050"/>
                </a:solidFill>
                <a:effectLst>
                  <a:glow rad="76200">
                    <a:srgbClr val="1F497D">
                      <a:lumMod val="75000"/>
                    </a:srgbClr>
                  </a:glow>
                  <a:outerShdw blurRad="63500" dir="3600000" algn="tl" rotWithShape="0">
                    <a:srgbClr val="000000">
                      <a:alpha val="70000"/>
                    </a:srgbClr>
                  </a:outerShdw>
                </a:effectLst>
                <a:latin typeface="Cambria" pitchFamily="18" charset="0"/>
              </a:rPr>
              <a:t>BÀI 3</a:t>
            </a:r>
            <a:endParaRPr lang="en-US" sz="2800" dirty="0">
              <a:ln w="18415" cmpd="sng">
                <a:solidFill>
                  <a:srgbClr val="FFFFFF"/>
                </a:solidFill>
                <a:prstDash val="solid"/>
              </a:ln>
              <a:solidFill>
                <a:srgbClr val="00B050"/>
              </a:solidFill>
              <a:effectLst>
                <a:glow rad="76200">
                  <a:srgbClr val="1F497D">
                    <a:lumMod val="75000"/>
                  </a:srgbClr>
                </a:glow>
                <a:outerShdw blurRad="63500" dir="3600000" algn="tl" rotWithShape="0">
                  <a:srgbClr val="000000">
                    <a:alpha val="70000"/>
                  </a:srgbClr>
                </a:outerShdw>
              </a:effectLst>
              <a:latin typeface="Cambria" pitchFamily="18" charset="0"/>
            </a:endParaRPr>
          </a:p>
        </p:txBody>
      </p:sp>
      <p:sp>
        <p:nvSpPr>
          <p:cNvPr id="13" name="Rounded Rectangle 12"/>
          <p:cNvSpPr/>
          <p:nvPr/>
        </p:nvSpPr>
        <p:spPr>
          <a:xfrm>
            <a:off x="141288" y="1143000"/>
            <a:ext cx="8826500" cy="5548313"/>
          </a:xfrm>
          <a:prstGeom prst="roundRect">
            <a:avLst>
              <a:gd name="adj" fmla="val 2047"/>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pic>
        <p:nvPicPr>
          <p:cNvPr id="30"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90" t="35554" r="1701" b="51835"/>
          <a:stretch/>
        </p:blipFill>
        <p:spPr bwMode="auto">
          <a:xfrm flipV="1">
            <a:off x="1622590" y="133916"/>
            <a:ext cx="7376971" cy="786780"/>
          </a:xfrm>
          <a:prstGeom prst="roundRect">
            <a:avLst>
              <a:gd name="adj" fmla="val 2792"/>
            </a:avLst>
          </a:prstGeom>
          <a:blipFill>
            <a:blip r:embed="rId3"/>
            <a:stretch>
              <a:fillRect/>
            </a:stretch>
          </a:blipFill>
          <a:ln>
            <a:noFill/>
          </a:ln>
          <a:effectLst/>
        </p:spPr>
      </p:pic>
      <p:sp>
        <p:nvSpPr>
          <p:cNvPr id="29" name="Rounded Rectangle 28"/>
          <p:cNvSpPr/>
          <p:nvPr/>
        </p:nvSpPr>
        <p:spPr>
          <a:xfrm>
            <a:off x="1608735" y="133917"/>
            <a:ext cx="7390825" cy="786780"/>
          </a:xfrm>
          <a:prstGeom prst="roundRect">
            <a:avLst>
              <a:gd name="adj" fmla="val 6422"/>
            </a:avLst>
          </a:prstGeom>
          <a:noFill/>
          <a:ln>
            <a:solidFill>
              <a:schemeClr val="tx1"/>
            </a:solidFill>
          </a:ln>
          <a:effectLst/>
        </p:spPr>
        <p:style>
          <a:lnRef idx="2">
            <a:schemeClr val="accent6"/>
          </a:lnRef>
          <a:fillRef idx="1">
            <a:schemeClr val="lt1"/>
          </a:fillRef>
          <a:effectRef idx="0">
            <a:schemeClr val="accent6"/>
          </a:effectRef>
          <a:fontRef idx="minor">
            <a:schemeClr val="dk1"/>
          </a:fontRef>
        </p:style>
        <p:txBody>
          <a:bodyPr anchor="ctr"/>
          <a:lstStyle/>
          <a:p>
            <a:pPr algn="ctr" fontAlgn="auto">
              <a:spcBef>
                <a:spcPts val="0"/>
              </a:spcBef>
              <a:spcAft>
                <a:spcPts val="0"/>
              </a:spcAft>
              <a:defRPr/>
            </a:pPr>
            <a:endParaRPr lang="en-US">
              <a:solidFill>
                <a:prstClr val="black"/>
              </a:solidFill>
            </a:endParaRPr>
          </a:p>
        </p:txBody>
      </p:sp>
      <p:sp>
        <p:nvSpPr>
          <p:cNvPr id="33" name="Rounded Rectangle 32"/>
          <p:cNvSpPr/>
          <p:nvPr/>
        </p:nvSpPr>
        <p:spPr>
          <a:xfrm>
            <a:off x="1720089" y="202779"/>
            <a:ext cx="489711" cy="635421"/>
          </a:xfrm>
          <a:prstGeom prst="roundRect">
            <a:avLst>
              <a:gd name="adj" fmla="val 9487"/>
            </a:avLst>
          </a:prstGeom>
          <a:solidFill>
            <a:srgbClr val="002060"/>
          </a:solidFill>
          <a:ln>
            <a:solidFill>
              <a:srgbClr val="002060"/>
            </a:solidFill>
          </a:ln>
          <a:scene3d>
            <a:camera prst="orthographicFront"/>
            <a:lightRig rig="threePt" dir="t"/>
          </a:scene3d>
          <a:sp3d>
            <a:bevelT w="139700" h="139700" prst="divot"/>
          </a:sp3d>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3000" b="1" dirty="0" smtClean="0">
                <a:effectLst>
                  <a:outerShdw blurRad="38100" dist="38100" dir="2700000" algn="tl">
                    <a:srgbClr val="000000">
                      <a:alpha val="43137"/>
                    </a:srgbClr>
                  </a:outerShdw>
                </a:effectLst>
                <a:latin typeface="Cambria" pitchFamily="18" charset="0"/>
              </a:rPr>
              <a:t>2</a:t>
            </a:r>
            <a:endParaRPr lang="en-US" sz="3000" b="1" dirty="0">
              <a:effectLst>
                <a:outerShdw blurRad="38100" dist="38100" dir="2700000" algn="tl">
                  <a:srgbClr val="000000">
                    <a:alpha val="43137"/>
                  </a:srgbClr>
                </a:outerShdw>
              </a:effectLst>
              <a:latin typeface="Cambria" pitchFamily="18" charset="0"/>
            </a:endParaRPr>
          </a:p>
        </p:txBody>
      </p:sp>
      <p:sp>
        <p:nvSpPr>
          <p:cNvPr id="9" name="Oval 8"/>
          <p:cNvSpPr/>
          <p:nvPr/>
        </p:nvSpPr>
        <p:spPr>
          <a:xfrm rot="7538023">
            <a:off x="178847" y="651633"/>
            <a:ext cx="220832" cy="228600"/>
          </a:xfrm>
          <a:prstGeom prst="ellipse">
            <a:avLst/>
          </a:prstGeom>
          <a:solidFill>
            <a:schemeClr val="bg1"/>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sp>
        <p:nvSpPr>
          <p:cNvPr id="10" name="Oval 9"/>
          <p:cNvSpPr/>
          <p:nvPr/>
        </p:nvSpPr>
        <p:spPr>
          <a:xfrm rot="11180550">
            <a:off x="204617" y="1184719"/>
            <a:ext cx="220832" cy="228600"/>
          </a:xfrm>
          <a:prstGeom prst="ellipse">
            <a:avLst/>
          </a:prstGeom>
          <a:ln>
            <a:noFill/>
          </a:ln>
          <a:effectLst>
            <a:innerShdw blurRad="63500" dist="50800" dir="13500000">
              <a:prstClr val="black">
                <a:alpha val="50000"/>
              </a:prstClr>
            </a:innerShdw>
          </a:effectLst>
        </p:spPr>
        <p:style>
          <a:lnRef idx="2">
            <a:schemeClr val="dk1"/>
          </a:lnRef>
          <a:fillRef idx="1">
            <a:schemeClr val="lt1"/>
          </a:fillRef>
          <a:effectRef idx="0">
            <a:schemeClr val="dk1"/>
          </a:effectRef>
          <a:fontRef idx="minor">
            <a:schemeClr val="dk1"/>
          </a:fontRef>
        </p:style>
        <p:txBody>
          <a:bodyPr anchor="ctr"/>
          <a:lstStyle/>
          <a:p>
            <a:pPr algn="ctr" fontAlgn="auto">
              <a:spcBef>
                <a:spcPts val="0"/>
              </a:spcBef>
              <a:spcAft>
                <a:spcPts val="0"/>
              </a:spcAft>
              <a:defRPr/>
            </a:pPr>
            <a:endParaRPr lang="en-US">
              <a:solidFill>
                <a:prstClr val="black"/>
              </a:solidFill>
            </a:endParaRPr>
          </a:p>
        </p:txBody>
      </p:sp>
      <p:sp>
        <p:nvSpPr>
          <p:cNvPr id="11" name="Block Arc 10"/>
          <p:cNvSpPr/>
          <p:nvPr/>
        </p:nvSpPr>
        <p:spPr>
          <a:xfrm rot="16200000">
            <a:off x="-26887" y="922161"/>
            <a:ext cx="545300" cy="232843"/>
          </a:xfrm>
          <a:prstGeom prst="blockArc">
            <a:avLst>
              <a:gd name="adj1" fmla="val 10259821"/>
              <a:gd name="adj2" fmla="val 387255"/>
              <a:gd name="adj3" fmla="val 0"/>
            </a:avLst>
          </a:prstGeom>
          <a:ln w="76200"/>
          <a:scene3d>
            <a:camera prst="perspectiveBelow"/>
            <a:lightRig rig="threePt" dir="t"/>
          </a:scene3d>
        </p:spPr>
        <p:style>
          <a:lnRef idx="2">
            <a:schemeClr val="dk1">
              <a:shade val="50000"/>
            </a:schemeClr>
          </a:lnRef>
          <a:fillRef idx="1">
            <a:schemeClr val="dk1"/>
          </a:fillRef>
          <a:effectRef idx="0">
            <a:schemeClr val="dk1"/>
          </a:effectRef>
          <a:fontRef idx="minor">
            <a:schemeClr val="lt1"/>
          </a:fontRef>
        </p:style>
        <p:txBody>
          <a:bodyPr anchor="ctr"/>
          <a:lstStyle/>
          <a:p>
            <a:pPr algn="ctr" fontAlgn="auto">
              <a:spcBef>
                <a:spcPts val="0"/>
              </a:spcBef>
              <a:spcAft>
                <a:spcPts val="0"/>
              </a:spcAft>
              <a:defRPr/>
            </a:pPr>
            <a:endParaRPr lang="en-US">
              <a:solidFill>
                <a:prstClr val="black"/>
              </a:solidFill>
            </a:endParaRPr>
          </a:p>
        </p:txBody>
      </p:sp>
      <p:sp>
        <p:nvSpPr>
          <p:cNvPr id="16" name="Rectangle 15"/>
          <p:cNvSpPr/>
          <p:nvPr/>
        </p:nvSpPr>
        <p:spPr>
          <a:xfrm>
            <a:off x="1505710" y="1371600"/>
            <a:ext cx="3657601" cy="969496"/>
          </a:xfrm>
          <a:prstGeom prst="rect">
            <a:avLst/>
          </a:prstGeom>
          <a:solidFill>
            <a:srgbClr val="BCFCD4"/>
          </a:solidFill>
          <a:ln w="12700">
            <a:solidFill>
              <a:srgbClr val="009900"/>
            </a:solidFill>
          </a:ln>
        </p:spPr>
        <p:txBody>
          <a:bodyPr wrap="square">
            <a:spAutoFit/>
          </a:bodyPr>
          <a:lstStyle/>
          <a:p>
            <a:pPr algn="just"/>
            <a:r>
              <a:rPr lang="en-US" sz="1900" i="1" dirty="0" err="1" smtClean="0">
                <a:solidFill>
                  <a:srgbClr val="FF0000"/>
                </a:solidFill>
                <a:latin typeface="Cambria" panose="02040503050406030204" pitchFamily="18" charset="0"/>
                <a:ea typeface="Cambria" panose="02040503050406030204" pitchFamily="18" charset="0"/>
              </a:rPr>
              <a:t>Quan</a:t>
            </a:r>
            <a:r>
              <a:rPr lang="en-US" sz="1900" i="1" dirty="0" smtClean="0">
                <a:solidFill>
                  <a:srgbClr val="FF0000"/>
                </a:solidFill>
                <a:latin typeface="Cambria" panose="02040503050406030204" pitchFamily="18" charset="0"/>
                <a:ea typeface="Cambria" panose="02040503050406030204" pitchFamily="18" charset="0"/>
              </a:rPr>
              <a:t> </a:t>
            </a:r>
            <a:r>
              <a:rPr lang="en-US" sz="1900" i="1" dirty="0" err="1">
                <a:solidFill>
                  <a:srgbClr val="FF0000"/>
                </a:solidFill>
                <a:latin typeface="Cambria" panose="02040503050406030204" pitchFamily="18" charset="0"/>
                <a:ea typeface="Cambria" panose="02040503050406030204" pitchFamily="18" charset="0"/>
              </a:rPr>
              <a:t>sát</a:t>
            </a:r>
            <a:r>
              <a:rPr lang="en-US" sz="1900" i="1" dirty="0">
                <a:solidFill>
                  <a:srgbClr val="FF0000"/>
                </a:solidFill>
                <a:latin typeface="Cambria" panose="02040503050406030204" pitchFamily="18" charset="0"/>
                <a:ea typeface="Cambria" panose="02040503050406030204" pitchFamily="18" charset="0"/>
              </a:rPr>
              <a:t> </a:t>
            </a:r>
            <a:r>
              <a:rPr lang="en-US" sz="1900" i="1" dirty="0" err="1" smtClean="0">
                <a:solidFill>
                  <a:srgbClr val="FF0000"/>
                </a:solidFill>
                <a:latin typeface="Cambria" panose="02040503050406030204" pitchFamily="18" charset="0"/>
                <a:ea typeface="Cambria" panose="02040503050406030204" pitchFamily="18" charset="0"/>
              </a:rPr>
              <a:t>Atlat</a:t>
            </a:r>
            <a:r>
              <a:rPr lang="en-US" sz="1900" i="1" dirty="0" smtClean="0">
                <a:solidFill>
                  <a:srgbClr val="FF0000"/>
                </a:solidFill>
                <a:latin typeface="Cambria" panose="02040503050406030204" pitchFamily="18" charset="0"/>
                <a:ea typeface="Cambria" panose="02040503050406030204" pitchFamily="18" charset="0"/>
              </a:rPr>
              <a:t> tr8 </a:t>
            </a:r>
            <a:r>
              <a:rPr lang="en-US" sz="1900" i="1" dirty="0" err="1" smtClean="0">
                <a:solidFill>
                  <a:srgbClr val="FF0000"/>
                </a:solidFill>
                <a:latin typeface="Cambria" panose="02040503050406030204" pitchFamily="18" charset="0"/>
                <a:ea typeface="Cambria" panose="02040503050406030204" pitchFamily="18" charset="0"/>
              </a:rPr>
              <a:t>và</a:t>
            </a:r>
            <a:r>
              <a:rPr lang="en-US" sz="1900" i="1" dirty="0" smtClean="0">
                <a:solidFill>
                  <a:srgbClr val="FF0000"/>
                </a:solidFill>
                <a:latin typeface="Cambria" panose="02040503050406030204" pitchFamily="18" charset="0"/>
                <a:ea typeface="Cambria" panose="02040503050406030204" pitchFamily="18" charset="0"/>
              </a:rPr>
              <a:t> </a:t>
            </a:r>
            <a:r>
              <a:rPr lang="en-US" sz="1900" i="1" dirty="0" err="1" smtClean="0">
                <a:solidFill>
                  <a:srgbClr val="FF0000"/>
                </a:solidFill>
                <a:latin typeface="Cambria" panose="02040503050406030204" pitchFamily="18" charset="0"/>
                <a:ea typeface="Cambria" panose="02040503050406030204" pitchFamily="18" charset="0"/>
              </a:rPr>
              <a:t>kênh</a:t>
            </a:r>
            <a:r>
              <a:rPr lang="en-US" sz="1900" i="1" dirty="0" smtClean="0">
                <a:solidFill>
                  <a:srgbClr val="FF0000"/>
                </a:solidFill>
                <a:latin typeface="Cambria" panose="02040503050406030204" pitchFamily="18" charset="0"/>
                <a:ea typeface="Cambria" panose="02040503050406030204" pitchFamily="18" charset="0"/>
              </a:rPr>
              <a:t> </a:t>
            </a:r>
            <a:r>
              <a:rPr lang="en-US" sz="1900" i="1" dirty="0" err="1" smtClean="0">
                <a:solidFill>
                  <a:srgbClr val="FF0000"/>
                </a:solidFill>
                <a:latin typeface="Cambria" panose="02040503050406030204" pitchFamily="18" charset="0"/>
                <a:ea typeface="Cambria" panose="02040503050406030204" pitchFamily="18" charset="0"/>
              </a:rPr>
              <a:t>chữ</a:t>
            </a:r>
            <a:r>
              <a:rPr lang="en-US" sz="1900" i="1" dirty="0" smtClean="0">
                <a:solidFill>
                  <a:srgbClr val="FF0000"/>
                </a:solidFill>
                <a:latin typeface="Cambria" panose="02040503050406030204" pitchFamily="18" charset="0"/>
                <a:ea typeface="Cambria" panose="02040503050406030204" pitchFamily="18" charset="0"/>
              </a:rPr>
              <a:t> SGK, </a:t>
            </a:r>
            <a:r>
              <a:rPr lang="en-US" sz="1900" i="1" dirty="0" err="1" smtClean="0">
                <a:solidFill>
                  <a:srgbClr val="FF0000"/>
                </a:solidFill>
                <a:latin typeface="Cambria" panose="02040503050406030204" pitchFamily="18" charset="0"/>
                <a:ea typeface="Cambria" panose="02040503050406030204" pitchFamily="18" charset="0"/>
              </a:rPr>
              <a:t>giải</a:t>
            </a:r>
            <a:r>
              <a:rPr lang="en-US" sz="1900" i="1" dirty="0" smtClean="0">
                <a:solidFill>
                  <a:srgbClr val="FF0000"/>
                </a:solidFill>
                <a:latin typeface="Cambria" panose="02040503050406030204" pitchFamily="18" charset="0"/>
                <a:ea typeface="Cambria" panose="02040503050406030204" pitchFamily="18" charset="0"/>
              </a:rPr>
              <a:t> </a:t>
            </a:r>
            <a:r>
              <a:rPr lang="en-US" sz="1900" i="1" dirty="0" err="1" smtClean="0">
                <a:solidFill>
                  <a:srgbClr val="FF0000"/>
                </a:solidFill>
                <a:latin typeface="Cambria" panose="02040503050406030204" pitchFamily="18" charset="0"/>
                <a:ea typeface="Cambria" panose="02040503050406030204" pitchFamily="18" charset="0"/>
              </a:rPr>
              <a:t>thích</a:t>
            </a:r>
            <a:r>
              <a:rPr lang="en-US" sz="1900" i="1" dirty="0" smtClean="0">
                <a:solidFill>
                  <a:srgbClr val="FF0000"/>
                </a:solidFill>
                <a:latin typeface="Cambria" panose="02040503050406030204" pitchFamily="18" charset="0"/>
                <a:ea typeface="Cambria" panose="02040503050406030204" pitchFamily="18" charset="0"/>
              </a:rPr>
              <a:t>  </a:t>
            </a:r>
            <a:r>
              <a:rPr lang="en-US" sz="1900" i="1" dirty="0" err="1" smtClean="0">
                <a:solidFill>
                  <a:srgbClr val="FF0000"/>
                </a:solidFill>
                <a:latin typeface="Cambria" panose="02040503050406030204" pitchFamily="18" charset="0"/>
                <a:ea typeface="Cambria" panose="02040503050406030204" pitchFamily="18" charset="0"/>
              </a:rPr>
              <a:t>sự</a:t>
            </a:r>
            <a:r>
              <a:rPr lang="en-US" sz="1900" i="1" dirty="0" smtClean="0">
                <a:solidFill>
                  <a:srgbClr val="FF0000"/>
                </a:solidFill>
                <a:latin typeface="Cambria" panose="02040503050406030204" pitchFamily="18" charset="0"/>
                <a:ea typeface="Cambria" panose="02040503050406030204" pitchFamily="18" charset="0"/>
              </a:rPr>
              <a:t> </a:t>
            </a:r>
            <a:r>
              <a:rPr lang="en-US" sz="1900" i="1" dirty="0" err="1" smtClean="0">
                <a:solidFill>
                  <a:srgbClr val="FF0000"/>
                </a:solidFill>
                <a:latin typeface="Cambria" panose="02040503050406030204" pitchFamily="18" charset="0"/>
                <a:ea typeface="Cambria" panose="02040503050406030204" pitchFamily="18" charset="0"/>
              </a:rPr>
              <a:t>phân</a:t>
            </a:r>
            <a:r>
              <a:rPr lang="en-US" sz="1900" i="1" dirty="0" smtClean="0">
                <a:solidFill>
                  <a:srgbClr val="FF0000"/>
                </a:solidFill>
                <a:latin typeface="Cambria" panose="02040503050406030204" pitchFamily="18" charset="0"/>
                <a:ea typeface="Cambria" panose="02040503050406030204" pitchFamily="18" charset="0"/>
              </a:rPr>
              <a:t> </a:t>
            </a:r>
            <a:r>
              <a:rPr lang="en-US" sz="1900" i="1" dirty="0" err="1" smtClean="0">
                <a:solidFill>
                  <a:srgbClr val="FF0000"/>
                </a:solidFill>
                <a:latin typeface="Cambria" panose="02040503050406030204" pitchFamily="18" charset="0"/>
                <a:ea typeface="Cambria" panose="02040503050406030204" pitchFamily="18" charset="0"/>
              </a:rPr>
              <a:t>bố</a:t>
            </a:r>
            <a:r>
              <a:rPr lang="en-US" sz="1900" i="1" dirty="0" smtClean="0">
                <a:solidFill>
                  <a:srgbClr val="FF0000"/>
                </a:solidFill>
                <a:latin typeface="Cambria" panose="02040503050406030204" pitchFamily="18" charset="0"/>
                <a:ea typeface="Cambria" panose="02040503050406030204" pitchFamily="18" charset="0"/>
              </a:rPr>
              <a:t> </a:t>
            </a:r>
            <a:r>
              <a:rPr lang="en-US" sz="1900" i="1" dirty="0" err="1" smtClean="0">
                <a:solidFill>
                  <a:srgbClr val="FF0000"/>
                </a:solidFill>
                <a:latin typeface="Cambria" panose="02040503050406030204" pitchFamily="18" charset="0"/>
                <a:ea typeface="Cambria" panose="02040503050406030204" pitchFamily="18" charset="0"/>
              </a:rPr>
              <a:t>khoáng</a:t>
            </a:r>
            <a:r>
              <a:rPr lang="en-US" sz="1900" i="1" dirty="0" smtClean="0">
                <a:solidFill>
                  <a:srgbClr val="FF0000"/>
                </a:solidFill>
                <a:latin typeface="Cambria" panose="02040503050406030204" pitchFamily="18" charset="0"/>
                <a:ea typeface="Cambria" panose="02040503050406030204" pitchFamily="18" charset="0"/>
              </a:rPr>
              <a:t> </a:t>
            </a:r>
            <a:r>
              <a:rPr lang="en-US" sz="1900" i="1" dirty="0" err="1" smtClean="0">
                <a:solidFill>
                  <a:srgbClr val="FF0000"/>
                </a:solidFill>
                <a:latin typeface="Cambria" panose="02040503050406030204" pitchFamily="18" charset="0"/>
                <a:ea typeface="Cambria" panose="02040503050406030204" pitchFamily="18" charset="0"/>
              </a:rPr>
              <a:t>sản</a:t>
            </a:r>
            <a:r>
              <a:rPr lang="en-US" sz="1900" i="1" dirty="0" smtClean="0">
                <a:solidFill>
                  <a:srgbClr val="FF0000"/>
                </a:solidFill>
                <a:latin typeface="Cambria" panose="02040503050406030204" pitchFamily="18" charset="0"/>
                <a:ea typeface="Cambria" panose="02040503050406030204" pitchFamily="18" charset="0"/>
              </a:rPr>
              <a:t> ở </a:t>
            </a:r>
            <a:r>
              <a:rPr lang="en-US" sz="1900" i="1" dirty="0" err="1" smtClean="0">
                <a:solidFill>
                  <a:srgbClr val="FF0000"/>
                </a:solidFill>
                <a:latin typeface="Cambria" panose="02040503050406030204" pitchFamily="18" charset="0"/>
                <a:ea typeface="Cambria" panose="02040503050406030204" pitchFamily="18" charset="0"/>
              </a:rPr>
              <a:t>nước</a:t>
            </a:r>
            <a:r>
              <a:rPr lang="en-US" sz="1900" i="1" dirty="0" smtClean="0">
                <a:solidFill>
                  <a:srgbClr val="FF0000"/>
                </a:solidFill>
                <a:latin typeface="Cambria" panose="02040503050406030204" pitchFamily="18" charset="0"/>
                <a:ea typeface="Cambria" panose="02040503050406030204" pitchFamily="18" charset="0"/>
              </a:rPr>
              <a:t> ta.</a:t>
            </a:r>
            <a:endParaRPr lang="vi-VN" sz="1900" i="1" dirty="0">
              <a:solidFill>
                <a:srgbClr val="FF0000"/>
              </a:solidFill>
              <a:latin typeface="Cambria" panose="02040503050406030204" pitchFamily="18" charset="0"/>
              <a:ea typeface="Cambria" panose="02040503050406030204" pitchFamily="18" charset="0"/>
            </a:endParaRPr>
          </a:p>
        </p:txBody>
      </p:sp>
      <p:sp>
        <p:nvSpPr>
          <p:cNvPr id="31" name="Title 1"/>
          <p:cNvSpPr txBox="1">
            <a:spLocks/>
          </p:cNvSpPr>
          <p:nvPr/>
        </p:nvSpPr>
        <p:spPr>
          <a:xfrm>
            <a:off x="2299452" y="266700"/>
            <a:ext cx="7377948" cy="5715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lvl="0" algn="just">
              <a:spcBef>
                <a:spcPts val="0"/>
              </a:spcBef>
            </a:pPr>
            <a:r>
              <a:rPr lang="vi-VN" sz="2400" b="1" dirty="0">
                <a:solidFill>
                  <a:srgbClr val="0D30DD"/>
                </a:solidFill>
                <a:latin typeface="Cambria" pitchFamily="18" charset="0"/>
                <a:ea typeface="+mn-ea"/>
                <a:cs typeface="+mn-cs"/>
              </a:rPr>
              <a:t>ĐẶC ĐIỂM PHÂN BỐ CÁC LOẠI KHOÁNG SẢN</a:t>
            </a:r>
            <a:endParaRPr lang="en-US" sz="2400" b="1" dirty="0">
              <a:solidFill>
                <a:srgbClr val="0D30DD"/>
              </a:solidFill>
              <a:latin typeface="Cambria" pitchFamily="18" charset="0"/>
              <a:ea typeface="+mn-ea"/>
              <a:cs typeface="+mn-cs"/>
            </a:endParaRPr>
          </a:p>
          <a:p>
            <a:pPr lvl="0" algn="just">
              <a:spcBef>
                <a:spcPts val="0"/>
              </a:spcBef>
            </a:pPr>
            <a:r>
              <a:rPr lang="vi-VN" sz="2400" b="1" dirty="0">
                <a:solidFill>
                  <a:srgbClr val="0D30DD"/>
                </a:solidFill>
                <a:latin typeface="Cambria" pitchFamily="18" charset="0"/>
                <a:ea typeface="+mn-ea"/>
                <a:cs typeface="+mn-cs"/>
              </a:rPr>
              <a:t> CHỦ YẾU</a:t>
            </a:r>
            <a:endParaRPr lang="en-US" sz="2400" b="1" dirty="0">
              <a:solidFill>
                <a:srgbClr val="0D30DD"/>
              </a:solidFill>
              <a:latin typeface="Cambria" pitchFamily="18" charset="0"/>
              <a:ea typeface="+mn-ea"/>
              <a:cs typeface="+mn-cs"/>
            </a:endParaRPr>
          </a:p>
        </p:txBody>
      </p:sp>
      <p:pic>
        <p:nvPicPr>
          <p:cNvPr id="1027" name="Picture 3"/>
          <p:cNvPicPr>
            <a:picLocks noChangeAspect="1" noChangeArrowheads="1"/>
          </p:cNvPicPr>
          <p:nvPr/>
        </p:nvPicPr>
        <p:blipFill>
          <a:blip r:embed="rId5">
            <a:extLst>
              <a:ext uri="{BEBA8EAE-BF5A-486C-A8C5-ECC9F3942E4B}">
                <a14:imgProps xmlns:a14="http://schemas.microsoft.com/office/drawing/2010/main">
                  <a14:imgLayer r:embed="rId6">
                    <a14:imgEffect>
                      <a14:sharpenSoften amount="50000"/>
                    </a14:imgEffect>
                    <a14:imgEffect>
                      <a14:saturation sat="400000"/>
                    </a14:imgEffect>
                    <a14:imgEffect>
                      <a14:brightnessContrast contrast="40000"/>
                    </a14:imgEffect>
                  </a14:imgLayer>
                </a14:imgProps>
              </a:ext>
              <a:ext uri="{28A0092B-C50C-407E-A947-70E740481C1C}">
                <a14:useLocalDpi xmlns:a14="http://schemas.microsoft.com/office/drawing/2010/main" val="0"/>
              </a:ext>
            </a:extLst>
          </a:blip>
          <a:srcRect/>
          <a:stretch>
            <a:fillRect/>
          </a:stretch>
        </p:blipFill>
        <p:spPr bwMode="auto">
          <a:xfrm>
            <a:off x="286339" y="1287520"/>
            <a:ext cx="1167904" cy="1227080"/>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nvGrpSpPr>
          <p:cNvPr id="15" name="Group 14"/>
          <p:cNvGrpSpPr/>
          <p:nvPr/>
        </p:nvGrpSpPr>
        <p:grpSpPr>
          <a:xfrm>
            <a:off x="191254" y="3733800"/>
            <a:ext cx="1332746" cy="1312821"/>
            <a:chOff x="328593" y="3259179"/>
            <a:chExt cx="1256547" cy="1465221"/>
          </a:xfrm>
        </p:grpSpPr>
        <p:pic>
          <p:nvPicPr>
            <p:cNvPr id="1028" name="Picture 4"/>
            <p:cNvPicPr>
              <a:picLocks noChangeAspect="1" noChangeArrowheads="1"/>
            </p:cNvPicPr>
            <p:nvPr/>
          </p:nvPicPr>
          <p:blipFill>
            <a:blip r:embed="rId7">
              <a:extLst>
                <a:ext uri="{BEBA8EAE-BF5A-486C-A8C5-ECC9F3942E4B}">
                  <a14:imgProps xmlns:a14="http://schemas.microsoft.com/office/drawing/2010/main">
                    <a14:imgLayer r:embed="rId8">
                      <a14:imgEffect>
                        <a14:artisticMarker/>
                      </a14:imgEffect>
                      <a14:imgEffect>
                        <a14:sharpenSoften amount="50000"/>
                      </a14:imgEffect>
                      <a14:imgEffect>
                        <a14:colorTemperature colorTemp="11200"/>
                      </a14:imgEffect>
                      <a14:imgEffect>
                        <a14:brightnessContrast contrast="20000"/>
                      </a14:imgEffect>
                    </a14:imgLayer>
                  </a14:imgProps>
                </a:ext>
                <a:ext uri="{28A0092B-C50C-407E-A947-70E740481C1C}">
                  <a14:useLocalDpi xmlns:a14="http://schemas.microsoft.com/office/drawing/2010/main" val="0"/>
                </a:ext>
              </a:extLst>
            </a:blip>
            <a:srcRect/>
            <a:stretch>
              <a:fillRect/>
            </a:stretch>
          </p:blipFill>
          <p:spPr bwMode="auto">
            <a:xfrm>
              <a:off x="328593" y="3383619"/>
              <a:ext cx="1167903" cy="1340781"/>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8" name="Picture 12" descr="http://previews.123rf.com/images/mistac/mistac1207/mistac120700017/14524015-A-cartoon-boy-with-a-good-idea-Stock-Vector-thinking.jpg"/>
            <p:cNvPicPr>
              <a:picLocks noChangeAspect="1" noChangeArrowheads="1"/>
            </p:cNvPicPr>
            <p:nvPr/>
          </p:nvPicPr>
          <p:blipFill rotWithShape="1">
            <a:blip r:embed="rId9" cstate="print">
              <a:clrChange>
                <a:clrFrom>
                  <a:srgbClr val="FFFFFF"/>
                </a:clrFrom>
                <a:clrTo>
                  <a:srgbClr val="FFFFFF">
                    <a:alpha val="0"/>
                  </a:srgbClr>
                </a:clrTo>
              </a:clrChange>
              <a:extLst>
                <a:ext uri="{28A0092B-C50C-407E-A947-70E740481C1C}">
                  <a14:useLocalDpi xmlns:a14="http://schemas.microsoft.com/office/drawing/2010/main" val="0"/>
                </a:ext>
              </a:extLst>
            </a:blip>
            <a:srcRect l="32065" r="45098" b="81605"/>
            <a:stretch/>
          </p:blipFill>
          <p:spPr bwMode="auto">
            <a:xfrm rot="1019582">
              <a:off x="1011253" y="3259179"/>
              <a:ext cx="573887" cy="462251"/>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a:extLst>
              <a:ext uri="{909E8E84-426E-40DD-AFC4-6F175D3DCCD1}">
                <a14:hiddenFill xmlns:a14="http://schemas.microsoft.com/office/drawing/2010/main">
                  <a:solidFill>
                    <a:srgbClr val="FFFFFF"/>
                  </a:solidFill>
                </a14:hiddenFill>
              </a:ext>
            </a:extLst>
          </p:spPr>
        </p:pic>
      </p:grpSp>
      <p:sp>
        <p:nvSpPr>
          <p:cNvPr id="32" name="Rectangle 31"/>
          <p:cNvSpPr/>
          <p:nvPr/>
        </p:nvSpPr>
        <p:spPr>
          <a:xfrm>
            <a:off x="1523998" y="2505938"/>
            <a:ext cx="3657601" cy="4047262"/>
          </a:xfrm>
          <a:prstGeom prst="rect">
            <a:avLst/>
          </a:prstGeom>
          <a:solidFill>
            <a:srgbClr val="FFCCFF"/>
          </a:solidFill>
          <a:ln w="12700">
            <a:solidFill>
              <a:srgbClr val="0070C0"/>
            </a:solidFill>
          </a:ln>
        </p:spPr>
        <p:txBody>
          <a:bodyPr wrap="square">
            <a:spAutoFit/>
          </a:bodyPr>
          <a:lstStyle/>
          <a:p>
            <a:pPr algn="just">
              <a:spcBef>
                <a:spcPts val="600"/>
              </a:spcBef>
              <a:spcAft>
                <a:spcPts val="0"/>
              </a:spcAft>
            </a:pPr>
            <a:r>
              <a:rPr lang="en-US" sz="1900" dirty="0" smtClean="0">
                <a:latin typeface="Cambria" pitchFamily="18" charset="0"/>
                <a:ea typeface="Cambria" pitchFamily="18" charset="0"/>
              </a:rPr>
              <a:t>- </a:t>
            </a:r>
            <a:r>
              <a:rPr lang="en-US" sz="1900" dirty="0" err="1" smtClean="0">
                <a:latin typeface="Cambria" pitchFamily="18" charset="0"/>
                <a:ea typeface="Cambria" pitchFamily="18" charset="0"/>
              </a:rPr>
              <a:t>Sự</a:t>
            </a:r>
            <a:r>
              <a:rPr lang="en-US" sz="1900" dirty="0" smtClean="0">
                <a:latin typeface="Cambria" pitchFamily="18" charset="0"/>
                <a:ea typeface="Cambria" pitchFamily="18" charset="0"/>
              </a:rPr>
              <a:t> </a:t>
            </a:r>
            <a:r>
              <a:rPr lang="en-US" sz="1900" dirty="0" err="1">
                <a:latin typeface="Cambria" pitchFamily="18" charset="0"/>
                <a:ea typeface="Cambria" pitchFamily="18" charset="0"/>
              </a:rPr>
              <a:t>phân</a:t>
            </a:r>
            <a:r>
              <a:rPr lang="en-US" sz="1900" dirty="0">
                <a:latin typeface="Cambria" pitchFamily="18" charset="0"/>
                <a:ea typeface="Cambria" pitchFamily="18" charset="0"/>
              </a:rPr>
              <a:t> </a:t>
            </a:r>
            <a:r>
              <a:rPr lang="en-US" sz="1900" dirty="0" err="1">
                <a:latin typeface="Cambria" pitchFamily="18" charset="0"/>
                <a:ea typeface="Cambria" pitchFamily="18" charset="0"/>
              </a:rPr>
              <a:t>bố</a:t>
            </a:r>
            <a:r>
              <a:rPr lang="en-US" sz="1900" dirty="0">
                <a:latin typeface="Cambria" pitchFamily="18" charset="0"/>
                <a:ea typeface="Cambria" pitchFamily="18" charset="0"/>
              </a:rPr>
              <a:t> </a:t>
            </a:r>
            <a:r>
              <a:rPr lang="en-US" sz="1900" dirty="0" err="1">
                <a:latin typeface="Cambria" pitchFamily="18" charset="0"/>
                <a:ea typeface="Cambria" pitchFamily="18" charset="0"/>
              </a:rPr>
              <a:t>khoáng</a:t>
            </a:r>
            <a:r>
              <a:rPr lang="en-US" sz="1900" dirty="0">
                <a:latin typeface="Cambria" pitchFamily="18" charset="0"/>
                <a:ea typeface="Cambria" pitchFamily="18" charset="0"/>
              </a:rPr>
              <a:t> </a:t>
            </a:r>
            <a:r>
              <a:rPr lang="en-US" sz="1900" dirty="0" err="1">
                <a:latin typeface="Cambria" pitchFamily="18" charset="0"/>
                <a:ea typeface="Cambria" pitchFamily="18" charset="0"/>
              </a:rPr>
              <a:t>sản</a:t>
            </a:r>
            <a:r>
              <a:rPr lang="en-US" sz="1900" dirty="0">
                <a:latin typeface="Cambria" pitchFamily="18" charset="0"/>
                <a:ea typeface="Cambria" pitchFamily="18" charset="0"/>
              </a:rPr>
              <a:t> ở </a:t>
            </a:r>
            <a:r>
              <a:rPr lang="en-US" sz="1900" dirty="0" err="1">
                <a:latin typeface="Cambria" pitchFamily="18" charset="0"/>
                <a:ea typeface="Cambria" pitchFamily="18" charset="0"/>
              </a:rPr>
              <a:t>nước</a:t>
            </a:r>
            <a:r>
              <a:rPr lang="en-US" sz="1900" dirty="0">
                <a:latin typeface="Cambria" pitchFamily="18" charset="0"/>
                <a:ea typeface="Cambria" pitchFamily="18" charset="0"/>
              </a:rPr>
              <a:t> ta </a:t>
            </a:r>
            <a:r>
              <a:rPr lang="en-US" sz="1900" dirty="0" err="1">
                <a:latin typeface="Cambria" pitchFamily="18" charset="0"/>
                <a:ea typeface="Cambria" pitchFamily="18" charset="0"/>
              </a:rPr>
              <a:t>có</a:t>
            </a:r>
            <a:r>
              <a:rPr lang="en-US" sz="1900" dirty="0">
                <a:latin typeface="Cambria" pitchFamily="18" charset="0"/>
                <a:ea typeface="Cambria" pitchFamily="18" charset="0"/>
              </a:rPr>
              <a:t> </a:t>
            </a:r>
            <a:r>
              <a:rPr lang="en-US" sz="1900" dirty="0" err="1">
                <a:latin typeface="Cambria" pitchFamily="18" charset="0"/>
                <a:ea typeface="Cambria" pitchFamily="18" charset="0"/>
              </a:rPr>
              <a:t>liên</a:t>
            </a:r>
            <a:r>
              <a:rPr lang="en-US" sz="1900" dirty="0">
                <a:latin typeface="Cambria" pitchFamily="18" charset="0"/>
                <a:ea typeface="Cambria" pitchFamily="18" charset="0"/>
              </a:rPr>
              <a:t> </a:t>
            </a:r>
            <a:r>
              <a:rPr lang="en-US" sz="1900" dirty="0" err="1">
                <a:latin typeface="Cambria" pitchFamily="18" charset="0"/>
                <a:ea typeface="Cambria" pitchFamily="18" charset="0"/>
              </a:rPr>
              <a:t>quan</a:t>
            </a:r>
            <a:r>
              <a:rPr lang="en-US" sz="1900" dirty="0">
                <a:latin typeface="Cambria" pitchFamily="18" charset="0"/>
                <a:ea typeface="Cambria" pitchFamily="18" charset="0"/>
              </a:rPr>
              <a:t> </a:t>
            </a:r>
            <a:r>
              <a:rPr lang="en-US" sz="1900" dirty="0" err="1">
                <a:latin typeface="Cambria" pitchFamily="18" charset="0"/>
                <a:ea typeface="Cambria" pitchFamily="18" charset="0"/>
              </a:rPr>
              <a:t>chặt</a:t>
            </a:r>
            <a:r>
              <a:rPr lang="en-US" sz="1900" dirty="0">
                <a:latin typeface="Cambria" pitchFamily="18" charset="0"/>
                <a:ea typeface="Cambria" pitchFamily="18" charset="0"/>
              </a:rPr>
              <a:t> </a:t>
            </a:r>
            <a:r>
              <a:rPr lang="en-US" sz="1900" dirty="0" err="1">
                <a:latin typeface="Cambria" pitchFamily="18" charset="0"/>
                <a:ea typeface="Cambria" pitchFamily="18" charset="0"/>
              </a:rPr>
              <a:t>chẽ</a:t>
            </a:r>
            <a:r>
              <a:rPr lang="en-US" sz="1900" dirty="0">
                <a:latin typeface="Cambria" pitchFamily="18" charset="0"/>
                <a:ea typeface="Cambria" pitchFamily="18" charset="0"/>
              </a:rPr>
              <a:t> </a:t>
            </a:r>
            <a:r>
              <a:rPr lang="en-US" sz="1900" dirty="0" err="1">
                <a:latin typeface="Cambria" pitchFamily="18" charset="0"/>
                <a:ea typeface="Cambria" pitchFamily="18" charset="0"/>
              </a:rPr>
              <a:t>với</a:t>
            </a:r>
            <a:r>
              <a:rPr lang="en-US" sz="1900" dirty="0">
                <a:latin typeface="Cambria" pitchFamily="18" charset="0"/>
                <a:ea typeface="Cambria" pitchFamily="18" charset="0"/>
              </a:rPr>
              <a:t> </a:t>
            </a:r>
            <a:r>
              <a:rPr lang="en-US" sz="1900" dirty="0" err="1">
                <a:latin typeface="Cambria" pitchFamily="18" charset="0"/>
                <a:ea typeface="Cambria" pitchFamily="18" charset="0"/>
              </a:rPr>
              <a:t>sự</a:t>
            </a:r>
            <a:r>
              <a:rPr lang="en-US" sz="1900" dirty="0">
                <a:latin typeface="Cambria" pitchFamily="18" charset="0"/>
                <a:ea typeface="Cambria" pitchFamily="18" charset="0"/>
              </a:rPr>
              <a:t> </a:t>
            </a:r>
            <a:r>
              <a:rPr lang="en-US" sz="1900" dirty="0" err="1">
                <a:latin typeface="Cambria" pitchFamily="18" charset="0"/>
                <a:ea typeface="Cambria" pitchFamily="18" charset="0"/>
              </a:rPr>
              <a:t>phân</a:t>
            </a:r>
            <a:r>
              <a:rPr lang="en-US" sz="1900" dirty="0">
                <a:latin typeface="Cambria" pitchFamily="18" charset="0"/>
                <a:ea typeface="Cambria" pitchFamily="18" charset="0"/>
              </a:rPr>
              <a:t> </a:t>
            </a:r>
            <a:r>
              <a:rPr lang="en-US" sz="1900" dirty="0" err="1">
                <a:latin typeface="Cambria" pitchFamily="18" charset="0"/>
                <a:ea typeface="Cambria" pitchFamily="18" charset="0"/>
              </a:rPr>
              <a:t>hoá</a:t>
            </a:r>
            <a:r>
              <a:rPr lang="en-US" sz="1900" dirty="0">
                <a:latin typeface="Cambria" pitchFamily="18" charset="0"/>
                <a:ea typeface="Cambria" pitchFamily="18" charset="0"/>
              </a:rPr>
              <a:t> </a:t>
            </a:r>
            <a:r>
              <a:rPr lang="en-US" sz="1900" dirty="0" err="1">
                <a:latin typeface="Cambria" pitchFamily="18" charset="0"/>
                <a:ea typeface="Cambria" pitchFamily="18" charset="0"/>
              </a:rPr>
              <a:t>phức</a:t>
            </a:r>
            <a:r>
              <a:rPr lang="en-US" sz="1900" dirty="0">
                <a:latin typeface="Cambria" pitchFamily="18" charset="0"/>
                <a:ea typeface="Cambria" pitchFamily="18" charset="0"/>
              </a:rPr>
              <a:t> </a:t>
            </a:r>
            <a:r>
              <a:rPr lang="en-US" sz="1900" dirty="0" err="1">
                <a:latin typeface="Cambria" pitchFamily="18" charset="0"/>
                <a:ea typeface="Cambria" pitchFamily="18" charset="0"/>
              </a:rPr>
              <a:t>tạp</a:t>
            </a:r>
            <a:r>
              <a:rPr lang="en-US" sz="1900" dirty="0">
                <a:latin typeface="Cambria" pitchFamily="18" charset="0"/>
                <a:ea typeface="Cambria" pitchFamily="18" charset="0"/>
              </a:rPr>
              <a:t>, </a:t>
            </a:r>
            <a:r>
              <a:rPr lang="en-US" sz="1900" dirty="0" err="1">
                <a:latin typeface="Cambria" pitchFamily="18" charset="0"/>
                <a:ea typeface="Cambria" pitchFamily="18" charset="0"/>
              </a:rPr>
              <a:t>đa</a:t>
            </a:r>
            <a:r>
              <a:rPr lang="en-US" sz="1900" dirty="0">
                <a:latin typeface="Cambria" pitchFamily="18" charset="0"/>
                <a:ea typeface="Cambria" pitchFamily="18" charset="0"/>
              </a:rPr>
              <a:t> </a:t>
            </a:r>
            <a:r>
              <a:rPr lang="en-US" sz="1900" dirty="0" err="1">
                <a:latin typeface="Cambria" pitchFamily="18" charset="0"/>
                <a:ea typeface="Cambria" pitchFamily="18" charset="0"/>
              </a:rPr>
              <a:t>dạng</a:t>
            </a:r>
            <a:r>
              <a:rPr lang="en-US" sz="1900" dirty="0">
                <a:latin typeface="Cambria" pitchFamily="18" charset="0"/>
                <a:ea typeface="Cambria" pitchFamily="18" charset="0"/>
              </a:rPr>
              <a:t> </a:t>
            </a:r>
            <a:r>
              <a:rPr lang="en-US" sz="1900" dirty="0" err="1">
                <a:latin typeface="Cambria" pitchFamily="18" charset="0"/>
                <a:ea typeface="Cambria" pitchFamily="18" charset="0"/>
              </a:rPr>
              <a:t>của</a:t>
            </a:r>
            <a:r>
              <a:rPr lang="en-US" sz="1900" dirty="0">
                <a:latin typeface="Cambria" pitchFamily="18" charset="0"/>
                <a:ea typeface="Cambria" pitchFamily="18" charset="0"/>
              </a:rPr>
              <a:t> </a:t>
            </a:r>
            <a:r>
              <a:rPr lang="en-US" sz="1900" dirty="0" err="1">
                <a:latin typeface="Cambria" pitchFamily="18" charset="0"/>
                <a:ea typeface="Cambria" pitchFamily="18" charset="0"/>
              </a:rPr>
              <a:t>các</a:t>
            </a:r>
            <a:r>
              <a:rPr lang="en-US" sz="1900" dirty="0">
                <a:latin typeface="Cambria" pitchFamily="18" charset="0"/>
                <a:ea typeface="Cambria" pitchFamily="18" charset="0"/>
              </a:rPr>
              <a:t> </a:t>
            </a:r>
            <a:r>
              <a:rPr lang="en-US" sz="1900" dirty="0" err="1">
                <a:latin typeface="Cambria" pitchFamily="18" charset="0"/>
                <a:ea typeface="Cambria" pitchFamily="18" charset="0"/>
              </a:rPr>
              <a:t>hoạt</a:t>
            </a:r>
            <a:r>
              <a:rPr lang="en-US" sz="1900" dirty="0">
                <a:latin typeface="Cambria" pitchFamily="18" charset="0"/>
                <a:ea typeface="Cambria" pitchFamily="18" charset="0"/>
              </a:rPr>
              <a:t> </a:t>
            </a:r>
            <a:r>
              <a:rPr lang="en-US" sz="1900" dirty="0" err="1">
                <a:latin typeface="Cambria" pitchFamily="18" charset="0"/>
                <a:ea typeface="Cambria" pitchFamily="18" charset="0"/>
              </a:rPr>
              <a:t>động</a:t>
            </a:r>
            <a:r>
              <a:rPr lang="en-US" sz="1900" dirty="0">
                <a:latin typeface="Cambria" pitchFamily="18" charset="0"/>
                <a:ea typeface="Cambria" pitchFamily="18" charset="0"/>
              </a:rPr>
              <a:t> </a:t>
            </a:r>
            <a:r>
              <a:rPr lang="en-US" sz="1900" dirty="0" err="1">
                <a:latin typeface="Cambria" pitchFamily="18" charset="0"/>
                <a:ea typeface="Cambria" pitchFamily="18" charset="0"/>
              </a:rPr>
              <a:t>địa</a:t>
            </a:r>
            <a:r>
              <a:rPr lang="en-US" sz="1900" dirty="0">
                <a:latin typeface="Cambria" pitchFamily="18" charset="0"/>
                <a:ea typeface="Cambria" pitchFamily="18" charset="0"/>
              </a:rPr>
              <a:t> </a:t>
            </a:r>
            <a:r>
              <a:rPr lang="en-US" sz="1900" dirty="0" err="1">
                <a:latin typeface="Cambria" pitchFamily="18" charset="0"/>
                <a:ea typeface="Cambria" pitchFamily="18" charset="0"/>
              </a:rPr>
              <a:t>chất</a:t>
            </a:r>
            <a:r>
              <a:rPr lang="en-US" sz="1900" dirty="0">
                <a:latin typeface="Cambria" pitchFamily="18" charset="0"/>
                <a:ea typeface="Cambria" pitchFamily="18" charset="0"/>
              </a:rPr>
              <a:t> </a:t>
            </a:r>
            <a:r>
              <a:rPr lang="en-US" sz="1900" dirty="0" err="1">
                <a:latin typeface="Cambria" pitchFamily="18" charset="0"/>
                <a:ea typeface="Cambria" pitchFamily="18" charset="0"/>
              </a:rPr>
              <a:t>nội</a:t>
            </a:r>
            <a:r>
              <a:rPr lang="en-US" sz="1900" dirty="0">
                <a:latin typeface="Cambria" pitchFamily="18" charset="0"/>
                <a:ea typeface="Cambria" pitchFamily="18" charset="0"/>
              </a:rPr>
              <a:t> </a:t>
            </a:r>
            <a:r>
              <a:rPr lang="en-US" sz="1900" dirty="0" err="1">
                <a:latin typeface="Cambria" pitchFamily="18" charset="0"/>
                <a:ea typeface="Cambria" pitchFamily="18" charset="0"/>
              </a:rPr>
              <a:t>sinh</a:t>
            </a:r>
            <a:r>
              <a:rPr lang="en-US" sz="1900" dirty="0">
                <a:latin typeface="Cambria" pitchFamily="18" charset="0"/>
                <a:ea typeface="Cambria" pitchFamily="18" charset="0"/>
              </a:rPr>
              <a:t> </a:t>
            </a:r>
            <a:r>
              <a:rPr lang="en-US" sz="1900" dirty="0" err="1">
                <a:latin typeface="Cambria" pitchFamily="18" charset="0"/>
                <a:ea typeface="Cambria" pitchFamily="18" charset="0"/>
              </a:rPr>
              <a:t>và</a:t>
            </a:r>
            <a:r>
              <a:rPr lang="en-US" sz="1900" dirty="0">
                <a:latin typeface="Cambria" pitchFamily="18" charset="0"/>
                <a:ea typeface="Cambria" pitchFamily="18" charset="0"/>
              </a:rPr>
              <a:t> </a:t>
            </a:r>
            <a:r>
              <a:rPr lang="en-US" sz="1900" dirty="0" err="1">
                <a:latin typeface="Cambria" pitchFamily="18" charset="0"/>
                <a:ea typeface="Cambria" pitchFamily="18" charset="0"/>
              </a:rPr>
              <a:t>ngoại</a:t>
            </a:r>
            <a:r>
              <a:rPr lang="en-US" sz="1900" dirty="0">
                <a:latin typeface="Cambria" pitchFamily="18" charset="0"/>
                <a:ea typeface="Cambria" pitchFamily="18" charset="0"/>
              </a:rPr>
              <a:t> </a:t>
            </a:r>
            <a:r>
              <a:rPr lang="en-US" sz="1900" dirty="0" err="1">
                <a:latin typeface="Cambria" pitchFamily="18" charset="0"/>
                <a:ea typeface="Cambria" pitchFamily="18" charset="0"/>
              </a:rPr>
              <a:t>sinh</a:t>
            </a:r>
            <a:r>
              <a:rPr lang="en-US" sz="1900" dirty="0">
                <a:latin typeface="Cambria" pitchFamily="18" charset="0"/>
                <a:ea typeface="Cambria" pitchFamily="18" charset="0"/>
              </a:rPr>
              <a:t>.</a:t>
            </a:r>
          </a:p>
          <a:p>
            <a:pPr algn="just">
              <a:spcBef>
                <a:spcPts val="600"/>
              </a:spcBef>
              <a:spcAft>
                <a:spcPts val="0"/>
              </a:spcAft>
            </a:pPr>
            <a:r>
              <a:rPr lang="vi-VN" sz="1900" dirty="0">
                <a:latin typeface="Cambria" pitchFamily="18" charset="0"/>
                <a:ea typeface="Cambria" pitchFamily="18" charset="0"/>
              </a:rPr>
              <a:t>-</a:t>
            </a:r>
            <a:r>
              <a:rPr lang="en-US" sz="1900" dirty="0">
                <a:latin typeface="Cambria" pitchFamily="18" charset="0"/>
                <a:ea typeface="Cambria" pitchFamily="18" charset="0"/>
              </a:rPr>
              <a:t> </a:t>
            </a:r>
            <a:r>
              <a:rPr lang="en-US" sz="1900" dirty="0" err="1">
                <a:latin typeface="Cambria" pitchFamily="18" charset="0"/>
                <a:ea typeface="Cambria" pitchFamily="18" charset="0"/>
              </a:rPr>
              <a:t>Các</a:t>
            </a:r>
            <a:r>
              <a:rPr lang="en-US" sz="1900" dirty="0">
                <a:latin typeface="Cambria" pitchFamily="18" charset="0"/>
                <a:ea typeface="Cambria" pitchFamily="18" charset="0"/>
              </a:rPr>
              <a:t> </a:t>
            </a:r>
            <a:r>
              <a:rPr lang="en-US" sz="1900" dirty="0" err="1">
                <a:latin typeface="Cambria" pitchFamily="18" charset="0"/>
                <a:ea typeface="Cambria" pitchFamily="18" charset="0"/>
              </a:rPr>
              <a:t>mỏ</a:t>
            </a:r>
            <a:r>
              <a:rPr lang="en-US" sz="1900" dirty="0">
                <a:latin typeface="Cambria" pitchFamily="18" charset="0"/>
                <a:ea typeface="Cambria" pitchFamily="18" charset="0"/>
              </a:rPr>
              <a:t> </a:t>
            </a:r>
            <a:r>
              <a:rPr lang="en-US" sz="1900" dirty="0" err="1">
                <a:latin typeface="Cambria" pitchFamily="18" charset="0"/>
                <a:ea typeface="Cambria" pitchFamily="18" charset="0"/>
              </a:rPr>
              <a:t>khoáng</a:t>
            </a:r>
            <a:r>
              <a:rPr lang="en-US" sz="1900" dirty="0">
                <a:latin typeface="Cambria" pitchFamily="18" charset="0"/>
                <a:ea typeface="Cambria" pitchFamily="18" charset="0"/>
              </a:rPr>
              <a:t> </a:t>
            </a:r>
            <a:r>
              <a:rPr lang="en-US" sz="1900" dirty="0" err="1">
                <a:latin typeface="Cambria" pitchFamily="18" charset="0"/>
                <a:ea typeface="Cambria" pitchFamily="18" charset="0"/>
              </a:rPr>
              <a:t>sản</a:t>
            </a:r>
            <a:r>
              <a:rPr lang="en-US" sz="1900" dirty="0">
                <a:latin typeface="Cambria" pitchFamily="18" charset="0"/>
                <a:ea typeface="Cambria" pitchFamily="18" charset="0"/>
              </a:rPr>
              <a:t> </a:t>
            </a:r>
            <a:r>
              <a:rPr lang="en-US" sz="1900" dirty="0" err="1">
                <a:latin typeface="Cambria" pitchFamily="18" charset="0"/>
                <a:ea typeface="Cambria" pitchFamily="18" charset="0"/>
              </a:rPr>
              <a:t>nội</a:t>
            </a:r>
            <a:r>
              <a:rPr lang="en-US" sz="1900" dirty="0">
                <a:latin typeface="Cambria" pitchFamily="18" charset="0"/>
                <a:ea typeface="Cambria" pitchFamily="18" charset="0"/>
              </a:rPr>
              <a:t> </a:t>
            </a:r>
            <a:r>
              <a:rPr lang="en-US" sz="1900" dirty="0" err="1">
                <a:latin typeface="Cambria" pitchFamily="18" charset="0"/>
                <a:ea typeface="Cambria" pitchFamily="18" charset="0"/>
              </a:rPr>
              <a:t>sinh</a:t>
            </a:r>
            <a:r>
              <a:rPr lang="en-US" sz="1900" dirty="0">
                <a:latin typeface="Cambria" pitchFamily="18" charset="0"/>
                <a:ea typeface="Cambria" pitchFamily="18" charset="0"/>
              </a:rPr>
              <a:t> </a:t>
            </a:r>
            <a:r>
              <a:rPr lang="en-US" sz="1900" dirty="0" err="1">
                <a:latin typeface="Cambria" pitchFamily="18" charset="0"/>
                <a:ea typeface="Cambria" pitchFamily="18" charset="0"/>
              </a:rPr>
              <a:t>thường</a:t>
            </a:r>
            <a:r>
              <a:rPr lang="en-US" sz="1900" dirty="0">
                <a:latin typeface="Cambria" pitchFamily="18" charset="0"/>
                <a:ea typeface="Cambria" pitchFamily="18" charset="0"/>
              </a:rPr>
              <a:t> </a:t>
            </a:r>
            <a:r>
              <a:rPr lang="en-US" sz="1900" dirty="0" err="1">
                <a:latin typeface="Cambria" pitchFamily="18" charset="0"/>
                <a:ea typeface="Cambria" pitchFamily="18" charset="0"/>
              </a:rPr>
              <a:t>tập</a:t>
            </a:r>
            <a:r>
              <a:rPr lang="en-US" sz="1900" dirty="0">
                <a:latin typeface="Cambria" pitchFamily="18" charset="0"/>
                <a:ea typeface="Cambria" pitchFamily="18" charset="0"/>
              </a:rPr>
              <a:t> </a:t>
            </a:r>
            <a:r>
              <a:rPr lang="en-US" sz="1900" dirty="0" err="1">
                <a:latin typeface="Cambria" pitchFamily="18" charset="0"/>
                <a:ea typeface="Cambria" pitchFamily="18" charset="0"/>
              </a:rPr>
              <a:t>trung</a:t>
            </a:r>
            <a:r>
              <a:rPr lang="en-US" sz="1900" dirty="0">
                <a:latin typeface="Cambria" pitchFamily="18" charset="0"/>
                <a:ea typeface="Cambria" pitchFamily="18" charset="0"/>
              </a:rPr>
              <a:t> </a:t>
            </a:r>
            <a:r>
              <a:rPr lang="en-US" sz="1900" dirty="0" err="1">
                <a:latin typeface="Cambria" pitchFamily="18" charset="0"/>
                <a:ea typeface="Cambria" pitchFamily="18" charset="0"/>
              </a:rPr>
              <a:t>tại</a:t>
            </a:r>
            <a:r>
              <a:rPr lang="en-US" sz="1900" dirty="0">
                <a:latin typeface="Cambria" pitchFamily="18" charset="0"/>
                <a:ea typeface="Cambria" pitchFamily="18" charset="0"/>
              </a:rPr>
              <a:t> </a:t>
            </a:r>
            <a:r>
              <a:rPr lang="en-US" sz="1900" dirty="0" err="1">
                <a:latin typeface="Cambria" pitchFamily="18" charset="0"/>
                <a:ea typeface="Cambria" pitchFamily="18" charset="0"/>
              </a:rPr>
              <a:t>các</a:t>
            </a:r>
            <a:r>
              <a:rPr lang="en-US" sz="1900" dirty="0">
                <a:latin typeface="Cambria" pitchFamily="18" charset="0"/>
                <a:ea typeface="Cambria" pitchFamily="18" charset="0"/>
              </a:rPr>
              <a:t> </a:t>
            </a:r>
            <a:r>
              <a:rPr lang="en-US" sz="1900" dirty="0" err="1">
                <a:latin typeface="Cambria" pitchFamily="18" charset="0"/>
                <a:ea typeface="Cambria" pitchFamily="18" charset="0"/>
              </a:rPr>
              <a:t>đứt</a:t>
            </a:r>
            <a:r>
              <a:rPr lang="en-US" sz="1900" dirty="0">
                <a:latin typeface="Cambria" pitchFamily="18" charset="0"/>
                <a:ea typeface="Cambria" pitchFamily="18" charset="0"/>
              </a:rPr>
              <a:t> </a:t>
            </a:r>
            <a:r>
              <a:rPr lang="en-US" sz="1900" dirty="0" err="1">
                <a:latin typeface="Cambria" pitchFamily="18" charset="0"/>
                <a:ea typeface="Cambria" pitchFamily="18" charset="0"/>
              </a:rPr>
              <a:t>gãy</a:t>
            </a:r>
            <a:r>
              <a:rPr lang="en-US" sz="1900" dirty="0">
                <a:latin typeface="Cambria" pitchFamily="18" charset="0"/>
                <a:ea typeface="Cambria" pitchFamily="18" charset="0"/>
              </a:rPr>
              <a:t> </a:t>
            </a:r>
            <a:r>
              <a:rPr lang="en-US" sz="1900" dirty="0" err="1">
                <a:latin typeface="Cambria" pitchFamily="18" charset="0"/>
                <a:ea typeface="Cambria" pitchFamily="18" charset="0"/>
              </a:rPr>
              <a:t>sâu</a:t>
            </a:r>
            <a:r>
              <a:rPr lang="en-US" sz="1900" dirty="0">
                <a:latin typeface="Cambria" pitchFamily="18" charset="0"/>
                <a:ea typeface="Cambria" pitchFamily="18" charset="0"/>
              </a:rPr>
              <a:t> </a:t>
            </a:r>
            <a:r>
              <a:rPr lang="en-US" sz="1900" dirty="0" err="1">
                <a:latin typeface="Cambria" pitchFamily="18" charset="0"/>
                <a:ea typeface="Cambria" pitchFamily="18" charset="0"/>
              </a:rPr>
              <a:t>với</a:t>
            </a:r>
            <a:r>
              <a:rPr lang="en-US" sz="1900" dirty="0">
                <a:latin typeface="Cambria" pitchFamily="18" charset="0"/>
                <a:ea typeface="Cambria" pitchFamily="18" charset="0"/>
              </a:rPr>
              <a:t> </a:t>
            </a:r>
            <a:r>
              <a:rPr lang="en-US" sz="1900" dirty="0" err="1">
                <a:latin typeface="Cambria" pitchFamily="18" charset="0"/>
                <a:ea typeface="Cambria" pitchFamily="18" charset="0"/>
              </a:rPr>
              <a:t>hoạt</a:t>
            </a:r>
            <a:r>
              <a:rPr lang="en-US" sz="1900" dirty="0">
                <a:latin typeface="Cambria" pitchFamily="18" charset="0"/>
                <a:ea typeface="Cambria" pitchFamily="18" charset="0"/>
              </a:rPr>
              <a:t> </a:t>
            </a:r>
            <a:r>
              <a:rPr lang="en-US" sz="1900" dirty="0" err="1">
                <a:latin typeface="Cambria" pitchFamily="18" charset="0"/>
                <a:ea typeface="Cambria" pitchFamily="18" charset="0"/>
              </a:rPr>
              <a:t>động</a:t>
            </a:r>
            <a:r>
              <a:rPr lang="en-US" sz="1900" dirty="0">
                <a:latin typeface="Cambria" pitchFamily="18" charset="0"/>
                <a:ea typeface="Cambria" pitchFamily="18" charset="0"/>
              </a:rPr>
              <a:t> </a:t>
            </a:r>
            <a:r>
              <a:rPr lang="en-US" sz="1900" dirty="0" err="1">
                <a:latin typeface="Cambria" pitchFamily="18" charset="0"/>
                <a:ea typeface="Cambria" pitchFamily="18" charset="0"/>
              </a:rPr>
              <a:t>uốn</a:t>
            </a:r>
            <a:r>
              <a:rPr lang="en-US" sz="1900" dirty="0">
                <a:latin typeface="Cambria" pitchFamily="18" charset="0"/>
                <a:ea typeface="Cambria" pitchFamily="18" charset="0"/>
              </a:rPr>
              <a:t> </a:t>
            </a:r>
            <a:r>
              <a:rPr lang="en-US" sz="1900" dirty="0" err="1">
                <a:latin typeface="Cambria" pitchFamily="18" charset="0"/>
                <a:ea typeface="Cambria" pitchFamily="18" charset="0"/>
              </a:rPr>
              <a:t>nếp</a:t>
            </a:r>
            <a:r>
              <a:rPr lang="en-US" sz="1900" dirty="0">
                <a:latin typeface="Cambria" pitchFamily="18" charset="0"/>
                <a:ea typeface="Cambria" pitchFamily="18" charset="0"/>
              </a:rPr>
              <a:t> </a:t>
            </a:r>
            <a:r>
              <a:rPr lang="en-US" sz="1900" dirty="0" err="1">
                <a:latin typeface="Cambria" pitchFamily="18" charset="0"/>
                <a:ea typeface="Cambria" pitchFamily="18" charset="0"/>
              </a:rPr>
              <a:t>và</a:t>
            </a:r>
            <a:r>
              <a:rPr lang="en-US" sz="1900" dirty="0">
                <a:latin typeface="Cambria" pitchFamily="18" charset="0"/>
                <a:ea typeface="Cambria" pitchFamily="18" charset="0"/>
              </a:rPr>
              <a:t> mac-ma </a:t>
            </a:r>
            <a:r>
              <a:rPr lang="en-US" sz="1900" dirty="0" err="1">
                <a:latin typeface="Cambria" pitchFamily="18" charset="0"/>
                <a:ea typeface="Cambria" pitchFamily="18" charset="0"/>
              </a:rPr>
              <a:t>diễn</a:t>
            </a:r>
            <a:r>
              <a:rPr lang="en-US" sz="1900" dirty="0">
                <a:latin typeface="Cambria" pitchFamily="18" charset="0"/>
                <a:ea typeface="Cambria" pitchFamily="18" charset="0"/>
              </a:rPr>
              <a:t> </a:t>
            </a:r>
            <a:r>
              <a:rPr lang="en-US" sz="1900" dirty="0" err="1">
                <a:latin typeface="Cambria" pitchFamily="18" charset="0"/>
                <a:ea typeface="Cambria" pitchFamily="18" charset="0"/>
              </a:rPr>
              <a:t>ra</a:t>
            </a:r>
            <a:r>
              <a:rPr lang="en-US" sz="1900" dirty="0">
                <a:latin typeface="Cambria" pitchFamily="18" charset="0"/>
                <a:ea typeface="Cambria" pitchFamily="18" charset="0"/>
              </a:rPr>
              <a:t> </a:t>
            </a:r>
            <a:r>
              <a:rPr lang="en-US" sz="1900" dirty="0" err="1">
                <a:latin typeface="Cambria" pitchFamily="18" charset="0"/>
                <a:ea typeface="Cambria" pitchFamily="18" charset="0"/>
              </a:rPr>
              <a:t>mạnh</a:t>
            </a:r>
            <a:r>
              <a:rPr lang="en-US" sz="1900" dirty="0">
                <a:latin typeface="Cambria" pitchFamily="18" charset="0"/>
                <a:ea typeface="Cambria" pitchFamily="18" charset="0"/>
              </a:rPr>
              <a:t> </a:t>
            </a:r>
            <a:r>
              <a:rPr lang="en-US" sz="1900" dirty="0" err="1">
                <a:latin typeface="Cambria" pitchFamily="18" charset="0"/>
                <a:ea typeface="Cambria" pitchFamily="18" charset="0"/>
              </a:rPr>
              <a:t>mẽ</a:t>
            </a:r>
            <a:r>
              <a:rPr lang="en-US" sz="1900" dirty="0">
                <a:latin typeface="Cambria" pitchFamily="18" charset="0"/>
                <a:ea typeface="Cambria" pitchFamily="18" charset="0"/>
              </a:rPr>
              <a:t>.</a:t>
            </a:r>
          </a:p>
          <a:p>
            <a:pPr algn="just">
              <a:spcBef>
                <a:spcPts val="600"/>
              </a:spcBef>
              <a:spcAft>
                <a:spcPts val="0"/>
              </a:spcAft>
            </a:pPr>
            <a:r>
              <a:rPr lang="vi-VN" sz="1900" dirty="0">
                <a:latin typeface="Cambria" pitchFamily="18" charset="0"/>
                <a:ea typeface="Cambria" pitchFamily="18" charset="0"/>
              </a:rPr>
              <a:t>-</a:t>
            </a:r>
            <a:r>
              <a:rPr lang="en-US" sz="1900" dirty="0">
                <a:latin typeface="Cambria" pitchFamily="18" charset="0"/>
                <a:ea typeface="Cambria" pitchFamily="18" charset="0"/>
              </a:rPr>
              <a:t> </a:t>
            </a:r>
            <a:r>
              <a:rPr lang="en-US" sz="1900" dirty="0" err="1">
                <a:latin typeface="Cambria" pitchFamily="18" charset="0"/>
                <a:ea typeface="Cambria" pitchFamily="18" charset="0"/>
              </a:rPr>
              <a:t>Các</a:t>
            </a:r>
            <a:r>
              <a:rPr lang="en-US" sz="1900" dirty="0">
                <a:latin typeface="Cambria" pitchFamily="18" charset="0"/>
                <a:ea typeface="Cambria" pitchFamily="18" charset="0"/>
              </a:rPr>
              <a:t> </a:t>
            </a:r>
            <a:r>
              <a:rPr lang="en-US" sz="1900" dirty="0" err="1">
                <a:latin typeface="Cambria" pitchFamily="18" charset="0"/>
                <a:ea typeface="Cambria" pitchFamily="18" charset="0"/>
              </a:rPr>
              <a:t>khoáng</a:t>
            </a:r>
            <a:r>
              <a:rPr lang="en-US" sz="1900" dirty="0">
                <a:latin typeface="Cambria" pitchFamily="18" charset="0"/>
                <a:ea typeface="Cambria" pitchFamily="18" charset="0"/>
              </a:rPr>
              <a:t> </a:t>
            </a:r>
            <a:r>
              <a:rPr lang="en-US" sz="1900" dirty="0" err="1">
                <a:latin typeface="Cambria" pitchFamily="18" charset="0"/>
                <a:ea typeface="Cambria" pitchFamily="18" charset="0"/>
              </a:rPr>
              <a:t>sản</a:t>
            </a:r>
            <a:r>
              <a:rPr lang="en-US" sz="1900" dirty="0">
                <a:latin typeface="Cambria" pitchFamily="18" charset="0"/>
                <a:ea typeface="Cambria" pitchFamily="18" charset="0"/>
              </a:rPr>
              <a:t> </a:t>
            </a:r>
            <a:r>
              <a:rPr lang="en-US" sz="1900" dirty="0" err="1">
                <a:latin typeface="Cambria" pitchFamily="18" charset="0"/>
                <a:ea typeface="Cambria" pitchFamily="18" charset="0"/>
              </a:rPr>
              <a:t>ngoại</a:t>
            </a:r>
            <a:r>
              <a:rPr lang="en-US" sz="1900" dirty="0">
                <a:latin typeface="Cambria" pitchFamily="18" charset="0"/>
                <a:ea typeface="Cambria" pitchFamily="18" charset="0"/>
              </a:rPr>
              <a:t> </a:t>
            </a:r>
            <a:r>
              <a:rPr lang="en-US" sz="1900" dirty="0" err="1">
                <a:latin typeface="Cambria" pitchFamily="18" charset="0"/>
                <a:ea typeface="Cambria" pitchFamily="18" charset="0"/>
              </a:rPr>
              <a:t>sinh</a:t>
            </a:r>
            <a:r>
              <a:rPr lang="en-US" sz="1900" dirty="0">
                <a:latin typeface="Cambria" pitchFamily="18" charset="0"/>
                <a:ea typeface="Cambria" pitchFamily="18" charset="0"/>
              </a:rPr>
              <a:t> </a:t>
            </a:r>
            <a:r>
              <a:rPr lang="en-US" sz="1900" dirty="0" err="1">
                <a:latin typeface="Cambria" pitchFamily="18" charset="0"/>
                <a:ea typeface="Cambria" pitchFamily="18" charset="0"/>
              </a:rPr>
              <a:t>thường</a:t>
            </a:r>
            <a:r>
              <a:rPr lang="en-US" sz="1900" dirty="0">
                <a:latin typeface="Cambria" pitchFamily="18" charset="0"/>
                <a:ea typeface="Cambria" pitchFamily="18" charset="0"/>
              </a:rPr>
              <a:t> </a:t>
            </a:r>
            <a:r>
              <a:rPr lang="en-US" sz="1900" dirty="0" err="1">
                <a:latin typeface="Cambria" pitchFamily="18" charset="0"/>
                <a:ea typeface="Cambria" pitchFamily="18" charset="0"/>
              </a:rPr>
              <a:t>tập</a:t>
            </a:r>
            <a:r>
              <a:rPr lang="en-US" sz="1900" dirty="0">
                <a:latin typeface="Cambria" pitchFamily="18" charset="0"/>
                <a:ea typeface="Cambria" pitchFamily="18" charset="0"/>
              </a:rPr>
              <a:t> </a:t>
            </a:r>
            <a:r>
              <a:rPr lang="en-US" sz="1900" dirty="0" err="1">
                <a:latin typeface="Cambria" pitchFamily="18" charset="0"/>
                <a:ea typeface="Cambria" pitchFamily="18" charset="0"/>
              </a:rPr>
              <a:t>trung</a:t>
            </a:r>
            <a:r>
              <a:rPr lang="en-US" sz="1900" dirty="0">
                <a:latin typeface="Cambria" pitchFamily="18" charset="0"/>
                <a:ea typeface="Cambria" pitchFamily="18" charset="0"/>
              </a:rPr>
              <a:t> ở </a:t>
            </a:r>
            <a:r>
              <a:rPr lang="en-US" sz="1900" dirty="0" err="1">
                <a:latin typeface="Cambria" pitchFamily="18" charset="0"/>
                <a:ea typeface="Cambria" pitchFamily="18" charset="0"/>
              </a:rPr>
              <a:t>vùng</a:t>
            </a:r>
            <a:r>
              <a:rPr lang="en-US" sz="1900" dirty="0">
                <a:latin typeface="Cambria" pitchFamily="18" charset="0"/>
                <a:ea typeface="Cambria" pitchFamily="18" charset="0"/>
              </a:rPr>
              <a:t> </a:t>
            </a:r>
            <a:r>
              <a:rPr lang="en-US" sz="1900" dirty="0" err="1">
                <a:latin typeface="Cambria" pitchFamily="18" charset="0"/>
                <a:ea typeface="Cambria" pitchFamily="18" charset="0"/>
              </a:rPr>
              <a:t>biển</a:t>
            </a:r>
            <a:r>
              <a:rPr lang="en-US" sz="1900" dirty="0">
                <a:latin typeface="Cambria" pitchFamily="18" charset="0"/>
                <a:ea typeface="Cambria" pitchFamily="18" charset="0"/>
              </a:rPr>
              <a:t> </a:t>
            </a:r>
            <a:r>
              <a:rPr lang="en-US" sz="1900" dirty="0" err="1">
                <a:latin typeface="Cambria" pitchFamily="18" charset="0"/>
                <a:ea typeface="Cambria" pitchFamily="18" charset="0"/>
              </a:rPr>
              <a:t>nông</a:t>
            </a:r>
            <a:r>
              <a:rPr lang="en-US" sz="1900" dirty="0">
                <a:latin typeface="Cambria" pitchFamily="18" charset="0"/>
                <a:ea typeface="Cambria" pitchFamily="18" charset="0"/>
              </a:rPr>
              <a:t>, </a:t>
            </a:r>
            <a:r>
              <a:rPr lang="en-US" sz="1900" dirty="0" err="1">
                <a:latin typeface="Cambria" pitchFamily="18" charset="0"/>
                <a:ea typeface="Cambria" pitchFamily="18" charset="0"/>
              </a:rPr>
              <a:t>thềm</a:t>
            </a:r>
            <a:r>
              <a:rPr lang="en-US" sz="1900" dirty="0">
                <a:latin typeface="Cambria" pitchFamily="18" charset="0"/>
                <a:ea typeface="Cambria" pitchFamily="18" charset="0"/>
              </a:rPr>
              <a:t> </a:t>
            </a:r>
            <a:r>
              <a:rPr lang="en-US" sz="1900" dirty="0" err="1">
                <a:latin typeface="Cambria" pitchFamily="18" charset="0"/>
                <a:ea typeface="Cambria" pitchFamily="18" charset="0"/>
              </a:rPr>
              <a:t>lục</a:t>
            </a:r>
            <a:r>
              <a:rPr lang="en-US" sz="1900" dirty="0">
                <a:latin typeface="Cambria" pitchFamily="18" charset="0"/>
                <a:ea typeface="Cambria" pitchFamily="18" charset="0"/>
              </a:rPr>
              <a:t> </a:t>
            </a:r>
            <a:r>
              <a:rPr lang="en-US" sz="1900" dirty="0" err="1">
                <a:latin typeface="Cambria" pitchFamily="18" charset="0"/>
                <a:ea typeface="Cambria" pitchFamily="18" charset="0"/>
              </a:rPr>
              <a:t>địa</a:t>
            </a:r>
            <a:r>
              <a:rPr lang="en-US" sz="1900" dirty="0">
                <a:latin typeface="Cambria" pitchFamily="18" charset="0"/>
                <a:ea typeface="Cambria" pitchFamily="18" charset="0"/>
              </a:rPr>
              <a:t> </a:t>
            </a:r>
            <a:r>
              <a:rPr lang="en-US" sz="1900" dirty="0" err="1">
                <a:latin typeface="Cambria" pitchFamily="18" charset="0"/>
                <a:ea typeface="Cambria" pitchFamily="18" charset="0"/>
              </a:rPr>
              <a:t>hoặc</a:t>
            </a:r>
            <a:r>
              <a:rPr lang="en-US" sz="1900" dirty="0">
                <a:latin typeface="Cambria" pitchFamily="18" charset="0"/>
                <a:ea typeface="Cambria" pitchFamily="18" charset="0"/>
              </a:rPr>
              <a:t> </a:t>
            </a:r>
            <a:r>
              <a:rPr lang="en-US" sz="1900" dirty="0" err="1">
                <a:latin typeface="Cambria" pitchFamily="18" charset="0"/>
                <a:ea typeface="Cambria" pitchFamily="18" charset="0"/>
              </a:rPr>
              <a:t>vùng</a:t>
            </a:r>
            <a:r>
              <a:rPr lang="en-US" sz="1900" dirty="0">
                <a:latin typeface="Cambria" pitchFamily="18" charset="0"/>
                <a:ea typeface="Cambria" pitchFamily="18" charset="0"/>
              </a:rPr>
              <a:t> </a:t>
            </a:r>
            <a:r>
              <a:rPr lang="en-US" sz="1900" dirty="0" err="1">
                <a:latin typeface="Cambria" pitchFamily="18" charset="0"/>
                <a:ea typeface="Cambria" pitchFamily="18" charset="0"/>
              </a:rPr>
              <a:t>trũng</a:t>
            </a:r>
            <a:r>
              <a:rPr lang="en-US" sz="1900" dirty="0">
                <a:latin typeface="Cambria" pitchFamily="18" charset="0"/>
                <a:ea typeface="Cambria" pitchFamily="18" charset="0"/>
              </a:rPr>
              <a:t> </a:t>
            </a:r>
            <a:r>
              <a:rPr lang="en-US" sz="1900" dirty="0" err="1">
                <a:latin typeface="Cambria" pitchFamily="18" charset="0"/>
                <a:ea typeface="Cambria" pitchFamily="18" charset="0"/>
              </a:rPr>
              <a:t>trong</a:t>
            </a:r>
            <a:r>
              <a:rPr lang="en-US" sz="1900" dirty="0">
                <a:latin typeface="Cambria" pitchFamily="18" charset="0"/>
                <a:ea typeface="Cambria" pitchFamily="18" charset="0"/>
              </a:rPr>
              <a:t> </a:t>
            </a:r>
            <a:r>
              <a:rPr lang="en-US" sz="1900" dirty="0" err="1">
                <a:latin typeface="Cambria" pitchFamily="18" charset="0"/>
                <a:ea typeface="Cambria" pitchFamily="18" charset="0"/>
              </a:rPr>
              <a:t>nội</a:t>
            </a:r>
            <a:r>
              <a:rPr lang="en-US" sz="1900" dirty="0">
                <a:latin typeface="Cambria" pitchFamily="18" charset="0"/>
                <a:ea typeface="Cambria" pitchFamily="18" charset="0"/>
              </a:rPr>
              <a:t> </a:t>
            </a:r>
            <a:r>
              <a:rPr lang="en-US" sz="1900" dirty="0" err="1">
                <a:latin typeface="Cambria" pitchFamily="18" charset="0"/>
                <a:ea typeface="Cambria" pitchFamily="18" charset="0"/>
              </a:rPr>
              <a:t>địa</a:t>
            </a:r>
            <a:r>
              <a:rPr lang="en-US" sz="1900" dirty="0">
                <a:latin typeface="Cambria" pitchFamily="18" charset="0"/>
                <a:ea typeface="Cambria" pitchFamily="18" charset="0"/>
              </a:rPr>
              <a:t>.</a:t>
            </a:r>
            <a:endParaRPr lang="en-US" sz="1900" dirty="0">
              <a:effectLst/>
              <a:latin typeface="Cambria" pitchFamily="18" charset="0"/>
              <a:ea typeface="Cambria" pitchFamily="18" charset="0"/>
            </a:endParaRPr>
          </a:p>
        </p:txBody>
      </p:sp>
      <p:pic>
        <p:nvPicPr>
          <p:cNvPr id="23" name="Picture 2" descr="8.jpg">
            <a:extLst>
              <a:ext uri="{FF2B5EF4-FFF2-40B4-BE49-F238E27FC236}">
                <a16:creationId xmlns:a16="http://schemas.microsoft.com/office/drawing/2014/main" xmlns="" id="{39CA50EF-92FA-FEB9-034D-18FCABB701F8}"/>
              </a:ext>
            </a:extLst>
          </p:cNvPr>
          <p:cNvPicPr>
            <a:picLocks noChangeAspect="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5304147" y="1371600"/>
            <a:ext cx="3535053" cy="5181600"/>
          </a:xfrm>
          <a:prstGeom prst="rect">
            <a:avLst/>
          </a:prstGeom>
          <a:noFill/>
          <a:ln w="9525">
            <a:solidFill>
              <a:srgbClr val="FF0000"/>
            </a:solidFill>
            <a:miter lim="800000"/>
            <a:headEnd/>
            <a:tailEnd/>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01465844"/>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1027"/>
                                        </p:tgtEl>
                                        <p:attrNameLst>
                                          <p:attrName>style.visibility</p:attrName>
                                        </p:attrNameLst>
                                      </p:cBhvr>
                                      <p:to>
                                        <p:strVal val="visible"/>
                                      </p:to>
                                    </p:set>
                                    <p:animEffect transition="in" filter="randombar(horizontal)">
                                      <p:cBhvr>
                                        <p:cTn id="7" dur="500"/>
                                        <p:tgtEl>
                                          <p:spTgt spid="1027"/>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nodeType="clickEffect">
                                  <p:stCondLst>
                                    <p:cond delay="0"/>
                                  </p:stCondLst>
                                  <p:childTnLst>
                                    <p:set>
                                      <p:cBhvr>
                                        <p:cTn id="11" dur="1" fill="hold">
                                          <p:stCondLst>
                                            <p:cond delay="0"/>
                                          </p:stCondLst>
                                        </p:cTn>
                                        <p:tgtEl>
                                          <p:spTgt spid="23"/>
                                        </p:tgtEl>
                                        <p:attrNameLst>
                                          <p:attrName>style.visibility</p:attrName>
                                        </p:attrNameLst>
                                      </p:cBhvr>
                                      <p:to>
                                        <p:strVal val="visible"/>
                                      </p:to>
                                    </p:set>
                                    <p:animEffect transition="in" filter="randombar(horizontal)">
                                      <p:cBhvr>
                                        <p:cTn id="12" dur="500"/>
                                        <p:tgtEl>
                                          <p:spTgt spid="23"/>
                                        </p:tgtEl>
                                      </p:cBhvr>
                                    </p:animEffect>
                                  </p:childTnLst>
                                </p:cTn>
                              </p:par>
                              <p:par>
                                <p:cTn id="13" presetID="14" presetClass="entr" presetSubtype="10" fill="hold" grpId="0" nodeType="withEffect">
                                  <p:stCondLst>
                                    <p:cond delay="0"/>
                                  </p:stCondLst>
                                  <p:childTnLst>
                                    <p:set>
                                      <p:cBhvr>
                                        <p:cTn id="14" dur="1" fill="hold">
                                          <p:stCondLst>
                                            <p:cond delay="0"/>
                                          </p:stCondLst>
                                        </p:cTn>
                                        <p:tgtEl>
                                          <p:spTgt spid="16"/>
                                        </p:tgtEl>
                                        <p:attrNameLst>
                                          <p:attrName>style.visibility</p:attrName>
                                        </p:attrNameLst>
                                      </p:cBhvr>
                                      <p:to>
                                        <p:strVal val="visible"/>
                                      </p:to>
                                    </p:set>
                                    <p:animEffect transition="in" filter="randombar(horizontal)">
                                      <p:cBhvr>
                                        <p:cTn id="15" dur="500"/>
                                        <p:tgtEl>
                                          <p:spTgt spid="16"/>
                                        </p:tgtEl>
                                      </p:cBhvr>
                                    </p:animEffect>
                                  </p:childTnLst>
                                </p:cTn>
                              </p:par>
                            </p:childTnLst>
                          </p:cTn>
                        </p:par>
                      </p:childTnLst>
                    </p:cTn>
                  </p:par>
                  <p:par>
                    <p:cTn id="16" fill="hold">
                      <p:stCondLst>
                        <p:cond delay="indefinite"/>
                      </p:stCondLst>
                      <p:childTnLst>
                        <p:par>
                          <p:cTn id="17" fill="hold">
                            <p:stCondLst>
                              <p:cond delay="0"/>
                            </p:stCondLst>
                            <p:childTnLst>
                              <p:par>
                                <p:cTn id="18" presetID="14" presetClass="entr" presetSubtype="10" fill="hold" nodeType="clickEffect">
                                  <p:stCondLst>
                                    <p:cond delay="0"/>
                                  </p:stCondLst>
                                  <p:childTnLst>
                                    <p:set>
                                      <p:cBhvr>
                                        <p:cTn id="19" dur="1" fill="hold">
                                          <p:stCondLst>
                                            <p:cond delay="0"/>
                                          </p:stCondLst>
                                        </p:cTn>
                                        <p:tgtEl>
                                          <p:spTgt spid="15"/>
                                        </p:tgtEl>
                                        <p:attrNameLst>
                                          <p:attrName>style.visibility</p:attrName>
                                        </p:attrNameLst>
                                      </p:cBhvr>
                                      <p:to>
                                        <p:strVal val="visible"/>
                                      </p:to>
                                    </p:set>
                                    <p:animEffect transition="in" filter="randombar(horizontal)">
                                      <p:cBhvr>
                                        <p:cTn id="20" dur="500"/>
                                        <p:tgtEl>
                                          <p:spTgt spid="15"/>
                                        </p:tgtEl>
                                      </p:cBhvr>
                                    </p:animEffect>
                                  </p:childTnLst>
                                </p:cTn>
                              </p:par>
                              <p:par>
                                <p:cTn id="21" presetID="14" presetClass="entr" presetSubtype="10" fill="hold" grpId="0" nodeType="withEffect">
                                  <p:stCondLst>
                                    <p:cond delay="0"/>
                                  </p:stCondLst>
                                  <p:childTnLst>
                                    <p:set>
                                      <p:cBhvr>
                                        <p:cTn id="22" dur="1" fill="hold">
                                          <p:stCondLst>
                                            <p:cond delay="0"/>
                                          </p:stCondLst>
                                        </p:cTn>
                                        <p:tgtEl>
                                          <p:spTgt spid="32"/>
                                        </p:tgtEl>
                                        <p:attrNameLst>
                                          <p:attrName>style.visibility</p:attrName>
                                        </p:attrNameLst>
                                      </p:cBhvr>
                                      <p:to>
                                        <p:strVal val="visible"/>
                                      </p:to>
                                    </p:set>
                                    <p:animEffect transition="in" filter="randombar(horizontal)">
                                      <p:cBhvr>
                                        <p:cTn id="23" dur="500"/>
                                        <p:tgtEl>
                                          <p:spTgt spid="32"/>
                                        </p:tgtEl>
                                      </p:cBhvr>
                                    </p:animEffect>
                                  </p:childTnLst>
                                </p:cTn>
                              </p:par>
                            </p:childTnLst>
                          </p:cTn>
                        </p:par>
                      </p:childTnLst>
                    </p:cTn>
                  </p:par>
                  <p:par>
                    <p:cTn id="24" fill="hold">
                      <p:stCondLst>
                        <p:cond delay="indefinite"/>
                      </p:stCondLst>
                      <p:childTnLst>
                        <p:par>
                          <p:cTn id="25" fill="hold">
                            <p:stCondLst>
                              <p:cond delay="0"/>
                            </p:stCondLst>
                            <p:childTnLst>
                              <p:par>
                                <p:cTn id="26" presetID="14" presetClass="entr" presetSubtype="10" fill="hold" nodeType="clickEffect">
                                  <p:stCondLst>
                                    <p:cond delay="0"/>
                                  </p:stCondLst>
                                  <p:childTnLst>
                                    <p:set>
                                      <p:cBhvr>
                                        <p:cTn id="27" dur="1" fill="hold">
                                          <p:stCondLst>
                                            <p:cond delay="0"/>
                                          </p:stCondLst>
                                        </p:cTn>
                                        <p:tgtEl>
                                          <p:spTgt spid="32">
                                            <p:txEl>
                                              <p:pRg st="0" end="0"/>
                                            </p:txEl>
                                          </p:spTgt>
                                        </p:tgtEl>
                                        <p:attrNameLst>
                                          <p:attrName>style.visibility</p:attrName>
                                        </p:attrNameLst>
                                      </p:cBhvr>
                                      <p:to>
                                        <p:strVal val="visible"/>
                                      </p:to>
                                    </p:set>
                                    <p:animEffect transition="in" filter="randombar(horizontal)">
                                      <p:cBhvr>
                                        <p:cTn id="28" dur="500"/>
                                        <p:tgtEl>
                                          <p:spTgt spid="32">
                                            <p:txEl>
                                              <p:pRg st="0" end="0"/>
                                            </p:txEl>
                                          </p:spTgt>
                                        </p:tgtEl>
                                      </p:cBhvr>
                                    </p:animEffect>
                                  </p:childTnLst>
                                </p:cTn>
                              </p:par>
                            </p:childTnLst>
                          </p:cTn>
                        </p:par>
                      </p:childTnLst>
                    </p:cTn>
                  </p:par>
                  <p:par>
                    <p:cTn id="29" fill="hold">
                      <p:stCondLst>
                        <p:cond delay="indefinite"/>
                      </p:stCondLst>
                      <p:childTnLst>
                        <p:par>
                          <p:cTn id="30" fill="hold">
                            <p:stCondLst>
                              <p:cond delay="0"/>
                            </p:stCondLst>
                            <p:childTnLst>
                              <p:par>
                                <p:cTn id="31" presetID="14" presetClass="entr" presetSubtype="10" fill="hold" nodeType="clickEffect">
                                  <p:stCondLst>
                                    <p:cond delay="0"/>
                                  </p:stCondLst>
                                  <p:childTnLst>
                                    <p:set>
                                      <p:cBhvr>
                                        <p:cTn id="32" dur="1" fill="hold">
                                          <p:stCondLst>
                                            <p:cond delay="0"/>
                                          </p:stCondLst>
                                        </p:cTn>
                                        <p:tgtEl>
                                          <p:spTgt spid="32">
                                            <p:txEl>
                                              <p:pRg st="1" end="1"/>
                                            </p:txEl>
                                          </p:spTgt>
                                        </p:tgtEl>
                                        <p:attrNameLst>
                                          <p:attrName>style.visibility</p:attrName>
                                        </p:attrNameLst>
                                      </p:cBhvr>
                                      <p:to>
                                        <p:strVal val="visible"/>
                                      </p:to>
                                    </p:set>
                                    <p:animEffect transition="in" filter="randombar(horizontal)">
                                      <p:cBhvr>
                                        <p:cTn id="33" dur="500"/>
                                        <p:tgtEl>
                                          <p:spTgt spid="32">
                                            <p:txEl>
                                              <p:pRg st="1" end="1"/>
                                            </p:txEl>
                                          </p:spTgt>
                                        </p:tgtEl>
                                      </p:cBhvr>
                                    </p:animEffect>
                                  </p:childTnLst>
                                </p:cTn>
                              </p:par>
                            </p:childTnLst>
                          </p:cTn>
                        </p:par>
                      </p:childTnLst>
                    </p:cTn>
                  </p:par>
                  <p:par>
                    <p:cTn id="34" fill="hold">
                      <p:stCondLst>
                        <p:cond delay="indefinite"/>
                      </p:stCondLst>
                      <p:childTnLst>
                        <p:par>
                          <p:cTn id="35" fill="hold">
                            <p:stCondLst>
                              <p:cond delay="0"/>
                            </p:stCondLst>
                            <p:childTnLst>
                              <p:par>
                                <p:cTn id="36" presetID="14" presetClass="entr" presetSubtype="10" fill="hold" nodeType="clickEffect">
                                  <p:stCondLst>
                                    <p:cond delay="0"/>
                                  </p:stCondLst>
                                  <p:childTnLst>
                                    <p:set>
                                      <p:cBhvr>
                                        <p:cTn id="37" dur="1" fill="hold">
                                          <p:stCondLst>
                                            <p:cond delay="0"/>
                                          </p:stCondLst>
                                        </p:cTn>
                                        <p:tgtEl>
                                          <p:spTgt spid="32">
                                            <p:txEl>
                                              <p:pRg st="2" end="2"/>
                                            </p:txEl>
                                          </p:spTgt>
                                        </p:tgtEl>
                                        <p:attrNameLst>
                                          <p:attrName>style.visibility</p:attrName>
                                        </p:attrNameLst>
                                      </p:cBhvr>
                                      <p:to>
                                        <p:strVal val="visible"/>
                                      </p:to>
                                    </p:set>
                                    <p:animEffect transition="in" filter="randombar(horizontal)">
                                      <p:cBhvr>
                                        <p:cTn id="38" dur="500"/>
                                        <p:tgtEl>
                                          <p:spTgt spid="32">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P spid="32"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a:xfrm>
            <a:off x="53328" y="1080815"/>
            <a:ext cx="9018464" cy="5700985"/>
          </a:xfrm>
          <a:prstGeom prst="roundRect">
            <a:avLst>
              <a:gd name="adj" fmla="val 2338"/>
            </a:avLst>
          </a:prstGeom>
          <a:ln>
            <a:solidFill>
              <a:schemeClr val="tx1"/>
            </a:solidFill>
          </a:ln>
        </p:spPr>
        <p:style>
          <a:lnRef idx="2">
            <a:schemeClr val="accent1">
              <a:shade val="50000"/>
            </a:schemeClr>
          </a:lnRef>
          <a:fillRef idx="1003">
            <a:schemeClr val="l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pic>
        <p:nvPicPr>
          <p:cNvPr id="5"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t="10909" b="7677"/>
          <a:stretch/>
        </p:blipFill>
        <p:spPr bwMode="auto">
          <a:xfrm>
            <a:off x="141061" y="1143000"/>
            <a:ext cx="8827479" cy="5532380"/>
          </a:xfrm>
          <a:prstGeom prst="roundRect">
            <a:avLst>
              <a:gd name="adj" fmla="val 2792"/>
            </a:avLst>
          </a:prstGeom>
          <a:blipFill>
            <a:blip r:embed="rId3"/>
            <a:stretch>
              <a:fillRect/>
            </a:stretch>
          </a:blipFill>
          <a:ln>
            <a:noFill/>
          </a:ln>
          <a:effectLst/>
        </p:spPr>
      </p:pic>
      <p:sp>
        <p:nvSpPr>
          <p:cNvPr id="6" name="Rounded Rectangle 5"/>
          <p:cNvSpPr/>
          <p:nvPr/>
        </p:nvSpPr>
        <p:spPr>
          <a:xfrm>
            <a:off x="45344" y="52392"/>
            <a:ext cx="9022456" cy="938208"/>
          </a:xfrm>
          <a:prstGeom prst="roundRect">
            <a:avLst>
              <a:gd name="adj" fmla="val 7378"/>
            </a:avLst>
          </a:prstGeom>
          <a:ln>
            <a:solidFill>
              <a:schemeClr val="tx1"/>
            </a:solidFill>
          </a:ln>
        </p:spPr>
        <p:style>
          <a:lnRef idx="2">
            <a:schemeClr val="accent1">
              <a:shade val="50000"/>
            </a:schemeClr>
          </a:lnRef>
          <a:fillRef idx="1003">
            <a:schemeClr val="l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pic>
        <p:nvPicPr>
          <p:cNvPr id="7" name="Picture 8"/>
          <p:cNvPicPr>
            <a:picLocks noChangeAspect="1" noChangeArrowheads="1"/>
          </p:cNvPicPr>
          <p:nvPr/>
        </p:nvPicPr>
        <p:blipFill>
          <a:blip r:embed="rId4" cstate="print">
            <a:extLst>
              <a:ext uri="{28A0092B-C50C-407E-A947-70E740481C1C}">
                <a14:useLocalDpi xmlns:a14="http://schemas.microsoft.com/office/drawing/2010/main" val="0"/>
              </a:ext>
            </a:extLst>
          </a:blip>
          <a:stretch>
            <a:fillRect/>
          </a:stretch>
        </p:blipFill>
        <p:spPr bwMode="auto">
          <a:xfrm>
            <a:off x="233160" y="126812"/>
            <a:ext cx="1210078" cy="793885"/>
          </a:xfrm>
          <a:prstGeom prst="roundRect">
            <a:avLst>
              <a:gd name="adj" fmla="val 4572"/>
            </a:avLst>
          </a:prstGeom>
          <a:noFill/>
          <a:ln w="19050">
            <a:noFill/>
          </a:ln>
          <a:extLst>
            <a:ext uri="{909E8E84-426E-40DD-AFC4-6F175D3DCCD1}">
              <a14:hiddenFill xmlns:a14="http://schemas.microsoft.com/office/drawing/2010/main">
                <a:solidFill>
                  <a:srgbClr val="FFFFFF"/>
                </a:solidFill>
              </a14:hiddenFill>
            </a:ext>
          </a:extLst>
        </p:spPr>
      </p:pic>
      <p:sp>
        <p:nvSpPr>
          <p:cNvPr id="8" name="Rounded Rectangle 7"/>
          <p:cNvSpPr/>
          <p:nvPr/>
        </p:nvSpPr>
        <p:spPr>
          <a:xfrm>
            <a:off x="141288" y="127000"/>
            <a:ext cx="1382711" cy="793697"/>
          </a:xfrm>
          <a:prstGeom prst="roundRect">
            <a:avLst>
              <a:gd name="adj" fmla="val 6422"/>
            </a:avLst>
          </a:prstGeom>
          <a:noFill/>
          <a:ln>
            <a:solidFill>
              <a:schemeClr val="tx1"/>
            </a:solidFill>
          </a:ln>
          <a:effectLst>
            <a:outerShdw blurRad="50800" dist="38100" dir="8100000" algn="tr" rotWithShape="0">
              <a:prstClr val="black">
                <a:alpha val="40000"/>
              </a:prstClr>
            </a:outerShdw>
          </a:effectLst>
        </p:spPr>
        <p:style>
          <a:lnRef idx="2">
            <a:schemeClr val="accent6"/>
          </a:lnRef>
          <a:fillRef idx="1">
            <a:schemeClr val="lt1"/>
          </a:fillRef>
          <a:effectRef idx="0">
            <a:schemeClr val="accent6"/>
          </a:effectRef>
          <a:fontRef idx="minor">
            <a:schemeClr val="dk1"/>
          </a:fontRef>
        </p:style>
        <p:txBody>
          <a:bodyPr anchor="ctr"/>
          <a:lstStyle/>
          <a:p>
            <a:pPr algn="ctr" fontAlgn="auto">
              <a:spcBef>
                <a:spcPts val="0"/>
              </a:spcBef>
              <a:spcAft>
                <a:spcPts val="0"/>
              </a:spcAft>
              <a:defRPr/>
            </a:pPr>
            <a:endParaRPr lang="en-US">
              <a:solidFill>
                <a:prstClr val="black"/>
              </a:solidFill>
            </a:endParaRPr>
          </a:p>
        </p:txBody>
      </p:sp>
      <p:sp>
        <p:nvSpPr>
          <p:cNvPr id="12" name="Rectangle 11"/>
          <p:cNvSpPr/>
          <p:nvPr/>
        </p:nvSpPr>
        <p:spPr>
          <a:xfrm>
            <a:off x="76200" y="126812"/>
            <a:ext cx="1447799" cy="793885"/>
          </a:xfrm>
          <a:prstGeom prst="rect">
            <a:avLst/>
          </a:prstGeom>
          <a:noFill/>
          <a:ln>
            <a:noFill/>
          </a:ln>
        </p:spPr>
        <p:style>
          <a:lnRef idx="2">
            <a:schemeClr val="dk1"/>
          </a:lnRef>
          <a:fillRef idx="1">
            <a:schemeClr val="lt1"/>
          </a:fillRef>
          <a:effectRef idx="0">
            <a:schemeClr val="dk1"/>
          </a:effectRef>
          <a:fontRef idx="minor">
            <a:schemeClr val="dk1"/>
          </a:fontRef>
        </p:style>
        <p:txBody>
          <a:bodyPr anchor="ctr"/>
          <a:lstStyle/>
          <a:p>
            <a:pPr algn="ctr" fontAlgn="auto">
              <a:spcBef>
                <a:spcPts val="0"/>
              </a:spcBef>
              <a:spcAft>
                <a:spcPts val="0"/>
              </a:spcAft>
              <a:defRPr/>
            </a:pPr>
            <a:r>
              <a:rPr lang="en-US" sz="2800" dirty="0" smtClean="0">
                <a:ln w="18415" cmpd="sng">
                  <a:solidFill>
                    <a:srgbClr val="FFFFFF"/>
                  </a:solidFill>
                  <a:prstDash val="solid"/>
                </a:ln>
                <a:solidFill>
                  <a:srgbClr val="00B050"/>
                </a:solidFill>
                <a:effectLst>
                  <a:glow rad="76200">
                    <a:srgbClr val="1F497D">
                      <a:lumMod val="75000"/>
                    </a:srgbClr>
                  </a:glow>
                  <a:outerShdw blurRad="63500" dir="3600000" algn="tl" rotWithShape="0">
                    <a:srgbClr val="000000">
                      <a:alpha val="70000"/>
                    </a:srgbClr>
                  </a:outerShdw>
                </a:effectLst>
                <a:latin typeface="Cambria" pitchFamily="18" charset="0"/>
              </a:rPr>
              <a:t>BÀI 3</a:t>
            </a:r>
            <a:endParaRPr lang="en-US" sz="2800" dirty="0">
              <a:ln w="18415" cmpd="sng">
                <a:solidFill>
                  <a:srgbClr val="FFFFFF"/>
                </a:solidFill>
                <a:prstDash val="solid"/>
              </a:ln>
              <a:solidFill>
                <a:srgbClr val="00B050"/>
              </a:solidFill>
              <a:effectLst>
                <a:glow rad="76200">
                  <a:srgbClr val="1F497D">
                    <a:lumMod val="75000"/>
                  </a:srgbClr>
                </a:glow>
                <a:outerShdw blurRad="63500" dir="3600000" algn="tl" rotWithShape="0">
                  <a:srgbClr val="000000">
                    <a:alpha val="70000"/>
                  </a:srgbClr>
                </a:outerShdw>
              </a:effectLst>
              <a:latin typeface="Cambria" pitchFamily="18" charset="0"/>
            </a:endParaRPr>
          </a:p>
        </p:txBody>
      </p:sp>
      <p:sp>
        <p:nvSpPr>
          <p:cNvPr id="13" name="Rounded Rectangle 12"/>
          <p:cNvSpPr/>
          <p:nvPr/>
        </p:nvSpPr>
        <p:spPr>
          <a:xfrm>
            <a:off x="141288" y="1143000"/>
            <a:ext cx="8826500" cy="5548313"/>
          </a:xfrm>
          <a:prstGeom prst="roundRect">
            <a:avLst>
              <a:gd name="adj" fmla="val 2047"/>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pic>
        <p:nvPicPr>
          <p:cNvPr id="30"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90" t="35554" r="1701" b="51835"/>
          <a:stretch/>
        </p:blipFill>
        <p:spPr bwMode="auto">
          <a:xfrm flipV="1">
            <a:off x="1622590" y="133916"/>
            <a:ext cx="7376971" cy="786780"/>
          </a:xfrm>
          <a:prstGeom prst="roundRect">
            <a:avLst>
              <a:gd name="adj" fmla="val 2792"/>
            </a:avLst>
          </a:prstGeom>
          <a:blipFill>
            <a:blip r:embed="rId3"/>
            <a:stretch>
              <a:fillRect/>
            </a:stretch>
          </a:blipFill>
          <a:ln>
            <a:noFill/>
          </a:ln>
          <a:effectLst/>
        </p:spPr>
      </p:pic>
      <p:sp>
        <p:nvSpPr>
          <p:cNvPr id="29" name="Rounded Rectangle 28"/>
          <p:cNvSpPr/>
          <p:nvPr/>
        </p:nvSpPr>
        <p:spPr>
          <a:xfrm>
            <a:off x="1608735" y="133917"/>
            <a:ext cx="7390825" cy="786780"/>
          </a:xfrm>
          <a:prstGeom prst="roundRect">
            <a:avLst>
              <a:gd name="adj" fmla="val 6422"/>
            </a:avLst>
          </a:prstGeom>
          <a:noFill/>
          <a:ln>
            <a:solidFill>
              <a:schemeClr val="tx1"/>
            </a:solidFill>
          </a:ln>
          <a:effectLst/>
        </p:spPr>
        <p:style>
          <a:lnRef idx="2">
            <a:schemeClr val="accent6"/>
          </a:lnRef>
          <a:fillRef idx="1">
            <a:schemeClr val="lt1"/>
          </a:fillRef>
          <a:effectRef idx="0">
            <a:schemeClr val="accent6"/>
          </a:effectRef>
          <a:fontRef idx="minor">
            <a:schemeClr val="dk1"/>
          </a:fontRef>
        </p:style>
        <p:txBody>
          <a:bodyPr anchor="ctr"/>
          <a:lstStyle/>
          <a:p>
            <a:pPr algn="ctr" fontAlgn="auto">
              <a:spcBef>
                <a:spcPts val="0"/>
              </a:spcBef>
              <a:spcAft>
                <a:spcPts val="0"/>
              </a:spcAft>
              <a:defRPr/>
            </a:pPr>
            <a:endParaRPr lang="en-US">
              <a:solidFill>
                <a:prstClr val="black"/>
              </a:solidFill>
            </a:endParaRPr>
          </a:p>
        </p:txBody>
      </p:sp>
      <p:sp>
        <p:nvSpPr>
          <p:cNvPr id="33" name="Rounded Rectangle 32"/>
          <p:cNvSpPr/>
          <p:nvPr/>
        </p:nvSpPr>
        <p:spPr>
          <a:xfrm>
            <a:off x="1720089" y="202779"/>
            <a:ext cx="489711" cy="635421"/>
          </a:xfrm>
          <a:prstGeom prst="roundRect">
            <a:avLst>
              <a:gd name="adj" fmla="val 9487"/>
            </a:avLst>
          </a:prstGeom>
          <a:solidFill>
            <a:srgbClr val="002060"/>
          </a:solidFill>
          <a:ln>
            <a:solidFill>
              <a:srgbClr val="002060"/>
            </a:solidFill>
          </a:ln>
          <a:scene3d>
            <a:camera prst="orthographicFront"/>
            <a:lightRig rig="threePt" dir="t"/>
          </a:scene3d>
          <a:sp3d>
            <a:bevelT w="139700" h="139700" prst="divot"/>
          </a:sp3d>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3000" b="1" dirty="0" smtClean="0">
                <a:effectLst>
                  <a:outerShdw blurRad="38100" dist="38100" dir="2700000" algn="tl">
                    <a:srgbClr val="000000">
                      <a:alpha val="43137"/>
                    </a:srgbClr>
                  </a:outerShdw>
                </a:effectLst>
                <a:latin typeface="Cambria" pitchFamily="18" charset="0"/>
              </a:rPr>
              <a:t>2</a:t>
            </a:r>
            <a:endParaRPr lang="en-US" sz="3000" b="1" dirty="0">
              <a:effectLst>
                <a:outerShdw blurRad="38100" dist="38100" dir="2700000" algn="tl">
                  <a:srgbClr val="000000">
                    <a:alpha val="43137"/>
                  </a:srgbClr>
                </a:outerShdw>
              </a:effectLst>
              <a:latin typeface="Cambria" pitchFamily="18" charset="0"/>
            </a:endParaRPr>
          </a:p>
        </p:txBody>
      </p:sp>
      <p:sp>
        <p:nvSpPr>
          <p:cNvPr id="9" name="Oval 8"/>
          <p:cNvSpPr/>
          <p:nvPr/>
        </p:nvSpPr>
        <p:spPr>
          <a:xfrm rot="7538023">
            <a:off x="178847" y="651633"/>
            <a:ext cx="220832" cy="228600"/>
          </a:xfrm>
          <a:prstGeom prst="ellipse">
            <a:avLst/>
          </a:prstGeom>
          <a:solidFill>
            <a:schemeClr val="bg1"/>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sp>
        <p:nvSpPr>
          <p:cNvPr id="10" name="Oval 9"/>
          <p:cNvSpPr/>
          <p:nvPr/>
        </p:nvSpPr>
        <p:spPr>
          <a:xfrm rot="11180550">
            <a:off x="204617" y="1184719"/>
            <a:ext cx="220832" cy="228600"/>
          </a:xfrm>
          <a:prstGeom prst="ellipse">
            <a:avLst/>
          </a:prstGeom>
          <a:ln>
            <a:noFill/>
          </a:ln>
          <a:effectLst>
            <a:innerShdw blurRad="63500" dist="50800" dir="13500000">
              <a:prstClr val="black">
                <a:alpha val="50000"/>
              </a:prstClr>
            </a:innerShdw>
          </a:effectLst>
        </p:spPr>
        <p:style>
          <a:lnRef idx="2">
            <a:schemeClr val="dk1"/>
          </a:lnRef>
          <a:fillRef idx="1">
            <a:schemeClr val="lt1"/>
          </a:fillRef>
          <a:effectRef idx="0">
            <a:schemeClr val="dk1"/>
          </a:effectRef>
          <a:fontRef idx="minor">
            <a:schemeClr val="dk1"/>
          </a:fontRef>
        </p:style>
        <p:txBody>
          <a:bodyPr anchor="ctr"/>
          <a:lstStyle/>
          <a:p>
            <a:pPr algn="ctr" fontAlgn="auto">
              <a:spcBef>
                <a:spcPts val="0"/>
              </a:spcBef>
              <a:spcAft>
                <a:spcPts val="0"/>
              </a:spcAft>
              <a:defRPr/>
            </a:pPr>
            <a:endParaRPr lang="en-US">
              <a:solidFill>
                <a:prstClr val="black"/>
              </a:solidFill>
            </a:endParaRPr>
          </a:p>
        </p:txBody>
      </p:sp>
      <p:sp>
        <p:nvSpPr>
          <p:cNvPr id="11" name="Block Arc 10"/>
          <p:cNvSpPr/>
          <p:nvPr/>
        </p:nvSpPr>
        <p:spPr>
          <a:xfrm rot="16200000">
            <a:off x="-26887" y="922161"/>
            <a:ext cx="545300" cy="232843"/>
          </a:xfrm>
          <a:prstGeom prst="blockArc">
            <a:avLst>
              <a:gd name="adj1" fmla="val 10259821"/>
              <a:gd name="adj2" fmla="val 387255"/>
              <a:gd name="adj3" fmla="val 0"/>
            </a:avLst>
          </a:prstGeom>
          <a:ln w="76200"/>
          <a:scene3d>
            <a:camera prst="perspectiveBelow"/>
            <a:lightRig rig="threePt" dir="t"/>
          </a:scene3d>
        </p:spPr>
        <p:style>
          <a:lnRef idx="2">
            <a:schemeClr val="dk1">
              <a:shade val="50000"/>
            </a:schemeClr>
          </a:lnRef>
          <a:fillRef idx="1">
            <a:schemeClr val="dk1"/>
          </a:fillRef>
          <a:effectRef idx="0">
            <a:schemeClr val="dk1"/>
          </a:effectRef>
          <a:fontRef idx="minor">
            <a:schemeClr val="lt1"/>
          </a:fontRef>
        </p:style>
        <p:txBody>
          <a:bodyPr anchor="ctr"/>
          <a:lstStyle/>
          <a:p>
            <a:pPr algn="ctr" fontAlgn="auto">
              <a:spcBef>
                <a:spcPts val="0"/>
              </a:spcBef>
              <a:spcAft>
                <a:spcPts val="0"/>
              </a:spcAft>
              <a:defRPr/>
            </a:pPr>
            <a:endParaRPr lang="en-US">
              <a:solidFill>
                <a:prstClr val="black"/>
              </a:solidFill>
            </a:endParaRPr>
          </a:p>
        </p:txBody>
      </p:sp>
      <p:sp>
        <p:nvSpPr>
          <p:cNvPr id="31" name="Title 1"/>
          <p:cNvSpPr txBox="1">
            <a:spLocks/>
          </p:cNvSpPr>
          <p:nvPr/>
        </p:nvSpPr>
        <p:spPr>
          <a:xfrm>
            <a:off x="2299452" y="266700"/>
            <a:ext cx="7377948" cy="5715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just"/>
            <a:r>
              <a:rPr lang="en-US" sz="2400" b="1" dirty="0">
                <a:solidFill>
                  <a:srgbClr val="0D30DD"/>
                </a:solidFill>
                <a:latin typeface="Cambria" pitchFamily="18" charset="0"/>
              </a:rPr>
              <a:t>ĐẶC ĐIỂM PHÂN BỐ CÁC LOẠI KHOÁNG SẢN</a:t>
            </a:r>
          </a:p>
          <a:p>
            <a:pPr algn="just"/>
            <a:r>
              <a:rPr lang="en-US" sz="2400" b="1" dirty="0">
                <a:solidFill>
                  <a:srgbClr val="0D30DD"/>
                </a:solidFill>
                <a:latin typeface="Cambria" pitchFamily="18" charset="0"/>
              </a:rPr>
              <a:t> CHỦ YẾU</a:t>
            </a:r>
          </a:p>
        </p:txBody>
      </p:sp>
      <p:pic>
        <p:nvPicPr>
          <p:cNvPr id="23" name="Picture 10" descr="http://thumbs.dreamstime.com/z/%E6%9C%89%E7%99%BD%E8%89%B2%E6%B3%A1%E5%BD%B1%E7%9A%84thinking%E6%95%99%E6%8E%88-36777654.jpg"/>
          <p:cNvPicPr>
            <a:picLocks noChangeAspect="1" noChangeArrowheads="1"/>
          </p:cNvPicPr>
          <p:nvPr/>
        </p:nvPicPr>
        <p:blipFill rotWithShape="1">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rcRect l="36139" t="20400" r="8351" b="19564"/>
          <a:stretch/>
        </p:blipFill>
        <p:spPr bwMode="auto">
          <a:xfrm>
            <a:off x="6948424" y="4422043"/>
            <a:ext cx="2019364" cy="2253337"/>
          </a:xfrm>
          <a:prstGeom prst="rect">
            <a:avLst/>
          </a:prstGeom>
          <a:noFill/>
          <a:extLst>
            <a:ext uri="{909E8E84-426E-40DD-AFC4-6F175D3DCCD1}">
              <a14:hiddenFill xmlns:a14="http://schemas.microsoft.com/office/drawing/2010/main">
                <a:solidFill>
                  <a:srgbClr val="FFFFFF"/>
                </a:solidFill>
              </a14:hiddenFill>
            </a:ext>
          </a:extLst>
        </p:spPr>
      </p:pic>
      <p:sp>
        <p:nvSpPr>
          <p:cNvPr id="24" name="Rounded Rectangular Callout 23"/>
          <p:cNvSpPr/>
          <p:nvPr/>
        </p:nvSpPr>
        <p:spPr>
          <a:xfrm>
            <a:off x="446490" y="1981200"/>
            <a:ext cx="6792509" cy="3567511"/>
          </a:xfrm>
          <a:prstGeom prst="wedgeRoundRectCallout">
            <a:avLst>
              <a:gd name="adj1" fmla="val 47893"/>
              <a:gd name="adj2" fmla="val 57486"/>
              <a:gd name="adj3" fmla="val 16667"/>
            </a:avLst>
          </a:prstGeom>
          <a:ln>
            <a:solidFill>
              <a:schemeClr val="accent1"/>
            </a:solidFill>
          </a:ln>
        </p:spPr>
        <p:style>
          <a:lnRef idx="2">
            <a:schemeClr val="dk1"/>
          </a:lnRef>
          <a:fillRef idx="1">
            <a:schemeClr val="lt1"/>
          </a:fillRef>
          <a:effectRef idx="0">
            <a:schemeClr val="dk1"/>
          </a:effectRef>
          <a:fontRef idx="minor">
            <a:schemeClr val="dk1"/>
          </a:fontRef>
        </p:style>
        <p:txBody>
          <a:bodyPr rtlCol="0" anchor="ctr"/>
          <a:lstStyle/>
          <a:p>
            <a:endParaRPr lang="en-US" dirty="0">
              <a:effectLst/>
            </a:endParaRPr>
          </a:p>
        </p:txBody>
      </p:sp>
      <p:pic>
        <p:nvPicPr>
          <p:cNvPr id="25" name="Picture 12" descr="http://previews.123rf.com/images/mistac/mistac1207/mistac120700017/14524015-A-cartoon-boy-with-a-good-idea-Stock-Vector-thinking.jpg"/>
          <p:cNvPicPr>
            <a:picLocks noChangeAspect="1" noChangeArrowheads="1"/>
          </p:cNvPicPr>
          <p:nvPr/>
        </p:nvPicPr>
        <p:blipFill rotWithShape="1">
          <a:blip r:embed="rId6" cstate="print">
            <a:clrChange>
              <a:clrFrom>
                <a:srgbClr val="FFFFFF"/>
              </a:clrFrom>
              <a:clrTo>
                <a:srgbClr val="FFFFFF">
                  <a:alpha val="0"/>
                </a:srgbClr>
              </a:clrTo>
            </a:clrChange>
            <a:extLst>
              <a:ext uri="{28A0092B-C50C-407E-A947-70E740481C1C}">
                <a14:useLocalDpi xmlns:a14="http://schemas.microsoft.com/office/drawing/2010/main" val="0"/>
              </a:ext>
            </a:extLst>
          </a:blip>
          <a:srcRect l="32065" r="45098" b="81605"/>
          <a:stretch/>
        </p:blipFill>
        <p:spPr bwMode="auto">
          <a:xfrm rot="1019582">
            <a:off x="7778141" y="3732296"/>
            <a:ext cx="990752" cy="798025"/>
          </a:xfrm>
          <a:prstGeom prst="rect">
            <a:avLst/>
          </a:prstGeom>
          <a:noFill/>
          <a:extLst>
            <a:ext uri="{909E8E84-426E-40DD-AFC4-6F175D3DCCD1}">
              <a14:hiddenFill xmlns:a14="http://schemas.microsoft.com/office/drawing/2010/main">
                <a:solidFill>
                  <a:srgbClr val="FFFFFF"/>
                </a:solidFill>
              </a14:hiddenFill>
            </a:ext>
          </a:extLst>
        </p:spPr>
      </p:pic>
      <p:sp>
        <p:nvSpPr>
          <p:cNvPr id="26" name="Rectangle 25"/>
          <p:cNvSpPr/>
          <p:nvPr/>
        </p:nvSpPr>
        <p:spPr>
          <a:xfrm>
            <a:off x="634042" y="2086213"/>
            <a:ext cx="6553198" cy="3323987"/>
          </a:xfrm>
          <a:prstGeom prst="rect">
            <a:avLst/>
          </a:prstGeom>
        </p:spPr>
        <p:txBody>
          <a:bodyPr wrap="square">
            <a:spAutoFit/>
          </a:bodyPr>
          <a:lstStyle/>
          <a:p>
            <a:pPr algn="just">
              <a:spcBef>
                <a:spcPts val="600"/>
              </a:spcBef>
              <a:spcAft>
                <a:spcPts val="0"/>
              </a:spcAft>
            </a:pPr>
            <a:r>
              <a:rPr lang="nl-NL" sz="2000" b="1" dirty="0">
                <a:latin typeface="Cambria" pitchFamily="18" charset="0"/>
                <a:ea typeface="Cambria" pitchFamily="18" charset="0"/>
              </a:rPr>
              <a:t>- Than đá: </a:t>
            </a:r>
            <a:r>
              <a:rPr lang="nl-NL" sz="2000" dirty="0">
                <a:latin typeface="Cambria" pitchFamily="18" charset="0"/>
                <a:ea typeface="Cambria" pitchFamily="18" charset="0"/>
              </a:rPr>
              <a:t>ở bể than Quảng Ninh.</a:t>
            </a:r>
            <a:endParaRPr lang="en-US" sz="2000" dirty="0">
              <a:latin typeface="Cambria" pitchFamily="18" charset="0"/>
              <a:ea typeface="Cambria" pitchFamily="18" charset="0"/>
            </a:endParaRPr>
          </a:p>
          <a:p>
            <a:pPr algn="just">
              <a:spcBef>
                <a:spcPts val="600"/>
              </a:spcBef>
              <a:spcAft>
                <a:spcPts val="0"/>
              </a:spcAft>
            </a:pPr>
            <a:r>
              <a:rPr lang="nl-NL" sz="2000" b="1" dirty="0">
                <a:latin typeface="Cambria" pitchFamily="18" charset="0"/>
                <a:ea typeface="Cambria" pitchFamily="18" charset="0"/>
              </a:rPr>
              <a:t>- Dầu mỏ và khí tự nhiên: </a:t>
            </a:r>
            <a:r>
              <a:rPr lang="nl-NL" sz="2000" dirty="0">
                <a:latin typeface="Cambria" pitchFamily="18" charset="0"/>
                <a:ea typeface="Cambria" pitchFamily="18" charset="0"/>
              </a:rPr>
              <a:t>ở vùng thềm lục địa phía đông nam.</a:t>
            </a:r>
            <a:endParaRPr lang="en-US" sz="2000" dirty="0">
              <a:latin typeface="Cambria" pitchFamily="18" charset="0"/>
              <a:ea typeface="Cambria" pitchFamily="18" charset="0"/>
            </a:endParaRPr>
          </a:p>
          <a:p>
            <a:pPr algn="just">
              <a:spcBef>
                <a:spcPts val="600"/>
              </a:spcBef>
              <a:spcAft>
                <a:spcPts val="0"/>
              </a:spcAft>
            </a:pPr>
            <a:r>
              <a:rPr lang="nl-NL" sz="2000" b="1" dirty="0">
                <a:latin typeface="Cambria" pitchFamily="18" charset="0"/>
                <a:ea typeface="Cambria" pitchFamily="18" charset="0"/>
              </a:rPr>
              <a:t>- Bô-xít: </a:t>
            </a:r>
            <a:r>
              <a:rPr lang="nl-NL" sz="2000" dirty="0">
                <a:latin typeface="Cambria" pitchFamily="18" charset="0"/>
                <a:ea typeface="Cambria" pitchFamily="18" charset="0"/>
              </a:rPr>
              <a:t>ở Tây Nguyên </a:t>
            </a:r>
            <a:r>
              <a:rPr lang="nl-NL" sz="2000" dirty="0" smtClean="0">
                <a:latin typeface="Cambria" pitchFamily="18" charset="0"/>
                <a:ea typeface="Cambria" pitchFamily="18" charset="0"/>
              </a:rPr>
              <a:t>ngoài </a:t>
            </a:r>
            <a:r>
              <a:rPr lang="nl-NL" sz="2000" dirty="0">
                <a:latin typeface="Cambria" pitchFamily="18" charset="0"/>
                <a:ea typeface="Cambria" pitchFamily="18" charset="0"/>
              </a:rPr>
              <a:t>ra còn có ở một số tỉnh phía </a:t>
            </a:r>
            <a:r>
              <a:rPr lang="nl-NL" sz="2000" dirty="0" smtClean="0">
                <a:latin typeface="Cambria" pitchFamily="18" charset="0"/>
                <a:ea typeface="Cambria" pitchFamily="18" charset="0"/>
              </a:rPr>
              <a:t>bắc.</a:t>
            </a:r>
            <a:endParaRPr lang="en-US" sz="2000" dirty="0">
              <a:latin typeface="Cambria" pitchFamily="18" charset="0"/>
              <a:ea typeface="Cambria" pitchFamily="18" charset="0"/>
            </a:endParaRPr>
          </a:p>
          <a:p>
            <a:pPr algn="just">
              <a:spcBef>
                <a:spcPts val="600"/>
              </a:spcBef>
              <a:spcAft>
                <a:spcPts val="0"/>
              </a:spcAft>
            </a:pPr>
            <a:r>
              <a:rPr lang="nl-NL" sz="2000" b="1" dirty="0">
                <a:latin typeface="Cambria" pitchFamily="18" charset="0"/>
                <a:ea typeface="Cambria" pitchFamily="18" charset="0"/>
              </a:rPr>
              <a:t>- Sắt: </a:t>
            </a:r>
            <a:r>
              <a:rPr lang="nl-NL" sz="2000" dirty="0">
                <a:latin typeface="Cambria" pitchFamily="18" charset="0"/>
                <a:ea typeface="Cambria" pitchFamily="18" charset="0"/>
              </a:rPr>
              <a:t>ở khu vực Đông Bắc </a:t>
            </a:r>
            <a:r>
              <a:rPr lang="nl-NL" sz="2000" dirty="0" smtClean="0">
                <a:latin typeface="Cambria" pitchFamily="18" charset="0"/>
                <a:ea typeface="Cambria" pitchFamily="18" charset="0"/>
              </a:rPr>
              <a:t>và </a:t>
            </a:r>
            <a:r>
              <a:rPr lang="nl-NL" sz="2000" dirty="0">
                <a:latin typeface="Cambria" pitchFamily="18" charset="0"/>
                <a:ea typeface="Cambria" pitchFamily="18" charset="0"/>
              </a:rPr>
              <a:t>Bắc Trung </a:t>
            </a:r>
            <a:r>
              <a:rPr lang="nl-NL" sz="2000" dirty="0" smtClean="0">
                <a:latin typeface="Cambria" pitchFamily="18" charset="0"/>
                <a:ea typeface="Cambria" pitchFamily="18" charset="0"/>
              </a:rPr>
              <a:t>Bộ</a:t>
            </a:r>
            <a:r>
              <a:rPr lang="en-US" sz="2000" dirty="0" smtClean="0">
                <a:latin typeface="Cambria" pitchFamily="18" charset="0"/>
                <a:ea typeface="Cambria" pitchFamily="18" charset="0"/>
              </a:rPr>
              <a:t>.</a:t>
            </a:r>
            <a:endParaRPr lang="en-US" sz="2000" dirty="0">
              <a:latin typeface="Cambria" pitchFamily="18" charset="0"/>
              <a:ea typeface="Cambria" pitchFamily="18" charset="0"/>
            </a:endParaRPr>
          </a:p>
          <a:p>
            <a:pPr algn="just">
              <a:spcBef>
                <a:spcPts val="600"/>
              </a:spcBef>
              <a:spcAft>
                <a:spcPts val="0"/>
              </a:spcAft>
            </a:pPr>
            <a:r>
              <a:rPr lang="nl-NL" sz="2000" b="1" dirty="0">
                <a:latin typeface="Cambria" pitchFamily="18" charset="0"/>
                <a:ea typeface="Cambria" pitchFamily="18" charset="0"/>
              </a:rPr>
              <a:t>- A-pa-tít: </a:t>
            </a:r>
            <a:r>
              <a:rPr lang="nl-NL" sz="2000" dirty="0">
                <a:latin typeface="Cambria" pitchFamily="18" charset="0"/>
                <a:ea typeface="Cambria" pitchFamily="18" charset="0"/>
              </a:rPr>
              <a:t>ở Lào Cai.</a:t>
            </a:r>
            <a:endParaRPr lang="en-US" sz="2000" dirty="0">
              <a:latin typeface="Cambria" pitchFamily="18" charset="0"/>
              <a:ea typeface="Cambria" pitchFamily="18" charset="0"/>
            </a:endParaRPr>
          </a:p>
          <a:p>
            <a:pPr algn="just">
              <a:spcBef>
                <a:spcPts val="600"/>
              </a:spcBef>
              <a:spcAft>
                <a:spcPts val="0"/>
              </a:spcAft>
            </a:pPr>
            <a:r>
              <a:rPr lang="nl-NL" sz="2000" b="1" dirty="0" smtClean="0">
                <a:latin typeface="Cambria" pitchFamily="18" charset="0"/>
                <a:ea typeface="Cambria" pitchFamily="18" charset="0"/>
              </a:rPr>
              <a:t>- Ti-tan</a:t>
            </a:r>
            <a:r>
              <a:rPr lang="nl-NL" sz="2000" b="1" dirty="0">
                <a:latin typeface="Cambria" pitchFamily="18" charset="0"/>
                <a:ea typeface="Cambria" pitchFamily="18" charset="0"/>
              </a:rPr>
              <a:t>: </a:t>
            </a:r>
            <a:r>
              <a:rPr lang="nl-NL" sz="2000" dirty="0">
                <a:latin typeface="Cambria" pitchFamily="18" charset="0"/>
                <a:ea typeface="Cambria" pitchFamily="18" charset="0"/>
              </a:rPr>
              <a:t>ở ven biển từ Quảng Ninh đến Bà Rịa - Vũng Tàu</a:t>
            </a:r>
            <a:r>
              <a:rPr lang="nl-NL" sz="2000" dirty="0" smtClean="0">
                <a:latin typeface="Cambria" pitchFamily="18" charset="0"/>
                <a:ea typeface="Cambria" pitchFamily="18" charset="0"/>
              </a:rPr>
              <a:t>.</a:t>
            </a:r>
            <a:endParaRPr lang="en-US" sz="2000" dirty="0" smtClean="0">
              <a:latin typeface="Cambria" pitchFamily="18" charset="0"/>
              <a:ea typeface="Cambria" pitchFamily="18" charset="0"/>
            </a:endParaRPr>
          </a:p>
          <a:p>
            <a:pPr algn="just">
              <a:spcBef>
                <a:spcPts val="600"/>
              </a:spcBef>
              <a:spcAft>
                <a:spcPts val="0"/>
              </a:spcAft>
            </a:pPr>
            <a:r>
              <a:rPr lang="nl-NL" sz="2000" b="1" dirty="0" smtClean="0">
                <a:latin typeface="Cambria" pitchFamily="18" charset="0"/>
                <a:ea typeface="Cambria" pitchFamily="18" charset="0"/>
              </a:rPr>
              <a:t>- </a:t>
            </a:r>
            <a:r>
              <a:rPr lang="nl-NL" sz="2000" b="1" dirty="0">
                <a:latin typeface="Cambria" pitchFamily="18" charset="0"/>
                <a:ea typeface="Cambria" pitchFamily="18" charset="0"/>
              </a:rPr>
              <a:t>Đá vôi: </a:t>
            </a:r>
            <a:r>
              <a:rPr lang="nl-NL" sz="2000" dirty="0">
                <a:latin typeface="Cambria" pitchFamily="18" charset="0"/>
                <a:ea typeface="Cambria" pitchFamily="18" charset="0"/>
              </a:rPr>
              <a:t>ở vùng núi phía Bắc và Bắc Trung Bộ.</a:t>
            </a:r>
            <a:endParaRPr lang="en-US" sz="2000" dirty="0">
              <a:effectLst/>
              <a:latin typeface="Cambria" pitchFamily="18" charset="0"/>
              <a:ea typeface="Cambria" pitchFamily="18" charset="0"/>
            </a:endParaRPr>
          </a:p>
        </p:txBody>
      </p:sp>
    </p:spTree>
    <p:extLst>
      <p:ext uri="{BB962C8B-B14F-4D97-AF65-F5344CB8AC3E}">
        <p14:creationId xmlns:p14="http://schemas.microsoft.com/office/powerpoint/2010/main" val="3240681181"/>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5"/>
                                        </p:tgtEl>
                                        <p:attrNameLst>
                                          <p:attrName>style.visibility</p:attrName>
                                        </p:attrNameLst>
                                      </p:cBhvr>
                                      <p:to>
                                        <p:strVal val="visible"/>
                                      </p:to>
                                    </p:set>
                                    <p:animEffect transition="in" filter="fade">
                                      <p:cBhvr>
                                        <p:cTn id="7" dur="500"/>
                                        <p:tgtEl>
                                          <p:spTgt spid="25"/>
                                        </p:tgtEl>
                                      </p:cBhvr>
                                    </p:animEffect>
                                  </p:childTnLst>
                                </p:cTn>
                              </p:par>
                              <p:par>
                                <p:cTn id="8" presetID="10" presetClass="entr" presetSubtype="0" fill="hold" nodeType="withEffect">
                                  <p:stCondLst>
                                    <p:cond delay="0"/>
                                  </p:stCondLst>
                                  <p:childTnLst>
                                    <p:set>
                                      <p:cBhvr>
                                        <p:cTn id="9" dur="1" fill="hold">
                                          <p:stCondLst>
                                            <p:cond delay="0"/>
                                          </p:stCondLst>
                                        </p:cTn>
                                        <p:tgtEl>
                                          <p:spTgt spid="23"/>
                                        </p:tgtEl>
                                        <p:attrNameLst>
                                          <p:attrName>style.visibility</p:attrName>
                                        </p:attrNameLst>
                                      </p:cBhvr>
                                      <p:to>
                                        <p:strVal val="visible"/>
                                      </p:to>
                                    </p:set>
                                    <p:animEffect transition="in" filter="fade">
                                      <p:cBhvr>
                                        <p:cTn id="10" dur="500"/>
                                        <p:tgtEl>
                                          <p:spTgt spid="23"/>
                                        </p:tgtEl>
                                      </p:cBhvr>
                                    </p:animEffect>
                                  </p:childTnLst>
                                </p:cTn>
                              </p:par>
                              <p:par>
                                <p:cTn id="11" presetID="32" presetClass="emph" presetSubtype="0" repeatCount="indefinite" fill="hold" nodeType="withEffect">
                                  <p:stCondLst>
                                    <p:cond delay="0"/>
                                  </p:stCondLst>
                                  <p:childTnLst>
                                    <p:animRot by="120000">
                                      <p:cBhvr>
                                        <p:cTn id="12" dur="100" fill="hold">
                                          <p:stCondLst>
                                            <p:cond delay="0"/>
                                          </p:stCondLst>
                                        </p:cTn>
                                        <p:tgtEl>
                                          <p:spTgt spid="25"/>
                                        </p:tgtEl>
                                        <p:attrNameLst>
                                          <p:attrName>r</p:attrName>
                                        </p:attrNameLst>
                                      </p:cBhvr>
                                    </p:animRot>
                                    <p:animRot by="-240000">
                                      <p:cBhvr>
                                        <p:cTn id="13" dur="200" fill="hold">
                                          <p:stCondLst>
                                            <p:cond delay="200"/>
                                          </p:stCondLst>
                                        </p:cTn>
                                        <p:tgtEl>
                                          <p:spTgt spid="25"/>
                                        </p:tgtEl>
                                        <p:attrNameLst>
                                          <p:attrName>r</p:attrName>
                                        </p:attrNameLst>
                                      </p:cBhvr>
                                    </p:animRot>
                                    <p:animRot by="240000">
                                      <p:cBhvr>
                                        <p:cTn id="14" dur="200" fill="hold">
                                          <p:stCondLst>
                                            <p:cond delay="400"/>
                                          </p:stCondLst>
                                        </p:cTn>
                                        <p:tgtEl>
                                          <p:spTgt spid="25"/>
                                        </p:tgtEl>
                                        <p:attrNameLst>
                                          <p:attrName>r</p:attrName>
                                        </p:attrNameLst>
                                      </p:cBhvr>
                                    </p:animRot>
                                    <p:animRot by="-240000">
                                      <p:cBhvr>
                                        <p:cTn id="15" dur="200" fill="hold">
                                          <p:stCondLst>
                                            <p:cond delay="600"/>
                                          </p:stCondLst>
                                        </p:cTn>
                                        <p:tgtEl>
                                          <p:spTgt spid="25"/>
                                        </p:tgtEl>
                                        <p:attrNameLst>
                                          <p:attrName>r</p:attrName>
                                        </p:attrNameLst>
                                      </p:cBhvr>
                                    </p:animRot>
                                    <p:animRot by="120000">
                                      <p:cBhvr>
                                        <p:cTn id="16" dur="200" fill="hold">
                                          <p:stCondLst>
                                            <p:cond delay="800"/>
                                          </p:stCondLst>
                                        </p:cTn>
                                        <p:tgtEl>
                                          <p:spTgt spid="25"/>
                                        </p:tgtEl>
                                        <p:attrNameLst>
                                          <p:attrName>r</p:attrName>
                                        </p:attrNameLst>
                                      </p:cBhvr>
                                    </p:animRot>
                                  </p:childTnLst>
                                </p:cTn>
                              </p:par>
                            </p:childTnLst>
                          </p:cTn>
                        </p:par>
                      </p:childTnLst>
                    </p:cTn>
                  </p:par>
                  <p:par>
                    <p:cTn id="17" fill="hold">
                      <p:stCondLst>
                        <p:cond delay="indefinite"/>
                      </p:stCondLst>
                      <p:childTnLst>
                        <p:par>
                          <p:cTn id="18" fill="hold">
                            <p:stCondLst>
                              <p:cond delay="0"/>
                            </p:stCondLst>
                            <p:childTnLst>
                              <p:par>
                                <p:cTn id="19" presetID="14" presetClass="entr" presetSubtype="10" fill="hold" grpId="0" nodeType="clickEffect">
                                  <p:stCondLst>
                                    <p:cond delay="0"/>
                                  </p:stCondLst>
                                  <p:childTnLst>
                                    <p:set>
                                      <p:cBhvr>
                                        <p:cTn id="20" dur="1" fill="hold">
                                          <p:stCondLst>
                                            <p:cond delay="0"/>
                                          </p:stCondLst>
                                        </p:cTn>
                                        <p:tgtEl>
                                          <p:spTgt spid="24"/>
                                        </p:tgtEl>
                                        <p:attrNameLst>
                                          <p:attrName>style.visibility</p:attrName>
                                        </p:attrNameLst>
                                      </p:cBhvr>
                                      <p:to>
                                        <p:strVal val="visible"/>
                                      </p:to>
                                    </p:set>
                                    <p:animEffect transition="in" filter="randombar(horizontal)">
                                      <p:cBhvr>
                                        <p:cTn id="21" dur="500"/>
                                        <p:tgtEl>
                                          <p:spTgt spid="24"/>
                                        </p:tgtEl>
                                      </p:cBhvr>
                                    </p:animEffect>
                                  </p:childTnLst>
                                </p:cTn>
                              </p:par>
                              <p:par>
                                <p:cTn id="22" presetID="14" presetClass="entr" presetSubtype="10" fill="hold" grpId="0" nodeType="withEffect">
                                  <p:stCondLst>
                                    <p:cond delay="0"/>
                                  </p:stCondLst>
                                  <p:childTnLst>
                                    <p:set>
                                      <p:cBhvr>
                                        <p:cTn id="23" dur="1" fill="hold">
                                          <p:stCondLst>
                                            <p:cond delay="0"/>
                                          </p:stCondLst>
                                        </p:cTn>
                                        <p:tgtEl>
                                          <p:spTgt spid="26"/>
                                        </p:tgtEl>
                                        <p:attrNameLst>
                                          <p:attrName>style.visibility</p:attrName>
                                        </p:attrNameLst>
                                      </p:cBhvr>
                                      <p:to>
                                        <p:strVal val="visible"/>
                                      </p:to>
                                    </p:set>
                                    <p:animEffect transition="in" filter="randombar(horizontal)">
                                      <p:cBhvr>
                                        <p:cTn id="24" dur="500"/>
                                        <p:tgtEl>
                                          <p:spTgt spid="26"/>
                                        </p:tgtEl>
                                      </p:cBhvr>
                                    </p:animEffect>
                                  </p:childTnLst>
                                </p:cTn>
                              </p:par>
                            </p:childTnLst>
                          </p:cTn>
                        </p:par>
                      </p:childTnLst>
                    </p:cTn>
                  </p:par>
                  <p:par>
                    <p:cTn id="25" fill="hold">
                      <p:stCondLst>
                        <p:cond delay="indefinite"/>
                      </p:stCondLst>
                      <p:childTnLst>
                        <p:par>
                          <p:cTn id="26" fill="hold">
                            <p:stCondLst>
                              <p:cond delay="0"/>
                            </p:stCondLst>
                            <p:childTnLst>
                              <p:par>
                                <p:cTn id="27" presetID="14" presetClass="entr" presetSubtype="10" fill="hold" nodeType="clickEffect">
                                  <p:stCondLst>
                                    <p:cond delay="0"/>
                                  </p:stCondLst>
                                  <p:childTnLst>
                                    <p:set>
                                      <p:cBhvr>
                                        <p:cTn id="28" dur="1" fill="hold">
                                          <p:stCondLst>
                                            <p:cond delay="0"/>
                                          </p:stCondLst>
                                        </p:cTn>
                                        <p:tgtEl>
                                          <p:spTgt spid="26">
                                            <p:txEl>
                                              <p:pRg st="0" end="0"/>
                                            </p:txEl>
                                          </p:spTgt>
                                        </p:tgtEl>
                                        <p:attrNameLst>
                                          <p:attrName>style.visibility</p:attrName>
                                        </p:attrNameLst>
                                      </p:cBhvr>
                                      <p:to>
                                        <p:strVal val="visible"/>
                                      </p:to>
                                    </p:set>
                                    <p:animEffect transition="in" filter="randombar(horizontal)">
                                      <p:cBhvr>
                                        <p:cTn id="29" dur="500"/>
                                        <p:tgtEl>
                                          <p:spTgt spid="26">
                                            <p:txEl>
                                              <p:pRg st="0" end="0"/>
                                            </p:txEl>
                                          </p:spTgt>
                                        </p:tgtEl>
                                      </p:cBhvr>
                                    </p:animEffect>
                                  </p:childTnLst>
                                </p:cTn>
                              </p:par>
                            </p:childTnLst>
                          </p:cTn>
                        </p:par>
                      </p:childTnLst>
                    </p:cTn>
                  </p:par>
                  <p:par>
                    <p:cTn id="30" fill="hold">
                      <p:stCondLst>
                        <p:cond delay="indefinite"/>
                      </p:stCondLst>
                      <p:childTnLst>
                        <p:par>
                          <p:cTn id="31" fill="hold">
                            <p:stCondLst>
                              <p:cond delay="0"/>
                            </p:stCondLst>
                            <p:childTnLst>
                              <p:par>
                                <p:cTn id="32" presetID="14" presetClass="entr" presetSubtype="10" fill="hold" nodeType="clickEffect">
                                  <p:stCondLst>
                                    <p:cond delay="0"/>
                                  </p:stCondLst>
                                  <p:childTnLst>
                                    <p:set>
                                      <p:cBhvr>
                                        <p:cTn id="33" dur="1" fill="hold">
                                          <p:stCondLst>
                                            <p:cond delay="0"/>
                                          </p:stCondLst>
                                        </p:cTn>
                                        <p:tgtEl>
                                          <p:spTgt spid="26">
                                            <p:txEl>
                                              <p:pRg st="1" end="1"/>
                                            </p:txEl>
                                          </p:spTgt>
                                        </p:tgtEl>
                                        <p:attrNameLst>
                                          <p:attrName>style.visibility</p:attrName>
                                        </p:attrNameLst>
                                      </p:cBhvr>
                                      <p:to>
                                        <p:strVal val="visible"/>
                                      </p:to>
                                    </p:set>
                                    <p:animEffect transition="in" filter="randombar(horizontal)">
                                      <p:cBhvr>
                                        <p:cTn id="34" dur="500"/>
                                        <p:tgtEl>
                                          <p:spTgt spid="26">
                                            <p:txEl>
                                              <p:pRg st="1" end="1"/>
                                            </p:txEl>
                                          </p:spTgt>
                                        </p:tgtEl>
                                      </p:cBhvr>
                                    </p:animEffect>
                                  </p:childTnLst>
                                </p:cTn>
                              </p:par>
                            </p:childTnLst>
                          </p:cTn>
                        </p:par>
                      </p:childTnLst>
                    </p:cTn>
                  </p:par>
                  <p:par>
                    <p:cTn id="35" fill="hold">
                      <p:stCondLst>
                        <p:cond delay="indefinite"/>
                      </p:stCondLst>
                      <p:childTnLst>
                        <p:par>
                          <p:cTn id="36" fill="hold">
                            <p:stCondLst>
                              <p:cond delay="0"/>
                            </p:stCondLst>
                            <p:childTnLst>
                              <p:par>
                                <p:cTn id="37" presetID="14" presetClass="entr" presetSubtype="10" fill="hold" nodeType="clickEffect">
                                  <p:stCondLst>
                                    <p:cond delay="0"/>
                                  </p:stCondLst>
                                  <p:childTnLst>
                                    <p:set>
                                      <p:cBhvr>
                                        <p:cTn id="38" dur="1" fill="hold">
                                          <p:stCondLst>
                                            <p:cond delay="0"/>
                                          </p:stCondLst>
                                        </p:cTn>
                                        <p:tgtEl>
                                          <p:spTgt spid="26">
                                            <p:txEl>
                                              <p:pRg st="2" end="2"/>
                                            </p:txEl>
                                          </p:spTgt>
                                        </p:tgtEl>
                                        <p:attrNameLst>
                                          <p:attrName>style.visibility</p:attrName>
                                        </p:attrNameLst>
                                      </p:cBhvr>
                                      <p:to>
                                        <p:strVal val="visible"/>
                                      </p:to>
                                    </p:set>
                                    <p:animEffect transition="in" filter="randombar(horizontal)">
                                      <p:cBhvr>
                                        <p:cTn id="39" dur="500"/>
                                        <p:tgtEl>
                                          <p:spTgt spid="26">
                                            <p:txEl>
                                              <p:pRg st="2" end="2"/>
                                            </p:txEl>
                                          </p:spTgt>
                                        </p:tgtEl>
                                      </p:cBhvr>
                                    </p:animEffect>
                                  </p:childTnLst>
                                </p:cTn>
                              </p:par>
                            </p:childTnLst>
                          </p:cTn>
                        </p:par>
                      </p:childTnLst>
                    </p:cTn>
                  </p:par>
                  <p:par>
                    <p:cTn id="40" fill="hold">
                      <p:stCondLst>
                        <p:cond delay="indefinite"/>
                      </p:stCondLst>
                      <p:childTnLst>
                        <p:par>
                          <p:cTn id="41" fill="hold">
                            <p:stCondLst>
                              <p:cond delay="0"/>
                            </p:stCondLst>
                            <p:childTnLst>
                              <p:par>
                                <p:cTn id="42" presetID="14" presetClass="entr" presetSubtype="10" fill="hold" nodeType="clickEffect">
                                  <p:stCondLst>
                                    <p:cond delay="0"/>
                                  </p:stCondLst>
                                  <p:childTnLst>
                                    <p:set>
                                      <p:cBhvr>
                                        <p:cTn id="43" dur="1" fill="hold">
                                          <p:stCondLst>
                                            <p:cond delay="0"/>
                                          </p:stCondLst>
                                        </p:cTn>
                                        <p:tgtEl>
                                          <p:spTgt spid="26">
                                            <p:txEl>
                                              <p:pRg st="3" end="3"/>
                                            </p:txEl>
                                          </p:spTgt>
                                        </p:tgtEl>
                                        <p:attrNameLst>
                                          <p:attrName>style.visibility</p:attrName>
                                        </p:attrNameLst>
                                      </p:cBhvr>
                                      <p:to>
                                        <p:strVal val="visible"/>
                                      </p:to>
                                    </p:set>
                                    <p:animEffect transition="in" filter="randombar(horizontal)">
                                      <p:cBhvr>
                                        <p:cTn id="44" dur="500"/>
                                        <p:tgtEl>
                                          <p:spTgt spid="26">
                                            <p:txEl>
                                              <p:pRg st="3" end="3"/>
                                            </p:txEl>
                                          </p:spTgt>
                                        </p:tgtEl>
                                      </p:cBhvr>
                                    </p:animEffect>
                                  </p:childTnLst>
                                </p:cTn>
                              </p:par>
                            </p:childTnLst>
                          </p:cTn>
                        </p:par>
                      </p:childTnLst>
                    </p:cTn>
                  </p:par>
                  <p:par>
                    <p:cTn id="45" fill="hold">
                      <p:stCondLst>
                        <p:cond delay="indefinite"/>
                      </p:stCondLst>
                      <p:childTnLst>
                        <p:par>
                          <p:cTn id="46" fill="hold">
                            <p:stCondLst>
                              <p:cond delay="0"/>
                            </p:stCondLst>
                            <p:childTnLst>
                              <p:par>
                                <p:cTn id="47" presetID="14" presetClass="entr" presetSubtype="10" fill="hold" nodeType="clickEffect">
                                  <p:stCondLst>
                                    <p:cond delay="0"/>
                                  </p:stCondLst>
                                  <p:childTnLst>
                                    <p:set>
                                      <p:cBhvr>
                                        <p:cTn id="48" dur="1" fill="hold">
                                          <p:stCondLst>
                                            <p:cond delay="0"/>
                                          </p:stCondLst>
                                        </p:cTn>
                                        <p:tgtEl>
                                          <p:spTgt spid="26">
                                            <p:txEl>
                                              <p:pRg st="4" end="4"/>
                                            </p:txEl>
                                          </p:spTgt>
                                        </p:tgtEl>
                                        <p:attrNameLst>
                                          <p:attrName>style.visibility</p:attrName>
                                        </p:attrNameLst>
                                      </p:cBhvr>
                                      <p:to>
                                        <p:strVal val="visible"/>
                                      </p:to>
                                    </p:set>
                                    <p:animEffect transition="in" filter="randombar(horizontal)">
                                      <p:cBhvr>
                                        <p:cTn id="49" dur="500"/>
                                        <p:tgtEl>
                                          <p:spTgt spid="26">
                                            <p:txEl>
                                              <p:pRg st="4" end="4"/>
                                            </p:txEl>
                                          </p:spTgt>
                                        </p:tgtEl>
                                      </p:cBhvr>
                                    </p:animEffect>
                                  </p:childTnLst>
                                </p:cTn>
                              </p:par>
                            </p:childTnLst>
                          </p:cTn>
                        </p:par>
                      </p:childTnLst>
                    </p:cTn>
                  </p:par>
                  <p:par>
                    <p:cTn id="50" fill="hold">
                      <p:stCondLst>
                        <p:cond delay="indefinite"/>
                      </p:stCondLst>
                      <p:childTnLst>
                        <p:par>
                          <p:cTn id="51" fill="hold">
                            <p:stCondLst>
                              <p:cond delay="0"/>
                            </p:stCondLst>
                            <p:childTnLst>
                              <p:par>
                                <p:cTn id="52" presetID="14" presetClass="entr" presetSubtype="10" fill="hold" nodeType="clickEffect">
                                  <p:stCondLst>
                                    <p:cond delay="0"/>
                                  </p:stCondLst>
                                  <p:childTnLst>
                                    <p:set>
                                      <p:cBhvr>
                                        <p:cTn id="53" dur="1" fill="hold">
                                          <p:stCondLst>
                                            <p:cond delay="0"/>
                                          </p:stCondLst>
                                        </p:cTn>
                                        <p:tgtEl>
                                          <p:spTgt spid="26">
                                            <p:txEl>
                                              <p:pRg st="5" end="5"/>
                                            </p:txEl>
                                          </p:spTgt>
                                        </p:tgtEl>
                                        <p:attrNameLst>
                                          <p:attrName>style.visibility</p:attrName>
                                        </p:attrNameLst>
                                      </p:cBhvr>
                                      <p:to>
                                        <p:strVal val="visible"/>
                                      </p:to>
                                    </p:set>
                                    <p:animEffect transition="in" filter="randombar(horizontal)">
                                      <p:cBhvr>
                                        <p:cTn id="54" dur="500"/>
                                        <p:tgtEl>
                                          <p:spTgt spid="26">
                                            <p:txEl>
                                              <p:pRg st="5" end="5"/>
                                            </p:txEl>
                                          </p:spTgt>
                                        </p:tgtEl>
                                      </p:cBhvr>
                                    </p:animEffect>
                                  </p:childTnLst>
                                </p:cTn>
                              </p:par>
                            </p:childTnLst>
                          </p:cTn>
                        </p:par>
                      </p:childTnLst>
                    </p:cTn>
                  </p:par>
                  <p:par>
                    <p:cTn id="55" fill="hold">
                      <p:stCondLst>
                        <p:cond delay="indefinite"/>
                      </p:stCondLst>
                      <p:childTnLst>
                        <p:par>
                          <p:cTn id="56" fill="hold">
                            <p:stCondLst>
                              <p:cond delay="0"/>
                            </p:stCondLst>
                            <p:childTnLst>
                              <p:par>
                                <p:cTn id="57" presetID="14" presetClass="entr" presetSubtype="10" fill="hold" nodeType="clickEffect">
                                  <p:stCondLst>
                                    <p:cond delay="0"/>
                                  </p:stCondLst>
                                  <p:childTnLst>
                                    <p:set>
                                      <p:cBhvr>
                                        <p:cTn id="58" dur="1" fill="hold">
                                          <p:stCondLst>
                                            <p:cond delay="0"/>
                                          </p:stCondLst>
                                        </p:cTn>
                                        <p:tgtEl>
                                          <p:spTgt spid="26">
                                            <p:txEl>
                                              <p:pRg st="6" end="6"/>
                                            </p:txEl>
                                          </p:spTgt>
                                        </p:tgtEl>
                                        <p:attrNameLst>
                                          <p:attrName>style.visibility</p:attrName>
                                        </p:attrNameLst>
                                      </p:cBhvr>
                                      <p:to>
                                        <p:strVal val="visible"/>
                                      </p:to>
                                    </p:set>
                                    <p:animEffect transition="in" filter="randombar(horizontal)">
                                      <p:cBhvr>
                                        <p:cTn id="59" dur="500"/>
                                        <p:tgtEl>
                                          <p:spTgt spid="26">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animBg="1"/>
      <p:bldP spid="26"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a:xfrm>
            <a:off x="53328" y="1080815"/>
            <a:ext cx="9018464" cy="5700985"/>
          </a:xfrm>
          <a:prstGeom prst="roundRect">
            <a:avLst>
              <a:gd name="adj" fmla="val 2338"/>
            </a:avLst>
          </a:prstGeom>
          <a:ln>
            <a:solidFill>
              <a:schemeClr val="tx1"/>
            </a:solidFill>
          </a:ln>
        </p:spPr>
        <p:style>
          <a:lnRef idx="2">
            <a:schemeClr val="accent1">
              <a:shade val="50000"/>
            </a:schemeClr>
          </a:lnRef>
          <a:fillRef idx="1003">
            <a:schemeClr val="l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pic>
        <p:nvPicPr>
          <p:cNvPr id="5"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t="10909" b="7677"/>
          <a:stretch/>
        </p:blipFill>
        <p:spPr bwMode="auto">
          <a:xfrm>
            <a:off x="141061" y="1143000"/>
            <a:ext cx="8827479" cy="5532380"/>
          </a:xfrm>
          <a:prstGeom prst="roundRect">
            <a:avLst>
              <a:gd name="adj" fmla="val 2792"/>
            </a:avLst>
          </a:prstGeom>
          <a:blipFill>
            <a:blip r:embed="rId3"/>
            <a:stretch>
              <a:fillRect/>
            </a:stretch>
          </a:blipFill>
          <a:ln>
            <a:noFill/>
          </a:ln>
          <a:effectLst/>
        </p:spPr>
      </p:pic>
      <p:sp>
        <p:nvSpPr>
          <p:cNvPr id="6" name="Rounded Rectangle 5"/>
          <p:cNvSpPr/>
          <p:nvPr/>
        </p:nvSpPr>
        <p:spPr>
          <a:xfrm>
            <a:off x="45344" y="52392"/>
            <a:ext cx="9022456" cy="938208"/>
          </a:xfrm>
          <a:prstGeom prst="roundRect">
            <a:avLst>
              <a:gd name="adj" fmla="val 7378"/>
            </a:avLst>
          </a:prstGeom>
          <a:ln>
            <a:solidFill>
              <a:schemeClr val="tx1"/>
            </a:solidFill>
          </a:ln>
        </p:spPr>
        <p:style>
          <a:lnRef idx="2">
            <a:schemeClr val="accent1">
              <a:shade val="50000"/>
            </a:schemeClr>
          </a:lnRef>
          <a:fillRef idx="1003">
            <a:schemeClr val="l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pic>
        <p:nvPicPr>
          <p:cNvPr id="7" name="Picture 8"/>
          <p:cNvPicPr>
            <a:picLocks noChangeAspect="1" noChangeArrowheads="1"/>
          </p:cNvPicPr>
          <p:nvPr/>
        </p:nvPicPr>
        <p:blipFill>
          <a:blip r:embed="rId4" cstate="print">
            <a:extLst>
              <a:ext uri="{28A0092B-C50C-407E-A947-70E740481C1C}">
                <a14:useLocalDpi xmlns:a14="http://schemas.microsoft.com/office/drawing/2010/main" val="0"/>
              </a:ext>
            </a:extLst>
          </a:blip>
          <a:stretch>
            <a:fillRect/>
          </a:stretch>
        </p:blipFill>
        <p:spPr bwMode="auto">
          <a:xfrm>
            <a:off x="233160" y="126812"/>
            <a:ext cx="1210078" cy="793885"/>
          </a:xfrm>
          <a:prstGeom prst="roundRect">
            <a:avLst>
              <a:gd name="adj" fmla="val 4572"/>
            </a:avLst>
          </a:prstGeom>
          <a:noFill/>
          <a:ln w="19050">
            <a:noFill/>
          </a:ln>
          <a:extLst>
            <a:ext uri="{909E8E84-426E-40DD-AFC4-6F175D3DCCD1}">
              <a14:hiddenFill xmlns:a14="http://schemas.microsoft.com/office/drawing/2010/main">
                <a:solidFill>
                  <a:srgbClr val="FFFFFF"/>
                </a:solidFill>
              </a14:hiddenFill>
            </a:ext>
          </a:extLst>
        </p:spPr>
      </p:pic>
      <p:sp>
        <p:nvSpPr>
          <p:cNvPr id="8" name="Rounded Rectangle 7"/>
          <p:cNvSpPr/>
          <p:nvPr/>
        </p:nvSpPr>
        <p:spPr>
          <a:xfrm>
            <a:off x="141288" y="127000"/>
            <a:ext cx="1382711" cy="793697"/>
          </a:xfrm>
          <a:prstGeom prst="roundRect">
            <a:avLst>
              <a:gd name="adj" fmla="val 6422"/>
            </a:avLst>
          </a:prstGeom>
          <a:noFill/>
          <a:ln>
            <a:solidFill>
              <a:schemeClr val="tx1"/>
            </a:solidFill>
          </a:ln>
          <a:effectLst>
            <a:outerShdw blurRad="50800" dist="38100" dir="8100000" algn="tr" rotWithShape="0">
              <a:prstClr val="black">
                <a:alpha val="40000"/>
              </a:prstClr>
            </a:outerShdw>
          </a:effectLst>
        </p:spPr>
        <p:style>
          <a:lnRef idx="2">
            <a:schemeClr val="accent6"/>
          </a:lnRef>
          <a:fillRef idx="1">
            <a:schemeClr val="lt1"/>
          </a:fillRef>
          <a:effectRef idx="0">
            <a:schemeClr val="accent6"/>
          </a:effectRef>
          <a:fontRef idx="minor">
            <a:schemeClr val="dk1"/>
          </a:fontRef>
        </p:style>
        <p:txBody>
          <a:bodyPr anchor="ctr"/>
          <a:lstStyle/>
          <a:p>
            <a:pPr algn="ctr" fontAlgn="auto">
              <a:spcBef>
                <a:spcPts val="0"/>
              </a:spcBef>
              <a:spcAft>
                <a:spcPts val="0"/>
              </a:spcAft>
              <a:defRPr/>
            </a:pPr>
            <a:endParaRPr lang="en-US">
              <a:solidFill>
                <a:prstClr val="black"/>
              </a:solidFill>
            </a:endParaRPr>
          </a:p>
        </p:txBody>
      </p:sp>
      <p:sp>
        <p:nvSpPr>
          <p:cNvPr id="12" name="Rectangle 11"/>
          <p:cNvSpPr/>
          <p:nvPr/>
        </p:nvSpPr>
        <p:spPr>
          <a:xfrm>
            <a:off x="76200" y="126812"/>
            <a:ext cx="1447799" cy="793885"/>
          </a:xfrm>
          <a:prstGeom prst="rect">
            <a:avLst/>
          </a:prstGeom>
          <a:noFill/>
          <a:ln>
            <a:noFill/>
          </a:ln>
        </p:spPr>
        <p:style>
          <a:lnRef idx="2">
            <a:schemeClr val="dk1"/>
          </a:lnRef>
          <a:fillRef idx="1">
            <a:schemeClr val="lt1"/>
          </a:fillRef>
          <a:effectRef idx="0">
            <a:schemeClr val="dk1"/>
          </a:effectRef>
          <a:fontRef idx="minor">
            <a:schemeClr val="dk1"/>
          </a:fontRef>
        </p:style>
        <p:txBody>
          <a:bodyPr anchor="ctr"/>
          <a:lstStyle/>
          <a:p>
            <a:pPr algn="ctr" fontAlgn="auto">
              <a:spcBef>
                <a:spcPts val="0"/>
              </a:spcBef>
              <a:spcAft>
                <a:spcPts val="0"/>
              </a:spcAft>
              <a:defRPr/>
            </a:pPr>
            <a:r>
              <a:rPr lang="en-US" sz="2800" dirty="0" smtClean="0">
                <a:ln w="18415" cmpd="sng">
                  <a:solidFill>
                    <a:srgbClr val="FFFFFF"/>
                  </a:solidFill>
                  <a:prstDash val="solid"/>
                </a:ln>
                <a:solidFill>
                  <a:srgbClr val="00B050"/>
                </a:solidFill>
                <a:effectLst>
                  <a:glow rad="76200">
                    <a:srgbClr val="1F497D">
                      <a:lumMod val="75000"/>
                    </a:srgbClr>
                  </a:glow>
                  <a:outerShdw blurRad="63500" dir="3600000" algn="tl" rotWithShape="0">
                    <a:srgbClr val="000000">
                      <a:alpha val="70000"/>
                    </a:srgbClr>
                  </a:outerShdw>
                </a:effectLst>
                <a:latin typeface="Cambria" pitchFamily="18" charset="0"/>
              </a:rPr>
              <a:t>BÀI 3</a:t>
            </a:r>
            <a:endParaRPr lang="en-US" sz="2800" dirty="0">
              <a:ln w="18415" cmpd="sng">
                <a:solidFill>
                  <a:srgbClr val="FFFFFF"/>
                </a:solidFill>
                <a:prstDash val="solid"/>
              </a:ln>
              <a:solidFill>
                <a:srgbClr val="00B050"/>
              </a:solidFill>
              <a:effectLst>
                <a:glow rad="76200">
                  <a:srgbClr val="1F497D">
                    <a:lumMod val="75000"/>
                  </a:srgbClr>
                </a:glow>
                <a:outerShdw blurRad="63500" dir="3600000" algn="tl" rotWithShape="0">
                  <a:srgbClr val="000000">
                    <a:alpha val="70000"/>
                  </a:srgbClr>
                </a:outerShdw>
              </a:effectLst>
              <a:latin typeface="Cambria" pitchFamily="18" charset="0"/>
            </a:endParaRPr>
          </a:p>
        </p:txBody>
      </p:sp>
      <p:sp>
        <p:nvSpPr>
          <p:cNvPr id="13" name="Rounded Rectangle 12"/>
          <p:cNvSpPr/>
          <p:nvPr/>
        </p:nvSpPr>
        <p:spPr>
          <a:xfrm>
            <a:off x="141288" y="1143000"/>
            <a:ext cx="8826500" cy="5548313"/>
          </a:xfrm>
          <a:prstGeom prst="roundRect">
            <a:avLst>
              <a:gd name="adj" fmla="val 2047"/>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pic>
        <p:nvPicPr>
          <p:cNvPr id="30"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90" t="35554" r="1701" b="51835"/>
          <a:stretch/>
        </p:blipFill>
        <p:spPr bwMode="auto">
          <a:xfrm flipV="1">
            <a:off x="1622590" y="133916"/>
            <a:ext cx="7376971" cy="786780"/>
          </a:xfrm>
          <a:prstGeom prst="roundRect">
            <a:avLst>
              <a:gd name="adj" fmla="val 2792"/>
            </a:avLst>
          </a:prstGeom>
          <a:blipFill>
            <a:blip r:embed="rId3"/>
            <a:stretch>
              <a:fillRect/>
            </a:stretch>
          </a:blipFill>
          <a:ln>
            <a:noFill/>
          </a:ln>
          <a:effectLst/>
        </p:spPr>
      </p:pic>
      <p:sp>
        <p:nvSpPr>
          <p:cNvPr id="29" name="Rounded Rectangle 28"/>
          <p:cNvSpPr/>
          <p:nvPr/>
        </p:nvSpPr>
        <p:spPr>
          <a:xfrm>
            <a:off x="1608735" y="133917"/>
            <a:ext cx="7390825" cy="786780"/>
          </a:xfrm>
          <a:prstGeom prst="roundRect">
            <a:avLst>
              <a:gd name="adj" fmla="val 6422"/>
            </a:avLst>
          </a:prstGeom>
          <a:noFill/>
          <a:ln>
            <a:solidFill>
              <a:schemeClr val="tx1"/>
            </a:solidFill>
          </a:ln>
          <a:effectLst/>
        </p:spPr>
        <p:style>
          <a:lnRef idx="2">
            <a:schemeClr val="accent6"/>
          </a:lnRef>
          <a:fillRef idx="1">
            <a:schemeClr val="lt1"/>
          </a:fillRef>
          <a:effectRef idx="0">
            <a:schemeClr val="accent6"/>
          </a:effectRef>
          <a:fontRef idx="minor">
            <a:schemeClr val="dk1"/>
          </a:fontRef>
        </p:style>
        <p:txBody>
          <a:bodyPr anchor="ctr"/>
          <a:lstStyle/>
          <a:p>
            <a:pPr algn="ctr" fontAlgn="auto">
              <a:spcBef>
                <a:spcPts val="0"/>
              </a:spcBef>
              <a:spcAft>
                <a:spcPts val="0"/>
              </a:spcAft>
              <a:defRPr/>
            </a:pPr>
            <a:endParaRPr lang="en-US">
              <a:solidFill>
                <a:prstClr val="black"/>
              </a:solidFill>
            </a:endParaRPr>
          </a:p>
        </p:txBody>
      </p:sp>
      <p:sp>
        <p:nvSpPr>
          <p:cNvPr id="33" name="Rounded Rectangle 32"/>
          <p:cNvSpPr/>
          <p:nvPr/>
        </p:nvSpPr>
        <p:spPr>
          <a:xfrm>
            <a:off x="1720089" y="202779"/>
            <a:ext cx="489711" cy="635421"/>
          </a:xfrm>
          <a:prstGeom prst="roundRect">
            <a:avLst>
              <a:gd name="adj" fmla="val 9487"/>
            </a:avLst>
          </a:prstGeom>
          <a:solidFill>
            <a:srgbClr val="002060"/>
          </a:solidFill>
          <a:ln>
            <a:solidFill>
              <a:srgbClr val="002060"/>
            </a:solidFill>
          </a:ln>
          <a:scene3d>
            <a:camera prst="orthographicFront"/>
            <a:lightRig rig="threePt" dir="t"/>
          </a:scene3d>
          <a:sp3d>
            <a:bevelT w="139700" h="139700" prst="divot"/>
          </a:sp3d>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3000" b="1" dirty="0" smtClean="0">
                <a:effectLst>
                  <a:outerShdw blurRad="38100" dist="38100" dir="2700000" algn="tl">
                    <a:srgbClr val="000000">
                      <a:alpha val="43137"/>
                    </a:srgbClr>
                  </a:outerShdw>
                </a:effectLst>
                <a:latin typeface="Cambria" pitchFamily="18" charset="0"/>
              </a:rPr>
              <a:t>3</a:t>
            </a:r>
            <a:endParaRPr lang="en-US" sz="3000" b="1" dirty="0">
              <a:effectLst>
                <a:outerShdw blurRad="38100" dist="38100" dir="2700000" algn="tl">
                  <a:srgbClr val="000000">
                    <a:alpha val="43137"/>
                  </a:srgbClr>
                </a:outerShdw>
              </a:effectLst>
              <a:latin typeface="Cambria" pitchFamily="18" charset="0"/>
            </a:endParaRPr>
          </a:p>
        </p:txBody>
      </p:sp>
      <p:sp>
        <p:nvSpPr>
          <p:cNvPr id="9" name="Oval 8"/>
          <p:cNvSpPr/>
          <p:nvPr/>
        </p:nvSpPr>
        <p:spPr>
          <a:xfrm rot="7538023">
            <a:off x="178847" y="651633"/>
            <a:ext cx="220832" cy="228600"/>
          </a:xfrm>
          <a:prstGeom prst="ellipse">
            <a:avLst/>
          </a:prstGeom>
          <a:solidFill>
            <a:schemeClr val="bg1"/>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sp>
        <p:nvSpPr>
          <p:cNvPr id="10" name="Oval 9"/>
          <p:cNvSpPr/>
          <p:nvPr/>
        </p:nvSpPr>
        <p:spPr>
          <a:xfrm rot="11180550">
            <a:off x="204617" y="1184719"/>
            <a:ext cx="220832" cy="228600"/>
          </a:xfrm>
          <a:prstGeom prst="ellipse">
            <a:avLst/>
          </a:prstGeom>
          <a:ln>
            <a:noFill/>
          </a:ln>
          <a:effectLst>
            <a:innerShdw blurRad="63500" dist="50800" dir="13500000">
              <a:prstClr val="black">
                <a:alpha val="50000"/>
              </a:prstClr>
            </a:innerShdw>
          </a:effectLst>
        </p:spPr>
        <p:style>
          <a:lnRef idx="2">
            <a:schemeClr val="dk1"/>
          </a:lnRef>
          <a:fillRef idx="1">
            <a:schemeClr val="lt1"/>
          </a:fillRef>
          <a:effectRef idx="0">
            <a:schemeClr val="dk1"/>
          </a:effectRef>
          <a:fontRef idx="minor">
            <a:schemeClr val="dk1"/>
          </a:fontRef>
        </p:style>
        <p:txBody>
          <a:bodyPr anchor="ctr"/>
          <a:lstStyle/>
          <a:p>
            <a:pPr algn="ctr" fontAlgn="auto">
              <a:spcBef>
                <a:spcPts val="0"/>
              </a:spcBef>
              <a:spcAft>
                <a:spcPts val="0"/>
              </a:spcAft>
              <a:defRPr/>
            </a:pPr>
            <a:endParaRPr lang="en-US">
              <a:solidFill>
                <a:prstClr val="black"/>
              </a:solidFill>
            </a:endParaRPr>
          </a:p>
        </p:txBody>
      </p:sp>
      <p:sp>
        <p:nvSpPr>
          <p:cNvPr id="11" name="Block Arc 10"/>
          <p:cNvSpPr/>
          <p:nvPr/>
        </p:nvSpPr>
        <p:spPr>
          <a:xfrm rot="16200000">
            <a:off x="-26887" y="922161"/>
            <a:ext cx="545300" cy="232843"/>
          </a:xfrm>
          <a:prstGeom prst="blockArc">
            <a:avLst>
              <a:gd name="adj1" fmla="val 10259821"/>
              <a:gd name="adj2" fmla="val 387255"/>
              <a:gd name="adj3" fmla="val 0"/>
            </a:avLst>
          </a:prstGeom>
          <a:ln w="76200"/>
          <a:scene3d>
            <a:camera prst="perspectiveBelow"/>
            <a:lightRig rig="threePt" dir="t"/>
          </a:scene3d>
        </p:spPr>
        <p:style>
          <a:lnRef idx="2">
            <a:schemeClr val="dk1">
              <a:shade val="50000"/>
            </a:schemeClr>
          </a:lnRef>
          <a:fillRef idx="1">
            <a:schemeClr val="dk1"/>
          </a:fillRef>
          <a:effectRef idx="0">
            <a:schemeClr val="dk1"/>
          </a:effectRef>
          <a:fontRef idx="minor">
            <a:schemeClr val="lt1"/>
          </a:fontRef>
        </p:style>
        <p:txBody>
          <a:bodyPr anchor="ctr"/>
          <a:lstStyle/>
          <a:p>
            <a:pPr algn="ctr" fontAlgn="auto">
              <a:spcBef>
                <a:spcPts val="0"/>
              </a:spcBef>
              <a:spcAft>
                <a:spcPts val="0"/>
              </a:spcAft>
              <a:defRPr/>
            </a:pPr>
            <a:endParaRPr lang="en-US">
              <a:solidFill>
                <a:prstClr val="black"/>
              </a:solidFill>
            </a:endParaRPr>
          </a:p>
        </p:txBody>
      </p:sp>
      <p:sp>
        <p:nvSpPr>
          <p:cNvPr id="21" name="Title 1"/>
          <p:cNvSpPr txBox="1">
            <a:spLocks/>
          </p:cNvSpPr>
          <p:nvPr/>
        </p:nvSpPr>
        <p:spPr>
          <a:xfrm>
            <a:off x="2299452" y="266700"/>
            <a:ext cx="7377948" cy="5715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just"/>
            <a:r>
              <a:rPr lang="en-US" sz="2400" b="1" dirty="0" smtClean="0">
                <a:solidFill>
                  <a:srgbClr val="0D30DD"/>
                </a:solidFill>
                <a:latin typeface="Cambria" pitchFamily="18" charset="0"/>
              </a:rPr>
              <a:t>SỬ DỤNG HỢP LÍ TÀI NGUYÊN KHOÁNG SẢN</a:t>
            </a:r>
            <a:endParaRPr lang="en-US" sz="2400" b="1" dirty="0">
              <a:solidFill>
                <a:srgbClr val="0D30DD"/>
              </a:solidFill>
              <a:latin typeface="Cambria" pitchFamily="18" charset="0"/>
            </a:endParaRPr>
          </a:p>
        </p:txBody>
      </p:sp>
      <p:sp>
        <p:nvSpPr>
          <p:cNvPr id="22" name="Rectangle 21"/>
          <p:cNvSpPr/>
          <p:nvPr/>
        </p:nvSpPr>
        <p:spPr>
          <a:xfrm>
            <a:off x="228600" y="1290221"/>
            <a:ext cx="3998335" cy="5324535"/>
          </a:xfrm>
          <a:prstGeom prst="rect">
            <a:avLst/>
          </a:prstGeom>
          <a:solidFill>
            <a:srgbClr val="BCFCD4"/>
          </a:solidFill>
          <a:ln>
            <a:solidFill>
              <a:srgbClr val="00B050"/>
            </a:solidFill>
          </a:ln>
        </p:spPr>
        <p:txBody>
          <a:bodyPr wrap="square">
            <a:spAutoFit/>
          </a:bodyPr>
          <a:lstStyle/>
          <a:p>
            <a:pPr algn="ctr"/>
            <a:r>
              <a:rPr lang="en-US" sz="2000" b="1" dirty="0" smtClean="0">
                <a:solidFill>
                  <a:srgbClr val="00B050"/>
                </a:solidFill>
                <a:latin typeface="Cambria" panose="02040503050406030204" pitchFamily="18" charset="0"/>
                <a:ea typeface="Cambria" panose="02040503050406030204" pitchFamily="18" charset="0"/>
              </a:rPr>
              <a:t>HOẠT ĐỘNG NHÓM</a:t>
            </a:r>
          </a:p>
          <a:p>
            <a:pPr algn="ctr"/>
            <a:r>
              <a:rPr lang="en-US" sz="2000" b="1" dirty="0" err="1" smtClean="0">
                <a:solidFill>
                  <a:srgbClr val="00B050"/>
                </a:solidFill>
                <a:latin typeface="Cambria" panose="02040503050406030204" pitchFamily="18" charset="0"/>
                <a:ea typeface="Cambria" panose="02040503050406030204" pitchFamily="18" charset="0"/>
              </a:rPr>
              <a:t>Thời</a:t>
            </a:r>
            <a:r>
              <a:rPr lang="en-US" sz="2000" b="1" dirty="0" smtClean="0">
                <a:solidFill>
                  <a:srgbClr val="00B050"/>
                </a:solidFill>
                <a:latin typeface="Cambria" panose="02040503050406030204" pitchFamily="18" charset="0"/>
                <a:ea typeface="Cambria" panose="02040503050406030204" pitchFamily="18" charset="0"/>
              </a:rPr>
              <a:t> </a:t>
            </a:r>
            <a:r>
              <a:rPr lang="en-US" sz="2000" b="1" dirty="0" err="1" smtClean="0">
                <a:solidFill>
                  <a:srgbClr val="00B050"/>
                </a:solidFill>
                <a:latin typeface="Cambria" panose="02040503050406030204" pitchFamily="18" charset="0"/>
                <a:ea typeface="Cambria" panose="02040503050406030204" pitchFamily="18" charset="0"/>
              </a:rPr>
              <a:t>gian</a:t>
            </a:r>
            <a:r>
              <a:rPr lang="en-US" sz="2000" b="1" dirty="0" smtClean="0">
                <a:solidFill>
                  <a:srgbClr val="00B050"/>
                </a:solidFill>
                <a:latin typeface="Cambria" panose="02040503050406030204" pitchFamily="18" charset="0"/>
                <a:ea typeface="Cambria" panose="02040503050406030204" pitchFamily="18" charset="0"/>
              </a:rPr>
              <a:t>: 5 </a:t>
            </a:r>
            <a:r>
              <a:rPr lang="en-US" sz="2000" b="1" dirty="0" err="1" smtClean="0">
                <a:solidFill>
                  <a:srgbClr val="00B050"/>
                </a:solidFill>
                <a:latin typeface="Cambria" panose="02040503050406030204" pitchFamily="18" charset="0"/>
                <a:ea typeface="Cambria" panose="02040503050406030204" pitchFamily="18" charset="0"/>
              </a:rPr>
              <a:t>phút</a:t>
            </a:r>
            <a:endParaRPr lang="en-US" sz="2000" b="1" dirty="0">
              <a:solidFill>
                <a:srgbClr val="00B050"/>
              </a:solidFill>
              <a:latin typeface="Cambria" panose="02040503050406030204" pitchFamily="18" charset="0"/>
              <a:ea typeface="Cambria" panose="02040503050406030204" pitchFamily="18" charset="0"/>
            </a:endParaRPr>
          </a:p>
          <a:p>
            <a:pPr algn="ctr"/>
            <a:r>
              <a:rPr lang="en-US" sz="2000" b="1" dirty="0" smtClean="0">
                <a:solidFill>
                  <a:srgbClr val="FF0000"/>
                </a:solidFill>
                <a:latin typeface="Cambria" panose="02040503050406030204" pitchFamily="18" charset="0"/>
                <a:ea typeface="Cambria" panose="02040503050406030204" pitchFamily="18" charset="0"/>
              </a:rPr>
              <a:t>NHIỆM VỤ</a:t>
            </a:r>
          </a:p>
          <a:p>
            <a:pPr algn="just"/>
            <a:r>
              <a:rPr lang="en-US" sz="2000" b="1" dirty="0" smtClean="0">
                <a:solidFill>
                  <a:srgbClr val="00B050"/>
                </a:solidFill>
                <a:latin typeface="Cambria" panose="02040503050406030204" pitchFamily="18" charset="0"/>
                <a:ea typeface="Cambria" panose="02040503050406030204" pitchFamily="18" charset="0"/>
              </a:rPr>
              <a:t>* NHÓM 1, 2, 3 VÀ 4: </a:t>
            </a:r>
            <a:r>
              <a:rPr lang="en-US" sz="2000" i="1" dirty="0" err="1" smtClean="0">
                <a:solidFill>
                  <a:srgbClr val="FF0000"/>
                </a:solidFill>
                <a:latin typeface="Cambria" panose="02040503050406030204" pitchFamily="18" charset="0"/>
                <a:ea typeface="Cambria" panose="02040503050406030204" pitchFamily="18" charset="0"/>
              </a:rPr>
              <a:t>Quan</a:t>
            </a:r>
            <a:r>
              <a:rPr lang="en-US" sz="2000" i="1" dirty="0" smtClean="0">
                <a:solidFill>
                  <a:srgbClr val="FF0000"/>
                </a:solidFill>
                <a:latin typeface="Cambria" panose="02040503050406030204" pitchFamily="18" charset="0"/>
                <a:ea typeface="Cambria" panose="02040503050406030204" pitchFamily="18" charset="0"/>
              </a:rPr>
              <a:t> </a:t>
            </a:r>
            <a:r>
              <a:rPr lang="en-US" sz="2000" i="1" dirty="0" err="1" smtClean="0">
                <a:solidFill>
                  <a:srgbClr val="FF0000"/>
                </a:solidFill>
                <a:latin typeface="Cambria" panose="02040503050406030204" pitchFamily="18" charset="0"/>
                <a:ea typeface="Cambria" panose="02040503050406030204" pitchFamily="18" charset="0"/>
              </a:rPr>
              <a:t>sát</a:t>
            </a:r>
            <a:r>
              <a:rPr lang="en-US" sz="2000" i="1" dirty="0" smtClean="0">
                <a:solidFill>
                  <a:srgbClr val="FF0000"/>
                </a:solidFill>
                <a:latin typeface="Cambria" panose="02040503050406030204" pitchFamily="18" charset="0"/>
                <a:ea typeface="Cambria" panose="02040503050406030204" pitchFamily="18" charset="0"/>
              </a:rPr>
              <a:t> </a:t>
            </a:r>
            <a:r>
              <a:rPr lang="en-US" sz="2000" i="1" dirty="0" err="1" smtClean="0">
                <a:solidFill>
                  <a:srgbClr val="FF0000"/>
                </a:solidFill>
                <a:latin typeface="Cambria" panose="02040503050406030204" pitchFamily="18" charset="0"/>
                <a:ea typeface="Cambria" panose="02040503050406030204" pitchFamily="18" charset="0"/>
              </a:rPr>
              <a:t>các</a:t>
            </a:r>
            <a:r>
              <a:rPr lang="en-US" sz="2000" i="1" dirty="0" smtClean="0">
                <a:solidFill>
                  <a:srgbClr val="FF0000"/>
                </a:solidFill>
                <a:latin typeface="Cambria" panose="02040503050406030204" pitchFamily="18" charset="0"/>
                <a:ea typeface="Cambria" panose="02040503050406030204" pitchFamily="18" charset="0"/>
              </a:rPr>
              <a:t> </a:t>
            </a:r>
            <a:r>
              <a:rPr lang="en-US" sz="2000" i="1" dirty="0" err="1" smtClean="0">
                <a:solidFill>
                  <a:srgbClr val="FF0000"/>
                </a:solidFill>
                <a:latin typeface="Cambria" panose="02040503050406030204" pitchFamily="18" charset="0"/>
                <a:ea typeface="Cambria" panose="02040503050406030204" pitchFamily="18" charset="0"/>
              </a:rPr>
              <a:t>hình</a:t>
            </a:r>
            <a:r>
              <a:rPr lang="en-US" sz="2000" i="1" dirty="0" smtClean="0">
                <a:solidFill>
                  <a:srgbClr val="FF0000"/>
                </a:solidFill>
                <a:latin typeface="Cambria" panose="02040503050406030204" pitchFamily="18" charset="0"/>
                <a:ea typeface="Cambria" panose="02040503050406030204" pitchFamily="18" charset="0"/>
              </a:rPr>
              <a:t> </a:t>
            </a:r>
            <a:r>
              <a:rPr lang="en-US" sz="2000" i="1" dirty="0" err="1" smtClean="0">
                <a:solidFill>
                  <a:srgbClr val="FF0000"/>
                </a:solidFill>
                <a:latin typeface="Cambria" panose="02040503050406030204" pitchFamily="18" charset="0"/>
                <a:ea typeface="Cambria" panose="02040503050406030204" pitchFamily="18" charset="0"/>
              </a:rPr>
              <a:t>ảnh</a:t>
            </a:r>
            <a:r>
              <a:rPr lang="en-US" sz="2000" i="1" dirty="0" smtClean="0">
                <a:solidFill>
                  <a:srgbClr val="FF0000"/>
                </a:solidFill>
                <a:latin typeface="Cambria" panose="02040503050406030204" pitchFamily="18" charset="0"/>
                <a:ea typeface="Cambria" panose="02040503050406030204" pitchFamily="18" charset="0"/>
              </a:rPr>
              <a:t> </a:t>
            </a:r>
            <a:r>
              <a:rPr lang="en-US" sz="2000" i="1" dirty="0" err="1" smtClean="0">
                <a:solidFill>
                  <a:srgbClr val="FF0000"/>
                </a:solidFill>
                <a:latin typeface="Cambria" panose="02040503050406030204" pitchFamily="18" charset="0"/>
                <a:ea typeface="Cambria" panose="02040503050406030204" pitchFamily="18" charset="0"/>
              </a:rPr>
              <a:t>và</a:t>
            </a:r>
            <a:r>
              <a:rPr lang="en-US" sz="2000" i="1" dirty="0" smtClean="0">
                <a:solidFill>
                  <a:srgbClr val="FF0000"/>
                </a:solidFill>
                <a:latin typeface="Cambria" panose="02040503050406030204" pitchFamily="18" charset="0"/>
                <a:ea typeface="Cambria" panose="02040503050406030204" pitchFamily="18" charset="0"/>
              </a:rPr>
              <a:t> </a:t>
            </a:r>
            <a:r>
              <a:rPr lang="en-US" sz="2000" i="1" dirty="0" err="1" smtClean="0">
                <a:solidFill>
                  <a:srgbClr val="FF0000"/>
                </a:solidFill>
                <a:latin typeface="Cambria" panose="02040503050406030204" pitchFamily="18" charset="0"/>
                <a:ea typeface="Cambria" panose="02040503050406030204" pitchFamily="18" charset="0"/>
              </a:rPr>
              <a:t>kênh</a:t>
            </a:r>
            <a:r>
              <a:rPr lang="en-US" sz="2000" i="1" dirty="0" smtClean="0">
                <a:solidFill>
                  <a:srgbClr val="FF0000"/>
                </a:solidFill>
                <a:latin typeface="Cambria" panose="02040503050406030204" pitchFamily="18" charset="0"/>
                <a:ea typeface="Cambria" panose="02040503050406030204" pitchFamily="18" charset="0"/>
              </a:rPr>
              <a:t> </a:t>
            </a:r>
            <a:r>
              <a:rPr lang="en-US" sz="2000" i="1" dirty="0" err="1" smtClean="0">
                <a:solidFill>
                  <a:srgbClr val="FF0000"/>
                </a:solidFill>
                <a:latin typeface="Cambria" panose="02040503050406030204" pitchFamily="18" charset="0"/>
                <a:ea typeface="Cambria" panose="02040503050406030204" pitchFamily="18" charset="0"/>
              </a:rPr>
              <a:t>chữ</a:t>
            </a:r>
            <a:r>
              <a:rPr lang="en-US" sz="2000" i="1" dirty="0" smtClean="0">
                <a:solidFill>
                  <a:srgbClr val="FF0000"/>
                </a:solidFill>
                <a:latin typeface="Cambria" panose="02040503050406030204" pitchFamily="18" charset="0"/>
                <a:ea typeface="Cambria" panose="02040503050406030204" pitchFamily="18" charset="0"/>
              </a:rPr>
              <a:t> SGK, </a:t>
            </a:r>
            <a:r>
              <a:rPr lang="vi-VN" sz="2000" i="1" dirty="0">
                <a:solidFill>
                  <a:srgbClr val="FF0000"/>
                </a:solidFill>
                <a:latin typeface="Cambria" panose="02040503050406030204" pitchFamily="18" charset="0"/>
                <a:ea typeface="Cambria" panose="02040503050406030204" pitchFamily="18" charset="0"/>
              </a:rPr>
              <a:t>Nêu vai trò của tài nguyên khoáng </a:t>
            </a:r>
            <a:r>
              <a:rPr lang="vi-VN" sz="2000" i="1" dirty="0" smtClean="0">
                <a:solidFill>
                  <a:srgbClr val="FF0000"/>
                </a:solidFill>
                <a:latin typeface="Cambria" panose="02040503050406030204" pitchFamily="18" charset="0"/>
                <a:ea typeface="Cambria" panose="02040503050406030204" pitchFamily="18" charset="0"/>
              </a:rPr>
              <a:t>sản</a:t>
            </a:r>
            <a:r>
              <a:rPr lang="en-US" sz="2000" i="1" dirty="0" smtClean="0">
                <a:solidFill>
                  <a:srgbClr val="FF0000"/>
                </a:solidFill>
                <a:latin typeface="Cambria" panose="02040503050406030204" pitchFamily="18" charset="0"/>
                <a:ea typeface="Cambria" panose="02040503050406030204" pitchFamily="18" charset="0"/>
              </a:rPr>
              <a:t>, </a:t>
            </a:r>
            <a:r>
              <a:rPr lang="en-US" sz="2000" i="1" dirty="0" err="1" smtClean="0">
                <a:solidFill>
                  <a:srgbClr val="FF0000"/>
                </a:solidFill>
                <a:latin typeface="Cambria" panose="02040503050406030204" pitchFamily="18" charset="0"/>
                <a:ea typeface="Cambria" panose="02040503050406030204" pitchFamily="18" charset="0"/>
              </a:rPr>
              <a:t>hiện</a:t>
            </a:r>
            <a:r>
              <a:rPr lang="en-US" sz="2000" i="1" dirty="0">
                <a:solidFill>
                  <a:srgbClr val="FF0000"/>
                </a:solidFill>
                <a:latin typeface="Cambria" panose="02040503050406030204" pitchFamily="18" charset="0"/>
                <a:ea typeface="Cambria" panose="02040503050406030204" pitchFamily="18" charset="0"/>
              </a:rPr>
              <a:t> </a:t>
            </a:r>
            <a:r>
              <a:rPr lang="en-US" sz="2000" i="1" dirty="0" err="1" smtClean="0">
                <a:solidFill>
                  <a:srgbClr val="FF0000"/>
                </a:solidFill>
                <a:latin typeface="Cambria" panose="02040503050406030204" pitchFamily="18" charset="0"/>
                <a:ea typeface="Cambria" panose="02040503050406030204" pitchFamily="18" charset="0"/>
              </a:rPr>
              <a:t>trạng</a:t>
            </a:r>
            <a:r>
              <a:rPr lang="en-US" sz="2000" i="1" dirty="0" smtClean="0">
                <a:solidFill>
                  <a:srgbClr val="FF0000"/>
                </a:solidFill>
                <a:latin typeface="Cambria" panose="02040503050406030204" pitchFamily="18" charset="0"/>
                <a:ea typeface="Cambria" panose="02040503050406030204" pitchFamily="18" charset="0"/>
              </a:rPr>
              <a:t> </a:t>
            </a:r>
            <a:r>
              <a:rPr lang="en-US" sz="2000" i="1" dirty="0" err="1" smtClean="0">
                <a:solidFill>
                  <a:srgbClr val="FF0000"/>
                </a:solidFill>
                <a:latin typeface="Cambria" panose="02040503050406030204" pitchFamily="18" charset="0"/>
                <a:ea typeface="Cambria" panose="02040503050406030204" pitchFamily="18" charset="0"/>
              </a:rPr>
              <a:t>khai</a:t>
            </a:r>
            <a:r>
              <a:rPr lang="en-US" sz="2000" i="1" dirty="0" smtClean="0">
                <a:solidFill>
                  <a:srgbClr val="FF0000"/>
                </a:solidFill>
                <a:latin typeface="Cambria" panose="02040503050406030204" pitchFamily="18" charset="0"/>
                <a:ea typeface="Cambria" panose="02040503050406030204" pitchFamily="18" charset="0"/>
              </a:rPr>
              <a:t> </a:t>
            </a:r>
            <a:r>
              <a:rPr lang="en-US" sz="2000" i="1" dirty="0" err="1">
                <a:solidFill>
                  <a:srgbClr val="FF0000"/>
                </a:solidFill>
                <a:latin typeface="Cambria" panose="02040503050406030204" pitchFamily="18" charset="0"/>
                <a:ea typeface="Cambria" panose="02040503050406030204" pitchFamily="18" charset="0"/>
              </a:rPr>
              <a:t>thác</a:t>
            </a:r>
            <a:r>
              <a:rPr lang="en-US" sz="2000" i="1" dirty="0">
                <a:solidFill>
                  <a:srgbClr val="FF0000"/>
                </a:solidFill>
                <a:latin typeface="Cambria" panose="02040503050406030204" pitchFamily="18" charset="0"/>
                <a:ea typeface="Cambria" panose="02040503050406030204" pitchFamily="18" charset="0"/>
              </a:rPr>
              <a:t> </a:t>
            </a:r>
            <a:r>
              <a:rPr lang="en-US" sz="2000" i="1" dirty="0" err="1">
                <a:solidFill>
                  <a:srgbClr val="FF0000"/>
                </a:solidFill>
                <a:latin typeface="Cambria" panose="02040503050406030204" pitchFamily="18" charset="0"/>
                <a:ea typeface="Cambria" panose="02040503050406030204" pitchFamily="18" charset="0"/>
              </a:rPr>
              <a:t>và</a:t>
            </a:r>
            <a:r>
              <a:rPr lang="en-US" sz="2000" i="1" dirty="0">
                <a:solidFill>
                  <a:srgbClr val="FF0000"/>
                </a:solidFill>
                <a:latin typeface="Cambria" panose="02040503050406030204" pitchFamily="18" charset="0"/>
                <a:ea typeface="Cambria" panose="02040503050406030204" pitchFamily="18" charset="0"/>
              </a:rPr>
              <a:t> </a:t>
            </a:r>
            <a:r>
              <a:rPr lang="en-US" sz="2000" i="1" dirty="0" err="1">
                <a:solidFill>
                  <a:srgbClr val="FF0000"/>
                </a:solidFill>
                <a:latin typeface="Cambria" panose="02040503050406030204" pitchFamily="18" charset="0"/>
                <a:ea typeface="Cambria" panose="02040503050406030204" pitchFamily="18" charset="0"/>
              </a:rPr>
              <a:t>sử</a:t>
            </a:r>
            <a:r>
              <a:rPr lang="en-US" sz="2000" i="1" dirty="0">
                <a:solidFill>
                  <a:srgbClr val="FF0000"/>
                </a:solidFill>
                <a:latin typeface="Cambria" panose="02040503050406030204" pitchFamily="18" charset="0"/>
                <a:ea typeface="Cambria" panose="02040503050406030204" pitchFamily="18" charset="0"/>
              </a:rPr>
              <a:t> </a:t>
            </a:r>
            <a:r>
              <a:rPr lang="en-US" sz="2000" i="1" dirty="0" err="1">
                <a:solidFill>
                  <a:srgbClr val="FF0000"/>
                </a:solidFill>
                <a:latin typeface="Cambria" panose="02040503050406030204" pitchFamily="18" charset="0"/>
                <a:ea typeface="Cambria" panose="02040503050406030204" pitchFamily="18" charset="0"/>
              </a:rPr>
              <a:t>dụng</a:t>
            </a:r>
            <a:r>
              <a:rPr lang="en-US" sz="2000" i="1" dirty="0">
                <a:solidFill>
                  <a:srgbClr val="FF0000"/>
                </a:solidFill>
                <a:latin typeface="Cambria" panose="02040503050406030204" pitchFamily="18" charset="0"/>
                <a:ea typeface="Cambria" panose="02040503050406030204" pitchFamily="18" charset="0"/>
              </a:rPr>
              <a:t> </a:t>
            </a:r>
            <a:r>
              <a:rPr lang="en-US" sz="2000" i="1" dirty="0" err="1">
                <a:solidFill>
                  <a:srgbClr val="FF0000"/>
                </a:solidFill>
                <a:latin typeface="Cambria" panose="02040503050406030204" pitchFamily="18" charset="0"/>
                <a:ea typeface="Cambria" panose="02040503050406030204" pitchFamily="18" charset="0"/>
              </a:rPr>
              <a:t>tài</a:t>
            </a:r>
            <a:r>
              <a:rPr lang="en-US" sz="2000" i="1" dirty="0">
                <a:solidFill>
                  <a:srgbClr val="FF0000"/>
                </a:solidFill>
                <a:latin typeface="Cambria" panose="02040503050406030204" pitchFamily="18" charset="0"/>
                <a:ea typeface="Cambria" panose="02040503050406030204" pitchFamily="18" charset="0"/>
              </a:rPr>
              <a:t> </a:t>
            </a:r>
            <a:r>
              <a:rPr lang="en-US" sz="2000" i="1" dirty="0" err="1">
                <a:solidFill>
                  <a:srgbClr val="FF0000"/>
                </a:solidFill>
                <a:latin typeface="Cambria" panose="02040503050406030204" pitchFamily="18" charset="0"/>
                <a:ea typeface="Cambria" panose="02040503050406030204" pitchFamily="18" charset="0"/>
              </a:rPr>
              <a:t>nguyên</a:t>
            </a:r>
            <a:r>
              <a:rPr lang="en-US" sz="2000" i="1" dirty="0">
                <a:solidFill>
                  <a:srgbClr val="FF0000"/>
                </a:solidFill>
                <a:latin typeface="Cambria" panose="02040503050406030204" pitchFamily="18" charset="0"/>
                <a:ea typeface="Cambria" panose="02040503050406030204" pitchFamily="18" charset="0"/>
              </a:rPr>
              <a:t> </a:t>
            </a:r>
            <a:r>
              <a:rPr lang="en-US" sz="2000" i="1" dirty="0" err="1">
                <a:solidFill>
                  <a:srgbClr val="FF0000"/>
                </a:solidFill>
                <a:latin typeface="Cambria" panose="02040503050406030204" pitchFamily="18" charset="0"/>
                <a:ea typeface="Cambria" panose="02040503050406030204" pitchFamily="18" charset="0"/>
              </a:rPr>
              <a:t>khoáng</a:t>
            </a:r>
            <a:r>
              <a:rPr lang="en-US" sz="2000" i="1" dirty="0">
                <a:solidFill>
                  <a:srgbClr val="FF0000"/>
                </a:solidFill>
                <a:latin typeface="Cambria" panose="02040503050406030204" pitchFamily="18" charset="0"/>
                <a:ea typeface="Cambria" panose="02040503050406030204" pitchFamily="18" charset="0"/>
              </a:rPr>
              <a:t> </a:t>
            </a:r>
            <a:r>
              <a:rPr lang="en-US" sz="2000" i="1" dirty="0" err="1" smtClean="0">
                <a:solidFill>
                  <a:srgbClr val="FF0000"/>
                </a:solidFill>
                <a:latin typeface="Cambria" panose="02040503050406030204" pitchFamily="18" charset="0"/>
                <a:ea typeface="Cambria" panose="02040503050406030204" pitchFamily="18" charset="0"/>
              </a:rPr>
              <a:t>sản</a:t>
            </a:r>
            <a:r>
              <a:rPr lang="en-US" sz="2000" i="1" dirty="0" smtClean="0">
                <a:solidFill>
                  <a:srgbClr val="FF0000"/>
                </a:solidFill>
                <a:latin typeface="Cambria" panose="02040503050406030204" pitchFamily="18" charset="0"/>
                <a:ea typeface="Cambria" panose="02040503050406030204" pitchFamily="18" charset="0"/>
              </a:rPr>
              <a:t> </a:t>
            </a:r>
            <a:r>
              <a:rPr lang="en-US" sz="2000" i="1" dirty="0" err="1" smtClean="0">
                <a:solidFill>
                  <a:srgbClr val="FF0000"/>
                </a:solidFill>
                <a:latin typeface="Cambria" panose="02040503050406030204" pitchFamily="18" charset="0"/>
                <a:ea typeface="Cambria" panose="02040503050406030204" pitchFamily="18" charset="0"/>
              </a:rPr>
              <a:t>nước</a:t>
            </a:r>
            <a:r>
              <a:rPr lang="en-US" sz="2000" i="1" dirty="0" smtClean="0">
                <a:solidFill>
                  <a:srgbClr val="FF0000"/>
                </a:solidFill>
                <a:latin typeface="Cambria" panose="02040503050406030204" pitchFamily="18" charset="0"/>
                <a:ea typeface="Cambria" panose="02040503050406030204" pitchFamily="18" charset="0"/>
              </a:rPr>
              <a:t> ta. </a:t>
            </a:r>
            <a:r>
              <a:rPr lang="en-US" sz="2000" i="1" dirty="0" err="1" smtClean="0">
                <a:solidFill>
                  <a:srgbClr val="FF0000"/>
                </a:solidFill>
                <a:latin typeface="Cambria" panose="02040503050406030204" pitchFamily="18" charset="0"/>
                <a:ea typeface="Cambria" panose="02040503050406030204" pitchFamily="18" charset="0"/>
              </a:rPr>
              <a:t>Giải</a:t>
            </a:r>
            <a:r>
              <a:rPr lang="en-US" sz="2000" i="1" dirty="0" smtClean="0">
                <a:solidFill>
                  <a:srgbClr val="FF0000"/>
                </a:solidFill>
                <a:latin typeface="Cambria" panose="02040503050406030204" pitchFamily="18" charset="0"/>
                <a:ea typeface="Cambria" panose="02040503050406030204" pitchFamily="18" charset="0"/>
              </a:rPr>
              <a:t> </a:t>
            </a:r>
            <a:r>
              <a:rPr lang="en-US" sz="2000" i="1" dirty="0" err="1" smtClean="0">
                <a:solidFill>
                  <a:srgbClr val="FF0000"/>
                </a:solidFill>
                <a:latin typeface="Cambria" panose="02040503050406030204" pitchFamily="18" charset="0"/>
                <a:ea typeface="Cambria" panose="02040503050406030204" pitchFamily="18" charset="0"/>
              </a:rPr>
              <a:t>thích</a:t>
            </a:r>
            <a:r>
              <a:rPr lang="en-US" sz="2000" i="1" dirty="0" smtClean="0">
                <a:solidFill>
                  <a:srgbClr val="FF0000"/>
                </a:solidFill>
                <a:latin typeface="Cambria" panose="02040503050406030204" pitchFamily="18" charset="0"/>
                <a:ea typeface="Cambria" panose="02040503050406030204" pitchFamily="18" charset="0"/>
              </a:rPr>
              <a:t> </a:t>
            </a:r>
            <a:r>
              <a:rPr lang="en-US" sz="2000" i="1" dirty="0" err="1" smtClean="0">
                <a:solidFill>
                  <a:srgbClr val="FF0000"/>
                </a:solidFill>
                <a:latin typeface="Cambria" panose="02040503050406030204" pitchFamily="18" charset="0"/>
                <a:ea typeface="Cambria" panose="02040503050406030204" pitchFamily="18" charset="0"/>
              </a:rPr>
              <a:t>nguyên</a:t>
            </a:r>
            <a:r>
              <a:rPr lang="en-US" sz="2000" i="1" dirty="0" smtClean="0">
                <a:solidFill>
                  <a:srgbClr val="FF0000"/>
                </a:solidFill>
                <a:latin typeface="Cambria" panose="02040503050406030204" pitchFamily="18" charset="0"/>
                <a:ea typeface="Cambria" panose="02040503050406030204" pitchFamily="18" charset="0"/>
              </a:rPr>
              <a:t> </a:t>
            </a:r>
            <a:r>
              <a:rPr lang="en-US" sz="2000" i="1" dirty="0" err="1" smtClean="0">
                <a:solidFill>
                  <a:srgbClr val="FF0000"/>
                </a:solidFill>
                <a:latin typeface="Cambria" panose="02040503050406030204" pitchFamily="18" charset="0"/>
                <a:ea typeface="Cambria" panose="02040503050406030204" pitchFamily="18" charset="0"/>
              </a:rPr>
              <a:t>nhân</a:t>
            </a:r>
            <a:r>
              <a:rPr lang="en-US" sz="2000" i="1" dirty="0" smtClean="0">
                <a:solidFill>
                  <a:srgbClr val="FF0000"/>
                </a:solidFill>
                <a:latin typeface="Cambria" panose="02040503050406030204" pitchFamily="18" charset="0"/>
                <a:ea typeface="Cambria" panose="02040503050406030204" pitchFamily="18" charset="0"/>
              </a:rPr>
              <a:t>.</a:t>
            </a:r>
          </a:p>
          <a:p>
            <a:pPr algn="just"/>
            <a:r>
              <a:rPr lang="en-US" sz="2000" b="1" dirty="0" smtClean="0">
                <a:solidFill>
                  <a:srgbClr val="00B050"/>
                </a:solidFill>
                <a:latin typeface="Cambria" panose="02040503050406030204" pitchFamily="18" charset="0"/>
                <a:ea typeface="Cambria" panose="02040503050406030204" pitchFamily="18" charset="0"/>
              </a:rPr>
              <a:t>* NHÓM 5, 6, 7 VÀ 8: </a:t>
            </a:r>
            <a:r>
              <a:rPr lang="vi-VN" sz="2000" i="1" dirty="0">
                <a:solidFill>
                  <a:srgbClr val="FF0000"/>
                </a:solidFill>
                <a:latin typeface="Cambria" panose="02040503050406030204" pitchFamily="18" charset="0"/>
                <a:ea typeface="Cambria" panose="02040503050406030204" pitchFamily="18" charset="0"/>
              </a:rPr>
              <a:t>Quan sát các hình ảnh và kênh chữ SGK, </a:t>
            </a:r>
            <a:r>
              <a:rPr lang="en-US" sz="2000" i="1" dirty="0" smtClean="0">
                <a:solidFill>
                  <a:srgbClr val="FF0000"/>
                </a:solidFill>
                <a:latin typeface="Cambria" panose="02040503050406030204" pitchFamily="18" charset="0"/>
                <a:ea typeface="Cambria" panose="02040503050406030204" pitchFamily="18" charset="0"/>
              </a:rPr>
              <a:t>v</a:t>
            </a:r>
            <a:r>
              <a:rPr lang="vi-VN" sz="2000" i="1" dirty="0" smtClean="0">
                <a:solidFill>
                  <a:srgbClr val="FF0000"/>
                </a:solidFill>
                <a:latin typeface="Cambria" panose="02040503050406030204" pitchFamily="18" charset="0"/>
                <a:ea typeface="Cambria" panose="02040503050406030204" pitchFamily="18" charset="0"/>
              </a:rPr>
              <a:t>iệc </a:t>
            </a:r>
            <a:r>
              <a:rPr lang="vi-VN" sz="2000" i="1" dirty="0">
                <a:solidFill>
                  <a:srgbClr val="FF0000"/>
                </a:solidFill>
                <a:latin typeface="Cambria" panose="02040503050406030204" pitchFamily="18" charset="0"/>
                <a:ea typeface="Cambria" panose="02040503050406030204" pitchFamily="18" charset="0"/>
              </a:rPr>
              <a:t>khai thác và sử dụng tài nguyên khoáng sản chưa hợp lí gây ra những hậu quả gì? Lấy ví dụ cụ thể để chứng minh</a:t>
            </a:r>
            <a:r>
              <a:rPr lang="vi-VN" sz="2000" i="1" dirty="0" smtClean="0">
                <a:solidFill>
                  <a:srgbClr val="FF0000"/>
                </a:solidFill>
                <a:latin typeface="Cambria" panose="02040503050406030204" pitchFamily="18" charset="0"/>
                <a:ea typeface="Cambria" panose="02040503050406030204" pitchFamily="18" charset="0"/>
              </a:rPr>
              <a:t>.</a:t>
            </a:r>
            <a:r>
              <a:rPr lang="en-US" sz="2000" i="1" dirty="0" smtClean="0">
                <a:solidFill>
                  <a:srgbClr val="FF0000"/>
                </a:solidFill>
                <a:latin typeface="Cambria" panose="02040503050406030204" pitchFamily="18" charset="0"/>
                <a:ea typeface="Cambria" panose="02040503050406030204" pitchFamily="18" charset="0"/>
              </a:rPr>
              <a:t> </a:t>
            </a:r>
            <a:r>
              <a:rPr lang="vi-VN" sz="2000" i="1" dirty="0">
                <a:solidFill>
                  <a:srgbClr val="FF0000"/>
                </a:solidFill>
                <a:latin typeface="Cambria" panose="02040503050406030204" pitchFamily="18" charset="0"/>
                <a:ea typeface="Cambria" panose="02040503050406030204" pitchFamily="18" charset="0"/>
              </a:rPr>
              <a:t>Nêu các biện pháp sử dụng hợp lí tài nguyên khoáng sản </a:t>
            </a:r>
            <a:r>
              <a:rPr lang="en-US" sz="2000" i="1" dirty="0" smtClean="0">
                <a:solidFill>
                  <a:srgbClr val="FF0000"/>
                </a:solidFill>
                <a:latin typeface="Cambria" panose="02040503050406030204" pitchFamily="18" charset="0"/>
                <a:ea typeface="Cambria" panose="02040503050406030204" pitchFamily="18" charset="0"/>
              </a:rPr>
              <a:t>     </a:t>
            </a:r>
            <a:r>
              <a:rPr lang="vi-VN" sz="2000" i="1" dirty="0" smtClean="0">
                <a:solidFill>
                  <a:srgbClr val="FF0000"/>
                </a:solidFill>
                <a:latin typeface="Cambria" panose="02040503050406030204" pitchFamily="18" charset="0"/>
                <a:ea typeface="Cambria" panose="02040503050406030204" pitchFamily="18" charset="0"/>
              </a:rPr>
              <a:t>nước </a:t>
            </a:r>
            <a:r>
              <a:rPr lang="vi-VN" sz="2000" i="1" dirty="0">
                <a:solidFill>
                  <a:srgbClr val="FF0000"/>
                </a:solidFill>
                <a:latin typeface="Cambria" panose="02040503050406030204" pitchFamily="18" charset="0"/>
                <a:ea typeface="Cambria" panose="02040503050406030204" pitchFamily="18" charset="0"/>
              </a:rPr>
              <a:t>ta.</a:t>
            </a:r>
          </a:p>
        </p:txBody>
      </p:sp>
      <p:pic>
        <p:nvPicPr>
          <p:cNvPr id="23" name="Picture 2"/>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04801" y="1371600"/>
            <a:ext cx="645534" cy="871942"/>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4" name="TextBox 23"/>
          <p:cNvSpPr txBox="1"/>
          <p:nvPr/>
        </p:nvSpPr>
        <p:spPr>
          <a:xfrm>
            <a:off x="4267200" y="3352800"/>
            <a:ext cx="2282072" cy="584775"/>
          </a:xfrm>
          <a:prstGeom prst="rect">
            <a:avLst/>
          </a:prstGeom>
          <a:noFill/>
        </p:spPr>
        <p:txBody>
          <a:bodyPr wrap="square" rtlCol="0">
            <a:spAutoFit/>
          </a:bodyPr>
          <a:lstStyle/>
          <a:p>
            <a:pPr algn="ctr"/>
            <a:r>
              <a:rPr lang="en-US" sz="1600" dirty="0" err="1" smtClean="0">
                <a:latin typeface="Cambria" pitchFamily="18" charset="0"/>
                <a:ea typeface="Cambria" pitchFamily="18" charset="0"/>
              </a:rPr>
              <a:t>Bình</a:t>
            </a:r>
            <a:r>
              <a:rPr lang="en-US" sz="1600" dirty="0" smtClean="0">
                <a:latin typeface="Cambria" pitchFamily="18" charset="0"/>
                <a:ea typeface="Cambria" pitchFamily="18" charset="0"/>
              </a:rPr>
              <a:t> </a:t>
            </a:r>
            <a:r>
              <a:rPr lang="en-US" sz="1600" dirty="0" err="1" smtClean="0">
                <a:latin typeface="Cambria" pitchFamily="18" charset="0"/>
                <a:ea typeface="Cambria" pitchFamily="18" charset="0"/>
              </a:rPr>
              <a:t>gốm</a:t>
            </a:r>
            <a:r>
              <a:rPr lang="en-US" sz="1600" dirty="0" smtClean="0">
                <a:latin typeface="Cambria" pitchFamily="18" charset="0"/>
                <a:ea typeface="Cambria" pitchFamily="18" charset="0"/>
              </a:rPr>
              <a:t> </a:t>
            </a:r>
            <a:r>
              <a:rPr lang="en-US" sz="1600" dirty="0" err="1" smtClean="0">
                <a:latin typeface="Cambria" pitchFamily="18" charset="0"/>
                <a:ea typeface="Cambria" pitchFamily="18" charset="0"/>
              </a:rPr>
              <a:t>làm</a:t>
            </a:r>
            <a:r>
              <a:rPr lang="en-US" sz="1600" dirty="0" smtClean="0">
                <a:latin typeface="Cambria" pitchFamily="18" charset="0"/>
                <a:ea typeface="Cambria" pitchFamily="18" charset="0"/>
              </a:rPr>
              <a:t> </a:t>
            </a:r>
            <a:r>
              <a:rPr lang="en-US" sz="1600" dirty="0" err="1" smtClean="0">
                <a:latin typeface="Cambria" pitchFamily="18" charset="0"/>
                <a:ea typeface="Cambria" pitchFamily="18" charset="0"/>
              </a:rPr>
              <a:t>bằng</a:t>
            </a:r>
            <a:r>
              <a:rPr lang="en-US" sz="1600" dirty="0" smtClean="0">
                <a:latin typeface="Cambria" pitchFamily="18" charset="0"/>
                <a:ea typeface="Cambria" pitchFamily="18" charset="0"/>
              </a:rPr>
              <a:t> </a:t>
            </a:r>
          </a:p>
          <a:p>
            <a:pPr algn="ctr"/>
            <a:r>
              <a:rPr lang="en-US" sz="1600" dirty="0" err="1" smtClean="0">
                <a:latin typeface="Cambria" pitchFamily="18" charset="0"/>
                <a:ea typeface="Cambria" pitchFamily="18" charset="0"/>
              </a:rPr>
              <a:t>đá</a:t>
            </a:r>
            <a:r>
              <a:rPr lang="en-US" sz="1600" dirty="0" smtClean="0">
                <a:latin typeface="Cambria" pitchFamily="18" charset="0"/>
                <a:ea typeface="Cambria" pitchFamily="18" charset="0"/>
              </a:rPr>
              <a:t> </a:t>
            </a:r>
            <a:r>
              <a:rPr lang="en-US" sz="1600" dirty="0" err="1" smtClean="0">
                <a:latin typeface="Cambria" pitchFamily="18" charset="0"/>
                <a:ea typeface="Cambria" pitchFamily="18" charset="0"/>
              </a:rPr>
              <a:t>vôi</a:t>
            </a:r>
            <a:endParaRPr lang="en-US" sz="1600" dirty="0">
              <a:latin typeface="Cambria" pitchFamily="18" charset="0"/>
              <a:ea typeface="Cambria" pitchFamily="18" charset="0"/>
            </a:endParaRPr>
          </a:p>
        </p:txBody>
      </p:sp>
      <p:sp>
        <p:nvSpPr>
          <p:cNvPr id="25" name="TextBox 24"/>
          <p:cNvSpPr txBox="1"/>
          <p:nvPr/>
        </p:nvSpPr>
        <p:spPr>
          <a:xfrm>
            <a:off x="6553200" y="3352800"/>
            <a:ext cx="2362200" cy="584775"/>
          </a:xfrm>
          <a:prstGeom prst="rect">
            <a:avLst/>
          </a:prstGeom>
          <a:noFill/>
        </p:spPr>
        <p:txBody>
          <a:bodyPr wrap="square" rtlCol="0">
            <a:spAutoFit/>
          </a:bodyPr>
          <a:lstStyle/>
          <a:p>
            <a:pPr algn="ctr"/>
            <a:r>
              <a:rPr lang="en-US" sz="1600" dirty="0" err="1" smtClean="0">
                <a:latin typeface="Cambria" pitchFamily="18" charset="0"/>
                <a:ea typeface="Cambria" pitchFamily="18" charset="0"/>
              </a:rPr>
              <a:t>Khai</a:t>
            </a:r>
            <a:r>
              <a:rPr lang="en-US" sz="1600" dirty="0" smtClean="0">
                <a:latin typeface="Cambria" pitchFamily="18" charset="0"/>
                <a:ea typeface="Cambria" pitchFamily="18" charset="0"/>
              </a:rPr>
              <a:t> </a:t>
            </a:r>
            <a:r>
              <a:rPr lang="en-US" sz="1600" dirty="0" err="1" smtClean="0">
                <a:latin typeface="Cambria" pitchFamily="18" charset="0"/>
                <a:ea typeface="Cambria" pitchFamily="18" charset="0"/>
              </a:rPr>
              <a:t>thác</a:t>
            </a:r>
            <a:r>
              <a:rPr lang="en-US" sz="1600" dirty="0" smtClean="0">
                <a:latin typeface="Cambria" pitchFamily="18" charset="0"/>
                <a:ea typeface="Cambria" pitchFamily="18" charset="0"/>
              </a:rPr>
              <a:t> </a:t>
            </a:r>
            <a:r>
              <a:rPr lang="en-US" sz="1600" dirty="0" err="1" smtClean="0">
                <a:latin typeface="Cambria" pitchFamily="18" charset="0"/>
                <a:ea typeface="Cambria" pitchFamily="18" charset="0"/>
              </a:rPr>
              <a:t>Bô-xít</a:t>
            </a:r>
            <a:r>
              <a:rPr lang="en-US" sz="1600" dirty="0" smtClean="0">
                <a:latin typeface="Cambria" pitchFamily="18" charset="0"/>
                <a:ea typeface="Cambria" pitchFamily="18" charset="0"/>
              </a:rPr>
              <a:t> </a:t>
            </a:r>
            <a:r>
              <a:rPr lang="en-US" sz="1600" dirty="0" err="1" smtClean="0">
                <a:latin typeface="Cambria" pitchFamily="18" charset="0"/>
                <a:ea typeface="Cambria" pitchFamily="18" charset="0"/>
              </a:rPr>
              <a:t>trái</a:t>
            </a:r>
            <a:r>
              <a:rPr lang="en-US" sz="1600" dirty="0" smtClean="0">
                <a:latin typeface="Cambria" pitchFamily="18" charset="0"/>
                <a:ea typeface="Cambria" pitchFamily="18" charset="0"/>
              </a:rPr>
              <a:t> </a:t>
            </a:r>
            <a:r>
              <a:rPr lang="en-US" sz="1600" dirty="0" err="1" smtClean="0">
                <a:latin typeface="Cambria" pitchFamily="18" charset="0"/>
                <a:ea typeface="Cambria" pitchFamily="18" charset="0"/>
              </a:rPr>
              <a:t>phép</a:t>
            </a:r>
            <a:r>
              <a:rPr lang="en-US" sz="1600" dirty="0" smtClean="0">
                <a:latin typeface="Cambria" pitchFamily="18" charset="0"/>
                <a:ea typeface="Cambria" pitchFamily="18" charset="0"/>
              </a:rPr>
              <a:t> ở </a:t>
            </a:r>
            <a:r>
              <a:rPr lang="en-US" sz="1600" dirty="0" err="1" smtClean="0">
                <a:latin typeface="Cambria" pitchFamily="18" charset="0"/>
                <a:ea typeface="Cambria" pitchFamily="18" charset="0"/>
              </a:rPr>
              <a:t>Tây</a:t>
            </a:r>
            <a:r>
              <a:rPr lang="en-US" sz="1600" dirty="0" smtClean="0">
                <a:latin typeface="Cambria" pitchFamily="18" charset="0"/>
                <a:ea typeface="Cambria" pitchFamily="18" charset="0"/>
              </a:rPr>
              <a:t> </a:t>
            </a:r>
            <a:r>
              <a:rPr lang="en-US" sz="1600" dirty="0" err="1" smtClean="0">
                <a:latin typeface="Cambria" pitchFamily="18" charset="0"/>
                <a:ea typeface="Cambria" pitchFamily="18" charset="0"/>
              </a:rPr>
              <a:t>Nguyên</a:t>
            </a:r>
            <a:endParaRPr lang="en-US" sz="1600" dirty="0">
              <a:latin typeface="Cambria" pitchFamily="18" charset="0"/>
              <a:ea typeface="Cambria" pitchFamily="18" charset="0"/>
            </a:endParaRPr>
          </a:p>
        </p:txBody>
      </p:sp>
      <p:sp>
        <p:nvSpPr>
          <p:cNvPr id="27" name="TextBox 26"/>
          <p:cNvSpPr txBox="1"/>
          <p:nvPr/>
        </p:nvSpPr>
        <p:spPr>
          <a:xfrm>
            <a:off x="4478338" y="6096000"/>
            <a:ext cx="1846262" cy="584775"/>
          </a:xfrm>
          <a:prstGeom prst="rect">
            <a:avLst/>
          </a:prstGeom>
          <a:noFill/>
        </p:spPr>
        <p:txBody>
          <a:bodyPr wrap="square" rtlCol="0">
            <a:spAutoFit/>
          </a:bodyPr>
          <a:lstStyle/>
          <a:p>
            <a:pPr algn="ctr"/>
            <a:r>
              <a:rPr lang="en-US" sz="1600" dirty="0" err="1" smtClean="0">
                <a:latin typeface="Cambria" pitchFamily="18" charset="0"/>
                <a:ea typeface="Cambria" pitchFamily="18" charset="0"/>
              </a:rPr>
              <a:t>Sạt</a:t>
            </a:r>
            <a:r>
              <a:rPr lang="en-US" sz="1600" dirty="0" smtClean="0">
                <a:latin typeface="Cambria" pitchFamily="18" charset="0"/>
                <a:ea typeface="Cambria" pitchFamily="18" charset="0"/>
              </a:rPr>
              <a:t> </a:t>
            </a:r>
            <a:r>
              <a:rPr lang="en-US" sz="1600" dirty="0" err="1" smtClean="0">
                <a:latin typeface="Cambria" pitchFamily="18" charset="0"/>
                <a:ea typeface="Cambria" pitchFamily="18" charset="0"/>
              </a:rPr>
              <a:t>lở</a:t>
            </a:r>
            <a:r>
              <a:rPr lang="en-US" sz="1600" dirty="0" smtClean="0">
                <a:latin typeface="Cambria" pitchFamily="18" charset="0"/>
                <a:ea typeface="Cambria" pitchFamily="18" charset="0"/>
              </a:rPr>
              <a:t> </a:t>
            </a:r>
            <a:r>
              <a:rPr lang="en-US" sz="1600" dirty="0" err="1" smtClean="0">
                <a:latin typeface="Cambria" pitchFamily="18" charset="0"/>
                <a:ea typeface="Cambria" pitchFamily="18" charset="0"/>
              </a:rPr>
              <a:t>sông</a:t>
            </a:r>
            <a:r>
              <a:rPr lang="en-US" sz="1600" dirty="0" smtClean="0">
                <a:latin typeface="Cambria" pitchFamily="18" charset="0"/>
                <a:ea typeface="Cambria" pitchFamily="18" charset="0"/>
              </a:rPr>
              <a:t> </a:t>
            </a:r>
            <a:r>
              <a:rPr lang="en-US" sz="1600" dirty="0" err="1" smtClean="0">
                <a:latin typeface="Cambria" pitchFamily="18" charset="0"/>
                <a:ea typeface="Cambria" pitchFamily="18" charset="0"/>
              </a:rPr>
              <a:t>Hậu</a:t>
            </a:r>
            <a:r>
              <a:rPr lang="en-US" sz="1600" dirty="0" smtClean="0">
                <a:latin typeface="Cambria" pitchFamily="18" charset="0"/>
                <a:ea typeface="Cambria" pitchFamily="18" charset="0"/>
              </a:rPr>
              <a:t> do </a:t>
            </a:r>
            <a:r>
              <a:rPr lang="en-US" sz="1600" dirty="0" err="1" smtClean="0">
                <a:latin typeface="Cambria" pitchFamily="18" charset="0"/>
                <a:ea typeface="Cambria" pitchFamily="18" charset="0"/>
              </a:rPr>
              <a:t>khai</a:t>
            </a:r>
            <a:r>
              <a:rPr lang="en-US" sz="1600" dirty="0" smtClean="0">
                <a:latin typeface="Cambria" pitchFamily="18" charset="0"/>
                <a:ea typeface="Cambria" pitchFamily="18" charset="0"/>
              </a:rPr>
              <a:t> </a:t>
            </a:r>
            <a:r>
              <a:rPr lang="en-US" sz="1600" dirty="0" err="1" smtClean="0">
                <a:latin typeface="Cambria" pitchFamily="18" charset="0"/>
                <a:ea typeface="Cambria" pitchFamily="18" charset="0"/>
              </a:rPr>
              <a:t>thác</a:t>
            </a:r>
            <a:r>
              <a:rPr lang="en-US" sz="1600" dirty="0" smtClean="0">
                <a:latin typeface="Cambria" pitchFamily="18" charset="0"/>
                <a:ea typeface="Cambria" pitchFamily="18" charset="0"/>
              </a:rPr>
              <a:t> </a:t>
            </a:r>
            <a:r>
              <a:rPr lang="en-US" sz="1600" dirty="0" err="1" smtClean="0">
                <a:latin typeface="Cambria" pitchFamily="18" charset="0"/>
                <a:ea typeface="Cambria" pitchFamily="18" charset="0"/>
              </a:rPr>
              <a:t>cát</a:t>
            </a:r>
            <a:endParaRPr lang="en-US" sz="1600" dirty="0">
              <a:latin typeface="Cambria" pitchFamily="18" charset="0"/>
              <a:ea typeface="Cambria" pitchFamily="18" charset="0"/>
            </a:endParaRPr>
          </a:p>
        </p:txBody>
      </p:sp>
      <p:pic>
        <p:nvPicPr>
          <p:cNvPr id="2050" name="Picture 2"/>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4351252" y="4018960"/>
            <a:ext cx="2125747" cy="2077040"/>
          </a:xfrm>
          <a:prstGeom prst="rect">
            <a:avLst/>
          </a:prstGeom>
          <a:noFill/>
          <a:ln w="9525">
            <a:solidFill>
              <a:srgbClr val="FF00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2" name="Picture 4" descr="Mua Luật Khoáng Sản | Tiki"/>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6629401" y="3999712"/>
            <a:ext cx="2209800" cy="2553488"/>
          </a:xfrm>
          <a:prstGeom prst="rect">
            <a:avLst/>
          </a:prstGeom>
          <a:noFill/>
          <a:ln>
            <a:solidFill>
              <a:srgbClr val="FF0000"/>
            </a:solidFill>
          </a:ln>
          <a:extLst>
            <a:ext uri="{909E8E84-426E-40DD-AFC4-6F175D3DCCD1}">
              <a14:hiddenFill xmlns:a14="http://schemas.microsoft.com/office/drawing/2010/main">
                <a:solidFill>
                  <a:srgbClr val="FFFFFF"/>
                </a:solidFill>
              </a14:hiddenFill>
            </a:ext>
          </a:extLst>
        </p:spPr>
      </p:pic>
      <p:pic>
        <p:nvPicPr>
          <p:cNvPr id="2053" name="Picture 5"/>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6629402" y="1290220"/>
            <a:ext cx="2209800" cy="2062579"/>
          </a:xfrm>
          <a:prstGeom prst="rect">
            <a:avLst/>
          </a:prstGeom>
          <a:noFill/>
          <a:ln w="9525">
            <a:solidFill>
              <a:srgbClr val="FF00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4" name="Picture 6"/>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4368506" y="1290220"/>
            <a:ext cx="2108494" cy="2062580"/>
          </a:xfrm>
          <a:prstGeom prst="rect">
            <a:avLst/>
          </a:prstGeom>
          <a:noFill/>
          <a:ln w="9525">
            <a:solidFill>
              <a:srgbClr val="FF00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461375470"/>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23"/>
                                        </p:tgtEl>
                                        <p:attrNameLst>
                                          <p:attrName>style.visibility</p:attrName>
                                        </p:attrNameLst>
                                      </p:cBhvr>
                                      <p:to>
                                        <p:strVal val="visible"/>
                                      </p:to>
                                    </p:set>
                                    <p:animEffect transition="in" filter="randombar(horizontal)">
                                      <p:cBhvr>
                                        <p:cTn id="7" dur="500"/>
                                        <p:tgtEl>
                                          <p:spTgt spid="23"/>
                                        </p:tgtEl>
                                      </p:cBhvr>
                                    </p:animEffect>
                                  </p:childTnLst>
                                </p:cTn>
                              </p:par>
                              <p:par>
                                <p:cTn id="8" presetID="14" presetClass="entr" presetSubtype="10" fill="hold" grpId="0" nodeType="withEffect">
                                  <p:stCondLst>
                                    <p:cond delay="0"/>
                                  </p:stCondLst>
                                  <p:childTnLst>
                                    <p:set>
                                      <p:cBhvr>
                                        <p:cTn id="9" dur="1" fill="hold">
                                          <p:stCondLst>
                                            <p:cond delay="0"/>
                                          </p:stCondLst>
                                        </p:cTn>
                                        <p:tgtEl>
                                          <p:spTgt spid="22"/>
                                        </p:tgtEl>
                                        <p:attrNameLst>
                                          <p:attrName>style.visibility</p:attrName>
                                        </p:attrNameLst>
                                      </p:cBhvr>
                                      <p:to>
                                        <p:strVal val="visible"/>
                                      </p:to>
                                    </p:set>
                                    <p:animEffect transition="in" filter="randombar(horizontal)">
                                      <p:cBhvr>
                                        <p:cTn id="10" dur="500"/>
                                        <p:tgtEl>
                                          <p:spTgt spid="22"/>
                                        </p:tgtEl>
                                      </p:cBhvr>
                                    </p:animEffect>
                                  </p:childTnLst>
                                </p:cTn>
                              </p:par>
                            </p:childTnLst>
                          </p:cTn>
                        </p:par>
                      </p:childTnLst>
                    </p:cTn>
                  </p:par>
                  <p:par>
                    <p:cTn id="11" fill="hold">
                      <p:stCondLst>
                        <p:cond delay="indefinite"/>
                      </p:stCondLst>
                      <p:childTnLst>
                        <p:par>
                          <p:cTn id="12" fill="hold">
                            <p:stCondLst>
                              <p:cond delay="0"/>
                            </p:stCondLst>
                            <p:childTnLst>
                              <p:par>
                                <p:cTn id="13" presetID="14" presetClass="entr" presetSubtype="10" fill="hold" nodeType="clickEffect">
                                  <p:stCondLst>
                                    <p:cond delay="0"/>
                                  </p:stCondLst>
                                  <p:childTnLst>
                                    <p:set>
                                      <p:cBhvr>
                                        <p:cTn id="14" dur="1" fill="hold">
                                          <p:stCondLst>
                                            <p:cond delay="0"/>
                                          </p:stCondLst>
                                        </p:cTn>
                                        <p:tgtEl>
                                          <p:spTgt spid="22">
                                            <p:txEl>
                                              <p:pRg st="0" end="0"/>
                                            </p:txEl>
                                          </p:spTgt>
                                        </p:tgtEl>
                                        <p:attrNameLst>
                                          <p:attrName>style.visibility</p:attrName>
                                        </p:attrNameLst>
                                      </p:cBhvr>
                                      <p:to>
                                        <p:strVal val="visible"/>
                                      </p:to>
                                    </p:set>
                                    <p:animEffect transition="in" filter="randombar(horizontal)">
                                      <p:cBhvr>
                                        <p:cTn id="15" dur="500"/>
                                        <p:tgtEl>
                                          <p:spTgt spid="22">
                                            <p:txEl>
                                              <p:pRg st="0" end="0"/>
                                            </p:txEl>
                                          </p:spTgt>
                                        </p:tgtEl>
                                      </p:cBhvr>
                                    </p:animEffect>
                                  </p:childTnLst>
                                </p:cTn>
                              </p:par>
                              <p:par>
                                <p:cTn id="16" presetID="14" presetClass="entr" presetSubtype="10" fill="hold" nodeType="withEffect">
                                  <p:stCondLst>
                                    <p:cond delay="0"/>
                                  </p:stCondLst>
                                  <p:childTnLst>
                                    <p:set>
                                      <p:cBhvr>
                                        <p:cTn id="17" dur="1" fill="hold">
                                          <p:stCondLst>
                                            <p:cond delay="0"/>
                                          </p:stCondLst>
                                        </p:cTn>
                                        <p:tgtEl>
                                          <p:spTgt spid="22">
                                            <p:txEl>
                                              <p:pRg st="1" end="1"/>
                                            </p:txEl>
                                          </p:spTgt>
                                        </p:tgtEl>
                                        <p:attrNameLst>
                                          <p:attrName>style.visibility</p:attrName>
                                        </p:attrNameLst>
                                      </p:cBhvr>
                                      <p:to>
                                        <p:strVal val="visible"/>
                                      </p:to>
                                    </p:set>
                                    <p:animEffect transition="in" filter="randombar(horizontal)">
                                      <p:cBhvr>
                                        <p:cTn id="18" dur="500"/>
                                        <p:tgtEl>
                                          <p:spTgt spid="22">
                                            <p:txEl>
                                              <p:pRg st="1" end="1"/>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14" presetClass="entr" presetSubtype="10" fill="hold" nodeType="clickEffect">
                                  <p:stCondLst>
                                    <p:cond delay="0"/>
                                  </p:stCondLst>
                                  <p:childTnLst>
                                    <p:set>
                                      <p:cBhvr>
                                        <p:cTn id="22" dur="1" fill="hold">
                                          <p:stCondLst>
                                            <p:cond delay="0"/>
                                          </p:stCondLst>
                                        </p:cTn>
                                        <p:tgtEl>
                                          <p:spTgt spid="22">
                                            <p:txEl>
                                              <p:pRg st="2" end="2"/>
                                            </p:txEl>
                                          </p:spTgt>
                                        </p:tgtEl>
                                        <p:attrNameLst>
                                          <p:attrName>style.visibility</p:attrName>
                                        </p:attrNameLst>
                                      </p:cBhvr>
                                      <p:to>
                                        <p:strVal val="visible"/>
                                      </p:to>
                                    </p:set>
                                    <p:animEffect transition="in" filter="randombar(horizontal)">
                                      <p:cBhvr>
                                        <p:cTn id="23" dur="500"/>
                                        <p:tgtEl>
                                          <p:spTgt spid="22">
                                            <p:txEl>
                                              <p:pRg st="2" end="2"/>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14" presetClass="entr" presetSubtype="10" fill="hold" nodeType="clickEffect">
                                  <p:stCondLst>
                                    <p:cond delay="0"/>
                                  </p:stCondLst>
                                  <p:childTnLst>
                                    <p:set>
                                      <p:cBhvr>
                                        <p:cTn id="27" dur="1" fill="hold">
                                          <p:stCondLst>
                                            <p:cond delay="0"/>
                                          </p:stCondLst>
                                        </p:cTn>
                                        <p:tgtEl>
                                          <p:spTgt spid="22">
                                            <p:txEl>
                                              <p:pRg st="3" end="3"/>
                                            </p:txEl>
                                          </p:spTgt>
                                        </p:tgtEl>
                                        <p:attrNameLst>
                                          <p:attrName>style.visibility</p:attrName>
                                        </p:attrNameLst>
                                      </p:cBhvr>
                                      <p:to>
                                        <p:strVal val="visible"/>
                                      </p:to>
                                    </p:set>
                                    <p:animEffect transition="in" filter="randombar(horizontal)">
                                      <p:cBhvr>
                                        <p:cTn id="28" dur="500"/>
                                        <p:tgtEl>
                                          <p:spTgt spid="22">
                                            <p:txEl>
                                              <p:pRg st="3" end="3"/>
                                            </p:txEl>
                                          </p:spTgt>
                                        </p:tgtEl>
                                      </p:cBhvr>
                                    </p:animEffect>
                                  </p:childTnLst>
                                </p:cTn>
                              </p:par>
                            </p:childTnLst>
                          </p:cTn>
                        </p:par>
                      </p:childTnLst>
                    </p:cTn>
                  </p:par>
                  <p:par>
                    <p:cTn id="29" fill="hold">
                      <p:stCondLst>
                        <p:cond delay="indefinite"/>
                      </p:stCondLst>
                      <p:childTnLst>
                        <p:par>
                          <p:cTn id="30" fill="hold">
                            <p:stCondLst>
                              <p:cond delay="0"/>
                            </p:stCondLst>
                            <p:childTnLst>
                              <p:par>
                                <p:cTn id="31" presetID="14" presetClass="entr" presetSubtype="10" fill="hold" nodeType="clickEffect">
                                  <p:stCondLst>
                                    <p:cond delay="0"/>
                                  </p:stCondLst>
                                  <p:childTnLst>
                                    <p:set>
                                      <p:cBhvr>
                                        <p:cTn id="32" dur="1" fill="hold">
                                          <p:stCondLst>
                                            <p:cond delay="0"/>
                                          </p:stCondLst>
                                        </p:cTn>
                                        <p:tgtEl>
                                          <p:spTgt spid="2054"/>
                                        </p:tgtEl>
                                        <p:attrNameLst>
                                          <p:attrName>style.visibility</p:attrName>
                                        </p:attrNameLst>
                                      </p:cBhvr>
                                      <p:to>
                                        <p:strVal val="visible"/>
                                      </p:to>
                                    </p:set>
                                    <p:animEffect transition="in" filter="randombar(horizontal)">
                                      <p:cBhvr>
                                        <p:cTn id="33" dur="500"/>
                                        <p:tgtEl>
                                          <p:spTgt spid="2054"/>
                                        </p:tgtEl>
                                      </p:cBhvr>
                                    </p:animEffect>
                                  </p:childTnLst>
                                </p:cTn>
                              </p:par>
                              <p:par>
                                <p:cTn id="34" presetID="14" presetClass="entr" presetSubtype="10" fill="hold" nodeType="withEffect">
                                  <p:stCondLst>
                                    <p:cond delay="0"/>
                                  </p:stCondLst>
                                  <p:childTnLst>
                                    <p:set>
                                      <p:cBhvr>
                                        <p:cTn id="35" dur="1" fill="hold">
                                          <p:stCondLst>
                                            <p:cond delay="0"/>
                                          </p:stCondLst>
                                        </p:cTn>
                                        <p:tgtEl>
                                          <p:spTgt spid="2053"/>
                                        </p:tgtEl>
                                        <p:attrNameLst>
                                          <p:attrName>style.visibility</p:attrName>
                                        </p:attrNameLst>
                                      </p:cBhvr>
                                      <p:to>
                                        <p:strVal val="visible"/>
                                      </p:to>
                                    </p:set>
                                    <p:animEffect transition="in" filter="randombar(horizontal)">
                                      <p:cBhvr>
                                        <p:cTn id="36" dur="500"/>
                                        <p:tgtEl>
                                          <p:spTgt spid="2053"/>
                                        </p:tgtEl>
                                      </p:cBhvr>
                                    </p:animEffect>
                                  </p:childTnLst>
                                </p:cTn>
                              </p:par>
                              <p:par>
                                <p:cTn id="37" presetID="14" presetClass="entr" presetSubtype="10" fill="hold" grpId="0" nodeType="withEffect">
                                  <p:stCondLst>
                                    <p:cond delay="0"/>
                                  </p:stCondLst>
                                  <p:childTnLst>
                                    <p:set>
                                      <p:cBhvr>
                                        <p:cTn id="38" dur="1" fill="hold">
                                          <p:stCondLst>
                                            <p:cond delay="0"/>
                                          </p:stCondLst>
                                        </p:cTn>
                                        <p:tgtEl>
                                          <p:spTgt spid="24"/>
                                        </p:tgtEl>
                                        <p:attrNameLst>
                                          <p:attrName>style.visibility</p:attrName>
                                        </p:attrNameLst>
                                      </p:cBhvr>
                                      <p:to>
                                        <p:strVal val="visible"/>
                                      </p:to>
                                    </p:set>
                                    <p:animEffect transition="in" filter="randombar(horizontal)">
                                      <p:cBhvr>
                                        <p:cTn id="39" dur="500"/>
                                        <p:tgtEl>
                                          <p:spTgt spid="24"/>
                                        </p:tgtEl>
                                      </p:cBhvr>
                                    </p:animEffect>
                                  </p:childTnLst>
                                </p:cTn>
                              </p:par>
                              <p:par>
                                <p:cTn id="40" presetID="14" presetClass="entr" presetSubtype="10" fill="hold" grpId="0" nodeType="withEffect">
                                  <p:stCondLst>
                                    <p:cond delay="0"/>
                                  </p:stCondLst>
                                  <p:childTnLst>
                                    <p:set>
                                      <p:cBhvr>
                                        <p:cTn id="41" dur="1" fill="hold">
                                          <p:stCondLst>
                                            <p:cond delay="0"/>
                                          </p:stCondLst>
                                        </p:cTn>
                                        <p:tgtEl>
                                          <p:spTgt spid="25"/>
                                        </p:tgtEl>
                                        <p:attrNameLst>
                                          <p:attrName>style.visibility</p:attrName>
                                        </p:attrNameLst>
                                      </p:cBhvr>
                                      <p:to>
                                        <p:strVal val="visible"/>
                                      </p:to>
                                    </p:set>
                                    <p:animEffect transition="in" filter="randombar(horizontal)">
                                      <p:cBhvr>
                                        <p:cTn id="42" dur="500"/>
                                        <p:tgtEl>
                                          <p:spTgt spid="25"/>
                                        </p:tgtEl>
                                      </p:cBhvr>
                                    </p:animEffect>
                                  </p:childTnLst>
                                </p:cTn>
                              </p:par>
                              <p:par>
                                <p:cTn id="43" presetID="14" presetClass="entr" presetSubtype="10" fill="hold" nodeType="withEffect">
                                  <p:stCondLst>
                                    <p:cond delay="0"/>
                                  </p:stCondLst>
                                  <p:childTnLst>
                                    <p:set>
                                      <p:cBhvr>
                                        <p:cTn id="44" dur="1" fill="hold">
                                          <p:stCondLst>
                                            <p:cond delay="0"/>
                                          </p:stCondLst>
                                        </p:cTn>
                                        <p:tgtEl>
                                          <p:spTgt spid="2050"/>
                                        </p:tgtEl>
                                        <p:attrNameLst>
                                          <p:attrName>style.visibility</p:attrName>
                                        </p:attrNameLst>
                                      </p:cBhvr>
                                      <p:to>
                                        <p:strVal val="visible"/>
                                      </p:to>
                                    </p:set>
                                    <p:animEffect transition="in" filter="randombar(horizontal)">
                                      <p:cBhvr>
                                        <p:cTn id="45" dur="500"/>
                                        <p:tgtEl>
                                          <p:spTgt spid="2050"/>
                                        </p:tgtEl>
                                      </p:cBhvr>
                                    </p:animEffect>
                                  </p:childTnLst>
                                </p:cTn>
                              </p:par>
                              <p:par>
                                <p:cTn id="46" presetID="14" presetClass="entr" presetSubtype="10" fill="hold" nodeType="withEffect">
                                  <p:stCondLst>
                                    <p:cond delay="0"/>
                                  </p:stCondLst>
                                  <p:childTnLst>
                                    <p:set>
                                      <p:cBhvr>
                                        <p:cTn id="47" dur="1" fill="hold">
                                          <p:stCondLst>
                                            <p:cond delay="0"/>
                                          </p:stCondLst>
                                        </p:cTn>
                                        <p:tgtEl>
                                          <p:spTgt spid="2052"/>
                                        </p:tgtEl>
                                        <p:attrNameLst>
                                          <p:attrName>style.visibility</p:attrName>
                                        </p:attrNameLst>
                                      </p:cBhvr>
                                      <p:to>
                                        <p:strVal val="visible"/>
                                      </p:to>
                                    </p:set>
                                    <p:animEffect transition="in" filter="randombar(horizontal)">
                                      <p:cBhvr>
                                        <p:cTn id="48" dur="500"/>
                                        <p:tgtEl>
                                          <p:spTgt spid="2052"/>
                                        </p:tgtEl>
                                      </p:cBhvr>
                                    </p:animEffect>
                                  </p:childTnLst>
                                </p:cTn>
                              </p:par>
                              <p:par>
                                <p:cTn id="49" presetID="14" presetClass="entr" presetSubtype="10" fill="hold" grpId="0" nodeType="withEffect">
                                  <p:stCondLst>
                                    <p:cond delay="0"/>
                                  </p:stCondLst>
                                  <p:childTnLst>
                                    <p:set>
                                      <p:cBhvr>
                                        <p:cTn id="50" dur="1" fill="hold">
                                          <p:stCondLst>
                                            <p:cond delay="0"/>
                                          </p:stCondLst>
                                        </p:cTn>
                                        <p:tgtEl>
                                          <p:spTgt spid="27"/>
                                        </p:tgtEl>
                                        <p:attrNameLst>
                                          <p:attrName>style.visibility</p:attrName>
                                        </p:attrNameLst>
                                      </p:cBhvr>
                                      <p:to>
                                        <p:strVal val="visible"/>
                                      </p:to>
                                    </p:set>
                                    <p:animEffect transition="in" filter="randombar(horizontal)">
                                      <p:cBhvr>
                                        <p:cTn id="51" dur="500"/>
                                        <p:tgtEl>
                                          <p:spTgt spid="27"/>
                                        </p:tgtEl>
                                      </p:cBhvr>
                                    </p:animEffect>
                                  </p:childTnLst>
                                </p:cTn>
                              </p:par>
                            </p:childTnLst>
                          </p:cTn>
                        </p:par>
                      </p:childTnLst>
                    </p:cTn>
                  </p:par>
                  <p:par>
                    <p:cTn id="52" fill="hold">
                      <p:stCondLst>
                        <p:cond delay="indefinite"/>
                      </p:stCondLst>
                      <p:childTnLst>
                        <p:par>
                          <p:cTn id="53" fill="hold">
                            <p:stCondLst>
                              <p:cond delay="0"/>
                            </p:stCondLst>
                            <p:childTnLst>
                              <p:par>
                                <p:cTn id="54" presetID="14" presetClass="entr" presetSubtype="10" fill="hold" nodeType="clickEffect">
                                  <p:stCondLst>
                                    <p:cond delay="0"/>
                                  </p:stCondLst>
                                  <p:childTnLst>
                                    <p:set>
                                      <p:cBhvr>
                                        <p:cTn id="55" dur="1" fill="hold">
                                          <p:stCondLst>
                                            <p:cond delay="0"/>
                                          </p:stCondLst>
                                        </p:cTn>
                                        <p:tgtEl>
                                          <p:spTgt spid="22">
                                            <p:txEl>
                                              <p:pRg st="4" end="4"/>
                                            </p:txEl>
                                          </p:spTgt>
                                        </p:tgtEl>
                                        <p:attrNameLst>
                                          <p:attrName>style.visibility</p:attrName>
                                        </p:attrNameLst>
                                      </p:cBhvr>
                                      <p:to>
                                        <p:strVal val="visible"/>
                                      </p:to>
                                    </p:set>
                                    <p:animEffect transition="in" filter="randombar(horizontal)">
                                      <p:cBhvr>
                                        <p:cTn id="56" dur="500"/>
                                        <p:tgtEl>
                                          <p:spTgt spid="22">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animBg="1"/>
      <p:bldP spid="24" grpId="0"/>
      <p:bldP spid="25" grpId="0"/>
      <p:bldP spid="27"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a:xfrm>
            <a:off x="53328" y="1080815"/>
            <a:ext cx="9018464" cy="5700985"/>
          </a:xfrm>
          <a:prstGeom prst="roundRect">
            <a:avLst>
              <a:gd name="adj" fmla="val 2338"/>
            </a:avLst>
          </a:prstGeom>
          <a:ln>
            <a:solidFill>
              <a:schemeClr val="tx1"/>
            </a:solidFill>
          </a:ln>
        </p:spPr>
        <p:style>
          <a:lnRef idx="2">
            <a:schemeClr val="accent1">
              <a:shade val="50000"/>
            </a:schemeClr>
          </a:lnRef>
          <a:fillRef idx="1003">
            <a:schemeClr val="l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pic>
        <p:nvPicPr>
          <p:cNvPr id="5"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t="10909" b="7677"/>
          <a:stretch/>
        </p:blipFill>
        <p:spPr bwMode="auto">
          <a:xfrm>
            <a:off x="141061" y="1143000"/>
            <a:ext cx="8827479" cy="5532380"/>
          </a:xfrm>
          <a:prstGeom prst="roundRect">
            <a:avLst>
              <a:gd name="adj" fmla="val 2792"/>
            </a:avLst>
          </a:prstGeom>
          <a:blipFill>
            <a:blip r:embed="rId3"/>
            <a:stretch>
              <a:fillRect/>
            </a:stretch>
          </a:blipFill>
          <a:ln>
            <a:noFill/>
          </a:ln>
          <a:effectLst/>
        </p:spPr>
      </p:pic>
      <p:sp>
        <p:nvSpPr>
          <p:cNvPr id="6" name="Rounded Rectangle 5"/>
          <p:cNvSpPr/>
          <p:nvPr/>
        </p:nvSpPr>
        <p:spPr>
          <a:xfrm>
            <a:off x="45344" y="52392"/>
            <a:ext cx="9022456" cy="938208"/>
          </a:xfrm>
          <a:prstGeom prst="roundRect">
            <a:avLst>
              <a:gd name="adj" fmla="val 7378"/>
            </a:avLst>
          </a:prstGeom>
          <a:ln>
            <a:solidFill>
              <a:schemeClr val="tx1"/>
            </a:solidFill>
          </a:ln>
        </p:spPr>
        <p:style>
          <a:lnRef idx="2">
            <a:schemeClr val="accent1">
              <a:shade val="50000"/>
            </a:schemeClr>
          </a:lnRef>
          <a:fillRef idx="1003">
            <a:schemeClr val="l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pic>
        <p:nvPicPr>
          <p:cNvPr id="7" name="Picture 8"/>
          <p:cNvPicPr>
            <a:picLocks noChangeAspect="1" noChangeArrowheads="1"/>
          </p:cNvPicPr>
          <p:nvPr/>
        </p:nvPicPr>
        <p:blipFill>
          <a:blip r:embed="rId4" cstate="print">
            <a:extLst>
              <a:ext uri="{28A0092B-C50C-407E-A947-70E740481C1C}">
                <a14:useLocalDpi xmlns:a14="http://schemas.microsoft.com/office/drawing/2010/main" val="0"/>
              </a:ext>
            </a:extLst>
          </a:blip>
          <a:stretch>
            <a:fillRect/>
          </a:stretch>
        </p:blipFill>
        <p:spPr bwMode="auto">
          <a:xfrm>
            <a:off x="233160" y="126812"/>
            <a:ext cx="1210078" cy="793885"/>
          </a:xfrm>
          <a:prstGeom prst="roundRect">
            <a:avLst>
              <a:gd name="adj" fmla="val 4572"/>
            </a:avLst>
          </a:prstGeom>
          <a:noFill/>
          <a:ln w="19050">
            <a:noFill/>
          </a:ln>
          <a:extLst>
            <a:ext uri="{909E8E84-426E-40DD-AFC4-6F175D3DCCD1}">
              <a14:hiddenFill xmlns:a14="http://schemas.microsoft.com/office/drawing/2010/main">
                <a:solidFill>
                  <a:srgbClr val="FFFFFF"/>
                </a:solidFill>
              </a14:hiddenFill>
            </a:ext>
          </a:extLst>
        </p:spPr>
      </p:pic>
      <p:sp>
        <p:nvSpPr>
          <p:cNvPr id="8" name="Rounded Rectangle 7"/>
          <p:cNvSpPr/>
          <p:nvPr/>
        </p:nvSpPr>
        <p:spPr>
          <a:xfrm>
            <a:off x="141288" y="127000"/>
            <a:ext cx="1382711" cy="793697"/>
          </a:xfrm>
          <a:prstGeom prst="roundRect">
            <a:avLst>
              <a:gd name="adj" fmla="val 6422"/>
            </a:avLst>
          </a:prstGeom>
          <a:noFill/>
          <a:ln>
            <a:solidFill>
              <a:schemeClr val="tx1"/>
            </a:solidFill>
          </a:ln>
          <a:effectLst>
            <a:outerShdw blurRad="50800" dist="38100" dir="8100000" algn="tr" rotWithShape="0">
              <a:prstClr val="black">
                <a:alpha val="40000"/>
              </a:prstClr>
            </a:outerShdw>
          </a:effectLst>
        </p:spPr>
        <p:style>
          <a:lnRef idx="2">
            <a:schemeClr val="accent6"/>
          </a:lnRef>
          <a:fillRef idx="1">
            <a:schemeClr val="lt1"/>
          </a:fillRef>
          <a:effectRef idx="0">
            <a:schemeClr val="accent6"/>
          </a:effectRef>
          <a:fontRef idx="minor">
            <a:schemeClr val="dk1"/>
          </a:fontRef>
        </p:style>
        <p:txBody>
          <a:bodyPr anchor="ctr"/>
          <a:lstStyle/>
          <a:p>
            <a:pPr algn="ctr" fontAlgn="auto">
              <a:spcBef>
                <a:spcPts val="0"/>
              </a:spcBef>
              <a:spcAft>
                <a:spcPts val="0"/>
              </a:spcAft>
              <a:defRPr/>
            </a:pPr>
            <a:endParaRPr lang="en-US">
              <a:solidFill>
                <a:prstClr val="black"/>
              </a:solidFill>
            </a:endParaRPr>
          </a:p>
        </p:txBody>
      </p:sp>
      <p:sp>
        <p:nvSpPr>
          <p:cNvPr id="12" name="Rectangle 11"/>
          <p:cNvSpPr/>
          <p:nvPr/>
        </p:nvSpPr>
        <p:spPr>
          <a:xfrm>
            <a:off x="76200" y="126812"/>
            <a:ext cx="1447799" cy="793885"/>
          </a:xfrm>
          <a:prstGeom prst="rect">
            <a:avLst/>
          </a:prstGeom>
          <a:noFill/>
          <a:ln>
            <a:noFill/>
          </a:ln>
        </p:spPr>
        <p:style>
          <a:lnRef idx="2">
            <a:schemeClr val="dk1"/>
          </a:lnRef>
          <a:fillRef idx="1">
            <a:schemeClr val="lt1"/>
          </a:fillRef>
          <a:effectRef idx="0">
            <a:schemeClr val="dk1"/>
          </a:effectRef>
          <a:fontRef idx="minor">
            <a:schemeClr val="dk1"/>
          </a:fontRef>
        </p:style>
        <p:txBody>
          <a:bodyPr anchor="ctr"/>
          <a:lstStyle/>
          <a:p>
            <a:pPr algn="ctr" fontAlgn="auto">
              <a:spcBef>
                <a:spcPts val="0"/>
              </a:spcBef>
              <a:spcAft>
                <a:spcPts val="0"/>
              </a:spcAft>
              <a:defRPr/>
            </a:pPr>
            <a:r>
              <a:rPr lang="en-US" sz="2800" dirty="0" smtClean="0">
                <a:ln w="18415" cmpd="sng">
                  <a:solidFill>
                    <a:srgbClr val="FFFFFF"/>
                  </a:solidFill>
                  <a:prstDash val="solid"/>
                </a:ln>
                <a:solidFill>
                  <a:srgbClr val="00B050"/>
                </a:solidFill>
                <a:effectLst>
                  <a:glow rad="76200">
                    <a:srgbClr val="1F497D">
                      <a:lumMod val="75000"/>
                    </a:srgbClr>
                  </a:glow>
                  <a:outerShdw blurRad="63500" dir="3600000" algn="tl" rotWithShape="0">
                    <a:srgbClr val="000000">
                      <a:alpha val="70000"/>
                    </a:srgbClr>
                  </a:outerShdw>
                </a:effectLst>
                <a:latin typeface="Cambria" pitchFamily="18" charset="0"/>
              </a:rPr>
              <a:t>BÀI 3</a:t>
            </a:r>
            <a:endParaRPr lang="en-US" sz="2800" dirty="0">
              <a:ln w="18415" cmpd="sng">
                <a:solidFill>
                  <a:srgbClr val="FFFFFF"/>
                </a:solidFill>
                <a:prstDash val="solid"/>
              </a:ln>
              <a:solidFill>
                <a:srgbClr val="00B050"/>
              </a:solidFill>
              <a:effectLst>
                <a:glow rad="76200">
                  <a:srgbClr val="1F497D">
                    <a:lumMod val="75000"/>
                  </a:srgbClr>
                </a:glow>
                <a:outerShdw blurRad="63500" dir="3600000" algn="tl" rotWithShape="0">
                  <a:srgbClr val="000000">
                    <a:alpha val="70000"/>
                  </a:srgbClr>
                </a:outerShdw>
              </a:effectLst>
              <a:latin typeface="Cambria" pitchFamily="18" charset="0"/>
            </a:endParaRPr>
          </a:p>
        </p:txBody>
      </p:sp>
      <p:sp>
        <p:nvSpPr>
          <p:cNvPr id="13" name="Rounded Rectangle 12"/>
          <p:cNvSpPr/>
          <p:nvPr/>
        </p:nvSpPr>
        <p:spPr>
          <a:xfrm>
            <a:off x="141288" y="1143000"/>
            <a:ext cx="8826500" cy="5548313"/>
          </a:xfrm>
          <a:prstGeom prst="roundRect">
            <a:avLst>
              <a:gd name="adj" fmla="val 2047"/>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pic>
        <p:nvPicPr>
          <p:cNvPr id="30"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90" t="35554" r="1701" b="51835"/>
          <a:stretch/>
        </p:blipFill>
        <p:spPr bwMode="auto">
          <a:xfrm flipV="1">
            <a:off x="1622590" y="133916"/>
            <a:ext cx="7376971" cy="786780"/>
          </a:xfrm>
          <a:prstGeom prst="roundRect">
            <a:avLst>
              <a:gd name="adj" fmla="val 2792"/>
            </a:avLst>
          </a:prstGeom>
          <a:blipFill>
            <a:blip r:embed="rId3"/>
            <a:stretch>
              <a:fillRect/>
            </a:stretch>
          </a:blipFill>
          <a:ln>
            <a:noFill/>
          </a:ln>
          <a:effectLst/>
        </p:spPr>
      </p:pic>
      <p:sp>
        <p:nvSpPr>
          <p:cNvPr id="29" name="Rounded Rectangle 28"/>
          <p:cNvSpPr/>
          <p:nvPr/>
        </p:nvSpPr>
        <p:spPr>
          <a:xfrm>
            <a:off x="1608735" y="133917"/>
            <a:ext cx="7390825" cy="786780"/>
          </a:xfrm>
          <a:prstGeom prst="roundRect">
            <a:avLst>
              <a:gd name="adj" fmla="val 6422"/>
            </a:avLst>
          </a:prstGeom>
          <a:noFill/>
          <a:ln>
            <a:solidFill>
              <a:schemeClr val="tx1"/>
            </a:solidFill>
          </a:ln>
          <a:effectLst/>
        </p:spPr>
        <p:style>
          <a:lnRef idx="2">
            <a:schemeClr val="accent6"/>
          </a:lnRef>
          <a:fillRef idx="1">
            <a:schemeClr val="lt1"/>
          </a:fillRef>
          <a:effectRef idx="0">
            <a:schemeClr val="accent6"/>
          </a:effectRef>
          <a:fontRef idx="minor">
            <a:schemeClr val="dk1"/>
          </a:fontRef>
        </p:style>
        <p:txBody>
          <a:bodyPr anchor="ctr"/>
          <a:lstStyle/>
          <a:p>
            <a:pPr algn="ctr" fontAlgn="auto">
              <a:spcBef>
                <a:spcPts val="0"/>
              </a:spcBef>
              <a:spcAft>
                <a:spcPts val="0"/>
              </a:spcAft>
              <a:defRPr/>
            </a:pPr>
            <a:endParaRPr lang="en-US">
              <a:solidFill>
                <a:prstClr val="black"/>
              </a:solidFill>
            </a:endParaRPr>
          </a:p>
        </p:txBody>
      </p:sp>
      <p:sp>
        <p:nvSpPr>
          <p:cNvPr id="33" name="Rounded Rectangle 32"/>
          <p:cNvSpPr/>
          <p:nvPr/>
        </p:nvSpPr>
        <p:spPr>
          <a:xfrm>
            <a:off x="1720089" y="202779"/>
            <a:ext cx="489711" cy="635421"/>
          </a:xfrm>
          <a:prstGeom prst="roundRect">
            <a:avLst>
              <a:gd name="adj" fmla="val 9487"/>
            </a:avLst>
          </a:prstGeom>
          <a:solidFill>
            <a:srgbClr val="002060"/>
          </a:solidFill>
          <a:ln>
            <a:solidFill>
              <a:srgbClr val="002060"/>
            </a:solidFill>
          </a:ln>
          <a:scene3d>
            <a:camera prst="orthographicFront"/>
            <a:lightRig rig="threePt" dir="t"/>
          </a:scene3d>
          <a:sp3d>
            <a:bevelT w="139700" h="139700" prst="divot"/>
          </a:sp3d>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3000" b="1" dirty="0" smtClean="0">
                <a:effectLst>
                  <a:outerShdw blurRad="38100" dist="38100" dir="2700000" algn="tl">
                    <a:srgbClr val="000000">
                      <a:alpha val="43137"/>
                    </a:srgbClr>
                  </a:outerShdw>
                </a:effectLst>
                <a:latin typeface="Cambria" pitchFamily="18" charset="0"/>
              </a:rPr>
              <a:t>3</a:t>
            </a:r>
            <a:endParaRPr lang="en-US" sz="3000" b="1" dirty="0">
              <a:effectLst>
                <a:outerShdw blurRad="38100" dist="38100" dir="2700000" algn="tl">
                  <a:srgbClr val="000000">
                    <a:alpha val="43137"/>
                  </a:srgbClr>
                </a:outerShdw>
              </a:effectLst>
              <a:latin typeface="Cambria" pitchFamily="18" charset="0"/>
            </a:endParaRPr>
          </a:p>
        </p:txBody>
      </p:sp>
      <p:sp>
        <p:nvSpPr>
          <p:cNvPr id="9" name="Oval 8"/>
          <p:cNvSpPr/>
          <p:nvPr/>
        </p:nvSpPr>
        <p:spPr>
          <a:xfrm rot="7538023">
            <a:off x="178847" y="651633"/>
            <a:ext cx="220832" cy="228600"/>
          </a:xfrm>
          <a:prstGeom prst="ellipse">
            <a:avLst/>
          </a:prstGeom>
          <a:solidFill>
            <a:schemeClr val="bg1"/>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sp>
        <p:nvSpPr>
          <p:cNvPr id="10" name="Oval 9"/>
          <p:cNvSpPr/>
          <p:nvPr/>
        </p:nvSpPr>
        <p:spPr>
          <a:xfrm rot="11180550">
            <a:off x="204617" y="1184719"/>
            <a:ext cx="220832" cy="228600"/>
          </a:xfrm>
          <a:prstGeom prst="ellipse">
            <a:avLst/>
          </a:prstGeom>
          <a:ln>
            <a:noFill/>
          </a:ln>
          <a:effectLst>
            <a:innerShdw blurRad="63500" dist="50800" dir="13500000">
              <a:prstClr val="black">
                <a:alpha val="50000"/>
              </a:prstClr>
            </a:innerShdw>
          </a:effectLst>
        </p:spPr>
        <p:style>
          <a:lnRef idx="2">
            <a:schemeClr val="dk1"/>
          </a:lnRef>
          <a:fillRef idx="1">
            <a:schemeClr val="lt1"/>
          </a:fillRef>
          <a:effectRef idx="0">
            <a:schemeClr val="dk1"/>
          </a:effectRef>
          <a:fontRef idx="minor">
            <a:schemeClr val="dk1"/>
          </a:fontRef>
        </p:style>
        <p:txBody>
          <a:bodyPr anchor="ctr"/>
          <a:lstStyle/>
          <a:p>
            <a:pPr algn="ctr" fontAlgn="auto">
              <a:spcBef>
                <a:spcPts val="0"/>
              </a:spcBef>
              <a:spcAft>
                <a:spcPts val="0"/>
              </a:spcAft>
              <a:defRPr/>
            </a:pPr>
            <a:endParaRPr lang="en-US">
              <a:solidFill>
                <a:prstClr val="black"/>
              </a:solidFill>
            </a:endParaRPr>
          </a:p>
        </p:txBody>
      </p:sp>
      <p:sp>
        <p:nvSpPr>
          <p:cNvPr id="11" name="Block Arc 10"/>
          <p:cNvSpPr/>
          <p:nvPr/>
        </p:nvSpPr>
        <p:spPr>
          <a:xfrm rot="16200000">
            <a:off x="-26887" y="922161"/>
            <a:ext cx="545300" cy="232843"/>
          </a:xfrm>
          <a:prstGeom prst="blockArc">
            <a:avLst>
              <a:gd name="adj1" fmla="val 10259821"/>
              <a:gd name="adj2" fmla="val 387255"/>
              <a:gd name="adj3" fmla="val 0"/>
            </a:avLst>
          </a:prstGeom>
          <a:ln w="76200"/>
          <a:scene3d>
            <a:camera prst="perspectiveBelow"/>
            <a:lightRig rig="threePt" dir="t"/>
          </a:scene3d>
        </p:spPr>
        <p:style>
          <a:lnRef idx="2">
            <a:schemeClr val="dk1">
              <a:shade val="50000"/>
            </a:schemeClr>
          </a:lnRef>
          <a:fillRef idx="1">
            <a:schemeClr val="dk1"/>
          </a:fillRef>
          <a:effectRef idx="0">
            <a:schemeClr val="dk1"/>
          </a:effectRef>
          <a:fontRef idx="minor">
            <a:schemeClr val="lt1"/>
          </a:fontRef>
        </p:style>
        <p:txBody>
          <a:bodyPr anchor="ctr"/>
          <a:lstStyle/>
          <a:p>
            <a:pPr algn="ctr" fontAlgn="auto">
              <a:spcBef>
                <a:spcPts val="0"/>
              </a:spcBef>
              <a:spcAft>
                <a:spcPts val="0"/>
              </a:spcAft>
              <a:defRPr/>
            </a:pPr>
            <a:endParaRPr lang="en-US">
              <a:solidFill>
                <a:prstClr val="black"/>
              </a:solidFill>
            </a:endParaRPr>
          </a:p>
        </p:txBody>
      </p:sp>
      <p:sp>
        <p:nvSpPr>
          <p:cNvPr id="21" name="Title 1"/>
          <p:cNvSpPr txBox="1">
            <a:spLocks/>
          </p:cNvSpPr>
          <p:nvPr/>
        </p:nvSpPr>
        <p:spPr>
          <a:xfrm>
            <a:off x="2299452" y="266700"/>
            <a:ext cx="7377948" cy="5715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just"/>
            <a:r>
              <a:rPr lang="en-US" sz="2400" b="1" dirty="0" smtClean="0">
                <a:solidFill>
                  <a:srgbClr val="0D30DD"/>
                </a:solidFill>
                <a:latin typeface="Cambria" pitchFamily="18" charset="0"/>
              </a:rPr>
              <a:t>SỬ DỤNG HỢP LÍ TÀI NGUYÊN KHOÁNG SẢN</a:t>
            </a:r>
            <a:endParaRPr lang="en-US" sz="2400" b="1" dirty="0">
              <a:solidFill>
                <a:srgbClr val="0D30DD"/>
              </a:solidFill>
              <a:latin typeface="Cambria" pitchFamily="18" charset="0"/>
            </a:endParaRPr>
          </a:p>
        </p:txBody>
      </p:sp>
      <p:graphicFrame>
        <p:nvGraphicFramePr>
          <p:cNvPr id="2" name="Diagram 1"/>
          <p:cNvGraphicFramePr/>
          <p:nvPr>
            <p:extLst>
              <p:ext uri="{D42A27DB-BD31-4B8C-83A1-F6EECF244321}">
                <p14:modId xmlns:p14="http://schemas.microsoft.com/office/powerpoint/2010/main" val="1840792484"/>
              </p:ext>
            </p:extLst>
          </p:nvPr>
        </p:nvGraphicFramePr>
        <p:xfrm>
          <a:off x="1524000" y="1397000"/>
          <a:ext cx="7315200" cy="5156200"/>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pic>
        <p:nvPicPr>
          <p:cNvPr id="20" name="Picture 19"/>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381000" y="3505200"/>
            <a:ext cx="1357904" cy="1018429"/>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2" name="TextBox 2"/>
          <p:cNvSpPr txBox="1"/>
          <p:nvPr/>
        </p:nvSpPr>
        <p:spPr>
          <a:xfrm>
            <a:off x="823476" y="3646105"/>
            <a:ext cx="643139" cy="707886"/>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4000" b="1" dirty="0" smtClean="0">
                <a:solidFill>
                  <a:srgbClr val="FF0000"/>
                </a:solidFill>
                <a:latin typeface="Cambria" pitchFamily="18" charset="0"/>
                <a:ea typeface="Cambria" pitchFamily="18" charset="0"/>
              </a:rPr>
              <a:t>3</a:t>
            </a:r>
            <a:endParaRPr lang="en-US" sz="4000" b="1" dirty="0">
              <a:solidFill>
                <a:srgbClr val="FF0000"/>
              </a:solidFill>
              <a:latin typeface="Cambria" pitchFamily="18" charset="0"/>
              <a:ea typeface="Cambria" pitchFamily="18" charset="0"/>
            </a:endParaRPr>
          </a:p>
        </p:txBody>
      </p:sp>
    </p:spTree>
    <p:extLst>
      <p:ext uri="{BB962C8B-B14F-4D97-AF65-F5344CB8AC3E}">
        <p14:creationId xmlns:p14="http://schemas.microsoft.com/office/powerpoint/2010/main" val="783189153"/>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2" grpId="0">
        <p:bldAsOne/>
      </p:bldGraphic>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a:xfrm>
            <a:off x="53328" y="1080815"/>
            <a:ext cx="9018464" cy="5700985"/>
          </a:xfrm>
          <a:prstGeom prst="roundRect">
            <a:avLst>
              <a:gd name="adj" fmla="val 2338"/>
            </a:avLst>
          </a:prstGeom>
          <a:ln>
            <a:solidFill>
              <a:schemeClr val="tx1"/>
            </a:solidFill>
          </a:ln>
        </p:spPr>
        <p:style>
          <a:lnRef idx="2">
            <a:schemeClr val="accent1">
              <a:shade val="50000"/>
            </a:schemeClr>
          </a:lnRef>
          <a:fillRef idx="1003">
            <a:schemeClr val="l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pic>
        <p:nvPicPr>
          <p:cNvPr id="5"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t="10909" b="7677"/>
          <a:stretch/>
        </p:blipFill>
        <p:spPr bwMode="auto">
          <a:xfrm>
            <a:off x="141061" y="1143000"/>
            <a:ext cx="8827479" cy="5532380"/>
          </a:xfrm>
          <a:prstGeom prst="roundRect">
            <a:avLst>
              <a:gd name="adj" fmla="val 2792"/>
            </a:avLst>
          </a:prstGeom>
          <a:blipFill>
            <a:blip r:embed="rId3"/>
            <a:stretch>
              <a:fillRect/>
            </a:stretch>
          </a:blipFill>
          <a:ln>
            <a:noFill/>
          </a:ln>
          <a:effectLst/>
        </p:spPr>
      </p:pic>
      <p:sp>
        <p:nvSpPr>
          <p:cNvPr id="6" name="Rounded Rectangle 5"/>
          <p:cNvSpPr/>
          <p:nvPr/>
        </p:nvSpPr>
        <p:spPr>
          <a:xfrm>
            <a:off x="45344" y="52392"/>
            <a:ext cx="9022456" cy="938208"/>
          </a:xfrm>
          <a:prstGeom prst="roundRect">
            <a:avLst>
              <a:gd name="adj" fmla="val 7378"/>
            </a:avLst>
          </a:prstGeom>
          <a:ln>
            <a:solidFill>
              <a:schemeClr val="tx1"/>
            </a:solidFill>
          </a:ln>
        </p:spPr>
        <p:style>
          <a:lnRef idx="2">
            <a:schemeClr val="accent1">
              <a:shade val="50000"/>
            </a:schemeClr>
          </a:lnRef>
          <a:fillRef idx="1003">
            <a:schemeClr val="l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pic>
        <p:nvPicPr>
          <p:cNvPr id="7" name="Picture 8"/>
          <p:cNvPicPr>
            <a:picLocks noChangeAspect="1" noChangeArrowheads="1"/>
          </p:cNvPicPr>
          <p:nvPr/>
        </p:nvPicPr>
        <p:blipFill>
          <a:blip r:embed="rId4" cstate="print">
            <a:extLst>
              <a:ext uri="{28A0092B-C50C-407E-A947-70E740481C1C}">
                <a14:useLocalDpi xmlns:a14="http://schemas.microsoft.com/office/drawing/2010/main" val="0"/>
              </a:ext>
            </a:extLst>
          </a:blip>
          <a:stretch>
            <a:fillRect/>
          </a:stretch>
        </p:blipFill>
        <p:spPr bwMode="auto">
          <a:xfrm>
            <a:off x="233160" y="126812"/>
            <a:ext cx="1210078" cy="793885"/>
          </a:xfrm>
          <a:prstGeom prst="roundRect">
            <a:avLst>
              <a:gd name="adj" fmla="val 4572"/>
            </a:avLst>
          </a:prstGeom>
          <a:noFill/>
          <a:ln w="19050">
            <a:noFill/>
          </a:ln>
          <a:extLst>
            <a:ext uri="{909E8E84-426E-40DD-AFC4-6F175D3DCCD1}">
              <a14:hiddenFill xmlns:a14="http://schemas.microsoft.com/office/drawing/2010/main">
                <a:solidFill>
                  <a:srgbClr val="FFFFFF"/>
                </a:solidFill>
              </a14:hiddenFill>
            </a:ext>
          </a:extLst>
        </p:spPr>
      </p:pic>
      <p:sp>
        <p:nvSpPr>
          <p:cNvPr id="8" name="Rounded Rectangle 7"/>
          <p:cNvSpPr/>
          <p:nvPr/>
        </p:nvSpPr>
        <p:spPr>
          <a:xfrm>
            <a:off x="141288" y="127000"/>
            <a:ext cx="1382711" cy="793697"/>
          </a:xfrm>
          <a:prstGeom prst="roundRect">
            <a:avLst>
              <a:gd name="adj" fmla="val 6422"/>
            </a:avLst>
          </a:prstGeom>
          <a:noFill/>
          <a:ln>
            <a:solidFill>
              <a:schemeClr val="tx1"/>
            </a:solidFill>
          </a:ln>
          <a:effectLst>
            <a:outerShdw blurRad="50800" dist="38100" dir="8100000" algn="tr" rotWithShape="0">
              <a:prstClr val="black">
                <a:alpha val="40000"/>
              </a:prstClr>
            </a:outerShdw>
          </a:effectLst>
        </p:spPr>
        <p:style>
          <a:lnRef idx="2">
            <a:schemeClr val="accent6"/>
          </a:lnRef>
          <a:fillRef idx="1">
            <a:schemeClr val="lt1"/>
          </a:fillRef>
          <a:effectRef idx="0">
            <a:schemeClr val="accent6"/>
          </a:effectRef>
          <a:fontRef idx="minor">
            <a:schemeClr val="dk1"/>
          </a:fontRef>
        </p:style>
        <p:txBody>
          <a:bodyPr anchor="ctr"/>
          <a:lstStyle/>
          <a:p>
            <a:pPr algn="ctr" fontAlgn="auto">
              <a:spcBef>
                <a:spcPts val="0"/>
              </a:spcBef>
              <a:spcAft>
                <a:spcPts val="0"/>
              </a:spcAft>
              <a:defRPr/>
            </a:pPr>
            <a:endParaRPr lang="en-US">
              <a:solidFill>
                <a:prstClr val="black"/>
              </a:solidFill>
            </a:endParaRPr>
          </a:p>
        </p:txBody>
      </p:sp>
      <p:sp>
        <p:nvSpPr>
          <p:cNvPr id="12" name="Rectangle 11"/>
          <p:cNvSpPr/>
          <p:nvPr/>
        </p:nvSpPr>
        <p:spPr>
          <a:xfrm>
            <a:off x="76200" y="126812"/>
            <a:ext cx="1447799" cy="793885"/>
          </a:xfrm>
          <a:prstGeom prst="rect">
            <a:avLst/>
          </a:prstGeom>
          <a:noFill/>
          <a:ln>
            <a:noFill/>
          </a:ln>
        </p:spPr>
        <p:style>
          <a:lnRef idx="2">
            <a:schemeClr val="dk1"/>
          </a:lnRef>
          <a:fillRef idx="1">
            <a:schemeClr val="lt1"/>
          </a:fillRef>
          <a:effectRef idx="0">
            <a:schemeClr val="dk1"/>
          </a:effectRef>
          <a:fontRef idx="minor">
            <a:schemeClr val="dk1"/>
          </a:fontRef>
        </p:style>
        <p:txBody>
          <a:bodyPr anchor="ctr"/>
          <a:lstStyle/>
          <a:p>
            <a:pPr algn="ctr" fontAlgn="auto">
              <a:spcBef>
                <a:spcPts val="0"/>
              </a:spcBef>
              <a:spcAft>
                <a:spcPts val="0"/>
              </a:spcAft>
              <a:defRPr/>
            </a:pPr>
            <a:r>
              <a:rPr lang="en-US" sz="2800" dirty="0" smtClean="0">
                <a:ln w="18415" cmpd="sng">
                  <a:solidFill>
                    <a:srgbClr val="FFFFFF"/>
                  </a:solidFill>
                  <a:prstDash val="solid"/>
                </a:ln>
                <a:solidFill>
                  <a:srgbClr val="00B050"/>
                </a:solidFill>
                <a:effectLst>
                  <a:glow rad="76200">
                    <a:srgbClr val="1F497D">
                      <a:lumMod val="75000"/>
                    </a:srgbClr>
                  </a:glow>
                  <a:outerShdw blurRad="63500" dir="3600000" algn="tl" rotWithShape="0">
                    <a:srgbClr val="000000">
                      <a:alpha val="70000"/>
                    </a:srgbClr>
                  </a:outerShdw>
                </a:effectLst>
                <a:latin typeface="Cambria" pitchFamily="18" charset="0"/>
              </a:rPr>
              <a:t>BÀI 3</a:t>
            </a:r>
            <a:endParaRPr lang="en-US" sz="2800" dirty="0">
              <a:ln w="18415" cmpd="sng">
                <a:solidFill>
                  <a:srgbClr val="FFFFFF"/>
                </a:solidFill>
                <a:prstDash val="solid"/>
              </a:ln>
              <a:solidFill>
                <a:srgbClr val="00B050"/>
              </a:solidFill>
              <a:effectLst>
                <a:glow rad="76200">
                  <a:srgbClr val="1F497D">
                    <a:lumMod val="75000"/>
                  </a:srgbClr>
                </a:glow>
                <a:outerShdw blurRad="63500" dir="3600000" algn="tl" rotWithShape="0">
                  <a:srgbClr val="000000">
                    <a:alpha val="70000"/>
                  </a:srgbClr>
                </a:outerShdw>
              </a:effectLst>
              <a:latin typeface="Cambria" pitchFamily="18" charset="0"/>
            </a:endParaRPr>
          </a:p>
        </p:txBody>
      </p:sp>
      <p:sp>
        <p:nvSpPr>
          <p:cNvPr id="13" name="Rounded Rectangle 12"/>
          <p:cNvSpPr/>
          <p:nvPr/>
        </p:nvSpPr>
        <p:spPr>
          <a:xfrm>
            <a:off x="141288" y="1143000"/>
            <a:ext cx="8826500" cy="5548313"/>
          </a:xfrm>
          <a:prstGeom prst="roundRect">
            <a:avLst>
              <a:gd name="adj" fmla="val 2047"/>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pic>
        <p:nvPicPr>
          <p:cNvPr id="30"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90" t="35554" r="1701" b="51835"/>
          <a:stretch/>
        </p:blipFill>
        <p:spPr bwMode="auto">
          <a:xfrm flipV="1">
            <a:off x="1622590" y="133916"/>
            <a:ext cx="7376971" cy="786780"/>
          </a:xfrm>
          <a:prstGeom prst="roundRect">
            <a:avLst>
              <a:gd name="adj" fmla="val 2792"/>
            </a:avLst>
          </a:prstGeom>
          <a:blipFill>
            <a:blip r:embed="rId3"/>
            <a:stretch>
              <a:fillRect/>
            </a:stretch>
          </a:blipFill>
          <a:ln>
            <a:noFill/>
          </a:ln>
          <a:effectLst/>
        </p:spPr>
      </p:pic>
      <p:sp>
        <p:nvSpPr>
          <p:cNvPr id="29" name="Rounded Rectangle 28"/>
          <p:cNvSpPr/>
          <p:nvPr/>
        </p:nvSpPr>
        <p:spPr>
          <a:xfrm>
            <a:off x="1608735" y="133917"/>
            <a:ext cx="7390825" cy="786780"/>
          </a:xfrm>
          <a:prstGeom prst="roundRect">
            <a:avLst>
              <a:gd name="adj" fmla="val 6422"/>
            </a:avLst>
          </a:prstGeom>
          <a:noFill/>
          <a:ln>
            <a:solidFill>
              <a:schemeClr val="tx1"/>
            </a:solidFill>
          </a:ln>
          <a:effectLst/>
        </p:spPr>
        <p:style>
          <a:lnRef idx="2">
            <a:schemeClr val="accent6"/>
          </a:lnRef>
          <a:fillRef idx="1">
            <a:schemeClr val="lt1"/>
          </a:fillRef>
          <a:effectRef idx="0">
            <a:schemeClr val="accent6"/>
          </a:effectRef>
          <a:fontRef idx="minor">
            <a:schemeClr val="dk1"/>
          </a:fontRef>
        </p:style>
        <p:txBody>
          <a:bodyPr anchor="ctr"/>
          <a:lstStyle/>
          <a:p>
            <a:pPr algn="ctr" fontAlgn="auto">
              <a:spcBef>
                <a:spcPts val="0"/>
              </a:spcBef>
              <a:spcAft>
                <a:spcPts val="0"/>
              </a:spcAft>
              <a:defRPr/>
            </a:pPr>
            <a:endParaRPr lang="en-US">
              <a:solidFill>
                <a:prstClr val="black"/>
              </a:solidFill>
            </a:endParaRPr>
          </a:p>
        </p:txBody>
      </p:sp>
      <p:sp>
        <p:nvSpPr>
          <p:cNvPr id="33" name="Rounded Rectangle 32"/>
          <p:cNvSpPr/>
          <p:nvPr/>
        </p:nvSpPr>
        <p:spPr>
          <a:xfrm>
            <a:off x="1720089" y="202779"/>
            <a:ext cx="489711" cy="635421"/>
          </a:xfrm>
          <a:prstGeom prst="roundRect">
            <a:avLst>
              <a:gd name="adj" fmla="val 9487"/>
            </a:avLst>
          </a:prstGeom>
          <a:solidFill>
            <a:srgbClr val="002060"/>
          </a:solidFill>
          <a:ln>
            <a:solidFill>
              <a:srgbClr val="002060"/>
            </a:solidFill>
          </a:ln>
          <a:scene3d>
            <a:camera prst="orthographicFront"/>
            <a:lightRig rig="threePt" dir="t"/>
          </a:scene3d>
          <a:sp3d>
            <a:bevelT w="139700" h="139700" prst="divot"/>
          </a:sp3d>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3000" b="1" dirty="0" smtClean="0">
                <a:effectLst>
                  <a:outerShdw blurRad="38100" dist="38100" dir="2700000" algn="tl">
                    <a:srgbClr val="000000">
                      <a:alpha val="43137"/>
                    </a:srgbClr>
                  </a:outerShdw>
                </a:effectLst>
                <a:latin typeface="Cambria" pitchFamily="18" charset="0"/>
              </a:rPr>
              <a:t>3</a:t>
            </a:r>
            <a:endParaRPr lang="en-US" sz="3000" b="1" dirty="0">
              <a:effectLst>
                <a:outerShdw blurRad="38100" dist="38100" dir="2700000" algn="tl">
                  <a:srgbClr val="000000">
                    <a:alpha val="43137"/>
                  </a:srgbClr>
                </a:outerShdw>
              </a:effectLst>
              <a:latin typeface="Cambria" pitchFamily="18" charset="0"/>
            </a:endParaRPr>
          </a:p>
        </p:txBody>
      </p:sp>
      <p:sp>
        <p:nvSpPr>
          <p:cNvPr id="9" name="Oval 8"/>
          <p:cNvSpPr/>
          <p:nvPr/>
        </p:nvSpPr>
        <p:spPr>
          <a:xfrm rot="7538023">
            <a:off x="178847" y="651633"/>
            <a:ext cx="220832" cy="228600"/>
          </a:xfrm>
          <a:prstGeom prst="ellipse">
            <a:avLst/>
          </a:prstGeom>
          <a:solidFill>
            <a:schemeClr val="bg1"/>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sp>
        <p:nvSpPr>
          <p:cNvPr id="10" name="Oval 9"/>
          <p:cNvSpPr/>
          <p:nvPr/>
        </p:nvSpPr>
        <p:spPr>
          <a:xfrm rot="11180550">
            <a:off x="204617" y="1184719"/>
            <a:ext cx="220832" cy="228600"/>
          </a:xfrm>
          <a:prstGeom prst="ellipse">
            <a:avLst/>
          </a:prstGeom>
          <a:ln>
            <a:noFill/>
          </a:ln>
          <a:effectLst>
            <a:innerShdw blurRad="63500" dist="50800" dir="13500000">
              <a:prstClr val="black">
                <a:alpha val="50000"/>
              </a:prstClr>
            </a:innerShdw>
          </a:effectLst>
        </p:spPr>
        <p:style>
          <a:lnRef idx="2">
            <a:schemeClr val="dk1"/>
          </a:lnRef>
          <a:fillRef idx="1">
            <a:schemeClr val="lt1"/>
          </a:fillRef>
          <a:effectRef idx="0">
            <a:schemeClr val="dk1"/>
          </a:effectRef>
          <a:fontRef idx="minor">
            <a:schemeClr val="dk1"/>
          </a:fontRef>
        </p:style>
        <p:txBody>
          <a:bodyPr anchor="ctr"/>
          <a:lstStyle/>
          <a:p>
            <a:pPr algn="ctr" fontAlgn="auto">
              <a:spcBef>
                <a:spcPts val="0"/>
              </a:spcBef>
              <a:spcAft>
                <a:spcPts val="0"/>
              </a:spcAft>
              <a:defRPr/>
            </a:pPr>
            <a:endParaRPr lang="en-US">
              <a:solidFill>
                <a:prstClr val="black"/>
              </a:solidFill>
            </a:endParaRPr>
          </a:p>
        </p:txBody>
      </p:sp>
      <p:sp>
        <p:nvSpPr>
          <p:cNvPr id="11" name="Block Arc 10"/>
          <p:cNvSpPr/>
          <p:nvPr/>
        </p:nvSpPr>
        <p:spPr>
          <a:xfrm rot="16200000">
            <a:off x="-26887" y="922161"/>
            <a:ext cx="545300" cy="232843"/>
          </a:xfrm>
          <a:prstGeom prst="blockArc">
            <a:avLst>
              <a:gd name="adj1" fmla="val 10259821"/>
              <a:gd name="adj2" fmla="val 387255"/>
              <a:gd name="adj3" fmla="val 0"/>
            </a:avLst>
          </a:prstGeom>
          <a:ln w="76200"/>
          <a:scene3d>
            <a:camera prst="perspectiveBelow"/>
            <a:lightRig rig="threePt" dir="t"/>
          </a:scene3d>
        </p:spPr>
        <p:style>
          <a:lnRef idx="2">
            <a:schemeClr val="dk1">
              <a:shade val="50000"/>
            </a:schemeClr>
          </a:lnRef>
          <a:fillRef idx="1">
            <a:schemeClr val="dk1"/>
          </a:fillRef>
          <a:effectRef idx="0">
            <a:schemeClr val="dk1"/>
          </a:effectRef>
          <a:fontRef idx="minor">
            <a:schemeClr val="lt1"/>
          </a:fontRef>
        </p:style>
        <p:txBody>
          <a:bodyPr anchor="ctr"/>
          <a:lstStyle/>
          <a:p>
            <a:pPr algn="ctr" fontAlgn="auto">
              <a:spcBef>
                <a:spcPts val="0"/>
              </a:spcBef>
              <a:spcAft>
                <a:spcPts val="0"/>
              </a:spcAft>
              <a:defRPr/>
            </a:pPr>
            <a:endParaRPr lang="en-US">
              <a:solidFill>
                <a:prstClr val="black"/>
              </a:solidFill>
            </a:endParaRPr>
          </a:p>
        </p:txBody>
      </p:sp>
      <p:sp>
        <p:nvSpPr>
          <p:cNvPr id="21" name="Title 1"/>
          <p:cNvSpPr txBox="1">
            <a:spLocks/>
          </p:cNvSpPr>
          <p:nvPr/>
        </p:nvSpPr>
        <p:spPr>
          <a:xfrm>
            <a:off x="2299452" y="266700"/>
            <a:ext cx="7377948" cy="5715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just"/>
            <a:r>
              <a:rPr lang="en-US" sz="2400" b="1" dirty="0" smtClean="0">
                <a:solidFill>
                  <a:srgbClr val="0D30DD"/>
                </a:solidFill>
                <a:latin typeface="Cambria" pitchFamily="18" charset="0"/>
              </a:rPr>
              <a:t>SỬ DỤNG HỢP LÍ TÀI NGUYÊN KHOÁNG SẢN</a:t>
            </a:r>
            <a:endParaRPr lang="en-US" sz="2400" b="1" dirty="0">
              <a:solidFill>
                <a:srgbClr val="0D30DD"/>
              </a:solidFill>
              <a:latin typeface="Cambria" pitchFamily="18" charset="0"/>
            </a:endParaRPr>
          </a:p>
        </p:txBody>
      </p:sp>
      <p:graphicFrame>
        <p:nvGraphicFramePr>
          <p:cNvPr id="2" name="Diagram 1"/>
          <p:cNvGraphicFramePr/>
          <p:nvPr>
            <p:extLst>
              <p:ext uri="{D42A27DB-BD31-4B8C-83A1-F6EECF244321}">
                <p14:modId xmlns:p14="http://schemas.microsoft.com/office/powerpoint/2010/main" val="3295703366"/>
              </p:ext>
            </p:extLst>
          </p:nvPr>
        </p:nvGraphicFramePr>
        <p:xfrm>
          <a:off x="1524000" y="1397000"/>
          <a:ext cx="7315200" cy="5156200"/>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pic>
        <p:nvPicPr>
          <p:cNvPr id="20" name="Picture 19"/>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381000" y="3505200"/>
            <a:ext cx="1357904" cy="1018429"/>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2" name="TextBox 2"/>
          <p:cNvSpPr txBox="1"/>
          <p:nvPr/>
        </p:nvSpPr>
        <p:spPr>
          <a:xfrm>
            <a:off x="823476" y="3646105"/>
            <a:ext cx="643139" cy="707886"/>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4000" b="1" dirty="0" smtClean="0">
                <a:solidFill>
                  <a:srgbClr val="FF0000"/>
                </a:solidFill>
                <a:latin typeface="Cambria" pitchFamily="18" charset="0"/>
                <a:ea typeface="Cambria" pitchFamily="18" charset="0"/>
              </a:rPr>
              <a:t>7</a:t>
            </a:r>
            <a:endParaRPr lang="en-US" sz="4000" b="1" dirty="0">
              <a:solidFill>
                <a:srgbClr val="FF0000"/>
              </a:solidFill>
              <a:latin typeface="Cambria" pitchFamily="18" charset="0"/>
              <a:ea typeface="Cambria" pitchFamily="18" charset="0"/>
            </a:endParaRPr>
          </a:p>
        </p:txBody>
      </p:sp>
    </p:spTree>
    <p:extLst>
      <p:ext uri="{BB962C8B-B14F-4D97-AF65-F5344CB8AC3E}">
        <p14:creationId xmlns:p14="http://schemas.microsoft.com/office/powerpoint/2010/main" val="1465305701"/>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2" grpId="0">
        <p:bldAsOne/>
      </p:bldGraphic>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a:xfrm>
            <a:off x="53328" y="1080815"/>
            <a:ext cx="9018464" cy="5700985"/>
          </a:xfrm>
          <a:prstGeom prst="roundRect">
            <a:avLst>
              <a:gd name="adj" fmla="val 2338"/>
            </a:avLst>
          </a:prstGeom>
          <a:ln>
            <a:solidFill>
              <a:schemeClr val="tx1"/>
            </a:solidFill>
          </a:ln>
        </p:spPr>
        <p:style>
          <a:lnRef idx="2">
            <a:schemeClr val="accent1">
              <a:shade val="50000"/>
            </a:schemeClr>
          </a:lnRef>
          <a:fillRef idx="1003">
            <a:schemeClr val="l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pic>
        <p:nvPicPr>
          <p:cNvPr id="5"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t="10909" b="7677"/>
          <a:stretch/>
        </p:blipFill>
        <p:spPr bwMode="auto">
          <a:xfrm>
            <a:off x="141061" y="1143000"/>
            <a:ext cx="8827479" cy="5532380"/>
          </a:xfrm>
          <a:prstGeom prst="roundRect">
            <a:avLst>
              <a:gd name="adj" fmla="val 2792"/>
            </a:avLst>
          </a:prstGeom>
          <a:blipFill>
            <a:blip r:embed="rId3"/>
            <a:stretch>
              <a:fillRect/>
            </a:stretch>
          </a:blipFill>
          <a:ln>
            <a:noFill/>
          </a:ln>
          <a:effectLst/>
        </p:spPr>
      </p:pic>
      <p:sp>
        <p:nvSpPr>
          <p:cNvPr id="6" name="Rounded Rectangle 5"/>
          <p:cNvSpPr/>
          <p:nvPr/>
        </p:nvSpPr>
        <p:spPr>
          <a:xfrm>
            <a:off x="45344" y="52392"/>
            <a:ext cx="9022456" cy="938208"/>
          </a:xfrm>
          <a:prstGeom prst="roundRect">
            <a:avLst>
              <a:gd name="adj" fmla="val 7378"/>
            </a:avLst>
          </a:prstGeom>
          <a:ln>
            <a:solidFill>
              <a:schemeClr val="tx1"/>
            </a:solidFill>
          </a:ln>
        </p:spPr>
        <p:style>
          <a:lnRef idx="2">
            <a:schemeClr val="accent1">
              <a:shade val="50000"/>
            </a:schemeClr>
          </a:lnRef>
          <a:fillRef idx="1003">
            <a:schemeClr val="l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pic>
        <p:nvPicPr>
          <p:cNvPr id="7" name="Picture 8"/>
          <p:cNvPicPr>
            <a:picLocks noChangeAspect="1" noChangeArrowheads="1"/>
          </p:cNvPicPr>
          <p:nvPr/>
        </p:nvPicPr>
        <p:blipFill>
          <a:blip r:embed="rId4" cstate="print">
            <a:extLst>
              <a:ext uri="{28A0092B-C50C-407E-A947-70E740481C1C}">
                <a14:useLocalDpi xmlns:a14="http://schemas.microsoft.com/office/drawing/2010/main" val="0"/>
              </a:ext>
            </a:extLst>
          </a:blip>
          <a:stretch>
            <a:fillRect/>
          </a:stretch>
        </p:blipFill>
        <p:spPr bwMode="auto">
          <a:xfrm>
            <a:off x="233160" y="126812"/>
            <a:ext cx="1210078" cy="793885"/>
          </a:xfrm>
          <a:prstGeom prst="roundRect">
            <a:avLst>
              <a:gd name="adj" fmla="val 4572"/>
            </a:avLst>
          </a:prstGeom>
          <a:noFill/>
          <a:ln w="19050">
            <a:noFill/>
          </a:ln>
          <a:extLst>
            <a:ext uri="{909E8E84-426E-40DD-AFC4-6F175D3DCCD1}">
              <a14:hiddenFill xmlns:a14="http://schemas.microsoft.com/office/drawing/2010/main">
                <a:solidFill>
                  <a:srgbClr val="FFFFFF"/>
                </a:solidFill>
              </a14:hiddenFill>
            </a:ext>
          </a:extLst>
        </p:spPr>
      </p:pic>
      <p:sp>
        <p:nvSpPr>
          <p:cNvPr id="8" name="Rounded Rectangle 7"/>
          <p:cNvSpPr/>
          <p:nvPr/>
        </p:nvSpPr>
        <p:spPr>
          <a:xfrm>
            <a:off x="141288" y="127000"/>
            <a:ext cx="1382711" cy="793697"/>
          </a:xfrm>
          <a:prstGeom prst="roundRect">
            <a:avLst>
              <a:gd name="adj" fmla="val 6422"/>
            </a:avLst>
          </a:prstGeom>
          <a:noFill/>
          <a:ln>
            <a:solidFill>
              <a:schemeClr val="tx1"/>
            </a:solidFill>
          </a:ln>
          <a:effectLst>
            <a:outerShdw blurRad="50800" dist="38100" dir="8100000" algn="tr" rotWithShape="0">
              <a:prstClr val="black">
                <a:alpha val="40000"/>
              </a:prstClr>
            </a:outerShdw>
          </a:effectLst>
        </p:spPr>
        <p:style>
          <a:lnRef idx="2">
            <a:schemeClr val="accent6"/>
          </a:lnRef>
          <a:fillRef idx="1">
            <a:schemeClr val="lt1"/>
          </a:fillRef>
          <a:effectRef idx="0">
            <a:schemeClr val="accent6"/>
          </a:effectRef>
          <a:fontRef idx="minor">
            <a:schemeClr val="dk1"/>
          </a:fontRef>
        </p:style>
        <p:txBody>
          <a:bodyPr anchor="ctr"/>
          <a:lstStyle/>
          <a:p>
            <a:pPr algn="ctr" fontAlgn="auto">
              <a:spcBef>
                <a:spcPts val="0"/>
              </a:spcBef>
              <a:spcAft>
                <a:spcPts val="0"/>
              </a:spcAft>
              <a:defRPr/>
            </a:pPr>
            <a:endParaRPr lang="en-US">
              <a:solidFill>
                <a:prstClr val="black"/>
              </a:solidFill>
            </a:endParaRPr>
          </a:p>
        </p:txBody>
      </p:sp>
      <p:sp>
        <p:nvSpPr>
          <p:cNvPr id="12" name="Rectangle 11"/>
          <p:cNvSpPr/>
          <p:nvPr/>
        </p:nvSpPr>
        <p:spPr>
          <a:xfrm>
            <a:off x="76200" y="126812"/>
            <a:ext cx="1447799" cy="793885"/>
          </a:xfrm>
          <a:prstGeom prst="rect">
            <a:avLst/>
          </a:prstGeom>
          <a:noFill/>
          <a:ln>
            <a:noFill/>
          </a:ln>
        </p:spPr>
        <p:style>
          <a:lnRef idx="2">
            <a:schemeClr val="dk1"/>
          </a:lnRef>
          <a:fillRef idx="1">
            <a:schemeClr val="lt1"/>
          </a:fillRef>
          <a:effectRef idx="0">
            <a:schemeClr val="dk1"/>
          </a:effectRef>
          <a:fontRef idx="minor">
            <a:schemeClr val="dk1"/>
          </a:fontRef>
        </p:style>
        <p:txBody>
          <a:bodyPr anchor="ctr"/>
          <a:lstStyle/>
          <a:p>
            <a:pPr algn="ctr" fontAlgn="auto">
              <a:spcBef>
                <a:spcPts val="0"/>
              </a:spcBef>
              <a:spcAft>
                <a:spcPts val="0"/>
              </a:spcAft>
              <a:defRPr/>
            </a:pPr>
            <a:r>
              <a:rPr lang="en-US" sz="2800" dirty="0" smtClean="0">
                <a:ln w="18415" cmpd="sng">
                  <a:solidFill>
                    <a:srgbClr val="FFFFFF"/>
                  </a:solidFill>
                  <a:prstDash val="solid"/>
                </a:ln>
                <a:solidFill>
                  <a:srgbClr val="00B050"/>
                </a:solidFill>
                <a:effectLst>
                  <a:glow rad="76200">
                    <a:srgbClr val="1F497D">
                      <a:lumMod val="75000"/>
                    </a:srgbClr>
                  </a:glow>
                  <a:outerShdw blurRad="63500" dir="3600000" algn="tl" rotWithShape="0">
                    <a:srgbClr val="000000">
                      <a:alpha val="70000"/>
                    </a:srgbClr>
                  </a:outerShdw>
                </a:effectLst>
                <a:latin typeface="Cambria" pitchFamily="18" charset="0"/>
              </a:rPr>
              <a:t>BÀI 3</a:t>
            </a:r>
            <a:endParaRPr lang="en-US" sz="2800" dirty="0">
              <a:ln w="18415" cmpd="sng">
                <a:solidFill>
                  <a:srgbClr val="FFFFFF"/>
                </a:solidFill>
                <a:prstDash val="solid"/>
              </a:ln>
              <a:solidFill>
                <a:srgbClr val="00B050"/>
              </a:solidFill>
              <a:effectLst>
                <a:glow rad="76200">
                  <a:srgbClr val="1F497D">
                    <a:lumMod val="75000"/>
                  </a:srgbClr>
                </a:glow>
                <a:outerShdw blurRad="63500" dir="3600000" algn="tl" rotWithShape="0">
                  <a:srgbClr val="000000">
                    <a:alpha val="70000"/>
                  </a:srgbClr>
                </a:outerShdw>
              </a:effectLst>
              <a:latin typeface="Cambria" pitchFamily="18" charset="0"/>
            </a:endParaRPr>
          </a:p>
        </p:txBody>
      </p:sp>
      <p:sp>
        <p:nvSpPr>
          <p:cNvPr id="13" name="Rounded Rectangle 12"/>
          <p:cNvSpPr/>
          <p:nvPr/>
        </p:nvSpPr>
        <p:spPr>
          <a:xfrm>
            <a:off x="141288" y="1143000"/>
            <a:ext cx="8826500" cy="5548313"/>
          </a:xfrm>
          <a:prstGeom prst="roundRect">
            <a:avLst>
              <a:gd name="adj" fmla="val 2047"/>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pic>
        <p:nvPicPr>
          <p:cNvPr id="30"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90" t="35554" r="1701" b="51835"/>
          <a:stretch/>
        </p:blipFill>
        <p:spPr bwMode="auto">
          <a:xfrm flipV="1">
            <a:off x="1622590" y="133916"/>
            <a:ext cx="7376971" cy="786780"/>
          </a:xfrm>
          <a:prstGeom prst="roundRect">
            <a:avLst>
              <a:gd name="adj" fmla="val 2792"/>
            </a:avLst>
          </a:prstGeom>
          <a:blipFill>
            <a:blip r:embed="rId3"/>
            <a:stretch>
              <a:fillRect/>
            </a:stretch>
          </a:blipFill>
          <a:ln>
            <a:noFill/>
          </a:ln>
          <a:effectLst/>
        </p:spPr>
      </p:pic>
      <p:sp>
        <p:nvSpPr>
          <p:cNvPr id="29" name="Rounded Rectangle 28"/>
          <p:cNvSpPr/>
          <p:nvPr/>
        </p:nvSpPr>
        <p:spPr>
          <a:xfrm>
            <a:off x="1608735" y="133917"/>
            <a:ext cx="7390825" cy="786780"/>
          </a:xfrm>
          <a:prstGeom prst="roundRect">
            <a:avLst>
              <a:gd name="adj" fmla="val 6422"/>
            </a:avLst>
          </a:prstGeom>
          <a:noFill/>
          <a:ln>
            <a:solidFill>
              <a:schemeClr val="tx1"/>
            </a:solidFill>
          </a:ln>
          <a:effectLst/>
        </p:spPr>
        <p:style>
          <a:lnRef idx="2">
            <a:schemeClr val="accent6"/>
          </a:lnRef>
          <a:fillRef idx="1">
            <a:schemeClr val="lt1"/>
          </a:fillRef>
          <a:effectRef idx="0">
            <a:schemeClr val="accent6"/>
          </a:effectRef>
          <a:fontRef idx="minor">
            <a:schemeClr val="dk1"/>
          </a:fontRef>
        </p:style>
        <p:txBody>
          <a:bodyPr anchor="ctr"/>
          <a:lstStyle/>
          <a:p>
            <a:pPr algn="ctr" fontAlgn="auto">
              <a:spcBef>
                <a:spcPts val="0"/>
              </a:spcBef>
              <a:spcAft>
                <a:spcPts val="0"/>
              </a:spcAft>
              <a:defRPr/>
            </a:pPr>
            <a:endParaRPr lang="en-US">
              <a:solidFill>
                <a:prstClr val="black"/>
              </a:solidFill>
            </a:endParaRPr>
          </a:p>
        </p:txBody>
      </p:sp>
      <p:sp>
        <p:nvSpPr>
          <p:cNvPr id="33" name="Rounded Rectangle 32"/>
          <p:cNvSpPr/>
          <p:nvPr/>
        </p:nvSpPr>
        <p:spPr>
          <a:xfrm>
            <a:off x="1720089" y="202779"/>
            <a:ext cx="489711" cy="635421"/>
          </a:xfrm>
          <a:prstGeom prst="roundRect">
            <a:avLst>
              <a:gd name="adj" fmla="val 9487"/>
            </a:avLst>
          </a:prstGeom>
          <a:solidFill>
            <a:srgbClr val="002060"/>
          </a:solidFill>
          <a:ln>
            <a:solidFill>
              <a:srgbClr val="002060"/>
            </a:solidFill>
          </a:ln>
          <a:scene3d>
            <a:camera prst="orthographicFront"/>
            <a:lightRig rig="threePt" dir="t"/>
          </a:scene3d>
          <a:sp3d>
            <a:bevelT w="139700" h="139700" prst="divot"/>
          </a:sp3d>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3000" b="1" dirty="0" smtClean="0">
                <a:effectLst>
                  <a:outerShdw blurRad="38100" dist="38100" dir="2700000" algn="tl">
                    <a:srgbClr val="000000">
                      <a:alpha val="43137"/>
                    </a:srgbClr>
                  </a:outerShdw>
                </a:effectLst>
                <a:latin typeface="Cambria" pitchFamily="18" charset="0"/>
              </a:rPr>
              <a:t>3</a:t>
            </a:r>
            <a:endParaRPr lang="en-US" sz="3000" b="1" dirty="0">
              <a:effectLst>
                <a:outerShdw blurRad="38100" dist="38100" dir="2700000" algn="tl">
                  <a:srgbClr val="000000">
                    <a:alpha val="43137"/>
                  </a:srgbClr>
                </a:outerShdw>
              </a:effectLst>
              <a:latin typeface="Cambria" pitchFamily="18" charset="0"/>
            </a:endParaRPr>
          </a:p>
        </p:txBody>
      </p:sp>
      <p:sp>
        <p:nvSpPr>
          <p:cNvPr id="9" name="Oval 8"/>
          <p:cNvSpPr/>
          <p:nvPr/>
        </p:nvSpPr>
        <p:spPr>
          <a:xfrm rot="7538023">
            <a:off x="178847" y="651633"/>
            <a:ext cx="220832" cy="228600"/>
          </a:xfrm>
          <a:prstGeom prst="ellipse">
            <a:avLst/>
          </a:prstGeom>
          <a:solidFill>
            <a:schemeClr val="bg1"/>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sp>
        <p:nvSpPr>
          <p:cNvPr id="10" name="Oval 9"/>
          <p:cNvSpPr/>
          <p:nvPr/>
        </p:nvSpPr>
        <p:spPr>
          <a:xfrm rot="11180550">
            <a:off x="204617" y="1184719"/>
            <a:ext cx="220832" cy="228600"/>
          </a:xfrm>
          <a:prstGeom prst="ellipse">
            <a:avLst/>
          </a:prstGeom>
          <a:ln>
            <a:noFill/>
          </a:ln>
          <a:effectLst>
            <a:innerShdw blurRad="63500" dist="50800" dir="13500000">
              <a:prstClr val="black">
                <a:alpha val="50000"/>
              </a:prstClr>
            </a:innerShdw>
          </a:effectLst>
        </p:spPr>
        <p:style>
          <a:lnRef idx="2">
            <a:schemeClr val="dk1"/>
          </a:lnRef>
          <a:fillRef idx="1">
            <a:schemeClr val="lt1"/>
          </a:fillRef>
          <a:effectRef idx="0">
            <a:schemeClr val="dk1"/>
          </a:effectRef>
          <a:fontRef idx="minor">
            <a:schemeClr val="dk1"/>
          </a:fontRef>
        </p:style>
        <p:txBody>
          <a:bodyPr anchor="ctr"/>
          <a:lstStyle/>
          <a:p>
            <a:pPr algn="ctr" fontAlgn="auto">
              <a:spcBef>
                <a:spcPts val="0"/>
              </a:spcBef>
              <a:spcAft>
                <a:spcPts val="0"/>
              </a:spcAft>
              <a:defRPr/>
            </a:pPr>
            <a:endParaRPr lang="en-US">
              <a:solidFill>
                <a:prstClr val="black"/>
              </a:solidFill>
            </a:endParaRPr>
          </a:p>
        </p:txBody>
      </p:sp>
      <p:sp>
        <p:nvSpPr>
          <p:cNvPr id="11" name="Block Arc 10"/>
          <p:cNvSpPr/>
          <p:nvPr/>
        </p:nvSpPr>
        <p:spPr>
          <a:xfrm rot="16200000">
            <a:off x="-26887" y="922161"/>
            <a:ext cx="545300" cy="232843"/>
          </a:xfrm>
          <a:prstGeom prst="blockArc">
            <a:avLst>
              <a:gd name="adj1" fmla="val 10259821"/>
              <a:gd name="adj2" fmla="val 387255"/>
              <a:gd name="adj3" fmla="val 0"/>
            </a:avLst>
          </a:prstGeom>
          <a:ln w="76200"/>
          <a:scene3d>
            <a:camera prst="perspectiveBelow"/>
            <a:lightRig rig="threePt" dir="t"/>
          </a:scene3d>
        </p:spPr>
        <p:style>
          <a:lnRef idx="2">
            <a:schemeClr val="dk1">
              <a:shade val="50000"/>
            </a:schemeClr>
          </a:lnRef>
          <a:fillRef idx="1">
            <a:schemeClr val="dk1"/>
          </a:fillRef>
          <a:effectRef idx="0">
            <a:schemeClr val="dk1"/>
          </a:effectRef>
          <a:fontRef idx="minor">
            <a:schemeClr val="lt1"/>
          </a:fontRef>
        </p:style>
        <p:txBody>
          <a:bodyPr anchor="ctr"/>
          <a:lstStyle/>
          <a:p>
            <a:pPr algn="ctr" fontAlgn="auto">
              <a:spcBef>
                <a:spcPts val="0"/>
              </a:spcBef>
              <a:spcAft>
                <a:spcPts val="0"/>
              </a:spcAft>
              <a:defRPr/>
            </a:pPr>
            <a:endParaRPr lang="en-US">
              <a:solidFill>
                <a:prstClr val="black"/>
              </a:solidFill>
            </a:endParaRPr>
          </a:p>
        </p:txBody>
      </p:sp>
      <p:pic>
        <p:nvPicPr>
          <p:cNvPr id="35" name="Picture 10" descr="http://thumbs.dreamstime.com/z/%E6%9C%89%E7%99%BD%E8%89%B2%E6%B3%A1%E5%BD%B1%E7%9A%84thinking%E6%95%99%E6%8E%88-36777654.jpg"/>
          <p:cNvPicPr>
            <a:picLocks noChangeAspect="1" noChangeArrowheads="1"/>
          </p:cNvPicPr>
          <p:nvPr/>
        </p:nvPicPr>
        <p:blipFill rotWithShape="1">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rcRect l="36139" t="20400" r="8351" b="19564"/>
          <a:stretch/>
        </p:blipFill>
        <p:spPr bwMode="auto">
          <a:xfrm>
            <a:off x="6948424" y="4422043"/>
            <a:ext cx="2019364" cy="2253337"/>
          </a:xfrm>
          <a:prstGeom prst="rect">
            <a:avLst/>
          </a:prstGeom>
          <a:noFill/>
          <a:extLst>
            <a:ext uri="{909E8E84-426E-40DD-AFC4-6F175D3DCCD1}">
              <a14:hiddenFill xmlns:a14="http://schemas.microsoft.com/office/drawing/2010/main">
                <a:solidFill>
                  <a:srgbClr val="FFFFFF"/>
                </a:solidFill>
              </a14:hiddenFill>
            </a:ext>
          </a:extLst>
        </p:spPr>
      </p:pic>
      <p:sp>
        <p:nvSpPr>
          <p:cNvPr id="36" name="Rounded Rectangular Callout 35"/>
          <p:cNvSpPr/>
          <p:nvPr/>
        </p:nvSpPr>
        <p:spPr>
          <a:xfrm>
            <a:off x="446490" y="1600199"/>
            <a:ext cx="6792509" cy="3276601"/>
          </a:xfrm>
          <a:prstGeom prst="wedgeRoundRectCallout">
            <a:avLst>
              <a:gd name="adj1" fmla="val 47624"/>
              <a:gd name="adj2" fmla="val 77957"/>
              <a:gd name="adj3" fmla="val 16667"/>
            </a:avLst>
          </a:prstGeom>
          <a:ln>
            <a:solidFill>
              <a:schemeClr val="accent1"/>
            </a:solidFill>
          </a:ln>
        </p:spPr>
        <p:style>
          <a:lnRef idx="2">
            <a:schemeClr val="dk1"/>
          </a:lnRef>
          <a:fillRef idx="1">
            <a:schemeClr val="lt1"/>
          </a:fillRef>
          <a:effectRef idx="0">
            <a:schemeClr val="dk1"/>
          </a:effectRef>
          <a:fontRef idx="minor">
            <a:schemeClr val="dk1"/>
          </a:fontRef>
        </p:style>
        <p:txBody>
          <a:bodyPr rtlCol="0" anchor="ctr"/>
          <a:lstStyle/>
          <a:p>
            <a:endParaRPr lang="en-US" dirty="0">
              <a:effectLst/>
            </a:endParaRPr>
          </a:p>
        </p:txBody>
      </p:sp>
      <p:pic>
        <p:nvPicPr>
          <p:cNvPr id="37" name="Picture 12" descr="http://previews.123rf.com/images/mistac/mistac1207/mistac120700017/14524015-A-cartoon-boy-with-a-good-idea-Stock-Vector-thinking.jpg"/>
          <p:cNvPicPr>
            <a:picLocks noChangeAspect="1" noChangeArrowheads="1"/>
          </p:cNvPicPr>
          <p:nvPr/>
        </p:nvPicPr>
        <p:blipFill rotWithShape="1">
          <a:blip r:embed="rId6" cstate="print">
            <a:clrChange>
              <a:clrFrom>
                <a:srgbClr val="FFFFFF"/>
              </a:clrFrom>
              <a:clrTo>
                <a:srgbClr val="FFFFFF">
                  <a:alpha val="0"/>
                </a:srgbClr>
              </a:clrTo>
            </a:clrChange>
            <a:extLst>
              <a:ext uri="{28A0092B-C50C-407E-A947-70E740481C1C}">
                <a14:useLocalDpi xmlns:a14="http://schemas.microsoft.com/office/drawing/2010/main" val="0"/>
              </a:ext>
            </a:extLst>
          </a:blip>
          <a:srcRect l="32065" r="45098" b="81605"/>
          <a:stretch/>
        </p:blipFill>
        <p:spPr bwMode="auto">
          <a:xfrm rot="1019582">
            <a:off x="7778141" y="3732296"/>
            <a:ext cx="990752" cy="798025"/>
          </a:xfrm>
          <a:prstGeom prst="rect">
            <a:avLst/>
          </a:prstGeom>
          <a:noFill/>
          <a:extLst>
            <a:ext uri="{909E8E84-426E-40DD-AFC4-6F175D3DCCD1}">
              <a14:hiddenFill xmlns:a14="http://schemas.microsoft.com/office/drawing/2010/main">
                <a:solidFill>
                  <a:srgbClr val="FFFFFF"/>
                </a:solidFill>
              </a14:hiddenFill>
            </a:ext>
          </a:extLst>
        </p:spPr>
      </p:pic>
      <p:sp>
        <p:nvSpPr>
          <p:cNvPr id="38" name="Rectangle 37"/>
          <p:cNvSpPr/>
          <p:nvPr/>
        </p:nvSpPr>
        <p:spPr>
          <a:xfrm>
            <a:off x="685802" y="1676400"/>
            <a:ext cx="6553198" cy="3139321"/>
          </a:xfrm>
          <a:prstGeom prst="rect">
            <a:avLst/>
          </a:prstGeom>
        </p:spPr>
        <p:txBody>
          <a:bodyPr wrap="square">
            <a:spAutoFit/>
          </a:bodyPr>
          <a:lstStyle/>
          <a:p>
            <a:pPr algn="just"/>
            <a:r>
              <a:rPr lang="vi-VN" b="1" dirty="0">
                <a:latin typeface="Cambria" panose="02040503050406030204" pitchFamily="18" charset="0"/>
                <a:ea typeface="Cambria" panose="02040503050406030204" pitchFamily="18" charset="0"/>
              </a:rPr>
              <a:t>- Hiện trạng: </a:t>
            </a:r>
            <a:r>
              <a:rPr lang="vi-VN" dirty="0">
                <a:latin typeface="Cambria" panose="02040503050406030204" pitchFamily="18" charset="0"/>
                <a:ea typeface="Cambria" panose="02040503050406030204" pitchFamily="18" charset="0"/>
              </a:rPr>
              <a:t>việc khai thác và sử dụng còn chưa hợp lí.</a:t>
            </a:r>
          </a:p>
          <a:p>
            <a:pPr algn="just"/>
            <a:r>
              <a:rPr lang="vi-VN" b="1" dirty="0">
                <a:latin typeface="Cambria" panose="02040503050406030204" pitchFamily="18" charset="0"/>
                <a:ea typeface="Cambria" panose="02040503050406030204" pitchFamily="18" charset="0"/>
              </a:rPr>
              <a:t>- Nguyên nhân: </a:t>
            </a:r>
            <a:r>
              <a:rPr lang="vi-VN" dirty="0">
                <a:latin typeface="Cambria" panose="02040503050406030204" pitchFamily="18" charset="0"/>
                <a:ea typeface="Cambria" panose="02040503050406030204" pitchFamily="18" charset="0"/>
              </a:rPr>
              <a:t>khai thác quá mức, bừa bãi, trái phép, công nghệ khai thác còn lạc hậu,... </a:t>
            </a:r>
          </a:p>
          <a:p>
            <a:pPr algn="just"/>
            <a:r>
              <a:rPr lang="vi-VN" b="1" dirty="0">
                <a:latin typeface="Cambria" panose="02040503050406030204" pitchFamily="18" charset="0"/>
                <a:ea typeface="Cambria" panose="02040503050406030204" pitchFamily="18" charset="0"/>
              </a:rPr>
              <a:t>- Hậu quả: </a:t>
            </a:r>
            <a:r>
              <a:rPr lang="vi-VN" dirty="0">
                <a:latin typeface="Cambria" panose="02040503050406030204" pitchFamily="18" charset="0"/>
                <a:ea typeface="Cambria" panose="02040503050406030204" pitchFamily="18" charset="0"/>
              </a:rPr>
              <a:t>gây lãng phí, cạn kiệt, ảnh hưởng xấu đến môi trường và phát triển bền vững.</a:t>
            </a:r>
          </a:p>
          <a:p>
            <a:pPr algn="just"/>
            <a:r>
              <a:rPr lang="vi-VN" b="1" dirty="0">
                <a:latin typeface="Cambria" panose="02040503050406030204" pitchFamily="18" charset="0"/>
                <a:ea typeface="Cambria" panose="02040503050406030204" pitchFamily="18" charset="0"/>
              </a:rPr>
              <a:t>- Giải pháp:</a:t>
            </a:r>
          </a:p>
          <a:p>
            <a:pPr algn="just"/>
            <a:r>
              <a:rPr lang="vi-VN" dirty="0">
                <a:latin typeface="Cambria" panose="02040503050406030204" pitchFamily="18" charset="0"/>
                <a:ea typeface="Cambria" panose="02040503050406030204" pitchFamily="18" charset="0"/>
              </a:rPr>
              <a:t>+ Phát triển các hoạt động điều tra, thăm dò; khai thác, chế biến.</a:t>
            </a:r>
          </a:p>
          <a:p>
            <a:pPr algn="just"/>
            <a:r>
              <a:rPr lang="vi-VN" dirty="0">
                <a:latin typeface="Cambria" panose="02040503050406030204" pitchFamily="18" charset="0"/>
                <a:ea typeface="Cambria" panose="02040503050406030204" pitchFamily="18" charset="0"/>
              </a:rPr>
              <a:t>+ Đẩy mạnh đầu tư với công nghệ tiên tiến, thiết bị hiện đại.</a:t>
            </a:r>
          </a:p>
          <a:p>
            <a:pPr algn="just"/>
            <a:r>
              <a:rPr lang="vi-VN" dirty="0">
                <a:latin typeface="Cambria" panose="02040503050406030204" pitchFamily="18" charset="0"/>
                <a:ea typeface="Cambria" panose="02040503050406030204" pitchFamily="18" charset="0"/>
              </a:rPr>
              <a:t>+ Phát triển công nghiệp chế biến.</a:t>
            </a:r>
          </a:p>
          <a:p>
            <a:pPr algn="just"/>
            <a:r>
              <a:rPr lang="vi-VN" dirty="0">
                <a:latin typeface="Cambria" panose="02040503050406030204" pitchFamily="18" charset="0"/>
                <a:ea typeface="Cambria" panose="02040503050406030204" pitchFamily="18" charset="0"/>
              </a:rPr>
              <a:t>+ Bảo vệ khoáng sản chưa khai thác và sử dụng tiết kiệm.</a:t>
            </a:r>
          </a:p>
          <a:p>
            <a:pPr algn="just"/>
            <a:r>
              <a:rPr lang="vi-VN" dirty="0">
                <a:latin typeface="Cambria" panose="02040503050406030204" pitchFamily="18" charset="0"/>
                <a:ea typeface="Cambria" panose="02040503050406030204" pitchFamily="18" charset="0"/>
              </a:rPr>
              <a:t>+ Tổ chức tuyên truyền, phổ biến, giáo dục pháp luật</a:t>
            </a:r>
            <a:r>
              <a:rPr lang="vi-VN" dirty="0" smtClean="0">
                <a:latin typeface="Cambria" panose="02040503050406030204" pitchFamily="18" charset="0"/>
                <a:ea typeface="Cambria" panose="02040503050406030204" pitchFamily="18" charset="0"/>
              </a:rPr>
              <a:t>.</a:t>
            </a:r>
            <a:endParaRPr lang="vi-VN" dirty="0">
              <a:latin typeface="Cambria" panose="02040503050406030204" pitchFamily="18" charset="0"/>
              <a:ea typeface="Cambria" panose="02040503050406030204" pitchFamily="18" charset="0"/>
            </a:endParaRPr>
          </a:p>
        </p:txBody>
      </p:sp>
      <p:sp>
        <p:nvSpPr>
          <p:cNvPr id="21" name="Title 1"/>
          <p:cNvSpPr txBox="1">
            <a:spLocks/>
          </p:cNvSpPr>
          <p:nvPr/>
        </p:nvSpPr>
        <p:spPr>
          <a:xfrm>
            <a:off x="2299452" y="266700"/>
            <a:ext cx="7377948" cy="5715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just"/>
            <a:r>
              <a:rPr lang="en-US" sz="2400" b="1" dirty="0">
                <a:solidFill>
                  <a:srgbClr val="0D30DD"/>
                </a:solidFill>
                <a:latin typeface="Cambria" pitchFamily="18" charset="0"/>
              </a:rPr>
              <a:t>SỬ DỤNG HỢP LÍ TÀI NGUYÊN KHOÁNG SẢN</a:t>
            </a:r>
          </a:p>
        </p:txBody>
      </p:sp>
    </p:spTree>
    <p:extLst>
      <p:ext uri="{BB962C8B-B14F-4D97-AF65-F5344CB8AC3E}">
        <p14:creationId xmlns:p14="http://schemas.microsoft.com/office/powerpoint/2010/main" val="930768477"/>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7"/>
                                        </p:tgtEl>
                                        <p:attrNameLst>
                                          <p:attrName>style.visibility</p:attrName>
                                        </p:attrNameLst>
                                      </p:cBhvr>
                                      <p:to>
                                        <p:strVal val="visible"/>
                                      </p:to>
                                    </p:set>
                                    <p:animEffect transition="in" filter="fade">
                                      <p:cBhvr>
                                        <p:cTn id="7" dur="500"/>
                                        <p:tgtEl>
                                          <p:spTgt spid="37"/>
                                        </p:tgtEl>
                                      </p:cBhvr>
                                    </p:animEffect>
                                  </p:childTnLst>
                                </p:cTn>
                              </p:par>
                              <p:par>
                                <p:cTn id="8" presetID="10" presetClass="entr" presetSubtype="0" fill="hold" nodeType="withEffect">
                                  <p:stCondLst>
                                    <p:cond delay="0"/>
                                  </p:stCondLst>
                                  <p:childTnLst>
                                    <p:set>
                                      <p:cBhvr>
                                        <p:cTn id="9" dur="1" fill="hold">
                                          <p:stCondLst>
                                            <p:cond delay="0"/>
                                          </p:stCondLst>
                                        </p:cTn>
                                        <p:tgtEl>
                                          <p:spTgt spid="35"/>
                                        </p:tgtEl>
                                        <p:attrNameLst>
                                          <p:attrName>style.visibility</p:attrName>
                                        </p:attrNameLst>
                                      </p:cBhvr>
                                      <p:to>
                                        <p:strVal val="visible"/>
                                      </p:to>
                                    </p:set>
                                    <p:animEffect transition="in" filter="fade">
                                      <p:cBhvr>
                                        <p:cTn id="10" dur="500"/>
                                        <p:tgtEl>
                                          <p:spTgt spid="35"/>
                                        </p:tgtEl>
                                      </p:cBhvr>
                                    </p:animEffect>
                                  </p:childTnLst>
                                </p:cTn>
                              </p:par>
                              <p:par>
                                <p:cTn id="11" presetID="32" presetClass="emph" presetSubtype="0" repeatCount="indefinite" fill="hold" nodeType="withEffect">
                                  <p:stCondLst>
                                    <p:cond delay="0"/>
                                  </p:stCondLst>
                                  <p:childTnLst>
                                    <p:animRot by="120000">
                                      <p:cBhvr>
                                        <p:cTn id="12" dur="100" fill="hold">
                                          <p:stCondLst>
                                            <p:cond delay="0"/>
                                          </p:stCondLst>
                                        </p:cTn>
                                        <p:tgtEl>
                                          <p:spTgt spid="37"/>
                                        </p:tgtEl>
                                        <p:attrNameLst>
                                          <p:attrName>r</p:attrName>
                                        </p:attrNameLst>
                                      </p:cBhvr>
                                    </p:animRot>
                                    <p:animRot by="-240000">
                                      <p:cBhvr>
                                        <p:cTn id="13" dur="200" fill="hold">
                                          <p:stCondLst>
                                            <p:cond delay="200"/>
                                          </p:stCondLst>
                                        </p:cTn>
                                        <p:tgtEl>
                                          <p:spTgt spid="37"/>
                                        </p:tgtEl>
                                        <p:attrNameLst>
                                          <p:attrName>r</p:attrName>
                                        </p:attrNameLst>
                                      </p:cBhvr>
                                    </p:animRot>
                                    <p:animRot by="240000">
                                      <p:cBhvr>
                                        <p:cTn id="14" dur="200" fill="hold">
                                          <p:stCondLst>
                                            <p:cond delay="400"/>
                                          </p:stCondLst>
                                        </p:cTn>
                                        <p:tgtEl>
                                          <p:spTgt spid="37"/>
                                        </p:tgtEl>
                                        <p:attrNameLst>
                                          <p:attrName>r</p:attrName>
                                        </p:attrNameLst>
                                      </p:cBhvr>
                                    </p:animRot>
                                    <p:animRot by="-240000">
                                      <p:cBhvr>
                                        <p:cTn id="15" dur="200" fill="hold">
                                          <p:stCondLst>
                                            <p:cond delay="600"/>
                                          </p:stCondLst>
                                        </p:cTn>
                                        <p:tgtEl>
                                          <p:spTgt spid="37"/>
                                        </p:tgtEl>
                                        <p:attrNameLst>
                                          <p:attrName>r</p:attrName>
                                        </p:attrNameLst>
                                      </p:cBhvr>
                                    </p:animRot>
                                    <p:animRot by="120000">
                                      <p:cBhvr>
                                        <p:cTn id="16" dur="200" fill="hold">
                                          <p:stCondLst>
                                            <p:cond delay="800"/>
                                          </p:stCondLst>
                                        </p:cTn>
                                        <p:tgtEl>
                                          <p:spTgt spid="37"/>
                                        </p:tgtEl>
                                        <p:attrNameLst>
                                          <p:attrName>r</p:attrName>
                                        </p:attrNameLst>
                                      </p:cBhvr>
                                    </p:animRot>
                                  </p:childTnLst>
                                </p:cTn>
                              </p:par>
                            </p:childTnLst>
                          </p:cTn>
                        </p:par>
                      </p:childTnLst>
                    </p:cTn>
                  </p:par>
                  <p:par>
                    <p:cTn id="17" fill="hold">
                      <p:stCondLst>
                        <p:cond delay="indefinite"/>
                      </p:stCondLst>
                      <p:childTnLst>
                        <p:par>
                          <p:cTn id="18" fill="hold">
                            <p:stCondLst>
                              <p:cond delay="0"/>
                            </p:stCondLst>
                            <p:childTnLst>
                              <p:par>
                                <p:cTn id="19" presetID="14" presetClass="entr" presetSubtype="10" fill="hold" grpId="0" nodeType="clickEffect">
                                  <p:stCondLst>
                                    <p:cond delay="0"/>
                                  </p:stCondLst>
                                  <p:childTnLst>
                                    <p:set>
                                      <p:cBhvr>
                                        <p:cTn id="20" dur="1" fill="hold">
                                          <p:stCondLst>
                                            <p:cond delay="0"/>
                                          </p:stCondLst>
                                        </p:cTn>
                                        <p:tgtEl>
                                          <p:spTgt spid="36"/>
                                        </p:tgtEl>
                                        <p:attrNameLst>
                                          <p:attrName>style.visibility</p:attrName>
                                        </p:attrNameLst>
                                      </p:cBhvr>
                                      <p:to>
                                        <p:strVal val="visible"/>
                                      </p:to>
                                    </p:set>
                                    <p:animEffect transition="in" filter="randombar(horizontal)">
                                      <p:cBhvr>
                                        <p:cTn id="21" dur="500"/>
                                        <p:tgtEl>
                                          <p:spTgt spid="36"/>
                                        </p:tgtEl>
                                      </p:cBhvr>
                                    </p:animEffect>
                                  </p:childTnLst>
                                </p:cTn>
                              </p:par>
                              <p:par>
                                <p:cTn id="22" presetID="14" presetClass="entr" presetSubtype="10" fill="hold" grpId="0" nodeType="withEffect">
                                  <p:stCondLst>
                                    <p:cond delay="0"/>
                                  </p:stCondLst>
                                  <p:childTnLst>
                                    <p:set>
                                      <p:cBhvr>
                                        <p:cTn id="23" dur="1" fill="hold">
                                          <p:stCondLst>
                                            <p:cond delay="0"/>
                                          </p:stCondLst>
                                        </p:cTn>
                                        <p:tgtEl>
                                          <p:spTgt spid="38"/>
                                        </p:tgtEl>
                                        <p:attrNameLst>
                                          <p:attrName>style.visibility</p:attrName>
                                        </p:attrNameLst>
                                      </p:cBhvr>
                                      <p:to>
                                        <p:strVal val="visible"/>
                                      </p:to>
                                    </p:set>
                                    <p:animEffect transition="in" filter="randombar(horizontal)">
                                      <p:cBhvr>
                                        <p:cTn id="24" dur="500"/>
                                        <p:tgtEl>
                                          <p:spTgt spid="38"/>
                                        </p:tgtEl>
                                      </p:cBhvr>
                                    </p:animEffect>
                                  </p:childTnLst>
                                </p:cTn>
                              </p:par>
                            </p:childTnLst>
                          </p:cTn>
                        </p:par>
                      </p:childTnLst>
                    </p:cTn>
                  </p:par>
                  <p:par>
                    <p:cTn id="25" fill="hold">
                      <p:stCondLst>
                        <p:cond delay="indefinite"/>
                      </p:stCondLst>
                      <p:childTnLst>
                        <p:par>
                          <p:cTn id="26" fill="hold">
                            <p:stCondLst>
                              <p:cond delay="0"/>
                            </p:stCondLst>
                            <p:childTnLst>
                              <p:par>
                                <p:cTn id="27" presetID="14" presetClass="entr" presetSubtype="10" fill="hold" nodeType="clickEffect">
                                  <p:stCondLst>
                                    <p:cond delay="0"/>
                                  </p:stCondLst>
                                  <p:childTnLst>
                                    <p:set>
                                      <p:cBhvr>
                                        <p:cTn id="28" dur="1" fill="hold">
                                          <p:stCondLst>
                                            <p:cond delay="0"/>
                                          </p:stCondLst>
                                        </p:cTn>
                                        <p:tgtEl>
                                          <p:spTgt spid="38">
                                            <p:txEl>
                                              <p:pRg st="0" end="0"/>
                                            </p:txEl>
                                          </p:spTgt>
                                        </p:tgtEl>
                                        <p:attrNameLst>
                                          <p:attrName>style.visibility</p:attrName>
                                        </p:attrNameLst>
                                      </p:cBhvr>
                                      <p:to>
                                        <p:strVal val="visible"/>
                                      </p:to>
                                    </p:set>
                                    <p:animEffect transition="in" filter="randombar(horizontal)">
                                      <p:cBhvr>
                                        <p:cTn id="29" dur="500"/>
                                        <p:tgtEl>
                                          <p:spTgt spid="38">
                                            <p:txEl>
                                              <p:pRg st="0" end="0"/>
                                            </p:txEl>
                                          </p:spTgt>
                                        </p:tgtEl>
                                      </p:cBhvr>
                                    </p:animEffect>
                                  </p:childTnLst>
                                </p:cTn>
                              </p:par>
                            </p:childTnLst>
                          </p:cTn>
                        </p:par>
                      </p:childTnLst>
                    </p:cTn>
                  </p:par>
                  <p:par>
                    <p:cTn id="30" fill="hold">
                      <p:stCondLst>
                        <p:cond delay="indefinite"/>
                      </p:stCondLst>
                      <p:childTnLst>
                        <p:par>
                          <p:cTn id="31" fill="hold">
                            <p:stCondLst>
                              <p:cond delay="0"/>
                            </p:stCondLst>
                            <p:childTnLst>
                              <p:par>
                                <p:cTn id="32" presetID="14" presetClass="entr" presetSubtype="10" fill="hold" nodeType="clickEffect">
                                  <p:stCondLst>
                                    <p:cond delay="0"/>
                                  </p:stCondLst>
                                  <p:childTnLst>
                                    <p:set>
                                      <p:cBhvr>
                                        <p:cTn id="33" dur="1" fill="hold">
                                          <p:stCondLst>
                                            <p:cond delay="0"/>
                                          </p:stCondLst>
                                        </p:cTn>
                                        <p:tgtEl>
                                          <p:spTgt spid="38">
                                            <p:txEl>
                                              <p:pRg st="1" end="1"/>
                                            </p:txEl>
                                          </p:spTgt>
                                        </p:tgtEl>
                                        <p:attrNameLst>
                                          <p:attrName>style.visibility</p:attrName>
                                        </p:attrNameLst>
                                      </p:cBhvr>
                                      <p:to>
                                        <p:strVal val="visible"/>
                                      </p:to>
                                    </p:set>
                                    <p:animEffect transition="in" filter="randombar(horizontal)">
                                      <p:cBhvr>
                                        <p:cTn id="34" dur="500"/>
                                        <p:tgtEl>
                                          <p:spTgt spid="38">
                                            <p:txEl>
                                              <p:pRg st="1" end="1"/>
                                            </p:txEl>
                                          </p:spTgt>
                                        </p:tgtEl>
                                      </p:cBhvr>
                                    </p:animEffect>
                                  </p:childTnLst>
                                </p:cTn>
                              </p:par>
                            </p:childTnLst>
                          </p:cTn>
                        </p:par>
                      </p:childTnLst>
                    </p:cTn>
                  </p:par>
                  <p:par>
                    <p:cTn id="35" fill="hold">
                      <p:stCondLst>
                        <p:cond delay="indefinite"/>
                      </p:stCondLst>
                      <p:childTnLst>
                        <p:par>
                          <p:cTn id="36" fill="hold">
                            <p:stCondLst>
                              <p:cond delay="0"/>
                            </p:stCondLst>
                            <p:childTnLst>
                              <p:par>
                                <p:cTn id="37" presetID="14" presetClass="entr" presetSubtype="10" fill="hold" nodeType="clickEffect">
                                  <p:stCondLst>
                                    <p:cond delay="0"/>
                                  </p:stCondLst>
                                  <p:childTnLst>
                                    <p:set>
                                      <p:cBhvr>
                                        <p:cTn id="38" dur="1" fill="hold">
                                          <p:stCondLst>
                                            <p:cond delay="0"/>
                                          </p:stCondLst>
                                        </p:cTn>
                                        <p:tgtEl>
                                          <p:spTgt spid="38">
                                            <p:txEl>
                                              <p:pRg st="2" end="2"/>
                                            </p:txEl>
                                          </p:spTgt>
                                        </p:tgtEl>
                                        <p:attrNameLst>
                                          <p:attrName>style.visibility</p:attrName>
                                        </p:attrNameLst>
                                      </p:cBhvr>
                                      <p:to>
                                        <p:strVal val="visible"/>
                                      </p:to>
                                    </p:set>
                                    <p:animEffect transition="in" filter="randombar(horizontal)">
                                      <p:cBhvr>
                                        <p:cTn id="39" dur="500"/>
                                        <p:tgtEl>
                                          <p:spTgt spid="38">
                                            <p:txEl>
                                              <p:pRg st="2" end="2"/>
                                            </p:txEl>
                                          </p:spTgt>
                                        </p:tgtEl>
                                      </p:cBhvr>
                                    </p:animEffect>
                                  </p:childTnLst>
                                </p:cTn>
                              </p:par>
                            </p:childTnLst>
                          </p:cTn>
                        </p:par>
                      </p:childTnLst>
                    </p:cTn>
                  </p:par>
                  <p:par>
                    <p:cTn id="40" fill="hold">
                      <p:stCondLst>
                        <p:cond delay="indefinite"/>
                      </p:stCondLst>
                      <p:childTnLst>
                        <p:par>
                          <p:cTn id="41" fill="hold">
                            <p:stCondLst>
                              <p:cond delay="0"/>
                            </p:stCondLst>
                            <p:childTnLst>
                              <p:par>
                                <p:cTn id="42" presetID="14" presetClass="entr" presetSubtype="10" fill="hold" nodeType="clickEffect">
                                  <p:stCondLst>
                                    <p:cond delay="0"/>
                                  </p:stCondLst>
                                  <p:childTnLst>
                                    <p:set>
                                      <p:cBhvr>
                                        <p:cTn id="43" dur="1" fill="hold">
                                          <p:stCondLst>
                                            <p:cond delay="0"/>
                                          </p:stCondLst>
                                        </p:cTn>
                                        <p:tgtEl>
                                          <p:spTgt spid="38">
                                            <p:txEl>
                                              <p:pRg st="3" end="3"/>
                                            </p:txEl>
                                          </p:spTgt>
                                        </p:tgtEl>
                                        <p:attrNameLst>
                                          <p:attrName>style.visibility</p:attrName>
                                        </p:attrNameLst>
                                      </p:cBhvr>
                                      <p:to>
                                        <p:strVal val="visible"/>
                                      </p:to>
                                    </p:set>
                                    <p:animEffect transition="in" filter="randombar(horizontal)">
                                      <p:cBhvr>
                                        <p:cTn id="44" dur="500"/>
                                        <p:tgtEl>
                                          <p:spTgt spid="38">
                                            <p:txEl>
                                              <p:pRg st="3" end="3"/>
                                            </p:txEl>
                                          </p:spTgt>
                                        </p:tgtEl>
                                      </p:cBhvr>
                                    </p:animEffect>
                                  </p:childTnLst>
                                </p:cTn>
                              </p:par>
                            </p:childTnLst>
                          </p:cTn>
                        </p:par>
                      </p:childTnLst>
                    </p:cTn>
                  </p:par>
                  <p:par>
                    <p:cTn id="45" fill="hold">
                      <p:stCondLst>
                        <p:cond delay="indefinite"/>
                      </p:stCondLst>
                      <p:childTnLst>
                        <p:par>
                          <p:cTn id="46" fill="hold">
                            <p:stCondLst>
                              <p:cond delay="0"/>
                            </p:stCondLst>
                            <p:childTnLst>
                              <p:par>
                                <p:cTn id="47" presetID="14" presetClass="entr" presetSubtype="10" fill="hold" nodeType="clickEffect">
                                  <p:stCondLst>
                                    <p:cond delay="0"/>
                                  </p:stCondLst>
                                  <p:childTnLst>
                                    <p:set>
                                      <p:cBhvr>
                                        <p:cTn id="48" dur="1" fill="hold">
                                          <p:stCondLst>
                                            <p:cond delay="0"/>
                                          </p:stCondLst>
                                        </p:cTn>
                                        <p:tgtEl>
                                          <p:spTgt spid="38">
                                            <p:txEl>
                                              <p:pRg st="4" end="4"/>
                                            </p:txEl>
                                          </p:spTgt>
                                        </p:tgtEl>
                                        <p:attrNameLst>
                                          <p:attrName>style.visibility</p:attrName>
                                        </p:attrNameLst>
                                      </p:cBhvr>
                                      <p:to>
                                        <p:strVal val="visible"/>
                                      </p:to>
                                    </p:set>
                                    <p:animEffect transition="in" filter="randombar(horizontal)">
                                      <p:cBhvr>
                                        <p:cTn id="49" dur="500"/>
                                        <p:tgtEl>
                                          <p:spTgt spid="38">
                                            <p:txEl>
                                              <p:pRg st="4" end="4"/>
                                            </p:txEl>
                                          </p:spTgt>
                                        </p:tgtEl>
                                      </p:cBhvr>
                                    </p:animEffect>
                                  </p:childTnLst>
                                </p:cTn>
                              </p:par>
                            </p:childTnLst>
                          </p:cTn>
                        </p:par>
                      </p:childTnLst>
                    </p:cTn>
                  </p:par>
                  <p:par>
                    <p:cTn id="50" fill="hold">
                      <p:stCondLst>
                        <p:cond delay="indefinite"/>
                      </p:stCondLst>
                      <p:childTnLst>
                        <p:par>
                          <p:cTn id="51" fill="hold">
                            <p:stCondLst>
                              <p:cond delay="0"/>
                            </p:stCondLst>
                            <p:childTnLst>
                              <p:par>
                                <p:cTn id="52" presetID="14" presetClass="entr" presetSubtype="10" fill="hold" nodeType="clickEffect">
                                  <p:stCondLst>
                                    <p:cond delay="0"/>
                                  </p:stCondLst>
                                  <p:childTnLst>
                                    <p:set>
                                      <p:cBhvr>
                                        <p:cTn id="53" dur="1" fill="hold">
                                          <p:stCondLst>
                                            <p:cond delay="0"/>
                                          </p:stCondLst>
                                        </p:cTn>
                                        <p:tgtEl>
                                          <p:spTgt spid="38">
                                            <p:txEl>
                                              <p:pRg st="5" end="5"/>
                                            </p:txEl>
                                          </p:spTgt>
                                        </p:tgtEl>
                                        <p:attrNameLst>
                                          <p:attrName>style.visibility</p:attrName>
                                        </p:attrNameLst>
                                      </p:cBhvr>
                                      <p:to>
                                        <p:strVal val="visible"/>
                                      </p:to>
                                    </p:set>
                                    <p:animEffect transition="in" filter="randombar(horizontal)">
                                      <p:cBhvr>
                                        <p:cTn id="54" dur="500"/>
                                        <p:tgtEl>
                                          <p:spTgt spid="38">
                                            <p:txEl>
                                              <p:pRg st="5" end="5"/>
                                            </p:txEl>
                                          </p:spTgt>
                                        </p:tgtEl>
                                      </p:cBhvr>
                                    </p:animEffect>
                                  </p:childTnLst>
                                </p:cTn>
                              </p:par>
                            </p:childTnLst>
                          </p:cTn>
                        </p:par>
                      </p:childTnLst>
                    </p:cTn>
                  </p:par>
                  <p:par>
                    <p:cTn id="55" fill="hold">
                      <p:stCondLst>
                        <p:cond delay="indefinite"/>
                      </p:stCondLst>
                      <p:childTnLst>
                        <p:par>
                          <p:cTn id="56" fill="hold">
                            <p:stCondLst>
                              <p:cond delay="0"/>
                            </p:stCondLst>
                            <p:childTnLst>
                              <p:par>
                                <p:cTn id="57" presetID="14" presetClass="entr" presetSubtype="10" fill="hold" nodeType="clickEffect">
                                  <p:stCondLst>
                                    <p:cond delay="0"/>
                                  </p:stCondLst>
                                  <p:childTnLst>
                                    <p:set>
                                      <p:cBhvr>
                                        <p:cTn id="58" dur="1" fill="hold">
                                          <p:stCondLst>
                                            <p:cond delay="0"/>
                                          </p:stCondLst>
                                        </p:cTn>
                                        <p:tgtEl>
                                          <p:spTgt spid="38">
                                            <p:txEl>
                                              <p:pRg st="6" end="6"/>
                                            </p:txEl>
                                          </p:spTgt>
                                        </p:tgtEl>
                                        <p:attrNameLst>
                                          <p:attrName>style.visibility</p:attrName>
                                        </p:attrNameLst>
                                      </p:cBhvr>
                                      <p:to>
                                        <p:strVal val="visible"/>
                                      </p:to>
                                    </p:set>
                                    <p:animEffect transition="in" filter="randombar(horizontal)">
                                      <p:cBhvr>
                                        <p:cTn id="59" dur="500"/>
                                        <p:tgtEl>
                                          <p:spTgt spid="38">
                                            <p:txEl>
                                              <p:pRg st="6" end="6"/>
                                            </p:txEl>
                                          </p:spTgt>
                                        </p:tgtEl>
                                      </p:cBhvr>
                                    </p:animEffect>
                                  </p:childTnLst>
                                </p:cTn>
                              </p:par>
                            </p:childTnLst>
                          </p:cTn>
                        </p:par>
                      </p:childTnLst>
                    </p:cTn>
                  </p:par>
                  <p:par>
                    <p:cTn id="60" fill="hold">
                      <p:stCondLst>
                        <p:cond delay="indefinite"/>
                      </p:stCondLst>
                      <p:childTnLst>
                        <p:par>
                          <p:cTn id="61" fill="hold">
                            <p:stCondLst>
                              <p:cond delay="0"/>
                            </p:stCondLst>
                            <p:childTnLst>
                              <p:par>
                                <p:cTn id="62" presetID="14" presetClass="entr" presetSubtype="10" fill="hold" nodeType="clickEffect">
                                  <p:stCondLst>
                                    <p:cond delay="0"/>
                                  </p:stCondLst>
                                  <p:childTnLst>
                                    <p:set>
                                      <p:cBhvr>
                                        <p:cTn id="63" dur="1" fill="hold">
                                          <p:stCondLst>
                                            <p:cond delay="0"/>
                                          </p:stCondLst>
                                        </p:cTn>
                                        <p:tgtEl>
                                          <p:spTgt spid="38">
                                            <p:txEl>
                                              <p:pRg st="7" end="7"/>
                                            </p:txEl>
                                          </p:spTgt>
                                        </p:tgtEl>
                                        <p:attrNameLst>
                                          <p:attrName>style.visibility</p:attrName>
                                        </p:attrNameLst>
                                      </p:cBhvr>
                                      <p:to>
                                        <p:strVal val="visible"/>
                                      </p:to>
                                    </p:set>
                                    <p:animEffect transition="in" filter="randombar(horizontal)">
                                      <p:cBhvr>
                                        <p:cTn id="64" dur="500"/>
                                        <p:tgtEl>
                                          <p:spTgt spid="38">
                                            <p:txEl>
                                              <p:pRg st="7" end="7"/>
                                            </p:txEl>
                                          </p:spTgt>
                                        </p:tgtEl>
                                      </p:cBhvr>
                                    </p:animEffect>
                                  </p:childTnLst>
                                </p:cTn>
                              </p:par>
                            </p:childTnLst>
                          </p:cTn>
                        </p:par>
                      </p:childTnLst>
                    </p:cTn>
                  </p:par>
                  <p:par>
                    <p:cTn id="65" fill="hold">
                      <p:stCondLst>
                        <p:cond delay="indefinite"/>
                      </p:stCondLst>
                      <p:childTnLst>
                        <p:par>
                          <p:cTn id="66" fill="hold">
                            <p:stCondLst>
                              <p:cond delay="0"/>
                            </p:stCondLst>
                            <p:childTnLst>
                              <p:par>
                                <p:cTn id="67" presetID="14" presetClass="entr" presetSubtype="10" fill="hold" nodeType="clickEffect">
                                  <p:stCondLst>
                                    <p:cond delay="0"/>
                                  </p:stCondLst>
                                  <p:childTnLst>
                                    <p:set>
                                      <p:cBhvr>
                                        <p:cTn id="68" dur="1" fill="hold">
                                          <p:stCondLst>
                                            <p:cond delay="0"/>
                                          </p:stCondLst>
                                        </p:cTn>
                                        <p:tgtEl>
                                          <p:spTgt spid="38">
                                            <p:txEl>
                                              <p:pRg st="8" end="8"/>
                                            </p:txEl>
                                          </p:spTgt>
                                        </p:tgtEl>
                                        <p:attrNameLst>
                                          <p:attrName>style.visibility</p:attrName>
                                        </p:attrNameLst>
                                      </p:cBhvr>
                                      <p:to>
                                        <p:strVal val="visible"/>
                                      </p:to>
                                    </p:set>
                                    <p:animEffect transition="in" filter="randombar(horizontal)">
                                      <p:cBhvr>
                                        <p:cTn id="69" dur="500"/>
                                        <p:tgtEl>
                                          <p:spTgt spid="38">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6" grpId="0" animBg="1"/>
      <p:bldP spid="38"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10800000">
            <a:off x="0" y="0"/>
            <a:ext cx="9144000" cy="6858000"/>
          </a:xfrm>
          <a:prstGeom prst="rect">
            <a:avLst/>
          </a:prstGeom>
          <a:blipFill>
            <a:blip r:embed="rId4"/>
            <a:stretch>
              <a:fillRect/>
            </a:stretch>
          </a:blipFill>
          <a:ln>
            <a:noFill/>
          </a:ln>
          <a:effectLst/>
        </p:spPr>
      </p:pic>
      <p:pic>
        <p:nvPicPr>
          <p:cNvPr id="3076" name="Picture 4" descr="C:\Users\Asus\Pictures\bai mau\hands_zps712c7fb9.jpg"/>
          <p:cNvPicPr>
            <a:picLocks noChangeAspect="1" noChangeArrowheads="1"/>
          </p:cNvPicPr>
          <p:nvPr/>
        </p:nvPicPr>
        <p:blipFill rotWithShape="1">
          <a:blip r:embed="rId5">
            <a:clrChange>
              <a:clrFrom>
                <a:srgbClr val="FFFFFF"/>
              </a:clrFrom>
              <a:clrTo>
                <a:srgbClr val="FFFFFF">
                  <a:alpha val="0"/>
                </a:srgbClr>
              </a:clrTo>
            </a:clrChange>
            <a:extLst>
              <a:ext uri="{28A0092B-C50C-407E-A947-70E740481C1C}">
                <a14:useLocalDpi xmlns:a14="http://schemas.microsoft.com/office/drawing/2010/main" val="0"/>
              </a:ext>
            </a:extLst>
          </a:blip>
          <a:srcRect r="43632"/>
          <a:stretch/>
        </p:blipFill>
        <p:spPr bwMode="auto">
          <a:xfrm rot="15616060">
            <a:off x="6740180" y="1138516"/>
            <a:ext cx="2234565" cy="3964233"/>
          </a:xfrm>
          <a:prstGeom prst="rect">
            <a:avLst/>
          </a:prstGeom>
          <a:noFill/>
          <a:extLst>
            <a:ext uri="{909E8E84-426E-40DD-AFC4-6F175D3DCCD1}">
              <a14:hiddenFill xmlns:a14="http://schemas.microsoft.com/office/drawing/2010/main">
                <a:solidFill>
                  <a:srgbClr val="FFFFFF"/>
                </a:solidFill>
              </a14:hiddenFill>
            </a:ext>
          </a:extLst>
        </p:spPr>
      </p:pic>
      <p:pic>
        <p:nvPicPr>
          <p:cNvPr id="24" name="Picture 2" descr="C:\Documents and Settings\Welcome\Desktop\chs1348666969.jp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2084" y="4343400"/>
            <a:ext cx="9176083" cy="2514600"/>
          </a:xfrm>
          <a:prstGeom prst="rect">
            <a:avLst/>
          </a:prstGeom>
          <a:ln>
            <a:noFill/>
          </a:ln>
          <a:effectLst>
            <a:outerShdw blurRad="292100" dist="139700" dir="2700000" algn="tl" rotWithShape="0">
              <a:srgbClr val="333333">
                <a:alpha val="65000"/>
              </a:srgbClr>
            </a:outerShdw>
          </a:effectLst>
          <a:extLst/>
        </p:spPr>
      </p:pic>
      <p:pic>
        <p:nvPicPr>
          <p:cNvPr id="3074" name="Picture 2" descr="C:\Users\Asus\Pictures\bai mau\hands_zps712c7fb9.jpg"/>
          <p:cNvPicPr>
            <a:picLocks noChangeAspect="1" noChangeArrowheads="1"/>
          </p:cNvPicPr>
          <p:nvPr/>
        </p:nvPicPr>
        <p:blipFill rotWithShape="1">
          <a:blip r:embed="rId5">
            <a:clrChange>
              <a:clrFrom>
                <a:srgbClr val="FFFFFF"/>
              </a:clrFrom>
              <a:clrTo>
                <a:srgbClr val="FFFFFF">
                  <a:alpha val="0"/>
                </a:srgbClr>
              </a:clrTo>
            </a:clrChange>
            <a:extLst>
              <a:ext uri="{28A0092B-C50C-407E-A947-70E740481C1C}">
                <a14:useLocalDpi xmlns:a14="http://schemas.microsoft.com/office/drawing/2010/main" val="0"/>
              </a:ext>
            </a:extLst>
          </a:blip>
          <a:srcRect l="56214"/>
          <a:stretch/>
        </p:blipFill>
        <p:spPr bwMode="auto">
          <a:xfrm rot="13972696">
            <a:off x="6159599" y="-1391747"/>
            <a:ext cx="1587048" cy="3624539"/>
          </a:xfrm>
          <a:prstGeom prst="rect">
            <a:avLst/>
          </a:prstGeom>
          <a:noFill/>
          <a:extLst>
            <a:ext uri="{909E8E84-426E-40DD-AFC4-6F175D3DCCD1}">
              <a14:hiddenFill xmlns:a14="http://schemas.microsoft.com/office/drawing/2010/main">
                <a:solidFill>
                  <a:srgbClr val="FFFFFF"/>
                </a:solidFill>
              </a14:hiddenFill>
            </a:ext>
          </a:extLst>
        </p:spPr>
      </p:pic>
      <p:sp>
        <p:nvSpPr>
          <p:cNvPr id="9" name="Title 1"/>
          <p:cNvSpPr>
            <a:spLocks noGrp="1"/>
          </p:cNvSpPr>
          <p:nvPr>
            <p:ph type="title"/>
          </p:nvPr>
        </p:nvSpPr>
        <p:spPr>
          <a:xfrm>
            <a:off x="-82493" y="1066800"/>
            <a:ext cx="5430672" cy="1143000"/>
          </a:xfrm>
        </p:spPr>
        <p:txBody>
          <a:bodyPr>
            <a:noAutofit/>
          </a:bodyPr>
          <a:lstStyle/>
          <a:p>
            <a:r>
              <a:rPr lang="en-US" sz="3000" b="1" dirty="0" smtClean="0">
                <a:ln w="10541" cmpd="sng">
                  <a:solidFill>
                    <a:schemeClr val="accent1">
                      <a:shade val="88000"/>
                      <a:satMod val="110000"/>
                    </a:schemeClr>
                  </a:solidFill>
                  <a:prstDash val="solid"/>
                </a:ln>
                <a:solidFill>
                  <a:srgbClr val="FF0000"/>
                </a:solidFill>
                <a:latin typeface="Cambria" pitchFamily="18" charset="0"/>
              </a:rPr>
              <a:t>KHOÁNG SẢN VIỆT </a:t>
            </a:r>
            <a:r>
              <a:rPr lang="en-US" sz="3000" b="1" dirty="0">
                <a:ln w="10541" cmpd="sng">
                  <a:solidFill>
                    <a:schemeClr val="accent1">
                      <a:shade val="88000"/>
                      <a:satMod val="110000"/>
                    </a:schemeClr>
                  </a:solidFill>
                  <a:prstDash val="solid"/>
                </a:ln>
                <a:solidFill>
                  <a:srgbClr val="FF0000"/>
                </a:solidFill>
                <a:latin typeface="Cambria" pitchFamily="18" charset="0"/>
              </a:rPr>
              <a:t>NAM</a:t>
            </a:r>
          </a:p>
        </p:txBody>
      </p:sp>
      <p:sp>
        <p:nvSpPr>
          <p:cNvPr id="10" name="Title 1"/>
          <p:cNvSpPr txBox="1">
            <a:spLocks/>
          </p:cNvSpPr>
          <p:nvPr/>
        </p:nvSpPr>
        <p:spPr>
          <a:xfrm>
            <a:off x="-685800" y="1219200"/>
            <a:ext cx="6705600" cy="11430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endParaRPr lang="en-US" sz="3500" b="1"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Cambria" pitchFamily="18" charset="0"/>
            </a:endParaRPr>
          </a:p>
        </p:txBody>
      </p:sp>
      <p:sp>
        <p:nvSpPr>
          <p:cNvPr id="11" name="Title 1"/>
          <p:cNvSpPr txBox="1">
            <a:spLocks/>
          </p:cNvSpPr>
          <p:nvPr/>
        </p:nvSpPr>
        <p:spPr>
          <a:xfrm>
            <a:off x="-990600" y="-152400"/>
            <a:ext cx="3962400" cy="1143000"/>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2700" b="1" dirty="0" smtClean="0">
                <a:effectLst>
                  <a:outerShdw blurRad="38100" dist="38100" dir="2700000" algn="tl">
                    <a:srgbClr val="000000">
                      <a:alpha val="43137"/>
                    </a:srgbClr>
                  </a:outerShdw>
                </a:effectLst>
                <a:latin typeface="Cambria" pitchFamily="18" charset="0"/>
              </a:rPr>
              <a:t>BÀI 3</a:t>
            </a:r>
            <a:endParaRPr lang="en-US" sz="2700" b="1" dirty="0">
              <a:effectLst>
                <a:outerShdw blurRad="38100" dist="38100" dir="2700000" algn="tl">
                  <a:srgbClr val="000000">
                    <a:alpha val="43137"/>
                  </a:srgbClr>
                </a:outerShdw>
              </a:effectLst>
              <a:latin typeface="Cambria" pitchFamily="18" charset="0"/>
            </a:endParaRPr>
          </a:p>
        </p:txBody>
      </p:sp>
      <p:sp>
        <p:nvSpPr>
          <p:cNvPr id="13" name="Rectangle 12"/>
          <p:cNvSpPr/>
          <p:nvPr/>
        </p:nvSpPr>
        <p:spPr>
          <a:xfrm>
            <a:off x="3173" y="2428417"/>
            <a:ext cx="1828800" cy="45719"/>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17" name="Rectangle 16"/>
          <p:cNvSpPr/>
          <p:nvPr/>
        </p:nvSpPr>
        <p:spPr>
          <a:xfrm>
            <a:off x="3172" y="2535098"/>
            <a:ext cx="1155509" cy="45719"/>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18" name="Rectangle 17"/>
          <p:cNvSpPr/>
          <p:nvPr/>
        </p:nvSpPr>
        <p:spPr>
          <a:xfrm>
            <a:off x="-32084" y="3060876"/>
            <a:ext cx="5289884" cy="45719"/>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2" name="Rectangle 1"/>
          <p:cNvSpPr/>
          <p:nvPr/>
        </p:nvSpPr>
        <p:spPr>
          <a:xfrm>
            <a:off x="2185337" y="0"/>
            <a:ext cx="45719" cy="838200"/>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15" name="Rectangle 14"/>
          <p:cNvSpPr/>
          <p:nvPr/>
        </p:nvSpPr>
        <p:spPr>
          <a:xfrm>
            <a:off x="2057400" y="0"/>
            <a:ext cx="45719" cy="430548"/>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23" name="Title 1"/>
          <p:cNvSpPr txBox="1">
            <a:spLocks/>
          </p:cNvSpPr>
          <p:nvPr/>
        </p:nvSpPr>
        <p:spPr>
          <a:xfrm>
            <a:off x="2590800" y="4724400"/>
            <a:ext cx="4038600" cy="850744"/>
          </a:xfrm>
          <a:prstGeom prst="rect">
            <a:avLst/>
          </a:prstGeom>
        </p:spPr>
        <p:txBody>
          <a:bodyPr vert="horz" lIns="91440" tIns="45720" rIns="91440" bIns="45720" rtlCol="0" anchor="ctr">
            <a:prstTxWarp prst="textPlain">
              <a:avLst/>
            </a:prstTxWarp>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5000" b="1" dirty="0" smtClean="0">
                <a:ln w="19050">
                  <a:solidFill>
                    <a:schemeClr val="tx2">
                      <a:tint val="1000"/>
                    </a:schemeClr>
                  </a:solidFill>
                  <a:prstDash val="solid"/>
                </a:ln>
                <a:solidFill>
                  <a:schemeClr val="accent3"/>
                </a:solidFill>
                <a:effectLst>
                  <a:glow rad="101600">
                    <a:schemeClr val="accent5">
                      <a:satMod val="175000"/>
                      <a:alpha val="40000"/>
                    </a:schemeClr>
                  </a:glow>
                  <a:outerShdw blurRad="50000" dist="50800" dir="7500000" algn="tl">
                    <a:srgbClr val="000000">
                      <a:shade val="5000"/>
                      <a:alpha val="35000"/>
                    </a:srgbClr>
                  </a:outerShdw>
                </a:effectLst>
                <a:latin typeface="Cambria" pitchFamily="18" charset="0"/>
              </a:rPr>
              <a:t>ĐỊA LÍ 8</a:t>
            </a:r>
            <a:endParaRPr lang="en-US" sz="5000" b="1" dirty="0">
              <a:ln w="19050">
                <a:solidFill>
                  <a:schemeClr val="tx2">
                    <a:tint val="1000"/>
                  </a:schemeClr>
                </a:solidFill>
                <a:prstDash val="solid"/>
              </a:ln>
              <a:solidFill>
                <a:schemeClr val="accent3"/>
              </a:solidFill>
              <a:effectLst>
                <a:glow rad="101600">
                  <a:schemeClr val="accent5">
                    <a:satMod val="175000"/>
                    <a:alpha val="40000"/>
                  </a:schemeClr>
                </a:glow>
                <a:outerShdw blurRad="50000" dist="50800" dir="7500000" algn="tl">
                  <a:srgbClr val="000000">
                    <a:shade val="5000"/>
                    <a:alpha val="35000"/>
                  </a:srgbClr>
                </a:outerShdw>
              </a:effectLst>
              <a:latin typeface="Cambria" pitchFamily="18" charset="0"/>
            </a:endParaRPr>
          </a:p>
        </p:txBody>
      </p:sp>
      <p:sp>
        <p:nvSpPr>
          <p:cNvPr id="16" name="Title 1"/>
          <p:cNvSpPr txBox="1">
            <a:spLocks/>
          </p:cNvSpPr>
          <p:nvPr/>
        </p:nvSpPr>
        <p:spPr>
          <a:xfrm>
            <a:off x="131928" y="3124200"/>
            <a:ext cx="5430672" cy="11430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en-US" sz="2500" b="1" dirty="0" smtClean="0">
                <a:ln w="10541" cmpd="sng">
                  <a:solidFill>
                    <a:schemeClr val="accent1">
                      <a:shade val="88000"/>
                      <a:satMod val="110000"/>
                    </a:schemeClr>
                  </a:solidFill>
                  <a:prstDash val="solid"/>
                </a:ln>
                <a:solidFill>
                  <a:srgbClr val="002060"/>
                </a:solidFill>
                <a:latin typeface="Cambria" pitchFamily="18" charset="0"/>
              </a:rPr>
              <a:t>GV </a:t>
            </a:r>
            <a:r>
              <a:rPr lang="en-US" sz="2500" b="1" dirty="0" err="1" smtClean="0">
                <a:ln w="10541" cmpd="sng">
                  <a:solidFill>
                    <a:schemeClr val="accent1">
                      <a:shade val="88000"/>
                      <a:satMod val="110000"/>
                    </a:schemeClr>
                  </a:solidFill>
                  <a:prstDash val="solid"/>
                </a:ln>
                <a:solidFill>
                  <a:srgbClr val="002060"/>
                </a:solidFill>
                <a:latin typeface="Cambria" pitchFamily="18" charset="0"/>
              </a:rPr>
              <a:t>dạy</a:t>
            </a:r>
            <a:r>
              <a:rPr lang="en-US" sz="2500" b="1" dirty="0" smtClean="0">
                <a:ln w="10541" cmpd="sng">
                  <a:solidFill>
                    <a:schemeClr val="accent1">
                      <a:shade val="88000"/>
                      <a:satMod val="110000"/>
                    </a:schemeClr>
                  </a:solidFill>
                  <a:prstDash val="solid"/>
                </a:ln>
                <a:solidFill>
                  <a:srgbClr val="002060"/>
                </a:solidFill>
                <a:latin typeface="Cambria" pitchFamily="18" charset="0"/>
              </a:rPr>
              <a:t>:</a:t>
            </a:r>
          </a:p>
          <a:p>
            <a:pPr algn="l"/>
            <a:r>
              <a:rPr lang="en-US" sz="2500" b="1" dirty="0" err="1" smtClean="0">
                <a:ln w="10541" cmpd="sng">
                  <a:solidFill>
                    <a:schemeClr val="accent1">
                      <a:shade val="88000"/>
                      <a:satMod val="110000"/>
                    </a:schemeClr>
                  </a:solidFill>
                  <a:prstDash val="solid"/>
                </a:ln>
                <a:solidFill>
                  <a:srgbClr val="002060"/>
                </a:solidFill>
                <a:latin typeface="Cambria" pitchFamily="18" charset="0"/>
              </a:rPr>
              <a:t>Lớp</a:t>
            </a:r>
            <a:r>
              <a:rPr lang="en-US" sz="2500" b="1" dirty="0" smtClean="0">
                <a:ln w="10541" cmpd="sng">
                  <a:solidFill>
                    <a:schemeClr val="accent1">
                      <a:shade val="88000"/>
                      <a:satMod val="110000"/>
                    </a:schemeClr>
                  </a:solidFill>
                  <a:prstDash val="solid"/>
                </a:ln>
                <a:solidFill>
                  <a:srgbClr val="002060"/>
                </a:solidFill>
                <a:latin typeface="Cambria" pitchFamily="18" charset="0"/>
              </a:rPr>
              <a:t> </a:t>
            </a:r>
            <a:r>
              <a:rPr lang="en-US" sz="2500" b="1" dirty="0" err="1" smtClean="0">
                <a:ln w="10541" cmpd="sng">
                  <a:solidFill>
                    <a:schemeClr val="accent1">
                      <a:shade val="88000"/>
                      <a:satMod val="110000"/>
                    </a:schemeClr>
                  </a:solidFill>
                  <a:prstDash val="solid"/>
                </a:ln>
                <a:solidFill>
                  <a:srgbClr val="002060"/>
                </a:solidFill>
                <a:latin typeface="Cambria" pitchFamily="18" charset="0"/>
              </a:rPr>
              <a:t>dạy</a:t>
            </a:r>
            <a:r>
              <a:rPr lang="en-US" sz="2500" b="1" dirty="0" smtClean="0">
                <a:ln w="10541" cmpd="sng">
                  <a:solidFill>
                    <a:schemeClr val="accent1">
                      <a:shade val="88000"/>
                      <a:satMod val="110000"/>
                    </a:schemeClr>
                  </a:solidFill>
                  <a:prstDash val="solid"/>
                </a:ln>
                <a:solidFill>
                  <a:srgbClr val="002060"/>
                </a:solidFill>
                <a:latin typeface="Cambria" pitchFamily="18" charset="0"/>
              </a:rPr>
              <a:t>: 8/</a:t>
            </a:r>
            <a:endParaRPr lang="en-US" sz="2500" b="1" dirty="0">
              <a:ln w="10541" cmpd="sng">
                <a:solidFill>
                  <a:schemeClr val="accent1">
                    <a:shade val="88000"/>
                    <a:satMod val="110000"/>
                  </a:schemeClr>
                </a:solidFill>
                <a:prstDash val="solid"/>
              </a:ln>
              <a:solidFill>
                <a:srgbClr val="002060"/>
              </a:solidFill>
              <a:latin typeface="Cambria" pitchFamily="18" charset="0"/>
            </a:endParaRPr>
          </a:p>
        </p:txBody>
      </p:sp>
      <p:pic>
        <p:nvPicPr>
          <p:cNvPr id="5" name="Picture 5"/>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065776" y="1209217"/>
            <a:ext cx="2393157" cy="2399406"/>
          </a:xfrm>
          <a:prstGeom prst="ellipse">
            <a:avLst/>
          </a:prstGeom>
          <a:ln w="190500" cap="rnd">
            <a:solidFill>
              <a:srgbClr val="C8C6BD"/>
            </a:solidFill>
            <a:prstDash val="solid"/>
          </a:ln>
          <a:effectLst>
            <a:outerShdw blurRad="127000" algn="bl" rotWithShape="0">
              <a:srgbClr val="000000"/>
            </a:outerShdw>
          </a:effectLst>
          <a:scene3d>
            <a:camera prst="perspectiveFront" fov="5400000"/>
            <a:lightRig rig="threePt" dir="t">
              <a:rot lat="0" lon="0" rev="19200000"/>
            </a:lightRig>
          </a:scene3d>
          <a:sp3d extrusionH="25400">
            <a:bevelT w="304800" h="152400" prst="hardEdge"/>
            <a:extrusionClr>
              <a:srgbClr val="000000"/>
            </a:extrusionClr>
          </a:sp3d>
          <a:extLst>
            <a:ext uri="{909E8E84-426E-40DD-AFC4-6F175D3DCCD1}">
              <a14:hiddenFill xmlns:a14="http://schemas.microsoft.com/office/drawing/2010/main">
                <a:solidFill>
                  <a:schemeClr val="accent1"/>
                </a:solidFill>
              </a14:hiddenFill>
            </a:ext>
          </a:extLst>
        </p:spPr>
      </p:pic>
    </p:spTree>
    <p:extLst>
      <p:ext uri="{BB962C8B-B14F-4D97-AF65-F5344CB8AC3E}">
        <p14:creationId xmlns:p14="http://schemas.microsoft.com/office/powerpoint/2010/main" val="2036867005"/>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nodeType="withEffect">
                                  <p:stCondLst>
                                    <p:cond delay="0"/>
                                  </p:stCondLst>
                                  <p:childTnLst>
                                    <p:set>
                                      <p:cBhvr>
                                        <p:cTn id="6" dur="1" fill="hold">
                                          <p:stCondLst>
                                            <p:cond delay="0"/>
                                          </p:stCondLst>
                                        </p:cTn>
                                        <p:tgtEl>
                                          <p:spTgt spid="3074"/>
                                        </p:tgtEl>
                                        <p:attrNameLst>
                                          <p:attrName>style.visibility</p:attrName>
                                        </p:attrNameLst>
                                      </p:cBhvr>
                                      <p:to>
                                        <p:strVal val="visible"/>
                                      </p:to>
                                    </p:set>
                                    <p:anim calcmode="lin" valueType="num">
                                      <p:cBhvr additive="base">
                                        <p:cTn id="7" dur="1000" fill="hold"/>
                                        <p:tgtEl>
                                          <p:spTgt spid="3074"/>
                                        </p:tgtEl>
                                        <p:attrNameLst>
                                          <p:attrName>ppt_x</p:attrName>
                                        </p:attrNameLst>
                                      </p:cBhvr>
                                      <p:tavLst>
                                        <p:tav tm="0">
                                          <p:val>
                                            <p:strVal val="#ppt_x"/>
                                          </p:val>
                                        </p:tav>
                                        <p:tav tm="100000">
                                          <p:val>
                                            <p:strVal val="#ppt_x"/>
                                          </p:val>
                                        </p:tav>
                                      </p:tavLst>
                                    </p:anim>
                                    <p:anim calcmode="lin" valueType="num">
                                      <p:cBhvr additive="base">
                                        <p:cTn id="8" dur="1000" fill="hold"/>
                                        <p:tgtEl>
                                          <p:spTgt spid="3074"/>
                                        </p:tgtEl>
                                        <p:attrNameLst>
                                          <p:attrName>ppt_y</p:attrName>
                                        </p:attrNameLst>
                                      </p:cBhvr>
                                      <p:tavLst>
                                        <p:tav tm="0">
                                          <p:val>
                                            <p:strVal val="0-#ppt_h/2"/>
                                          </p:val>
                                        </p:tav>
                                        <p:tav tm="100000">
                                          <p:val>
                                            <p:strVal val="#ppt_y"/>
                                          </p:val>
                                        </p:tav>
                                      </p:tavLst>
                                    </p:anim>
                                  </p:childTnLst>
                                </p:cTn>
                              </p:par>
                              <p:par>
                                <p:cTn id="9" presetID="2" presetClass="entr" presetSubtype="2" fill="hold" nodeType="withEffect">
                                  <p:stCondLst>
                                    <p:cond delay="0"/>
                                  </p:stCondLst>
                                  <p:childTnLst>
                                    <p:set>
                                      <p:cBhvr>
                                        <p:cTn id="10" dur="1" fill="hold">
                                          <p:stCondLst>
                                            <p:cond delay="0"/>
                                          </p:stCondLst>
                                        </p:cTn>
                                        <p:tgtEl>
                                          <p:spTgt spid="3076"/>
                                        </p:tgtEl>
                                        <p:attrNameLst>
                                          <p:attrName>style.visibility</p:attrName>
                                        </p:attrNameLst>
                                      </p:cBhvr>
                                      <p:to>
                                        <p:strVal val="visible"/>
                                      </p:to>
                                    </p:set>
                                    <p:anim calcmode="lin" valueType="num">
                                      <p:cBhvr additive="base">
                                        <p:cTn id="11" dur="1000" fill="hold"/>
                                        <p:tgtEl>
                                          <p:spTgt spid="3076"/>
                                        </p:tgtEl>
                                        <p:attrNameLst>
                                          <p:attrName>ppt_x</p:attrName>
                                        </p:attrNameLst>
                                      </p:cBhvr>
                                      <p:tavLst>
                                        <p:tav tm="0">
                                          <p:val>
                                            <p:strVal val="1+#ppt_w/2"/>
                                          </p:val>
                                        </p:tav>
                                        <p:tav tm="100000">
                                          <p:val>
                                            <p:strVal val="#ppt_x"/>
                                          </p:val>
                                        </p:tav>
                                      </p:tavLst>
                                    </p:anim>
                                    <p:anim calcmode="lin" valueType="num">
                                      <p:cBhvr additive="base">
                                        <p:cTn id="12" dur="1000" fill="hold"/>
                                        <p:tgtEl>
                                          <p:spTgt spid="3076"/>
                                        </p:tgtEl>
                                        <p:attrNameLst>
                                          <p:attrName>ppt_y</p:attrName>
                                        </p:attrNameLst>
                                      </p:cBhvr>
                                      <p:tavLst>
                                        <p:tav tm="0">
                                          <p:val>
                                            <p:strVal val="#ppt_y"/>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42" presetClass="path" presetSubtype="0" accel="50000" decel="50000" fill="hold" grpId="0" nodeType="clickEffect">
                                  <p:stCondLst>
                                    <p:cond delay="0"/>
                                  </p:stCondLst>
                                  <p:childTnLst>
                                    <p:animMotion origin="layout" path="M -4.44444E-6 -4.20907E-6 L -0.00486 0.07678 " pathEditMode="relative" rAng="0" ptsTypes="AA">
                                      <p:cBhvr>
                                        <p:cTn id="16" dur="500" fill="hold"/>
                                        <p:tgtEl>
                                          <p:spTgt spid="17"/>
                                        </p:tgtEl>
                                        <p:attrNameLst>
                                          <p:attrName>ppt_x</p:attrName>
                                          <p:attrName>ppt_y</p:attrName>
                                        </p:attrNameLst>
                                      </p:cBhvr>
                                      <p:rCtr x="-243" y="3839"/>
                                    </p:animMotion>
                                  </p:childTnLst>
                                </p:cTn>
                              </p:par>
                            </p:childTnLst>
                          </p:cTn>
                        </p:par>
                        <p:par>
                          <p:cTn id="17" fill="hold">
                            <p:stCondLst>
                              <p:cond delay="500"/>
                            </p:stCondLst>
                            <p:childTnLst>
                              <p:par>
                                <p:cTn id="18" presetID="2" presetClass="entr" presetSubtype="8" fill="hold" grpId="0" nodeType="afterEffect">
                                  <p:stCondLst>
                                    <p:cond delay="0"/>
                                  </p:stCondLst>
                                  <p:childTnLst>
                                    <p:set>
                                      <p:cBhvr>
                                        <p:cTn id="19" dur="1" fill="hold">
                                          <p:stCondLst>
                                            <p:cond delay="0"/>
                                          </p:stCondLst>
                                        </p:cTn>
                                        <p:tgtEl>
                                          <p:spTgt spid="18"/>
                                        </p:tgtEl>
                                        <p:attrNameLst>
                                          <p:attrName>style.visibility</p:attrName>
                                        </p:attrNameLst>
                                      </p:cBhvr>
                                      <p:to>
                                        <p:strVal val="visible"/>
                                      </p:to>
                                    </p:set>
                                    <p:anim calcmode="lin" valueType="num">
                                      <p:cBhvr additive="base">
                                        <p:cTn id="20" dur="1000" fill="hold"/>
                                        <p:tgtEl>
                                          <p:spTgt spid="18"/>
                                        </p:tgtEl>
                                        <p:attrNameLst>
                                          <p:attrName>ppt_x</p:attrName>
                                        </p:attrNameLst>
                                      </p:cBhvr>
                                      <p:tavLst>
                                        <p:tav tm="0">
                                          <p:val>
                                            <p:strVal val="0-#ppt_w/2"/>
                                          </p:val>
                                        </p:tav>
                                        <p:tav tm="100000">
                                          <p:val>
                                            <p:strVal val="#ppt_x"/>
                                          </p:val>
                                        </p:tav>
                                      </p:tavLst>
                                    </p:anim>
                                    <p:anim calcmode="lin" valueType="num">
                                      <p:cBhvr additive="base">
                                        <p:cTn id="21" dur="1000" fill="hold"/>
                                        <p:tgtEl>
                                          <p:spTgt spid="18"/>
                                        </p:tgtEl>
                                        <p:attrNameLst>
                                          <p:attrName>ppt_y</p:attrName>
                                        </p:attrNameLst>
                                      </p:cBhvr>
                                      <p:tavLst>
                                        <p:tav tm="0">
                                          <p:val>
                                            <p:strVal val="#ppt_y"/>
                                          </p:val>
                                        </p:tav>
                                        <p:tav tm="100000">
                                          <p:val>
                                            <p:strVal val="#ppt_y"/>
                                          </p:val>
                                        </p:tav>
                                      </p:tavLst>
                                    </p:anim>
                                  </p:childTnLst>
                                </p:cTn>
                              </p:par>
                            </p:childTnLst>
                          </p:cTn>
                        </p:par>
                        <p:par>
                          <p:cTn id="22" fill="hold">
                            <p:stCondLst>
                              <p:cond delay="1500"/>
                            </p:stCondLst>
                            <p:childTnLst>
                              <p:par>
                                <p:cTn id="23" presetID="2" presetClass="exit" presetSubtype="1" fill="hold" grpId="0" nodeType="afterEffect">
                                  <p:stCondLst>
                                    <p:cond delay="0"/>
                                  </p:stCondLst>
                                  <p:childTnLst>
                                    <p:anim calcmode="lin" valueType="num">
                                      <p:cBhvr additive="base">
                                        <p:cTn id="24" dur="500"/>
                                        <p:tgtEl>
                                          <p:spTgt spid="11"/>
                                        </p:tgtEl>
                                        <p:attrNameLst>
                                          <p:attrName>ppt_x</p:attrName>
                                        </p:attrNameLst>
                                      </p:cBhvr>
                                      <p:tavLst>
                                        <p:tav tm="0">
                                          <p:val>
                                            <p:strVal val="ppt_x"/>
                                          </p:val>
                                        </p:tav>
                                        <p:tav tm="100000">
                                          <p:val>
                                            <p:strVal val="ppt_x"/>
                                          </p:val>
                                        </p:tav>
                                      </p:tavLst>
                                    </p:anim>
                                    <p:anim calcmode="lin" valueType="num">
                                      <p:cBhvr additive="base">
                                        <p:cTn id="25" dur="500"/>
                                        <p:tgtEl>
                                          <p:spTgt spid="11"/>
                                        </p:tgtEl>
                                        <p:attrNameLst>
                                          <p:attrName>ppt_y</p:attrName>
                                        </p:attrNameLst>
                                      </p:cBhvr>
                                      <p:tavLst>
                                        <p:tav tm="0">
                                          <p:val>
                                            <p:strVal val="ppt_y"/>
                                          </p:val>
                                        </p:tav>
                                        <p:tav tm="100000">
                                          <p:val>
                                            <p:strVal val="0-ppt_h/2"/>
                                          </p:val>
                                        </p:tav>
                                      </p:tavLst>
                                    </p:anim>
                                    <p:set>
                                      <p:cBhvr>
                                        <p:cTn id="26" dur="1" fill="hold">
                                          <p:stCondLst>
                                            <p:cond delay="499"/>
                                          </p:stCondLst>
                                        </p:cTn>
                                        <p:tgtEl>
                                          <p:spTgt spid="11"/>
                                        </p:tgtEl>
                                        <p:attrNameLst>
                                          <p:attrName>style.visibility</p:attrName>
                                        </p:attrNameLst>
                                      </p:cBhvr>
                                      <p:to>
                                        <p:strVal val="hidden"/>
                                      </p:to>
                                    </p:set>
                                  </p:childTnLst>
                                </p:cTn>
                              </p:par>
                              <p:par>
                                <p:cTn id="27" presetID="2" presetClass="exit" presetSubtype="1" fill="hold" grpId="0" nodeType="withEffect">
                                  <p:stCondLst>
                                    <p:cond delay="0"/>
                                  </p:stCondLst>
                                  <p:childTnLst>
                                    <p:anim calcmode="lin" valueType="num">
                                      <p:cBhvr additive="base">
                                        <p:cTn id="28" dur="500"/>
                                        <p:tgtEl>
                                          <p:spTgt spid="9"/>
                                        </p:tgtEl>
                                        <p:attrNameLst>
                                          <p:attrName>ppt_x</p:attrName>
                                        </p:attrNameLst>
                                      </p:cBhvr>
                                      <p:tavLst>
                                        <p:tav tm="0">
                                          <p:val>
                                            <p:strVal val="ppt_x"/>
                                          </p:val>
                                        </p:tav>
                                        <p:tav tm="100000">
                                          <p:val>
                                            <p:strVal val="ppt_x"/>
                                          </p:val>
                                        </p:tav>
                                      </p:tavLst>
                                    </p:anim>
                                    <p:anim calcmode="lin" valueType="num">
                                      <p:cBhvr additive="base">
                                        <p:cTn id="29" dur="500"/>
                                        <p:tgtEl>
                                          <p:spTgt spid="9"/>
                                        </p:tgtEl>
                                        <p:attrNameLst>
                                          <p:attrName>ppt_y</p:attrName>
                                        </p:attrNameLst>
                                      </p:cBhvr>
                                      <p:tavLst>
                                        <p:tav tm="0">
                                          <p:val>
                                            <p:strVal val="ppt_y"/>
                                          </p:val>
                                        </p:tav>
                                        <p:tav tm="100000">
                                          <p:val>
                                            <p:strVal val="0-ppt_h/2"/>
                                          </p:val>
                                        </p:tav>
                                      </p:tavLst>
                                    </p:anim>
                                    <p:set>
                                      <p:cBhvr>
                                        <p:cTn id="30" dur="1" fill="hold">
                                          <p:stCondLst>
                                            <p:cond delay="499"/>
                                          </p:stCondLst>
                                        </p:cTn>
                                        <p:tgtEl>
                                          <p:spTgt spid="9"/>
                                        </p:tgtEl>
                                        <p:attrNameLst>
                                          <p:attrName>style.visibility</p:attrName>
                                        </p:attrNameLst>
                                      </p:cBhvr>
                                      <p:to>
                                        <p:strVal val="hidden"/>
                                      </p:to>
                                    </p:set>
                                  </p:childTnLst>
                                </p:cTn>
                              </p:par>
                              <p:par>
                                <p:cTn id="31" presetID="2" presetClass="exit" presetSubtype="1" fill="hold" grpId="0" nodeType="withEffect" nodePh="1">
                                  <p:stCondLst>
                                    <p:cond delay="0"/>
                                  </p:stCondLst>
                                  <p:endCondLst>
                                    <p:cond evt="begin" delay="0">
                                      <p:tn val="31"/>
                                    </p:cond>
                                  </p:endCondLst>
                                  <p:childTnLst>
                                    <p:anim calcmode="lin" valueType="num">
                                      <p:cBhvr additive="base">
                                        <p:cTn id="32" dur="500"/>
                                        <p:tgtEl>
                                          <p:spTgt spid="10"/>
                                        </p:tgtEl>
                                        <p:attrNameLst>
                                          <p:attrName>ppt_x</p:attrName>
                                        </p:attrNameLst>
                                      </p:cBhvr>
                                      <p:tavLst>
                                        <p:tav tm="0">
                                          <p:val>
                                            <p:strVal val="ppt_x"/>
                                          </p:val>
                                        </p:tav>
                                        <p:tav tm="100000">
                                          <p:val>
                                            <p:strVal val="ppt_x"/>
                                          </p:val>
                                        </p:tav>
                                      </p:tavLst>
                                    </p:anim>
                                    <p:anim calcmode="lin" valueType="num">
                                      <p:cBhvr additive="base">
                                        <p:cTn id="33" dur="500"/>
                                        <p:tgtEl>
                                          <p:spTgt spid="10"/>
                                        </p:tgtEl>
                                        <p:attrNameLst>
                                          <p:attrName>ppt_y</p:attrName>
                                        </p:attrNameLst>
                                      </p:cBhvr>
                                      <p:tavLst>
                                        <p:tav tm="0">
                                          <p:val>
                                            <p:strVal val="ppt_y"/>
                                          </p:val>
                                        </p:tav>
                                        <p:tav tm="100000">
                                          <p:val>
                                            <p:strVal val="0-ppt_h/2"/>
                                          </p:val>
                                        </p:tav>
                                      </p:tavLst>
                                    </p:anim>
                                    <p:set>
                                      <p:cBhvr>
                                        <p:cTn id="34" dur="1" fill="hold">
                                          <p:stCondLst>
                                            <p:cond delay="499"/>
                                          </p:stCondLst>
                                        </p:cTn>
                                        <p:tgtEl>
                                          <p:spTgt spid="10"/>
                                        </p:tgtEl>
                                        <p:attrNameLst>
                                          <p:attrName>style.visibility</p:attrName>
                                        </p:attrNameLst>
                                      </p:cBhvr>
                                      <p:to>
                                        <p:strVal val="hidden"/>
                                      </p:to>
                                    </p:set>
                                  </p:childTnLst>
                                </p:cTn>
                              </p:par>
                              <p:par>
                                <p:cTn id="35" presetID="2" presetClass="exit" presetSubtype="1" fill="hold" grpId="0" nodeType="withEffect">
                                  <p:stCondLst>
                                    <p:cond delay="0"/>
                                  </p:stCondLst>
                                  <p:childTnLst>
                                    <p:anim calcmode="lin" valueType="num">
                                      <p:cBhvr additive="base">
                                        <p:cTn id="36" dur="500"/>
                                        <p:tgtEl>
                                          <p:spTgt spid="13"/>
                                        </p:tgtEl>
                                        <p:attrNameLst>
                                          <p:attrName>ppt_x</p:attrName>
                                        </p:attrNameLst>
                                      </p:cBhvr>
                                      <p:tavLst>
                                        <p:tav tm="0">
                                          <p:val>
                                            <p:strVal val="ppt_x"/>
                                          </p:val>
                                        </p:tav>
                                        <p:tav tm="100000">
                                          <p:val>
                                            <p:strVal val="ppt_x"/>
                                          </p:val>
                                        </p:tav>
                                      </p:tavLst>
                                    </p:anim>
                                    <p:anim calcmode="lin" valueType="num">
                                      <p:cBhvr additive="base">
                                        <p:cTn id="37" dur="500"/>
                                        <p:tgtEl>
                                          <p:spTgt spid="13"/>
                                        </p:tgtEl>
                                        <p:attrNameLst>
                                          <p:attrName>ppt_y</p:attrName>
                                        </p:attrNameLst>
                                      </p:cBhvr>
                                      <p:tavLst>
                                        <p:tav tm="0">
                                          <p:val>
                                            <p:strVal val="ppt_y"/>
                                          </p:val>
                                        </p:tav>
                                        <p:tav tm="100000">
                                          <p:val>
                                            <p:strVal val="0-ppt_h/2"/>
                                          </p:val>
                                        </p:tav>
                                      </p:tavLst>
                                    </p:anim>
                                    <p:set>
                                      <p:cBhvr>
                                        <p:cTn id="38" dur="1" fill="hold">
                                          <p:stCondLst>
                                            <p:cond delay="499"/>
                                          </p:stCondLst>
                                        </p:cTn>
                                        <p:tgtEl>
                                          <p:spTgt spid="13"/>
                                        </p:tgtEl>
                                        <p:attrNameLst>
                                          <p:attrName>style.visibility</p:attrName>
                                        </p:attrNameLst>
                                      </p:cBhvr>
                                      <p:to>
                                        <p:strVal val="hidden"/>
                                      </p:to>
                                    </p:set>
                                  </p:childTnLst>
                                </p:cTn>
                              </p:par>
                              <p:par>
                                <p:cTn id="39" presetID="2" presetClass="exit" presetSubtype="1" fill="hold" grpId="1" nodeType="withEffect">
                                  <p:stCondLst>
                                    <p:cond delay="0"/>
                                  </p:stCondLst>
                                  <p:childTnLst>
                                    <p:anim calcmode="lin" valueType="num">
                                      <p:cBhvr additive="base">
                                        <p:cTn id="40" dur="500"/>
                                        <p:tgtEl>
                                          <p:spTgt spid="17"/>
                                        </p:tgtEl>
                                        <p:attrNameLst>
                                          <p:attrName>ppt_x</p:attrName>
                                        </p:attrNameLst>
                                      </p:cBhvr>
                                      <p:tavLst>
                                        <p:tav tm="0">
                                          <p:val>
                                            <p:strVal val="ppt_x"/>
                                          </p:val>
                                        </p:tav>
                                        <p:tav tm="100000">
                                          <p:val>
                                            <p:strVal val="ppt_x"/>
                                          </p:val>
                                        </p:tav>
                                      </p:tavLst>
                                    </p:anim>
                                    <p:anim calcmode="lin" valueType="num">
                                      <p:cBhvr additive="base">
                                        <p:cTn id="41" dur="500"/>
                                        <p:tgtEl>
                                          <p:spTgt spid="17"/>
                                        </p:tgtEl>
                                        <p:attrNameLst>
                                          <p:attrName>ppt_y</p:attrName>
                                        </p:attrNameLst>
                                      </p:cBhvr>
                                      <p:tavLst>
                                        <p:tav tm="0">
                                          <p:val>
                                            <p:strVal val="ppt_y"/>
                                          </p:val>
                                        </p:tav>
                                        <p:tav tm="100000">
                                          <p:val>
                                            <p:strVal val="0-ppt_h/2"/>
                                          </p:val>
                                        </p:tav>
                                      </p:tavLst>
                                    </p:anim>
                                    <p:set>
                                      <p:cBhvr>
                                        <p:cTn id="42" dur="1" fill="hold">
                                          <p:stCondLst>
                                            <p:cond delay="499"/>
                                          </p:stCondLst>
                                        </p:cTn>
                                        <p:tgtEl>
                                          <p:spTgt spid="17"/>
                                        </p:tgtEl>
                                        <p:attrNameLst>
                                          <p:attrName>style.visibility</p:attrName>
                                        </p:attrNameLst>
                                      </p:cBhvr>
                                      <p:to>
                                        <p:strVal val="hidden"/>
                                      </p:to>
                                    </p:set>
                                  </p:childTnLst>
                                </p:cTn>
                              </p:par>
                              <p:par>
                                <p:cTn id="43" presetID="2" presetClass="exit" presetSubtype="1" fill="hold" grpId="1" nodeType="withEffect">
                                  <p:stCondLst>
                                    <p:cond delay="0"/>
                                  </p:stCondLst>
                                  <p:childTnLst>
                                    <p:anim calcmode="lin" valueType="num">
                                      <p:cBhvr additive="base">
                                        <p:cTn id="44" dur="500"/>
                                        <p:tgtEl>
                                          <p:spTgt spid="18"/>
                                        </p:tgtEl>
                                        <p:attrNameLst>
                                          <p:attrName>ppt_x</p:attrName>
                                        </p:attrNameLst>
                                      </p:cBhvr>
                                      <p:tavLst>
                                        <p:tav tm="0">
                                          <p:val>
                                            <p:strVal val="ppt_x"/>
                                          </p:val>
                                        </p:tav>
                                        <p:tav tm="100000">
                                          <p:val>
                                            <p:strVal val="ppt_x"/>
                                          </p:val>
                                        </p:tav>
                                      </p:tavLst>
                                    </p:anim>
                                    <p:anim calcmode="lin" valueType="num">
                                      <p:cBhvr additive="base">
                                        <p:cTn id="45" dur="500"/>
                                        <p:tgtEl>
                                          <p:spTgt spid="18"/>
                                        </p:tgtEl>
                                        <p:attrNameLst>
                                          <p:attrName>ppt_y</p:attrName>
                                        </p:attrNameLst>
                                      </p:cBhvr>
                                      <p:tavLst>
                                        <p:tav tm="0">
                                          <p:val>
                                            <p:strVal val="ppt_y"/>
                                          </p:val>
                                        </p:tav>
                                        <p:tav tm="100000">
                                          <p:val>
                                            <p:strVal val="0-ppt_h/2"/>
                                          </p:val>
                                        </p:tav>
                                      </p:tavLst>
                                    </p:anim>
                                    <p:set>
                                      <p:cBhvr>
                                        <p:cTn id="46" dur="1" fill="hold">
                                          <p:stCondLst>
                                            <p:cond delay="499"/>
                                          </p:stCondLst>
                                        </p:cTn>
                                        <p:tgtEl>
                                          <p:spTgt spid="18"/>
                                        </p:tgtEl>
                                        <p:attrNameLst>
                                          <p:attrName>style.visibility</p:attrName>
                                        </p:attrNameLst>
                                      </p:cBhvr>
                                      <p:to>
                                        <p:strVal val="hidden"/>
                                      </p:to>
                                    </p:set>
                                  </p:childTnLst>
                                </p:cTn>
                              </p:par>
                              <p:par>
                                <p:cTn id="47" presetID="2" presetClass="exit" presetSubtype="1" fill="hold" grpId="0" nodeType="withEffect">
                                  <p:stCondLst>
                                    <p:cond delay="0"/>
                                  </p:stCondLst>
                                  <p:childTnLst>
                                    <p:anim calcmode="lin" valueType="num">
                                      <p:cBhvr additive="base">
                                        <p:cTn id="48" dur="500"/>
                                        <p:tgtEl>
                                          <p:spTgt spid="15"/>
                                        </p:tgtEl>
                                        <p:attrNameLst>
                                          <p:attrName>ppt_x</p:attrName>
                                        </p:attrNameLst>
                                      </p:cBhvr>
                                      <p:tavLst>
                                        <p:tav tm="0">
                                          <p:val>
                                            <p:strVal val="ppt_x"/>
                                          </p:val>
                                        </p:tav>
                                        <p:tav tm="100000">
                                          <p:val>
                                            <p:strVal val="ppt_x"/>
                                          </p:val>
                                        </p:tav>
                                      </p:tavLst>
                                    </p:anim>
                                    <p:anim calcmode="lin" valueType="num">
                                      <p:cBhvr additive="base">
                                        <p:cTn id="49" dur="500"/>
                                        <p:tgtEl>
                                          <p:spTgt spid="15"/>
                                        </p:tgtEl>
                                        <p:attrNameLst>
                                          <p:attrName>ppt_y</p:attrName>
                                        </p:attrNameLst>
                                      </p:cBhvr>
                                      <p:tavLst>
                                        <p:tav tm="0">
                                          <p:val>
                                            <p:strVal val="ppt_y"/>
                                          </p:val>
                                        </p:tav>
                                        <p:tav tm="100000">
                                          <p:val>
                                            <p:strVal val="0-ppt_h/2"/>
                                          </p:val>
                                        </p:tav>
                                      </p:tavLst>
                                    </p:anim>
                                    <p:set>
                                      <p:cBhvr>
                                        <p:cTn id="50" dur="1" fill="hold">
                                          <p:stCondLst>
                                            <p:cond delay="499"/>
                                          </p:stCondLst>
                                        </p:cTn>
                                        <p:tgtEl>
                                          <p:spTgt spid="15"/>
                                        </p:tgtEl>
                                        <p:attrNameLst>
                                          <p:attrName>style.visibility</p:attrName>
                                        </p:attrNameLst>
                                      </p:cBhvr>
                                      <p:to>
                                        <p:strVal val="hidden"/>
                                      </p:to>
                                    </p:set>
                                  </p:childTnLst>
                                </p:cTn>
                              </p:par>
                              <p:par>
                                <p:cTn id="51" presetID="2" presetClass="exit" presetSubtype="1" fill="hold" grpId="0" nodeType="withEffect">
                                  <p:stCondLst>
                                    <p:cond delay="0"/>
                                  </p:stCondLst>
                                  <p:childTnLst>
                                    <p:anim calcmode="lin" valueType="num">
                                      <p:cBhvr additive="base">
                                        <p:cTn id="52" dur="500"/>
                                        <p:tgtEl>
                                          <p:spTgt spid="2"/>
                                        </p:tgtEl>
                                        <p:attrNameLst>
                                          <p:attrName>ppt_x</p:attrName>
                                        </p:attrNameLst>
                                      </p:cBhvr>
                                      <p:tavLst>
                                        <p:tav tm="0">
                                          <p:val>
                                            <p:strVal val="ppt_x"/>
                                          </p:val>
                                        </p:tav>
                                        <p:tav tm="100000">
                                          <p:val>
                                            <p:strVal val="ppt_x"/>
                                          </p:val>
                                        </p:tav>
                                      </p:tavLst>
                                    </p:anim>
                                    <p:anim calcmode="lin" valueType="num">
                                      <p:cBhvr additive="base">
                                        <p:cTn id="53" dur="500"/>
                                        <p:tgtEl>
                                          <p:spTgt spid="2"/>
                                        </p:tgtEl>
                                        <p:attrNameLst>
                                          <p:attrName>ppt_y</p:attrName>
                                        </p:attrNameLst>
                                      </p:cBhvr>
                                      <p:tavLst>
                                        <p:tav tm="0">
                                          <p:val>
                                            <p:strVal val="ppt_y"/>
                                          </p:val>
                                        </p:tav>
                                        <p:tav tm="100000">
                                          <p:val>
                                            <p:strVal val="0-ppt_h/2"/>
                                          </p:val>
                                        </p:tav>
                                      </p:tavLst>
                                    </p:anim>
                                    <p:set>
                                      <p:cBhvr>
                                        <p:cTn id="54" dur="1" fill="hold">
                                          <p:stCondLst>
                                            <p:cond delay="499"/>
                                          </p:stCondLst>
                                        </p:cTn>
                                        <p:tgtEl>
                                          <p:spTgt spid="2"/>
                                        </p:tgtEl>
                                        <p:attrNameLst>
                                          <p:attrName>style.visibility</p:attrName>
                                        </p:attrNameLst>
                                      </p:cBhvr>
                                      <p:to>
                                        <p:strVal val="hidden"/>
                                      </p:to>
                                    </p:set>
                                  </p:childTnLst>
                                </p:cTn>
                              </p:par>
                              <p:par>
                                <p:cTn id="55" presetID="2" presetClass="exit" presetSubtype="4" fill="hold" nodeType="withEffect">
                                  <p:stCondLst>
                                    <p:cond delay="0"/>
                                  </p:stCondLst>
                                  <p:childTnLst>
                                    <p:anim calcmode="lin" valueType="num">
                                      <p:cBhvr additive="base">
                                        <p:cTn id="56" dur="500"/>
                                        <p:tgtEl>
                                          <p:spTgt spid="24"/>
                                        </p:tgtEl>
                                        <p:attrNameLst>
                                          <p:attrName>ppt_x</p:attrName>
                                        </p:attrNameLst>
                                      </p:cBhvr>
                                      <p:tavLst>
                                        <p:tav tm="0">
                                          <p:val>
                                            <p:strVal val="ppt_x"/>
                                          </p:val>
                                        </p:tav>
                                        <p:tav tm="100000">
                                          <p:val>
                                            <p:strVal val="ppt_x"/>
                                          </p:val>
                                        </p:tav>
                                      </p:tavLst>
                                    </p:anim>
                                    <p:anim calcmode="lin" valueType="num">
                                      <p:cBhvr additive="base">
                                        <p:cTn id="57" dur="500"/>
                                        <p:tgtEl>
                                          <p:spTgt spid="24"/>
                                        </p:tgtEl>
                                        <p:attrNameLst>
                                          <p:attrName>ppt_y</p:attrName>
                                        </p:attrNameLst>
                                      </p:cBhvr>
                                      <p:tavLst>
                                        <p:tav tm="0">
                                          <p:val>
                                            <p:strVal val="ppt_y"/>
                                          </p:val>
                                        </p:tav>
                                        <p:tav tm="100000">
                                          <p:val>
                                            <p:strVal val="1+ppt_h/2"/>
                                          </p:val>
                                        </p:tav>
                                      </p:tavLst>
                                    </p:anim>
                                    <p:set>
                                      <p:cBhvr>
                                        <p:cTn id="58" dur="1" fill="hold">
                                          <p:stCondLst>
                                            <p:cond delay="499"/>
                                          </p:stCondLst>
                                        </p:cTn>
                                        <p:tgtEl>
                                          <p:spTgt spid="24"/>
                                        </p:tgtEl>
                                        <p:attrNameLst>
                                          <p:attrName>style.visibility</p:attrName>
                                        </p:attrNameLst>
                                      </p:cBhvr>
                                      <p:to>
                                        <p:strVal val="hidden"/>
                                      </p:to>
                                    </p:set>
                                  </p:childTnLst>
                                </p:cTn>
                              </p:par>
                              <p:par>
                                <p:cTn id="59" presetID="2" presetClass="exit" presetSubtype="4" fill="hold" grpId="0" nodeType="withEffect">
                                  <p:stCondLst>
                                    <p:cond delay="0"/>
                                  </p:stCondLst>
                                  <p:iterate type="lt">
                                    <p:tmPct val="0"/>
                                  </p:iterate>
                                  <p:childTnLst>
                                    <p:anim calcmode="lin" valueType="num">
                                      <p:cBhvr additive="base">
                                        <p:cTn id="60" dur="500"/>
                                        <p:tgtEl>
                                          <p:spTgt spid="23"/>
                                        </p:tgtEl>
                                        <p:attrNameLst>
                                          <p:attrName>ppt_x</p:attrName>
                                        </p:attrNameLst>
                                      </p:cBhvr>
                                      <p:tavLst>
                                        <p:tav tm="0">
                                          <p:val>
                                            <p:strVal val="ppt_x"/>
                                          </p:val>
                                        </p:tav>
                                        <p:tav tm="100000">
                                          <p:val>
                                            <p:strVal val="ppt_x"/>
                                          </p:val>
                                        </p:tav>
                                      </p:tavLst>
                                    </p:anim>
                                    <p:anim calcmode="lin" valueType="num">
                                      <p:cBhvr additive="base">
                                        <p:cTn id="61" dur="500"/>
                                        <p:tgtEl>
                                          <p:spTgt spid="23"/>
                                        </p:tgtEl>
                                        <p:attrNameLst>
                                          <p:attrName>ppt_y</p:attrName>
                                        </p:attrNameLst>
                                      </p:cBhvr>
                                      <p:tavLst>
                                        <p:tav tm="0">
                                          <p:val>
                                            <p:strVal val="ppt_y"/>
                                          </p:val>
                                        </p:tav>
                                        <p:tav tm="100000">
                                          <p:val>
                                            <p:strVal val="1+ppt_h/2"/>
                                          </p:val>
                                        </p:tav>
                                      </p:tavLst>
                                    </p:anim>
                                    <p:set>
                                      <p:cBhvr>
                                        <p:cTn id="62" dur="1" fill="hold">
                                          <p:stCondLst>
                                            <p:cond delay="499"/>
                                          </p:stCondLst>
                                        </p:cTn>
                                        <p:tgtEl>
                                          <p:spTgt spid="23"/>
                                        </p:tgtEl>
                                        <p:attrNameLst>
                                          <p:attrName>style.visibility</p:attrName>
                                        </p:attrNameLst>
                                      </p:cBhvr>
                                      <p:to>
                                        <p:strVal val="hidden"/>
                                      </p:to>
                                    </p:set>
                                  </p:childTnLst>
                                </p:cTn>
                              </p:par>
                              <p:par>
                                <p:cTn id="63" presetID="2" presetClass="exit" presetSubtype="1" fill="hold" grpId="0" nodeType="withEffect">
                                  <p:stCondLst>
                                    <p:cond delay="0"/>
                                  </p:stCondLst>
                                  <p:childTnLst>
                                    <p:anim calcmode="lin" valueType="num">
                                      <p:cBhvr additive="base">
                                        <p:cTn id="64" dur="500"/>
                                        <p:tgtEl>
                                          <p:spTgt spid="16"/>
                                        </p:tgtEl>
                                        <p:attrNameLst>
                                          <p:attrName>ppt_x</p:attrName>
                                        </p:attrNameLst>
                                      </p:cBhvr>
                                      <p:tavLst>
                                        <p:tav tm="0">
                                          <p:val>
                                            <p:strVal val="ppt_x"/>
                                          </p:val>
                                        </p:tav>
                                        <p:tav tm="100000">
                                          <p:val>
                                            <p:strVal val="ppt_x"/>
                                          </p:val>
                                        </p:tav>
                                      </p:tavLst>
                                    </p:anim>
                                    <p:anim calcmode="lin" valueType="num">
                                      <p:cBhvr additive="base">
                                        <p:cTn id="65" dur="500"/>
                                        <p:tgtEl>
                                          <p:spTgt spid="16"/>
                                        </p:tgtEl>
                                        <p:attrNameLst>
                                          <p:attrName>ppt_y</p:attrName>
                                        </p:attrNameLst>
                                      </p:cBhvr>
                                      <p:tavLst>
                                        <p:tav tm="0">
                                          <p:val>
                                            <p:strVal val="ppt_y"/>
                                          </p:val>
                                        </p:tav>
                                        <p:tav tm="100000">
                                          <p:val>
                                            <p:strVal val="0-ppt_h/2"/>
                                          </p:val>
                                        </p:tav>
                                      </p:tavLst>
                                    </p:anim>
                                    <p:set>
                                      <p:cBhvr>
                                        <p:cTn id="66" dur="1" fill="hold">
                                          <p:stCondLst>
                                            <p:cond delay="499"/>
                                          </p:stCondLst>
                                        </p:cTn>
                                        <p:tgtEl>
                                          <p:spTgt spid="16"/>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0" grpId="0"/>
      <p:bldP spid="11" grpId="0"/>
      <p:bldP spid="13" grpId="0" animBg="1"/>
      <p:bldP spid="17" grpId="0" animBg="1"/>
      <p:bldP spid="17" grpId="1" animBg="1"/>
      <p:bldP spid="18" grpId="0" animBg="1"/>
      <p:bldP spid="18" grpId="1" animBg="1"/>
      <p:bldP spid="2" grpId="0" animBg="1"/>
      <p:bldP spid="15" grpId="0" animBg="1"/>
      <p:bldP spid="23" grpId="0"/>
      <p:bldP spid="16"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a:xfrm>
            <a:off x="53328" y="1080815"/>
            <a:ext cx="9018464" cy="5700985"/>
          </a:xfrm>
          <a:prstGeom prst="roundRect">
            <a:avLst>
              <a:gd name="adj" fmla="val 2338"/>
            </a:avLst>
          </a:prstGeom>
          <a:ln>
            <a:solidFill>
              <a:schemeClr val="tx1"/>
            </a:solidFill>
          </a:ln>
        </p:spPr>
        <p:style>
          <a:lnRef idx="2">
            <a:schemeClr val="accent1">
              <a:shade val="50000"/>
            </a:schemeClr>
          </a:lnRef>
          <a:fillRef idx="1003">
            <a:schemeClr val="l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pic>
        <p:nvPicPr>
          <p:cNvPr id="5"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t="10909" b="7677"/>
          <a:stretch/>
        </p:blipFill>
        <p:spPr bwMode="auto">
          <a:xfrm>
            <a:off x="141061" y="1143000"/>
            <a:ext cx="8827479" cy="5532380"/>
          </a:xfrm>
          <a:prstGeom prst="roundRect">
            <a:avLst>
              <a:gd name="adj" fmla="val 2792"/>
            </a:avLst>
          </a:prstGeom>
          <a:blipFill>
            <a:blip r:embed="rId3"/>
            <a:stretch>
              <a:fillRect/>
            </a:stretch>
          </a:blipFill>
          <a:ln>
            <a:noFill/>
          </a:ln>
          <a:effectLst/>
        </p:spPr>
      </p:pic>
      <p:sp>
        <p:nvSpPr>
          <p:cNvPr id="6" name="Rounded Rectangle 5"/>
          <p:cNvSpPr/>
          <p:nvPr/>
        </p:nvSpPr>
        <p:spPr>
          <a:xfrm>
            <a:off x="45344" y="52392"/>
            <a:ext cx="9022456" cy="938208"/>
          </a:xfrm>
          <a:prstGeom prst="roundRect">
            <a:avLst>
              <a:gd name="adj" fmla="val 7378"/>
            </a:avLst>
          </a:prstGeom>
          <a:ln>
            <a:solidFill>
              <a:schemeClr val="tx1"/>
            </a:solidFill>
          </a:ln>
        </p:spPr>
        <p:style>
          <a:lnRef idx="2">
            <a:schemeClr val="accent1">
              <a:shade val="50000"/>
            </a:schemeClr>
          </a:lnRef>
          <a:fillRef idx="1003">
            <a:schemeClr val="l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pic>
        <p:nvPicPr>
          <p:cNvPr id="7" name="Picture 8"/>
          <p:cNvPicPr>
            <a:picLocks noChangeAspect="1" noChangeArrowheads="1"/>
          </p:cNvPicPr>
          <p:nvPr/>
        </p:nvPicPr>
        <p:blipFill>
          <a:blip r:embed="rId4" cstate="print">
            <a:extLst>
              <a:ext uri="{28A0092B-C50C-407E-A947-70E740481C1C}">
                <a14:useLocalDpi xmlns:a14="http://schemas.microsoft.com/office/drawing/2010/main" val="0"/>
              </a:ext>
            </a:extLst>
          </a:blip>
          <a:stretch>
            <a:fillRect/>
          </a:stretch>
        </p:blipFill>
        <p:spPr bwMode="auto">
          <a:xfrm>
            <a:off x="233160" y="126812"/>
            <a:ext cx="1210078" cy="793885"/>
          </a:xfrm>
          <a:prstGeom prst="roundRect">
            <a:avLst>
              <a:gd name="adj" fmla="val 4572"/>
            </a:avLst>
          </a:prstGeom>
          <a:noFill/>
          <a:ln w="19050">
            <a:noFill/>
          </a:ln>
          <a:extLst>
            <a:ext uri="{909E8E84-426E-40DD-AFC4-6F175D3DCCD1}">
              <a14:hiddenFill xmlns:a14="http://schemas.microsoft.com/office/drawing/2010/main">
                <a:solidFill>
                  <a:srgbClr val="FFFFFF"/>
                </a:solidFill>
              </a14:hiddenFill>
            </a:ext>
          </a:extLst>
        </p:spPr>
      </p:pic>
      <p:sp>
        <p:nvSpPr>
          <p:cNvPr id="8" name="Rounded Rectangle 7"/>
          <p:cNvSpPr/>
          <p:nvPr/>
        </p:nvSpPr>
        <p:spPr>
          <a:xfrm>
            <a:off x="141288" y="127000"/>
            <a:ext cx="1382711" cy="793697"/>
          </a:xfrm>
          <a:prstGeom prst="roundRect">
            <a:avLst>
              <a:gd name="adj" fmla="val 6422"/>
            </a:avLst>
          </a:prstGeom>
          <a:noFill/>
          <a:ln>
            <a:solidFill>
              <a:schemeClr val="tx1"/>
            </a:solidFill>
          </a:ln>
          <a:effectLst>
            <a:outerShdw blurRad="50800" dist="38100" dir="8100000" algn="tr" rotWithShape="0">
              <a:prstClr val="black">
                <a:alpha val="40000"/>
              </a:prstClr>
            </a:outerShdw>
          </a:effectLst>
        </p:spPr>
        <p:style>
          <a:lnRef idx="2">
            <a:schemeClr val="accent6"/>
          </a:lnRef>
          <a:fillRef idx="1">
            <a:schemeClr val="lt1"/>
          </a:fillRef>
          <a:effectRef idx="0">
            <a:schemeClr val="accent6"/>
          </a:effectRef>
          <a:fontRef idx="minor">
            <a:schemeClr val="dk1"/>
          </a:fontRef>
        </p:style>
        <p:txBody>
          <a:bodyPr anchor="ctr"/>
          <a:lstStyle/>
          <a:p>
            <a:pPr algn="ctr" fontAlgn="auto">
              <a:spcBef>
                <a:spcPts val="0"/>
              </a:spcBef>
              <a:spcAft>
                <a:spcPts val="0"/>
              </a:spcAft>
              <a:defRPr/>
            </a:pPr>
            <a:endParaRPr lang="en-US">
              <a:solidFill>
                <a:prstClr val="black"/>
              </a:solidFill>
            </a:endParaRPr>
          </a:p>
        </p:txBody>
      </p:sp>
      <p:sp>
        <p:nvSpPr>
          <p:cNvPr id="12" name="Rectangle 11"/>
          <p:cNvSpPr/>
          <p:nvPr/>
        </p:nvSpPr>
        <p:spPr>
          <a:xfrm>
            <a:off x="76200" y="126812"/>
            <a:ext cx="1447799" cy="793885"/>
          </a:xfrm>
          <a:prstGeom prst="rect">
            <a:avLst/>
          </a:prstGeom>
          <a:noFill/>
          <a:ln>
            <a:noFill/>
          </a:ln>
        </p:spPr>
        <p:style>
          <a:lnRef idx="2">
            <a:schemeClr val="dk1"/>
          </a:lnRef>
          <a:fillRef idx="1">
            <a:schemeClr val="lt1"/>
          </a:fillRef>
          <a:effectRef idx="0">
            <a:schemeClr val="dk1"/>
          </a:effectRef>
          <a:fontRef idx="minor">
            <a:schemeClr val="dk1"/>
          </a:fontRef>
        </p:style>
        <p:txBody>
          <a:bodyPr anchor="ctr"/>
          <a:lstStyle/>
          <a:p>
            <a:pPr algn="ctr" fontAlgn="auto">
              <a:spcBef>
                <a:spcPts val="0"/>
              </a:spcBef>
              <a:spcAft>
                <a:spcPts val="0"/>
              </a:spcAft>
              <a:defRPr/>
            </a:pPr>
            <a:r>
              <a:rPr lang="en-US" sz="2800" dirty="0" smtClean="0">
                <a:ln w="18415" cmpd="sng">
                  <a:solidFill>
                    <a:srgbClr val="FFFFFF"/>
                  </a:solidFill>
                  <a:prstDash val="solid"/>
                </a:ln>
                <a:solidFill>
                  <a:srgbClr val="00B050"/>
                </a:solidFill>
                <a:effectLst>
                  <a:glow rad="76200">
                    <a:srgbClr val="1F497D">
                      <a:lumMod val="75000"/>
                    </a:srgbClr>
                  </a:glow>
                  <a:outerShdw blurRad="63500" dir="3600000" algn="tl" rotWithShape="0">
                    <a:srgbClr val="000000">
                      <a:alpha val="70000"/>
                    </a:srgbClr>
                  </a:outerShdw>
                </a:effectLst>
                <a:latin typeface="Cambria" pitchFamily="18" charset="0"/>
              </a:rPr>
              <a:t>BÀI 3</a:t>
            </a:r>
            <a:endParaRPr lang="en-US" sz="2800" dirty="0">
              <a:ln w="18415" cmpd="sng">
                <a:solidFill>
                  <a:srgbClr val="FFFFFF"/>
                </a:solidFill>
                <a:prstDash val="solid"/>
              </a:ln>
              <a:solidFill>
                <a:srgbClr val="00B050"/>
              </a:solidFill>
              <a:effectLst>
                <a:glow rad="76200">
                  <a:srgbClr val="1F497D">
                    <a:lumMod val="75000"/>
                  </a:srgbClr>
                </a:glow>
                <a:outerShdw blurRad="63500" dir="3600000" algn="tl" rotWithShape="0">
                  <a:srgbClr val="000000">
                    <a:alpha val="70000"/>
                  </a:srgbClr>
                </a:outerShdw>
              </a:effectLst>
              <a:latin typeface="Cambria" pitchFamily="18" charset="0"/>
            </a:endParaRPr>
          </a:p>
        </p:txBody>
      </p:sp>
      <p:sp>
        <p:nvSpPr>
          <p:cNvPr id="13" name="Rounded Rectangle 12"/>
          <p:cNvSpPr/>
          <p:nvPr/>
        </p:nvSpPr>
        <p:spPr>
          <a:xfrm>
            <a:off x="141288" y="1143000"/>
            <a:ext cx="8826500" cy="5548313"/>
          </a:xfrm>
          <a:prstGeom prst="roundRect">
            <a:avLst>
              <a:gd name="adj" fmla="val 2047"/>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pic>
        <p:nvPicPr>
          <p:cNvPr id="30"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90" t="35554" r="1701" b="51835"/>
          <a:stretch/>
        </p:blipFill>
        <p:spPr bwMode="auto">
          <a:xfrm flipV="1">
            <a:off x="1622590" y="133916"/>
            <a:ext cx="7376971" cy="786780"/>
          </a:xfrm>
          <a:prstGeom prst="roundRect">
            <a:avLst>
              <a:gd name="adj" fmla="val 2792"/>
            </a:avLst>
          </a:prstGeom>
          <a:blipFill>
            <a:blip r:embed="rId3"/>
            <a:stretch>
              <a:fillRect/>
            </a:stretch>
          </a:blipFill>
          <a:ln>
            <a:noFill/>
          </a:ln>
          <a:effectLst/>
        </p:spPr>
      </p:pic>
      <p:sp>
        <p:nvSpPr>
          <p:cNvPr id="29" name="Rounded Rectangle 28"/>
          <p:cNvSpPr/>
          <p:nvPr/>
        </p:nvSpPr>
        <p:spPr>
          <a:xfrm>
            <a:off x="1608735" y="133917"/>
            <a:ext cx="7390825" cy="786780"/>
          </a:xfrm>
          <a:prstGeom prst="roundRect">
            <a:avLst>
              <a:gd name="adj" fmla="val 6422"/>
            </a:avLst>
          </a:prstGeom>
          <a:noFill/>
          <a:ln>
            <a:solidFill>
              <a:schemeClr val="tx1"/>
            </a:solidFill>
          </a:ln>
          <a:effectLst/>
        </p:spPr>
        <p:style>
          <a:lnRef idx="2">
            <a:schemeClr val="accent6"/>
          </a:lnRef>
          <a:fillRef idx="1">
            <a:schemeClr val="lt1"/>
          </a:fillRef>
          <a:effectRef idx="0">
            <a:schemeClr val="accent6"/>
          </a:effectRef>
          <a:fontRef idx="minor">
            <a:schemeClr val="dk1"/>
          </a:fontRef>
        </p:style>
        <p:txBody>
          <a:bodyPr anchor="ctr"/>
          <a:lstStyle/>
          <a:p>
            <a:pPr algn="ctr" fontAlgn="auto">
              <a:spcBef>
                <a:spcPts val="0"/>
              </a:spcBef>
              <a:spcAft>
                <a:spcPts val="0"/>
              </a:spcAft>
              <a:defRPr/>
            </a:pPr>
            <a:endParaRPr lang="en-US">
              <a:solidFill>
                <a:prstClr val="black"/>
              </a:solidFill>
            </a:endParaRPr>
          </a:p>
        </p:txBody>
      </p:sp>
      <p:sp>
        <p:nvSpPr>
          <p:cNvPr id="9" name="Oval 8"/>
          <p:cNvSpPr/>
          <p:nvPr/>
        </p:nvSpPr>
        <p:spPr>
          <a:xfrm rot="7538023">
            <a:off x="178847" y="651633"/>
            <a:ext cx="220832" cy="228600"/>
          </a:xfrm>
          <a:prstGeom prst="ellipse">
            <a:avLst/>
          </a:prstGeom>
          <a:solidFill>
            <a:schemeClr val="bg1"/>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sp>
        <p:nvSpPr>
          <p:cNvPr id="10" name="Oval 9"/>
          <p:cNvSpPr/>
          <p:nvPr/>
        </p:nvSpPr>
        <p:spPr>
          <a:xfrm rot="11180550">
            <a:off x="204617" y="1184719"/>
            <a:ext cx="220832" cy="228600"/>
          </a:xfrm>
          <a:prstGeom prst="ellipse">
            <a:avLst/>
          </a:prstGeom>
          <a:ln>
            <a:noFill/>
          </a:ln>
          <a:effectLst>
            <a:innerShdw blurRad="63500" dist="50800" dir="13500000">
              <a:prstClr val="black">
                <a:alpha val="50000"/>
              </a:prstClr>
            </a:innerShdw>
          </a:effectLst>
        </p:spPr>
        <p:style>
          <a:lnRef idx="2">
            <a:schemeClr val="dk1"/>
          </a:lnRef>
          <a:fillRef idx="1">
            <a:schemeClr val="lt1"/>
          </a:fillRef>
          <a:effectRef idx="0">
            <a:schemeClr val="dk1"/>
          </a:effectRef>
          <a:fontRef idx="minor">
            <a:schemeClr val="dk1"/>
          </a:fontRef>
        </p:style>
        <p:txBody>
          <a:bodyPr anchor="ctr"/>
          <a:lstStyle/>
          <a:p>
            <a:pPr algn="ctr" fontAlgn="auto">
              <a:spcBef>
                <a:spcPts val="0"/>
              </a:spcBef>
              <a:spcAft>
                <a:spcPts val="0"/>
              </a:spcAft>
              <a:defRPr/>
            </a:pPr>
            <a:endParaRPr lang="en-US">
              <a:solidFill>
                <a:prstClr val="black"/>
              </a:solidFill>
            </a:endParaRPr>
          </a:p>
        </p:txBody>
      </p:sp>
      <p:sp>
        <p:nvSpPr>
          <p:cNvPr id="11" name="Block Arc 10"/>
          <p:cNvSpPr/>
          <p:nvPr/>
        </p:nvSpPr>
        <p:spPr>
          <a:xfrm rot="16200000">
            <a:off x="-26887" y="922161"/>
            <a:ext cx="545300" cy="232843"/>
          </a:xfrm>
          <a:prstGeom prst="blockArc">
            <a:avLst>
              <a:gd name="adj1" fmla="val 10259821"/>
              <a:gd name="adj2" fmla="val 387255"/>
              <a:gd name="adj3" fmla="val 0"/>
            </a:avLst>
          </a:prstGeom>
          <a:ln w="76200"/>
          <a:scene3d>
            <a:camera prst="perspectiveBelow"/>
            <a:lightRig rig="threePt" dir="t"/>
          </a:scene3d>
        </p:spPr>
        <p:style>
          <a:lnRef idx="2">
            <a:schemeClr val="dk1">
              <a:shade val="50000"/>
            </a:schemeClr>
          </a:lnRef>
          <a:fillRef idx="1">
            <a:schemeClr val="dk1"/>
          </a:fillRef>
          <a:effectRef idx="0">
            <a:schemeClr val="dk1"/>
          </a:effectRef>
          <a:fontRef idx="minor">
            <a:schemeClr val="lt1"/>
          </a:fontRef>
        </p:style>
        <p:txBody>
          <a:bodyPr anchor="ctr"/>
          <a:lstStyle/>
          <a:p>
            <a:pPr algn="ctr" fontAlgn="auto">
              <a:spcBef>
                <a:spcPts val="0"/>
              </a:spcBef>
              <a:spcAft>
                <a:spcPts val="0"/>
              </a:spcAft>
              <a:defRPr/>
            </a:pPr>
            <a:endParaRPr lang="en-US">
              <a:solidFill>
                <a:prstClr val="black"/>
              </a:solidFill>
            </a:endParaRPr>
          </a:p>
        </p:txBody>
      </p:sp>
      <p:pic>
        <p:nvPicPr>
          <p:cNvPr id="35" name="Picture 10" descr="http://thumbs.dreamstime.com/z/%E6%9C%89%E7%99%BD%E8%89%B2%E6%B3%A1%E5%BD%B1%E7%9A%84thinking%E6%95%99%E6%8E%88-36777654.jpg"/>
          <p:cNvPicPr>
            <a:picLocks noChangeAspect="1" noChangeArrowheads="1"/>
          </p:cNvPicPr>
          <p:nvPr/>
        </p:nvPicPr>
        <p:blipFill rotWithShape="1">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rcRect l="36139" t="20400" r="8351" b="19564"/>
          <a:stretch/>
        </p:blipFill>
        <p:spPr bwMode="auto">
          <a:xfrm>
            <a:off x="6948424" y="4422043"/>
            <a:ext cx="2019364" cy="2253337"/>
          </a:xfrm>
          <a:prstGeom prst="rect">
            <a:avLst/>
          </a:prstGeom>
          <a:noFill/>
          <a:extLst>
            <a:ext uri="{909E8E84-426E-40DD-AFC4-6F175D3DCCD1}">
              <a14:hiddenFill xmlns:a14="http://schemas.microsoft.com/office/drawing/2010/main">
                <a:solidFill>
                  <a:srgbClr val="FFFFFF"/>
                </a:solidFill>
              </a14:hiddenFill>
            </a:ext>
          </a:extLst>
        </p:spPr>
      </p:pic>
      <p:pic>
        <p:nvPicPr>
          <p:cNvPr id="37" name="Picture 12" descr="http://previews.123rf.com/images/mistac/mistac1207/mistac120700017/14524015-A-cartoon-boy-with-a-good-idea-Stock-Vector-thinking.jpg"/>
          <p:cNvPicPr>
            <a:picLocks noChangeAspect="1" noChangeArrowheads="1"/>
          </p:cNvPicPr>
          <p:nvPr/>
        </p:nvPicPr>
        <p:blipFill rotWithShape="1">
          <a:blip r:embed="rId6" cstate="print">
            <a:clrChange>
              <a:clrFrom>
                <a:srgbClr val="FFFFFF"/>
              </a:clrFrom>
              <a:clrTo>
                <a:srgbClr val="FFFFFF">
                  <a:alpha val="0"/>
                </a:srgbClr>
              </a:clrTo>
            </a:clrChange>
            <a:extLst>
              <a:ext uri="{28A0092B-C50C-407E-A947-70E740481C1C}">
                <a14:useLocalDpi xmlns:a14="http://schemas.microsoft.com/office/drawing/2010/main" val="0"/>
              </a:ext>
            </a:extLst>
          </a:blip>
          <a:srcRect l="32065" r="45098" b="81605"/>
          <a:stretch/>
        </p:blipFill>
        <p:spPr bwMode="auto">
          <a:xfrm rot="1019582">
            <a:off x="7778141" y="3732296"/>
            <a:ext cx="990752" cy="798025"/>
          </a:xfrm>
          <a:prstGeom prst="rect">
            <a:avLst/>
          </a:prstGeom>
          <a:noFill/>
          <a:extLst>
            <a:ext uri="{909E8E84-426E-40DD-AFC4-6F175D3DCCD1}">
              <a14:hiddenFill xmlns:a14="http://schemas.microsoft.com/office/drawing/2010/main">
                <a:solidFill>
                  <a:srgbClr val="FFFFFF"/>
                </a:solidFill>
              </a14:hiddenFill>
            </a:ext>
          </a:extLst>
        </p:spPr>
      </p:pic>
      <p:sp>
        <p:nvSpPr>
          <p:cNvPr id="20" name="Title 1"/>
          <p:cNvSpPr txBox="1">
            <a:spLocks/>
          </p:cNvSpPr>
          <p:nvPr/>
        </p:nvSpPr>
        <p:spPr>
          <a:xfrm>
            <a:off x="1766052" y="228600"/>
            <a:ext cx="7377948" cy="5715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just"/>
            <a:r>
              <a:rPr lang="en-US" sz="2400" b="1" dirty="0" smtClean="0">
                <a:solidFill>
                  <a:srgbClr val="FF0000"/>
                </a:solidFill>
                <a:latin typeface="Cambria" pitchFamily="18" charset="0"/>
              </a:rPr>
              <a:t>EM CÓ BIẾT?</a:t>
            </a:r>
            <a:endParaRPr lang="en-US" sz="2400" b="1" dirty="0">
              <a:solidFill>
                <a:srgbClr val="FF0000"/>
              </a:solidFill>
              <a:latin typeface="Cambria" pitchFamily="18" charset="0"/>
            </a:endParaRPr>
          </a:p>
        </p:txBody>
      </p:sp>
      <p:sp>
        <p:nvSpPr>
          <p:cNvPr id="22" name="Rectangle 21"/>
          <p:cNvSpPr/>
          <p:nvPr/>
        </p:nvSpPr>
        <p:spPr>
          <a:xfrm>
            <a:off x="446490" y="1174790"/>
            <a:ext cx="6259110" cy="5509200"/>
          </a:xfrm>
          <a:prstGeom prst="rect">
            <a:avLst/>
          </a:prstGeom>
        </p:spPr>
        <p:txBody>
          <a:bodyPr wrap="square">
            <a:spAutoFit/>
          </a:bodyPr>
          <a:lstStyle/>
          <a:p>
            <a:pPr algn="ctr"/>
            <a:r>
              <a:rPr lang="en-US" sz="2200" b="1" dirty="0" smtClean="0">
                <a:solidFill>
                  <a:srgbClr val="00B050"/>
                </a:solidFill>
                <a:latin typeface="Cambria" pitchFamily="18" charset="0"/>
                <a:ea typeface="Cambria" pitchFamily="18" charset="0"/>
              </a:rPr>
              <a:t>LUẬT KHOÁNG SẢN VIỆT NAM</a:t>
            </a:r>
          </a:p>
          <a:p>
            <a:pPr algn="ctr"/>
            <a:r>
              <a:rPr lang="vi-VN" sz="2200" b="1" dirty="0" smtClean="0">
                <a:solidFill>
                  <a:srgbClr val="00B050"/>
                </a:solidFill>
                <a:latin typeface="Cambria" pitchFamily="18" charset="0"/>
                <a:ea typeface="Cambria" pitchFamily="18" charset="0"/>
              </a:rPr>
              <a:t>Điều </a:t>
            </a:r>
            <a:r>
              <a:rPr lang="vi-VN" sz="2200" b="1" dirty="0">
                <a:solidFill>
                  <a:srgbClr val="00B050"/>
                </a:solidFill>
                <a:latin typeface="Cambria" pitchFamily="18" charset="0"/>
                <a:ea typeface="Cambria" pitchFamily="18" charset="0"/>
              </a:rPr>
              <a:t>8. Những hành vi bị </a:t>
            </a:r>
            <a:r>
              <a:rPr lang="vi-VN" sz="2200" b="1" dirty="0" smtClean="0">
                <a:solidFill>
                  <a:srgbClr val="00B050"/>
                </a:solidFill>
                <a:latin typeface="Cambria" pitchFamily="18" charset="0"/>
                <a:ea typeface="Cambria" pitchFamily="18" charset="0"/>
              </a:rPr>
              <a:t>cấm</a:t>
            </a:r>
            <a:r>
              <a:rPr lang="en-US" sz="2200" b="1" dirty="0" smtClean="0">
                <a:solidFill>
                  <a:srgbClr val="00B050"/>
                </a:solidFill>
                <a:latin typeface="Cambria" pitchFamily="18" charset="0"/>
                <a:ea typeface="Cambria" pitchFamily="18" charset="0"/>
              </a:rPr>
              <a:t> </a:t>
            </a:r>
            <a:endParaRPr lang="vi-VN" sz="2200" b="1" dirty="0">
              <a:solidFill>
                <a:srgbClr val="00B050"/>
              </a:solidFill>
              <a:latin typeface="Cambria" pitchFamily="18" charset="0"/>
              <a:ea typeface="Cambria" pitchFamily="18" charset="0"/>
            </a:endParaRPr>
          </a:p>
          <a:p>
            <a:pPr algn="just"/>
            <a:r>
              <a:rPr lang="vi-VN" sz="2200" dirty="0">
                <a:solidFill>
                  <a:srgbClr val="0D30DD"/>
                </a:solidFill>
                <a:latin typeface="Cambria" pitchFamily="18" charset="0"/>
                <a:ea typeface="Cambria" pitchFamily="18" charset="0"/>
              </a:rPr>
              <a:t>1. Lợi dụng hoạt động khoáng sản xâm phạm lợi ích của Nhà nước, quyền và lợi ích hợp pháp của tổ chức, cá nhân</a:t>
            </a:r>
            <a:r>
              <a:rPr lang="vi-VN" sz="2200" dirty="0" smtClean="0">
                <a:solidFill>
                  <a:srgbClr val="0D30DD"/>
                </a:solidFill>
                <a:latin typeface="Cambria" pitchFamily="18" charset="0"/>
                <a:ea typeface="Cambria" pitchFamily="18" charset="0"/>
              </a:rPr>
              <a:t>.</a:t>
            </a:r>
            <a:endParaRPr lang="vi-VN" sz="2200" dirty="0">
              <a:solidFill>
                <a:srgbClr val="0D30DD"/>
              </a:solidFill>
              <a:latin typeface="Cambria" pitchFamily="18" charset="0"/>
              <a:ea typeface="Cambria" pitchFamily="18" charset="0"/>
            </a:endParaRPr>
          </a:p>
          <a:p>
            <a:pPr algn="just"/>
            <a:r>
              <a:rPr lang="vi-VN" sz="2200" dirty="0">
                <a:solidFill>
                  <a:srgbClr val="0D30DD"/>
                </a:solidFill>
                <a:latin typeface="Cambria" pitchFamily="18" charset="0"/>
                <a:ea typeface="Cambria" pitchFamily="18" charset="0"/>
              </a:rPr>
              <a:t>2. Lợi dụng thăm dò để khai thác khoáng sản</a:t>
            </a:r>
            <a:r>
              <a:rPr lang="vi-VN" sz="2200" dirty="0" smtClean="0">
                <a:solidFill>
                  <a:srgbClr val="0D30DD"/>
                </a:solidFill>
                <a:latin typeface="Cambria" pitchFamily="18" charset="0"/>
                <a:ea typeface="Cambria" pitchFamily="18" charset="0"/>
              </a:rPr>
              <a:t>.</a:t>
            </a:r>
            <a:endParaRPr lang="vi-VN" sz="2200" dirty="0">
              <a:solidFill>
                <a:srgbClr val="0D30DD"/>
              </a:solidFill>
              <a:latin typeface="Cambria" pitchFamily="18" charset="0"/>
              <a:ea typeface="Cambria" pitchFamily="18" charset="0"/>
            </a:endParaRPr>
          </a:p>
          <a:p>
            <a:pPr algn="just"/>
            <a:r>
              <a:rPr lang="vi-VN" sz="2200" dirty="0">
                <a:solidFill>
                  <a:srgbClr val="0D30DD"/>
                </a:solidFill>
                <a:latin typeface="Cambria" pitchFamily="18" charset="0"/>
                <a:ea typeface="Cambria" pitchFamily="18" charset="0"/>
              </a:rPr>
              <a:t>3. Thực hiện điều tra cơ bản địa chất về khoáng sản, hoạt động khoáng sản khi chưa được cơ quan quản lý nhà nước có thẩm quyền cho phép</a:t>
            </a:r>
            <a:r>
              <a:rPr lang="vi-VN" sz="2200" dirty="0" smtClean="0">
                <a:solidFill>
                  <a:srgbClr val="0D30DD"/>
                </a:solidFill>
                <a:latin typeface="Cambria" pitchFamily="18" charset="0"/>
                <a:ea typeface="Cambria" pitchFamily="18" charset="0"/>
              </a:rPr>
              <a:t>.</a:t>
            </a:r>
            <a:endParaRPr lang="vi-VN" sz="2200" dirty="0">
              <a:solidFill>
                <a:srgbClr val="0D30DD"/>
              </a:solidFill>
              <a:latin typeface="Cambria" pitchFamily="18" charset="0"/>
              <a:ea typeface="Cambria" pitchFamily="18" charset="0"/>
            </a:endParaRPr>
          </a:p>
          <a:p>
            <a:pPr algn="just"/>
            <a:r>
              <a:rPr lang="vi-VN" sz="2200" dirty="0">
                <a:solidFill>
                  <a:srgbClr val="0D30DD"/>
                </a:solidFill>
                <a:latin typeface="Cambria" pitchFamily="18" charset="0"/>
                <a:ea typeface="Cambria" pitchFamily="18" charset="0"/>
              </a:rPr>
              <a:t>4. Cản trở trái pháp luật hoạt động điều tra cơ bản địa chất về khoáng sản, hoạt động khoáng sản</a:t>
            </a:r>
            <a:r>
              <a:rPr lang="vi-VN" sz="2200" dirty="0" smtClean="0">
                <a:solidFill>
                  <a:srgbClr val="0D30DD"/>
                </a:solidFill>
                <a:latin typeface="Cambria" pitchFamily="18" charset="0"/>
                <a:ea typeface="Cambria" pitchFamily="18" charset="0"/>
              </a:rPr>
              <a:t>.</a:t>
            </a:r>
            <a:endParaRPr lang="vi-VN" sz="2200" dirty="0">
              <a:solidFill>
                <a:srgbClr val="0D30DD"/>
              </a:solidFill>
              <a:latin typeface="Cambria" pitchFamily="18" charset="0"/>
              <a:ea typeface="Cambria" pitchFamily="18" charset="0"/>
            </a:endParaRPr>
          </a:p>
          <a:p>
            <a:pPr algn="just"/>
            <a:r>
              <a:rPr lang="vi-VN" sz="2200" dirty="0">
                <a:solidFill>
                  <a:srgbClr val="0D30DD"/>
                </a:solidFill>
                <a:latin typeface="Cambria" pitchFamily="18" charset="0"/>
                <a:ea typeface="Cambria" pitchFamily="18" charset="0"/>
              </a:rPr>
              <a:t>5. Cung cấp trái pháp luật thông tin về khoáng sản thuộc bí mật nhà nước</a:t>
            </a:r>
            <a:r>
              <a:rPr lang="vi-VN" sz="2200" dirty="0" smtClean="0">
                <a:solidFill>
                  <a:srgbClr val="0D30DD"/>
                </a:solidFill>
                <a:latin typeface="Cambria" pitchFamily="18" charset="0"/>
                <a:ea typeface="Cambria" pitchFamily="18" charset="0"/>
              </a:rPr>
              <a:t>.</a:t>
            </a:r>
            <a:endParaRPr lang="vi-VN" sz="2200" dirty="0">
              <a:solidFill>
                <a:srgbClr val="0D30DD"/>
              </a:solidFill>
              <a:latin typeface="Cambria" pitchFamily="18" charset="0"/>
              <a:ea typeface="Cambria" pitchFamily="18" charset="0"/>
            </a:endParaRPr>
          </a:p>
          <a:p>
            <a:pPr algn="just"/>
            <a:r>
              <a:rPr lang="vi-VN" sz="2200" dirty="0">
                <a:solidFill>
                  <a:srgbClr val="0D30DD"/>
                </a:solidFill>
                <a:latin typeface="Cambria" pitchFamily="18" charset="0"/>
                <a:ea typeface="Cambria" pitchFamily="18" charset="0"/>
              </a:rPr>
              <a:t>6. Cố ý hủy hoại mẫu vật địa chất, khoáng sản có giá trị hoặc quý hiếm</a:t>
            </a:r>
            <a:r>
              <a:rPr lang="vi-VN" sz="2200" dirty="0" smtClean="0">
                <a:solidFill>
                  <a:srgbClr val="0D30DD"/>
                </a:solidFill>
                <a:latin typeface="Cambria" pitchFamily="18" charset="0"/>
                <a:ea typeface="Cambria" pitchFamily="18" charset="0"/>
              </a:rPr>
              <a:t>.</a:t>
            </a:r>
            <a:endParaRPr lang="vi-VN" sz="2200" dirty="0">
              <a:solidFill>
                <a:srgbClr val="0D30DD"/>
              </a:solidFill>
              <a:latin typeface="Cambria" pitchFamily="18" charset="0"/>
              <a:ea typeface="Cambria" pitchFamily="18" charset="0"/>
            </a:endParaRPr>
          </a:p>
          <a:p>
            <a:pPr algn="just"/>
            <a:r>
              <a:rPr lang="vi-VN" sz="2200" dirty="0">
                <a:solidFill>
                  <a:srgbClr val="0D30DD"/>
                </a:solidFill>
                <a:latin typeface="Cambria" pitchFamily="18" charset="0"/>
                <a:ea typeface="Cambria" pitchFamily="18" charset="0"/>
              </a:rPr>
              <a:t>7. Các hành vi khác theo quy định của pháp luật.</a:t>
            </a:r>
            <a:endParaRPr lang="en-US" sz="2200" dirty="0">
              <a:solidFill>
                <a:srgbClr val="0D30DD"/>
              </a:solidFill>
              <a:latin typeface="Cambria" panose="02040503050406030204" pitchFamily="18" charset="0"/>
              <a:ea typeface="Cambria" panose="02040503050406030204" pitchFamily="18" charset="0"/>
            </a:endParaRPr>
          </a:p>
        </p:txBody>
      </p:sp>
    </p:spTree>
    <p:extLst>
      <p:ext uri="{BB962C8B-B14F-4D97-AF65-F5344CB8AC3E}">
        <p14:creationId xmlns:p14="http://schemas.microsoft.com/office/powerpoint/2010/main" val="751984226"/>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7"/>
                                        </p:tgtEl>
                                        <p:attrNameLst>
                                          <p:attrName>style.visibility</p:attrName>
                                        </p:attrNameLst>
                                      </p:cBhvr>
                                      <p:to>
                                        <p:strVal val="visible"/>
                                      </p:to>
                                    </p:set>
                                    <p:animEffect transition="in" filter="fade">
                                      <p:cBhvr>
                                        <p:cTn id="7" dur="500"/>
                                        <p:tgtEl>
                                          <p:spTgt spid="37"/>
                                        </p:tgtEl>
                                      </p:cBhvr>
                                    </p:animEffect>
                                  </p:childTnLst>
                                </p:cTn>
                              </p:par>
                              <p:par>
                                <p:cTn id="8" presetID="10" presetClass="entr" presetSubtype="0" fill="hold" nodeType="withEffect">
                                  <p:stCondLst>
                                    <p:cond delay="0"/>
                                  </p:stCondLst>
                                  <p:childTnLst>
                                    <p:set>
                                      <p:cBhvr>
                                        <p:cTn id="9" dur="1" fill="hold">
                                          <p:stCondLst>
                                            <p:cond delay="0"/>
                                          </p:stCondLst>
                                        </p:cTn>
                                        <p:tgtEl>
                                          <p:spTgt spid="35"/>
                                        </p:tgtEl>
                                        <p:attrNameLst>
                                          <p:attrName>style.visibility</p:attrName>
                                        </p:attrNameLst>
                                      </p:cBhvr>
                                      <p:to>
                                        <p:strVal val="visible"/>
                                      </p:to>
                                    </p:set>
                                    <p:animEffect transition="in" filter="fade">
                                      <p:cBhvr>
                                        <p:cTn id="10" dur="500"/>
                                        <p:tgtEl>
                                          <p:spTgt spid="35"/>
                                        </p:tgtEl>
                                      </p:cBhvr>
                                    </p:animEffect>
                                  </p:childTnLst>
                                </p:cTn>
                              </p:par>
                              <p:par>
                                <p:cTn id="11" presetID="32" presetClass="emph" presetSubtype="0" repeatCount="indefinite" fill="hold" nodeType="withEffect">
                                  <p:stCondLst>
                                    <p:cond delay="0"/>
                                  </p:stCondLst>
                                  <p:childTnLst>
                                    <p:animRot by="120000">
                                      <p:cBhvr>
                                        <p:cTn id="12" dur="100" fill="hold">
                                          <p:stCondLst>
                                            <p:cond delay="0"/>
                                          </p:stCondLst>
                                        </p:cTn>
                                        <p:tgtEl>
                                          <p:spTgt spid="37"/>
                                        </p:tgtEl>
                                        <p:attrNameLst>
                                          <p:attrName>r</p:attrName>
                                        </p:attrNameLst>
                                      </p:cBhvr>
                                    </p:animRot>
                                    <p:animRot by="-240000">
                                      <p:cBhvr>
                                        <p:cTn id="13" dur="200" fill="hold">
                                          <p:stCondLst>
                                            <p:cond delay="200"/>
                                          </p:stCondLst>
                                        </p:cTn>
                                        <p:tgtEl>
                                          <p:spTgt spid="37"/>
                                        </p:tgtEl>
                                        <p:attrNameLst>
                                          <p:attrName>r</p:attrName>
                                        </p:attrNameLst>
                                      </p:cBhvr>
                                    </p:animRot>
                                    <p:animRot by="240000">
                                      <p:cBhvr>
                                        <p:cTn id="14" dur="200" fill="hold">
                                          <p:stCondLst>
                                            <p:cond delay="400"/>
                                          </p:stCondLst>
                                        </p:cTn>
                                        <p:tgtEl>
                                          <p:spTgt spid="37"/>
                                        </p:tgtEl>
                                        <p:attrNameLst>
                                          <p:attrName>r</p:attrName>
                                        </p:attrNameLst>
                                      </p:cBhvr>
                                    </p:animRot>
                                    <p:animRot by="-240000">
                                      <p:cBhvr>
                                        <p:cTn id="15" dur="200" fill="hold">
                                          <p:stCondLst>
                                            <p:cond delay="600"/>
                                          </p:stCondLst>
                                        </p:cTn>
                                        <p:tgtEl>
                                          <p:spTgt spid="37"/>
                                        </p:tgtEl>
                                        <p:attrNameLst>
                                          <p:attrName>r</p:attrName>
                                        </p:attrNameLst>
                                      </p:cBhvr>
                                    </p:animRot>
                                    <p:animRot by="120000">
                                      <p:cBhvr>
                                        <p:cTn id="16" dur="200" fill="hold">
                                          <p:stCondLst>
                                            <p:cond delay="800"/>
                                          </p:stCondLst>
                                        </p:cTn>
                                        <p:tgtEl>
                                          <p:spTgt spid="37"/>
                                        </p:tgtEl>
                                        <p:attrNameLst>
                                          <p:attrName>r</p:attrName>
                                        </p:attrNameLst>
                                      </p:cBhvr>
                                    </p:animRot>
                                  </p:childTnLst>
                                </p:cTn>
                              </p:par>
                            </p:childTnLst>
                          </p:cTn>
                        </p:par>
                      </p:childTnLst>
                    </p:cTn>
                  </p:par>
                  <p:par>
                    <p:cTn id="17" fill="hold">
                      <p:stCondLst>
                        <p:cond delay="indefinite"/>
                      </p:stCondLst>
                      <p:childTnLst>
                        <p:par>
                          <p:cTn id="18" fill="hold">
                            <p:stCondLst>
                              <p:cond delay="0"/>
                            </p:stCondLst>
                            <p:childTnLst>
                              <p:par>
                                <p:cTn id="19" presetID="14" presetClass="entr" presetSubtype="10" fill="hold" grpId="0" nodeType="clickEffect">
                                  <p:stCondLst>
                                    <p:cond delay="0"/>
                                  </p:stCondLst>
                                  <p:childTnLst>
                                    <p:set>
                                      <p:cBhvr>
                                        <p:cTn id="20" dur="1" fill="hold">
                                          <p:stCondLst>
                                            <p:cond delay="0"/>
                                          </p:stCondLst>
                                        </p:cTn>
                                        <p:tgtEl>
                                          <p:spTgt spid="22"/>
                                        </p:tgtEl>
                                        <p:attrNameLst>
                                          <p:attrName>style.visibility</p:attrName>
                                        </p:attrNameLst>
                                      </p:cBhvr>
                                      <p:to>
                                        <p:strVal val="visible"/>
                                      </p:to>
                                    </p:set>
                                    <p:animEffect transition="in" filter="randombar(horizontal)">
                                      <p:cBhvr>
                                        <p:cTn id="21" dur="5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a:xfrm>
            <a:off x="53328" y="1080815"/>
            <a:ext cx="9018464" cy="5700985"/>
          </a:xfrm>
          <a:prstGeom prst="roundRect">
            <a:avLst>
              <a:gd name="adj" fmla="val 2338"/>
            </a:avLst>
          </a:prstGeom>
          <a:ln>
            <a:solidFill>
              <a:schemeClr val="tx1"/>
            </a:solidFill>
          </a:ln>
        </p:spPr>
        <p:style>
          <a:lnRef idx="2">
            <a:schemeClr val="accent1">
              <a:shade val="50000"/>
            </a:schemeClr>
          </a:lnRef>
          <a:fillRef idx="1003">
            <a:schemeClr val="l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pic>
        <p:nvPicPr>
          <p:cNvPr id="5"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t="10909" b="7677"/>
          <a:stretch/>
        </p:blipFill>
        <p:spPr bwMode="auto">
          <a:xfrm>
            <a:off x="141061" y="1143000"/>
            <a:ext cx="8827479" cy="5532380"/>
          </a:xfrm>
          <a:prstGeom prst="roundRect">
            <a:avLst>
              <a:gd name="adj" fmla="val 2792"/>
            </a:avLst>
          </a:prstGeom>
          <a:blipFill>
            <a:blip r:embed="rId3"/>
            <a:stretch>
              <a:fillRect/>
            </a:stretch>
          </a:blipFill>
          <a:ln>
            <a:noFill/>
          </a:ln>
          <a:effectLst/>
        </p:spPr>
      </p:pic>
      <p:sp>
        <p:nvSpPr>
          <p:cNvPr id="6" name="Rounded Rectangle 5"/>
          <p:cNvSpPr/>
          <p:nvPr/>
        </p:nvSpPr>
        <p:spPr>
          <a:xfrm>
            <a:off x="45344" y="52392"/>
            <a:ext cx="9022456" cy="938208"/>
          </a:xfrm>
          <a:prstGeom prst="roundRect">
            <a:avLst>
              <a:gd name="adj" fmla="val 7378"/>
            </a:avLst>
          </a:prstGeom>
          <a:ln>
            <a:solidFill>
              <a:schemeClr val="tx1"/>
            </a:solidFill>
          </a:ln>
        </p:spPr>
        <p:style>
          <a:lnRef idx="2">
            <a:schemeClr val="accent1">
              <a:shade val="50000"/>
            </a:schemeClr>
          </a:lnRef>
          <a:fillRef idx="1003">
            <a:schemeClr val="l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pic>
        <p:nvPicPr>
          <p:cNvPr id="7" name="Picture 8"/>
          <p:cNvPicPr>
            <a:picLocks noChangeAspect="1" noChangeArrowheads="1"/>
          </p:cNvPicPr>
          <p:nvPr/>
        </p:nvPicPr>
        <p:blipFill>
          <a:blip r:embed="rId4" cstate="print">
            <a:extLst>
              <a:ext uri="{28A0092B-C50C-407E-A947-70E740481C1C}">
                <a14:useLocalDpi xmlns:a14="http://schemas.microsoft.com/office/drawing/2010/main" val="0"/>
              </a:ext>
            </a:extLst>
          </a:blip>
          <a:stretch>
            <a:fillRect/>
          </a:stretch>
        </p:blipFill>
        <p:spPr bwMode="auto">
          <a:xfrm>
            <a:off x="233160" y="126812"/>
            <a:ext cx="1210078" cy="793885"/>
          </a:xfrm>
          <a:prstGeom prst="roundRect">
            <a:avLst>
              <a:gd name="adj" fmla="val 4572"/>
            </a:avLst>
          </a:prstGeom>
          <a:noFill/>
          <a:ln w="19050">
            <a:noFill/>
          </a:ln>
          <a:extLst>
            <a:ext uri="{909E8E84-426E-40DD-AFC4-6F175D3DCCD1}">
              <a14:hiddenFill xmlns:a14="http://schemas.microsoft.com/office/drawing/2010/main">
                <a:solidFill>
                  <a:srgbClr val="FFFFFF"/>
                </a:solidFill>
              </a14:hiddenFill>
            </a:ext>
          </a:extLst>
        </p:spPr>
      </p:pic>
      <p:sp>
        <p:nvSpPr>
          <p:cNvPr id="8" name="Rounded Rectangle 7"/>
          <p:cNvSpPr/>
          <p:nvPr/>
        </p:nvSpPr>
        <p:spPr>
          <a:xfrm>
            <a:off x="141288" y="127000"/>
            <a:ext cx="1382711" cy="793697"/>
          </a:xfrm>
          <a:prstGeom prst="roundRect">
            <a:avLst>
              <a:gd name="adj" fmla="val 6422"/>
            </a:avLst>
          </a:prstGeom>
          <a:noFill/>
          <a:ln>
            <a:solidFill>
              <a:schemeClr val="tx1"/>
            </a:solidFill>
          </a:ln>
          <a:effectLst>
            <a:outerShdw blurRad="50800" dist="38100" dir="8100000" algn="tr" rotWithShape="0">
              <a:prstClr val="black">
                <a:alpha val="40000"/>
              </a:prstClr>
            </a:outerShdw>
          </a:effectLst>
        </p:spPr>
        <p:style>
          <a:lnRef idx="2">
            <a:schemeClr val="accent6"/>
          </a:lnRef>
          <a:fillRef idx="1">
            <a:schemeClr val="lt1"/>
          </a:fillRef>
          <a:effectRef idx="0">
            <a:schemeClr val="accent6"/>
          </a:effectRef>
          <a:fontRef idx="minor">
            <a:schemeClr val="dk1"/>
          </a:fontRef>
        </p:style>
        <p:txBody>
          <a:bodyPr anchor="ctr"/>
          <a:lstStyle/>
          <a:p>
            <a:pPr algn="ctr" fontAlgn="auto">
              <a:spcBef>
                <a:spcPts val="0"/>
              </a:spcBef>
              <a:spcAft>
                <a:spcPts val="0"/>
              </a:spcAft>
              <a:defRPr/>
            </a:pPr>
            <a:endParaRPr lang="en-US">
              <a:solidFill>
                <a:prstClr val="black"/>
              </a:solidFill>
            </a:endParaRPr>
          </a:p>
        </p:txBody>
      </p:sp>
      <p:sp>
        <p:nvSpPr>
          <p:cNvPr id="12" name="Rectangle 11"/>
          <p:cNvSpPr/>
          <p:nvPr/>
        </p:nvSpPr>
        <p:spPr>
          <a:xfrm>
            <a:off x="76200" y="126812"/>
            <a:ext cx="1447799" cy="793885"/>
          </a:xfrm>
          <a:prstGeom prst="rect">
            <a:avLst/>
          </a:prstGeom>
          <a:noFill/>
          <a:ln>
            <a:noFill/>
          </a:ln>
        </p:spPr>
        <p:style>
          <a:lnRef idx="2">
            <a:schemeClr val="dk1"/>
          </a:lnRef>
          <a:fillRef idx="1">
            <a:schemeClr val="lt1"/>
          </a:fillRef>
          <a:effectRef idx="0">
            <a:schemeClr val="dk1"/>
          </a:effectRef>
          <a:fontRef idx="minor">
            <a:schemeClr val="dk1"/>
          </a:fontRef>
        </p:style>
        <p:txBody>
          <a:bodyPr anchor="ctr"/>
          <a:lstStyle/>
          <a:p>
            <a:pPr algn="ctr" fontAlgn="auto">
              <a:spcBef>
                <a:spcPts val="0"/>
              </a:spcBef>
              <a:spcAft>
                <a:spcPts val="0"/>
              </a:spcAft>
              <a:defRPr/>
            </a:pPr>
            <a:r>
              <a:rPr lang="en-US" sz="2800" dirty="0" smtClean="0">
                <a:ln w="18415" cmpd="sng">
                  <a:solidFill>
                    <a:srgbClr val="FFFFFF"/>
                  </a:solidFill>
                  <a:prstDash val="solid"/>
                </a:ln>
                <a:solidFill>
                  <a:srgbClr val="00B050"/>
                </a:solidFill>
                <a:effectLst>
                  <a:glow rad="76200">
                    <a:srgbClr val="1F497D">
                      <a:lumMod val="75000"/>
                    </a:srgbClr>
                  </a:glow>
                  <a:outerShdw blurRad="63500" dir="3600000" algn="tl" rotWithShape="0">
                    <a:srgbClr val="000000">
                      <a:alpha val="70000"/>
                    </a:srgbClr>
                  </a:outerShdw>
                </a:effectLst>
                <a:latin typeface="Cambria" pitchFamily="18" charset="0"/>
              </a:rPr>
              <a:t>BÀI 3</a:t>
            </a:r>
            <a:endParaRPr lang="en-US" sz="2800" dirty="0">
              <a:ln w="18415" cmpd="sng">
                <a:solidFill>
                  <a:srgbClr val="FFFFFF"/>
                </a:solidFill>
                <a:prstDash val="solid"/>
              </a:ln>
              <a:solidFill>
                <a:srgbClr val="00B050"/>
              </a:solidFill>
              <a:effectLst>
                <a:glow rad="76200">
                  <a:srgbClr val="1F497D">
                    <a:lumMod val="75000"/>
                  </a:srgbClr>
                </a:glow>
                <a:outerShdw blurRad="63500" dir="3600000" algn="tl" rotWithShape="0">
                  <a:srgbClr val="000000">
                    <a:alpha val="70000"/>
                  </a:srgbClr>
                </a:outerShdw>
              </a:effectLst>
              <a:latin typeface="Cambria" pitchFamily="18" charset="0"/>
            </a:endParaRPr>
          </a:p>
        </p:txBody>
      </p:sp>
      <p:sp>
        <p:nvSpPr>
          <p:cNvPr id="13" name="Rounded Rectangle 12"/>
          <p:cNvSpPr/>
          <p:nvPr/>
        </p:nvSpPr>
        <p:spPr>
          <a:xfrm>
            <a:off x="141288" y="1143000"/>
            <a:ext cx="8826500" cy="5548313"/>
          </a:xfrm>
          <a:prstGeom prst="roundRect">
            <a:avLst>
              <a:gd name="adj" fmla="val 2047"/>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pic>
        <p:nvPicPr>
          <p:cNvPr id="30"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90" t="35554" r="1701" b="51835"/>
          <a:stretch/>
        </p:blipFill>
        <p:spPr bwMode="auto">
          <a:xfrm flipV="1">
            <a:off x="1622590" y="133916"/>
            <a:ext cx="7376971" cy="786780"/>
          </a:xfrm>
          <a:prstGeom prst="roundRect">
            <a:avLst>
              <a:gd name="adj" fmla="val 2792"/>
            </a:avLst>
          </a:prstGeom>
          <a:blipFill>
            <a:blip r:embed="rId3"/>
            <a:stretch>
              <a:fillRect/>
            </a:stretch>
          </a:blipFill>
          <a:ln>
            <a:noFill/>
          </a:ln>
          <a:effectLst/>
        </p:spPr>
      </p:pic>
      <p:sp>
        <p:nvSpPr>
          <p:cNvPr id="29" name="Rounded Rectangle 28"/>
          <p:cNvSpPr/>
          <p:nvPr/>
        </p:nvSpPr>
        <p:spPr>
          <a:xfrm>
            <a:off x="1608735" y="133917"/>
            <a:ext cx="7390825" cy="786780"/>
          </a:xfrm>
          <a:prstGeom prst="roundRect">
            <a:avLst>
              <a:gd name="adj" fmla="val 6422"/>
            </a:avLst>
          </a:prstGeom>
          <a:noFill/>
          <a:ln>
            <a:solidFill>
              <a:schemeClr val="tx1"/>
            </a:solidFill>
          </a:ln>
          <a:effectLst/>
        </p:spPr>
        <p:style>
          <a:lnRef idx="2">
            <a:schemeClr val="accent6"/>
          </a:lnRef>
          <a:fillRef idx="1">
            <a:schemeClr val="lt1"/>
          </a:fillRef>
          <a:effectRef idx="0">
            <a:schemeClr val="accent6"/>
          </a:effectRef>
          <a:fontRef idx="minor">
            <a:schemeClr val="dk1"/>
          </a:fontRef>
        </p:style>
        <p:txBody>
          <a:bodyPr anchor="ctr"/>
          <a:lstStyle/>
          <a:p>
            <a:pPr algn="ctr" fontAlgn="auto">
              <a:spcBef>
                <a:spcPts val="0"/>
              </a:spcBef>
              <a:spcAft>
                <a:spcPts val="0"/>
              </a:spcAft>
              <a:defRPr/>
            </a:pPr>
            <a:endParaRPr lang="en-US">
              <a:solidFill>
                <a:prstClr val="black"/>
              </a:solidFill>
            </a:endParaRPr>
          </a:p>
        </p:txBody>
      </p:sp>
      <p:sp>
        <p:nvSpPr>
          <p:cNvPr id="33" name="Rounded Rectangle 32"/>
          <p:cNvSpPr/>
          <p:nvPr/>
        </p:nvSpPr>
        <p:spPr>
          <a:xfrm>
            <a:off x="1720089" y="202779"/>
            <a:ext cx="489711" cy="635421"/>
          </a:xfrm>
          <a:prstGeom prst="roundRect">
            <a:avLst>
              <a:gd name="adj" fmla="val 9487"/>
            </a:avLst>
          </a:prstGeom>
          <a:solidFill>
            <a:srgbClr val="002060"/>
          </a:solidFill>
          <a:ln>
            <a:solidFill>
              <a:srgbClr val="002060"/>
            </a:solidFill>
          </a:ln>
          <a:scene3d>
            <a:camera prst="orthographicFront"/>
            <a:lightRig rig="threePt" dir="t"/>
          </a:scene3d>
          <a:sp3d>
            <a:bevelT w="139700" h="139700" prst="divot"/>
          </a:sp3d>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3000" b="1" dirty="0" smtClean="0">
                <a:effectLst>
                  <a:outerShdw blurRad="38100" dist="38100" dir="2700000" algn="tl">
                    <a:srgbClr val="000000">
                      <a:alpha val="43137"/>
                    </a:srgbClr>
                  </a:outerShdw>
                </a:effectLst>
                <a:latin typeface="Cambria" pitchFamily="18" charset="0"/>
              </a:rPr>
              <a:t>4</a:t>
            </a:r>
            <a:endParaRPr lang="en-US" sz="3000" b="1" dirty="0">
              <a:effectLst>
                <a:outerShdw blurRad="38100" dist="38100" dir="2700000" algn="tl">
                  <a:srgbClr val="000000">
                    <a:alpha val="43137"/>
                  </a:srgbClr>
                </a:outerShdw>
              </a:effectLst>
              <a:latin typeface="Cambria" pitchFamily="18" charset="0"/>
            </a:endParaRPr>
          </a:p>
        </p:txBody>
      </p:sp>
      <p:sp>
        <p:nvSpPr>
          <p:cNvPr id="9" name="Oval 8"/>
          <p:cNvSpPr/>
          <p:nvPr/>
        </p:nvSpPr>
        <p:spPr>
          <a:xfrm rot="7538023">
            <a:off x="178847" y="651633"/>
            <a:ext cx="220832" cy="228600"/>
          </a:xfrm>
          <a:prstGeom prst="ellipse">
            <a:avLst/>
          </a:prstGeom>
          <a:solidFill>
            <a:schemeClr val="bg1"/>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sp>
        <p:nvSpPr>
          <p:cNvPr id="10" name="Oval 9"/>
          <p:cNvSpPr/>
          <p:nvPr/>
        </p:nvSpPr>
        <p:spPr>
          <a:xfrm rot="11180550">
            <a:off x="204617" y="1184719"/>
            <a:ext cx="220832" cy="228600"/>
          </a:xfrm>
          <a:prstGeom prst="ellipse">
            <a:avLst/>
          </a:prstGeom>
          <a:ln>
            <a:noFill/>
          </a:ln>
          <a:effectLst>
            <a:innerShdw blurRad="63500" dist="50800" dir="13500000">
              <a:prstClr val="black">
                <a:alpha val="50000"/>
              </a:prstClr>
            </a:innerShdw>
          </a:effectLst>
        </p:spPr>
        <p:style>
          <a:lnRef idx="2">
            <a:schemeClr val="dk1"/>
          </a:lnRef>
          <a:fillRef idx="1">
            <a:schemeClr val="lt1"/>
          </a:fillRef>
          <a:effectRef idx="0">
            <a:schemeClr val="dk1"/>
          </a:effectRef>
          <a:fontRef idx="minor">
            <a:schemeClr val="dk1"/>
          </a:fontRef>
        </p:style>
        <p:txBody>
          <a:bodyPr anchor="ctr"/>
          <a:lstStyle/>
          <a:p>
            <a:pPr algn="ctr" fontAlgn="auto">
              <a:spcBef>
                <a:spcPts val="0"/>
              </a:spcBef>
              <a:spcAft>
                <a:spcPts val="0"/>
              </a:spcAft>
              <a:defRPr/>
            </a:pPr>
            <a:endParaRPr lang="en-US">
              <a:solidFill>
                <a:prstClr val="black"/>
              </a:solidFill>
            </a:endParaRPr>
          </a:p>
        </p:txBody>
      </p:sp>
      <p:sp>
        <p:nvSpPr>
          <p:cNvPr id="11" name="Block Arc 10"/>
          <p:cNvSpPr/>
          <p:nvPr/>
        </p:nvSpPr>
        <p:spPr>
          <a:xfrm rot="16200000">
            <a:off x="-26887" y="922161"/>
            <a:ext cx="545300" cy="232843"/>
          </a:xfrm>
          <a:prstGeom prst="blockArc">
            <a:avLst>
              <a:gd name="adj1" fmla="val 10259821"/>
              <a:gd name="adj2" fmla="val 387255"/>
              <a:gd name="adj3" fmla="val 0"/>
            </a:avLst>
          </a:prstGeom>
          <a:ln w="76200"/>
          <a:scene3d>
            <a:camera prst="perspectiveBelow"/>
            <a:lightRig rig="threePt" dir="t"/>
          </a:scene3d>
        </p:spPr>
        <p:style>
          <a:lnRef idx="2">
            <a:schemeClr val="dk1">
              <a:shade val="50000"/>
            </a:schemeClr>
          </a:lnRef>
          <a:fillRef idx="1">
            <a:schemeClr val="dk1"/>
          </a:fillRef>
          <a:effectRef idx="0">
            <a:schemeClr val="dk1"/>
          </a:effectRef>
          <a:fontRef idx="minor">
            <a:schemeClr val="lt1"/>
          </a:fontRef>
        </p:style>
        <p:txBody>
          <a:bodyPr anchor="ctr"/>
          <a:lstStyle/>
          <a:p>
            <a:pPr algn="ctr" fontAlgn="auto">
              <a:spcBef>
                <a:spcPts val="0"/>
              </a:spcBef>
              <a:spcAft>
                <a:spcPts val="0"/>
              </a:spcAft>
              <a:defRPr/>
            </a:pPr>
            <a:endParaRPr lang="en-US">
              <a:solidFill>
                <a:prstClr val="black"/>
              </a:solidFill>
            </a:endParaRPr>
          </a:p>
        </p:txBody>
      </p:sp>
      <p:sp>
        <p:nvSpPr>
          <p:cNvPr id="16" name="Rectangle 15"/>
          <p:cNvSpPr/>
          <p:nvPr/>
        </p:nvSpPr>
        <p:spPr>
          <a:xfrm>
            <a:off x="1447800" y="2004536"/>
            <a:ext cx="7239001" cy="738664"/>
          </a:xfrm>
          <a:prstGeom prst="rect">
            <a:avLst/>
          </a:prstGeom>
          <a:solidFill>
            <a:srgbClr val="BCFCD4"/>
          </a:solidFill>
          <a:ln w="12700">
            <a:solidFill>
              <a:srgbClr val="009900"/>
            </a:solidFill>
          </a:ln>
        </p:spPr>
        <p:txBody>
          <a:bodyPr wrap="square">
            <a:spAutoFit/>
          </a:bodyPr>
          <a:lstStyle/>
          <a:p>
            <a:pPr algn="just"/>
            <a:r>
              <a:rPr lang="en-US" sz="2100" i="1" dirty="0" err="1" smtClean="0">
                <a:solidFill>
                  <a:srgbClr val="FF0000"/>
                </a:solidFill>
                <a:latin typeface="Cambria" panose="02040503050406030204" pitchFamily="18" charset="0"/>
                <a:ea typeface="Cambria" panose="02040503050406030204" pitchFamily="18" charset="0"/>
              </a:rPr>
              <a:t>Dựa</a:t>
            </a:r>
            <a:r>
              <a:rPr lang="en-US" sz="2100" i="1" dirty="0" smtClean="0">
                <a:solidFill>
                  <a:srgbClr val="FF0000"/>
                </a:solidFill>
                <a:latin typeface="Cambria" panose="02040503050406030204" pitchFamily="18" charset="0"/>
                <a:ea typeface="Cambria" panose="02040503050406030204" pitchFamily="18" charset="0"/>
              </a:rPr>
              <a:t> </a:t>
            </a:r>
            <a:r>
              <a:rPr lang="en-US" sz="2100" i="1" dirty="0" err="1" smtClean="0">
                <a:solidFill>
                  <a:srgbClr val="FF0000"/>
                </a:solidFill>
                <a:latin typeface="Cambria" panose="02040503050406030204" pitchFamily="18" charset="0"/>
                <a:ea typeface="Cambria" panose="02040503050406030204" pitchFamily="18" charset="0"/>
              </a:rPr>
              <a:t>vào</a:t>
            </a:r>
            <a:r>
              <a:rPr lang="en-US" sz="2100" i="1" dirty="0" smtClean="0">
                <a:solidFill>
                  <a:srgbClr val="FF0000"/>
                </a:solidFill>
                <a:latin typeface="Cambria" panose="02040503050406030204" pitchFamily="18" charset="0"/>
                <a:ea typeface="Cambria" panose="02040503050406030204" pitchFamily="18" charset="0"/>
              </a:rPr>
              <a:t> </a:t>
            </a:r>
            <a:r>
              <a:rPr lang="en-US" sz="2100" i="1" dirty="0" err="1" smtClean="0">
                <a:solidFill>
                  <a:srgbClr val="FF0000"/>
                </a:solidFill>
                <a:latin typeface="Cambria" panose="02040503050406030204" pitchFamily="18" charset="0"/>
                <a:ea typeface="Cambria" panose="02040503050406030204" pitchFamily="18" charset="0"/>
              </a:rPr>
              <a:t>kiến</a:t>
            </a:r>
            <a:r>
              <a:rPr lang="en-US" sz="2100" i="1" dirty="0" smtClean="0">
                <a:solidFill>
                  <a:srgbClr val="FF0000"/>
                </a:solidFill>
                <a:latin typeface="Cambria" panose="02040503050406030204" pitchFamily="18" charset="0"/>
                <a:ea typeface="Cambria" panose="02040503050406030204" pitchFamily="18" charset="0"/>
              </a:rPr>
              <a:t> </a:t>
            </a:r>
            <a:r>
              <a:rPr lang="en-US" sz="2100" i="1" dirty="0" err="1" smtClean="0">
                <a:solidFill>
                  <a:srgbClr val="FF0000"/>
                </a:solidFill>
                <a:latin typeface="Cambria" panose="02040503050406030204" pitchFamily="18" charset="0"/>
                <a:ea typeface="Cambria" panose="02040503050406030204" pitchFamily="18" charset="0"/>
              </a:rPr>
              <a:t>thức</a:t>
            </a:r>
            <a:r>
              <a:rPr lang="en-US" sz="2100" i="1" dirty="0" smtClean="0">
                <a:solidFill>
                  <a:srgbClr val="FF0000"/>
                </a:solidFill>
                <a:latin typeface="Cambria" panose="02040503050406030204" pitchFamily="18" charset="0"/>
                <a:ea typeface="Cambria" panose="02040503050406030204" pitchFamily="18" charset="0"/>
              </a:rPr>
              <a:t> </a:t>
            </a:r>
            <a:r>
              <a:rPr lang="en-US" sz="2100" i="1" dirty="0" err="1" smtClean="0">
                <a:solidFill>
                  <a:srgbClr val="FF0000"/>
                </a:solidFill>
                <a:latin typeface="Cambria" panose="02040503050406030204" pitchFamily="18" charset="0"/>
                <a:ea typeface="Cambria" panose="02040503050406030204" pitchFamily="18" charset="0"/>
              </a:rPr>
              <a:t>đã</a:t>
            </a:r>
            <a:r>
              <a:rPr lang="en-US" sz="2100" i="1" dirty="0" smtClean="0">
                <a:solidFill>
                  <a:srgbClr val="FF0000"/>
                </a:solidFill>
                <a:latin typeface="Cambria" panose="02040503050406030204" pitchFamily="18" charset="0"/>
                <a:ea typeface="Cambria" panose="02040503050406030204" pitchFamily="18" charset="0"/>
              </a:rPr>
              <a:t> </a:t>
            </a:r>
            <a:r>
              <a:rPr lang="en-US" sz="2100" i="1" dirty="0" err="1" smtClean="0">
                <a:solidFill>
                  <a:srgbClr val="FF0000"/>
                </a:solidFill>
                <a:latin typeface="Cambria" panose="02040503050406030204" pitchFamily="18" charset="0"/>
                <a:ea typeface="Cambria" panose="02040503050406030204" pitchFamily="18" charset="0"/>
              </a:rPr>
              <a:t>học</a:t>
            </a:r>
            <a:r>
              <a:rPr lang="en-US" sz="2100" i="1" dirty="0" smtClean="0">
                <a:solidFill>
                  <a:srgbClr val="FF0000"/>
                </a:solidFill>
                <a:latin typeface="Cambria" panose="02040503050406030204" pitchFamily="18" charset="0"/>
                <a:ea typeface="Cambria" panose="02040503050406030204" pitchFamily="18" charset="0"/>
              </a:rPr>
              <a:t>, h</a:t>
            </a:r>
            <a:r>
              <a:rPr lang="vi-VN" sz="2100" i="1" dirty="0" smtClean="0">
                <a:solidFill>
                  <a:srgbClr val="FF0000"/>
                </a:solidFill>
                <a:latin typeface="Cambria" panose="02040503050406030204" pitchFamily="18" charset="0"/>
                <a:ea typeface="Cambria" panose="02040503050406030204" pitchFamily="18" charset="0"/>
              </a:rPr>
              <a:t>ãy </a:t>
            </a:r>
            <a:r>
              <a:rPr lang="vi-VN" sz="2100" i="1" dirty="0">
                <a:solidFill>
                  <a:srgbClr val="FF0000"/>
                </a:solidFill>
                <a:latin typeface="Cambria" panose="02040503050406030204" pitchFamily="18" charset="0"/>
                <a:ea typeface="Cambria" panose="02040503050406030204" pitchFamily="18" charset="0"/>
              </a:rPr>
              <a:t>vẽ sơ đồ thể hiện sự đa dạng của tài nguyên khoáng sản Việt Nam.</a:t>
            </a:r>
          </a:p>
        </p:txBody>
      </p:sp>
      <p:pic>
        <p:nvPicPr>
          <p:cNvPr id="1027" name="Picture 3"/>
          <p:cNvPicPr>
            <a:picLocks noChangeAspect="1" noChangeArrowheads="1"/>
          </p:cNvPicPr>
          <p:nvPr/>
        </p:nvPicPr>
        <p:blipFill>
          <a:blip r:embed="rId5">
            <a:extLst>
              <a:ext uri="{BEBA8EAE-BF5A-486C-A8C5-ECC9F3942E4B}">
                <a14:imgProps xmlns:a14="http://schemas.microsoft.com/office/drawing/2010/main">
                  <a14:imgLayer r:embed="rId6">
                    <a14:imgEffect>
                      <a14:sharpenSoften amount="50000"/>
                    </a14:imgEffect>
                    <a14:imgEffect>
                      <a14:saturation sat="400000"/>
                    </a14:imgEffect>
                    <a14:imgEffect>
                      <a14:brightnessContrast contrast="40000"/>
                    </a14:imgEffect>
                  </a14:imgLayer>
                </a14:imgProps>
              </a:ext>
              <a:ext uri="{28A0092B-C50C-407E-A947-70E740481C1C}">
                <a14:useLocalDpi xmlns:a14="http://schemas.microsoft.com/office/drawing/2010/main" val="0"/>
              </a:ext>
            </a:extLst>
          </a:blip>
          <a:srcRect/>
          <a:stretch>
            <a:fillRect/>
          </a:stretch>
        </p:blipFill>
        <p:spPr bwMode="auto">
          <a:xfrm>
            <a:off x="410565" y="1957400"/>
            <a:ext cx="844156" cy="886928"/>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nvGrpSpPr>
          <p:cNvPr id="15" name="Group 14"/>
          <p:cNvGrpSpPr/>
          <p:nvPr/>
        </p:nvGrpSpPr>
        <p:grpSpPr>
          <a:xfrm>
            <a:off x="437401" y="4027035"/>
            <a:ext cx="1005837" cy="1002165"/>
            <a:chOff x="328593" y="3259179"/>
            <a:chExt cx="1256547" cy="1465221"/>
          </a:xfrm>
        </p:grpSpPr>
        <p:pic>
          <p:nvPicPr>
            <p:cNvPr id="1028" name="Picture 4"/>
            <p:cNvPicPr>
              <a:picLocks noChangeAspect="1" noChangeArrowheads="1"/>
            </p:cNvPicPr>
            <p:nvPr/>
          </p:nvPicPr>
          <p:blipFill>
            <a:blip r:embed="rId7">
              <a:extLst>
                <a:ext uri="{BEBA8EAE-BF5A-486C-A8C5-ECC9F3942E4B}">
                  <a14:imgProps xmlns:a14="http://schemas.microsoft.com/office/drawing/2010/main">
                    <a14:imgLayer r:embed="rId8">
                      <a14:imgEffect>
                        <a14:artisticMarker/>
                      </a14:imgEffect>
                      <a14:imgEffect>
                        <a14:sharpenSoften amount="50000"/>
                      </a14:imgEffect>
                      <a14:imgEffect>
                        <a14:colorTemperature colorTemp="11200"/>
                      </a14:imgEffect>
                      <a14:imgEffect>
                        <a14:brightnessContrast contrast="20000"/>
                      </a14:imgEffect>
                    </a14:imgLayer>
                  </a14:imgProps>
                </a:ext>
                <a:ext uri="{28A0092B-C50C-407E-A947-70E740481C1C}">
                  <a14:useLocalDpi xmlns:a14="http://schemas.microsoft.com/office/drawing/2010/main" val="0"/>
                </a:ext>
              </a:extLst>
            </a:blip>
            <a:srcRect/>
            <a:stretch>
              <a:fillRect/>
            </a:stretch>
          </p:blipFill>
          <p:spPr bwMode="auto">
            <a:xfrm>
              <a:off x="328593" y="3383619"/>
              <a:ext cx="1167903" cy="1340781"/>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8" name="Picture 12" descr="http://previews.123rf.com/images/mistac/mistac1207/mistac120700017/14524015-A-cartoon-boy-with-a-good-idea-Stock-Vector-thinking.jpg"/>
            <p:cNvPicPr>
              <a:picLocks noChangeAspect="1" noChangeArrowheads="1"/>
            </p:cNvPicPr>
            <p:nvPr/>
          </p:nvPicPr>
          <p:blipFill rotWithShape="1">
            <a:blip r:embed="rId9" cstate="print">
              <a:clrChange>
                <a:clrFrom>
                  <a:srgbClr val="FFFFFF"/>
                </a:clrFrom>
                <a:clrTo>
                  <a:srgbClr val="FFFFFF">
                    <a:alpha val="0"/>
                  </a:srgbClr>
                </a:clrTo>
              </a:clrChange>
              <a:extLst>
                <a:ext uri="{28A0092B-C50C-407E-A947-70E740481C1C}">
                  <a14:useLocalDpi xmlns:a14="http://schemas.microsoft.com/office/drawing/2010/main" val="0"/>
                </a:ext>
              </a:extLst>
            </a:blip>
            <a:srcRect l="32065" r="45098" b="81605"/>
            <a:stretch/>
          </p:blipFill>
          <p:spPr bwMode="auto">
            <a:xfrm rot="1019582">
              <a:off x="1011253" y="3259179"/>
              <a:ext cx="573887" cy="462251"/>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a:extLst>
              <a:ext uri="{909E8E84-426E-40DD-AFC4-6F175D3DCCD1}">
                <a14:hiddenFill xmlns:a14="http://schemas.microsoft.com/office/drawing/2010/main">
                  <a:solidFill>
                    <a:srgbClr val="FFFFFF"/>
                  </a:solidFill>
                </a14:hiddenFill>
              </a:ext>
            </a:extLst>
          </p:spPr>
        </p:pic>
      </p:grpSp>
      <p:sp>
        <p:nvSpPr>
          <p:cNvPr id="26" name="Text Box 9"/>
          <p:cNvSpPr txBox="1">
            <a:spLocks noChangeArrowheads="1"/>
          </p:cNvSpPr>
          <p:nvPr/>
        </p:nvSpPr>
        <p:spPr bwMode="auto">
          <a:xfrm>
            <a:off x="452586" y="1295399"/>
            <a:ext cx="4729013" cy="461665"/>
          </a:xfrm>
          <a:prstGeom prst="rect">
            <a:avLst/>
          </a:prstGeom>
          <a:solidFill>
            <a:srgbClr val="FFFF00"/>
          </a:solidFill>
          <a:ln w="28575">
            <a:solidFill>
              <a:srgbClr val="FF0000"/>
            </a:solidFill>
            <a:miter lim="800000"/>
            <a:headEnd/>
            <a:tailEnd/>
          </a:ln>
          <a:effectLst/>
          <a:extLst/>
        </p:spPr>
        <p:txBody>
          <a:bodyPr wrap="square">
            <a:spAutoFit/>
          </a:bodyPr>
          <a:lstStyle/>
          <a:p>
            <a:pPr>
              <a:spcBef>
                <a:spcPct val="50000"/>
              </a:spcBef>
            </a:pPr>
            <a:r>
              <a:rPr lang="en-US" sz="2400" b="1" dirty="0" smtClean="0">
                <a:solidFill>
                  <a:srgbClr val="CC0000"/>
                </a:solidFill>
                <a:latin typeface="Times New Roman" pitchFamily="18" charset="0"/>
                <a:cs typeface="Times New Roman" pitchFamily="18" charset="0"/>
              </a:rPr>
              <a:t>a</a:t>
            </a:r>
            <a:r>
              <a:rPr lang="en-US" sz="2400" b="1" dirty="0">
                <a:solidFill>
                  <a:srgbClr val="CC0000"/>
                </a:solidFill>
                <a:latin typeface="Times New Roman" pitchFamily="18" charset="0"/>
                <a:cs typeface="Times New Roman" pitchFamily="18" charset="0"/>
              </a:rPr>
              <a:t>. </a:t>
            </a:r>
            <a:r>
              <a:rPr lang="en-US" sz="2400" b="1" dirty="0" err="1" smtClean="0">
                <a:solidFill>
                  <a:srgbClr val="CC0000"/>
                </a:solidFill>
                <a:latin typeface="Times New Roman" pitchFamily="18" charset="0"/>
                <a:cs typeface="Times New Roman" pitchFamily="18" charset="0"/>
              </a:rPr>
              <a:t>Luyện</a:t>
            </a:r>
            <a:r>
              <a:rPr lang="en-US" sz="2400" b="1" dirty="0" smtClean="0">
                <a:solidFill>
                  <a:srgbClr val="CC0000"/>
                </a:solidFill>
                <a:latin typeface="Times New Roman" pitchFamily="18" charset="0"/>
                <a:cs typeface="Times New Roman" pitchFamily="18" charset="0"/>
              </a:rPr>
              <a:t> </a:t>
            </a:r>
            <a:r>
              <a:rPr lang="en-US" sz="2400" b="1" dirty="0" err="1" smtClean="0">
                <a:solidFill>
                  <a:srgbClr val="CC0000"/>
                </a:solidFill>
                <a:latin typeface="Times New Roman" pitchFamily="18" charset="0"/>
                <a:cs typeface="Times New Roman" pitchFamily="18" charset="0"/>
              </a:rPr>
              <a:t>tập</a:t>
            </a:r>
            <a:endParaRPr lang="en-US" sz="2400" b="1" dirty="0">
              <a:solidFill>
                <a:srgbClr val="CC0000"/>
              </a:solidFill>
              <a:latin typeface="Times New Roman" pitchFamily="18" charset="0"/>
              <a:cs typeface="Times New Roman" pitchFamily="18" charset="0"/>
            </a:endParaRPr>
          </a:p>
        </p:txBody>
      </p:sp>
      <p:sp>
        <p:nvSpPr>
          <p:cNvPr id="36" name="Title 1"/>
          <p:cNvSpPr txBox="1">
            <a:spLocks/>
          </p:cNvSpPr>
          <p:nvPr/>
        </p:nvSpPr>
        <p:spPr>
          <a:xfrm>
            <a:off x="2299452" y="266700"/>
            <a:ext cx="7377948" cy="5715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just"/>
            <a:r>
              <a:rPr lang="en-US" sz="2400" b="1" dirty="0" smtClean="0">
                <a:solidFill>
                  <a:srgbClr val="0D30DD"/>
                </a:solidFill>
                <a:latin typeface="Cambria" pitchFamily="18" charset="0"/>
              </a:rPr>
              <a:t>LUYỆN TẬP VÀ VẬN DỤNG</a:t>
            </a:r>
            <a:endParaRPr lang="en-US" sz="2400" b="1" dirty="0">
              <a:solidFill>
                <a:srgbClr val="0D30DD"/>
              </a:solidFill>
              <a:latin typeface="Cambria" pitchFamily="18" charset="0"/>
            </a:endParaRPr>
          </a:p>
        </p:txBody>
      </p:sp>
      <p:pic>
        <p:nvPicPr>
          <p:cNvPr id="31" name="Picture 30" descr="Hãy vẽ sơ đồ thể hiện sự đa dạng của tài nguyên khoáng sản Việt Nam"/>
          <p:cNvPicPr/>
          <p:nvPr/>
        </p:nvPicPr>
        <p:blipFill rotWithShape="1">
          <a:blip r:embed="rId10">
            <a:extLst>
              <a:ext uri="{BEBA8EAE-BF5A-486C-A8C5-ECC9F3942E4B}">
                <a14:imgProps xmlns:a14="http://schemas.microsoft.com/office/drawing/2010/main">
                  <a14:imgLayer r:embed="rId11">
                    <a14:imgEffect>
                      <a14:sharpenSoften amount="50000"/>
                    </a14:imgEffect>
                  </a14:imgLayer>
                </a14:imgProps>
              </a:ext>
              <a:ext uri="{28A0092B-C50C-407E-A947-70E740481C1C}">
                <a14:useLocalDpi xmlns:a14="http://schemas.microsoft.com/office/drawing/2010/main" val="0"/>
              </a:ext>
            </a:extLst>
          </a:blip>
          <a:srcRect l="2760" t="9104"/>
          <a:stretch/>
        </p:blipFill>
        <p:spPr bwMode="auto">
          <a:xfrm>
            <a:off x="1447800" y="2971800"/>
            <a:ext cx="7239001" cy="3505200"/>
          </a:xfrm>
          <a:prstGeom prst="rect">
            <a:avLst/>
          </a:prstGeom>
          <a:noFill/>
          <a:ln>
            <a:solidFill>
              <a:srgbClr val="0D30DD"/>
            </a:solidFill>
          </a:ln>
        </p:spPr>
      </p:pic>
    </p:spTree>
    <p:extLst>
      <p:ext uri="{BB962C8B-B14F-4D97-AF65-F5344CB8AC3E}">
        <p14:creationId xmlns:p14="http://schemas.microsoft.com/office/powerpoint/2010/main" val="4229932920"/>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randombar(horizontal)">
                                      <p:cBhvr>
                                        <p:cTn id="7" dur="500"/>
                                        <p:tgtEl>
                                          <p:spTgt spid="16"/>
                                        </p:tgtEl>
                                      </p:cBhvr>
                                    </p:animEffect>
                                  </p:childTnLst>
                                </p:cTn>
                              </p:par>
                              <p:par>
                                <p:cTn id="8" presetID="14" presetClass="entr" presetSubtype="10" fill="hold" nodeType="withEffect">
                                  <p:stCondLst>
                                    <p:cond delay="0"/>
                                  </p:stCondLst>
                                  <p:childTnLst>
                                    <p:set>
                                      <p:cBhvr>
                                        <p:cTn id="9" dur="1" fill="hold">
                                          <p:stCondLst>
                                            <p:cond delay="0"/>
                                          </p:stCondLst>
                                        </p:cTn>
                                        <p:tgtEl>
                                          <p:spTgt spid="1027"/>
                                        </p:tgtEl>
                                        <p:attrNameLst>
                                          <p:attrName>style.visibility</p:attrName>
                                        </p:attrNameLst>
                                      </p:cBhvr>
                                      <p:to>
                                        <p:strVal val="visible"/>
                                      </p:to>
                                    </p:set>
                                    <p:animEffect transition="in" filter="randombar(horizontal)">
                                      <p:cBhvr>
                                        <p:cTn id="10" dur="500"/>
                                        <p:tgtEl>
                                          <p:spTgt spid="1027"/>
                                        </p:tgtEl>
                                      </p:cBhvr>
                                    </p:animEffect>
                                  </p:childTnLst>
                                </p:cTn>
                              </p:par>
                            </p:childTnLst>
                          </p:cTn>
                        </p:par>
                      </p:childTnLst>
                    </p:cTn>
                  </p:par>
                  <p:par>
                    <p:cTn id="11" fill="hold">
                      <p:stCondLst>
                        <p:cond delay="indefinite"/>
                      </p:stCondLst>
                      <p:childTnLst>
                        <p:par>
                          <p:cTn id="12" fill="hold">
                            <p:stCondLst>
                              <p:cond delay="0"/>
                            </p:stCondLst>
                            <p:childTnLst>
                              <p:par>
                                <p:cTn id="13" presetID="14" presetClass="entr" presetSubtype="10" fill="hold" nodeType="clickEffect">
                                  <p:stCondLst>
                                    <p:cond delay="0"/>
                                  </p:stCondLst>
                                  <p:childTnLst>
                                    <p:set>
                                      <p:cBhvr>
                                        <p:cTn id="14" dur="1" fill="hold">
                                          <p:stCondLst>
                                            <p:cond delay="0"/>
                                          </p:stCondLst>
                                        </p:cTn>
                                        <p:tgtEl>
                                          <p:spTgt spid="15"/>
                                        </p:tgtEl>
                                        <p:attrNameLst>
                                          <p:attrName>style.visibility</p:attrName>
                                        </p:attrNameLst>
                                      </p:cBhvr>
                                      <p:to>
                                        <p:strVal val="visible"/>
                                      </p:to>
                                    </p:set>
                                    <p:animEffect transition="in" filter="randombar(horizontal)">
                                      <p:cBhvr>
                                        <p:cTn id="15" dur="500"/>
                                        <p:tgtEl>
                                          <p:spTgt spid="15"/>
                                        </p:tgtEl>
                                      </p:cBhvr>
                                    </p:animEffect>
                                  </p:childTnLst>
                                </p:cTn>
                              </p:par>
                            </p:childTnLst>
                          </p:cTn>
                        </p:par>
                      </p:childTnLst>
                    </p:cTn>
                  </p:par>
                  <p:par>
                    <p:cTn id="16" fill="hold">
                      <p:stCondLst>
                        <p:cond delay="indefinite"/>
                      </p:stCondLst>
                      <p:childTnLst>
                        <p:par>
                          <p:cTn id="17" fill="hold">
                            <p:stCondLst>
                              <p:cond delay="0"/>
                            </p:stCondLst>
                            <p:childTnLst>
                              <p:par>
                                <p:cTn id="18" presetID="14" presetClass="entr" presetSubtype="10" fill="hold" nodeType="clickEffect">
                                  <p:stCondLst>
                                    <p:cond delay="0"/>
                                  </p:stCondLst>
                                  <p:childTnLst>
                                    <p:set>
                                      <p:cBhvr>
                                        <p:cTn id="19" dur="1" fill="hold">
                                          <p:stCondLst>
                                            <p:cond delay="0"/>
                                          </p:stCondLst>
                                        </p:cTn>
                                        <p:tgtEl>
                                          <p:spTgt spid="31"/>
                                        </p:tgtEl>
                                        <p:attrNameLst>
                                          <p:attrName>style.visibility</p:attrName>
                                        </p:attrNameLst>
                                      </p:cBhvr>
                                      <p:to>
                                        <p:strVal val="visible"/>
                                      </p:to>
                                    </p:set>
                                    <p:animEffect transition="in" filter="randombar(horizontal)">
                                      <p:cBhvr>
                                        <p:cTn id="20" dur="500"/>
                                        <p:tgtEl>
                                          <p:spTgt spid="3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a:xfrm>
            <a:off x="53328" y="1080815"/>
            <a:ext cx="9018464" cy="5700985"/>
          </a:xfrm>
          <a:prstGeom prst="roundRect">
            <a:avLst>
              <a:gd name="adj" fmla="val 2338"/>
            </a:avLst>
          </a:prstGeom>
          <a:ln>
            <a:solidFill>
              <a:schemeClr val="tx1"/>
            </a:solidFill>
          </a:ln>
        </p:spPr>
        <p:style>
          <a:lnRef idx="2">
            <a:schemeClr val="accent1">
              <a:shade val="50000"/>
            </a:schemeClr>
          </a:lnRef>
          <a:fillRef idx="1003">
            <a:schemeClr val="l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pic>
        <p:nvPicPr>
          <p:cNvPr id="5"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t="10909" b="7677"/>
          <a:stretch/>
        </p:blipFill>
        <p:spPr bwMode="auto">
          <a:xfrm>
            <a:off x="141061" y="1143000"/>
            <a:ext cx="8827479" cy="5532380"/>
          </a:xfrm>
          <a:prstGeom prst="roundRect">
            <a:avLst>
              <a:gd name="adj" fmla="val 2792"/>
            </a:avLst>
          </a:prstGeom>
          <a:blipFill>
            <a:blip r:embed="rId3"/>
            <a:stretch>
              <a:fillRect/>
            </a:stretch>
          </a:blipFill>
          <a:ln>
            <a:noFill/>
          </a:ln>
          <a:effectLst/>
        </p:spPr>
      </p:pic>
      <p:sp>
        <p:nvSpPr>
          <p:cNvPr id="6" name="Rounded Rectangle 5"/>
          <p:cNvSpPr/>
          <p:nvPr/>
        </p:nvSpPr>
        <p:spPr>
          <a:xfrm>
            <a:off x="45344" y="52392"/>
            <a:ext cx="9022456" cy="938208"/>
          </a:xfrm>
          <a:prstGeom prst="roundRect">
            <a:avLst>
              <a:gd name="adj" fmla="val 7378"/>
            </a:avLst>
          </a:prstGeom>
          <a:ln>
            <a:solidFill>
              <a:schemeClr val="tx1"/>
            </a:solidFill>
          </a:ln>
        </p:spPr>
        <p:style>
          <a:lnRef idx="2">
            <a:schemeClr val="accent1">
              <a:shade val="50000"/>
            </a:schemeClr>
          </a:lnRef>
          <a:fillRef idx="1003">
            <a:schemeClr val="l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pic>
        <p:nvPicPr>
          <p:cNvPr id="7" name="Picture 8"/>
          <p:cNvPicPr>
            <a:picLocks noChangeAspect="1" noChangeArrowheads="1"/>
          </p:cNvPicPr>
          <p:nvPr/>
        </p:nvPicPr>
        <p:blipFill>
          <a:blip r:embed="rId4" cstate="print">
            <a:extLst>
              <a:ext uri="{28A0092B-C50C-407E-A947-70E740481C1C}">
                <a14:useLocalDpi xmlns:a14="http://schemas.microsoft.com/office/drawing/2010/main" val="0"/>
              </a:ext>
            </a:extLst>
          </a:blip>
          <a:stretch>
            <a:fillRect/>
          </a:stretch>
        </p:blipFill>
        <p:spPr bwMode="auto">
          <a:xfrm>
            <a:off x="233160" y="126812"/>
            <a:ext cx="1210078" cy="793885"/>
          </a:xfrm>
          <a:prstGeom prst="roundRect">
            <a:avLst>
              <a:gd name="adj" fmla="val 4572"/>
            </a:avLst>
          </a:prstGeom>
          <a:noFill/>
          <a:ln w="19050">
            <a:noFill/>
          </a:ln>
          <a:extLst>
            <a:ext uri="{909E8E84-426E-40DD-AFC4-6F175D3DCCD1}">
              <a14:hiddenFill xmlns:a14="http://schemas.microsoft.com/office/drawing/2010/main">
                <a:solidFill>
                  <a:srgbClr val="FFFFFF"/>
                </a:solidFill>
              </a14:hiddenFill>
            </a:ext>
          </a:extLst>
        </p:spPr>
      </p:pic>
      <p:sp>
        <p:nvSpPr>
          <p:cNvPr id="8" name="Rounded Rectangle 7"/>
          <p:cNvSpPr/>
          <p:nvPr/>
        </p:nvSpPr>
        <p:spPr>
          <a:xfrm>
            <a:off x="141288" y="127000"/>
            <a:ext cx="1382711" cy="793697"/>
          </a:xfrm>
          <a:prstGeom prst="roundRect">
            <a:avLst>
              <a:gd name="adj" fmla="val 6422"/>
            </a:avLst>
          </a:prstGeom>
          <a:noFill/>
          <a:ln>
            <a:solidFill>
              <a:schemeClr val="tx1"/>
            </a:solidFill>
          </a:ln>
          <a:effectLst>
            <a:outerShdw blurRad="50800" dist="38100" dir="8100000" algn="tr" rotWithShape="0">
              <a:prstClr val="black">
                <a:alpha val="40000"/>
              </a:prstClr>
            </a:outerShdw>
          </a:effectLst>
        </p:spPr>
        <p:style>
          <a:lnRef idx="2">
            <a:schemeClr val="accent6"/>
          </a:lnRef>
          <a:fillRef idx="1">
            <a:schemeClr val="lt1"/>
          </a:fillRef>
          <a:effectRef idx="0">
            <a:schemeClr val="accent6"/>
          </a:effectRef>
          <a:fontRef idx="minor">
            <a:schemeClr val="dk1"/>
          </a:fontRef>
        </p:style>
        <p:txBody>
          <a:bodyPr anchor="ctr"/>
          <a:lstStyle/>
          <a:p>
            <a:pPr algn="ctr" fontAlgn="auto">
              <a:spcBef>
                <a:spcPts val="0"/>
              </a:spcBef>
              <a:spcAft>
                <a:spcPts val="0"/>
              </a:spcAft>
              <a:defRPr/>
            </a:pPr>
            <a:endParaRPr lang="en-US">
              <a:solidFill>
                <a:prstClr val="black"/>
              </a:solidFill>
            </a:endParaRPr>
          </a:p>
        </p:txBody>
      </p:sp>
      <p:sp>
        <p:nvSpPr>
          <p:cNvPr id="12" name="Rectangle 11"/>
          <p:cNvSpPr/>
          <p:nvPr/>
        </p:nvSpPr>
        <p:spPr>
          <a:xfrm>
            <a:off x="76200" y="126812"/>
            <a:ext cx="1447799" cy="793885"/>
          </a:xfrm>
          <a:prstGeom prst="rect">
            <a:avLst/>
          </a:prstGeom>
          <a:noFill/>
          <a:ln>
            <a:noFill/>
          </a:ln>
        </p:spPr>
        <p:style>
          <a:lnRef idx="2">
            <a:schemeClr val="dk1"/>
          </a:lnRef>
          <a:fillRef idx="1">
            <a:schemeClr val="lt1"/>
          </a:fillRef>
          <a:effectRef idx="0">
            <a:schemeClr val="dk1"/>
          </a:effectRef>
          <a:fontRef idx="minor">
            <a:schemeClr val="dk1"/>
          </a:fontRef>
        </p:style>
        <p:txBody>
          <a:bodyPr anchor="ctr"/>
          <a:lstStyle/>
          <a:p>
            <a:pPr algn="ctr" fontAlgn="auto">
              <a:spcBef>
                <a:spcPts val="0"/>
              </a:spcBef>
              <a:spcAft>
                <a:spcPts val="0"/>
              </a:spcAft>
              <a:defRPr/>
            </a:pPr>
            <a:r>
              <a:rPr lang="en-US" sz="2800" dirty="0" smtClean="0">
                <a:ln w="18415" cmpd="sng">
                  <a:solidFill>
                    <a:srgbClr val="FFFFFF"/>
                  </a:solidFill>
                  <a:prstDash val="solid"/>
                </a:ln>
                <a:solidFill>
                  <a:srgbClr val="00B050"/>
                </a:solidFill>
                <a:effectLst>
                  <a:glow rad="76200">
                    <a:srgbClr val="1F497D">
                      <a:lumMod val="75000"/>
                    </a:srgbClr>
                  </a:glow>
                  <a:outerShdw blurRad="63500" dir="3600000" algn="tl" rotWithShape="0">
                    <a:srgbClr val="000000">
                      <a:alpha val="70000"/>
                    </a:srgbClr>
                  </a:outerShdw>
                </a:effectLst>
                <a:latin typeface="Cambria" pitchFamily="18" charset="0"/>
              </a:rPr>
              <a:t>BÀI 3</a:t>
            </a:r>
            <a:endParaRPr lang="en-US" sz="2800" dirty="0">
              <a:ln w="18415" cmpd="sng">
                <a:solidFill>
                  <a:srgbClr val="FFFFFF"/>
                </a:solidFill>
                <a:prstDash val="solid"/>
              </a:ln>
              <a:solidFill>
                <a:srgbClr val="00B050"/>
              </a:solidFill>
              <a:effectLst>
                <a:glow rad="76200">
                  <a:srgbClr val="1F497D">
                    <a:lumMod val="75000"/>
                  </a:srgbClr>
                </a:glow>
                <a:outerShdw blurRad="63500" dir="3600000" algn="tl" rotWithShape="0">
                  <a:srgbClr val="000000">
                    <a:alpha val="70000"/>
                  </a:srgbClr>
                </a:outerShdw>
              </a:effectLst>
              <a:latin typeface="Cambria" pitchFamily="18" charset="0"/>
            </a:endParaRPr>
          </a:p>
        </p:txBody>
      </p:sp>
      <p:sp>
        <p:nvSpPr>
          <p:cNvPr id="13" name="Rounded Rectangle 12"/>
          <p:cNvSpPr/>
          <p:nvPr/>
        </p:nvSpPr>
        <p:spPr>
          <a:xfrm>
            <a:off x="141288" y="1143000"/>
            <a:ext cx="8826500" cy="5548313"/>
          </a:xfrm>
          <a:prstGeom prst="roundRect">
            <a:avLst>
              <a:gd name="adj" fmla="val 2047"/>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pic>
        <p:nvPicPr>
          <p:cNvPr id="30"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90" t="35554" r="1701" b="51835"/>
          <a:stretch/>
        </p:blipFill>
        <p:spPr bwMode="auto">
          <a:xfrm flipV="1">
            <a:off x="1622590" y="133916"/>
            <a:ext cx="7376971" cy="786780"/>
          </a:xfrm>
          <a:prstGeom prst="roundRect">
            <a:avLst>
              <a:gd name="adj" fmla="val 2792"/>
            </a:avLst>
          </a:prstGeom>
          <a:blipFill>
            <a:blip r:embed="rId3"/>
            <a:stretch>
              <a:fillRect/>
            </a:stretch>
          </a:blipFill>
          <a:ln>
            <a:noFill/>
          </a:ln>
          <a:effectLst/>
        </p:spPr>
      </p:pic>
      <p:sp>
        <p:nvSpPr>
          <p:cNvPr id="29" name="Rounded Rectangle 28"/>
          <p:cNvSpPr/>
          <p:nvPr/>
        </p:nvSpPr>
        <p:spPr>
          <a:xfrm>
            <a:off x="1608735" y="133917"/>
            <a:ext cx="7390825" cy="786780"/>
          </a:xfrm>
          <a:prstGeom prst="roundRect">
            <a:avLst>
              <a:gd name="adj" fmla="val 6422"/>
            </a:avLst>
          </a:prstGeom>
          <a:noFill/>
          <a:ln>
            <a:solidFill>
              <a:schemeClr val="tx1"/>
            </a:solidFill>
          </a:ln>
          <a:effectLst/>
        </p:spPr>
        <p:style>
          <a:lnRef idx="2">
            <a:schemeClr val="accent6"/>
          </a:lnRef>
          <a:fillRef idx="1">
            <a:schemeClr val="lt1"/>
          </a:fillRef>
          <a:effectRef idx="0">
            <a:schemeClr val="accent6"/>
          </a:effectRef>
          <a:fontRef idx="minor">
            <a:schemeClr val="dk1"/>
          </a:fontRef>
        </p:style>
        <p:txBody>
          <a:bodyPr anchor="ctr"/>
          <a:lstStyle/>
          <a:p>
            <a:pPr algn="ctr" fontAlgn="auto">
              <a:spcBef>
                <a:spcPts val="0"/>
              </a:spcBef>
              <a:spcAft>
                <a:spcPts val="0"/>
              </a:spcAft>
              <a:defRPr/>
            </a:pPr>
            <a:endParaRPr lang="en-US">
              <a:solidFill>
                <a:prstClr val="black"/>
              </a:solidFill>
            </a:endParaRPr>
          </a:p>
        </p:txBody>
      </p:sp>
      <p:sp>
        <p:nvSpPr>
          <p:cNvPr id="33" name="Rounded Rectangle 32"/>
          <p:cNvSpPr/>
          <p:nvPr/>
        </p:nvSpPr>
        <p:spPr>
          <a:xfrm>
            <a:off x="1720089" y="202779"/>
            <a:ext cx="489711" cy="635421"/>
          </a:xfrm>
          <a:prstGeom prst="roundRect">
            <a:avLst>
              <a:gd name="adj" fmla="val 9487"/>
            </a:avLst>
          </a:prstGeom>
          <a:solidFill>
            <a:srgbClr val="002060"/>
          </a:solidFill>
          <a:ln>
            <a:solidFill>
              <a:srgbClr val="002060"/>
            </a:solidFill>
          </a:ln>
          <a:scene3d>
            <a:camera prst="orthographicFront"/>
            <a:lightRig rig="threePt" dir="t"/>
          </a:scene3d>
          <a:sp3d>
            <a:bevelT w="139700" h="139700" prst="divot"/>
          </a:sp3d>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3000" b="1" dirty="0" smtClean="0">
                <a:effectLst>
                  <a:outerShdw blurRad="38100" dist="38100" dir="2700000" algn="tl">
                    <a:srgbClr val="000000">
                      <a:alpha val="43137"/>
                    </a:srgbClr>
                  </a:outerShdw>
                </a:effectLst>
                <a:latin typeface="Cambria" pitchFamily="18" charset="0"/>
              </a:rPr>
              <a:t>4</a:t>
            </a:r>
            <a:endParaRPr lang="en-US" sz="3000" b="1" dirty="0">
              <a:effectLst>
                <a:outerShdw blurRad="38100" dist="38100" dir="2700000" algn="tl">
                  <a:srgbClr val="000000">
                    <a:alpha val="43137"/>
                  </a:srgbClr>
                </a:outerShdw>
              </a:effectLst>
              <a:latin typeface="Cambria" pitchFamily="18" charset="0"/>
            </a:endParaRPr>
          </a:p>
        </p:txBody>
      </p:sp>
      <p:sp>
        <p:nvSpPr>
          <p:cNvPr id="9" name="Oval 8"/>
          <p:cNvSpPr/>
          <p:nvPr/>
        </p:nvSpPr>
        <p:spPr>
          <a:xfrm rot="7538023">
            <a:off x="178847" y="651633"/>
            <a:ext cx="220832" cy="228600"/>
          </a:xfrm>
          <a:prstGeom prst="ellipse">
            <a:avLst/>
          </a:prstGeom>
          <a:solidFill>
            <a:schemeClr val="bg1"/>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sp>
        <p:nvSpPr>
          <p:cNvPr id="10" name="Oval 9"/>
          <p:cNvSpPr/>
          <p:nvPr/>
        </p:nvSpPr>
        <p:spPr>
          <a:xfrm rot="11180550">
            <a:off x="204617" y="1184719"/>
            <a:ext cx="220832" cy="228600"/>
          </a:xfrm>
          <a:prstGeom prst="ellipse">
            <a:avLst/>
          </a:prstGeom>
          <a:ln>
            <a:noFill/>
          </a:ln>
          <a:effectLst>
            <a:innerShdw blurRad="63500" dist="50800" dir="13500000">
              <a:prstClr val="black">
                <a:alpha val="50000"/>
              </a:prstClr>
            </a:innerShdw>
          </a:effectLst>
        </p:spPr>
        <p:style>
          <a:lnRef idx="2">
            <a:schemeClr val="dk1"/>
          </a:lnRef>
          <a:fillRef idx="1">
            <a:schemeClr val="lt1"/>
          </a:fillRef>
          <a:effectRef idx="0">
            <a:schemeClr val="dk1"/>
          </a:effectRef>
          <a:fontRef idx="minor">
            <a:schemeClr val="dk1"/>
          </a:fontRef>
        </p:style>
        <p:txBody>
          <a:bodyPr anchor="ctr"/>
          <a:lstStyle/>
          <a:p>
            <a:pPr algn="ctr" fontAlgn="auto">
              <a:spcBef>
                <a:spcPts val="0"/>
              </a:spcBef>
              <a:spcAft>
                <a:spcPts val="0"/>
              </a:spcAft>
              <a:defRPr/>
            </a:pPr>
            <a:endParaRPr lang="en-US">
              <a:solidFill>
                <a:prstClr val="black"/>
              </a:solidFill>
            </a:endParaRPr>
          </a:p>
        </p:txBody>
      </p:sp>
      <p:sp>
        <p:nvSpPr>
          <p:cNvPr id="11" name="Block Arc 10"/>
          <p:cNvSpPr/>
          <p:nvPr/>
        </p:nvSpPr>
        <p:spPr>
          <a:xfrm rot="16200000">
            <a:off x="-26887" y="922161"/>
            <a:ext cx="545300" cy="232843"/>
          </a:xfrm>
          <a:prstGeom prst="blockArc">
            <a:avLst>
              <a:gd name="adj1" fmla="val 10259821"/>
              <a:gd name="adj2" fmla="val 387255"/>
              <a:gd name="adj3" fmla="val 0"/>
            </a:avLst>
          </a:prstGeom>
          <a:ln w="76200"/>
          <a:scene3d>
            <a:camera prst="perspectiveBelow"/>
            <a:lightRig rig="threePt" dir="t"/>
          </a:scene3d>
        </p:spPr>
        <p:style>
          <a:lnRef idx="2">
            <a:schemeClr val="dk1">
              <a:shade val="50000"/>
            </a:schemeClr>
          </a:lnRef>
          <a:fillRef idx="1">
            <a:schemeClr val="dk1"/>
          </a:fillRef>
          <a:effectRef idx="0">
            <a:schemeClr val="dk1"/>
          </a:effectRef>
          <a:fontRef idx="minor">
            <a:schemeClr val="lt1"/>
          </a:fontRef>
        </p:style>
        <p:txBody>
          <a:bodyPr anchor="ctr"/>
          <a:lstStyle/>
          <a:p>
            <a:pPr algn="ctr" fontAlgn="auto">
              <a:spcBef>
                <a:spcPts val="0"/>
              </a:spcBef>
              <a:spcAft>
                <a:spcPts val="0"/>
              </a:spcAft>
              <a:defRPr/>
            </a:pPr>
            <a:endParaRPr lang="en-US">
              <a:solidFill>
                <a:prstClr val="black"/>
              </a:solidFill>
            </a:endParaRPr>
          </a:p>
        </p:txBody>
      </p:sp>
      <p:sp>
        <p:nvSpPr>
          <p:cNvPr id="26" name="Text Box 9"/>
          <p:cNvSpPr txBox="1">
            <a:spLocks noChangeArrowheads="1"/>
          </p:cNvSpPr>
          <p:nvPr/>
        </p:nvSpPr>
        <p:spPr bwMode="auto">
          <a:xfrm>
            <a:off x="452586" y="1295399"/>
            <a:ext cx="4729013" cy="461665"/>
          </a:xfrm>
          <a:prstGeom prst="rect">
            <a:avLst/>
          </a:prstGeom>
          <a:solidFill>
            <a:srgbClr val="FFFF00"/>
          </a:solidFill>
          <a:ln w="28575">
            <a:solidFill>
              <a:srgbClr val="FF0000"/>
            </a:solidFill>
            <a:miter lim="800000"/>
            <a:headEnd/>
            <a:tailEnd/>
          </a:ln>
          <a:effectLst/>
          <a:extLst/>
        </p:spPr>
        <p:txBody>
          <a:bodyPr wrap="square">
            <a:spAutoFit/>
          </a:bodyPr>
          <a:lstStyle/>
          <a:p>
            <a:pPr>
              <a:spcBef>
                <a:spcPct val="50000"/>
              </a:spcBef>
            </a:pPr>
            <a:r>
              <a:rPr lang="en-US" sz="2400" b="1" dirty="0" smtClean="0">
                <a:solidFill>
                  <a:srgbClr val="CC0000"/>
                </a:solidFill>
                <a:latin typeface="Times New Roman" pitchFamily="18" charset="0"/>
                <a:cs typeface="Times New Roman" pitchFamily="18" charset="0"/>
              </a:rPr>
              <a:t>b. </a:t>
            </a:r>
            <a:r>
              <a:rPr lang="en-US" sz="2400" b="1" dirty="0" err="1" smtClean="0">
                <a:solidFill>
                  <a:srgbClr val="CC0000"/>
                </a:solidFill>
                <a:latin typeface="Times New Roman" pitchFamily="18" charset="0"/>
                <a:cs typeface="Times New Roman" pitchFamily="18" charset="0"/>
              </a:rPr>
              <a:t>Vận</a:t>
            </a:r>
            <a:r>
              <a:rPr lang="en-US" sz="2400" b="1" dirty="0" smtClean="0">
                <a:solidFill>
                  <a:srgbClr val="CC0000"/>
                </a:solidFill>
                <a:latin typeface="Times New Roman" pitchFamily="18" charset="0"/>
                <a:cs typeface="Times New Roman" pitchFamily="18" charset="0"/>
              </a:rPr>
              <a:t> </a:t>
            </a:r>
            <a:r>
              <a:rPr lang="en-US" sz="2400" b="1" dirty="0" err="1" smtClean="0">
                <a:solidFill>
                  <a:srgbClr val="CC0000"/>
                </a:solidFill>
                <a:latin typeface="Times New Roman" pitchFamily="18" charset="0"/>
                <a:cs typeface="Times New Roman" pitchFamily="18" charset="0"/>
              </a:rPr>
              <a:t>dụng</a:t>
            </a:r>
            <a:endParaRPr lang="en-US" sz="2400" b="1" dirty="0">
              <a:solidFill>
                <a:srgbClr val="CC0000"/>
              </a:solidFill>
              <a:latin typeface="Times New Roman" pitchFamily="18" charset="0"/>
              <a:cs typeface="Times New Roman" pitchFamily="18" charset="0"/>
            </a:endParaRPr>
          </a:p>
        </p:txBody>
      </p:sp>
      <p:sp>
        <p:nvSpPr>
          <p:cNvPr id="39" name="Title 1"/>
          <p:cNvSpPr txBox="1">
            <a:spLocks/>
          </p:cNvSpPr>
          <p:nvPr/>
        </p:nvSpPr>
        <p:spPr>
          <a:xfrm>
            <a:off x="2299452" y="266700"/>
            <a:ext cx="7377948" cy="5715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just"/>
            <a:r>
              <a:rPr lang="en-US" sz="2400" b="1" dirty="0" smtClean="0">
                <a:solidFill>
                  <a:srgbClr val="0D30DD"/>
                </a:solidFill>
                <a:latin typeface="Cambria" pitchFamily="18" charset="0"/>
              </a:rPr>
              <a:t>LUYỆN TẬP VÀ VẬN DỤNG</a:t>
            </a:r>
            <a:endParaRPr lang="en-US" sz="2400" b="1" dirty="0">
              <a:solidFill>
                <a:srgbClr val="0D30DD"/>
              </a:solidFill>
              <a:latin typeface="Cambria" pitchFamily="18" charset="0"/>
            </a:endParaRPr>
          </a:p>
        </p:txBody>
      </p:sp>
      <p:sp>
        <p:nvSpPr>
          <p:cNvPr id="21" name="Rectangle 20"/>
          <p:cNvSpPr/>
          <p:nvPr/>
        </p:nvSpPr>
        <p:spPr>
          <a:xfrm>
            <a:off x="1483305" y="2057400"/>
            <a:ext cx="7355895" cy="400110"/>
          </a:xfrm>
          <a:prstGeom prst="rect">
            <a:avLst/>
          </a:prstGeom>
          <a:solidFill>
            <a:srgbClr val="BCFCD4"/>
          </a:solidFill>
          <a:ln w="12700">
            <a:solidFill>
              <a:srgbClr val="009900"/>
            </a:solidFill>
          </a:ln>
        </p:spPr>
        <p:txBody>
          <a:bodyPr wrap="square">
            <a:spAutoFit/>
          </a:bodyPr>
          <a:lstStyle/>
          <a:p>
            <a:pPr algn="just"/>
            <a:r>
              <a:rPr lang="en-US" sz="2000" i="1" dirty="0" err="1">
                <a:solidFill>
                  <a:srgbClr val="FF0000"/>
                </a:solidFill>
                <a:latin typeface="Cambria" panose="02040503050406030204" pitchFamily="18" charset="0"/>
                <a:ea typeface="Cambria" panose="02040503050406030204" pitchFamily="18" charset="0"/>
              </a:rPr>
              <a:t>Tìm</a:t>
            </a:r>
            <a:r>
              <a:rPr lang="en-US" sz="2000" i="1" dirty="0">
                <a:solidFill>
                  <a:srgbClr val="FF0000"/>
                </a:solidFill>
                <a:latin typeface="Cambria" panose="02040503050406030204" pitchFamily="18" charset="0"/>
                <a:ea typeface="Cambria" panose="02040503050406030204" pitchFamily="18" charset="0"/>
              </a:rPr>
              <a:t> </a:t>
            </a:r>
            <a:r>
              <a:rPr lang="en-US" sz="2000" i="1" dirty="0" err="1">
                <a:solidFill>
                  <a:srgbClr val="FF0000"/>
                </a:solidFill>
                <a:latin typeface="Cambria" panose="02040503050406030204" pitchFamily="18" charset="0"/>
                <a:ea typeface="Cambria" panose="02040503050406030204" pitchFamily="18" charset="0"/>
              </a:rPr>
              <a:t>hiểu</a:t>
            </a:r>
            <a:r>
              <a:rPr lang="en-US" sz="2000" i="1" dirty="0">
                <a:solidFill>
                  <a:srgbClr val="FF0000"/>
                </a:solidFill>
                <a:latin typeface="Cambria" panose="02040503050406030204" pitchFamily="18" charset="0"/>
                <a:ea typeface="Cambria" panose="02040503050406030204" pitchFamily="18" charset="0"/>
              </a:rPr>
              <a:t> </a:t>
            </a:r>
            <a:r>
              <a:rPr lang="en-US" sz="2000" i="1" dirty="0" err="1">
                <a:solidFill>
                  <a:srgbClr val="FF0000"/>
                </a:solidFill>
                <a:latin typeface="Cambria" panose="02040503050406030204" pitchFamily="18" charset="0"/>
                <a:ea typeface="Cambria" panose="02040503050406030204" pitchFamily="18" charset="0"/>
              </a:rPr>
              <a:t>về</a:t>
            </a:r>
            <a:r>
              <a:rPr lang="en-US" sz="2000" i="1" dirty="0">
                <a:solidFill>
                  <a:srgbClr val="FF0000"/>
                </a:solidFill>
                <a:latin typeface="Cambria" panose="02040503050406030204" pitchFamily="18" charset="0"/>
                <a:ea typeface="Cambria" panose="02040503050406030204" pitchFamily="18" charset="0"/>
              </a:rPr>
              <a:t> </a:t>
            </a:r>
            <a:r>
              <a:rPr lang="en-US" sz="2000" i="1" dirty="0" err="1">
                <a:solidFill>
                  <a:srgbClr val="FF0000"/>
                </a:solidFill>
                <a:latin typeface="Cambria" panose="02040503050406030204" pitchFamily="18" charset="0"/>
                <a:ea typeface="Cambria" panose="02040503050406030204" pitchFamily="18" charset="0"/>
              </a:rPr>
              <a:t>một</a:t>
            </a:r>
            <a:r>
              <a:rPr lang="en-US" sz="2000" i="1" dirty="0">
                <a:solidFill>
                  <a:srgbClr val="FF0000"/>
                </a:solidFill>
                <a:latin typeface="Cambria" panose="02040503050406030204" pitchFamily="18" charset="0"/>
                <a:ea typeface="Cambria" panose="02040503050406030204" pitchFamily="18" charset="0"/>
              </a:rPr>
              <a:t> </a:t>
            </a:r>
            <a:r>
              <a:rPr lang="en-US" sz="2000" i="1" dirty="0" err="1">
                <a:solidFill>
                  <a:srgbClr val="FF0000"/>
                </a:solidFill>
                <a:latin typeface="Cambria" panose="02040503050406030204" pitchFamily="18" charset="0"/>
                <a:ea typeface="Cambria" panose="02040503050406030204" pitchFamily="18" charset="0"/>
              </a:rPr>
              <a:t>loại</a:t>
            </a:r>
            <a:r>
              <a:rPr lang="en-US" sz="2000" i="1" dirty="0">
                <a:solidFill>
                  <a:srgbClr val="FF0000"/>
                </a:solidFill>
                <a:latin typeface="Cambria" panose="02040503050406030204" pitchFamily="18" charset="0"/>
                <a:ea typeface="Cambria" panose="02040503050406030204" pitchFamily="18" charset="0"/>
              </a:rPr>
              <a:t> </a:t>
            </a:r>
            <a:r>
              <a:rPr lang="en-US" sz="2000" i="1" dirty="0" err="1">
                <a:solidFill>
                  <a:srgbClr val="FF0000"/>
                </a:solidFill>
                <a:latin typeface="Cambria" panose="02040503050406030204" pitchFamily="18" charset="0"/>
                <a:ea typeface="Cambria" panose="02040503050406030204" pitchFamily="18" charset="0"/>
              </a:rPr>
              <a:t>khoáng</a:t>
            </a:r>
            <a:r>
              <a:rPr lang="en-US" sz="2000" i="1" dirty="0">
                <a:solidFill>
                  <a:srgbClr val="FF0000"/>
                </a:solidFill>
                <a:latin typeface="Cambria" panose="02040503050406030204" pitchFamily="18" charset="0"/>
                <a:ea typeface="Cambria" panose="02040503050406030204" pitchFamily="18" charset="0"/>
              </a:rPr>
              <a:t> </a:t>
            </a:r>
            <a:r>
              <a:rPr lang="en-US" sz="2000" i="1" dirty="0" err="1">
                <a:solidFill>
                  <a:srgbClr val="FF0000"/>
                </a:solidFill>
                <a:latin typeface="Cambria" panose="02040503050406030204" pitchFamily="18" charset="0"/>
                <a:ea typeface="Cambria" panose="02040503050406030204" pitchFamily="18" charset="0"/>
              </a:rPr>
              <a:t>sản</a:t>
            </a:r>
            <a:r>
              <a:rPr lang="en-US" sz="2000" i="1" dirty="0">
                <a:solidFill>
                  <a:srgbClr val="FF0000"/>
                </a:solidFill>
                <a:latin typeface="Cambria" panose="02040503050406030204" pitchFamily="18" charset="0"/>
                <a:ea typeface="Cambria" panose="02040503050406030204" pitchFamily="18" charset="0"/>
              </a:rPr>
              <a:t> </a:t>
            </a:r>
            <a:r>
              <a:rPr lang="en-US" sz="2000" i="1" dirty="0" err="1">
                <a:solidFill>
                  <a:srgbClr val="FF0000"/>
                </a:solidFill>
                <a:latin typeface="Cambria" panose="02040503050406030204" pitchFamily="18" charset="0"/>
                <a:ea typeface="Cambria" panose="02040503050406030204" pitchFamily="18" charset="0"/>
              </a:rPr>
              <a:t>chủ</a:t>
            </a:r>
            <a:r>
              <a:rPr lang="en-US" sz="2000" i="1" dirty="0">
                <a:solidFill>
                  <a:srgbClr val="FF0000"/>
                </a:solidFill>
                <a:latin typeface="Cambria" panose="02040503050406030204" pitchFamily="18" charset="0"/>
                <a:ea typeface="Cambria" panose="02040503050406030204" pitchFamily="18" charset="0"/>
              </a:rPr>
              <a:t> </a:t>
            </a:r>
            <a:r>
              <a:rPr lang="en-US" sz="2000" i="1" dirty="0" err="1">
                <a:solidFill>
                  <a:srgbClr val="FF0000"/>
                </a:solidFill>
                <a:latin typeface="Cambria" panose="02040503050406030204" pitchFamily="18" charset="0"/>
                <a:ea typeface="Cambria" panose="02040503050406030204" pitchFamily="18" charset="0"/>
              </a:rPr>
              <a:t>yếu</a:t>
            </a:r>
            <a:r>
              <a:rPr lang="en-US" sz="2000" i="1" dirty="0">
                <a:solidFill>
                  <a:srgbClr val="FF0000"/>
                </a:solidFill>
                <a:latin typeface="Cambria" panose="02040503050406030204" pitchFamily="18" charset="0"/>
                <a:ea typeface="Cambria" panose="02040503050406030204" pitchFamily="18" charset="0"/>
              </a:rPr>
              <a:t> </a:t>
            </a:r>
            <a:r>
              <a:rPr lang="en-US" sz="2000" i="1" dirty="0" err="1">
                <a:solidFill>
                  <a:srgbClr val="FF0000"/>
                </a:solidFill>
                <a:latin typeface="Cambria" panose="02040503050406030204" pitchFamily="18" charset="0"/>
                <a:ea typeface="Cambria" panose="02040503050406030204" pitchFamily="18" charset="0"/>
              </a:rPr>
              <a:t>của</a:t>
            </a:r>
            <a:r>
              <a:rPr lang="en-US" sz="2000" i="1" dirty="0">
                <a:solidFill>
                  <a:srgbClr val="FF0000"/>
                </a:solidFill>
                <a:latin typeface="Cambria" panose="02040503050406030204" pitchFamily="18" charset="0"/>
                <a:ea typeface="Cambria" panose="02040503050406030204" pitchFamily="18" charset="0"/>
              </a:rPr>
              <a:t> </a:t>
            </a:r>
            <a:r>
              <a:rPr lang="en-US" sz="2000" i="1" dirty="0" err="1">
                <a:solidFill>
                  <a:srgbClr val="FF0000"/>
                </a:solidFill>
                <a:latin typeface="Cambria" panose="02040503050406030204" pitchFamily="18" charset="0"/>
                <a:ea typeface="Cambria" panose="02040503050406030204" pitchFamily="18" charset="0"/>
              </a:rPr>
              <a:t>Việt</a:t>
            </a:r>
            <a:r>
              <a:rPr lang="en-US" sz="2000" i="1" dirty="0">
                <a:solidFill>
                  <a:srgbClr val="FF0000"/>
                </a:solidFill>
                <a:latin typeface="Cambria" panose="02040503050406030204" pitchFamily="18" charset="0"/>
                <a:ea typeface="Cambria" panose="02040503050406030204" pitchFamily="18" charset="0"/>
              </a:rPr>
              <a:t> Nam.</a:t>
            </a:r>
            <a:endParaRPr lang="vi-VN" sz="2000" i="1" dirty="0">
              <a:solidFill>
                <a:srgbClr val="FF0000"/>
              </a:solidFill>
              <a:latin typeface="Cambria" panose="02040503050406030204" pitchFamily="18" charset="0"/>
              <a:ea typeface="Cambria" panose="02040503050406030204" pitchFamily="18" charset="0"/>
            </a:endParaRPr>
          </a:p>
        </p:txBody>
      </p:sp>
      <p:pic>
        <p:nvPicPr>
          <p:cNvPr id="22" name="Picture 3"/>
          <p:cNvPicPr>
            <a:picLocks noChangeAspect="1" noChangeArrowheads="1"/>
          </p:cNvPicPr>
          <p:nvPr/>
        </p:nvPicPr>
        <p:blipFill>
          <a:blip r:embed="rId5">
            <a:extLst>
              <a:ext uri="{BEBA8EAE-BF5A-486C-A8C5-ECC9F3942E4B}">
                <a14:imgProps xmlns:a14="http://schemas.microsoft.com/office/drawing/2010/main">
                  <a14:imgLayer r:embed="rId6">
                    <a14:imgEffect>
                      <a14:sharpenSoften amount="50000"/>
                    </a14:imgEffect>
                    <a14:imgEffect>
                      <a14:saturation sat="400000"/>
                    </a14:imgEffect>
                    <a14:imgEffect>
                      <a14:brightnessContrast contrast="40000"/>
                    </a14:imgEffect>
                  </a14:imgLayer>
                </a14:imgProps>
              </a:ext>
              <a:ext uri="{28A0092B-C50C-407E-A947-70E740481C1C}">
                <a14:useLocalDpi xmlns:a14="http://schemas.microsoft.com/office/drawing/2010/main" val="0"/>
              </a:ext>
            </a:extLst>
          </a:blip>
          <a:srcRect/>
          <a:stretch>
            <a:fillRect/>
          </a:stretch>
        </p:blipFill>
        <p:spPr bwMode="auto">
          <a:xfrm>
            <a:off x="499699" y="1843133"/>
            <a:ext cx="856661" cy="900067"/>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nvGrpSpPr>
          <p:cNvPr id="23" name="Group 22"/>
          <p:cNvGrpSpPr/>
          <p:nvPr/>
        </p:nvGrpSpPr>
        <p:grpSpPr>
          <a:xfrm>
            <a:off x="499698" y="4053988"/>
            <a:ext cx="948101" cy="975212"/>
            <a:chOff x="328593" y="3259179"/>
            <a:chExt cx="1256547" cy="1465221"/>
          </a:xfrm>
        </p:grpSpPr>
        <p:pic>
          <p:nvPicPr>
            <p:cNvPr id="24" name="Picture 4"/>
            <p:cNvPicPr>
              <a:picLocks noChangeAspect="1" noChangeArrowheads="1"/>
            </p:cNvPicPr>
            <p:nvPr/>
          </p:nvPicPr>
          <p:blipFill>
            <a:blip r:embed="rId7">
              <a:extLst>
                <a:ext uri="{BEBA8EAE-BF5A-486C-A8C5-ECC9F3942E4B}">
                  <a14:imgProps xmlns:a14="http://schemas.microsoft.com/office/drawing/2010/main">
                    <a14:imgLayer r:embed="rId8">
                      <a14:imgEffect>
                        <a14:artisticMarker/>
                      </a14:imgEffect>
                      <a14:imgEffect>
                        <a14:sharpenSoften amount="50000"/>
                      </a14:imgEffect>
                      <a14:imgEffect>
                        <a14:colorTemperature colorTemp="11200"/>
                      </a14:imgEffect>
                      <a14:imgEffect>
                        <a14:brightnessContrast contrast="20000"/>
                      </a14:imgEffect>
                    </a14:imgLayer>
                  </a14:imgProps>
                </a:ext>
                <a:ext uri="{28A0092B-C50C-407E-A947-70E740481C1C}">
                  <a14:useLocalDpi xmlns:a14="http://schemas.microsoft.com/office/drawing/2010/main" val="0"/>
                </a:ext>
              </a:extLst>
            </a:blip>
            <a:srcRect/>
            <a:stretch>
              <a:fillRect/>
            </a:stretch>
          </p:blipFill>
          <p:spPr bwMode="auto">
            <a:xfrm>
              <a:off x="328593" y="3383619"/>
              <a:ext cx="1167903" cy="1340781"/>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5" name="Picture 12" descr="http://previews.123rf.com/images/mistac/mistac1207/mistac120700017/14524015-A-cartoon-boy-with-a-good-idea-Stock-Vector-thinking.jpg"/>
            <p:cNvPicPr>
              <a:picLocks noChangeAspect="1" noChangeArrowheads="1"/>
            </p:cNvPicPr>
            <p:nvPr/>
          </p:nvPicPr>
          <p:blipFill rotWithShape="1">
            <a:blip r:embed="rId9" cstate="print">
              <a:clrChange>
                <a:clrFrom>
                  <a:srgbClr val="FFFFFF"/>
                </a:clrFrom>
                <a:clrTo>
                  <a:srgbClr val="FFFFFF">
                    <a:alpha val="0"/>
                  </a:srgbClr>
                </a:clrTo>
              </a:clrChange>
              <a:extLst>
                <a:ext uri="{28A0092B-C50C-407E-A947-70E740481C1C}">
                  <a14:useLocalDpi xmlns:a14="http://schemas.microsoft.com/office/drawing/2010/main" val="0"/>
                </a:ext>
              </a:extLst>
            </a:blip>
            <a:srcRect l="32065" r="45098" b="81605"/>
            <a:stretch/>
          </p:blipFill>
          <p:spPr bwMode="auto">
            <a:xfrm rot="1019582">
              <a:off x="1011253" y="3259179"/>
              <a:ext cx="573887" cy="462251"/>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a:extLst>
              <a:ext uri="{909E8E84-426E-40DD-AFC4-6F175D3DCCD1}">
                <a14:hiddenFill xmlns:a14="http://schemas.microsoft.com/office/drawing/2010/main">
                  <a:solidFill>
                    <a:srgbClr val="FFFFFF"/>
                  </a:solidFill>
                </a14:hiddenFill>
              </a:ext>
            </a:extLst>
          </p:spPr>
        </p:pic>
      </p:grpSp>
      <p:sp>
        <p:nvSpPr>
          <p:cNvPr id="27" name="Rectangle 26"/>
          <p:cNvSpPr/>
          <p:nvPr/>
        </p:nvSpPr>
        <p:spPr>
          <a:xfrm>
            <a:off x="1513838" y="2743200"/>
            <a:ext cx="7325362" cy="3785652"/>
          </a:xfrm>
          <a:prstGeom prst="rect">
            <a:avLst/>
          </a:prstGeom>
          <a:solidFill>
            <a:srgbClr val="FFCCFF"/>
          </a:solidFill>
          <a:ln w="12700">
            <a:solidFill>
              <a:srgbClr val="0070C0"/>
            </a:solidFill>
          </a:ln>
        </p:spPr>
        <p:txBody>
          <a:bodyPr wrap="square">
            <a:spAutoFit/>
          </a:bodyPr>
          <a:lstStyle/>
          <a:p>
            <a:pPr algn="ctr"/>
            <a:r>
              <a:rPr lang="en-US" sz="2000" b="1" dirty="0" smtClean="0">
                <a:solidFill>
                  <a:srgbClr val="0D30DD"/>
                </a:solidFill>
                <a:latin typeface="Cambria" panose="02040503050406030204" pitchFamily="18" charset="0"/>
                <a:ea typeface="Cambria" panose="02040503050406030204" pitchFamily="18" charset="0"/>
              </a:rPr>
              <a:t>KHAI THÁC </a:t>
            </a:r>
            <a:r>
              <a:rPr lang="en-US" sz="2000" b="1" smtClean="0">
                <a:solidFill>
                  <a:srgbClr val="0D30DD"/>
                </a:solidFill>
                <a:latin typeface="Cambria" panose="02040503050406030204" pitchFamily="18" charset="0"/>
                <a:ea typeface="Cambria" panose="02040503050406030204" pitchFamily="18" charset="0"/>
              </a:rPr>
              <a:t>THAN ĐÁ Ở </a:t>
            </a:r>
            <a:r>
              <a:rPr lang="en-US" sz="2000" b="1" dirty="0" smtClean="0">
                <a:solidFill>
                  <a:srgbClr val="0D30DD"/>
                </a:solidFill>
                <a:latin typeface="Cambria" panose="02040503050406030204" pitchFamily="18" charset="0"/>
                <a:ea typeface="Cambria" panose="02040503050406030204" pitchFamily="18" charset="0"/>
              </a:rPr>
              <a:t>QUẢNG NINH</a:t>
            </a:r>
          </a:p>
          <a:p>
            <a:pPr algn="just"/>
            <a:r>
              <a:rPr lang="vi-VN" sz="2000" dirty="0" smtClean="0">
                <a:latin typeface="Cambria" panose="02040503050406030204" pitchFamily="18" charset="0"/>
                <a:ea typeface="Cambria" panose="02040503050406030204" pitchFamily="18" charset="0"/>
              </a:rPr>
              <a:t> </a:t>
            </a:r>
            <a:r>
              <a:rPr lang="vi-VN" sz="2000" dirty="0">
                <a:latin typeface="Cambria" panose="02040503050406030204" pitchFamily="18" charset="0"/>
                <a:ea typeface="Cambria" panose="02040503050406030204" pitchFamily="18" charset="0"/>
              </a:rPr>
              <a:t>- Quảng Ninh hiện có trữ lượng than đá khoảng hơn 3 tỷ tấn, hầu hết thuộc dòng an-tra-xít, tỷ lệ các-bon ổn định 80 - 90%; phần lớn tập trung tại 3 khu vực: Hạ Long, Cẩm Phả và Uông Bí , Đông Triều; mỗi năm cho phép khai thác khoảng 30 - 40 triệu tấn.</a:t>
            </a:r>
          </a:p>
          <a:p>
            <a:pPr algn="just"/>
            <a:r>
              <a:rPr lang="vi-VN" sz="2000" dirty="0" smtClean="0">
                <a:latin typeface="Cambria" panose="02040503050406030204" pitchFamily="18" charset="0"/>
                <a:ea typeface="Cambria" panose="02040503050406030204" pitchFamily="18" charset="0"/>
              </a:rPr>
              <a:t>- </a:t>
            </a:r>
            <a:r>
              <a:rPr lang="vi-VN" sz="2000" dirty="0">
                <a:latin typeface="Cambria" panose="02040503050406030204" pitchFamily="18" charset="0"/>
                <a:ea typeface="Cambria" panose="02040503050406030204" pitchFamily="18" charset="0"/>
              </a:rPr>
              <a:t>Xác định được mục tiêu phát triển kinh tế bền vững, lâu dài, Quảng Ninh đã từng bước lập kế hoạch cùng với Tập đoàn TKT đưa ra lộ trình hợp lý để đóng cửa những mỏ than lộ thiên và chuyển hẳn sang khai thác hầm lò. Việc làm này không gây tác động nhiều đến phát triển kinh tế mà mở ra phương thức mới với phương châm chuyển dịch phát triển kinh tế từ “nâu” sang “xanh”, hướng tới phát triển những thành phố du lịch không còn khói, bụi.</a:t>
            </a:r>
          </a:p>
        </p:txBody>
      </p:sp>
    </p:spTree>
    <p:extLst>
      <p:ext uri="{BB962C8B-B14F-4D97-AF65-F5344CB8AC3E}">
        <p14:creationId xmlns:p14="http://schemas.microsoft.com/office/powerpoint/2010/main" val="3471670352"/>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randombar(horizontal)">
                                      <p:cBhvr>
                                        <p:cTn id="7" dur="500"/>
                                        <p:tgtEl>
                                          <p:spTgt spid="21"/>
                                        </p:tgtEl>
                                      </p:cBhvr>
                                    </p:animEffect>
                                  </p:childTnLst>
                                </p:cTn>
                              </p:par>
                              <p:par>
                                <p:cTn id="8" presetID="14" presetClass="entr" presetSubtype="10" fill="hold" nodeType="withEffect">
                                  <p:stCondLst>
                                    <p:cond delay="0"/>
                                  </p:stCondLst>
                                  <p:childTnLst>
                                    <p:set>
                                      <p:cBhvr>
                                        <p:cTn id="9" dur="1" fill="hold">
                                          <p:stCondLst>
                                            <p:cond delay="0"/>
                                          </p:stCondLst>
                                        </p:cTn>
                                        <p:tgtEl>
                                          <p:spTgt spid="22"/>
                                        </p:tgtEl>
                                        <p:attrNameLst>
                                          <p:attrName>style.visibility</p:attrName>
                                        </p:attrNameLst>
                                      </p:cBhvr>
                                      <p:to>
                                        <p:strVal val="visible"/>
                                      </p:to>
                                    </p:set>
                                    <p:animEffect transition="in" filter="randombar(horizontal)">
                                      <p:cBhvr>
                                        <p:cTn id="10" dur="500"/>
                                        <p:tgtEl>
                                          <p:spTgt spid="22"/>
                                        </p:tgtEl>
                                      </p:cBhvr>
                                    </p:animEffect>
                                  </p:childTnLst>
                                </p:cTn>
                              </p:par>
                            </p:childTnLst>
                          </p:cTn>
                        </p:par>
                      </p:childTnLst>
                    </p:cTn>
                  </p:par>
                  <p:par>
                    <p:cTn id="11" fill="hold">
                      <p:stCondLst>
                        <p:cond delay="indefinite"/>
                      </p:stCondLst>
                      <p:childTnLst>
                        <p:par>
                          <p:cTn id="12" fill="hold">
                            <p:stCondLst>
                              <p:cond delay="0"/>
                            </p:stCondLst>
                            <p:childTnLst>
                              <p:par>
                                <p:cTn id="13" presetID="14" presetClass="entr" presetSubtype="10" fill="hold" nodeType="clickEffect">
                                  <p:stCondLst>
                                    <p:cond delay="0"/>
                                  </p:stCondLst>
                                  <p:childTnLst>
                                    <p:set>
                                      <p:cBhvr>
                                        <p:cTn id="14" dur="1" fill="hold">
                                          <p:stCondLst>
                                            <p:cond delay="0"/>
                                          </p:stCondLst>
                                        </p:cTn>
                                        <p:tgtEl>
                                          <p:spTgt spid="23"/>
                                        </p:tgtEl>
                                        <p:attrNameLst>
                                          <p:attrName>style.visibility</p:attrName>
                                        </p:attrNameLst>
                                      </p:cBhvr>
                                      <p:to>
                                        <p:strVal val="visible"/>
                                      </p:to>
                                    </p:set>
                                    <p:animEffect transition="in" filter="randombar(horizontal)">
                                      <p:cBhvr>
                                        <p:cTn id="15" dur="500"/>
                                        <p:tgtEl>
                                          <p:spTgt spid="23"/>
                                        </p:tgtEl>
                                      </p:cBhvr>
                                    </p:animEffect>
                                  </p:childTnLst>
                                </p:cTn>
                              </p:par>
                            </p:childTnLst>
                          </p:cTn>
                        </p:par>
                      </p:childTnLst>
                    </p:cTn>
                  </p:par>
                  <p:par>
                    <p:cTn id="16" fill="hold">
                      <p:stCondLst>
                        <p:cond delay="indefinite"/>
                      </p:stCondLst>
                      <p:childTnLst>
                        <p:par>
                          <p:cTn id="17" fill="hold">
                            <p:stCondLst>
                              <p:cond delay="0"/>
                            </p:stCondLst>
                            <p:childTnLst>
                              <p:par>
                                <p:cTn id="18" presetID="14" presetClass="entr" presetSubtype="10" fill="hold" grpId="0" nodeType="clickEffect">
                                  <p:stCondLst>
                                    <p:cond delay="0"/>
                                  </p:stCondLst>
                                  <p:childTnLst>
                                    <p:set>
                                      <p:cBhvr>
                                        <p:cTn id="19" dur="1" fill="hold">
                                          <p:stCondLst>
                                            <p:cond delay="0"/>
                                          </p:stCondLst>
                                        </p:cTn>
                                        <p:tgtEl>
                                          <p:spTgt spid="27"/>
                                        </p:tgtEl>
                                        <p:attrNameLst>
                                          <p:attrName>style.visibility</p:attrName>
                                        </p:attrNameLst>
                                      </p:cBhvr>
                                      <p:to>
                                        <p:strVal val="visible"/>
                                      </p:to>
                                    </p:set>
                                    <p:animEffect transition="in" filter="randombar(horizontal)">
                                      <p:cBhvr>
                                        <p:cTn id="20" dur="500"/>
                                        <p:tgtEl>
                                          <p:spTgt spid="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animBg="1"/>
      <p:bldP spid="27"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pic>
        <p:nvPicPr>
          <p:cNvPr id="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rot="10800000">
            <a:off x="0" y="0"/>
            <a:ext cx="9144000" cy="6858000"/>
          </a:xfrm>
          <a:prstGeom prst="rect">
            <a:avLst/>
          </a:prstGeom>
          <a:blipFill>
            <a:blip r:embed="rId3"/>
            <a:stretch>
              <a:fillRect/>
            </a:stretch>
          </a:blipFill>
          <a:ln>
            <a:noFill/>
          </a:ln>
          <a:effectLst/>
        </p:spPr>
      </p:pic>
      <p:sp>
        <p:nvSpPr>
          <p:cNvPr id="9" name="Rounded Rectangle 8"/>
          <p:cNvSpPr/>
          <p:nvPr/>
        </p:nvSpPr>
        <p:spPr>
          <a:xfrm>
            <a:off x="3920358" y="152400"/>
            <a:ext cx="876300" cy="876300"/>
          </a:xfrm>
          <a:prstGeom prst="roundRect">
            <a:avLst>
              <a:gd name="adj" fmla="val 9608"/>
            </a:avLst>
          </a:prstGeom>
          <a:solidFill>
            <a:srgbClr val="0070C0"/>
          </a:solidFill>
          <a:ln>
            <a:solidFill>
              <a:schemeClr val="bg1"/>
            </a:solidFill>
          </a:ln>
          <a:effectLst>
            <a:outerShdw blurRad="76200" dir="18900000" sy="23000" kx="-1200000" algn="bl"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7" descr="http://www.perceptions.couk.com/imgs/Earth_Rotates_200_x_200.gif"/>
          <p:cNvPicPr>
            <a:picLocks noChangeAspect="1" noChangeArrowheads="1" noCrop="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124828" y="58194"/>
            <a:ext cx="467360" cy="467360"/>
          </a:xfrm>
          <a:prstGeom prst="rect">
            <a:avLst/>
          </a:prstGeom>
          <a:noFill/>
          <a:extLst>
            <a:ext uri="{909E8E84-426E-40DD-AFC4-6F175D3DCCD1}">
              <a14:hiddenFill xmlns:a14="http://schemas.microsoft.com/office/drawing/2010/main">
                <a:solidFill>
                  <a:srgbClr val="FFFFFF"/>
                </a:solidFill>
              </a14:hiddenFill>
            </a:ext>
          </a:extLst>
        </p:spPr>
      </p:pic>
      <p:sp>
        <p:nvSpPr>
          <p:cNvPr id="11" name="Title 1"/>
          <p:cNvSpPr txBox="1">
            <a:spLocks/>
          </p:cNvSpPr>
          <p:nvPr/>
        </p:nvSpPr>
        <p:spPr>
          <a:xfrm>
            <a:off x="4457700" y="0"/>
            <a:ext cx="1261242" cy="898711"/>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1700" b="1" dirty="0" smtClean="0">
                <a:solidFill>
                  <a:srgbClr val="C00000"/>
                </a:solidFill>
                <a:effectLst>
                  <a:outerShdw blurRad="38100" dist="38100" dir="2700000" algn="tl">
                    <a:srgbClr val="000000">
                      <a:alpha val="43137"/>
                    </a:srgbClr>
                  </a:outerShdw>
                </a:effectLst>
                <a:latin typeface="Arial" pitchFamily="34" charset="0"/>
                <a:cs typeface="Arial" pitchFamily="34" charset="0"/>
              </a:rPr>
              <a:t>LỚP</a:t>
            </a:r>
          </a:p>
          <a:p>
            <a:r>
              <a:rPr lang="en-US" sz="3500" b="1" dirty="0">
                <a:solidFill>
                  <a:srgbClr val="C00000"/>
                </a:solidFill>
                <a:effectLst>
                  <a:outerShdw blurRad="38100" dist="38100" dir="2700000" algn="tl">
                    <a:srgbClr val="000000">
                      <a:alpha val="43137"/>
                    </a:srgbClr>
                  </a:outerShdw>
                </a:effectLst>
                <a:latin typeface="Arial" pitchFamily="34" charset="0"/>
                <a:cs typeface="Arial" pitchFamily="34" charset="0"/>
              </a:rPr>
              <a:t>8</a:t>
            </a:r>
          </a:p>
        </p:txBody>
      </p:sp>
      <p:sp>
        <p:nvSpPr>
          <p:cNvPr id="12" name="Title 1"/>
          <p:cNvSpPr txBox="1">
            <a:spLocks/>
          </p:cNvSpPr>
          <p:nvPr/>
        </p:nvSpPr>
        <p:spPr>
          <a:xfrm>
            <a:off x="3543300" y="403411"/>
            <a:ext cx="1676400" cy="571500"/>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1100" b="1" dirty="0" smtClean="0">
                <a:solidFill>
                  <a:schemeClr val="bg1"/>
                </a:solidFill>
                <a:effectLst>
                  <a:outerShdw blurRad="38100" dist="38100" dir="2700000" algn="tl">
                    <a:srgbClr val="000000">
                      <a:alpha val="43137"/>
                    </a:srgbClr>
                  </a:outerShdw>
                </a:effectLst>
                <a:latin typeface="Cambria" pitchFamily="18" charset="0"/>
              </a:rPr>
              <a:t>PHẦN ĐỊA LÍ</a:t>
            </a:r>
            <a:endParaRPr lang="en-US" sz="1100" b="1" dirty="0">
              <a:solidFill>
                <a:schemeClr val="bg1"/>
              </a:solidFill>
              <a:effectLst>
                <a:outerShdw blurRad="38100" dist="38100" dir="2700000" algn="tl">
                  <a:srgbClr val="000000">
                    <a:alpha val="43137"/>
                  </a:srgbClr>
                </a:outerShdw>
              </a:effectLst>
              <a:latin typeface="Cambria" pitchFamily="18" charset="0"/>
            </a:endParaRPr>
          </a:p>
        </p:txBody>
      </p:sp>
      <p:sp>
        <p:nvSpPr>
          <p:cNvPr id="13" name="Title 1"/>
          <p:cNvSpPr txBox="1">
            <a:spLocks/>
          </p:cNvSpPr>
          <p:nvPr/>
        </p:nvSpPr>
        <p:spPr>
          <a:xfrm>
            <a:off x="609600" y="1371600"/>
            <a:ext cx="7924800" cy="5715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2400" b="1" dirty="0" smtClean="0">
                <a:solidFill>
                  <a:srgbClr val="FF0000"/>
                </a:solidFill>
                <a:effectLst>
                  <a:outerShdw blurRad="38100" dist="38100" dir="2700000" algn="tl">
                    <a:srgbClr val="000000">
                      <a:alpha val="43137"/>
                    </a:srgbClr>
                  </a:outerShdw>
                </a:effectLst>
                <a:latin typeface="Cambria" pitchFamily="18" charset="0"/>
              </a:rPr>
              <a:t>BÀI 3. KHOÁNG SẢN VIỆT NAM</a:t>
            </a:r>
          </a:p>
          <a:p>
            <a:r>
              <a:rPr lang="en-US" sz="2400" b="1" dirty="0" smtClean="0">
                <a:solidFill>
                  <a:srgbClr val="00B050"/>
                </a:solidFill>
                <a:effectLst>
                  <a:outerShdw blurRad="38100" dist="38100" dir="2700000" algn="tl">
                    <a:srgbClr val="000000">
                      <a:alpha val="43137"/>
                    </a:srgbClr>
                  </a:outerShdw>
                </a:effectLst>
                <a:latin typeface="Cambria" pitchFamily="18" charset="0"/>
              </a:rPr>
              <a:t>NỘI DUNG BÀI HỌC</a:t>
            </a:r>
            <a:endParaRPr lang="vi-VN" sz="2400" b="1" dirty="0">
              <a:solidFill>
                <a:srgbClr val="00B050"/>
              </a:solidFill>
              <a:effectLst>
                <a:outerShdw blurRad="38100" dist="38100" dir="2700000" algn="tl">
                  <a:srgbClr val="000000">
                    <a:alpha val="43137"/>
                  </a:srgbClr>
                </a:outerShdw>
              </a:effectLst>
              <a:latin typeface="Cambria" pitchFamily="18" charset="0"/>
            </a:endParaRPr>
          </a:p>
        </p:txBody>
      </p:sp>
      <p:sp>
        <p:nvSpPr>
          <p:cNvPr id="24" name="Rectangle 23"/>
          <p:cNvSpPr/>
          <p:nvPr/>
        </p:nvSpPr>
        <p:spPr>
          <a:xfrm>
            <a:off x="210665" y="4572000"/>
            <a:ext cx="426040" cy="709956"/>
          </a:xfrm>
          <a:prstGeom prst="rect">
            <a:avLst/>
          </a:prstGeom>
          <a:ln>
            <a:solidFill>
              <a:srgbClr val="002060"/>
            </a:solidFill>
          </a:ln>
          <a:scene3d>
            <a:camera prst="isometricRightUp"/>
            <a:lightRig rig="threePt" dir="t"/>
          </a:scene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25" name="Rectangle 24"/>
          <p:cNvSpPr/>
          <p:nvPr/>
        </p:nvSpPr>
        <p:spPr>
          <a:xfrm>
            <a:off x="228600" y="3470863"/>
            <a:ext cx="426040" cy="709956"/>
          </a:xfrm>
          <a:prstGeom prst="rect">
            <a:avLst/>
          </a:prstGeom>
          <a:ln>
            <a:solidFill>
              <a:srgbClr val="002060"/>
            </a:solidFill>
          </a:ln>
          <a:scene3d>
            <a:camera prst="isometricRightUp"/>
            <a:lightRig rig="threePt" dir="t"/>
          </a:scene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26" name="Rectangle 25"/>
          <p:cNvSpPr/>
          <p:nvPr/>
        </p:nvSpPr>
        <p:spPr>
          <a:xfrm>
            <a:off x="255299" y="2438400"/>
            <a:ext cx="426040" cy="709956"/>
          </a:xfrm>
          <a:prstGeom prst="rect">
            <a:avLst/>
          </a:prstGeom>
          <a:ln>
            <a:solidFill>
              <a:srgbClr val="002060"/>
            </a:solidFill>
          </a:ln>
          <a:scene3d>
            <a:camera prst="isometricRightUp"/>
            <a:lightRig rig="threePt" dir="t"/>
          </a:scene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28" name="Title 1"/>
          <p:cNvSpPr txBox="1">
            <a:spLocks/>
          </p:cNvSpPr>
          <p:nvPr/>
        </p:nvSpPr>
        <p:spPr>
          <a:xfrm>
            <a:off x="1062340" y="2645613"/>
            <a:ext cx="7377948" cy="5715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just"/>
            <a:r>
              <a:rPr lang="vi-VN" sz="2400" b="1" dirty="0" smtClean="0">
                <a:solidFill>
                  <a:srgbClr val="0D30DD"/>
                </a:solidFill>
                <a:effectLst>
                  <a:outerShdw blurRad="38100" dist="38100" dir="2700000" algn="tl">
                    <a:srgbClr val="000000">
                      <a:alpha val="43137"/>
                    </a:srgbClr>
                  </a:outerShdw>
                </a:effectLst>
                <a:latin typeface="Cambria" pitchFamily="18" charset="0"/>
              </a:rPr>
              <a:t>ĐẶC ĐIỂM CHUNG CỦA KHOÁNG SẢN VIỆT NAM</a:t>
            </a:r>
            <a:endParaRPr lang="en-US" sz="2400" b="1" dirty="0">
              <a:solidFill>
                <a:srgbClr val="0D30DD"/>
              </a:solidFill>
              <a:effectLst>
                <a:outerShdw blurRad="38100" dist="38100" dir="2700000" algn="tl">
                  <a:srgbClr val="000000">
                    <a:alpha val="43137"/>
                  </a:srgbClr>
                </a:outerShdw>
              </a:effectLst>
              <a:latin typeface="Cambria" pitchFamily="18" charset="0"/>
            </a:endParaRPr>
          </a:p>
        </p:txBody>
      </p:sp>
      <p:sp>
        <p:nvSpPr>
          <p:cNvPr id="29" name="Title 1"/>
          <p:cNvSpPr txBox="1">
            <a:spLocks/>
          </p:cNvSpPr>
          <p:nvPr/>
        </p:nvSpPr>
        <p:spPr>
          <a:xfrm>
            <a:off x="1035640" y="3661363"/>
            <a:ext cx="7404647" cy="5715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just"/>
            <a:r>
              <a:rPr lang="vi-VN" sz="2300" b="1" dirty="0" smtClean="0">
                <a:solidFill>
                  <a:srgbClr val="0D30DD"/>
                </a:solidFill>
                <a:effectLst>
                  <a:outerShdw blurRad="38100" dist="38100" dir="2700000" algn="tl">
                    <a:srgbClr val="000000">
                      <a:alpha val="43137"/>
                    </a:srgbClr>
                  </a:outerShdw>
                </a:effectLst>
                <a:latin typeface="Cambria" pitchFamily="18" charset="0"/>
              </a:rPr>
              <a:t>ĐẶC ĐIỂM PHÂN BỐ CÁC LOẠI KHOÁNG SẢN CHỦ YẾU </a:t>
            </a:r>
            <a:endParaRPr lang="en-US" sz="2300" b="1" dirty="0">
              <a:solidFill>
                <a:srgbClr val="0D30DD"/>
              </a:solidFill>
              <a:effectLst>
                <a:outerShdw blurRad="38100" dist="38100" dir="2700000" algn="tl">
                  <a:srgbClr val="000000">
                    <a:alpha val="43137"/>
                  </a:srgbClr>
                </a:outerShdw>
              </a:effectLst>
              <a:latin typeface="Cambria" pitchFamily="18" charset="0"/>
            </a:endParaRPr>
          </a:p>
        </p:txBody>
      </p:sp>
      <p:sp>
        <p:nvSpPr>
          <p:cNvPr id="30" name="Title 1"/>
          <p:cNvSpPr txBox="1">
            <a:spLocks/>
          </p:cNvSpPr>
          <p:nvPr/>
        </p:nvSpPr>
        <p:spPr>
          <a:xfrm>
            <a:off x="1017705" y="4762500"/>
            <a:ext cx="7404647" cy="5715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just"/>
            <a:r>
              <a:rPr lang="en-US" sz="2400" b="1" dirty="0" smtClean="0">
                <a:solidFill>
                  <a:srgbClr val="0D30DD"/>
                </a:solidFill>
                <a:effectLst>
                  <a:outerShdw blurRad="38100" dist="38100" dir="2700000" algn="tl">
                    <a:srgbClr val="000000">
                      <a:alpha val="43137"/>
                    </a:srgbClr>
                  </a:outerShdw>
                </a:effectLst>
                <a:latin typeface="Cambria" pitchFamily="18" charset="0"/>
              </a:rPr>
              <a:t>SỬ DỤNG HỢP LÍ TÀI NGUYÊN KHOÁNG SẢN</a:t>
            </a:r>
            <a:endParaRPr lang="en-US" sz="2400" b="1" dirty="0">
              <a:solidFill>
                <a:srgbClr val="0D30DD"/>
              </a:solidFill>
              <a:effectLst>
                <a:outerShdw blurRad="38100" dist="38100" dir="2700000" algn="tl">
                  <a:srgbClr val="000000">
                    <a:alpha val="43137"/>
                  </a:srgbClr>
                </a:outerShdw>
              </a:effectLst>
              <a:latin typeface="Cambria" pitchFamily="18" charset="0"/>
            </a:endParaRPr>
          </a:p>
        </p:txBody>
      </p:sp>
      <p:sp>
        <p:nvSpPr>
          <p:cNvPr id="31" name="Rectangle 30"/>
          <p:cNvSpPr/>
          <p:nvPr/>
        </p:nvSpPr>
        <p:spPr>
          <a:xfrm>
            <a:off x="210665" y="5638800"/>
            <a:ext cx="426040" cy="709956"/>
          </a:xfrm>
          <a:prstGeom prst="rect">
            <a:avLst/>
          </a:prstGeom>
          <a:ln>
            <a:solidFill>
              <a:srgbClr val="002060"/>
            </a:solidFill>
          </a:ln>
          <a:scene3d>
            <a:camera prst="isometricRightUp"/>
            <a:lightRig rig="threePt" dir="t"/>
          </a:scene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32" name="Title 1"/>
          <p:cNvSpPr txBox="1">
            <a:spLocks/>
          </p:cNvSpPr>
          <p:nvPr/>
        </p:nvSpPr>
        <p:spPr>
          <a:xfrm>
            <a:off x="1017705" y="5829300"/>
            <a:ext cx="7404647" cy="5715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just"/>
            <a:r>
              <a:rPr lang="en-US" sz="2400" b="1" dirty="0" smtClean="0">
                <a:solidFill>
                  <a:srgbClr val="0D30DD"/>
                </a:solidFill>
                <a:effectLst>
                  <a:outerShdw blurRad="38100" dist="38100" dir="2700000" algn="tl">
                    <a:srgbClr val="000000">
                      <a:alpha val="43137"/>
                    </a:srgbClr>
                  </a:outerShdw>
                </a:effectLst>
                <a:latin typeface="Cambria" pitchFamily="18" charset="0"/>
              </a:rPr>
              <a:t>LUYỆN TẬP VÀ VẬN DỤNG</a:t>
            </a:r>
            <a:endParaRPr lang="en-US" sz="2400" b="1" dirty="0">
              <a:solidFill>
                <a:srgbClr val="0D30DD"/>
              </a:solidFill>
              <a:effectLst>
                <a:outerShdw blurRad="38100" dist="38100" dir="2700000" algn="tl">
                  <a:srgbClr val="000000">
                    <a:alpha val="43137"/>
                  </a:srgbClr>
                </a:outerShdw>
              </a:effectLst>
              <a:latin typeface="Cambria" pitchFamily="18" charset="0"/>
            </a:endParaRPr>
          </a:p>
        </p:txBody>
      </p:sp>
      <p:sp>
        <p:nvSpPr>
          <p:cNvPr id="33" name="Rounded Rectangle 32"/>
          <p:cNvSpPr/>
          <p:nvPr/>
        </p:nvSpPr>
        <p:spPr>
          <a:xfrm>
            <a:off x="507769" y="2286000"/>
            <a:ext cx="8102831" cy="4334782"/>
          </a:xfrm>
          <a:prstGeom prst="roundRect">
            <a:avLst>
              <a:gd name="adj" fmla="val 8948"/>
            </a:avLst>
          </a:prstGeom>
          <a:no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Round Same Side Corner Rectangle 33"/>
          <p:cNvSpPr/>
          <p:nvPr/>
        </p:nvSpPr>
        <p:spPr>
          <a:xfrm rot="5400000">
            <a:off x="365991" y="2538388"/>
            <a:ext cx="630697" cy="762001"/>
          </a:xfrm>
          <a:prstGeom prst="round2SameRect">
            <a:avLst>
              <a:gd name="adj1" fmla="val 29047"/>
              <a:gd name="adj2" fmla="val 0"/>
            </a:avLst>
          </a:prstGeom>
          <a:ln w="19050">
            <a:solidFill>
              <a:srgbClr val="00206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5" name="Round Same Side Corner Rectangle 34"/>
          <p:cNvSpPr/>
          <p:nvPr/>
        </p:nvSpPr>
        <p:spPr>
          <a:xfrm rot="5400000">
            <a:off x="339292" y="3570851"/>
            <a:ext cx="630697" cy="762001"/>
          </a:xfrm>
          <a:prstGeom prst="round2SameRect">
            <a:avLst>
              <a:gd name="adj1" fmla="val 29047"/>
              <a:gd name="adj2" fmla="val 0"/>
            </a:avLst>
          </a:prstGeom>
          <a:ln w="19050">
            <a:solidFill>
              <a:srgbClr val="00206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6" name="Title 1"/>
          <p:cNvSpPr txBox="1">
            <a:spLocks/>
          </p:cNvSpPr>
          <p:nvPr/>
        </p:nvSpPr>
        <p:spPr>
          <a:xfrm>
            <a:off x="94135" y="2642139"/>
            <a:ext cx="1125065" cy="5715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4000" b="1" dirty="0">
                <a:solidFill>
                  <a:schemeClr val="bg1"/>
                </a:solidFill>
                <a:effectLst>
                  <a:outerShdw blurRad="38100" dist="38100" dir="2700000" algn="tl">
                    <a:srgbClr val="000000">
                      <a:alpha val="43137"/>
                    </a:srgbClr>
                  </a:outerShdw>
                </a:effectLst>
                <a:latin typeface="Cambria" pitchFamily="18" charset="0"/>
              </a:rPr>
              <a:t>1</a:t>
            </a:r>
          </a:p>
        </p:txBody>
      </p:sp>
      <p:sp>
        <p:nvSpPr>
          <p:cNvPr id="37" name="Title 1"/>
          <p:cNvSpPr txBox="1">
            <a:spLocks/>
          </p:cNvSpPr>
          <p:nvPr/>
        </p:nvSpPr>
        <p:spPr>
          <a:xfrm>
            <a:off x="94135" y="3661363"/>
            <a:ext cx="1125065" cy="5715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4000" b="1" dirty="0">
                <a:solidFill>
                  <a:schemeClr val="bg1"/>
                </a:solidFill>
                <a:effectLst>
                  <a:outerShdw blurRad="38100" dist="38100" dir="2700000" algn="tl">
                    <a:srgbClr val="000000">
                      <a:alpha val="43137"/>
                    </a:srgbClr>
                  </a:outerShdw>
                </a:effectLst>
                <a:latin typeface="Cambria" pitchFamily="18" charset="0"/>
              </a:rPr>
              <a:t>2</a:t>
            </a:r>
          </a:p>
        </p:txBody>
      </p:sp>
      <p:sp>
        <p:nvSpPr>
          <p:cNvPr id="38" name="Round Same Side Corner Rectangle 37"/>
          <p:cNvSpPr/>
          <p:nvPr/>
        </p:nvSpPr>
        <p:spPr>
          <a:xfrm rot="5400000">
            <a:off x="321357" y="4671988"/>
            <a:ext cx="630697" cy="762001"/>
          </a:xfrm>
          <a:prstGeom prst="round2SameRect">
            <a:avLst>
              <a:gd name="adj1" fmla="val 29047"/>
              <a:gd name="adj2" fmla="val 0"/>
            </a:avLst>
          </a:prstGeom>
          <a:ln w="19050">
            <a:solidFill>
              <a:srgbClr val="00206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9" name="Title 1"/>
          <p:cNvSpPr txBox="1">
            <a:spLocks/>
          </p:cNvSpPr>
          <p:nvPr/>
        </p:nvSpPr>
        <p:spPr>
          <a:xfrm>
            <a:off x="76200" y="4762500"/>
            <a:ext cx="1125065" cy="5715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4000" b="1" dirty="0">
                <a:solidFill>
                  <a:schemeClr val="bg1"/>
                </a:solidFill>
                <a:effectLst>
                  <a:outerShdw blurRad="38100" dist="38100" dir="2700000" algn="tl">
                    <a:srgbClr val="000000">
                      <a:alpha val="43137"/>
                    </a:srgbClr>
                  </a:outerShdw>
                </a:effectLst>
                <a:latin typeface="Cambria" pitchFamily="18" charset="0"/>
              </a:rPr>
              <a:t>3</a:t>
            </a:r>
          </a:p>
        </p:txBody>
      </p:sp>
      <p:sp>
        <p:nvSpPr>
          <p:cNvPr id="40" name="Round Same Side Corner Rectangle 39"/>
          <p:cNvSpPr/>
          <p:nvPr/>
        </p:nvSpPr>
        <p:spPr>
          <a:xfrm rot="5400000">
            <a:off x="321357" y="5738788"/>
            <a:ext cx="630697" cy="762001"/>
          </a:xfrm>
          <a:prstGeom prst="round2SameRect">
            <a:avLst>
              <a:gd name="adj1" fmla="val 29047"/>
              <a:gd name="adj2" fmla="val 0"/>
            </a:avLst>
          </a:prstGeom>
          <a:ln w="19050">
            <a:solidFill>
              <a:srgbClr val="00206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1" name="Title 1"/>
          <p:cNvSpPr txBox="1">
            <a:spLocks/>
          </p:cNvSpPr>
          <p:nvPr/>
        </p:nvSpPr>
        <p:spPr>
          <a:xfrm>
            <a:off x="76200" y="5829300"/>
            <a:ext cx="1125065" cy="5715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4000" b="1" dirty="0">
                <a:solidFill>
                  <a:schemeClr val="bg1"/>
                </a:solidFill>
                <a:effectLst>
                  <a:outerShdw blurRad="38100" dist="38100" dir="2700000" algn="tl">
                    <a:srgbClr val="000000">
                      <a:alpha val="43137"/>
                    </a:srgbClr>
                  </a:outerShdw>
                </a:effectLst>
                <a:latin typeface="Cambria" pitchFamily="18" charset="0"/>
              </a:rPr>
              <a:t>4</a:t>
            </a:r>
          </a:p>
        </p:txBody>
      </p:sp>
    </p:spTree>
    <p:extLst>
      <p:ext uri="{BB962C8B-B14F-4D97-AF65-F5344CB8AC3E}">
        <p14:creationId xmlns:p14="http://schemas.microsoft.com/office/powerpoint/2010/main" val="21833246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500"/>
                                        <p:tgtEl>
                                          <p:spTgt spid="13"/>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grpId="0" nodeType="clickEffect">
                                  <p:stCondLst>
                                    <p:cond delay="0"/>
                                  </p:stCondLst>
                                  <p:childTnLst>
                                    <p:set>
                                      <p:cBhvr>
                                        <p:cTn id="11" dur="1" fill="hold">
                                          <p:stCondLst>
                                            <p:cond delay="0"/>
                                          </p:stCondLst>
                                        </p:cTn>
                                        <p:tgtEl>
                                          <p:spTgt spid="26"/>
                                        </p:tgtEl>
                                        <p:attrNameLst>
                                          <p:attrName>style.visibility</p:attrName>
                                        </p:attrNameLst>
                                      </p:cBhvr>
                                      <p:to>
                                        <p:strVal val="visible"/>
                                      </p:to>
                                    </p:set>
                                    <p:animEffect transition="in" filter="wipe(up)">
                                      <p:cBhvr>
                                        <p:cTn id="12" dur="100"/>
                                        <p:tgtEl>
                                          <p:spTgt spid="26"/>
                                        </p:tgtEl>
                                      </p:cBhvr>
                                    </p:animEffect>
                                  </p:childTnLst>
                                </p:cTn>
                              </p:par>
                              <p:par>
                                <p:cTn id="13" presetID="22" presetClass="entr" presetSubtype="1" fill="hold" grpId="0" nodeType="withEffect">
                                  <p:stCondLst>
                                    <p:cond delay="0"/>
                                  </p:stCondLst>
                                  <p:childTnLst>
                                    <p:set>
                                      <p:cBhvr>
                                        <p:cTn id="14" dur="1" fill="hold">
                                          <p:stCondLst>
                                            <p:cond delay="0"/>
                                          </p:stCondLst>
                                        </p:cTn>
                                        <p:tgtEl>
                                          <p:spTgt spid="33"/>
                                        </p:tgtEl>
                                        <p:attrNameLst>
                                          <p:attrName>style.visibility</p:attrName>
                                        </p:attrNameLst>
                                      </p:cBhvr>
                                      <p:to>
                                        <p:strVal val="visible"/>
                                      </p:to>
                                    </p:set>
                                    <p:animEffect transition="in" filter="wipe(up)">
                                      <p:cBhvr>
                                        <p:cTn id="15" dur="500"/>
                                        <p:tgtEl>
                                          <p:spTgt spid="33"/>
                                        </p:tgtEl>
                                      </p:cBhvr>
                                    </p:animEffect>
                                  </p:childTnLst>
                                </p:cTn>
                              </p:par>
                            </p:childTnLst>
                          </p:cTn>
                        </p:par>
                        <p:par>
                          <p:cTn id="16" fill="hold">
                            <p:stCondLst>
                              <p:cond delay="500"/>
                            </p:stCondLst>
                            <p:childTnLst>
                              <p:par>
                                <p:cTn id="17" presetID="22" presetClass="entr" presetSubtype="8" fill="hold" grpId="0" nodeType="afterEffect">
                                  <p:stCondLst>
                                    <p:cond delay="0"/>
                                  </p:stCondLst>
                                  <p:childTnLst>
                                    <p:set>
                                      <p:cBhvr>
                                        <p:cTn id="18" dur="1" fill="hold">
                                          <p:stCondLst>
                                            <p:cond delay="0"/>
                                          </p:stCondLst>
                                        </p:cTn>
                                        <p:tgtEl>
                                          <p:spTgt spid="28"/>
                                        </p:tgtEl>
                                        <p:attrNameLst>
                                          <p:attrName>style.visibility</p:attrName>
                                        </p:attrNameLst>
                                      </p:cBhvr>
                                      <p:to>
                                        <p:strVal val="visible"/>
                                      </p:to>
                                    </p:set>
                                    <p:animEffect transition="in" filter="wipe(left)">
                                      <p:cBhvr>
                                        <p:cTn id="19" dur="500"/>
                                        <p:tgtEl>
                                          <p:spTgt spid="28"/>
                                        </p:tgtEl>
                                      </p:cBhvr>
                                    </p:animEffect>
                                  </p:childTnLst>
                                </p:cTn>
                              </p:par>
                            </p:childTnLst>
                          </p:cTn>
                        </p:par>
                        <p:par>
                          <p:cTn id="20" fill="hold">
                            <p:stCondLst>
                              <p:cond delay="1000"/>
                            </p:stCondLst>
                            <p:childTnLst>
                              <p:par>
                                <p:cTn id="21" presetID="22" presetClass="entr" presetSubtype="8" fill="hold" grpId="0" nodeType="afterEffect">
                                  <p:stCondLst>
                                    <p:cond delay="0"/>
                                  </p:stCondLst>
                                  <p:childTnLst>
                                    <p:set>
                                      <p:cBhvr>
                                        <p:cTn id="22" dur="1" fill="hold">
                                          <p:stCondLst>
                                            <p:cond delay="0"/>
                                          </p:stCondLst>
                                        </p:cTn>
                                        <p:tgtEl>
                                          <p:spTgt spid="34"/>
                                        </p:tgtEl>
                                        <p:attrNameLst>
                                          <p:attrName>style.visibility</p:attrName>
                                        </p:attrNameLst>
                                      </p:cBhvr>
                                      <p:to>
                                        <p:strVal val="visible"/>
                                      </p:to>
                                    </p:set>
                                    <p:animEffect transition="in" filter="wipe(left)">
                                      <p:cBhvr>
                                        <p:cTn id="23" dur="250"/>
                                        <p:tgtEl>
                                          <p:spTgt spid="34"/>
                                        </p:tgtEl>
                                      </p:cBhvr>
                                    </p:animEffect>
                                  </p:childTnLst>
                                </p:cTn>
                              </p:par>
                              <p:par>
                                <p:cTn id="24" presetID="22" presetClass="entr" presetSubtype="8" fill="hold" grpId="0" nodeType="withEffect">
                                  <p:stCondLst>
                                    <p:cond delay="0"/>
                                  </p:stCondLst>
                                  <p:childTnLst>
                                    <p:set>
                                      <p:cBhvr>
                                        <p:cTn id="25" dur="1" fill="hold">
                                          <p:stCondLst>
                                            <p:cond delay="0"/>
                                          </p:stCondLst>
                                        </p:cTn>
                                        <p:tgtEl>
                                          <p:spTgt spid="36"/>
                                        </p:tgtEl>
                                        <p:attrNameLst>
                                          <p:attrName>style.visibility</p:attrName>
                                        </p:attrNameLst>
                                      </p:cBhvr>
                                      <p:to>
                                        <p:strVal val="visible"/>
                                      </p:to>
                                    </p:set>
                                    <p:animEffect transition="in" filter="wipe(left)">
                                      <p:cBhvr>
                                        <p:cTn id="26" dur="250"/>
                                        <p:tgtEl>
                                          <p:spTgt spid="36"/>
                                        </p:tgtEl>
                                      </p:cBhvr>
                                    </p:animEffect>
                                  </p:childTnLst>
                                </p:cTn>
                              </p:par>
                            </p:childTnLst>
                          </p:cTn>
                        </p:par>
                      </p:childTnLst>
                    </p:cTn>
                  </p:par>
                  <p:par>
                    <p:cTn id="27" fill="hold">
                      <p:stCondLst>
                        <p:cond delay="indefinite"/>
                      </p:stCondLst>
                      <p:childTnLst>
                        <p:par>
                          <p:cTn id="28" fill="hold">
                            <p:stCondLst>
                              <p:cond delay="0"/>
                            </p:stCondLst>
                            <p:childTnLst>
                              <p:par>
                                <p:cTn id="29" presetID="22" presetClass="entr" presetSubtype="1" fill="hold" grpId="0" nodeType="clickEffect">
                                  <p:stCondLst>
                                    <p:cond delay="0"/>
                                  </p:stCondLst>
                                  <p:childTnLst>
                                    <p:set>
                                      <p:cBhvr>
                                        <p:cTn id="30" dur="1" fill="hold">
                                          <p:stCondLst>
                                            <p:cond delay="0"/>
                                          </p:stCondLst>
                                        </p:cTn>
                                        <p:tgtEl>
                                          <p:spTgt spid="25"/>
                                        </p:tgtEl>
                                        <p:attrNameLst>
                                          <p:attrName>style.visibility</p:attrName>
                                        </p:attrNameLst>
                                      </p:cBhvr>
                                      <p:to>
                                        <p:strVal val="visible"/>
                                      </p:to>
                                    </p:set>
                                    <p:animEffect transition="in" filter="wipe(up)">
                                      <p:cBhvr>
                                        <p:cTn id="31" dur="100"/>
                                        <p:tgtEl>
                                          <p:spTgt spid="25"/>
                                        </p:tgtEl>
                                      </p:cBhvr>
                                    </p:animEffect>
                                  </p:childTnLst>
                                </p:cTn>
                              </p:par>
                            </p:childTnLst>
                          </p:cTn>
                        </p:par>
                        <p:par>
                          <p:cTn id="32" fill="hold">
                            <p:stCondLst>
                              <p:cond delay="100"/>
                            </p:stCondLst>
                            <p:childTnLst>
                              <p:par>
                                <p:cTn id="33" presetID="22" presetClass="entr" presetSubtype="8" fill="hold" grpId="0" nodeType="afterEffect">
                                  <p:stCondLst>
                                    <p:cond delay="0"/>
                                  </p:stCondLst>
                                  <p:childTnLst>
                                    <p:set>
                                      <p:cBhvr>
                                        <p:cTn id="34" dur="1" fill="hold">
                                          <p:stCondLst>
                                            <p:cond delay="0"/>
                                          </p:stCondLst>
                                        </p:cTn>
                                        <p:tgtEl>
                                          <p:spTgt spid="29"/>
                                        </p:tgtEl>
                                        <p:attrNameLst>
                                          <p:attrName>style.visibility</p:attrName>
                                        </p:attrNameLst>
                                      </p:cBhvr>
                                      <p:to>
                                        <p:strVal val="visible"/>
                                      </p:to>
                                    </p:set>
                                    <p:animEffect transition="in" filter="wipe(left)">
                                      <p:cBhvr>
                                        <p:cTn id="35" dur="500"/>
                                        <p:tgtEl>
                                          <p:spTgt spid="29"/>
                                        </p:tgtEl>
                                      </p:cBhvr>
                                    </p:animEffect>
                                  </p:childTnLst>
                                </p:cTn>
                              </p:par>
                            </p:childTnLst>
                          </p:cTn>
                        </p:par>
                        <p:par>
                          <p:cTn id="36" fill="hold">
                            <p:stCondLst>
                              <p:cond delay="600"/>
                            </p:stCondLst>
                            <p:childTnLst>
                              <p:par>
                                <p:cTn id="37" presetID="22" presetClass="entr" presetSubtype="8" fill="hold" grpId="0" nodeType="afterEffect">
                                  <p:stCondLst>
                                    <p:cond delay="0"/>
                                  </p:stCondLst>
                                  <p:childTnLst>
                                    <p:set>
                                      <p:cBhvr>
                                        <p:cTn id="38" dur="1" fill="hold">
                                          <p:stCondLst>
                                            <p:cond delay="0"/>
                                          </p:stCondLst>
                                        </p:cTn>
                                        <p:tgtEl>
                                          <p:spTgt spid="35"/>
                                        </p:tgtEl>
                                        <p:attrNameLst>
                                          <p:attrName>style.visibility</p:attrName>
                                        </p:attrNameLst>
                                      </p:cBhvr>
                                      <p:to>
                                        <p:strVal val="visible"/>
                                      </p:to>
                                    </p:set>
                                    <p:animEffect transition="in" filter="wipe(left)">
                                      <p:cBhvr>
                                        <p:cTn id="39" dur="250"/>
                                        <p:tgtEl>
                                          <p:spTgt spid="35"/>
                                        </p:tgtEl>
                                      </p:cBhvr>
                                    </p:animEffect>
                                  </p:childTnLst>
                                </p:cTn>
                              </p:par>
                              <p:par>
                                <p:cTn id="40" presetID="22" presetClass="entr" presetSubtype="8" fill="hold" grpId="0" nodeType="withEffect">
                                  <p:stCondLst>
                                    <p:cond delay="0"/>
                                  </p:stCondLst>
                                  <p:childTnLst>
                                    <p:set>
                                      <p:cBhvr>
                                        <p:cTn id="41" dur="1" fill="hold">
                                          <p:stCondLst>
                                            <p:cond delay="0"/>
                                          </p:stCondLst>
                                        </p:cTn>
                                        <p:tgtEl>
                                          <p:spTgt spid="37"/>
                                        </p:tgtEl>
                                        <p:attrNameLst>
                                          <p:attrName>style.visibility</p:attrName>
                                        </p:attrNameLst>
                                      </p:cBhvr>
                                      <p:to>
                                        <p:strVal val="visible"/>
                                      </p:to>
                                    </p:set>
                                    <p:animEffect transition="in" filter="wipe(left)">
                                      <p:cBhvr>
                                        <p:cTn id="42" dur="250"/>
                                        <p:tgtEl>
                                          <p:spTgt spid="37"/>
                                        </p:tgtEl>
                                      </p:cBhvr>
                                    </p:animEffect>
                                  </p:childTnLst>
                                </p:cTn>
                              </p:par>
                            </p:childTnLst>
                          </p:cTn>
                        </p:par>
                      </p:childTnLst>
                    </p:cTn>
                  </p:par>
                  <p:par>
                    <p:cTn id="43" fill="hold">
                      <p:stCondLst>
                        <p:cond delay="indefinite"/>
                      </p:stCondLst>
                      <p:childTnLst>
                        <p:par>
                          <p:cTn id="44" fill="hold">
                            <p:stCondLst>
                              <p:cond delay="0"/>
                            </p:stCondLst>
                            <p:childTnLst>
                              <p:par>
                                <p:cTn id="45" presetID="22" presetClass="entr" presetSubtype="1" fill="hold" grpId="0" nodeType="clickEffect">
                                  <p:stCondLst>
                                    <p:cond delay="0"/>
                                  </p:stCondLst>
                                  <p:childTnLst>
                                    <p:set>
                                      <p:cBhvr>
                                        <p:cTn id="46" dur="1" fill="hold">
                                          <p:stCondLst>
                                            <p:cond delay="0"/>
                                          </p:stCondLst>
                                        </p:cTn>
                                        <p:tgtEl>
                                          <p:spTgt spid="24"/>
                                        </p:tgtEl>
                                        <p:attrNameLst>
                                          <p:attrName>style.visibility</p:attrName>
                                        </p:attrNameLst>
                                      </p:cBhvr>
                                      <p:to>
                                        <p:strVal val="visible"/>
                                      </p:to>
                                    </p:set>
                                    <p:animEffect transition="in" filter="wipe(up)">
                                      <p:cBhvr>
                                        <p:cTn id="47" dur="100"/>
                                        <p:tgtEl>
                                          <p:spTgt spid="24"/>
                                        </p:tgtEl>
                                      </p:cBhvr>
                                    </p:animEffect>
                                  </p:childTnLst>
                                </p:cTn>
                              </p:par>
                            </p:childTnLst>
                          </p:cTn>
                        </p:par>
                        <p:par>
                          <p:cTn id="48" fill="hold">
                            <p:stCondLst>
                              <p:cond delay="100"/>
                            </p:stCondLst>
                            <p:childTnLst>
                              <p:par>
                                <p:cTn id="49" presetID="22" presetClass="entr" presetSubtype="8" fill="hold" grpId="0" nodeType="afterEffect">
                                  <p:stCondLst>
                                    <p:cond delay="0"/>
                                  </p:stCondLst>
                                  <p:childTnLst>
                                    <p:set>
                                      <p:cBhvr>
                                        <p:cTn id="50" dur="1" fill="hold">
                                          <p:stCondLst>
                                            <p:cond delay="0"/>
                                          </p:stCondLst>
                                        </p:cTn>
                                        <p:tgtEl>
                                          <p:spTgt spid="30"/>
                                        </p:tgtEl>
                                        <p:attrNameLst>
                                          <p:attrName>style.visibility</p:attrName>
                                        </p:attrNameLst>
                                      </p:cBhvr>
                                      <p:to>
                                        <p:strVal val="visible"/>
                                      </p:to>
                                    </p:set>
                                    <p:animEffect transition="in" filter="wipe(left)">
                                      <p:cBhvr>
                                        <p:cTn id="51" dur="500"/>
                                        <p:tgtEl>
                                          <p:spTgt spid="30"/>
                                        </p:tgtEl>
                                      </p:cBhvr>
                                    </p:animEffect>
                                  </p:childTnLst>
                                </p:cTn>
                              </p:par>
                            </p:childTnLst>
                          </p:cTn>
                        </p:par>
                        <p:par>
                          <p:cTn id="52" fill="hold">
                            <p:stCondLst>
                              <p:cond delay="600"/>
                            </p:stCondLst>
                            <p:childTnLst>
                              <p:par>
                                <p:cTn id="53" presetID="22" presetClass="entr" presetSubtype="8" fill="hold" grpId="0" nodeType="afterEffect">
                                  <p:stCondLst>
                                    <p:cond delay="0"/>
                                  </p:stCondLst>
                                  <p:childTnLst>
                                    <p:set>
                                      <p:cBhvr>
                                        <p:cTn id="54" dur="1" fill="hold">
                                          <p:stCondLst>
                                            <p:cond delay="0"/>
                                          </p:stCondLst>
                                        </p:cTn>
                                        <p:tgtEl>
                                          <p:spTgt spid="38"/>
                                        </p:tgtEl>
                                        <p:attrNameLst>
                                          <p:attrName>style.visibility</p:attrName>
                                        </p:attrNameLst>
                                      </p:cBhvr>
                                      <p:to>
                                        <p:strVal val="visible"/>
                                      </p:to>
                                    </p:set>
                                    <p:animEffect transition="in" filter="wipe(left)">
                                      <p:cBhvr>
                                        <p:cTn id="55" dur="250"/>
                                        <p:tgtEl>
                                          <p:spTgt spid="38"/>
                                        </p:tgtEl>
                                      </p:cBhvr>
                                    </p:animEffect>
                                  </p:childTnLst>
                                </p:cTn>
                              </p:par>
                              <p:par>
                                <p:cTn id="56" presetID="22" presetClass="entr" presetSubtype="8" fill="hold" grpId="0" nodeType="withEffect">
                                  <p:stCondLst>
                                    <p:cond delay="0"/>
                                  </p:stCondLst>
                                  <p:childTnLst>
                                    <p:set>
                                      <p:cBhvr>
                                        <p:cTn id="57" dur="1" fill="hold">
                                          <p:stCondLst>
                                            <p:cond delay="0"/>
                                          </p:stCondLst>
                                        </p:cTn>
                                        <p:tgtEl>
                                          <p:spTgt spid="39"/>
                                        </p:tgtEl>
                                        <p:attrNameLst>
                                          <p:attrName>style.visibility</p:attrName>
                                        </p:attrNameLst>
                                      </p:cBhvr>
                                      <p:to>
                                        <p:strVal val="visible"/>
                                      </p:to>
                                    </p:set>
                                    <p:animEffect transition="in" filter="wipe(left)">
                                      <p:cBhvr>
                                        <p:cTn id="58" dur="250"/>
                                        <p:tgtEl>
                                          <p:spTgt spid="39"/>
                                        </p:tgtEl>
                                      </p:cBhvr>
                                    </p:animEffect>
                                  </p:childTnLst>
                                </p:cTn>
                              </p:par>
                            </p:childTnLst>
                          </p:cTn>
                        </p:par>
                      </p:childTnLst>
                    </p:cTn>
                  </p:par>
                  <p:par>
                    <p:cTn id="59" fill="hold">
                      <p:stCondLst>
                        <p:cond delay="indefinite"/>
                      </p:stCondLst>
                      <p:childTnLst>
                        <p:par>
                          <p:cTn id="60" fill="hold">
                            <p:stCondLst>
                              <p:cond delay="0"/>
                            </p:stCondLst>
                            <p:childTnLst>
                              <p:par>
                                <p:cTn id="61" presetID="22" presetClass="entr" presetSubtype="1" fill="hold" grpId="0" nodeType="clickEffect">
                                  <p:stCondLst>
                                    <p:cond delay="0"/>
                                  </p:stCondLst>
                                  <p:childTnLst>
                                    <p:set>
                                      <p:cBhvr>
                                        <p:cTn id="62" dur="1" fill="hold">
                                          <p:stCondLst>
                                            <p:cond delay="0"/>
                                          </p:stCondLst>
                                        </p:cTn>
                                        <p:tgtEl>
                                          <p:spTgt spid="31"/>
                                        </p:tgtEl>
                                        <p:attrNameLst>
                                          <p:attrName>style.visibility</p:attrName>
                                        </p:attrNameLst>
                                      </p:cBhvr>
                                      <p:to>
                                        <p:strVal val="visible"/>
                                      </p:to>
                                    </p:set>
                                    <p:animEffect transition="in" filter="wipe(up)">
                                      <p:cBhvr>
                                        <p:cTn id="63" dur="100"/>
                                        <p:tgtEl>
                                          <p:spTgt spid="31"/>
                                        </p:tgtEl>
                                      </p:cBhvr>
                                    </p:animEffect>
                                  </p:childTnLst>
                                </p:cTn>
                              </p:par>
                            </p:childTnLst>
                          </p:cTn>
                        </p:par>
                        <p:par>
                          <p:cTn id="64" fill="hold">
                            <p:stCondLst>
                              <p:cond delay="100"/>
                            </p:stCondLst>
                            <p:childTnLst>
                              <p:par>
                                <p:cTn id="65" presetID="22" presetClass="entr" presetSubtype="8" fill="hold" grpId="0" nodeType="afterEffect">
                                  <p:stCondLst>
                                    <p:cond delay="0"/>
                                  </p:stCondLst>
                                  <p:childTnLst>
                                    <p:set>
                                      <p:cBhvr>
                                        <p:cTn id="66" dur="1" fill="hold">
                                          <p:stCondLst>
                                            <p:cond delay="0"/>
                                          </p:stCondLst>
                                        </p:cTn>
                                        <p:tgtEl>
                                          <p:spTgt spid="32"/>
                                        </p:tgtEl>
                                        <p:attrNameLst>
                                          <p:attrName>style.visibility</p:attrName>
                                        </p:attrNameLst>
                                      </p:cBhvr>
                                      <p:to>
                                        <p:strVal val="visible"/>
                                      </p:to>
                                    </p:set>
                                    <p:animEffect transition="in" filter="wipe(left)">
                                      <p:cBhvr>
                                        <p:cTn id="67" dur="500"/>
                                        <p:tgtEl>
                                          <p:spTgt spid="32"/>
                                        </p:tgtEl>
                                      </p:cBhvr>
                                    </p:animEffect>
                                  </p:childTnLst>
                                </p:cTn>
                              </p:par>
                            </p:childTnLst>
                          </p:cTn>
                        </p:par>
                        <p:par>
                          <p:cTn id="68" fill="hold">
                            <p:stCondLst>
                              <p:cond delay="600"/>
                            </p:stCondLst>
                            <p:childTnLst>
                              <p:par>
                                <p:cTn id="69" presetID="22" presetClass="entr" presetSubtype="8" fill="hold" grpId="0" nodeType="afterEffect">
                                  <p:stCondLst>
                                    <p:cond delay="0"/>
                                  </p:stCondLst>
                                  <p:childTnLst>
                                    <p:set>
                                      <p:cBhvr>
                                        <p:cTn id="70" dur="1" fill="hold">
                                          <p:stCondLst>
                                            <p:cond delay="0"/>
                                          </p:stCondLst>
                                        </p:cTn>
                                        <p:tgtEl>
                                          <p:spTgt spid="40"/>
                                        </p:tgtEl>
                                        <p:attrNameLst>
                                          <p:attrName>style.visibility</p:attrName>
                                        </p:attrNameLst>
                                      </p:cBhvr>
                                      <p:to>
                                        <p:strVal val="visible"/>
                                      </p:to>
                                    </p:set>
                                    <p:animEffect transition="in" filter="wipe(left)">
                                      <p:cBhvr>
                                        <p:cTn id="71" dur="250"/>
                                        <p:tgtEl>
                                          <p:spTgt spid="40"/>
                                        </p:tgtEl>
                                      </p:cBhvr>
                                    </p:animEffect>
                                  </p:childTnLst>
                                </p:cTn>
                              </p:par>
                              <p:par>
                                <p:cTn id="72" presetID="22" presetClass="entr" presetSubtype="8" fill="hold" grpId="0" nodeType="withEffect">
                                  <p:stCondLst>
                                    <p:cond delay="0"/>
                                  </p:stCondLst>
                                  <p:childTnLst>
                                    <p:set>
                                      <p:cBhvr>
                                        <p:cTn id="73" dur="1" fill="hold">
                                          <p:stCondLst>
                                            <p:cond delay="0"/>
                                          </p:stCondLst>
                                        </p:cTn>
                                        <p:tgtEl>
                                          <p:spTgt spid="41"/>
                                        </p:tgtEl>
                                        <p:attrNameLst>
                                          <p:attrName>style.visibility</p:attrName>
                                        </p:attrNameLst>
                                      </p:cBhvr>
                                      <p:to>
                                        <p:strVal val="visible"/>
                                      </p:to>
                                    </p:set>
                                    <p:animEffect transition="in" filter="wipe(left)">
                                      <p:cBhvr>
                                        <p:cTn id="74" dur="250"/>
                                        <p:tgtEl>
                                          <p:spTgt spid="4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24" grpId="0" animBg="1"/>
      <p:bldP spid="25" grpId="0" animBg="1"/>
      <p:bldP spid="26" grpId="0" animBg="1"/>
      <p:bldP spid="28" grpId="0"/>
      <p:bldP spid="29" grpId="0"/>
      <p:bldP spid="30" grpId="0"/>
      <p:bldP spid="31" grpId="0" animBg="1"/>
      <p:bldP spid="32" grpId="0"/>
      <p:bldP spid="33" grpId="0" animBg="1"/>
      <p:bldP spid="34" grpId="0" animBg="1"/>
      <p:bldP spid="35" grpId="0" animBg="1"/>
      <p:bldP spid="36" grpId="0"/>
      <p:bldP spid="37" grpId="0"/>
      <p:bldP spid="38" grpId="0" animBg="1"/>
      <p:bldP spid="39" grpId="0"/>
      <p:bldP spid="40" grpId="0" animBg="1"/>
      <p:bldP spid="41"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a:xfrm>
            <a:off x="53328" y="1080815"/>
            <a:ext cx="9018464" cy="5700985"/>
          </a:xfrm>
          <a:prstGeom prst="roundRect">
            <a:avLst>
              <a:gd name="adj" fmla="val 2338"/>
            </a:avLst>
          </a:prstGeom>
          <a:ln>
            <a:solidFill>
              <a:schemeClr val="tx1"/>
            </a:solidFill>
          </a:ln>
        </p:spPr>
        <p:style>
          <a:lnRef idx="2">
            <a:schemeClr val="accent1">
              <a:shade val="50000"/>
            </a:schemeClr>
          </a:lnRef>
          <a:fillRef idx="1003">
            <a:schemeClr val="l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pic>
        <p:nvPicPr>
          <p:cNvPr id="5"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t="10909" b="7677"/>
          <a:stretch/>
        </p:blipFill>
        <p:spPr bwMode="auto">
          <a:xfrm>
            <a:off x="141061" y="1143000"/>
            <a:ext cx="8827479" cy="5532380"/>
          </a:xfrm>
          <a:prstGeom prst="roundRect">
            <a:avLst>
              <a:gd name="adj" fmla="val 2792"/>
            </a:avLst>
          </a:prstGeom>
          <a:blipFill>
            <a:blip r:embed="rId3"/>
            <a:stretch>
              <a:fillRect/>
            </a:stretch>
          </a:blipFill>
          <a:ln>
            <a:noFill/>
          </a:ln>
          <a:effectLst/>
        </p:spPr>
      </p:pic>
      <p:sp>
        <p:nvSpPr>
          <p:cNvPr id="6" name="Rounded Rectangle 5"/>
          <p:cNvSpPr/>
          <p:nvPr/>
        </p:nvSpPr>
        <p:spPr>
          <a:xfrm>
            <a:off x="45344" y="52392"/>
            <a:ext cx="9022456" cy="938208"/>
          </a:xfrm>
          <a:prstGeom prst="roundRect">
            <a:avLst>
              <a:gd name="adj" fmla="val 7378"/>
            </a:avLst>
          </a:prstGeom>
          <a:ln>
            <a:solidFill>
              <a:schemeClr val="tx1"/>
            </a:solidFill>
          </a:ln>
        </p:spPr>
        <p:style>
          <a:lnRef idx="2">
            <a:schemeClr val="accent1">
              <a:shade val="50000"/>
            </a:schemeClr>
          </a:lnRef>
          <a:fillRef idx="1003">
            <a:schemeClr val="l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pic>
        <p:nvPicPr>
          <p:cNvPr id="7" name="Picture 8"/>
          <p:cNvPicPr>
            <a:picLocks noChangeAspect="1" noChangeArrowheads="1"/>
          </p:cNvPicPr>
          <p:nvPr/>
        </p:nvPicPr>
        <p:blipFill>
          <a:blip r:embed="rId4" cstate="print">
            <a:extLst>
              <a:ext uri="{28A0092B-C50C-407E-A947-70E740481C1C}">
                <a14:useLocalDpi xmlns:a14="http://schemas.microsoft.com/office/drawing/2010/main" val="0"/>
              </a:ext>
            </a:extLst>
          </a:blip>
          <a:stretch>
            <a:fillRect/>
          </a:stretch>
        </p:blipFill>
        <p:spPr bwMode="auto">
          <a:xfrm>
            <a:off x="233160" y="126812"/>
            <a:ext cx="1210078" cy="793885"/>
          </a:xfrm>
          <a:prstGeom prst="roundRect">
            <a:avLst>
              <a:gd name="adj" fmla="val 4572"/>
            </a:avLst>
          </a:prstGeom>
          <a:noFill/>
          <a:ln w="19050">
            <a:noFill/>
          </a:ln>
          <a:extLst>
            <a:ext uri="{909E8E84-426E-40DD-AFC4-6F175D3DCCD1}">
              <a14:hiddenFill xmlns:a14="http://schemas.microsoft.com/office/drawing/2010/main">
                <a:solidFill>
                  <a:srgbClr val="FFFFFF"/>
                </a:solidFill>
              </a14:hiddenFill>
            </a:ext>
          </a:extLst>
        </p:spPr>
      </p:pic>
      <p:sp>
        <p:nvSpPr>
          <p:cNvPr id="8" name="Rounded Rectangle 7"/>
          <p:cNvSpPr/>
          <p:nvPr/>
        </p:nvSpPr>
        <p:spPr>
          <a:xfrm>
            <a:off x="141288" y="127000"/>
            <a:ext cx="1382711" cy="793697"/>
          </a:xfrm>
          <a:prstGeom prst="roundRect">
            <a:avLst>
              <a:gd name="adj" fmla="val 6422"/>
            </a:avLst>
          </a:prstGeom>
          <a:noFill/>
          <a:ln>
            <a:solidFill>
              <a:schemeClr val="tx1"/>
            </a:solidFill>
          </a:ln>
          <a:effectLst>
            <a:outerShdw blurRad="50800" dist="38100" dir="8100000" algn="tr" rotWithShape="0">
              <a:prstClr val="black">
                <a:alpha val="40000"/>
              </a:prstClr>
            </a:outerShdw>
          </a:effectLst>
        </p:spPr>
        <p:style>
          <a:lnRef idx="2">
            <a:schemeClr val="accent6"/>
          </a:lnRef>
          <a:fillRef idx="1">
            <a:schemeClr val="lt1"/>
          </a:fillRef>
          <a:effectRef idx="0">
            <a:schemeClr val="accent6"/>
          </a:effectRef>
          <a:fontRef idx="minor">
            <a:schemeClr val="dk1"/>
          </a:fontRef>
        </p:style>
        <p:txBody>
          <a:bodyPr anchor="ctr"/>
          <a:lstStyle/>
          <a:p>
            <a:pPr algn="ctr" fontAlgn="auto">
              <a:spcBef>
                <a:spcPts val="0"/>
              </a:spcBef>
              <a:spcAft>
                <a:spcPts val="0"/>
              </a:spcAft>
              <a:defRPr/>
            </a:pPr>
            <a:endParaRPr lang="en-US">
              <a:solidFill>
                <a:prstClr val="black"/>
              </a:solidFill>
            </a:endParaRPr>
          </a:p>
        </p:txBody>
      </p:sp>
      <p:sp>
        <p:nvSpPr>
          <p:cNvPr id="12" name="Rectangle 11"/>
          <p:cNvSpPr/>
          <p:nvPr/>
        </p:nvSpPr>
        <p:spPr>
          <a:xfrm>
            <a:off x="76200" y="126812"/>
            <a:ext cx="1447799" cy="793885"/>
          </a:xfrm>
          <a:prstGeom prst="rect">
            <a:avLst/>
          </a:prstGeom>
          <a:noFill/>
          <a:ln>
            <a:noFill/>
          </a:ln>
        </p:spPr>
        <p:style>
          <a:lnRef idx="2">
            <a:schemeClr val="dk1"/>
          </a:lnRef>
          <a:fillRef idx="1">
            <a:schemeClr val="lt1"/>
          </a:fillRef>
          <a:effectRef idx="0">
            <a:schemeClr val="dk1"/>
          </a:effectRef>
          <a:fontRef idx="minor">
            <a:schemeClr val="dk1"/>
          </a:fontRef>
        </p:style>
        <p:txBody>
          <a:bodyPr anchor="ctr"/>
          <a:lstStyle/>
          <a:p>
            <a:pPr algn="ctr" fontAlgn="auto">
              <a:spcBef>
                <a:spcPts val="0"/>
              </a:spcBef>
              <a:spcAft>
                <a:spcPts val="0"/>
              </a:spcAft>
              <a:defRPr/>
            </a:pPr>
            <a:r>
              <a:rPr lang="en-US" sz="2800" dirty="0" smtClean="0">
                <a:ln w="18415" cmpd="sng">
                  <a:solidFill>
                    <a:srgbClr val="FFFFFF"/>
                  </a:solidFill>
                  <a:prstDash val="solid"/>
                </a:ln>
                <a:solidFill>
                  <a:srgbClr val="00B050"/>
                </a:solidFill>
                <a:effectLst>
                  <a:glow rad="76200">
                    <a:srgbClr val="1F497D">
                      <a:lumMod val="75000"/>
                    </a:srgbClr>
                  </a:glow>
                  <a:outerShdw blurRad="63500" dir="3600000" algn="tl" rotWithShape="0">
                    <a:srgbClr val="000000">
                      <a:alpha val="70000"/>
                    </a:srgbClr>
                  </a:outerShdw>
                </a:effectLst>
                <a:latin typeface="Cambria" pitchFamily="18" charset="0"/>
              </a:rPr>
              <a:t>BÀI 3</a:t>
            </a:r>
            <a:endParaRPr lang="en-US" sz="2800" dirty="0">
              <a:ln w="18415" cmpd="sng">
                <a:solidFill>
                  <a:srgbClr val="FFFFFF"/>
                </a:solidFill>
                <a:prstDash val="solid"/>
              </a:ln>
              <a:solidFill>
                <a:srgbClr val="00B050"/>
              </a:solidFill>
              <a:effectLst>
                <a:glow rad="76200">
                  <a:srgbClr val="1F497D">
                    <a:lumMod val="75000"/>
                  </a:srgbClr>
                </a:glow>
                <a:outerShdw blurRad="63500" dir="3600000" algn="tl" rotWithShape="0">
                  <a:srgbClr val="000000">
                    <a:alpha val="70000"/>
                  </a:srgbClr>
                </a:outerShdw>
              </a:effectLst>
              <a:latin typeface="Cambria" pitchFamily="18" charset="0"/>
            </a:endParaRPr>
          </a:p>
        </p:txBody>
      </p:sp>
      <p:sp>
        <p:nvSpPr>
          <p:cNvPr id="13" name="Rounded Rectangle 12"/>
          <p:cNvSpPr/>
          <p:nvPr/>
        </p:nvSpPr>
        <p:spPr>
          <a:xfrm>
            <a:off x="141288" y="1143000"/>
            <a:ext cx="8826500" cy="5548313"/>
          </a:xfrm>
          <a:prstGeom prst="roundRect">
            <a:avLst>
              <a:gd name="adj" fmla="val 2047"/>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pic>
        <p:nvPicPr>
          <p:cNvPr id="30"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90" t="35554" r="1701" b="51835"/>
          <a:stretch/>
        </p:blipFill>
        <p:spPr bwMode="auto">
          <a:xfrm flipV="1">
            <a:off x="1622590" y="133916"/>
            <a:ext cx="7376971" cy="786780"/>
          </a:xfrm>
          <a:prstGeom prst="roundRect">
            <a:avLst>
              <a:gd name="adj" fmla="val 2792"/>
            </a:avLst>
          </a:prstGeom>
          <a:blipFill>
            <a:blip r:embed="rId3"/>
            <a:stretch>
              <a:fillRect/>
            </a:stretch>
          </a:blipFill>
          <a:ln>
            <a:noFill/>
          </a:ln>
          <a:effectLst/>
        </p:spPr>
      </p:pic>
      <p:sp>
        <p:nvSpPr>
          <p:cNvPr id="29" name="Rounded Rectangle 28"/>
          <p:cNvSpPr/>
          <p:nvPr/>
        </p:nvSpPr>
        <p:spPr>
          <a:xfrm>
            <a:off x="1608735" y="133917"/>
            <a:ext cx="7390825" cy="786780"/>
          </a:xfrm>
          <a:prstGeom prst="roundRect">
            <a:avLst>
              <a:gd name="adj" fmla="val 6422"/>
            </a:avLst>
          </a:prstGeom>
          <a:noFill/>
          <a:ln>
            <a:solidFill>
              <a:schemeClr val="tx1"/>
            </a:solidFill>
          </a:ln>
          <a:effectLst/>
        </p:spPr>
        <p:style>
          <a:lnRef idx="2">
            <a:schemeClr val="accent6"/>
          </a:lnRef>
          <a:fillRef idx="1">
            <a:schemeClr val="lt1"/>
          </a:fillRef>
          <a:effectRef idx="0">
            <a:schemeClr val="accent6"/>
          </a:effectRef>
          <a:fontRef idx="minor">
            <a:schemeClr val="dk1"/>
          </a:fontRef>
        </p:style>
        <p:txBody>
          <a:bodyPr anchor="ctr"/>
          <a:lstStyle/>
          <a:p>
            <a:pPr algn="ctr" fontAlgn="auto">
              <a:spcBef>
                <a:spcPts val="0"/>
              </a:spcBef>
              <a:spcAft>
                <a:spcPts val="0"/>
              </a:spcAft>
              <a:defRPr/>
            </a:pPr>
            <a:endParaRPr lang="en-US">
              <a:solidFill>
                <a:prstClr val="black"/>
              </a:solidFill>
            </a:endParaRPr>
          </a:p>
        </p:txBody>
      </p:sp>
      <p:sp>
        <p:nvSpPr>
          <p:cNvPr id="33" name="Rounded Rectangle 32"/>
          <p:cNvSpPr/>
          <p:nvPr/>
        </p:nvSpPr>
        <p:spPr>
          <a:xfrm>
            <a:off x="1720089" y="202779"/>
            <a:ext cx="489711" cy="635421"/>
          </a:xfrm>
          <a:prstGeom prst="roundRect">
            <a:avLst>
              <a:gd name="adj" fmla="val 9487"/>
            </a:avLst>
          </a:prstGeom>
          <a:solidFill>
            <a:srgbClr val="002060"/>
          </a:solidFill>
          <a:ln>
            <a:solidFill>
              <a:srgbClr val="002060"/>
            </a:solidFill>
          </a:ln>
          <a:scene3d>
            <a:camera prst="orthographicFront"/>
            <a:lightRig rig="threePt" dir="t"/>
          </a:scene3d>
          <a:sp3d>
            <a:bevelT w="139700" h="139700" prst="divot"/>
          </a:sp3d>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3000" b="1" dirty="0" smtClean="0">
                <a:effectLst>
                  <a:outerShdw blurRad="38100" dist="38100" dir="2700000" algn="tl">
                    <a:srgbClr val="000000">
                      <a:alpha val="43137"/>
                    </a:srgbClr>
                  </a:outerShdw>
                </a:effectLst>
                <a:latin typeface="Cambria" pitchFamily="18" charset="0"/>
              </a:rPr>
              <a:t>1</a:t>
            </a:r>
            <a:endParaRPr lang="en-US" sz="3000" b="1" dirty="0">
              <a:effectLst>
                <a:outerShdw blurRad="38100" dist="38100" dir="2700000" algn="tl">
                  <a:srgbClr val="000000">
                    <a:alpha val="43137"/>
                  </a:srgbClr>
                </a:outerShdw>
              </a:effectLst>
              <a:latin typeface="Cambria" pitchFamily="18" charset="0"/>
            </a:endParaRPr>
          </a:p>
        </p:txBody>
      </p:sp>
      <p:sp>
        <p:nvSpPr>
          <p:cNvPr id="9" name="Oval 8"/>
          <p:cNvSpPr/>
          <p:nvPr/>
        </p:nvSpPr>
        <p:spPr>
          <a:xfrm rot="7538023">
            <a:off x="178847" y="651633"/>
            <a:ext cx="220832" cy="228600"/>
          </a:xfrm>
          <a:prstGeom prst="ellipse">
            <a:avLst/>
          </a:prstGeom>
          <a:solidFill>
            <a:schemeClr val="bg1"/>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sp>
        <p:nvSpPr>
          <p:cNvPr id="10" name="Oval 9"/>
          <p:cNvSpPr/>
          <p:nvPr/>
        </p:nvSpPr>
        <p:spPr>
          <a:xfrm rot="11180550">
            <a:off x="204617" y="1184719"/>
            <a:ext cx="220832" cy="228600"/>
          </a:xfrm>
          <a:prstGeom prst="ellipse">
            <a:avLst/>
          </a:prstGeom>
          <a:ln>
            <a:noFill/>
          </a:ln>
          <a:effectLst>
            <a:innerShdw blurRad="63500" dist="50800" dir="13500000">
              <a:prstClr val="black">
                <a:alpha val="50000"/>
              </a:prstClr>
            </a:innerShdw>
          </a:effectLst>
        </p:spPr>
        <p:style>
          <a:lnRef idx="2">
            <a:schemeClr val="dk1"/>
          </a:lnRef>
          <a:fillRef idx="1">
            <a:schemeClr val="lt1"/>
          </a:fillRef>
          <a:effectRef idx="0">
            <a:schemeClr val="dk1"/>
          </a:effectRef>
          <a:fontRef idx="minor">
            <a:schemeClr val="dk1"/>
          </a:fontRef>
        </p:style>
        <p:txBody>
          <a:bodyPr anchor="ctr"/>
          <a:lstStyle/>
          <a:p>
            <a:pPr algn="ctr" fontAlgn="auto">
              <a:spcBef>
                <a:spcPts val="0"/>
              </a:spcBef>
              <a:spcAft>
                <a:spcPts val="0"/>
              </a:spcAft>
              <a:defRPr/>
            </a:pPr>
            <a:endParaRPr lang="en-US">
              <a:solidFill>
                <a:prstClr val="black"/>
              </a:solidFill>
            </a:endParaRPr>
          </a:p>
        </p:txBody>
      </p:sp>
      <p:sp>
        <p:nvSpPr>
          <p:cNvPr id="11" name="Block Arc 10"/>
          <p:cNvSpPr/>
          <p:nvPr/>
        </p:nvSpPr>
        <p:spPr>
          <a:xfrm rot="16200000">
            <a:off x="-26887" y="922161"/>
            <a:ext cx="545300" cy="232843"/>
          </a:xfrm>
          <a:prstGeom prst="blockArc">
            <a:avLst>
              <a:gd name="adj1" fmla="val 10259821"/>
              <a:gd name="adj2" fmla="val 387255"/>
              <a:gd name="adj3" fmla="val 0"/>
            </a:avLst>
          </a:prstGeom>
          <a:ln w="76200"/>
          <a:scene3d>
            <a:camera prst="perspectiveBelow"/>
            <a:lightRig rig="threePt" dir="t"/>
          </a:scene3d>
        </p:spPr>
        <p:style>
          <a:lnRef idx="2">
            <a:schemeClr val="dk1">
              <a:shade val="50000"/>
            </a:schemeClr>
          </a:lnRef>
          <a:fillRef idx="1">
            <a:schemeClr val="dk1"/>
          </a:fillRef>
          <a:effectRef idx="0">
            <a:schemeClr val="dk1"/>
          </a:effectRef>
          <a:fontRef idx="minor">
            <a:schemeClr val="lt1"/>
          </a:fontRef>
        </p:style>
        <p:txBody>
          <a:bodyPr anchor="ctr"/>
          <a:lstStyle/>
          <a:p>
            <a:pPr algn="ctr" fontAlgn="auto">
              <a:spcBef>
                <a:spcPts val="0"/>
              </a:spcBef>
              <a:spcAft>
                <a:spcPts val="0"/>
              </a:spcAft>
              <a:defRPr/>
            </a:pPr>
            <a:endParaRPr lang="en-US">
              <a:solidFill>
                <a:prstClr val="black"/>
              </a:solidFill>
            </a:endParaRPr>
          </a:p>
        </p:txBody>
      </p:sp>
      <p:sp>
        <p:nvSpPr>
          <p:cNvPr id="16" name="Rectangle 15"/>
          <p:cNvSpPr/>
          <p:nvPr/>
        </p:nvSpPr>
        <p:spPr>
          <a:xfrm>
            <a:off x="1505710" y="1371600"/>
            <a:ext cx="3657601" cy="1508105"/>
          </a:xfrm>
          <a:prstGeom prst="rect">
            <a:avLst/>
          </a:prstGeom>
          <a:solidFill>
            <a:srgbClr val="BCFCD4"/>
          </a:solidFill>
          <a:ln w="12700">
            <a:solidFill>
              <a:srgbClr val="009900"/>
            </a:solidFill>
          </a:ln>
        </p:spPr>
        <p:txBody>
          <a:bodyPr wrap="square">
            <a:spAutoFit/>
          </a:bodyPr>
          <a:lstStyle/>
          <a:p>
            <a:pPr algn="just"/>
            <a:r>
              <a:rPr lang="en-US" sz="2300" i="1" dirty="0" err="1" smtClean="0">
                <a:solidFill>
                  <a:srgbClr val="FF0000"/>
                </a:solidFill>
                <a:latin typeface="Cambria" panose="02040503050406030204" pitchFamily="18" charset="0"/>
                <a:ea typeface="Cambria" panose="02040503050406030204" pitchFamily="18" charset="0"/>
              </a:rPr>
              <a:t>Quan</a:t>
            </a:r>
            <a:r>
              <a:rPr lang="en-US" sz="2300" i="1" dirty="0" smtClean="0">
                <a:solidFill>
                  <a:srgbClr val="FF0000"/>
                </a:solidFill>
                <a:latin typeface="Cambria" panose="02040503050406030204" pitchFamily="18" charset="0"/>
                <a:ea typeface="Cambria" panose="02040503050406030204" pitchFamily="18" charset="0"/>
              </a:rPr>
              <a:t> </a:t>
            </a:r>
            <a:r>
              <a:rPr lang="en-US" sz="2300" i="1" dirty="0" err="1">
                <a:solidFill>
                  <a:srgbClr val="FF0000"/>
                </a:solidFill>
                <a:latin typeface="Cambria" panose="02040503050406030204" pitchFamily="18" charset="0"/>
                <a:ea typeface="Cambria" panose="02040503050406030204" pitchFamily="18" charset="0"/>
              </a:rPr>
              <a:t>sát</a:t>
            </a:r>
            <a:r>
              <a:rPr lang="en-US" sz="2300" i="1" dirty="0">
                <a:solidFill>
                  <a:srgbClr val="FF0000"/>
                </a:solidFill>
                <a:latin typeface="Cambria" panose="02040503050406030204" pitchFamily="18" charset="0"/>
                <a:ea typeface="Cambria" panose="02040503050406030204" pitchFamily="18" charset="0"/>
              </a:rPr>
              <a:t> </a:t>
            </a:r>
            <a:r>
              <a:rPr lang="en-US" sz="2300" i="1" dirty="0" err="1" smtClean="0">
                <a:solidFill>
                  <a:srgbClr val="FF0000"/>
                </a:solidFill>
                <a:latin typeface="Cambria" panose="02040503050406030204" pitchFamily="18" charset="0"/>
                <a:ea typeface="Cambria" panose="02040503050406030204" pitchFamily="18" charset="0"/>
              </a:rPr>
              <a:t>hình</a:t>
            </a:r>
            <a:r>
              <a:rPr lang="en-US" sz="2300" i="1" dirty="0" smtClean="0">
                <a:solidFill>
                  <a:srgbClr val="FF0000"/>
                </a:solidFill>
                <a:latin typeface="Cambria" panose="02040503050406030204" pitchFamily="18" charset="0"/>
                <a:ea typeface="Cambria" panose="02040503050406030204" pitchFamily="18" charset="0"/>
              </a:rPr>
              <a:t> 3.3 </a:t>
            </a:r>
            <a:r>
              <a:rPr lang="en-US" sz="2300" i="1" dirty="0" err="1" smtClean="0">
                <a:solidFill>
                  <a:srgbClr val="FF0000"/>
                </a:solidFill>
                <a:latin typeface="Cambria" panose="02040503050406030204" pitchFamily="18" charset="0"/>
                <a:ea typeface="Cambria" panose="02040503050406030204" pitchFamily="18" charset="0"/>
              </a:rPr>
              <a:t>và</a:t>
            </a:r>
            <a:r>
              <a:rPr lang="en-US" sz="2300" i="1" dirty="0" smtClean="0">
                <a:solidFill>
                  <a:srgbClr val="FF0000"/>
                </a:solidFill>
                <a:latin typeface="Cambria" panose="02040503050406030204" pitchFamily="18" charset="0"/>
                <a:ea typeface="Cambria" panose="02040503050406030204" pitchFamily="18" charset="0"/>
              </a:rPr>
              <a:t> </a:t>
            </a:r>
            <a:r>
              <a:rPr lang="en-US" sz="2300" i="1" dirty="0" err="1" smtClean="0">
                <a:solidFill>
                  <a:srgbClr val="FF0000"/>
                </a:solidFill>
                <a:latin typeface="Cambria" panose="02040503050406030204" pitchFamily="18" charset="0"/>
                <a:ea typeface="Cambria" panose="02040503050406030204" pitchFamily="18" charset="0"/>
              </a:rPr>
              <a:t>kênh</a:t>
            </a:r>
            <a:r>
              <a:rPr lang="en-US" sz="2300" i="1" dirty="0" smtClean="0">
                <a:solidFill>
                  <a:srgbClr val="FF0000"/>
                </a:solidFill>
                <a:latin typeface="Cambria" panose="02040503050406030204" pitchFamily="18" charset="0"/>
                <a:ea typeface="Cambria" panose="02040503050406030204" pitchFamily="18" charset="0"/>
              </a:rPr>
              <a:t> </a:t>
            </a:r>
            <a:r>
              <a:rPr lang="en-US" sz="2300" i="1" dirty="0" err="1" smtClean="0">
                <a:solidFill>
                  <a:srgbClr val="FF0000"/>
                </a:solidFill>
                <a:latin typeface="Cambria" panose="02040503050406030204" pitchFamily="18" charset="0"/>
                <a:ea typeface="Cambria" panose="02040503050406030204" pitchFamily="18" charset="0"/>
              </a:rPr>
              <a:t>chữ</a:t>
            </a:r>
            <a:r>
              <a:rPr lang="en-US" sz="2300" i="1" dirty="0" smtClean="0">
                <a:solidFill>
                  <a:srgbClr val="FF0000"/>
                </a:solidFill>
                <a:latin typeface="Cambria" panose="02040503050406030204" pitchFamily="18" charset="0"/>
                <a:ea typeface="Cambria" panose="02040503050406030204" pitchFamily="18" charset="0"/>
              </a:rPr>
              <a:t> SGK, </a:t>
            </a:r>
            <a:r>
              <a:rPr lang="en-US" sz="2300" i="1" dirty="0" err="1" smtClean="0">
                <a:solidFill>
                  <a:srgbClr val="FF0000"/>
                </a:solidFill>
                <a:latin typeface="Cambria" panose="02040503050406030204" pitchFamily="18" charset="0"/>
                <a:ea typeface="Cambria" panose="02040503050406030204" pitchFamily="18" charset="0"/>
              </a:rPr>
              <a:t>em</a:t>
            </a:r>
            <a:r>
              <a:rPr lang="en-US" sz="2300" i="1" dirty="0" smtClean="0">
                <a:solidFill>
                  <a:srgbClr val="FF0000"/>
                </a:solidFill>
                <a:latin typeface="Cambria" panose="02040503050406030204" pitchFamily="18" charset="0"/>
                <a:ea typeface="Cambria" panose="02040503050406030204" pitchFamily="18" charset="0"/>
              </a:rPr>
              <a:t> </a:t>
            </a:r>
            <a:r>
              <a:rPr lang="en-US" sz="2300" i="1" dirty="0" err="1" smtClean="0">
                <a:solidFill>
                  <a:srgbClr val="FF0000"/>
                </a:solidFill>
                <a:latin typeface="Cambria" panose="02040503050406030204" pitchFamily="18" charset="0"/>
                <a:ea typeface="Cambria" panose="02040503050406030204" pitchFamily="18" charset="0"/>
              </a:rPr>
              <a:t>hãy</a:t>
            </a:r>
            <a:r>
              <a:rPr lang="en-US" sz="2300" i="1" dirty="0" smtClean="0">
                <a:solidFill>
                  <a:srgbClr val="FF0000"/>
                </a:solidFill>
                <a:latin typeface="Cambria" panose="02040503050406030204" pitchFamily="18" charset="0"/>
                <a:ea typeface="Cambria" panose="02040503050406030204" pitchFamily="18" charset="0"/>
              </a:rPr>
              <a:t> </a:t>
            </a:r>
            <a:r>
              <a:rPr lang="en-US" sz="2300" i="1" dirty="0" err="1" smtClean="0">
                <a:solidFill>
                  <a:srgbClr val="FF0000"/>
                </a:solidFill>
                <a:latin typeface="Cambria" panose="02040503050406030204" pitchFamily="18" charset="0"/>
                <a:ea typeface="Cambria" panose="02040503050406030204" pitchFamily="18" charset="0"/>
              </a:rPr>
              <a:t>chứng</a:t>
            </a:r>
            <a:r>
              <a:rPr lang="en-US" sz="2300" i="1" dirty="0" smtClean="0">
                <a:solidFill>
                  <a:srgbClr val="FF0000"/>
                </a:solidFill>
                <a:latin typeface="Cambria" panose="02040503050406030204" pitchFamily="18" charset="0"/>
                <a:ea typeface="Cambria" panose="02040503050406030204" pitchFamily="18" charset="0"/>
              </a:rPr>
              <a:t> minh </a:t>
            </a:r>
            <a:r>
              <a:rPr lang="en-US" sz="2300" i="1" dirty="0" err="1" smtClean="0">
                <a:solidFill>
                  <a:srgbClr val="FF0000"/>
                </a:solidFill>
                <a:latin typeface="Cambria" panose="02040503050406030204" pitchFamily="18" charset="0"/>
                <a:ea typeface="Cambria" panose="02040503050406030204" pitchFamily="18" charset="0"/>
              </a:rPr>
              <a:t>khoáng</a:t>
            </a:r>
            <a:r>
              <a:rPr lang="en-US" sz="2300" i="1" dirty="0" smtClean="0">
                <a:solidFill>
                  <a:srgbClr val="FF0000"/>
                </a:solidFill>
                <a:latin typeface="Cambria" panose="02040503050406030204" pitchFamily="18" charset="0"/>
                <a:ea typeface="Cambria" panose="02040503050406030204" pitchFamily="18" charset="0"/>
              </a:rPr>
              <a:t> </a:t>
            </a:r>
            <a:r>
              <a:rPr lang="en-US" sz="2300" i="1" dirty="0" err="1" smtClean="0">
                <a:solidFill>
                  <a:srgbClr val="FF0000"/>
                </a:solidFill>
                <a:latin typeface="Cambria" panose="02040503050406030204" pitchFamily="18" charset="0"/>
                <a:ea typeface="Cambria" panose="02040503050406030204" pitchFamily="18" charset="0"/>
              </a:rPr>
              <a:t>sản</a:t>
            </a:r>
            <a:r>
              <a:rPr lang="en-US" sz="2300" i="1" dirty="0" smtClean="0">
                <a:solidFill>
                  <a:srgbClr val="FF0000"/>
                </a:solidFill>
                <a:latin typeface="Cambria" panose="02040503050406030204" pitchFamily="18" charset="0"/>
                <a:ea typeface="Cambria" panose="02040503050406030204" pitchFamily="18" charset="0"/>
              </a:rPr>
              <a:t> </a:t>
            </a:r>
            <a:r>
              <a:rPr lang="en-US" sz="2300" i="1" dirty="0" err="1" smtClean="0">
                <a:solidFill>
                  <a:srgbClr val="FF0000"/>
                </a:solidFill>
                <a:latin typeface="Cambria" panose="02040503050406030204" pitchFamily="18" charset="0"/>
                <a:ea typeface="Cambria" panose="02040503050406030204" pitchFamily="18" charset="0"/>
              </a:rPr>
              <a:t>nước</a:t>
            </a:r>
            <a:r>
              <a:rPr lang="en-US" sz="2300" i="1" dirty="0" smtClean="0">
                <a:solidFill>
                  <a:srgbClr val="FF0000"/>
                </a:solidFill>
                <a:latin typeface="Cambria" panose="02040503050406030204" pitchFamily="18" charset="0"/>
                <a:ea typeface="Cambria" panose="02040503050406030204" pitchFamily="18" charset="0"/>
              </a:rPr>
              <a:t> ta </a:t>
            </a:r>
            <a:r>
              <a:rPr lang="en-US" sz="2300" i="1" dirty="0" err="1" smtClean="0">
                <a:solidFill>
                  <a:srgbClr val="FF0000"/>
                </a:solidFill>
                <a:latin typeface="Cambria" panose="02040503050406030204" pitchFamily="18" charset="0"/>
                <a:ea typeface="Cambria" panose="02040503050406030204" pitchFamily="18" charset="0"/>
              </a:rPr>
              <a:t>khá</a:t>
            </a:r>
            <a:r>
              <a:rPr lang="en-US" sz="2300" i="1" dirty="0" smtClean="0">
                <a:solidFill>
                  <a:srgbClr val="FF0000"/>
                </a:solidFill>
                <a:latin typeface="Cambria" panose="02040503050406030204" pitchFamily="18" charset="0"/>
                <a:ea typeface="Cambria" panose="02040503050406030204" pitchFamily="18" charset="0"/>
              </a:rPr>
              <a:t> </a:t>
            </a:r>
            <a:r>
              <a:rPr lang="en-US" sz="2300" i="1" dirty="0" err="1" smtClean="0">
                <a:solidFill>
                  <a:srgbClr val="FF0000"/>
                </a:solidFill>
                <a:latin typeface="Cambria" panose="02040503050406030204" pitchFamily="18" charset="0"/>
                <a:ea typeface="Cambria" panose="02040503050406030204" pitchFamily="18" charset="0"/>
              </a:rPr>
              <a:t>phong</a:t>
            </a:r>
            <a:r>
              <a:rPr lang="en-US" sz="2300" i="1" dirty="0" smtClean="0">
                <a:solidFill>
                  <a:srgbClr val="FF0000"/>
                </a:solidFill>
                <a:latin typeface="Cambria" panose="02040503050406030204" pitchFamily="18" charset="0"/>
                <a:ea typeface="Cambria" panose="02040503050406030204" pitchFamily="18" charset="0"/>
              </a:rPr>
              <a:t> </a:t>
            </a:r>
            <a:r>
              <a:rPr lang="en-US" sz="2300" i="1" dirty="0" err="1" smtClean="0">
                <a:solidFill>
                  <a:srgbClr val="FF0000"/>
                </a:solidFill>
                <a:latin typeface="Cambria" panose="02040503050406030204" pitchFamily="18" charset="0"/>
                <a:ea typeface="Cambria" panose="02040503050406030204" pitchFamily="18" charset="0"/>
              </a:rPr>
              <a:t>phú</a:t>
            </a:r>
            <a:r>
              <a:rPr lang="en-US" sz="2300" i="1" dirty="0" smtClean="0">
                <a:solidFill>
                  <a:srgbClr val="FF0000"/>
                </a:solidFill>
                <a:latin typeface="Cambria" panose="02040503050406030204" pitchFamily="18" charset="0"/>
                <a:ea typeface="Cambria" panose="02040503050406030204" pitchFamily="18" charset="0"/>
              </a:rPr>
              <a:t> </a:t>
            </a:r>
            <a:r>
              <a:rPr lang="en-US" sz="2300" i="1" dirty="0" err="1" smtClean="0">
                <a:solidFill>
                  <a:srgbClr val="FF0000"/>
                </a:solidFill>
                <a:latin typeface="Cambria" panose="02040503050406030204" pitchFamily="18" charset="0"/>
                <a:ea typeface="Cambria" panose="02040503050406030204" pitchFamily="18" charset="0"/>
              </a:rPr>
              <a:t>và</a:t>
            </a:r>
            <a:r>
              <a:rPr lang="en-US" sz="2300" i="1" dirty="0" smtClean="0">
                <a:solidFill>
                  <a:srgbClr val="FF0000"/>
                </a:solidFill>
                <a:latin typeface="Cambria" panose="02040503050406030204" pitchFamily="18" charset="0"/>
                <a:ea typeface="Cambria" panose="02040503050406030204" pitchFamily="18" charset="0"/>
              </a:rPr>
              <a:t> </a:t>
            </a:r>
            <a:r>
              <a:rPr lang="en-US" sz="2300" i="1" dirty="0" err="1" smtClean="0">
                <a:solidFill>
                  <a:srgbClr val="FF0000"/>
                </a:solidFill>
                <a:latin typeface="Cambria" panose="02040503050406030204" pitchFamily="18" charset="0"/>
                <a:ea typeface="Cambria" panose="02040503050406030204" pitchFamily="18" charset="0"/>
              </a:rPr>
              <a:t>đa</a:t>
            </a:r>
            <a:r>
              <a:rPr lang="en-US" sz="2300" i="1" dirty="0" smtClean="0">
                <a:solidFill>
                  <a:srgbClr val="FF0000"/>
                </a:solidFill>
                <a:latin typeface="Cambria" panose="02040503050406030204" pitchFamily="18" charset="0"/>
                <a:ea typeface="Cambria" panose="02040503050406030204" pitchFamily="18" charset="0"/>
              </a:rPr>
              <a:t> </a:t>
            </a:r>
            <a:r>
              <a:rPr lang="en-US" sz="2300" i="1" dirty="0" err="1" smtClean="0">
                <a:solidFill>
                  <a:srgbClr val="FF0000"/>
                </a:solidFill>
                <a:latin typeface="Cambria" panose="02040503050406030204" pitchFamily="18" charset="0"/>
                <a:ea typeface="Cambria" panose="02040503050406030204" pitchFamily="18" charset="0"/>
              </a:rPr>
              <a:t>dạng</a:t>
            </a:r>
            <a:r>
              <a:rPr lang="en-US" sz="2300" i="1" dirty="0" smtClean="0">
                <a:solidFill>
                  <a:srgbClr val="FF0000"/>
                </a:solidFill>
                <a:latin typeface="Cambria" panose="02040503050406030204" pitchFamily="18" charset="0"/>
                <a:ea typeface="Cambria" panose="02040503050406030204" pitchFamily="18" charset="0"/>
              </a:rPr>
              <a:t>.</a:t>
            </a:r>
            <a:endParaRPr lang="vi-VN" sz="2300" i="1" dirty="0">
              <a:solidFill>
                <a:srgbClr val="FF0000"/>
              </a:solidFill>
              <a:latin typeface="Cambria" panose="02040503050406030204" pitchFamily="18" charset="0"/>
              <a:ea typeface="Cambria" panose="02040503050406030204" pitchFamily="18" charset="0"/>
            </a:endParaRPr>
          </a:p>
        </p:txBody>
      </p:sp>
      <p:sp>
        <p:nvSpPr>
          <p:cNvPr id="31" name="Title 1"/>
          <p:cNvSpPr txBox="1">
            <a:spLocks/>
          </p:cNvSpPr>
          <p:nvPr/>
        </p:nvSpPr>
        <p:spPr>
          <a:xfrm>
            <a:off x="2299452" y="266700"/>
            <a:ext cx="7377948" cy="5715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just"/>
            <a:r>
              <a:rPr lang="en-US" sz="2400" b="1" dirty="0">
                <a:solidFill>
                  <a:srgbClr val="0D30DD"/>
                </a:solidFill>
                <a:latin typeface="Cambria" pitchFamily="18" charset="0"/>
              </a:rPr>
              <a:t>ĐẶC ĐIỂM CHUNG CỦA KHOÁNG SẢN VIỆT NAM</a:t>
            </a:r>
          </a:p>
        </p:txBody>
      </p:sp>
      <p:pic>
        <p:nvPicPr>
          <p:cNvPr id="1027" name="Picture 3"/>
          <p:cNvPicPr>
            <a:picLocks noChangeAspect="1" noChangeArrowheads="1"/>
          </p:cNvPicPr>
          <p:nvPr/>
        </p:nvPicPr>
        <p:blipFill>
          <a:blip r:embed="rId5">
            <a:extLst>
              <a:ext uri="{BEBA8EAE-BF5A-486C-A8C5-ECC9F3942E4B}">
                <a14:imgProps xmlns:a14="http://schemas.microsoft.com/office/drawing/2010/main">
                  <a14:imgLayer r:embed="rId6">
                    <a14:imgEffect>
                      <a14:sharpenSoften amount="50000"/>
                    </a14:imgEffect>
                    <a14:imgEffect>
                      <a14:saturation sat="400000"/>
                    </a14:imgEffect>
                    <a14:imgEffect>
                      <a14:brightnessContrast contrast="40000"/>
                    </a14:imgEffect>
                  </a14:imgLayer>
                </a14:imgProps>
              </a:ext>
              <a:ext uri="{28A0092B-C50C-407E-A947-70E740481C1C}">
                <a14:useLocalDpi xmlns:a14="http://schemas.microsoft.com/office/drawing/2010/main" val="0"/>
              </a:ext>
            </a:extLst>
          </a:blip>
          <a:srcRect/>
          <a:stretch>
            <a:fillRect/>
          </a:stretch>
        </p:blipFill>
        <p:spPr bwMode="auto">
          <a:xfrm>
            <a:off x="286339" y="1516120"/>
            <a:ext cx="1167904" cy="1227080"/>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nvGrpSpPr>
          <p:cNvPr id="15" name="Group 14"/>
          <p:cNvGrpSpPr/>
          <p:nvPr/>
        </p:nvGrpSpPr>
        <p:grpSpPr>
          <a:xfrm>
            <a:off x="191254" y="4021179"/>
            <a:ext cx="1332746" cy="1312821"/>
            <a:chOff x="328593" y="3259179"/>
            <a:chExt cx="1256547" cy="1465221"/>
          </a:xfrm>
        </p:grpSpPr>
        <p:pic>
          <p:nvPicPr>
            <p:cNvPr id="1028" name="Picture 4"/>
            <p:cNvPicPr>
              <a:picLocks noChangeAspect="1" noChangeArrowheads="1"/>
            </p:cNvPicPr>
            <p:nvPr/>
          </p:nvPicPr>
          <p:blipFill>
            <a:blip r:embed="rId7">
              <a:extLst>
                <a:ext uri="{BEBA8EAE-BF5A-486C-A8C5-ECC9F3942E4B}">
                  <a14:imgProps xmlns:a14="http://schemas.microsoft.com/office/drawing/2010/main">
                    <a14:imgLayer r:embed="rId8">
                      <a14:imgEffect>
                        <a14:artisticMarker/>
                      </a14:imgEffect>
                      <a14:imgEffect>
                        <a14:sharpenSoften amount="50000"/>
                      </a14:imgEffect>
                      <a14:imgEffect>
                        <a14:colorTemperature colorTemp="11200"/>
                      </a14:imgEffect>
                      <a14:imgEffect>
                        <a14:brightnessContrast contrast="20000"/>
                      </a14:imgEffect>
                    </a14:imgLayer>
                  </a14:imgProps>
                </a:ext>
                <a:ext uri="{28A0092B-C50C-407E-A947-70E740481C1C}">
                  <a14:useLocalDpi xmlns:a14="http://schemas.microsoft.com/office/drawing/2010/main" val="0"/>
                </a:ext>
              </a:extLst>
            </a:blip>
            <a:srcRect/>
            <a:stretch>
              <a:fillRect/>
            </a:stretch>
          </p:blipFill>
          <p:spPr bwMode="auto">
            <a:xfrm>
              <a:off x="328593" y="3383619"/>
              <a:ext cx="1167903" cy="1340781"/>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8" name="Picture 12" descr="http://previews.123rf.com/images/mistac/mistac1207/mistac120700017/14524015-A-cartoon-boy-with-a-good-idea-Stock-Vector-thinking.jpg"/>
            <p:cNvPicPr>
              <a:picLocks noChangeAspect="1" noChangeArrowheads="1"/>
            </p:cNvPicPr>
            <p:nvPr/>
          </p:nvPicPr>
          <p:blipFill rotWithShape="1">
            <a:blip r:embed="rId9" cstate="print">
              <a:clrChange>
                <a:clrFrom>
                  <a:srgbClr val="FFFFFF"/>
                </a:clrFrom>
                <a:clrTo>
                  <a:srgbClr val="FFFFFF">
                    <a:alpha val="0"/>
                  </a:srgbClr>
                </a:clrTo>
              </a:clrChange>
              <a:extLst>
                <a:ext uri="{28A0092B-C50C-407E-A947-70E740481C1C}">
                  <a14:useLocalDpi xmlns:a14="http://schemas.microsoft.com/office/drawing/2010/main" val="0"/>
                </a:ext>
              </a:extLst>
            </a:blip>
            <a:srcRect l="32065" r="45098" b="81605"/>
            <a:stretch/>
          </p:blipFill>
          <p:spPr bwMode="auto">
            <a:xfrm rot="1019582">
              <a:off x="1011253" y="3259179"/>
              <a:ext cx="573887" cy="462251"/>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a:extLst>
              <a:ext uri="{909E8E84-426E-40DD-AFC4-6F175D3DCCD1}">
                <a14:hiddenFill xmlns:a14="http://schemas.microsoft.com/office/drawing/2010/main">
                  <a:solidFill>
                    <a:srgbClr val="FFFFFF"/>
                  </a:solidFill>
                </a14:hiddenFill>
              </a:ext>
            </a:extLst>
          </p:spPr>
        </p:pic>
      </p:grpSp>
      <p:sp>
        <p:nvSpPr>
          <p:cNvPr id="32" name="Rectangle 31"/>
          <p:cNvSpPr/>
          <p:nvPr/>
        </p:nvSpPr>
        <p:spPr>
          <a:xfrm>
            <a:off x="1523998" y="3124200"/>
            <a:ext cx="3657601" cy="3277820"/>
          </a:xfrm>
          <a:prstGeom prst="rect">
            <a:avLst/>
          </a:prstGeom>
          <a:solidFill>
            <a:srgbClr val="FFCCFF"/>
          </a:solidFill>
          <a:ln w="12700">
            <a:solidFill>
              <a:srgbClr val="0070C0"/>
            </a:solidFill>
          </a:ln>
        </p:spPr>
        <p:txBody>
          <a:bodyPr wrap="square">
            <a:spAutoFit/>
          </a:bodyPr>
          <a:lstStyle/>
          <a:p>
            <a:pPr algn="just"/>
            <a:r>
              <a:rPr lang="en-US" sz="2300" dirty="0" smtClean="0">
                <a:latin typeface="Cambria" panose="02040503050406030204" pitchFamily="18" charset="0"/>
                <a:ea typeface="Cambria" panose="02040503050406030204" pitchFamily="18" charset="0"/>
              </a:rPr>
              <a:t>- </a:t>
            </a:r>
            <a:r>
              <a:rPr lang="en-US" sz="2300" dirty="0" err="1" smtClean="0">
                <a:latin typeface="Cambria" panose="02040503050406030204" pitchFamily="18" charset="0"/>
                <a:ea typeface="Cambria" panose="02040503050406030204" pitchFamily="18" charset="0"/>
              </a:rPr>
              <a:t>Có</a:t>
            </a:r>
            <a:r>
              <a:rPr lang="en-US" sz="2300" dirty="0" smtClean="0">
                <a:latin typeface="Cambria" panose="02040503050406030204" pitchFamily="18" charset="0"/>
                <a:ea typeface="Cambria" panose="02040503050406030204" pitchFamily="18" charset="0"/>
              </a:rPr>
              <a:t> </a:t>
            </a:r>
            <a:r>
              <a:rPr lang="en-US" sz="2300" dirty="0" err="1" smtClean="0">
                <a:latin typeface="Cambria" panose="02040503050406030204" pitchFamily="18" charset="0"/>
                <a:ea typeface="Cambria" panose="02040503050406030204" pitchFamily="18" charset="0"/>
              </a:rPr>
              <a:t>trên</a:t>
            </a:r>
            <a:r>
              <a:rPr lang="en-US" sz="2300" dirty="0" smtClean="0">
                <a:latin typeface="Cambria" panose="02040503050406030204" pitchFamily="18" charset="0"/>
                <a:ea typeface="Cambria" panose="02040503050406030204" pitchFamily="18" charset="0"/>
              </a:rPr>
              <a:t> 5000 </a:t>
            </a:r>
            <a:r>
              <a:rPr lang="en-US" sz="2300" dirty="0" err="1" smtClean="0">
                <a:latin typeface="Cambria" panose="02040503050406030204" pitchFamily="18" charset="0"/>
                <a:ea typeface="Cambria" panose="02040503050406030204" pitchFamily="18" charset="0"/>
              </a:rPr>
              <a:t>mỏ</a:t>
            </a:r>
            <a:r>
              <a:rPr lang="en-US" sz="2300" dirty="0" smtClean="0">
                <a:latin typeface="Cambria" panose="02040503050406030204" pitchFamily="18" charset="0"/>
                <a:ea typeface="Cambria" panose="02040503050406030204" pitchFamily="18" charset="0"/>
              </a:rPr>
              <a:t> </a:t>
            </a:r>
            <a:r>
              <a:rPr lang="en-US" sz="2300" dirty="0" err="1" smtClean="0">
                <a:latin typeface="Cambria" panose="02040503050406030204" pitchFamily="18" charset="0"/>
                <a:ea typeface="Cambria" panose="02040503050406030204" pitchFamily="18" charset="0"/>
              </a:rPr>
              <a:t>và</a:t>
            </a:r>
            <a:r>
              <a:rPr lang="en-US" sz="2300" dirty="0" smtClean="0">
                <a:latin typeface="Cambria" panose="02040503050406030204" pitchFamily="18" charset="0"/>
                <a:ea typeface="Cambria" panose="02040503050406030204" pitchFamily="18" charset="0"/>
              </a:rPr>
              <a:t> </a:t>
            </a:r>
            <a:r>
              <a:rPr lang="en-US" sz="2300" dirty="0" err="1" smtClean="0">
                <a:latin typeface="Cambria" panose="02040503050406030204" pitchFamily="18" charset="0"/>
                <a:ea typeface="Cambria" panose="02040503050406030204" pitchFamily="18" charset="0"/>
              </a:rPr>
              <a:t>điểm</a:t>
            </a:r>
            <a:r>
              <a:rPr lang="en-US" sz="2300" dirty="0" smtClean="0">
                <a:latin typeface="Cambria" panose="02040503050406030204" pitchFamily="18" charset="0"/>
                <a:ea typeface="Cambria" panose="02040503050406030204" pitchFamily="18" charset="0"/>
              </a:rPr>
              <a:t> </a:t>
            </a:r>
            <a:r>
              <a:rPr lang="en-US" sz="2300" dirty="0" err="1" smtClean="0">
                <a:latin typeface="Cambria" panose="02040503050406030204" pitchFamily="18" charset="0"/>
                <a:ea typeface="Cambria" panose="02040503050406030204" pitchFamily="18" charset="0"/>
              </a:rPr>
              <a:t>quặng</a:t>
            </a:r>
            <a:r>
              <a:rPr lang="en-US" sz="2300" dirty="0" smtClean="0">
                <a:latin typeface="Cambria" panose="02040503050406030204" pitchFamily="18" charset="0"/>
                <a:ea typeface="Cambria" panose="02040503050406030204" pitchFamily="18" charset="0"/>
              </a:rPr>
              <a:t> </a:t>
            </a:r>
            <a:r>
              <a:rPr lang="en-US" sz="2300" dirty="0" err="1" smtClean="0">
                <a:latin typeface="Cambria" panose="02040503050406030204" pitchFamily="18" charset="0"/>
                <a:ea typeface="Cambria" panose="02040503050406030204" pitchFamily="18" charset="0"/>
              </a:rPr>
              <a:t>của</a:t>
            </a:r>
            <a:r>
              <a:rPr lang="en-US" sz="2300" dirty="0" smtClean="0">
                <a:latin typeface="Cambria" panose="02040503050406030204" pitchFamily="18" charset="0"/>
                <a:ea typeface="Cambria" panose="02040503050406030204" pitchFamily="18" charset="0"/>
              </a:rPr>
              <a:t> </a:t>
            </a:r>
            <a:r>
              <a:rPr lang="en-US" sz="2300" dirty="0" err="1" smtClean="0">
                <a:latin typeface="Cambria" panose="02040503050406030204" pitchFamily="18" charset="0"/>
                <a:ea typeface="Cambria" panose="02040503050406030204" pitchFamily="18" charset="0"/>
              </a:rPr>
              <a:t>hơn</a:t>
            </a:r>
            <a:r>
              <a:rPr lang="en-US" sz="2300" dirty="0" smtClean="0">
                <a:latin typeface="Cambria" panose="02040503050406030204" pitchFamily="18" charset="0"/>
                <a:ea typeface="Cambria" panose="02040503050406030204" pitchFamily="18" charset="0"/>
              </a:rPr>
              <a:t> 60 </a:t>
            </a:r>
            <a:r>
              <a:rPr lang="en-US" sz="2300" dirty="0" err="1" smtClean="0">
                <a:latin typeface="Cambria" panose="02040503050406030204" pitchFamily="18" charset="0"/>
                <a:ea typeface="Cambria" panose="02040503050406030204" pitchFamily="18" charset="0"/>
              </a:rPr>
              <a:t>loại</a:t>
            </a:r>
            <a:r>
              <a:rPr lang="en-US" sz="2300" dirty="0" smtClean="0">
                <a:latin typeface="Cambria" panose="02040503050406030204" pitchFamily="18" charset="0"/>
                <a:ea typeface="Cambria" panose="02040503050406030204" pitchFamily="18" charset="0"/>
              </a:rPr>
              <a:t> </a:t>
            </a:r>
            <a:r>
              <a:rPr lang="en-US" sz="2300" dirty="0" err="1" smtClean="0">
                <a:latin typeface="Cambria" panose="02040503050406030204" pitchFamily="18" charset="0"/>
                <a:ea typeface="Cambria" panose="02040503050406030204" pitchFamily="18" charset="0"/>
              </a:rPr>
              <a:t>khoáng</a:t>
            </a:r>
            <a:r>
              <a:rPr lang="en-US" sz="2300" dirty="0" smtClean="0">
                <a:latin typeface="Cambria" panose="02040503050406030204" pitchFamily="18" charset="0"/>
                <a:ea typeface="Cambria" panose="02040503050406030204" pitchFamily="18" charset="0"/>
              </a:rPr>
              <a:t> </a:t>
            </a:r>
            <a:r>
              <a:rPr lang="en-US" sz="2300" dirty="0" err="1" smtClean="0">
                <a:latin typeface="Cambria" panose="02040503050406030204" pitchFamily="18" charset="0"/>
                <a:ea typeface="Cambria" panose="02040503050406030204" pitchFamily="18" charset="0"/>
              </a:rPr>
              <a:t>sản</a:t>
            </a:r>
            <a:r>
              <a:rPr lang="en-US" sz="2300" dirty="0" smtClean="0">
                <a:latin typeface="Cambria" panose="02040503050406030204" pitchFamily="18" charset="0"/>
                <a:ea typeface="Cambria" panose="02040503050406030204" pitchFamily="18" charset="0"/>
              </a:rPr>
              <a:t> </a:t>
            </a:r>
            <a:r>
              <a:rPr lang="en-US" sz="2300" dirty="0" err="1" smtClean="0">
                <a:latin typeface="Cambria" panose="02040503050406030204" pitchFamily="18" charset="0"/>
                <a:ea typeface="Cambria" panose="02040503050406030204" pitchFamily="18" charset="0"/>
              </a:rPr>
              <a:t>khác</a:t>
            </a:r>
            <a:r>
              <a:rPr lang="en-US" sz="2300" dirty="0" smtClean="0">
                <a:latin typeface="Cambria" panose="02040503050406030204" pitchFamily="18" charset="0"/>
                <a:ea typeface="Cambria" panose="02040503050406030204" pitchFamily="18" charset="0"/>
              </a:rPr>
              <a:t> </a:t>
            </a:r>
            <a:r>
              <a:rPr lang="en-US" sz="2300" dirty="0" err="1" smtClean="0">
                <a:latin typeface="Cambria" panose="02040503050406030204" pitchFamily="18" charset="0"/>
                <a:ea typeface="Cambria" panose="02040503050406030204" pitchFamily="18" charset="0"/>
              </a:rPr>
              <a:t>nhau</a:t>
            </a:r>
            <a:r>
              <a:rPr lang="en-US" sz="2300" dirty="0" smtClean="0">
                <a:latin typeface="Cambria" panose="02040503050406030204" pitchFamily="18" charset="0"/>
                <a:ea typeface="Cambria" panose="02040503050406030204" pitchFamily="18" charset="0"/>
              </a:rPr>
              <a:t>.</a:t>
            </a:r>
          </a:p>
          <a:p>
            <a:pPr algn="just"/>
            <a:r>
              <a:rPr lang="en-US" sz="2300" dirty="0" smtClean="0">
                <a:latin typeface="Cambria" panose="02040503050406030204" pitchFamily="18" charset="0"/>
                <a:ea typeface="Cambria" panose="02040503050406030204" pitchFamily="18" charset="0"/>
              </a:rPr>
              <a:t>- </a:t>
            </a:r>
            <a:r>
              <a:rPr lang="en-US" sz="2300" dirty="0" err="1" smtClean="0">
                <a:latin typeface="Cambria" panose="02040503050406030204" pitchFamily="18" charset="0"/>
                <a:ea typeface="Cambria" panose="02040503050406030204" pitchFamily="18" charset="0"/>
              </a:rPr>
              <a:t>Một</a:t>
            </a:r>
            <a:r>
              <a:rPr lang="en-US" sz="2300" dirty="0" smtClean="0">
                <a:latin typeface="Cambria" panose="02040503050406030204" pitchFamily="18" charset="0"/>
                <a:ea typeface="Cambria" panose="02040503050406030204" pitchFamily="18" charset="0"/>
              </a:rPr>
              <a:t> </a:t>
            </a:r>
            <a:r>
              <a:rPr lang="en-US" sz="2300" dirty="0" err="1" smtClean="0">
                <a:latin typeface="Cambria" panose="02040503050406030204" pitchFamily="18" charset="0"/>
                <a:ea typeface="Cambria" panose="02040503050406030204" pitchFamily="18" charset="0"/>
              </a:rPr>
              <a:t>số</a:t>
            </a:r>
            <a:r>
              <a:rPr lang="en-US" sz="2300" dirty="0" smtClean="0">
                <a:latin typeface="Cambria" panose="02040503050406030204" pitchFamily="18" charset="0"/>
                <a:ea typeface="Cambria" panose="02040503050406030204" pitchFamily="18" charset="0"/>
              </a:rPr>
              <a:t> </a:t>
            </a:r>
            <a:r>
              <a:rPr lang="en-US" sz="2300" dirty="0" err="1" smtClean="0">
                <a:latin typeface="Cambria" panose="02040503050406030204" pitchFamily="18" charset="0"/>
                <a:ea typeface="Cambria" panose="02040503050406030204" pitchFamily="18" charset="0"/>
              </a:rPr>
              <a:t>loại</a:t>
            </a:r>
            <a:r>
              <a:rPr lang="en-US" sz="2300" dirty="0" smtClean="0">
                <a:latin typeface="Cambria" panose="02040503050406030204" pitchFamily="18" charset="0"/>
                <a:ea typeface="Cambria" panose="02040503050406030204" pitchFamily="18" charset="0"/>
              </a:rPr>
              <a:t> </a:t>
            </a:r>
            <a:r>
              <a:rPr lang="en-US" sz="2300" dirty="0" err="1" smtClean="0">
                <a:latin typeface="Cambria" panose="02040503050406030204" pitchFamily="18" charset="0"/>
                <a:ea typeface="Cambria" panose="02040503050406030204" pitchFamily="18" charset="0"/>
              </a:rPr>
              <a:t>khoáng</a:t>
            </a:r>
            <a:r>
              <a:rPr lang="en-US" sz="2300" dirty="0" smtClean="0">
                <a:latin typeface="Cambria" panose="02040503050406030204" pitchFamily="18" charset="0"/>
                <a:ea typeface="Cambria" panose="02040503050406030204" pitchFamily="18" charset="0"/>
              </a:rPr>
              <a:t> </a:t>
            </a:r>
            <a:r>
              <a:rPr lang="en-US" sz="2300" dirty="0" err="1" smtClean="0">
                <a:latin typeface="Cambria" panose="02040503050406030204" pitchFamily="18" charset="0"/>
                <a:ea typeface="Cambria" panose="02040503050406030204" pitchFamily="18" charset="0"/>
              </a:rPr>
              <a:t>sản</a:t>
            </a:r>
            <a:r>
              <a:rPr lang="en-US" sz="2300" dirty="0" smtClean="0">
                <a:latin typeface="Cambria" panose="02040503050406030204" pitchFamily="18" charset="0"/>
                <a:ea typeface="Cambria" panose="02040503050406030204" pitchFamily="18" charset="0"/>
              </a:rPr>
              <a:t>: </a:t>
            </a:r>
            <a:r>
              <a:rPr lang="en-US" sz="2300" dirty="0" err="1" smtClean="0">
                <a:latin typeface="Cambria" panose="02040503050406030204" pitchFamily="18" charset="0"/>
                <a:ea typeface="Cambria" panose="02040503050406030204" pitchFamily="18" charset="0"/>
              </a:rPr>
              <a:t>dầu</a:t>
            </a:r>
            <a:r>
              <a:rPr lang="en-US" sz="2300" dirty="0" smtClean="0">
                <a:latin typeface="Cambria" panose="02040503050406030204" pitchFamily="18" charset="0"/>
                <a:ea typeface="Cambria" panose="02040503050406030204" pitchFamily="18" charset="0"/>
              </a:rPr>
              <a:t> </a:t>
            </a:r>
            <a:r>
              <a:rPr lang="en-US" sz="2300" dirty="0" err="1" smtClean="0">
                <a:latin typeface="Cambria" panose="02040503050406030204" pitchFamily="18" charset="0"/>
                <a:ea typeface="Cambria" panose="02040503050406030204" pitchFamily="18" charset="0"/>
              </a:rPr>
              <a:t>mỏ</a:t>
            </a:r>
            <a:r>
              <a:rPr lang="en-US" sz="2300" dirty="0" smtClean="0">
                <a:latin typeface="Cambria" panose="02040503050406030204" pitchFamily="18" charset="0"/>
                <a:ea typeface="Cambria" panose="02040503050406030204" pitchFamily="18" charset="0"/>
              </a:rPr>
              <a:t>, </a:t>
            </a:r>
            <a:r>
              <a:rPr lang="en-US" sz="2300" dirty="0" err="1" smtClean="0">
                <a:latin typeface="Cambria" panose="02040503050406030204" pitchFamily="18" charset="0"/>
                <a:ea typeface="Cambria" panose="02040503050406030204" pitchFamily="18" charset="0"/>
              </a:rPr>
              <a:t>khí</a:t>
            </a:r>
            <a:r>
              <a:rPr lang="en-US" sz="2300" dirty="0" smtClean="0">
                <a:latin typeface="Cambria" panose="02040503050406030204" pitchFamily="18" charset="0"/>
                <a:ea typeface="Cambria" panose="02040503050406030204" pitchFamily="18" charset="0"/>
              </a:rPr>
              <a:t> tự </a:t>
            </a:r>
            <a:r>
              <a:rPr lang="en-US" sz="2300" dirty="0" err="1" smtClean="0">
                <a:latin typeface="Cambria" panose="02040503050406030204" pitchFamily="18" charset="0"/>
                <a:ea typeface="Cambria" panose="02040503050406030204" pitchFamily="18" charset="0"/>
              </a:rPr>
              <a:t>nhiên</a:t>
            </a:r>
            <a:r>
              <a:rPr lang="en-US" sz="2300" dirty="0" smtClean="0">
                <a:latin typeface="Cambria" panose="02040503050406030204" pitchFamily="18" charset="0"/>
                <a:ea typeface="Cambria" panose="02040503050406030204" pitchFamily="18" charset="0"/>
              </a:rPr>
              <a:t>, than </a:t>
            </a:r>
            <a:r>
              <a:rPr lang="en-US" sz="2300" dirty="0" err="1" smtClean="0">
                <a:latin typeface="Cambria" panose="02040503050406030204" pitchFamily="18" charset="0"/>
                <a:ea typeface="Cambria" panose="02040503050406030204" pitchFamily="18" charset="0"/>
              </a:rPr>
              <a:t>đá</a:t>
            </a:r>
            <a:r>
              <a:rPr lang="en-US" sz="2300" dirty="0" smtClean="0">
                <a:latin typeface="Cambria" panose="02040503050406030204" pitchFamily="18" charset="0"/>
                <a:ea typeface="Cambria" panose="02040503050406030204" pitchFamily="18" charset="0"/>
              </a:rPr>
              <a:t>, than </a:t>
            </a:r>
            <a:r>
              <a:rPr lang="en-US" sz="2300" dirty="0" err="1" smtClean="0">
                <a:latin typeface="Cambria" panose="02040503050406030204" pitchFamily="18" charset="0"/>
                <a:ea typeface="Cambria" panose="02040503050406030204" pitchFamily="18" charset="0"/>
              </a:rPr>
              <a:t>bùn</a:t>
            </a:r>
            <a:r>
              <a:rPr lang="en-US" sz="2300" dirty="0" smtClean="0">
                <a:latin typeface="Cambria" panose="02040503050406030204" pitchFamily="18" charset="0"/>
                <a:ea typeface="Cambria" panose="02040503050406030204" pitchFamily="18" charset="0"/>
              </a:rPr>
              <a:t>, </a:t>
            </a:r>
            <a:r>
              <a:rPr lang="en-US" sz="2300" dirty="0" err="1" smtClean="0">
                <a:latin typeface="Cambria" panose="02040503050406030204" pitchFamily="18" charset="0"/>
                <a:ea typeface="Cambria" panose="02040503050406030204" pitchFamily="18" charset="0"/>
              </a:rPr>
              <a:t>sắt</a:t>
            </a:r>
            <a:r>
              <a:rPr lang="en-US" sz="2300" dirty="0" smtClean="0">
                <a:latin typeface="Cambria" panose="02040503050406030204" pitchFamily="18" charset="0"/>
                <a:ea typeface="Cambria" panose="02040503050406030204" pitchFamily="18" charset="0"/>
              </a:rPr>
              <a:t>, </a:t>
            </a:r>
            <a:r>
              <a:rPr lang="en-US" sz="2300" dirty="0" err="1" smtClean="0">
                <a:latin typeface="Cambria" panose="02040503050406030204" pitchFamily="18" charset="0"/>
                <a:ea typeface="Cambria" panose="02040503050406030204" pitchFamily="18" charset="0"/>
              </a:rPr>
              <a:t>mangan</a:t>
            </a:r>
            <a:r>
              <a:rPr lang="en-US" sz="2300" dirty="0" smtClean="0">
                <a:latin typeface="Cambria" panose="02040503050406030204" pitchFamily="18" charset="0"/>
                <a:ea typeface="Cambria" panose="02040503050406030204" pitchFamily="18" charset="0"/>
              </a:rPr>
              <a:t>, titan, </a:t>
            </a:r>
            <a:r>
              <a:rPr lang="en-US" sz="2300" dirty="0" err="1" smtClean="0">
                <a:latin typeface="Cambria" panose="02040503050406030204" pitchFamily="18" charset="0"/>
                <a:ea typeface="Cambria" panose="02040503050406030204" pitchFamily="18" charset="0"/>
              </a:rPr>
              <a:t>vàng</a:t>
            </a:r>
            <a:r>
              <a:rPr lang="en-US" sz="2300" dirty="0" smtClean="0">
                <a:latin typeface="Cambria" panose="02040503050406030204" pitchFamily="18" charset="0"/>
                <a:ea typeface="Cambria" panose="02040503050406030204" pitchFamily="18" charset="0"/>
              </a:rPr>
              <a:t>, </a:t>
            </a:r>
            <a:r>
              <a:rPr lang="en-US" sz="2300" dirty="0" err="1" smtClean="0">
                <a:latin typeface="Cambria" panose="02040503050406030204" pitchFamily="18" charset="0"/>
                <a:ea typeface="Cambria" panose="02040503050406030204" pitchFamily="18" charset="0"/>
              </a:rPr>
              <a:t>đồng</a:t>
            </a:r>
            <a:r>
              <a:rPr lang="en-US" sz="2300" dirty="0" smtClean="0">
                <a:latin typeface="Cambria" panose="02040503050406030204" pitchFamily="18" charset="0"/>
                <a:ea typeface="Cambria" panose="02040503050406030204" pitchFamily="18" charset="0"/>
              </a:rPr>
              <a:t>, </a:t>
            </a:r>
            <a:r>
              <a:rPr lang="en-US" sz="2300" dirty="0" err="1" smtClean="0">
                <a:latin typeface="Cambria" panose="02040503050406030204" pitchFamily="18" charset="0"/>
                <a:ea typeface="Cambria" panose="02040503050406030204" pitchFamily="18" charset="0"/>
              </a:rPr>
              <a:t>thiếc</a:t>
            </a:r>
            <a:r>
              <a:rPr lang="en-US" sz="2300" dirty="0" smtClean="0">
                <a:latin typeface="Cambria" panose="02040503050406030204" pitchFamily="18" charset="0"/>
                <a:ea typeface="Cambria" panose="02040503050406030204" pitchFamily="18" charset="0"/>
              </a:rPr>
              <a:t>, </a:t>
            </a:r>
            <a:r>
              <a:rPr lang="en-US" sz="2300" dirty="0" err="1" smtClean="0">
                <a:latin typeface="Cambria" panose="02040503050406030204" pitchFamily="18" charset="0"/>
                <a:ea typeface="Cambria" panose="02040503050406030204" pitchFamily="18" charset="0"/>
              </a:rPr>
              <a:t>bô-xit</a:t>
            </a:r>
            <a:r>
              <a:rPr lang="en-US" sz="2300" dirty="0" smtClean="0">
                <a:latin typeface="Cambria" panose="02040503050406030204" pitchFamily="18" charset="0"/>
                <a:ea typeface="Cambria" panose="02040503050406030204" pitchFamily="18" charset="0"/>
              </a:rPr>
              <a:t>, </a:t>
            </a:r>
            <a:r>
              <a:rPr lang="en-US" sz="2300" dirty="0" err="1" smtClean="0">
                <a:latin typeface="Cambria" panose="02040503050406030204" pitchFamily="18" charset="0"/>
                <a:ea typeface="Cambria" panose="02040503050406030204" pitchFamily="18" charset="0"/>
              </a:rPr>
              <a:t>apatit</a:t>
            </a:r>
            <a:r>
              <a:rPr lang="en-US" sz="2300" dirty="0" smtClean="0">
                <a:latin typeface="Cambria" panose="02040503050406030204" pitchFamily="18" charset="0"/>
                <a:ea typeface="Cambria" panose="02040503050406030204" pitchFamily="18" charset="0"/>
              </a:rPr>
              <a:t>, </a:t>
            </a:r>
            <a:r>
              <a:rPr lang="en-US" sz="2300" dirty="0" err="1" smtClean="0">
                <a:latin typeface="Cambria" panose="02040503050406030204" pitchFamily="18" charset="0"/>
                <a:ea typeface="Cambria" panose="02040503050406030204" pitchFamily="18" charset="0"/>
              </a:rPr>
              <a:t>đá</a:t>
            </a:r>
            <a:r>
              <a:rPr lang="en-US" sz="2300" dirty="0" smtClean="0">
                <a:latin typeface="Cambria" panose="02040503050406030204" pitchFamily="18" charset="0"/>
                <a:ea typeface="Cambria" panose="02040503050406030204" pitchFamily="18" charset="0"/>
              </a:rPr>
              <a:t> </a:t>
            </a:r>
            <a:r>
              <a:rPr lang="en-US" sz="2300" dirty="0" err="1" smtClean="0">
                <a:latin typeface="Cambria" panose="02040503050406030204" pitchFamily="18" charset="0"/>
                <a:ea typeface="Cambria" panose="02040503050406030204" pitchFamily="18" charset="0"/>
              </a:rPr>
              <a:t>quý</a:t>
            </a:r>
            <a:r>
              <a:rPr lang="en-US" sz="2300" dirty="0" smtClean="0">
                <a:latin typeface="Cambria" panose="02040503050406030204" pitchFamily="18" charset="0"/>
                <a:ea typeface="Cambria" panose="02040503050406030204" pitchFamily="18" charset="0"/>
              </a:rPr>
              <a:t>, </a:t>
            </a:r>
            <a:r>
              <a:rPr lang="en-US" sz="2300" dirty="0" err="1" smtClean="0">
                <a:latin typeface="Cambria" panose="02040503050406030204" pitchFamily="18" charset="0"/>
                <a:ea typeface="Cambria" panose="02040503050406030204" pitchFamily="18" charset="0"/>
              </a:rPr>
              <a:t>đá</a:t>
            </a:r>
            <a:r>
              <a:rPr lang="en-US" sz="2300" dirty="0" smtClean="0">
                <a:latin typeface="Cambria" panose="02040503050406030204" pitchFamily="18" charset="0"/>
                <a:ea typeface="Cambria" panose="02040503050406030204" pitchFamily="18" charset="0"/>
              </a:rPr>
              <a:t> </a:t>
            </a:r>
            <a:r>
              <a:rPr lang="en-US" sz="2300" dirty="0" err="1" smtClean="0">
                <a:latin typeface="Cambria" panose="02040503050406030204" pitchFamily="18" charset="0"/>
                <a:ea typeface="Cambria" panose="02040503050406030204" pitchFamily="18" charset="0"/>
              </a:rPr>
              <a:t>vôi</a:t>
            </a:r>
            <a:r>
              <a:rPr lang="en-US" sz="2300" dirty="0" smtClean="0">
                <a:latin typeface="Cambria" panose="02040503050406030204" pitchFamily="18" charset="0"/>
                <a:ea typeface="Cambria" panose="02040503050406030204" pitchFamily="18" charset="0"/>
              </a:rPr>
              <a:t>, </a:t>
            </a:r>
            <a:r>
              <a:rPr lang="en-US" sz="2300" dirty="0" err="1" smtClean="0">
                <a:latin typeface="Cambria" panose="02040503050406030204" pitchFamily="18" charset="0"/>
                <a:ea typeface="Cambria" panose="02040503050406030204" pitchFamily="18" charset="0"/>
              </a:rPr>
              <a:t>sét</a:t>
            </a:r>
            <a:r>
              <a:rPr lang="en-US" sz="2300" dirty="0" smtClean="0">
                <a:latin typeface="Cambria" panose="02040503050406030204" pitchFamily="18" charset="0"/>
                <a:ea typeface="Cambria" panose="02040503050406030204" pitchFamily="18" charset="0"/>
              </a:rPr>
              <a:t>, </a:t>
            </a:r>
            <a:r>
              <a:rPr lang="en-US" sz="2300" dirty="0" err="1" smtClean="0">
                <a:latin typeface="Cambria" panose="02040503050406030204" pitchFamily="18" charset="0"/>
                <a:ea typeface="Cambria" panose="02040503050406030204" pitchFamily="18" charset="0"/>
              </a:rPr>
              <a:t>cao</a:t>
            </a:r>
            <a:r>
              <a:rPr lang="en-US" sz="2300" dirty="0" smtClean="0">
                <a:latin typeface="Cambria" panose="02040503050406030204" pitchFamily="18" charset="0"/>
                <a:ea typeface="Cambria" panose="02040503050406030204" pitchFamily="18" charset="0"/>
              </a:rPr>
              <a:t> </a:t>
            </a:r>
            <a:r>
              <a:rPr lang="en-US" sz="2300" dirty="0" err="1" smtClean="0">
                <a:latin typeface="Cambria" panose="02040503050406030204" pitchFamily="18" charset="0"/>
                <a:ea typeface="Cambria" panose="02040503050406030204" pitchFamily="18" charset="0"/>
              </a:rPr>
              <a:t>lanh</a:t>
            </a:r>
            <a:r>
              <a:rPr lang="en-US" sz="2300" dirty="0" smtClean="0">
                <a:latin typeface="Cambria" panose="02040503050406030204" pitchFamily="18" charset="0"/>
                <a:ea typeface="Cambria" panose="02040503050406030204" pitchFamily="18" charset="0"/>
              </a:rPr>
              <a:t>, </a:t>
            </a:r>
            <a:r>
              <a:rPr lang="en-US" sz="2300" dirty="0" err="1" smtClean="0">
                <a:latin typeface="Cambria" panose="02040503050406030204" pitchFamily="18" charset="0"/>
                <a:ea typeface="Cambria" panose="02040503050406030204" pitchFamily="18" charset="0"/>
              </a:rPr>
              <a:t>nước</a:t>
            </a:r>
            <a:r>
              <a:rPr lang="en-US" sz="2300" dirty="0" smtClean="0">
                <a:latin typeface="Cambria" panose="02040503050406030204" pitchFamily="18" charset="0"/>
                <a:ea typeface="Cambria" panose="02040503050406030204" pitchFamily="18" charset="0"/>
              </a:rPr>
              <a:t> </a:t>
            </a:r>
            <a:r>
              <a:rPr lang="en-US" sz="2300" dirty="0" err="1" smtClean="0">
                <a:latin typeface="Cambria" panose="02040503050406030204" pitchFamily="18" charset="0"/>
                <a:ea typeface="Cambria" panose="02040503050406030204" pitchFamily="18" charset="0"/>
              </a:rPr>
              <a:t>khoáng</a:t>
            </a:r>
            <a:r>
              <a:rPr lang="en-US" sz="2300" dirty="0" smtClean="0">
                <a:latin typeface="Cambria" panose="02040503050406030204" pitchFamily="18" charset="0"/>
                <a:ea typeface="Cambria" panose="02040503050406030204" pitchFamily="18" charset="0"/>
              </a:rPr>
              <a:t>.</a:t>
            </a:r>
            <a:endParaRPr lang="vi-VN" sz="2300" dirty="0">
              <a:latin typeface="Cambria" panose="02040503050406030204" pitchFamily="18" charset="0"/>
              <a:ea typeface="Cambria" panose="02040503050406030204" pitchFamily="18" charset="0"/>
            </a:endParaRPr>
          </a:p>
        </p:txBody>
      </p:sp>
      <p:pic>
        <p:nvPicPr>
          <p:cNvPr id="2" name="Picture 3"/>
          <p:cNvPicPr>
            <a:picLocks noChangeAspect="1" noChangeArrowheads="1"/>
          </p:cNvPicPr>
          <p:nvPr/>
        </p:nvPicPr>
        <p:blipFill>
          <a:blip r:embed="rId10">
            <a:extLst>
              <a:ext uri="{BEBA8EAE-BF5A-486C-A8C5-ECC9F3942E4B}">
                <a14:imgProps xmlns:a14="http://schemas.microsoft.com/office/drawing/2010/main">
                  <a14:imgLayer r:embed="rId11">
                    <a14:imgEffect>
                      <a14:sharpenSoften amount="50000"/>
                    </a14:imgEffect>
                  </a14:imgLayer>
                </a14:imgProps>
              </a:ext>
              <a:ext uri="{28A0092B-C50C-407E-A947-70E740481C1C}">
                <a14:useLocalDpi xmlns:a14="http://schemas.microsoft.com/office/drawing/2010/main" val="0"/>
              </a:ext>
            </a:extLst>
          </a:blip>
          <a:srcRect/>
          <a:stretch>
            <a:fillRect/>
          </a:stretch>
        </p:blipFill>
        <p:spPr bwMode="auto">
          <a:xfrm>
            <a:off x="5304146" y="1280952"/>
            <a:ext cx="3535053" cy="5272247"/>
          </a:xfrm>
          <a:prstGeom prst="rect">
            <a:avLst/>
          </a:prstGeom>
          <a:noFill/>
          <a:ln w="9525">
            <a:solidFill>
              <a:srgbClr val="FF00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835143163"/>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1027"/>
                                        </p:tgtEl>
                                        <p:attrNameLst>
                                          <p:attrName>style.visibility</p:attrName>
                                        </p:attrNameLst>
                                      </p:cBhvr>
                                      <p:to>
                                        <p:strVal val="visible"/>
                                      </p:to>
                                    </p:set>
                                    <p:animEffect transition="in" filter="randombar(horizontal)">
                                      <p:cBhvr>
                                        <p:cTn id="7" dur="500"/>
                                        <p:tgtEl>
                                          <p:spTgt spid="1027"/>
                                        </p:tgtEl>
                                      </p:cBhvr>
                                    </p:animEffect>
                                  </p:childTnLst>
                                </p:cTn>
                              </p:par>
                              <p:par>
                                <p:cTn id="8" presetID="14" presetClass="entr" presetSubtype="10" fill="hold" grpId="0" nodeType="withEffect">
                                  <p:stCondLst>
                                    <p:cond delay="0"/>
                                  </p:stCondLst>
                                  <p:childTnLst>
                                    <p:set>
                                      <p:cBhvr>
                                        <p:cTn id="9" dur="1" fill="hold">
                                          <p:stCondLst>
                                            <p:cond delay="0"/>
                                          </p:stCondLst>
                                        </p:cTn>
                                        <p:tgtEl>
                                          <p:spTgt spid="16"/>
                                        </p:tgtEl>
                                        <p:attrNameLst>
                                          <p:attrName>style.visibility</p:attrName>
                                        </p:attrNameLst>
                                      </p:cBhvr>
                                      <p:to>
                                        <p:strVal val="visible"/>
                                      </p:to>
                                    </p:set>
                                    <p:animEffect transition="in" filter="randombar(horizontal)">
                                      <p:cBhvr>
                                        <p:cTn id="10" dur="500"/>
                                        <p:tgtEl>
                                          <p:spTgt spid="16"/>
                                        </p:tgtEl>
                                      </p:cBhvr>
                                    </p:animEffect>
                                  </p:childTnLst>
                                </p:cTn>
                              </p:par>
                            </p:childTnLst>
                          </p:cTn>
                        </p:par>
                      </p:childTnLst>
                    </p:cTn>
                  </p:par>
                  <p:par>
                    <p:cTn id="11" fill="hold">
                      <p:stCondLst>
                        <p:cond delay="indefinite"/>
                      </p:stCondLst>
                      <p:childTnLst>
                        <p:par>
                          <p:cTn id="12" fill="hold">
                            <p:stCondLst>
                              <p:cond delay="0"/>
                            </p:stCondLst>
                            <p:childTnLst>
                              <p:par>
                                <p:cTn id="13" presetID="14" presetClass="entr" presetSubtype="10" fill="hold" nodeType="clickEffect">
                                  <p:stCondLst>
                                    <p:cond delay="0"/>
                                  </p:stCondLst>
                                  <p:childTnLst>
                                    <p:set>
                                      <p:cBhvr>
                                        <p:cTn id="14" dur="1" fill="hold">
                                          <p:stCondLst>
                                            <p:cond delay="0"/>
                                          </p:stCondLst>
                                        </p:cTn>
                                        <p:tgtEl>
                                          <p:spTgt spid="2"/>
                                        </p:tgtEl>
                                        <p:attrNameLst>
                                          <p:attrName>style.visibility</p:attrName>
                                        </p:attrNameLst>
                                      </p:cBhvr>
                                      <p:to>
                                        <p:strVal val="visible"/>
                                      </p:to>
                                    </p:set>
                                    <p:animEffect transition="in" filter="randombar(horizontal)">
                                      <p:cBhvr>
                                        <p:cTn id="15" dur="500"/>
                                        <p:tgtEl>
                                          <p:spTgt spid="2"/>
                                        </p:tgtEl>
                                      </p:cBhvr>
                                    </p:animEffect>
                                  </p:childTnLst>
                                </p:cTn>
                              </p:par>
                            </p:childTnLst>
                          </p:cTn>
                        </p:par>
                      </p:childTnLst>
                    </p:cTn>
                  </p:par>
                  <p:par>
                    <p:cTn id="16" fill="hold">
                      <p:stCondLst>
                        <p:cond delay="indefinite"/>
                      </p:stCondLst>
                      <p:childTnLst>
                        <p:par>
                          <p:cTn id="17" fill="hold">
                            <p:stCondLst>
                              <p:cond delay="0"/>
                            </p:stCondLst>
                            <p:childTnLst>
                              <p:par>
                                <p:cTn id="18" presetID="14" presetClass="entr" presetSubtype="10" fill="hold" nodeType="clickEffect">
                                  <p:stCondLst>
                                    <p:cond delay="0"/>
                                  </p:stCondLst>
                                  <p:childTnLst>
                                    <p:set>
                                      <p:cBhvr>
                                        <p:cTn id="19" dur="1" fill="hold">
                                          <p:stCondLst>
                                            <p:cond delay="0"/>
                                          </p:stCondLst>
                                        </p:cTn>
                                        <p:tgtEl>
                                          <p:spTgt spid="15"/>
                                        </p:tgtEl>
                                        <p:attrNameLst>
                                          <p:attrName>style.visibility</p:attrName>
                                        </p:attrNameLst>
                                      </p:cBhvr>
                                      <p:to>
                                        <p:strVal val="visible"/>
                                      </p:to>
                                    </p:set>
                                    <p:animEffect transition="in" filter="randombar(horizontal)">
                                      <p:cBhvr>
                                        <p:cTn id="20" dur="500"/>
                                        <p:tgtEl>
                                          <p:spTgt spid="15"/>
                                        </p:tgtEl>
                                      </p:cBhvr>
                                    </p:animEffect>
                                  </p:childTnLst>
                                </p:cTn>
                              </p:par>
                              <p:par>
                                <p:cTn id="21" presetID="14" presetClass="entr" presetSubtype="10" fill="hold" grpId="0" nodeType="withEffect">
                                  <p:stCondLst>
                                    <p:cond delay="0"/>
                                  </p:stCondLst>
                                  <p:childTnLst>
                                    <p:set>
                                      <p:cBhvr>
                                        <p:cTn id="22" dur="1" fill="hold">
                                          <p:stCondLst>
                                            <p:cond delay="0"/>
                                          </p:stCondLst>
                                        </p:cTn>
                                        <p:tgtEl>
                                          <p:spTgt spid="32"/>
                                        </p:tgtEl>
                                        <p:attrNameLst>
                                          <p:attrName>style.visibility</p:attrName>
                                        </p:attrNameLst>
                                      </p:cBhvr>
                                      <p:to>
                                        <p:strVal val="visible"/>
                                      </p:to>
                                    </p:set>
                                    <p:animEffect transition="in" filter="randombar(horizontal)">
                                      <p:cBhvr>
                                        <p:cTn id="23" dur="500"/>
                                        <p:tgtEl>
                                          <p:spTgt spid="32"/>
                                        </p:tgtEl>
                                      </p:cBhvr>
                                    </p:animEffect>
                                  </p:childTnLst>
                                </p:cTn>
                              </p:par>
                            </p:childTnLst>
                          </p:cTn>
                        </p:par>
                      </p:childTnLst>
                    </p:cTn>
                  </p:par>
                  <p:par>
                    <p:cTn id="24" fill="hold">
                      <p:stCondLst>
                        <p:cond delay="indefinite"/>
                      </p:stCondLst>
                      <p:childTnLst>
                        <p:par>
                          <p:cTn id="25" fill="hold">
                            <p:stCondLst>
                              <p:cond delay="0"/>
                            </p:stCondLst>
                            <p:childTnLst>
                              <p:par>
                                <p:cTn id="26" presetID="14" presetClass="entr" presetSubtype="10" fill="hold" nodeType="clickEffect">
                                  <p:stCondLst>
                                    <p:cond delay="0"/>
                                  </p:stCondLst>
                                  <p:childTnLst>
                                    <p:set>
                                      <p:cBhvr>
                                        <p:cTn id="27" dur="1" fill="hold">
                                          <p:stCondLst>
                                            <p:cond delay="0"/>
                                          </p:stCondLst>
                                        </p:cTn>
                                        <p:tgtEl>
                                          <p:spTgt spid="32">
                                            <p:txEl>
                                              <p:pRg st="0" end="0"/>
                                            </p:txEl>
                                          </p:spTgt>
                                        </p:tgtEl>
                                        <p:attrNameLst>
                                          <p:attrName>style.visibility</p:attrName>
                                        </p:attrNameLst>
                                      </p:cBhvr>
                                      <p:to>
                                        <p:strVal val="visible"/>
                                      </p:to>
                                    </p:set>
                                    <p:animEffect transition="in" filter="randombar(horizontal)">
                                      <p:cBhvr>
                                        <p:cTn id="28" dur="500"/>
                                        <p:tgtEl>
                                          <p:spTgt spid="32">
                                            <p:txEl>
                                              <p:pRg st="0" end="0"/>
                                            </p:txEl>
                                          </p:spTgt>
                                        </p:tgtEl>
                                      </p:cBhvr>
                                    </p:animEffect>
                                  </p:childTnLst>
                                </p:cTn>
                              </p:par>
                            </p:childTnLst>
                          </p:cTn>
                        </p:par>
                      </p:childTnLst>
                    </p:cTn>
                  </p:par>
                  <p:par>
                    <p:cTn id="29" fill="hold">
                      <p:stCondLst>
                        <p:cond delay="indefinite"/>
                      </p:stCondLst>
                      <p:childTnLst>
                        <p:par>
                          <p:cTn id="30" fill="hold">
                            <p:stCondLst>
                              <p:cond delay="0"/>
                            </p:stCondLst>
                            <p:childTnLst>
                              <p:par>
                                <p:cTn id="31" presetID="14" presetClass="entr" presetSubtype="10" fill="hold" nodeType="clickEffect">
                                  <p:stCondLst>
                                    <p:cond delay="0"/>
                                  </p:stCondLst>
                                  <p:childTnLst>
                                    <p:set>
                                      <p:cBhvr>
                                        <p:cTn id="32" dur="1" fill="hold">
                                          <p:stCondLst>
                                            <p:cond delay="0"/>
                                          </p:stCondLst>
                                        </p:cTn>
                                        <p:tgtEl>
                                          <p:spTgt spid="32">
                                            <p:txEl>
                                              <p:pRg st="1" end="1"/>
                                            </p:txEl>
                                          </p:spTgt>
                                        </p:tgtEl>
                                        <p:attrNameLst>
                                          <p:attrName>style.visibility</p:attrName>
                                        </p:attrNameLst>
                                      </p:cBhvr>
                                      <p:to>
                                        <p:strVal val="visible"/>
                                      </p:to>
                                    </p:set>
                                    <p:animEffect transition="in" filter="randombar(horizontal)">
                                      <p:cBhvr>
                                        <p:cTn id="33" dur="500"/>
                                        <p:tgtEl>
                                          <p:spTgt spid="32">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P spid="32"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a:xfrm>
            <a:off x="53328" y="1080815"/>
            <a:ext cx="9018464" cy="5700985"/>
          </a:xfrm>
          <a:prstGeom prst="roundRect">
            <a:avLst>
              <a:gd name="adj" fmla="val 2338"/>
            </a:avLst>
          </a:prstGeom>
          <a:ln>
            <a:solidFill>
              <a:schemeClr val="tx1"/>
            </a:solidFill>
          </a:ln>
        </p:spPr>
        <p:style>
          <a:lnRef idx="2">
            <a:schemeClr val="accent1">
              <a:shade val="50000"/>
            </a:schemeClr>
          </a:lnRef>
          <a:fillRef idx="1003">
            <a:schemeClr val="l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pic>
        <p:nvPicPr>
          <p:cNvPr id="5"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t="10909" b="7677"/>
          <a:stretch/>
        </p:blipFill>
        <p:spPr bwMode="auto">
          <a:xfrm>
            <a:off x="141061" y="1143000"/>
            <a:ext cx="8827479" cy="5532380"/>
          </a:xfrm>
          <a:prstGeom prst="roundRect">
            <a:avLst>
              <a:gd name="adj" fmla="val 2792"/>
            </a:avLst>
          </a:prstGeom>
          <a:blipFill>
            <a:blip r:embed="rId4"/>
            <a:stretch>
              <a:fillRect/>
            </a:stretch>
          </a:blipFill>
          <a:ln>
            <a:noFill/>
          </a:ln>
          <a:effectLst/>
        </p:spPr>
      </p:pic>
      <p:sp>
        <p:nvSpPr>
          <p:cNvPr id="6" name="Rounded Rectangle 5"/>
          <p:cNvSpPr/>
          <p:nvPr/>
        </p:nvSpPr>
        <p:spPr>
          <a:xfrm>
            <a:off x="45344" y="52392"/>
            <a:ext cx="9022456" cy="938208"/>
          </a:xfrm>
          <a:prstGeom prst="roundRect">
            <a:avLst>
              <a:gd name="adj" fmla="val 7378"/>
            </a:avLst>
          </a:prstGeom>
          <a:ln>
            <a:solidFill>
              <a:schemeClr val="tx1"/>
            </a:solidFill>
          </a:ln>
        </p:spPr>
        <p:style>
          <a:lnRef idx="2">
            <a:schemeClr val="accent1">
              <a:shade val="50000"/>
            </a:schemeClr>
          </a:lnRef>
          <a:fillRef idx="1003">
            <a:schemeClr val="l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pic>
        <p:nvPicPr>
          <p:cNvPr id="7" name="Picture 8"/>
          <p:cNvPicPr>
            <a:picLocks noChangeAspect="1" noChangeArrowheads="1"/>
          </p:cNvPicPr>
          <p:nvPr/>
        </p:nvPicPr>
        <p:blipFill>
          <a:blip r:embed="rId5" cstate="print">
            <a:extLst>
              <a:ext uri="{28A0092B-C50C-407E-A947-70E740481C1C}">
                <a14:useLocalDpi xmlns:a14="http://schemas.microsoft.com/office/drawing/2010/main" val="0"/>
              </a:ext>
            </a:extLst>
          </a:blip>
          <a:stretch>
            <a:fillRect/>
          </a:stretch>
        </p:blipFill>
        <p:spPr bwMode="auto">
          <a:xfrm>
            <a:off x="233160" y="126812"/>
            <a:ext cx="1210078" cy="793885"/>
          </a:xfrm>
          <a:prstGeom prst="roundRect">
            <a:avLst>
              <a:gd name="adj" fmla="val 4572"/>
            </a:avLst>
          </a:prstGeom>
          <a:noFill/>
          <a:ln w="19050">
            <a:noFill/>
          </a:ln>
          <a:extLst>
            <a:ext uri="{909E8E84-426E-40DD-AFC4-6F175D3DCCD1}">
              <a14:hiddenFill xmlns:a14="http://schemas.microsoft.com/office/drawing/2010/main">
                <a:solidFill>
                  <a:srgbClr val="FFFFFF"/>
                </a:solidFill>
              </a14:hiddenFill>
            </a:ext>
          </a:extLst>
        </p:spPr>
      </p:pic>
      <p:sp>
        <p:nvSpPr>
          <p:cNvPr id="8" name="Rounded Rectangle 7"/>
          <p:cNvSpPr/>
          <p:nvPr/>
        </p:nvSpPr>
        <p:spPr>
          <a:xfrm>
            <a:off x="141288" y="127000"/>
            <a:ext cx="1382711" cy="793697"/>
          </a:xfrm>
          <a:prstGeom prst="roundRect">
            <a:avLst>
              <a:gd name="adj" fmla="val 6422"/>
            </a:avLst>
          </a:prstGeom>
          <a:noFill/>
          <a:ln>
            <a:solidFill>
              <a:schemeClr val="tx1"/>
            </a:solidFill>
          </a:ln>
          <a:effectLst>
            <a:outerShdw blurRad="50800" dist="38100" dir="8100000" algn="tr" rotWithShape="0">
              <a:prstClr val="black">
                <a:alpha val="40000"/>
              </a:prstClr>
            </a:outerShdw>
          </a:effectLst>
        </p:spPr>
        <p:style>
          <a:lnRef idx="2">
            <a:schemeClr val="accent6"/>
          </a:lnRef>
          <a:fillRef idx="1">
            <a:schemeClr val="lt1"/>
          </a:fillRef>
          <a:effectRef idx="0">
            <a:schemeClr val="accent6"/>
          </a:effectRef>
          <a:fontRef idx="minor">
            <a:schemeClr val="dk1"/>
          </a:fontRef>
        </p:style>
        <p:txBody>
          <a:bodyPr anchor="ctr"/>
          <a:lstStyle/>
          <a:p>
            <a:pPr algn="ctr" fontAlgn="auto">
              <a:spcBef>
                <a:spcPts val="0"/>
              </a:spcBef>
              <a:spcAft>
                <a:spcPts val="0"/>
              </a:spcAft>
              <a:defRPr/>
            </a:pPr>
            <a:endParaRPr lang="en-US">
              <a:solidFill>
                <a:prstClr val="black"/>
              </a:solidFill>
            </a:endParaRPr>
          </a:p>
        </p:txBody>
      </p:sp>
      <p:sp>
        <p:nvSpPr>
          <p:cNvPr id="12" name="Rectangle 11"/>
          <p:cNvSpPr/>
          <p:nvPr/>
        </p:nvSpPr>
        <p:spPr>
          <a:xfrm>
            <a:off x="76200" y="126812"/>
            <a:ext cx="1447799" cy="793885"/>
          </a:xfrm>
          <a:prstGeom prst="rect">
            <a:avLst/>
          </a:prstGeom>
          <a:noFill/>
          <a:ln>
            <a:noFill/>
          </a:ln>
        </p:spPr>
        <p:style>
          <a:lnRef idx="2">
            <a:schemeClr val="dk1"/>
          </a:lnRef>
          <a:fillRef idx="1">
            <a:schemeClr val="lt1"/>
          </a:fillRef>
          <a:effectRef idx="0">
            <a:schemeClr val="dk1"/>
          </a:effectRef>
          <a:fontRef idx="minor">
            <a:schemeClr val="dk1"/>
          </a:fontRef>
        </p:style>
        <p:txBody>
          <a:bodyPr anchor="ctr"/>
          <a:lstStyle/>
          <a:p>
            <a:pPr algn="ctr" fontAlgn="auto">
              <a:spcBef>
                <a:spcPts val="0"/>
              </a:spcBef>
              <a:spcAft>
                <a:spcPts val="0"/>
              </a:spcAft>
              <a:defRPr/>
            </a:pPr>
            <a:r>
              <a:rPr lang="en-US" sz="2800" dirty="0" smtClean="0">
                <a:ln w="18415" cmpd="sng">
                  <a:solidFill>
                    <a:srgbClr val="FFFFFF"/>
                  </a:solidFill>
                  <a:prstDash val="solid"/>
                </a:ln>
                <a:solidFill>
                  <a:srgbClr val="00B050"/>
                </a:solidFill>
                <a:effectLst>
                  <a:glow rad="76200">
                    <a:srgbClr val="1F497D">
                      <a:lumMod val="75000"/>
                    </a:srgbClr>
                  </a:glow>
                  <a:outerShdw blurRad="63500" dir="3600000" algn="tl" rotWithShape="0">
                    <a:srgbClr val="000000">
                      <a:alpha val="70000"/>
                    </a:srgbClr>
                  </a:outerShdw>
                </a:effectLst>
                <a:latin typeface="Cambria" pitchFamily="18" charset="0"/>
              </a:rPr>
              <a:t>BÀI 3</a:t>
            </a:r>
            <a:endParaRPr lang="en-US" sz="2800" dirty="0">
              <a:ln w="18415" cmpd="sng">
                <a:solidFill>
                  <a:srgbClr val="FFFFFF"/>
                </a:solidFill>
                <a:prstDash val="solid"/>
              </a:ln>
              <a:solidFill>
                <a:srgbClr val="00B050"/>
              </a:solidFill>
              <a:effectLst>
                <a:glow rad="76200">
                  <a:srgbClr val="1F497D">
                    <a:lumMod val="75000"/>
                  </a:srgbClr>
                </a:glow>
                <a:outerShdw blurRad="63500" dir="3600000" algn="tl" rotWithShape="0">
                  <a:srgbClr val="000000">
                    <a:alpha val="70000"/>
                  </a:srgbClr>
                </a:outerShdw>
              </a:effectLst>
              <a:latin typeface="Cambria" pitchFamily="18" charset="0"/>
            </a:endParaRPr>
          </a:p>
        </p:txBody>
      </p:sp>
      <p:sp>
        <p:nvSpPr>
          <p:cNvPr id="13" name="Rounded Rectangle 12"/>
          <p:cNvSpPr/>
          <p:nvPr/>
        </p:nvSpPr>
        <p:spPr>
          <a:xfrm>
            <a:off x="141288" y="1143000"/>
            <a:ext cx="8826500" cy="5548313"/>
          </a:xfrm>
          <a:prstGeom prst="roundRect">
            <a:avLst>
              <a:gd name="adj" fmla="val 2047"/>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pic>
        <p:nvPicPr>
          <p:cNvPr id="30"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l="90" t="35554" r="1701" b="51835"/>
          <a:stretch/>
        </p:blipFill>
        <p:spPr bwMode="auto">
          <a:xfrm flipV="1">
            <a:off x="1622590" y="133916"/>
            <a:ext cx="7376971" cy="786780"/>
          </a:xfrm>
          <a:prstGeom prst="roundRect">
            <a:avLst>
              <a:gd name="adj" fmla="val 2792"/>
            </a:avLst>
          </a:prstGeom>
          <a:blipFill>
            <a:blip r:embed="rId4"/>
            <a:stretch>
              <a:fillRect/>
            </a:stretch>
          </a:blipFill>
          <a:ln>
            <a:noFill/>
          </a:ln>
          <a:effectLst/>
        </p:spPr>
      </p:pic>
      <p:sp>
        <p:nvSpPr>
          <p:cNvPr id="29" name="Rounded Rectangle 28"/>
          <p:cNvSpPr/>
          <p:nvPr/>
        </p:nvSpPr>
        <p:spPr>
          <a:xfrm>
            <a:off x="1608735" y="133917"/>
            <a:ext cx="7390825" cy="786780"/>
          </a:xfrm>
          <a:prstGeom prst="roundRect">
            <a:avLst>
              <a:gd name="adj" fmla="val 6422"/>
            </a:avLst>
          </a:prstGeom>
          <a:noFill/>
          <a:ln>
            <a:solidFill>
              <a:schemeClr val="tx1"/>
            </a:solidFill>
          </a:ln>
          <a:effectLst/>
        </p:spPr>
        <p:style>
          <a:lnRef idx="2">
            <a:schemeClr val="accent6"/>
          </a:lnRef>
          <a:fillRef idx="1">
            <a:schemeClr val="lt1"/>
          </a:fillRef>
          <a:effectRef idx="0">
            <a:schemeClr val="accent6"/>
          </a:effectRef>
          <a:fontRef idx="minor">
            <a:schemeClr val="dk1"/>
          </a:fontRef>
        </p:style>
        <p:txBody>
          <a:bodyPr anchor="ctr"/>
          <a:lstStyle/>
          <a:p>
            <a:pPr algn="ctr" fontAlgn="auto">
              <a:spcBef>
                <a:spcPts val="0"/>
              </a:spcBef>
              <a:spcAft>
                <a:spcPts val="0"/>
              </a:spcAft>
              <a:defRPr/>
            </a:pPr>
            <a:endParaRPr lang="en-US">
              <a:solidFill>
                <a:prstClr val="black"/>
              </a:solidFill>
            </a:endParaRPr>
          </a:p>
        </p:txBody>
      </p:sp>
      <p:sp>
        <p:nvSpPr>
          <p:cNvPr id="33" name="Rounded Rectangle 32"/>
          <p:cNvSpPr/>
          <p:nvPr/>
        </p:nvSpPr>
        <p:spPr>
          <a:xfrm>
            <a:off x="1720089" y="202779"/>
            <a:ext cx="489711" cy="635421"/>
          </a:xfrm>
          <a:prstGeom prst="roundRect">
            <a:avLst>
              <a:gd name="adj" fmla="val 9487"/>
            </a:avLst>
          </a:prstGeom>
          <a:solidFill>
            <a:srgbClr val="002060"/>
          </a:solidFill>
          <a:ln>
            <a:solidFill>
              <a:srgbClr val="002060"/>
            </a:solidFill>
          </a:ln>
          <a:scene3d>
            <a:camera prst="orthographicFront"/>
            <a:lightRig rig="threePt" dir="t"/>
          </a:scene3d>
          <a:sp3d>
            <a:bevelT w="139700" h="139700" prst="divot"/>
          </a:sp3d>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3000" b="1" dirty="0" smtClean="0">
                <a:effectLst>
                  <a:outerShdw blurRad="38100" dist="38100" dir="2700000" algn="tl">
                    <a:srgbClr val="000000">
                      <a:alpha val="43137"/>
                    </a:srgbClr>
                  </a:outerShdw>
                </a:effectLst>
                <a:latin typeface="Cambria" pitchFamily="18" charset="0"/>
              </a:rPr>
              <a:t>1</a:t>
            </a:r>
            <a:endParaRPr lang="en-US" sz="3000" b="1" dirty="0">
              <a:effectLst>
                <a:outerShdw blurRad="38100" dist="38100" dir="2700000" algn="tl">
                  <a:srgbClr val="000000">
                    <a:alpha val="43137"/>
                  </a:srgbClr>
                </a:outerShdw>
              </a:effectLst>
              <a:latin typeface="Cambria" pitchFamily="18" charset="0"/>
            </a:endParaRPr>
          </a:p>
        </p:txBody>
      </p:sp>
      <p:sp>
        <p:nvSpPr>
          <p:cNvPr id="9" name="Oval 8"/>
          <p:cNvSpPr/>
          <p:nvPr/>
        </p:nvSpPr>
        <p:spPr>
          <a:xfrm rot="7538023">
            <a:off x="178847" y="651633"/>
            <a:ext cx="220832" cy="228600"/>
          </a:xfrm>
          <a:prstGeom prst="ellipse">
            <a:avLst/>
          </a:prstGeom>
          <a:solidFill>
            <a:schemeClr val="bg1"/>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sp>
        <p:nvSpPr>
          <p:cNvPr id="10" name="Oval 9"/>
          <p:cNvSpPr/>
          <p:nvPr/>
        </p:nvSpPr>
        <p:spPr>
          <a:xfrm rot="11180550">
            <a:off x="204617" y="1184719"/>
            <a:ext cx="220832" cy="228600"/>
          </a:xfrm>
          <a:prstGeom prst="ellipse">
            <a:avLst/>
          </a:prstGeom>
          <a:ln>
            <a:noFill/>
          </a:ln>
          <a:effectLst>
            <a:innerShdw blurRad="63500" dist="50800" dir="13500000">
              <a:prstClr val="black">
                <a:alpha val="50000"/>
              </a:prstClr>
            </a:innerShdw>
          </a:effectLst>
        </p:spPr>
        <p:style>
          <a:lnRef idx="2">
            <a:schemeClr val="dk1"/>
          </a:lnRef>
          <a:fillRef idx="1">
            <a:schemeClr val="lt1"/>
          </a:fillRef>
          <a:effectRef idx="0">
            <a:schemeClr val="dk1"/>
          </a:effectRef>
          <a:fontRef idx="minor">
            <a:schemeClr val="dk1"/>
          </a:fontRef>
        </p:style>
        <p:txBody>
          <a:bodyPr anchor="ctr"/>
          <a:lstStyle/>
          <a:p>
            <a:pPr algn="ctr" fontAlgn="auto">
              <a:spcBef>
                <a:spcPts val="0"/>
              </a:spcBef>
              <a:spcAft>
                <a:spcPts val="0"/>
              </a:spcAft>
              <a:defRPr/>
            </a:pPr>
            <a:endParaRPr lang="en-US">
              <a:solidFill>
                <a:prstClr val="black"/>
              </a:solidFill>
            </a:endParaRPr>
          </a:p>
        </p:txBody>
      </p:sp>
      <p:sp>
        <p:nvSpPr>
          <p:cNvPr id="11" name="Block Arc 10"/>
          <p:cNvSpPr/>
          <p:nvPr/>
        </p:nvSpPr>
        <p:spPr>
          <a:xfrm rot="16200000">
            <a:off x="-26887" y="922161"/>
            <a:ext cx="545300" cy="232843"/>
          </a:xfrm>
          <a:prstGeom prst="blockArc">
            <a:avLst>
              <a:gd name="adj1" fmla="val 10259821"/>
              <a:gd name="adj2" fmla="val 387255"/>
              <a:gd name="adj3" fmla="val 0"/>
            </a:avLst>
          </a:prstGeom>
          <a:ln w="76200"/>
          <a:scene3d>
            <a:camera prst="perspectiveBelow"/>
            <a:lightRig rig="threePt" dir="t"/>
          </a:scene3d>
        </p:spPr>
        <p:style>
          <a:lnRef idx="2">
            <a:schemeClr val="dk1">
              <a:shade val="50000"/>
            </a:schemeClr>
          </a:lnRef>
          <a:fillRef idx="1">
            <a:schemeClr val="dk1"/>
          </a:fillRef>
          <a:effectRef idx="0">
            <a:schemeClr val="dk1"/>
          </a:effectRef>
          <a:fontRef idx="minor">
            <a:schemeClr val="lt1"/>
          </a:fontRef>
        </p:style>
        <p:txBody>
          <a:bodyPr anchor="ctr"/>
          <a:lstStyle/>
          <a:p>
            <a:pPr algn="ctr" fontAlgn="auto">
              <a:spcBef>
                <a:spcPts val="0"/>
              </a:spcBef>
              <a:spcAft>
                <a:spcPts val="0"/>
              </a:spcAft>
              <a:defRPr/>
            </a:pPr>
            <a:endParaRPr lang="en-US">
              <a:solidFill>
                <a:prstClr val="black"/>
              </a:solidFill>
            </a:endParaRPr>
          </a:p>
        </p:txBody>
      </p:sp>
      <p:sp>
        <p:nvSpPr>
          <p:cNvPr id="16" name="Rectangle 15"/>
          <p:cNvSpPr/>
          <p:nvPr/>
        </p:nvSpPr>
        <p:spPr>
          <a:xfrm>
            <a:off x="1505710" y="1371600"/>
            <a:ext cx="3657601" cy="1862048"/>
          </a:xfrm>
          <a:prstGeom prst="rect">
            <a:avLst/>
          </a:prstGeom>
          <a:solidFill>
            <a:srgbClr val="BCFCD4"/>
          </a:solidFill>
          <a:ln w="12700">
            <a:solidFill>
              <a:srgbClr val="009900"/>
            </a:solidFill>
          </a:ln>
        </p:spPr>
        <p:txBody>
          <a:bodyPr wrap="square">
            <a:spAutoFit/>
          </a:bodyPr>
          <a:lstStyle/>
          <a:p>
            <a:pPr algn="just"/>
            <a:r>
              <a:rPr lang="en-US" sz="2300" i="1" dirty="0" err="1" smtClean="0">
                <a:solidFill>
                  <a:srgbClr val="FF0000"/>
                </a:solidFill>
                <a:latin typeface="Cambria" panose="02040503050406030204" pitchFamily="18" charset="0"/>
                <a:ea typeface="Cambria" panose="02040503050406030204" pitchFamily="18" charset="0"/>
              </a:rPr>
              <a:t>Quan</a:t>
            </a:r>
            <a:r>
              <a:rPr lang="en-US" sz="2300" i="1" dirty="0" smtClean="0">
                <a:solidFill>
                  <a:srgbClr val="FF0000"/>
                </a:solidFill>
                <a:latin typeface="Cambria" panose="02040503050406030204" pitchFamily="18" charset="0"/>
                <a:ea typeface="Cambria" panose="02040503050406030204" pitchFamily="18" charset="0"/>
              </a:rPr>
              <a:t> </a:t>
            </a:r>
            <a:r>
              <a:rPr lang="en-US" sz="2300" i="1" dirty="0" err="1">
                <a:solidFill>
                  <a:srgbClr val="FF0000"/>
                </a:solidFill>
                <a:latin typeface="Cambria" panose="02040503050406030204" pitchFamily="18" charset="0"/>
                <a:ea typeface="Cambria" panose="02040503050406030204" pitchFamily="18" charset="0"/>
              </a:rPr>
              <a:t>sát</a:t>
            </a:r>
            <a:r>
              <a:rPr lang="en-US" sz="2300" i="1" dirty="0">
                <a:solidFill>
                  <a:srgbClr val="FF0000"/>
                </a:solidFill>
                <a:latin typeface="Cambria" panose="02040503050406030204" pitchFamily="18" charset="0"/>
                <a:ea typeface="Cambria" panose="02040503050406030204" pitchFamily="18" charset="0"/>
              </a:rPr>
              <a:t> </a:t>
            </a:r>
            <a:r>
              <a:rPr lang="en-US" sz="2300" i="1" dirty="0" err="1" smtClean="0">
                <a:solidFill>
                  <a:srgbClr val="FF0000"/>
                </a:solidFill>
                <a:latin typeface="Cambria" panose="02040503050406030204" pitchFamily="18" charset="0"/>
                <a:ea typeface="Cambria" panose="02040503050406030204" pitchFamily="18" charset="0"/>
              </a:rPr>
              <a:t>hình</a:t>
            </a:r>
            <a:r>
              <a:rPr lang="en-US" sz="2300" i="1" dirty="0" smtClean="0">
                <a:solidFill>
                  <a:srgbClr val="FF0000"/>
                </a:solidFill>
                <a:latin typeface="Cambria" panose="02040503050406030204" pitchFamily="18" charset="0"/>
                <a:ea typeface="Cambria" panose="02040503050406030204" pitchFamily="18" charset="0"/>
              </a:rPr>
              <a:t> 3.3 </a:t>
            </a:r>
            <a:r>
              <a:rPr lang="en-US" sz="2300" i="1" dirty="0" err="1" smtClean="0">
                <a:solidFill>
                  <a:srgbClr val="FF0000"/>
                </a:solidFill>
                <a:latin typeface="Cambria" panose="02040503050406030204" pitchFamily="18" charset="0"/>
                <a:ea typeface="Cambria" panose="02040503050406030204" pitchFamily="18" charset="0"/>
              </a:rPr>
              <a:t>và</a:t>
            </a:r>
            <a:r>
              <a:rPr lang="en-US" sz="2300" i="1" dirty="0" smtClean="0">
                <a:solidFill>
                  <a:srgbClr val="FF0000"/>
                </a:solidFill>
                <a:latin typeface="Cambria" panose="02040503050406030204" pitchFamily="18" charset="0"/>
                <a:ea typeface="Cambria" panose="02040503050406030204" pitchFamily="18" charset="0"/>
              </a:rPr>
              <a:t> </a:t>
            </a:r>
            <a:r>
              <a:rPr lang="en-US" sz="2300" i="1" dirty="0" err="1" smtClean="0">
                <a:solidFill>
                  <a:srgbClr val="FF0000"/>
                </a:solidFill>
                <a:latin typeface="Cambria" panose="02040503050406030204" pitchFamily="18" charset="0"/>
                <a:ea typeface="Cambria" panose="02040503050406030204" pitchFamily="18" charset="0"/>
              </a:rPr>
              <a:t>kênh</a:t>
            </a:r>
            <a:r>
              <a:rPr lang="en-US" sz="2300" i="1" dirty="0" smtClean="0">
                <a:solidFill>
                  <a:srgbClr val="FF0000"/>
                </a:solidFill>
                <a:latin typeface="Cambria" panose="02040503050406030204" pitchFamily="18" charset="0"/>
                <a:ea typeface="Cambria" panose="02040503050406030204" pitchFamily="18" charset="0"/>
              </a:rPr>
              <a:t> </a:t>
            </a:r>
            <a:r>
              <a:rPr lang="en-US" sz="2300" i="1" dirty="0" err="1" smtClean="0">
                <a:solidFill>
                  <a:srgbClr val="FF0000"/>
                </a:solidFill>
                <a:latin typeface="Cambria" panose="02040503050406030204" pitchFamily="18" charset="0"/>
                <a:ea typeface="Cambria" panose="02040503050406030204" pitchFamily="18" charset="0"/>
              </a:rPr>
              <a:t>chữ</a:t>
            </a:r>
            <a:r>
              <a:rPr lang="en-US" sz="2300" i="1" dirty="0" smtClean="0">
                <a:solidFill>
                  <a:srgbClr val="FF0000"/>
                </a:solidFill>
                <a:latin typeface="Cambria" panose="02040503050406030204" pitchFamily="18" charset="0"/>
                <a:ea typeface="Cambria" panose="02040503050406030204" pitchFamily="18" charset="0"/>
              </a:rPr>
              <a:t> SGK, </a:t>
            </a:r>
            <a:r>
              <a:rPr lang="en-US" sz="2300" i="1" dirty="0" err="1" smtClean="0">
                <a:solidFill>
                  <a:srgbClr val="FF0000"/>
                </a:solidFill>
                <a:latin typeface="Cambria" panose="02040503050406030204" pitchFamily="18" charset="0"/>
                <a:ea typeface="Cambria" panose="02040503050406030204" pitchFamily="18" charset="0"/>
              </a:rPr>
              <a:t>em</a:t>
            </a:r>
            <a:r>
              <a:rPr lang="en-US" sz="2300" i="1" dirty="0" smtClean="0">
                <a:solidFill>
                  <a:srgbClr val="FF0000"/>
                </a:solidFill>
                <a:latin typeface="Cambria" panose="02040503050406030204" pitchFamily="18" charset="0"/>
                <a:ea typeface="Cambria" panose="02040503050406030204" pitchFamily="18" charset="0"/>
              </a:rPr>
              <a:t> </a:t>
            </a:r>
            <a:r>
              <a:rPr lang="en-US" sz="2300" i="1" dirty="0" err="1" smtClean="0">
                <a:solidFill>
                  <a:srgbClr val="FF0000"/>
                </a:solidFill>
                <a:latin typeface="Cambria" panose="02040503050406030204" pitchFamily="18" charset="0"/>
                <a:ea typeface="Cambria" panose="02040503050406030204" pitchFamily="18" charset="0"/>
              </a:rPr>
              <a:t>hãy</a:t>
            </a:r>
            <a:r>
              <a:rPr lang="en-US" sz="2300" i="1" dirty="0" smtClean="0">
                <a:solidFill>
                  <a:srgbClr val="FF0000"/>
                </a:solidFill>
                <a:latin typeface="Cambria" panose="02040503050406030204" pitchFamily="18" charset="0"/>
                <a:ea typeface="Cambria" panose="02040503050406030204" pitchFamily="18" charset="0"/>
              </a:rPr>
              <a:t> </a:t>
            </a:r>
            <a:r>
              <a:rPr lang="en-US" sz="2300" i="1" dirty="0" err="1" smtClean="0">
                <a:solidFill>
                  <a:srgbClr val="FF0000"/>
                </a:solidFill>
                <a:latin typeface="Cambria" panose="02040503050406030204" pitchFamily="18" charset="0"/>
                <a:ea typeface="Cambria" panose="02040503050406030204" pitchFamily="18" charset="0"/>
              </a:rPr>
              <a:t>cho</a:t>
            </a:r>
            <a:r>
              <a:rPr lang="en-US" sz="2300" i="1" dirty="0" smtClean="0">
                <a:solidFill>
                  <a:srgbClr val="FF0000"/>
                </a:solidFill>
                <a:latin typeface="Cambria" panose="02040503050406030204" pitchFamily="18" charset="0"/>
                <a:ea typeface="Cambria" panose="02040503050406030204" pitchFamily="18" charset="0"/>
              </a:rPr>
              <a:t> </a:t>
            </a:r>
            <a:r>
              <a:rPr lang="en-US" sz="2300" i="1" dirty="0" err="1" smtClean="0">
                <a:solidFill>
                  <a:srgbClr val="FF0000"/>
                </a:solidFill>
                <a:latin typeface="Cambria" panose="02040503050406030204" pitchFamily="18" charset="0"/>
                <a:ea typeface="Cambria" panose="02040503050406030204" pitchFamily="18" charset="0"/>
              </a:rPr>
              <a:t>biết</a:t>
            </a:r>
            <a:r>
              <a:rPr lang="en-US" sz="2300" i="1" dirty="0" smtClean="0">
                <a:solidFill>
                  <a:srgbClr val="FF0000"/>
                </a:solidFill>
                <a:latin typeface="Cambria" panose="02040503050406030204" pitchFamily="18" charset="0"/>
                <a:ea typeface="Cambria" panose="02040503050406030204" pitchFamily="18" charset="0"/>
              </a:rPr>
              <a:t> k</a:t>
            </a:r>
            <a:r>
              <a:rPr lang="vi-VN" sz="2300" i="1" dirty="0" smtClean="0">
                <a:solidFill>
                  <a:srgbClr val="FF0000"/>
                </a:solidFill>
                <a:latin typeface="Cambria" panose="02040503050406030204" pitchFamily="18" charset="0"/>
                <a:ea typeface="Cambria" panose="02040503050406030204" pitchFamily="18" charset="0"/>
              </a:rPr>
              <a:t>hoáng </a:t>
            </a:r>
            <a:r>
              <a:rPr lang="vi-VN" sz="2300" i="1" dirty="0">
                <a:solidFill>
                  <a:srgbClr val="FF0000"/>
                </a:solidFill>
                <a:latin typeface="Cambria" panose="02040503050406030204" pitchFamily="18" charset="0"/>
                <a:ea typeface="Cambria" panose="02040503050406030204" pitchFamily="18" charset="0"/>
              </a:rPr>
              <a:t>sản nước ta chia làm mấy nhóm? Tên các khoáng sản của từng nhóm.</a:t>
            </a:r>
          </a:p>
        </p:txBody>
      </p:sp>
      <p:sp>
        <p:nvSpPr>
          <p:cNvPr id="31" name="Title 1"/>
          <p:cNvSpPr txBox="1">
            <a:spLocks/>
          </p:cNvSpPr>
          <p:nvPr/>
        </p:nvSpPr>
        <p:spPr>
          <a:xfrm>
            <a:off x="2299452" y="266700"/>
            <a:ext cx="7377948" cy="5715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just"/>
            <a:r>
              <a:rPr lang="en-US" sz="2400" b="1" dirty="0">
                <a:solidFill>
                  <a:srgbClr val="0D30DD"/>
                </a:solidFill>
                <a:latin typeface="Cambria" pitchFamily="18" charset="0"/>
              </a:rPr>
              <a:t>ĐẶC ĐIỂM CHUNG CỦA KHOÁNG SẢN VIỆT NAM</a:t>
            </a:r>
          </a:p>
        </p:txBody>
      </p:sp>
      <p:pic>
        <p:nvPicPr>
          <p:cNvPr id="1027" name="Picture 3"/>
          <p:cNvPicPr>
            <a:picLocks noChangeAspect="1" noChangeArrowheads="1"/>
          </p:cNvPicPr>
          <p:nvPr/>
        </p:nvPicPr>
        <p:blipFill>
          <a:blip r:embed="rId6">
            <a:extLst>
              <a:ext uri="{BEBA8EAE-BF5A-486C-A8C5-ECC9F3942E4B}">
                <a14:imgProps xmlns:a14="http://schemas.microsoft.com/office/drawing/2010/main">
                  <a14:imgLayer r:embed="rId7">
                    <a14:imgEffect>
                      <a14:sharpenSoften amount="50000"/>
                    </a14:imgEffect>
                    <a14:imgEffect>
                      <a14:saturation sat="400000"/>
                    </a14:imgEffect>
                    <a14:imgEffect>
                      <a14:brightnessContrast contrast="40000"/>
                    </a14:imgEffect>
                  </a14:imgLayer>
                </a14:imgProps>
              </a:ext>
              <a:ext uri="{28A0092B-C50C-407E-A947-70E740481C1C}">
                <a14:useLocalDpi xmlns:a14="http://schemas.microsoft.com/office/drawing/2010/main" val="0"/>
              </a:ext>
            </a:extLst>
          </a:blip>
          <a:srcRect/>
          <a:stretch>
            <a:fillRect/>
          </a:stretch>
        </p:blipFill>
        <p:spPr bwMode="auto">
          <a:xfrm>
            <a:off x="286339" y="1516120"/>
            <a:ext cx="1167904" cy="1227080"/>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nvGrpSpPr>
          <p:cNvPr id="15" name="Group 14"/>
          <p:cNvGrpSpPr/>
          <p:nvPr/>
        </p:nvGrpSpPr>
        <p:grpSpPr>
          <a:xfrm>
            <a:off x="191254" y="4021179"/>
            <a:ext cx="1332746" cy="1312821"/>
            <a:chOff x="328593" y="3259179"/>
            <a:chExt cx="1256547" cy="1465221"/>
          </a:xfrm>
        </p:grpSpPr>
        <p:pic>
          <p:nvPicPr>
            <p:cNvPr id="1028" name="Picture 4"/>
            <p:cNvPicPr>
              <a:picLocks noChangeAspect="1" noChangeArrowheads="1"/>
            </p:cNvPicPr>
            <p:nvPr/>
          </p:nvPicPr>
          <p:blipFill>
            <a:blip r:embed="rId8">
              <a:extLst>
                <a:ext uri="{BEBA8EAE-BF5A-486C-A8C5-ECC9F3942E4B}">
                  <a14:imgProps xmlns:a14="http://schemas.microsoft.com/office/drawing/2010/main">
                    <a14:imgLayer r:embed="rId9">
                      <a14:imgEffect>
                        <a14:artisticMarker/>
                      </a14:imgEffect>
                      <a14:imgEffect>
                        <a14:sharpenSoften amount="50000"/>
                      </a14:imgEffect>
                      <a14:imgEffect>
                        <a14:colorTemperature colorTemp="11200"/>
                      </a14:imgEffect>
                      <a14:imgEffect>
                        <a14:brightnessContrast contrast="20000"/>
                      </a14:imgEffect>
                    </a14:imgLayer>
                  </a14:imgProps>
                </a:ext>
                <a:ext uri="{28A0092B-C50C-407E-A947-70E740481C1C}">
                  <a14:useLocalDpi xmlns:a14="http://schemas.microsoft.com/office/drawing/2010/main" val="0"/>
                </a:ext>
              </a:extLst>
            </a:blip>
            <a:srcRect/>
            <a:stretch>
              <a:fillRect/>
            </a:stretch>
          </p:blipFill>
          <p:spPr bwMode="auto">
            <a:xfrm>
              <a:off x="328593" y="3383619"/>
              <a:ext cx="1167903" cy="1340781"/>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8" name="Picture 12" descr="http://previews.123rf.com/images/mistac/mistac1207/mistac120700017/14524015-A-cartoon-boy-with-a-good-idea-Stock-Vector-thinking.jpg"/>
            <p:cNvPicPr>
              <a:picLocks noChangeAspect="1" noChangeArrowheads="1"/>
            </p:cNvPicPr>
            <p:nvPr/>
          </p:nvPicPr>
          <p:blipFill rotWithShape="1">
            <a:blip r:embed="rId10" cstate="print">
              <a:clrChange>
                <a:clrFrom>
                  <a:srgbClr val="FFFFFF"/>
                </a:clrFrom>
                <a:clrTo>
                  <a:srgbClr val="FFFFFF">
                    <a:alpha val="0"/>
                  </a:srgbClr>
                </a:clrTo>
              </a:clrChange>
              <a:extLst>
                <a:ext uri="{28A0092B-C50C-407E-A947-70E740481C1C}">
                  <a14:useLocalDpi xmlns:a14="http://schemas.microsoft.com/office/drawing/2010/main" val="0"/>
                </a:ext>
              </a:extLst>
            </a:blip>
            <a:srcRect l="32065" r="45098" b="81605"/>
            <a:stretch/>
          </p:blipFill>
          <p:spPr bwMode="auto">
            <a:xfrm rot="1019582">
              <a:off x="1011253" y="3259179"/>
              <a:ext cx="573887" cy="462251"/>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a:extLst>
              <a:ext uri="{909E8E84-426E-40DD-AFC4-6F175D3DCCD1}">
                <a14:hiddenFill xmlns:a14="http://schemas.microsoft.com/office/drawing/2010/main">
                  <a:solidFill>
                    <a:srgbClr val="FFFFFF"/>
                  </a:solidFill>
                </a14:hiddenFill>
              </a:ext>
            </a:extLst>
          </p:spPr>
        </p:pic>
      </p:grpSp>
      <p:pic>
        <p:nvPicPr>
          <p:cNvPr id="2" name="Picture 3"/>
          <p:cNvPicPr>
            <a:picLocks noChangeAspect="1" noChangeArrowheads="1"/>
          </p:cNvPicPr>
          <p:nvPr/>
        </p:nvPicPr>
        <p:blipFill>
          <a:blip r:embed="rId11">
            <a:extLst>
              <a:ext uri="{BEBA8EAE-BF5A-486C-A8C5-ECC9F3942E4B}">
                <a14:imgProps xmlns:a14="http://schemas.microsoft.com/office/drawing/2010/main">
                  <a14:imgLayer r:embed="rId12">
                    <a14:imgEffect>
                      <a14:sharpenSoften amount="50000"/>
                    </a14:imgEffect>
                  </a14:imgLayer>
                </a14:imgProps>
              </a:ext>
              <a:ext uri="{28A0092B-C50C-407E-A947-70E740481C1C}">
                <a14:useLocalDpi xmlns:a14="http://schemas.microsoft.com/office/drawing/2010/main" val="0"/>
              </a:ext>
            </a:extLst>
          </a:blip>
          <a:srcRect/>
          <a:stretch>
            <a:fillRect/>
          </a:stretch>
        </p:blipFill>
        <p:spPr bwMode="auto">
          <a:xfrm>
            <a:off x="5304146" y="1280952"/>
            <a:ext cx="3535053" cy="5272247"/>
          </a:xfrm>
          <a:prstGeom prst="rect">
            <a:avLst/>
          </a:prstGeom>
          <a:noFill/>
          <a:ln w="9525">
            <a:solidFill>
              <a:srgbClr val="FF00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graphicFrame>
        <p:nvGraphicFramePr>
          <p:cNvPr id="23" name="Diagram 22"/>
          <p:cNvGraphicFramePr/>
          <p:nvPr>
            <p:extLst>
              <p:ext uri="{D42A27DB-BD31-4B8C-83A1-F6EECF244321}">
                <p14:modId xmlns:p14="http://schemas.microsoft.com/office/powerpoint/2010/main" val="3426771309"/>
              </p:ext>
            </p:extLst>
          </p:nvPr>
        </p:nvGraphicFramePr>
        <p:xfrm>
          <a:off x="1429980" y="3124200"/>
          <a:ext cx="3793404" cy="3716417"/>
        </p:xfrm>
        <a:graphic>
          <a:graphicData uri="http://schemas.openxmlformats.org/drawingml/2006/diagram">
            <dgm:relIds xmlns:dgm="http://schemas.openxmlformats.org/drawingml/2006/diagram" xmlns:r="http://schemas.openxmlformats.org/officeDocument/2006/relationships" r:dm="rId13" r:lo="rId14" r:qs="rId15" r:cs="rId16"/>
          </a:graphicData>
        </a:graphic>
      </p:graphicFrame>
    </p:spTree>
    <p:extLst>
      <p:ext uri="{BB962C8B-B14F-4D97-AF65-F5344CB8AC3E}">
        <p14:creationId xmlns:p14="http://schemas.microsoft.com/office/powerpoint/2010/main" val="2421540481"/>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1027"/>
                                        </p:tgtEl>
                                        <p:attrNameLst>
                                          <p:attrName>style.visibility</p:attrName>
                                        </p:attrNameLst>
                                      </p:cBhvr>
                                      <p:to>
                                        <p:strVal val="visible"/>
                                      </p:to>
                                    </p:set>
                                    <p:animEffect transition="in" filter="randombar(horizontal)">
                                      <p:cBhvr>
                                        <p:cTn id="7" dur="500"/>
                                        <p:tgtEl>
                                          <p:spTgt spid="1027"/>
                                        </p:tgtEl>
                                      </p:cBhvr>
                                    </p:animEffect>
                                  </p:childTnLst>
                                </p:cTn>
                              </p:par>
                              <p:par>
                                <p:cTn id="8" presetID="14" presetClass="entr" presetSubtype="10" fill="hold" grpId="0" nodeType="withEffect">
                                  <p:stCondLst>
                                    <p:cond delay="0"/>
                                  </p:stCondLst>
                                  <p:childTnLst>
                                    <p:set>
                                      <p:cBhvr>
                                        <p:cTn id="9" dur="1" fill="hold">
                                          <p:stCondLst>
                                            <p:cond delay="0"/>
                                          </p:stCondLst>
                                        </p:cTn>
                                        <p:tgtEl>
                                          <p:spTgt spid="16"/>
                                        </p:tgtEl>
                                        <p:attrNameLst>
                                          <p:attrName>style.visibility</p:attrName>
                                        </p:attrNameLst>
                                      </p:cBhvr>
                                      <p:to>
                                        <p:strVal val="visible"/>
                                      </p:to>
                                    </p:set>
                                    <p:animEffect transition="in" filter="randombar(horizontal)">
                                      <p:cBhvr>
                                        <p:cTn id="10" dur="500"/>
                                        <p:tgtEl>
                                          <p:spTgt spid="16"/>
                                        </p:tgtEl>
                                      </p:cBhvr>
                                    </p:animEffect>
                                  </p:childTnLst>
                                </p:cTn>
                              </p:par>
                            </p:childTnLst>
                          </p:cTn>
                        </p:par>
                      </p:childTnLst>
                    </p:cTn>
                  </p:par>
                  <p:par>
                    <p:cTn id="11" fill="hold">
                      <p:stCondLst>
                        <p:cond delay="indefinite"/>
                      </p:stCondLst>
                      <p:childTnLst>
                        <p:par>
                          <p:cTn id="12" fill="hold">
                            <p:stCondLst>
                              <p:cond delay="0"/>
                            </p:stCondLst>
                            <p:childTnLst>
                              <p:par>
                                <p:cTn id="13" presetID="14" presetClass="entr" presetSubtype="10" fill="hold" nodeType="clickEffect">
                                  <p:stCondLst>
                                    <p:cond delay="0"/>
                                  </p:stCondLst>
                                  <p:childTnLst>
                                    <p:set>
                                      <p:cBhvr>
                                        <p:cTn id="14" dur="1" fill="hold">
                                          <p:stCondLst>
                                            <p:cond delay="0"/>
                                          </p:stCondLst>
                                        </p:cTn>
                                        <p:tgtEl>
                                          <p:spTgt spid="2"/>
                                        </p:tgtEl>
                                        <p:attrNameLst>
                                          <p:attrName>style.visibility</p:attrName>
                                        </p:attrNameLst>
                                      </p:cBhvr>
                                      <p:to>
                                        <p:strVal val="visible"/>
                                      </p:to>
                                    </p:set>
                                    <p:animEffect transition="in" filter="randombar(horizontal)">
                                      <p:cBhvr>
                                        <p:cTn id="15" dur="500"/>
                                        <p:tgtEl>
                                          <p:spTgt spid="2"/>
                                        </p:tgtEl>
                                      </p:cBhvr>
                                    </p:animEffect>
                                  </p:childTnLst>
                                </p:cTn>
                              </p:par>
                            </p:childTnLst>
                          </p:cTn>
                        </p:par>
                      </p:childTnLst>
                    </p:cTn>
                  </p:par>
                  <p:par>
                    <p:cTn id="16" fill="hold">
                      <p:stCondLst>
                        <p:cond delay="indefinite"/>
                      </p:stCondLst>
                      <p:childTnLst>
                        <p:par>
                          <p:cTn id="17" fill="hold">
                            <p:stCondLst>
                              <p:cond delay="0"/>
                            </p:stCondLst>
                            <p:childTnLst>
                              <p:par>
                                <p:cTn id="18" presetID="14" presetClass="entr" presetSubtype="10" fill="hold" nodeType="clickEffect">
                                  <p:stCondLst>
                                    <p:cond delay="0"/>
                                  </p:stCondLst>
                                  <p:childTnLst>
                                    <p:set>
                                      <p:cBhvr>
                                        <p:cTn id="19" dur="1" fill="hold">
                                          <p:stCondLst>
                                            <p:cond delay="0"/>
                                          </p:stCondLst>
                                        </p:cTn>
                                        <p:tgtEl>
                                          <p:spTgt spid="15"/>
                                        </p:tgtEl>
                                        <p:attrNameLst>
                                          <p:attrName>style.visibility</p:attrName>
                                        </p:attrNameLst>
                                      </p:cBhvr>
                                      <p:to>
                                        <p:strVal val="visible"/>
                                      </p:to>
                                    </p:set>
                                    <p:animEffect transition="in" filter="randombar(horizontal)">
                                      <p:cBhvr>
                                        <p:cTn id="20" dur="500"/>
                                        <p:tgtEl>
                                          <p:spTgt spid="15"/>
                                        </p:tgtEl>
                                      </p:cBhvr>
                                    </p:animEffect>
                                  </p:childTnLst>
                                </p:cTn>
                              </p:par>
                            </p:childTnLst>
                          </p:cTn>
                        </p:par>
                      </p:childTnLst>
                    </p:cTn>
                  </p:par>
                  <p:par>
                    <p:cTn id="21" fill="hold">
                      <p:stCondLst>
                        <p:cond delay="indefinite"/>
                      </p:stCondLst>
                      <p:childTnLst>
                        <p:par>
                          <p:cTn id="22" fill="hold">
                            <p:stCondLst>
                              <p:cond delay="0"/>
                            </p:stCondLst>
                            <p:childTnLst>
                              <p:par>
                                <p:cTn id="23" presetID="42" presetClass="entr" presetSubtype="0" fill="hold" grpId="0" nodeType="clickEffect">
                                  <p:stCondLst>
                                    <p:cond delay="0"/>
                                  </p:stCondLst>
                                  <p:childTnLst>
                                    <p:set>
                                      <p:cBhvr>
                                        <p:cTn id="24" dur="1" fill="hold">
                                          <p:stCondLst>
                                            <p:cond delay="0"/>
                                          </p:stCondLst>
                                        </p:cTn>
                                        <p:tgtEl>
                                          <p:spTgt spid="23"/>
                                        </p:tgtEl>
                                        <p:attrNameLst>
                                          <p:attrName>style.visibility</p:attrName>
                                        </p:attrNameLst>
                                      </p:cBhvr>
                                      <p:to>
                                        <p:strVal val="visible"/>
                                      </p:to>
                                    </p:set>
                                    <p:animEffect transition="in" filter="fade">
                                      <p:cBhvr>
                                        <p:cTn id="25" dur="1000"/>
                                        <p:tgtEl>
                                          <p:spTgt spid="23"/>
                                        </p:tgtEl>
                                      </p:cBhvr>
                                    </p:animEffect>
                                    <p:anim calcmode="lin" valueType="num">
                                      <p:cBhvr>
                                        <p:cTn id="26" dur="1000" fill="hold"/>
                                        <p:tgtEl>
                                          <p:spTgt spid="23"/>
                                        </p:tgtEl>
                                        <p:attrNameLst>
                                          <p:attrName>ppt_x</p:attrName>
                                        </p:attrNameLst>
                                      </p:cBhvr>
                                      <p:tavLst>
                                        <p:tav tm="0">
                                          <p:val>
                                            <p:strVal val="#ppt_x"/>
                                          </p:val>
                                        </p:tav>
                                        <p:tav tm="100000">
                                          <p:val>
                                            <p:strVal val="#ppt_x"/>
                                          </p:val>
                                        </p:tav>
                                      </p:tavLst>
                                    </p:anim>
                                    <p:anim calcmode="lin" valueType="num">
                                      <p:cBhvr>
                                        <p:cTn id="27" dur="1000" fill="hold"/>
                                        <p:tgtEl>
                                          <p:spTgt spid="2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Graphic spid="23" grpId="0">
        <p:bldAsOne/>
      </p:bldGraphic>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a:xfrm>
            <a:off x="53328" y="1080815"/>
            <a:ext cx="9018464" cy="5700985"/>
          </a:xfrm>
          <a:prstGeom prst="roundRect">
            <a:avLst>
              <a:gd name="adj" fmla="val 2338"/>
            </a:avLst>
          </a:prstGeom>
          <a:ln>
            <a:solidFill>
              <a:schemeClr val="tx1"/>
            </a:solidFill>
          </a:ln>
        </p:spPr>
        <p:style>
          <a:lnRef idx="2">
            <a:schemeClr val="accent1">
              <a:shade val="50000"/>
            </a:schemeClr>
          </a:lnRef>
          <a:fillRef idx="1003">
            <a:schemeClr val="l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pic>
        <p:nvPicPr>
          <p:cNvPr id="5"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t="10909" b="7677"/>
          <a:stretch/>
        </p:blipFill>
        <p:spPr bwMode="auto">
          <a:xfrm>
            <a:off x="141061" y="1143000"/>
            <a:ext cx="8827479" cy="5532380"/>
          </a:xfrm>
          <a:prstGeom prst="roundRect">
            <a:avLst>
              <a:gd name="adj" fmla="val 2792"/>
            </a:avLst>
          </a:prstGeom>
          <a:blipFill>
            <a:blip r:embed="rId3"/>
            <a:stretch>
              <a:fillRect/>
            </a:stretch>
          </a:blipFill>
          <a:ln>
            <a:noFill/>
          </a:ln>
          <a:effectLst/>
        </p:spPr>
      </p:pic>
      <p:sp>
        <p:nvSpPr>
          <p:cNvPr id="6" name="Rounded Rectangle 5"/>
          <p:cNvSpPr/>
          <p:nvPr/>
        </p:nvSpPr>
        <p:spPr>
          <a:xfrm>
            <a:off x="45344" y="52392"/>
            <a:ext cx="9022456" cy="938208"/>
          </a:xfrm>
          <a:prstGeom prst="roundRect">
            <a:avLst>
              <a:gd name="adj" fmla="val 7378"/>
            </a:avLst>
          </a:prstGeom>
          <a:ln>
            <a:solidFill>
              <a:schemeClr val="tx1"/>
            </a:solidFill>
          </a:ln>
        </p:spPr>
        <p:style>
          <a:lnRef idx="2">
            <a:schemeClr val="accent1">
              <a:shade val="50000"/>
            </a:schemeClr>
          </a:lnRef>
          <a:fillRef idx="1003">
            <a:schemeClr val="l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pic>
        <p:nvPicPr>
          <p:cNvPr id="7" name="Picture 8"/>
          <p:cNvPicPr>
            <a:picLocks noChangeAspect="1" noChangeArrowheads="1"/>
          </p:cNvPicPr>
          <p:nvPr/>
        </p:nvPicPr>
        <p:blipFill>
          <a:blip r:embed="rId4" cstate="print">
            <a:extLst>
              <a:ext uri="{28A0092B-C50C-407E-A947-70E740481C1C}">
                <a14:useLocalDpi xmlns:a14="http://schemas.microsoft.com/office/drawing/2010/main" val="0"/>
              </a:ext>
            </a:extLst>
          </a:blip>
          <a:stretch>
            <a:fillRect/>
          </a:stretch>
        </p:blipFill>
        <p:spPr bwMode="auto">
          <a:xfrm>
            <a:off x="233160" y="126812"/>
            <a:ext cx="1210078" cy="793885"/>
          </a:xfrm>
          <a:prstGeom prst="roundRect">
            <a:avLst>
              <a:gd name="adj" fmla="val 4572"/>
            </a:avLst>
          </a:prstGeom>
          <a:noFill/>
          <a:ln w="19050">
            <a:noFill/>
          </a:ln>
          <a:extLst>
            <a:ext uri="{909E8E84-426E-40DD-AFC4-6F175D3DCCD1}">
              <a14:hiddenFill xmlns:a14="http://schemas.microsoft.com/office/drawing/2010/main">
                <a:solidFill>
                  <a:srgbClr val="FFFFFF"/>
                </a:solidFill>
              </a14:hiddenFill>
            </a:ext>
          </a:extLst>
        </p:spPr>
      </p:pic>
      <p:sp>
        <p:nvSpPr>
          <p:cNvPr id="8" name="Rounded Rectangle 7"/>
          <p:cNvSpPr/>
          <p:nvPr/>
        </p:nvSpPr>
        <p:spPr>
          <a:xfrm>
            <a:off x="141288" y="127000"/>
            <a:ext cx="1382711" cy="793697"/>
          </a:xfrm>
          <a:prstGeom prst="roundRect">
            <a:avLst>
              <a:gd name="adj" fmla="val 6422"/>
            </a:avLst>
          </a:prstGeom>
          <a:noFill/>
          <a:ln>
            <a:solidFill>
              <a:schemeClr val="tx1"/>
            </a:solidFill>
          </a:ln>
          <a:effectLst>
            <a:outerShdw blurRad="50800" dist="38100" dir="8100000" algn="tr" rotWithShape="0">
              <a:prstClr val="black">
                <a:alpha val="40000"/>
              </a:prstClr>
            </a:outerShdw>
          </a:effectLst>
        </p:spPr>
        <p:style>
          <a:lnRef idx="2">
            <a:schemeClr val="accent6"/>
          </a:lnRef>
          <a:fillRef idx="1">
            <a:schemeClr val="lt1"/>
          </a:fillRef>
          <a:effectRef idx="0">
            <a:schemeClr val="accent6"/>
          </a:effectRef>
          <a:fontRef idx="minor">
            <a:schemeClr val="dk1"/>
          </a:fontRef>
        </p:style>
        <p:txBody>
          <a:bodyPr anchor="ctr"/>
          <a:lstStyle/>
          <a:p>
            <a:pPr algn="ctr" fontAlgn="auto">
              <a:spcBef>
                <a:spcPts val="0"/>
              </a:spcBef>
              <a:spcAft>
                <a:spcPts val="0"/>
              </a:spcAft>
              <a:defRPr/>
            </a:pPr>
            <a:endParaRPr lang="en-US">
              <a:solidFill>
                <a:prstClr val="black"/>
              </a:solidFill>
            </a:endParaRPr>
          </a:p>
        </p:txBody>
      </p:sp>
      <p:sp>
        <p:nvSpPr>
          <p:cNvPr id="12" name="Rectangle 11"/>
          <p:cNvSpPr/>
          <p:nvPr/>
        </p:nvSpPr>
        <p:spPr>
          <a:xfrm>
            <a:off x="76200" y="126812"/>
            <a:ext cx="1447799" cy="793885"/>
          </a:xfrm>
          <a:prstGeom prst="rect">
            <a:avLst/>
          </a:prstGeom>
          <a:noFill/>
          <a:ln>
            <a:noFill/>
          </a:ln>
        </p:spPr>
        <p:style>
          <a:lnRef idx="2">
            <a:schemeClr val="dk1"/>
          </a:lnRef>
          <a:fillRef idx="1">
            <a:schemeClr val="lt1"/>
          </a:fillRef>
          <a:effectRef idx="0">
            <a:schemeClr val="dk1"/>
          </a:effectRef>
          <a:fontRef idx="minor">
            <a:schemeClr val="dk1"/>
          </a:fontRef>
        </p:style>
        <p:txBody>
          <a:bodyPr anchor="ctr"/>
          <a:lstStyle/>
          <a:p>
            <a:pPr algn="ctr" fontAlgn="auto">
              <a:spcBef>
                <a:spcPts val="0"/>
              </a:spcBef>
              <a:spcAft>
                <a:spcPts val="0"/>
              </a:spcAft>
              <a:defRPr/>
            </a:pPr>
            <a:r>
              <a:rPr lang="en-US" sz="2800" dirty="0" smtClean="0">
                <a:ln w="18415" cmpd="sng">
                  <a:solidFill>
                    <a:srgbClr val="FFFFFF"/>
                  </a:solidFill>
                  <a:prstDash val="solid"/>
                </a:ln>
                <a:solidFill>
                  <a:srgbClr val="00B050"/>
                </a:solidFill>
                <a:effectLst>
                  <a:glow rad="76200">
                    <a:srgbClr val="1F497D">
                      <a:lumMod val="75000"/>
                    </a:srgbClr>
                  </a:glow>
                  <a:outerShdw blurRad="63500" dir="3600000" algn="tl" rotWithShape="0">
                    <a:srgbClr val="000000">
                      <a:alpha val="70000"/>
                    </a:srgbClr>
                  </a:outerShdw>
                </a:effectLst>
                <a:latin typeface="Cambria" pitchFamily="18" charset="0"/>
              </a:rPr>
              <a:t>BÀI 3</a:t>
            </a:r>
            <a:endParaRPr lang="en-US" sz="2800" dirty="0">
              <a:ln w="18415" cmpd="sng">
                <a:solidFill>
                  <a:srgbClr val="FFFFFF"/>
                </a:solidFill>
                <a:prstDash val="solid"/>
              </a:ln>
              <a:solidFill>
                <a:srgbClr val="00B050"/>
              </a:solidFill>
              <a:effectLst>
                <a:glow rad="76200">
                  <a:srgbClr val="1F497D">
                    <a:lumMod val="75000"/>
                  </a:srgbClr>
                </a:glow>
                <a:outerShdw blurRad="63500" dir="3600000" algn="tl" rotWithShape="0">
                  <a:srgbClr val="000000">
                    <a:alpha val="70000"/>
                  </a:srgbClr>
                </a:outerShdw>
              </a:effectLst>
              <a:latin typeface="Cambria" pitchFamily="18" charset="0"/>
            </a:endParaRPr>
          </a:p>
        </p:txBody>
      </p:sp>
      <p:sp>
        <p:nvSpPr>
          <p:cNvPr id="13" name="Rounded Rectangle 12"/>
          <p:cNvSpPr/>
          <p:nvPr/>
        </p:nvSpPr>
        <p:spPr>
          <a:xfrm>
            <a:off x="141288" y="1143000"/>
            <a:ext cx="8826500" cy="5548313"/>
          </a:xfrm>
          <a:prstGeom prst="roundRect">
            <a:avLst>
              <a:gd name="adj" fmla="val 2047"/>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pic>
        <p:nvPicPr>
          <p:cNvPr id="30"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90" t="35554" r="1701" b="51835"/>
          <a:stretch/>
        </p:blipFill>
        <p:spPr bwMode="auto">
          <a:xfrm flipV="1">
            <a:off x="1622590" y="133916"/>
            <a:ext cx="7376971" cy="786780"/>
          </a:xfrm>
          <a:prstGeom prst="roundRect">
            <a:avLst>
              <a:gd name="adj" fmla="val 2792"/>
            </a:avLst>
          </a:prstGeom>
          <a:blipFill>
            <a:blip r:embed="rId3"/>
            <a:stretch>
              <a:fillRect/>
            </a:stretch>
          </a:blipFill>
          <a:ln>
            <a:noFill/>
          </a:ln>
          <a:effectLst/>
        </p:spPr>
      </p:pic>
      <p:sp>
        <p:nvSpPr>
          <p:cNvPr id="29" name="Rounded Rectangle 28"/>
          <p:cNvSpPr/>
          <p:nvPr/>
        </p:nvSpPr>
        <p:spPr>
          <a:xfrm>
            <a:off x="1608735" y="133917"/>
            <a:ext cx="7390825" cy="786780"/>
          </a:xfrm>
          <a:prstGeom prst="roundRect">
            <a:avLst>
              <a:gd name="adj" fmla="val 6422"/>
            </a:avLst>
          </a:prstGeom>
          <a:noFill/>
          <a:ln>
            <a:solidFill>
              <a:schemeClr val="tx1"/>
            </a:solidFill>
          </a:ln>
          <a:effectLst/>
        </p:spPr>
        <p:style>
          <a:lnRef idx="2">
            <a:schemeClr val="accent6"/>
          </a:lnRef>
          <a:fillRef idx="1">
            <a:schemeClr val="lt1"/>
          </a:fillRef>
          <a:effectRef idx="0">
            <a:schemeClr val="accent6"/>
          </a:effectRef>
          <a:fontRef idx="minor">
            <a:schemeClr val="dk1"/>
          </a:fontRef>
        </p:style>
        <p:txBody>
          <a:bodyPr anchor="ctr"/>
          <a:lstStyle/>
          <a:p>
            <a:pPr algn="ctr" fontAlgn="auto">
              <a:spcBef>
                <a:spcPts val="0"/>
              </a:spcBef>
              <a:spcAft>
                <a:spcPts val="0"/>
              </a:spcAft>
              <a:defRPr/>
            </a:pPr>
            <a:endParaRPr lang="en-US">
              <a:solidFill>
                <a:prstClr val="black"/>
              </a:solidFill>
            </a:endParaRPr>
          </a:p>
        </p:txBody>
      </p:sp>
      <p:sp>
        <p:nvSpPr>
          <p:cNvPr id="33" name="Rounded Rectangle 32"/>
          <p:cNvSpPr/>
          <p:nvPr/>
        </p:nvSpPr>
        <p:spPr>
          <a:xfrm>
            <a:off x="1720089" y="202779"/>
            <a:ext cx="489711" cy="635421"/>
          </a:xfrm>
          <a:prstGeom prst="roundRect">
            <a:avLst>
              <a:gd name="adj" fmla="val 9487"/>
            </a:avLst>
          </a:prstGeom>
          <a:solidFill>
            <a:srgbClr val="002060"/>
          </a:solidFill>
          <a:ln>
            <a:solidFill>
              <a:srgbClr val="002060"/>
            </a:solidFill>
          </a:ln>
          <a:scene3d>
            <a:camera prst="orthographicFront"/>
            <a:lightRig rig="threePt" dir="t"/>
          </a:scene3d>
          <a:sp3d>
            <a:bevelT w="139700" h="139700" prst="divot"/>
          </a:sp3d>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3000" b="1" dirty="0" smtClean="0">
                <a:effectLst>
                  <a:outerShdw blurRad="38100" dist="38100" dir="2700000" algn="tl">
                    <a:srgbClr val="000000">
                      <a:alpha val="43137"/>
                    </a:srgbClr>
                  </a:outerShdw>
                </a:effectLst>
                <a:latin typeface="Cambria" pitchFamily="18" charset="0"/>
              </a:rPr>
              <a:t>1</a:t>
            </a:r>
            <a:endParaRPr lang="en-US" sz="3000" b="1" dirty="0">
              <a:effectLst>
                <a:outerShdw blurRad="38100" dist="38100" dir="2700000" algn="tl">
                  <a:srgbClr val="000000">
                    <a:alpha val="43137"/>
                  </a:srgbClr>
                </a:outerShdw>
              </a:effectLst>
              <a:latin typeface="Cambria" pitchFamily="18" charset="0"/>
            </a:endParaRPr>
          </a:p>
        </p:txBody>
      </p:sp>
      <p:sp>
        <p:nvSpPr>
          <p:cNvPr id="9" name="Oval 8"/>
          <p:cNvSpPr/>
          <p:nvPr/>
        </p:nvSpPr>
        <p:spPr>
          <a:xfrm rot="7538023">
            <a:off x="178847" y="651633"/>
            <a:ext cx="220832" cy="228600"/>
          </a:xfrm>
          <a:prstGeom prst="ellipse">
            <a:avLst/>
          </a:prstGeom>
          <a:solidFill>
            <a:schemeClr val="bg1"/>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sp>
        <p:nvSpPr>
          <p:cNvPr id="10" name="Oval 9"/>
          <p:cNvSpPr/>
          <p:nvPr/>
        </p:nvSpPr>
        <p:spPr>
          <a:xfrm rot="11180550">
            <a:off x="204617" y="1184719"/>
            <a:ext cx="220832" cy="228600"/>
          </a:xfrm>
          <a:prstGeom prst="ellipse">
            <a:avLst/>
          </a:prstGeom>
          <a:ln>
            <a:noFill/>
          </a:ln>
          <a:effectLst>
            <a:innerShdw blurRad="63500" dist="50800" dir="13500000">
              <a:prstClr val="black">
                <a:alpha val="50000"/>
              </a:prstClr>
            </a:innerShdw>
          </a:effectLst>
        </p:spPr>
        <p:style>
          <a:lnRef idx="2">
            <a:schemeClr val="dk1"/>
          </a:lnRef>
          <a:fillRef idx="1">
            <a:schemeClr val="lt1"/>
          </a:fillRef>
          <a:effectRef idx="0">
            <a:schemeClr val="dk1"/>
          </a:effectRef>
          <a:fontRef idx="minor">
            <a:schemeClr val="dk1"/>
          </a:fontRef>
        </p:style>
        <p:txBody>
          <a:bodyPr anchor="ctr"/>
          <a:lstStyle/>
          <a:p>
            <a:pPr algn="ctr" fontAlgn="auto">
              <a:spcBef>
                <a:spcPts val="0"/>
              </a:spcBef>
              <a:spcAft>
                <a:spcPts val="0"/>
              </a:spcAft>
              <a:defRPr/>
            </a:pPr>
            <a:endParaRPr lang="en-US">
              <a:solidFill>
                <a:prstClr val="black"/>
              </a:solidFill>
            </a:endParaRPr>
          </a:p>
        </p:txBody>
      </p:sp>
      <p:sp>
        <p:nvSpPr>
          <p:cNvPr id="11" name="Block Arc 10"/>
          <p:cNvSpPr/>
          <p:nvPr/>
        </p:nvSpPr>
        <p:spPr>
          <a:xfrm rot="16200000">
            <a:off x="-26887" y="922161"/>
            <a:ext cx="545300" cy="232843"/>
          </a:xfrm>
          <a:prstGeom prst="blockArc">
            <a:avLst>
              <a:gd name="adj1" fmla="val 10259821"/>
              <a:gd name="adj2" fmla="val 387255"/>
              <a:gd name="adj3" fmla="val 0"/>
            </a:avLst>
          </a:prstGeom>
          <a:ln w="76200"/>
          <a:scene3d>
            <a:camera prst="perspectiveBelow"/>
            <a:lightRig rig="threePt" dir="t"/>
          </a:scene3d>
        </p:spPr>
        <p:style>
          <a:lnRef idx="2">
            <a:schemeClr val="dk1">
              <a:shade val="50000"/>
            </a:schemeClr>
          </a:lnRef>
          <a:fillRef idx="1">
            <a:schemeClr val="dk1"/>
          </a:fillRef>
          <a:effectRef idx="0">
            <a:schemeClr val="dk1"/>
          </a:effectRef>
          <a:fontRef idx="minor">
            <a:schemeClr val="lt1"/>
          </a:fontRef>
        </p:style>
        <p:txBody>
          <a:bodyPr anchor="ctr"/>
          <a:lstStyle/>
          <a:p>
            <a:pPr algn="ctr" fontAlgn="auto">
              <a:spcBef>
                <a:spcPts val="0"/>
              </a:spcBef>
              <a:spcAft>
                <a:spcPts val="0"/>
              </a:spcAft>
              <a:defRPr/>
            </a:pPr>
            <a:endParaRPr lang="en-US">
              <a:solidFill>
                <a:prstClr val="black"/>
              </a:solidFill>
            </a:endParaRPr>
          </a:p>
        </p:txBody>
      </p:sp>
      <p:sp>
        <p:nvSpPr>
          <p:cNvPr id="16" name="Rectangle 15"/>
          <p:cNvSpPr/>
          <p:nvPr/>
        </p:nvSpPr>
        <p:spPr>
          <a:xfrm>
            <a:off x="1505710" y="1371600"/>
            <a:ext cx="3657601" cy="2215991"/>
          </a:xfrm>
          <a:prstGeom prst="rect">
            <a:avLst/>
          </a:prstGeom>
          <a:solidFill>
            <a:srgbClr val="BCFCD4"/>
          </a:solidFill>
          <a:ln w="12700">
            <a:solidFill>
              <a:srgbClr val="009900"/>
            </a:solidFill>
          </a:ln>
        </p:spPr>
        <p:txBody>
          <a:bodyPr wrap="square">
            <a:spAutoFit/>
          </a:bodyPr>
          <a:lstStyle/>
          <a:p>
            <a:pPr algn="just"/>
            <a:r>
              <a:rPr lang="en-US" sz="2300" i="1" dirty="0" err="1" smtClean="0">
                <a:solidFill>
                  <a:srgbClr val="FF0000"/>
                </a:solidFill>
                <a:latin typeface="Cambria" panose="02040503050406030204" pitchFamily="18" charset="0"/>
                <a:ea typeface="Cambria" panose="02040503050406030204" pitchFamily="18" charset="0"/>
              </a:rPr>
              <a:t>Quan</a:t>
            </a:r>
            <a:r>
              <a:rPr lang="en-US" sz="2300" i="1" dirty="0" smtClean="0">
                <a:solidFill>
                  <a:srgbClr val="FF0000"/>
                </a:solidFill>
                <a:latin typeface="Cambria" panose="02040503050406030204" pitchFamily="18" charset="0"/>
                <a:ea typeface="Cambria" panose="02040503050406030204" pitchFamily="18" charset="0"/>
              </a:rPr>
              <a:t> </a:t>
            </a:r>
            <a:r>
              <a:rPr lang="en-US" sz="2300" i="1" dirty="0" err="1">
                <a:solidFill>
                  <a:srgbClr val="FF0000"/>
                </a:solidFill>
                <a:latin typeface="Cambria" panose="02040503050406030204" pitchFamily="18" charset="0"/>
                <a:ea typeface="Cambria" panose="02040503050406030204" pitchFamily="18" charset="0"/>
              </a:rPr>
              <a:t>sát</a:t>
            </a:r>
            <a:r>
              <a:rPr lang="en-US" sz="2300" i="1" dirty="0">
                <a:solidFill>
                  <a:srgbClr val="FF0000"/>
                </a:solidFill>
                <a:latin typeface="Cambria" panose="02040503050406030204" pitchFamily="18" charset="0"/>
                <a:ea typeface="Cambria" panose="02040503050406030204" pitchFamily="18" charset="0"/>
              </a:rPr>
              <a:t> </a:t>
            </a:r>
            <a:r>
              <a:rPr lang="en-US" sz="2300" i="1" dirty="0" err="1" smtClean="0">
                <a:solidFill>
                  <a:srgbClr val="FF0000"/>
                </a:solidFill>
                <a:latin typeface="Cambria" panose="02040503050406030204" pitchFamily="18" charset="0"/>
                <a:ea typeface="Cambria" panose="02040503050406030204" pitchFamily="18" charset="0"/>
              </a:rPr>
              <a:t>các</a:t>
            </a:r>
            <a:r>
              <a:rPr lang="en-US" sz="2300" i="1" dirty="0" smtClean="0">
                <a:solidFill>
                  <a:srgbClr val="FF0000"/>
                </a:solidFill>
                <a:latin typeface="Cambria" panose="02040503050406030204" pitchFamily="18" charset="0"/>
                <a:ea typeface="Cambria" panose="02040503050406030204" pitchFamily="18" charset="0"/>
              </a:rPr>
              <a:t> </a:t>
            </a:r>
            <a:r>
              <a:rPr lang="en-US" sz="2300" i="1" dirty="0" err="1" smtClean="0">
                <a:solidFill>
                  <a:srgbClr val="FF0000"/>
                </a:solidFill>
                <a:latin typeface="Cambria" panose="02040503050406030204" pitchFamily="18" charset="0"/>
                <a:ea typeface="Cambria" panose="02040503050406030204" pitchFamily="18" charset="0"/>
              </a:rPr>
              <a:t>hình</a:t>
            </a:r>
            <a:r>
              <a:rPr lang="en-US" sz="2300" i="1" dirty="0" smtClean="0">
                <a:solidFill>
                  <a:srgbClr val="FF0000"/>
                </a:solidFill>
                <a:latin typeface="Cambria" panose="02040503050406030204" pitchFamily="18" charset="0"/>
                <a:ea typeface="Cambria" panose="02040503050406030204" pitchFamily="18" charset="0"/>
              </a:rPr>
              <a:t> </a:t>
            </a:r>
            <a:r>
              <a:rPr lang="en-US" sz="2300" i="1" dirty="0" err="1" smtClean="0">
                <a:solidFill>
                  <a:srgbClr val="FF0000"/>
                </a:solidFill>
                <a:latin typeface="Cambria" panose="02040503050406030204" pitchFamily="18" charset="0"/>
                <a:ea typeface="Cambria" panose="02040503050406030204" pitchFamily="18" charset="0"/>
              </a:rPr>
              <a:t>ảnh</a:t>
            </a:r>
            <a:r>
              <a:rPr lang="en-US" sz="2300" i="1" dirty="0" smtClean="0">
                <a:solidFill>
                  <a:srgbClr val="FF0000"/>
                </a:solidFill>
                <a:latin typeface="Cambria" panose="02040503050406030204" pitchFamily="18" charset="0"/>
                <a:ea typeface="Cambria" panose="02040503050406030204" pitchFamily="18" charset="0"/>
              </a:rPr>
              <a:t> </a:t>
            </a:r>
            <a:r>
              <a:rPr lang="en-US" sz="2300" i="1" dirty="0" err="1" smtClean="0">
                <a:solidFill>
                  <a:srgbClr val="FF0000"/>
                </a:solidFill>
                <a:latin typeface="Cambria" panose="02040503050406030204" pitchFamily="18" charset="0"/>
                <a:ea typeface="Cambria" panose="02040503050406030204" pitchFamily="18" charset="0"/>
              </a:rPr>
              <a:t>và</a:t>
            </a:r>
            <a:r>
              <a:rPr lang="en-US" sz="2300" i="1" dirty="0" smtClean="0">
                <a:solidFill>
                  <a:srgbClr val="FF0000"/>
                </a:solidFill>
                <a:latin typeface="Cambria" panose="02040503050406030204" pitchFamily="18" charset="0"/>
                <a:ea typeface="Cambria" panose="02040503050406030204" pitchFamily="18" charset="0"/>
              </a:rPr>
              <a:t> </a:t>
            </a:r>
            <a:r>
              <a:rPr lang="en-US" sz="2300" i="1" dirty="0" err="1" smtClean="0">
                <a:solidFill>
                  <a:srgbClr val="FF0000"/>
                </a:solidFill>
                <a:latin typeface="Cambria" panose="02040503050406030204" pitchFamily="18" charset="0"/>
                <a:ea typeface="Cambria" panose="02040503050406030204" pitchFamily="18" charset="0"/>
              </a:rPr>
              <a:t>kênh</a:t>
            </a:r>
            <a:r>
              <a:rPr lang="en-US" sz="2300" i="1" dirty="0" smtClean="0">
                <a:solidFill>
                  <a:srgbClr val="FF0000"/>
                </a:solidFill>
                <a:latin typeface="Cambria" panose="02040503050406030204" pitchFamily="18" charset="0"/>
                <a:ea typeface="Cambria" panose="02040503050406030204" pitchFamily="18" charset="0"/>
              </a:rPr>
              <a:t> </a:t>
            </a:r>
            <a:r>
              <a:rPr lang="en-US" sz="2300" i="1" dirty="0" err="1" smtClean="0">
                <a:solidFill>
                  <a:srgbClr val="FF0000"/>
                </a:solidFill>
                <a:latin typeface="Cambria" panose="02040503050406030204" pitchFamily="18" charset="0"/>
                <a:ea typeface="Cambria" panose="02040503050406030204" pitchFamily="18" charset="0"/>
              </a:rPr>
              <a:t>chữ</a:t>
            </a:r>
            <a:r>
              <a:rPr lang="en-US" sz="2300" i="1" dirty="0" smtClean="0">
                <a:solidFill>
                  <a:srgbClr val="FF0000"/>
                </a:solidFill>
                <a:latin typeface="Cambria" panose="02040503050406030204" pitchFamily="18" charset="0"/>
                <a:ea typeface="Cambria" panose="02040503050406030204" pitchFamily="18" charset="0"/>
              </a:rPr>
              <a:t> SGK, </a:t>
            </a:r>
            <a:r>
              <a:rPr lang="en-US" sz="2300" i="1" dirty="0" err="1" smtClean="0">
                <a:solidFill>
                  <a:srgbClr val="FF0000"/>
                </a:solidFill>
                <a:latin typeface="Cambria" panose="02040503050406030204" pitchFamily="18" charset="0"/>
                <a:ea typeface="Cambria" panose="02040503050406030204" pitchFamily="18" charset="0"/>
              </a:rPr>
              <a:t>cho</a:t>
            </a:r>
            <a:r>
              <a:rPr lang="en-US" sz="2300" i="1" dirty="0" smtClean="0">
                <a:solidFill>
                  <a:srgbClr val="FF0000"/>
                </a:solidFill>
                <a:latin typeface="Cambria" panose="02040503050406030204" pitchFamily="18" charset="0"/>
                <a:ea typeface="Cambria" panose="02040503050406030204" pitchFamily="18" charset="0"/>
              </a:rPr>
              <a:t> </a:t>
            </a:r>
            <a:r>
              <a:rPr lang="en-US" sz="2300" i="1" dirty="0" err="1" smtClean="0">
                <a:solidFill>
                  <a:srgbClr val="FF0000"/>
                </a:solidFill>
                <a:latin typeface="Cambria" panose="02040503050406030204" pitchFamily="18" charset="0"/>
                <a:ea typeface="Cambria" panose="02040503050406030204" pitchFamily="18" charset="0"/>
              </a:rPr>
              <a:t>biết</a:t>
            </a:r>
            <a:r>
              <a:rPr lang="en-US" sz="2300" i="1" dirty="0" smtClean="0">
                <a:solidFill>
                  <a:srgbClr val="FF0000"/>
                </a:solidFill>
                <a:latin typeface="Cambria" panose="02040503050406030204" pitchFamily="18" charset="0"/>
                <a:ea typeface="Cambria" panose="02040503050406030204" pitchFamily="18" charset="0"/>
              </a:rPr>
              <a:t> p</a:t>
            </a:r>
            <a:r>
              <a:rPr lang="vi-VN" sz="2300" i="1" dirty="0" smtClean="0">
                <a:solidFill>
                  <a:srgbClr val="FF0000"/>
                </a:solidFill>
                <a:latin typeface="Cambria" panose="02040503050406030204" pitchFamily="18" charset="0"/>
                <a:ea typeface="Cambria" panose="02040503050406030204" pitchFamily="18" charset="0"/>
              </a:rPr>
              <a:t>hần </a:t>
            </a:r>
            <a:r>
              <a:rPr lang="vi-VN" sz="2300" i="1" dirty="0">
                <a:solidFill>
                  <a:srgbClr val="FF0000"/>
                </a:solidFill>
                <a:latin typeface="Cambria" panose="02040503050406030204" pitchFamily="18" charset="0"/>
                <a:ea typeface="Cambria" panose="02040503050406030204" pitchFamily="18" charset="0"/>
              </a:rPr>
              <a:t>lớn khoáng sản nước ta có trữ lượng như thế nào? Kể tên các khoáng sản có trữ lượng lớn ở nước ta.</a:t>
            </a:r>
          </a:p>
        </p:txBody>
      </p:sp>
      <p:sp>
        <p:nvSpPr>
          <p:cNvPr id="31" name="Title 1"/>
          <p:cNvSpPr txBox="1">
            <a:spLocks/>
          </p:cNvSpPr>
          <p:nvPr/>
        </p:nvSpPr>
        <p:spPr>
          <a:xfrm>
            <a:off x="2299452" y="266700"/>
            <a:ext cx="7377948" cy="5715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just"/>
            <a:r>
              <a:rPr lang="en-US" sz="2400" b="1" dirty="0">
                <a:solidFill>
                  <a:srgbClr val="0D30DD"/>
                </a:solidFill>
                <a:latin typeface="Cambria" pitchFamily="18" charset="0"/>
              </a:rPr>
              <a:t>ĐẶC ĐIỂM CHUNG CỦA KHOÁNG SẢN VIỆT NAM</a:t>
            </a:r>
          </a:p>
        </p:txBody>
      </p:sp>
      <p:pic>
        <p:nvPicPr>
          <p:cNvPr id="1027" name="Picture 3"/>
          <p:cNvPicPr>
            <a:picLocks noChangeAspect="1" noChangeArrowheads="1"/>
          </p:cNvPicPr>
          <p:nvPr/>
        </p:nvPicPr>
        <p:blipFill>
          <a:blip r:embed="rId5">
            <a:extLst>
              <a:ext uri="{BEBA8EAE-BF5A-486C-A8C5-ECC9F3942E4B}">
                <a14:imgProps xmlns:a14="http://schemas.microsoft.com/office/drawing/2010/main">
                  <a14:imgLayer r:embed="rId6">
                    <a14:imgEffect>
                      <a14:sharpenSoften amount="50000"/>
                    </a14:imgEffect>
                    <a14:imgEffect>
                      <a14:saturation sat="400000"/>
                    </a14:imgEffect>
                    <a14:imgEffect>
                      <a14:brightnessContrast contrast="40000"/>
                    </a14:imgEffect>
                  </a14:imgLayer>
                </a14:imgProps>
              </a:ext>
              <a:ext uri="{28A0092B-C50C-407E-A947-70E740481C1C}">
                <a14:useLocalDpi xmlns:a14="http://schemas.microsoft.com/office/drawing/2010/main" val="0"/>
              </a:ext>
            </a:extLst>
          </a:blip>
          <a:srcRect/>
          <a:stretch>
            <a:fillRect/>
          </a:stretch>
        </p:blipFill>
        <p:spPr bwMode="auto">
          <a:xfrm>
            <a:off x="286339" y="1516120"/>
            <a:ext cx="1167904" cy="1227080"/>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nvGrpSpPr>
          <p:cNvPr id="15" name="Group 14"/>
          <p:cNvGrpSpPr/>
          <p:nvPr/>
        </p:nvGrpSpPr>
        <p:grpSpPr>
          <a:xfrm>
            <a:off x="191254" y="4021179"/>
            <a:ext cx="1332746" cy="1312821"/>
            <a:chOff x="328593" y="3259179"/>
            <a:chExt cx="1256547" cy="1465221"/>
          </a:xfrm>
        </p:grpSpPr>
        <p:pic>
          <p:nvPicPr>
            <p:cNvPr id="1028" name="Picture 4"/>
            <p:cNvPicPr>
              <a:picLocks noChangeAspect="1" noChangeArrowheads="1"/>
            </p:cNvPicPr>
            <p:nvPr/>
          </p:nvPicPr>
          <p:blipFill>
            <a:blip r:embed="rId7">
              <a:extLst>
                <a:ext uri="{BEBA8EAE-BF5A-486C-A8C5-ECC9F3942E4B}">
                  <a14:imgProps xmlns:a14="http://schemas.microsoft.com/office/drawing/2010/main">
                    <a14:imgLayer r:embed="rId8">
                      <a14:imgEffect>
                        <a14:artisticMarker/>
                      </a14:imgEffect>
                      <a14:imgEffect>
                        <a14:sharpenSoften amount="50000"/>
                      </a14:imgEffect>
                      <a14:imgEffect>
                        <a14:colorTemperature colorTemp="11200"/>
                      </a14:imgEffect>
                      <a14:imgEffect>
                        <a14:brightnessContrast contrast="20000"/>
                      </a14:imgEffect>
                    </a14:imgLayer>
                  </a14:imgProps>
                </a:ext>
                <a:ext uri="{28A0092B-C50C-407E-A947-70E740481C1C}">
                  <a14:useLocalDpi xmlns:a14="http://schemas.microsoft.com/office/drawing/2010/main" val="0"/>
                </a:ext>
              </a:extLst>
            </a:blip>
            <a:srcRect/>
            <a:stretch>
              <a:fillRect/>
            </a:stretch>
          </p:blipFill>
          <p:spPr bwMode="auto">
            <a:xfrm>
              <a:off x="328593" y="3383619"/>
              <a:ext cx="1167903" cy="1340781"/>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8" name="Picture 12" descr="http://previews.123rf.com/images/mistac/mistac1207/mistac120700017/14524015-A-cartoon-boy-with-a-good-idea-Stock-Vector-thinking.jpg"/>
            <p:cNvPicPr>
              <a:picLocks noChangeAspect="1" noChangeArrowheads="1"/>
            </p:cNvPicPr>
            <p:nvPr/>
          </p:nvPicPr>
          <p:blipFill rotWithShape="1">
            <a:blip r:embed="rId9" cstate="print">
              <a:clrChange>
                <a:clrFrom>
                  <a:srgbClr val="FFFFFF"/>
                </a:clrFrom>
                <a:clrTo>
                  <a:srgbClr val="FFFFFF">
                    <a:alpha val="0"/>
                  </a:srgbClr>
                </a:clrTo>
              </a:clrChange>
              <a:extLst>
                <a:ext uri="{28A0092B-C50C-407E-A947-70E740481C1C}">
                  <a14:useLocalDpi xmlns:a14="http://schemas.microsoft.com/office/drawing/2010/main" val="0"/>
                </a:ext>
              </a:extLst>
            </a:blip>
            <a:srcRect l="32065" r="45098" b="81605"/>
            <a:stretch/>
          </p:blipFill>
          <p:spPr bwMode="auto">
            <a:xfrm rot="1019582">
              <a:off x="1011253" y="3259179"/>
              <a:ext cx="573887" cy="462251"/>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a:extLst>
              <a:ext uri="{909E8E84-426E-40DD-AFC4-6F175D3DCCD1}">
                <a14:hiddenFill xmlns:a14="http://schemas.microsoft.com/office/drawing/2010/main">
                  <a:solidFill>
                    <a:srgbClr val="FFFFFF"/>
                  </a:solidFill>
                </a14:hiddenFill>
              </a:ext>
            </a:extLst>
          </p:spPr>
        </p:pic>
      </p:grpSp>
      <p:sp>
        <p:nvSpPr>
          <p:cNvPr id="32" name="Rectangle 31"/>
          <p:cNvSpPr/>
          <p:nvPr/>
        </p:nvSpPr>
        <p:spPr>
          <a:xfrm>
            <a:off x="1505709" y="3798599"/>
            <a:ext cx="3657601" cy="2754600"/>
          </a:xfrm>
          <a:prstGeom prst="rect">
            <a:avLst/>
          </a:prstGeom>
          <a:solidFill>
            <a:srgbClr val="FFCCFF"/>
          </a:solidFill>
          <a:ln w="12700">
            <a:solidFill>
              <a:srgbClr val="0070C0"/>
            </a:solidFill>
          </a:ln>
        </p:spPr>
        <p:txBody>
          <a:bodyPr wrap="square">
            <a:spAutoFit/>
          </a:bodyPr>
          <a:lstStyle/>
          <a:p>
            <a:pPr algn="just">
              <a:spcBef>
                <a:spcPts val="600"/>
              </a:spcBef>
              <a:spcAft>
                <a:spcPts val="0"/>
              </a:spcAft>
            </a:pPr>
            <a:r>
              <a:rPr lang="nl-NL" sz="2400" dirty="0">
                <a:latin typeface="Cambria" pitchFamily="18" charset="0"/>
                <a:ea typeface="Cambria" pitchFamily="18" charset="0"/>
              </a:rPr>
              <a:t>- Phần lớn các mỏ khoáng sản ở nước ta có trữ lượng trung bình và nhỏ. </a:t>
            </a:r>
            <a:endParaRPr lang="en-US" sz="2400" dirty="0">
              <a:latin typeface="Cambria" pitchFamily="18" charset="0"/>
              <a:ea typeface="Cambria" pitchFamily="18" charset="0"/>
            </a:endParaRPr>
          </a:p>
          <a:p>
            <a:pPr algn="just">
              <a:spcBef>
                <a:spcPts val="600"/>
              </a:spcBef>
              <a:spcAft>
                <a:spcPts val="0"/>
              </a:spcAft>
            </a:pPr>
            <a:r>
              <a:rPr lang="nl-NL" sz="2400" dirty="0">
                <a:latin typeface="Cambria" pitchFamily="18" charset="0"/>
                <a:ea typeface="Cambria" pitchFamily="18" charset="0"/>
              </a:rPr>
              <a:t>- Một số loại khoáng sản có trữ lượng lớn như: </a:t>
            </a:r>
            <a:r>
              <a:rPr lang="nl-NL" sz="2400" dirty="0" smtClean="0">
                <a:latin typeface="Cambria" pitchFamily="18" charset="0"/>
                <a:ea typeface="Cambria" pitchFamily="18" charset="0"/>
              </a:rPr>
              <a:t>than đá, dầu </a:t>
            </a:r>
            <a:r>
              <a:rPr lang="nl-NL" sz="2400" dirty="0">
                <a:latin typeface="Cambria" pitchFamily="18" charset="0"/>
                <a:ea typeface="Cambria" pitchFamily="18" charset="0"/>
              </a:rPr>
              <a:t>mỏ, </a:t>
            </a:r>
            <a:r>
              <a:rPr lang="nl-NL" sz="2400" dirty="0" smtClean="0">
                <a:latin typeface="Cambria" pitchFamily="18" charset="0"/>
                <a:ea typeface="Cambria" pitchFamily="18" charset="0"/>
              </a:rPr>
              <a:t>khí tự nhiên, sắt, bô-xit,...</a:t>
            </a:r>
            <a:endParaRPr lang="en-US" sz="2400" dirty="0">
              <a:effectLst/>
              <a:latin typeface="Cambria" pitchFamily="18" charset="0"/>
              <a:ea typeface="Cambria" pitchFamily="18" charset="0"/>
            </a:endParaRPr>
          </a:p>
        </p:txBody>
      </p:sp>
      <p:pic>
        <p:nvPicPr>
          <p:cNvPr id="23" name="Picture 22" descr="Than đá được hình thành như thế nào? - Giải Đáp Việt - Tri Thức Cho Người  Việt"/>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5311075" y="1371600"/>
            <a:ext cx="1623126" cy="1905000"/>
          </a:xfrm>
          <a:prstGeom prst="rect">
            <a:avLst/>
          </a:prstGeom>
          <a:solidFill>
            <a:srgbClr val="FF0000"/>
          </a:solidFill>
          <a:ln>
            <a:solidFill>
              <a:srgbClr val="FF0000"/>
            </a:solidFill>
          </a:ln>
        </p:spPr>
      </p:pic>
      <p:pic>
        <p:nvPicPr>
          <p:cNvPr id="24" name="Picture 23" descr="Dầu mỏ là gì? Thành phần và những ứng dụng nổi bật"/>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7086600" y="1371600"/>
            <a:ext cx="1752600" cy="1905000"/>
          </a:xfrm>
          <a:prstGeom prst="rect">
            <a:avLst/>
          </a:prstGeom>
          <a:solidFill>
            <a:srgbClr val="FF0000"/>
          </a:solidFill>
          <a:ln>
            <a:solidFill>
              <a:srgbClr val="FF0000"/>
            </a:solidFill>
          </a:ln>
        </p:spPr>
      </p:pic>
      <p:pic>
        <p:nvPicPr>
          <p:cNvPr id="25" name="Picture 24" descr="Khí thiên nhiên là gì? Ứng dụng, thành phần chính của khí thiên nhiên"/>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5311074" y="3931306"/>
            <a:ext cx="1623128" cy="2012294"/>
          </a:xfrm>
          <a:prstGeom prst="rect">
            <a:avLst/>
          </a:prstGeom>
          <a:solidFill>
            <a:srgbClr val="FF0000"/>
          </a:solidFill>
          <a:ln>
            <a:solidFill>
              <a:srgbClr val="FF0000"/>
            </a:solidFill>
          </a:ln>
        </p:spPr>
      </p:pic>
      <p:pic>
        <p:nvPicPr>
          <p:cNvPr id="26" name="Picture 25" descr="Sắt là gì? Đặc điểm, tính chất &amp; ứng dụng kim loại sắt"/>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7086600" y="3909190"/>
            <a:ext cx="1752600" cy="2034410"/>
          </a:xfrm>
          <a:prstGeom prst="rect">
            <a:avLst/>
          </a:prstGeom>
          <a:solidFill>
            <a:srgbClr val="FF0000"/>
          </a:solidFill>
          <a:ln>
            <a:solidFill>
              <a:srgbClr val="FF0000"/>
            </a:solidFill>
          </a:ln>
        </p:spPr>
      </p:pic>
      <p:sp>
        <p:nvSpPr>
          <p:cNvPr id="3" name="TextBox 2"/>
          <p:cNvSpPr txBox="1"/>
          <p:nvPr/>
        </p:nvSpPr>
        <p:spPr>
          <a:xfrm>
            <a:off x="5638800" y="3288268"/>
            <a:ext cx="1219200" cy="369332"/>
          </a:xfrm>
          <a:prstGeom prst="rect">
            <a:avLst/>
          </a:prstGeom>
          <a:noFill/>
        </p:spPr>
        <p:txBody>
          <a:bodyPr wrap="square" rtlCol="0">
            <a:spAutoFit/>
          </a:bodyPr>
          <a:lstStyle/>
          <a:p>
            <a:r>
              <a:rPr lang="en-US" dirty="0" smtClean="0">
                <a:latin typeface="Cambria" pitchFamily="18" charset="0"/>
                <a:ea typeface="Cambria" pitchFamily="18" charset="0"/>
              </a:rPr>
              <a:t>Than </a:t>
            </a:r>
            <a:r>
              <a:rPr lang="en-US" dirty="0" err="1" smtClean="0">
                <a:latin typeface="Cambria" pitchFamily="18" charset="0"/>
                <a:ea typeface="Cambria" pitchFamily="18" charset="0"/>
              </a:rPr>
              <a:t>đá</a:t>
            </a:r>
            <a:endParaRPr lang="en-US" dirty="0">
              <a:latin typeface="Cambria" pitchFamily="18" charset="0"/>
              <a:ea typeface="Cambria" pitchFamily="18" charset="0"/>
            </a:endParaRPr>
          </a:p>
        </p:txBody>
      </p:sp>
      <p:sp>
        <p:nvSpPr>
          <p:cNvPr id="34" name="TextBox 33"/>
          <p:cNvSpPr txBox="1"/>
          <p:nvPr/>
        </p:nvSpPr>
        <p:spPr>
          <a:xfrm>
            <a:off x="7543800" y="3288268"/>
            <a:ext cx="1219200" cy="369332"/>
          </a:xfrm>
          <a:prstGeom prst="rect">
            <a:avLst/>
          </a:prstGeom>
          <a:noFill/>
        </p:spPr>
        <p:txBody>
          <a:bodyPr wrap="square" rtlCol="0">
            <a:spAutoFit/>
          </a:bodyPr>
          <a:lstStyle/>
          <a:p>
            <a:r>
              <a:rPr lang="en-US" dirty="0" err="1" smtClean="0">
                <a:latin typeface="Cambria" pitchFamily="18" charset="0"/>
                <a:ea typeface="Cambria" pitchFamily="18" charset="0"/>
              </a:rPr>
              <a:t>Dầu</a:t>
            </a:r>
            <a:r>
              <a:rPr lang="en-US" dirty="0" smtClean="0">
                <a:latin typeface="Cambria" pitchFamily="18" charset="0"/>
                <a:ea typeface="Cambria" pitchFamily="18" charset="0"/>
              </a:rPr>
              <a:t> </a:t>
            </a:r>
            <a:r>
              <a:rPr lang="en-US" dirty="0" err="1" smtClean="0">
                <a:latin typeface="Cambria" pitchFamily="18" charset="0"/>
                <a:ea typeface="Cambria" pitchFamily="18" charset="0"/>
              </a:rPr>
              <a:t>mỏ</a:t>
            </a:r>
            <a:endParaRPr lang="en-US" dirty="0">
              <a:latin typeface="Cambria" pitchFamily="18" charset="0"/>
              <a:ea typeface="Cambria" pitchFamily="18" charset="0"/>
            </a:endParaRPr>
          </a:p>
        </p:txBody>
      </p:sp>
      <p:sp>
        <p:nvSpPr>
          <p:cNvPr id="35" name="TextBox 34"/>
          <p:cNvSpPr txBox="1"/>
          <p:nvPr/>
        </p:nvSpPr>
        <p:spPr>
          <a:xfrm>
            <a:off x="5410200" y="6019800"/>
            <a:ext cx="1802162" cy="369332"/>
          </a:xfrm>
          <a:prstGeom prst="rect">
            <a:avLst/>
          </a:prstGeom>
          <a:noFill/>
        </p:spPr>
        <p:txBody>
          <a:bodyPr wrap="square" rtlCol="0">
            <a:spAutoFit/>
          </a:bodyPr>
          <a:lstStyle/>
          <a:p>
            <a:r>
              <a:rPr lang="en-US" dirty="0" err="1" smtClean="0">
                <a:latin typeface="Cambria" pitchFamily="18" charset="0"/>
                <a:ea typeface="Cambria" pitchFamily="18" charset="0"/>
              </a:rPr>
              <a:t>Khí</a:t>
            </a:r>
            <a:r>
              <a:rPr lang="en-US" dirty="0" smtClean="0">
                <a:latin typeface="Cambria" pitchFamily="18" charset="0"/>
                <a:ea typeface="Cambria" pitchFamily="18" charset="0"/>
              </a:rPr>
              <a:t> tự </a:t>
            </a:r>
            <a:r>
              <a:rPr lang="en-US" dirty="0" err="1" smtClean="0">
                <a:latin typeface="Cambria" pitchFamily="18" charset="0"/>
                <a:ea typeface="Cambria" pitchFamily="18" charset="0"/>
              </a:rPr>
              <a:t>nhiên</a:t>
            </a:r>
            <a:endParaRPr lang="en-US" dirty="0">
              <a:latin typeface="Cambria" pitchFamily="18" charset="0"/>
              <a:ea typeface="Cambria" pitchFamily="18" charset="0"/>
            </a:endParaRPr>
          </a:p>
        </p:txBody>
      </p:sp>
      <p:sp>
        <p:nvSpPr>
          <p:cNvPr id="36" name="TextBox 35"/>
          <p:cNvSpPr txBox="1"/>
          <p:nvPr/>
        </p:nvSpPr>
        <p:spPr>
          <a:xfrm>
            <a:off x="7772400" y="6019800"/>
            <a:ext cx="1219200" cy="369332"/>
          </a:xfrm>
          <a:prstGeom prst="rect">
            <a:avLst/>
          </a:prstGeom>
          <a:noFill/>
        </p:spPr>
        <p:txBody>
          <a:bodyPr wrap="square" rtlCol="0">
            <a:spAutoFit/>
          </a:bodyPr>
          <a:lstStyle/>
          <a:p>
            <a:r>
              <a:rPr lang="en-US" dirty="0" err="1" smtClean="0">
                <a:latin typeface="Cambria" pitchFamily="18" charset="0"/>
                <a:ea typeface="Cambria" pitchFamily="18" charset="0"/>
              </a:rPr>
              <a:t>Sắt</a:t>
            </a:r>
            <a:endParaRPr lang="en-US" dirty="0">
              <a:latin typeface="Cambria" pitchFamily="18" charset="0"/>
              <a:ea typeface="Cambria" pitchFamily="18" charset="0"/>
            </a:endParaRPr>
          </a:p>
        </p:txBody>
      </p:sp>
    </p:spTree>
    <p:extLst>
      <p:ext uri="{BB962C8B-B14F-4D97-AF65-F5344CB8AC3E}">
        <p14:creationId xmlns:p14="http://schemas.microsoft.com/office/powerpoint/2010/main" val="3250665384"/>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1027"/>
                                        </p:tgtEl>
                                        <p:attrNameLst>
                                          <p:attrName>style.visibility</p:attrName>
                                        </p:attrNameLst>
                                      </p:cBhvr>
                                      <p:to>
                                        <p:strVal val="visible"/>
                                      </p:to>
                                    </p:set>
                                    <p:animEffect transition="in" filter="randombar(horizontal)">
                                      <p:cBhvr>
                                        <p:cTn id="7" dur="500"/>
                                        <p:tgtEl>
                                          <p:spTgt spid="1027"/>
                                        </p:tgtEl>
                                      </p:cBhvr>
                                    </p:animEffect>
                                  </p:childTnLst>
                                </p:cTn>
                              </p:par>
                              <p:par>
                                <p:cTn id="8" presetID="14" presetClass="entr" presetSubtype="10" fill="hold" grpId="0" nodeType="withEffect">
                                  <p:stCondLst>
                                    <p:cond delay="0"/>
                                  </p:stCondLst>
                                  <p:childTnLst>
                                    <p:set>
                                      <p:cBhvr>
                                        <p:cTn id="9" dur="1" fill="hold">
                                          <p:stCondLst>
                                            <p:cond delay="0"/>
                                          </p:stCondLst>
                                        </p:cTn>
                                        <p:tgtEl>
                                          <p:spTgt spid="16"/>
                                        </p:tgtEl>
                                        <p:attrNameLst>
                                          <p:attrName>style.visibility</p:attrName>
                                        </p:attrNameLst>
                                      </p:cBhvr>
                                      <p:to>
                                        <p:strVal val="visible"/>
                                      </p:to>
                                    </p:set>
                                    <p:animEffect transition="in" filter="randombar(horizontal)">
                                      <p:cBhvr>
                                        <p:cTn id="10" dur="500"/>
                                        <p:tgtEl>
                                          <p:spTgt spid="16"/>
                                        </p:tgtEl>
                                      </p:cBhvr>
                                    </p:animEffect>
                                  </p:childTnLst>
                                </p:cTn>
                              </p:par>
                            </p:childTnLst>
                          </p:cTn>
                        </p:par>
                      </p:childTnLst>
                    </p:cTn>
                  </p:par>
                  <p:par>
                    <p:cTn id="11" fill="hold">
                      <p:stCondLst>
                        <p:cond delay="indefinite"/>
                      </p:stCondLst>
                      <p:childTnLst>
                        <p:par>
                          <p:cTn id="12" fill="hold">
                            <p:stCondLst>
                              <p:cond delay="0"/>
                            </p:stCondLst>
                            <p:childTnLst>
                              <p:par>
                                <p:cTn id="13" presetID="14" presetClass="entr" presetSubtype="10" fill="hold" nodeType="clickEffect">
                                  <p:stCondLst>
                                    <p:cond delay="0"/>
                                  </p:stCondLst>
                                  <p:childTnLst>
                                    <p:set>
                                      <p:cBhvr>
                                        <p:cTn id="14" dur="1" fill="hold">
                                          <p:stCondLst>
                                            <p:cond delay="0"/>
                                          </p:stCondLst>
                                        </p:cTn>
                                        <p:tgtEl>
                                          <p:spTgt spid="23"/>
                                        </p:tgtEl>
                                        <p:attrNameLst>
                                          <p:attrName>style.visibility</p:attrName>
                                        </p:attrNameLst>
                                      </p:cBhvr>
                                      <p:to>
                                        <p:strVal val="visible"/>
                                      </p:to>
                                    </p:set>
                                    <p:animEffect transition="in" filter="randombar(horizontal)">
                                      <p:cBhvr>
                                        <p:cTn id="15" dur="500"/>
                                        <p:tgtEl>
                                          <p:spTgt spid="23"/>
                                        </p:tgtEl>
                                      </p:cBhvr>
                                    </p:animEffect>
                                  </p:childTnLst>
                                </p:cTn>
                              </p:par>
                              <p:par>
                                <p:cTn id="16" presetID="14" presetClass="entr" presetSubtype="10" fill="hold" nodeType="withEffect">
                                  <p:stCondLst>
                                    <p:cond delay="0"/>
                                  </p:stCondLst>
                                  <p:childTnLst>
                                    <p:set>
                                      <p:cBhvr>
                                        <p:cTn id="17" dur="1" fill="hold">
                                          <p:stCondLst>
                                            <p:cond delay="0"/>
                                          </p:stCondLst>
                                        </p:cTn>
                                        <p:tgtEl>
                                          <p:spTgt spid="24"/>
                                        </p:tgtEl>
                                        <p:attrNameLst>
                                          <p:attrName>style.visibility</p:attrName>
                                        </p:attrNameLst>
                                      </p:cBhvr>
                                      <p:to>
                                        <p:strVal val="visible"/>
                                      </p:to>
                                    </p:set>
                                    <p:animEffect transition="in" filter="randombar(horizontal)">
                                      <p:cBhvr>
                                        <p:cTn id="18" dur="500"/>
                                        <p:tgtEl>
                                          <p:spTgt spid="24"/>
                                        </p:tgtEl>
                                      </p:cBhvr>
                                    </p:animEffect>
                                  </p:childTnLst>
                                </p:cTn>
                              </p:par>
                              <p:par>
                                <p:cTn id="19" presetID="14" presetClass="entr" presetSubtype="10" fill="hold" grpId="0" nodeType="withEffect">
                                  <p:stCondLst>
                                    <p:cond delay="0"/>
                                  </p:stCondLst>
                                  <p:childTnLst>
                                    <p:set>
                                      <p:cBhvr>
                                        <p:cTn id="20" dur="1" fill="hold">
                                          <p:stCondLst>
                                            <p:cond delay="0"/>
                                          </p:stCondLst>
                                        </p:cTn>
                                        <p:tgtEl>
                                          <p:spTgt spid="3"/>
                                        </p:tgtEl>
                                        <p:attrNameLst>
                                          <p:attrName>style.visibility</p:attrName>
                                        </p:attrNameLst>
                                      </p:cBhvr>
                                      <p:to>
                                        <p:strVal val="visible"/>
                                      </p:to>
                                    </p:set>
                                    <p:animEffect transition="in" filter="randombar(horizontal)">
                                      <p:cBhvr>
                                        <p:cTn id="21" dur="500"/>
                                        <p:tgtEl>
                                          <p:spTgt spid="3"/>
                                        </p:tgtEl>
                                      </p:cBhvr>
                                    </p:animEffect>
                                  </p:childTnLst>
                                </p:cTn>
                              </p:par>
                              <p:par>
                                <p:cTn id="22" presetID="14" presetClass="entr" presetSubtype="10" fill="hold" grpId="0" nodeType="withEffect">
                                  <p:stCondLst>
                                    <p:cond delay="0"/>
                                  </p:stCondLst>
                                  <p:childTnLst>
                                    <p:set>
                                      <p:cBhvr>
                                        <p:cTn id="23" dur="1" fill="hold">
                                          <p:stCondLst>
                                            <p:cond delay="0"/>
                                          </p:stCondLst>
                                        </p:cTn>
                                        <p:tgtEl>
                                          <p:spTgt spid="34"/>
                                        </p:tgtEl>
                                        <p:attrNameLst>
                                          <p:attrName>style.visibility</p:attrName>
                                        </p:attrNameLst>
                                      </p:cBhvr>
                                      <p:to>
                                        <p:strVal val="visible"/>
                                      </p:to>
                                    </p:set>
                                    <p:animEffect transition="in" filter="randombar(horizontal)">
                                      <p:cBhvr>
                                        <p:cTn id="24" dur="500"/>
                                        <p:tgtEl>
                                          <p:spTgt spid="34"/>
                                        </p:tgtEl>
                                      </p:cBhvr>
                                    </p:animEffect>
                                  </p:childTnLst>
                                </p:cTn>
                              </p:par>
                              <p:par>
                                <p:cTn id="25" presetID="14" presetClass="entr" presetSubtype="10" fill="hold" nodeType="withEffect">
                                  <p:stCondLst>
                                    <p:cond delay="0"/>
                                  </p:stCondLst>
                                  <p:childTnLst>
                                    <p:set>
                                      <p:cBhvr>
                                        <p:cTn id="26" dur="1" fill="hold">
                                          <p:stCondLst>
                                            <p:cond delay="0"/>
                                          </p:stCondLst>
                                        </p:cTn>
                                        <p:tgtEl>
                                          <p:spTgt spid="25"/>
                                        </p:tgtEl>
                                        <p:attrNameLst>
                                          <p:attrName>style.visibility</p:attrName>
                                        </p:attrNameLst>
                                      </p:cBhvr>
                                      <p:to>
                                        <p:strVal val="visible"/>
                                      </p:to>
                                    </p:set>
                                    <p:animEffect transition="in" filter="randombar(horizontal)">
                                      <p:cBhvr>
                                        <p:cTn id="27" dur="500"/>
                                        <p:tgtEl>
                                          <p:spTgt spid="25"/>
                                        </p:tgtEl>
                                      </p:cBhvr>
                                    </p:animEffect>
                                  </p:childTnLst>
                                </p:cTn>
                              </p:par>
                              <p:par>
                                <p:cTn id="28" presetID="14" presetClass="entr" presetSubtype="10" fill="hold" nodeType="withEffect">
                                  <p:stCondLst>
                                    <p:cond delay="0"/>
                                  </p:stCondLst>
                                  <p:childTnLst>
                                    <p:set>
                                      <p:cBhvr>
                                        <p:cTn id="29" dur="1" fill="hold">
                                          <p:stCondLst>
                                            <p:cond delay="0"/>
                                          </p:stCondLst>
                                        </p:cTn>
                                        <p:tgtEl>
                                          <p:spTgt spid="26"/>
                                        </p:tgtEl>
                                        <p:attrNameLst>
                                          <p:attrName>style.visibility</p:attrName>
                                        </p:attrNameLst>
                                      </p:cBhvr>
                                      <p:to>
                                        <p:strVal val="visible"/>
                                      </p:to>
                                    </p:set>
                                    <p:animEffect transition="in" filter="randombar(horizontal)">
                                      <p:cBhvr>
                                        <p:cTn id="30" dur="500"/>
                                        <p:tgtEl>
                                          <p:spTgt spid="26"/>
                                        </p:tgtEl>
                                      </p:cBhvr>
                                    </p:animEffect>
                                  </p:childTnLst>
                                </p:cTn>
                              </p:par>
                              <p:par>
                                <p:cTn id="31" presetID="14" presetClass="entr" presetSubtype="10" fill="hold" grpId="0" nodeType="withEffect">
                                  <p:stCondLst>
                                    <p:cond delay="0"/>
                                  </p:stCondLst>
                                  <p:childTnLst>
                                    <p:set>
                                      <p:cBhvr>
                                        <p:cTn id="32" dur="1" fill="hold">
                                          <p:stCondLst>
                                            <p:cond delay="0"/>
                                          </p:stCondLst>
                                        </p:cTn>
                                        <p:tgtEl>
                                          <p:spTgt spid="35"/>
                                        </p:tgtEl>
                                        <p:attrNameLst>
                                          <p:attrName>style.visibility</p:attrName>
                                        </p:attrNameLst>
                                      </p:cBhvr>
                                      <p:to>
                                        <p:strVal val="visible"/>
                                      </p:to>
                                    </p:set>
                                    <p:animEffect transition="in" filter="randombar(horizontal)">
                                      <p:cBhvr>
                                        <p:cTn id="33" dur="500"/>
                                        <p:tgtEl>
                                          <p:spTgt spid="35"/>
                                        </p:tgtEl>
                                      </p:cBhvr>
                                    </p:animEffect>
                                  </p:childTnLst>
                                </p:cTn>
                              </p:par>
                              <p:par>
                                <p:cTn id="34" presetID="14" presetClass="entr" presetSubtype="10" fill="hold" grpId="0" nodeType="withEffect">
                                  <p:stCondLst>
                                    <p:cond delay="0"/>
                                  </p:stCondLst>
                                  <p:childTnLst>
                                    <p:set>
                                      <p:cBhvr>
                                        <p:cTn id="35" dur="1" fill="hold">
                                          <p:stCondLst>
                                            <p:cond delay="0"/>
                                          </p:stCondLst>
                                        </p:cTn>
                                        <p:tgtEl>
                                          <p:spTgt spid="36"/>
                                        </p:tgtEl>
                                        <p:attrNameLst>
                                          <p:attrName>style.visibility</p:attrName>
                                        </p:attrNameLst>
                                      </p:cBhvr>
                                      <p:to>
                                        <p:strVal val="visible"/>
                                      </p:to>
                                    </p:set>
                                    <p:animEffect transition="in" filter="randombar(horizontal)">
                                      <p:cBhvr>
                                        <p:cTn id="36" dur="500"/>
                                        <p:tgtEl>
                                          <p:spTgt spid="36"/>
                                        </p:tgtEl>
                                      </p:cBhvr>
                                    </p:animEffect>
                                  </p:childTnLst>
                                </p:cTn>
                              </p:par>
                            </p:childTnLst>
                          </p:cTn>
                        </p:par>
                      </p:childTnLst>
                    </p:cTn>
                  </p:par>
                  <p:par>
                    <p:cTn id="37" fill="hold">
                      <p:stCondLst>
                        <p:cond delay="indefinite"/>
                      </p:stCondLst>
                      <p:childTnLst>
                        <p:par>
                          <p:cTn id="38" fill="hold">
                            <p:stCondLst>
                              <p:cond delay="0"/>
                            </p:stCondLst>
                            <p:childTnLst>
                              <p:par>
                                <p:cTn id="39" presetID="14" presetClass="entr" presetSubtype="10" fill="hold" nodeType="clickEffect">
                                  <p:stCondLst>
                                    <p:cond delay="0"/>
                                  </p:stCondLst>
                                  <p:childTnLst>
                                    <p:set>
                                      <p:cBhvr>
                                        <p:cTn id="40" dur="1" fill="hold">
                                          <p:stCondLst>
                                            <p:cond delay="0"/>
                                          </p:stCondLst>
                                        </p:cTn>
                                        <p:tgtEl>
                                          <p:spTgt spid="15"/>
                                        </p:tgtEl>
                                        <p:attrNameLst>
                                          <p:attrName>style.visibility</p:attrName>
                                        </p:attrNameLst>
                                      </p:cBhvr>
                                      <p:to>
                                        <p:strVal val="visible"/>
                                      </p:to>
                                    </p:set>
                                    <p:animEffect transition="in" filter="randombar(horizontal)">
                                      <p:cBhvr>
                                        <p:cTn id="41" dur="500"/>
                                        <p:tgtEl>
                                          <p:spTgt spid="15"/>
                                        </p:tgtEl>
                                      </p:cBhvr>
                                    </p:animEffect>
                                  </p:childTnLst>
                                </p:cTn>
                              </p:par>
                              <p:par>
                                <p:cTn id="42" presetID="14" presetClass="entr" presetSubtype="10" fill="hold" grpId="0" nodeType="withEffect">
                                  <p:stCondLst>
                                    <p:cond delay="0"/>
                                  </p:stCondLst>
                                  <p:childTnLst>
                                    <p:set>
                                      <p:cBhvr>
                                        <p:cTn id="43" dur="1" fill="hold">
                                          <p:stCondLst>
                                            <p:cond delay="0"/>
                                          </p:stCondLst>
                                        </p:cTn>
                                        <p:tgtEl>
                                          <p:spTgt spid="32"/>
                                        </p:tgtEl>
                                        <p:attrNameLst>
                                          <p:attrName>style.visibility</p:attrName>
                                        </p:attrNameLst>
                                      </p:cBhvr>
                                      <p:to>
                                        <p:strVal val="visible"/>
                                      </p:to>
                                    </p:set>
                                    <p:animEffect transition="in" filter="randombar(horizontal)">
                                      <p:cBhvr>
                                        <p:cTn id="44" dur="500"/>
                                        <p:tgtEl>
                                          <p:spTgt spid="32"/>
                                        </p:tgtEl>
                                      </p:cBhvr>
                                    </p:animEffect>
                                  </p:childTnLst>
                                </p:cTn>
                              </p:par>
                            </p:childTnLst>
                          </p:cTn>
                        </p:par>
                      </p:childTnLst>
                    </p:cTn>
                  </p:par>
                  <p:par>
                    <p:cTn id="45" fill="hold">
                      <p:stCondLst>
                        <p:cond delay="indefinite"/>
                      </p:stCondLst>
                      <p:childTnLst>
                        <p:par>
                          <p:cTn id="46" fill="hold">
                            <p:stCondLst>
                              <p:cond delay="0"/>
                            </p:stCondLst>
                            <p:childTnLst>
                              <p:par>
                                <p:cTn id="47" presetID="14" presetClass="entr" presetSubtype="10" fill="hold" nodeType="clickEffect">
                                  <p:stCondLst>
                                    <p:cond delay="0"/>
                                  </p:stCondLst>
                                  <p:childTnLst>
                                    <p:set>
                                      <p:cBhvr>
                                        <p:cTn id="48" dur="1" fill="hold">
                                          <p:stCondLst>
                                            <p:cond delay="0"/>
                                          </p:stCondLst>
                                        </p:cTn>
                                        <p:tgtEl>
                                          <p:spTgt spid="32">
                                            <p:txEl>
                                              <p:pRg st="0" end="0"/>
                                            </p:txEl>
                                          </p:spTgt>
                                        </p:tgtEl>
                                        <p:attrNameLst>
                                          <p:attrName>style.visibility</p:attrName>
                                        </p:attrNameLst>
                                      </p:cBhvr>
                                      <p:to>
                                        <p:strVal val="visible"/>
                                      </p:to>
                                    </p:set>
                                    <p:animEffect transition="in" filter="randombar(horizontal)">
                                      <p:cBhvr>
                                        <p:cTn id="49" dur="500"/>
                                        <p:tgtEl>
                                          <p:spTgt spid="32">
                                            <p:txEl>
                                              <p:pRg st="0" end="0"/>
                                            </p:txEl>
                                          </p:spTgt>
                                        </p:tgtEl>
                                      </p:cBhvr>
                                    </p:animEffect>
                                  </p:childTnLst>
                                </p:cTn>
                              </p:par>
                            </p:childTnLst>
                          </p:cTn>
                        </p:par>
                      </p:childTnLst>
                    </p:cTn>
                  </p:par>
                  <p:par>
                    <p:cTn id="50" fill="hold">
                      <p:stCondLst>
                        <p:cond delay="indefinite"/>
                      </p:stCondLst>
                      <p:childTnLst>
                        <p:par>
                          <p:cTn id="51" fill="hold">
                            <p:stCondLst>
                              <p:cond delay="0"/>
                            </p:stCondLst>
                            <p:childTnLst>
                              <p:par>
                                <p:cTn id="52" presetID="14" presetClass="entr" presetSubtype="10" fill="hold" nodeType="clickEffect">
                                  <p:stCondLst>
                                    <p:cond delay="0"/>
                                  </p:stCondLst>
                                  <p:childTnLst>
                                    <p:set>
                                      <p:cBhvr>
                                        <p:cTn id="53" dur="1" fill="hold">
                                          <p:stCondLst>
                                            <p:cond delay="0"/>
                                          </p:stCondLst>
                                        </p:cTn>
                                        <p:tgtEl>
                                          <p:spTgt spid="32">
                                            <p:txEl>
                                              <p:pRg st="1" end="1"/>
                                            </p:txEl>
                                          </p:spTgt>
                                        </p:tgtEl>
                                        <p:attrNameLst>
                                          <p:attrName>style.visibility</p:attrName>
                                        </p:attrNameLst>
                                      </p:cBhvr>
                                      <p:to>
                                        <p:strVal val="visible"/>
                                      </p:to>
                                    </p:set>
                                    <p:animEffect transition="in" filter="randombar(horizontal)">
                                      <p:cBhvr>
                                        <p:cTn id="54" dur="500"/>
                                        <p:tgtEl>
                                          <p:spTgt spid="32">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P spid="32" grpId="0" animBg="1"/>
      <p:bldP spid="3" grpId="0"/>
      <p:bldP spid="34" grpId="0"/>
      <p:bldP spid="35" grpId="0"/>
      <p:bldP spid="36"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a:xfrm>
            <a:off x="53328" y="1080815"/>
            <a:ext cx="9018464" cy="5700985"/>
          </a:xfrm>
          <a:prstGeom prst="roundRect">
            <a:avLst>
              <a:gd name="adj" fmla="val 2338"/>
            </a:avLst>
          </a:prstGeom>
          <a:ln>
            <a:solidFill>
              <a:schemeClr val="tx1"/>
            </a:solidFill>
          </a:ln>
        </p:spPr>
        <p:style>
          <a:lnRef idx="2">
            <a:schemeClr val="accent1">
              <a:shade val="50000"/>
            </a:schemeClr>
          </a:lnRef>
          <a:fillRef idx="1003">
            <a:schemeClr val="l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pic>
        <p:nvPicPr>
          <p:cNvPr id="5"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t="10909" b="7677"/>
          <a:stretch/>
        </p:blipFill>
        <p:spPr bwMode="auto">
          <a:xfrm>
            <a:off x="141061" y="1143000"/>
            <a:ext cx="8827479" cy="5532380"/>
          </a:xfrm>
          <a:prstGeom prst="roundRect">
            <a:avLst>
              <a:gd name="adj" fmla="val 2792"/>
            </a:avLst>
          </a:prstGeom>
          <a:blipFill>
            <a:blip r:embed="rId3"/>
            <a:stretch>
              <a:fillRect/>
            </a:stretch>
          </a:blipFill>
          <a:ln>
            <a:noFill/>
          </a:ln>
          <a:effectLst/>
        </p:spPr>
      </p:pic>
      <p:sp>
        <p:nvSpPr>
          <p:cNvPr id="6" name="Rounded Rectangle 5"/>
          <p:cNvSpPr/>
          <p:nvPr/>
        </p:nvSpPr>
        <p:spPr>
          <a:xfrm>
            <a:off x="45344" y="52392"/>
            <a:ext cx="9022456" cy="938208"/>
          </a:xfrm>
          <a:prstGeom prst="roundRect">
            <a:avLst>
              <a:gd name="adj" fmla="val 7378"/>
            </a:avLst>
          </a:prstGeom>
          <a:ln>
            <a:solidFill>
              <a:schemeClr val="tx1"/>
            </a:solidFill>
          </a:ln>
        </p:spPr>
        <p:style>
          <a:lnRef idx="2">
            <a:schemeClr val="accent1">
              <a:shade val="50000"/>
            </a:schemeClr>
          </a:lnRef>
          <a:fillRef idx="1003">
            <a:schemeClr val="l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pic>
        <p:nvPicPr>
          <p:cNvPr id="7" name="Picture 8"/>
          <p:cNvPicPr>
            <a:picLocks noChangeAspect="1" noChangeArrowheads="1"/>
          </p:cNvPicPr>
          <p:nvPr/>
        </p:nvPicPr>
        <p:blipFill>
          <a:blip r:embed="rId4" cstate="print">
            <a:extLst>
              <a:ext uri="{28A0092B-C50C-407E-A947-70E740481C1C}">
                <a14:useLocalDpi xmlns:a14="http://schemas.microsoft.com/office/drawing/2010/main" val="0"/>
              </a:ext>
            </a:extLst>
          </a:blip>
          <a:stretch>
            <a:fillRect/>
          </a:stretch>
        </p:blipFill>
        <p:spPr bwMode="auto">
          <a:xfrm>
            <a:off x="233160" y="126812"/>
            <a:ext cx="1210078" cy="793885"/>
          </a:xfrm>
          <a:prstGeom prst="roundRect">
            <a:avLst>
              <a:gd name="adj" fmla="val 4572"/>
            </a:avLst>
          </a:prstGeom>
          <a:noFill/>
          <a:ln w="19050">
            <a:noFill/>
          </a:ln>
          <a:extLst>
            <a:ext uri="{909E8E84-426E-40DD-AFC4-6F175D3DCCD1}">
              <a14:hiddenFill xmlns:a14="http://schemas.microsoft.com/office/drawing/2010/main">
                <a:solidFill>
                  <a:srgbClr val="FFFFFF"/>
                </a:solidFill>
              </a14:hiddenFill>
            </a:ext>
          </a:extLst>
        </p:spPr>
      </p:pic>
      <p:sp>
        <p:nvSpPr>
          <p:cNvPr id="8" name="Rounded Rectangle 7"/>
          <p:cNvSpPr/>
          <p:nvPr/>
        </p:nvSpPr>
        <p:spPr>
          <a:xfrm>
            <a:off x="141288" y="127000"/>
            <a:ext cx="1382711" cy="793697"/>
          </a:xfrm>
          <a:prstGeom prst="roundRect">
            <a:avLst>
              <a:gd name="adj" fmla="val 6422"/>
            </a:avLst>
          </a:prstGeom>
          <a:noFill/>
          <a:ln>
            <a:solidFill>
              <a:schemeClr val="tx1"/>
            </a:solidFill>
          </a:ln>
          <a:effectLst>
            <a:outerShdw blurRad="50800" dist="38100" dir="8100000" algn="tr" rotWithShape="0">
              <a:prstClr val="black">
                <a:alpha val="40000"/>
              </a:prstClr>
            </a:outerShdw>
          </a:effectLst>
        </p:spPr>
        <p:style>
          <a:lnRef idx="2">
            <a:schemeClr val="accent6"/>
          </a:lnRef>
          <a:fillRef idx="1">
            <a:schemeClr val="lt1"/>
          </a:fillRef>
          <a:effectRef idx="0">
            <a:schemeClr val="accent6"/>
          </a:effectRef>
          <a:fontRef idx="minor">
            <a:schemeClr val="dk1"/>
          </a:fontRef>
        </p:style>
        <p:txBody>
          <a:bodyPr anchor="ctr"/>
          <a:lstStyle/>
          <a:p>
            <a:pPr algn="ctr" fontAlgn="auto">
              <a:spcBef>
                <a:spcPts val="0"/>
              </a:spcBef>
              <a:spcAft>
                <a:spcPts val="0"/>
              </a:spcAft>
              <a:defRPr/>
            </a:pPr>
            <a:endParaRPr lang="en-US">
              <a:solidFill>
                <a:prstClr val="black"/>
              </a:solidFill>
            </a:endParaRPr>
          </a:p>
        </p:txBody>
      </p:sp>
      <p:sp>
        <p:nvSpPr>
          <p:cNvPr id="12" name="Rectangle 11"/>
          <p:cNvSpPr/>
          <p:nvPr/>
        </p:nvSpPr>
        <p:spPr>
          <a:xfrm>
            <a:off x="76200" y="126812"/>
            <a:ext cx="1447799" cy="793885"/>
          </a:xfrm>
          <a:prstGeom prst="rect">
            <a:avLst/>
          </a:prstGeom>
          <a:noFill/>
          <a:ln>
            <a:noFill/>
          </a:ln>
        </p:spPr>
        <p:style>
          <a:lnRef idx="2">
            <a:schemeClr val="dk1"/>
          </a:lnRef>
          <a:fillRef idx="1">
            <a:schemeClr val="lt1"/>
          </a:fillRef>
          <a:effectRef idx="0">
            <a:schemeClr val="dk1"/>
          </a:effectRef>
          <a:fontRef idx="minor">
            <a:schemeClr val="dk1"/>
          </a:fontRef>
        </p:style>
        <p:txBody>
          <a:bodyPr anchor="ctr"/>
          <a:lstStyle/>
          <a:p>
            <a:pPr algn="ctr" fontAlgn="auto">
              <a:spcBef>
                <a:spcPts val="0"/>
              </a:spcBef>
              <a:spcAft>
                <a:spcPts val="0"/>
              </a:spcAft>
              <a:defRPr/>
            </a:pPr>
            <a:r>
              <a:rPr lang="en-US" sz="2800" dirty="0" smtClean="0">
                <a:ln w="18415" cmpd="sng">
                  <a:solidFill>
                    <a:srgbClr val="FFFFFF"/>
                  </a:solidFill>
                  <a:prstDash val="solid"/>
                </a:ln>
                <a:solidFill>
                  <a:srgbClr val="00B050"/>
                </a:solidFill>
                <a:effectLst>
                  <a:glow rad="76200">
                    <a:srgbClr val="1F497D">
                      <a:lumMod val="75000"/>
                    </a:srgbClr>
                  </a:glow>
                  <a:outerShdw blurRad="63500" dir="3600000" algn="tl" rotWithShape="0">
                    <a:srgbClr val="000000">
                      <a:alpha val="70000"/>
                    </a:srgbClr>
                  </a:outerShdw>
                </a:effectLst>
                <a:latin typeface="Cambria" pitchFamily="18" charset="0"/>
              </a:rPr>
              <a:t>BÀI 3</a:t>
            </a:r>
            <a:endParaRPr lang="en-US" sz="2800" dirty="0">
              <a:ln w="18415" cmpd="sng">
                <a:solidFill>
                  <a:srgbClr val="FFFFFF"/>
                </a:solidFill>
                <a:prstDash val="solid"/>
              </a:ln>
              <a:solidFill>
                <a:srgbClr val="00B050"/>
              </a:solidFill>
              <a:effectLst>
                <a:glow rad="76200">
                  <a:srgbClr val="1F497D">
                    <a:lumMod val="75000"/>
                  </a:srgbClr>
                </a:glow>
                <a:outerShdw blurRad="63500" dir="3600000" algn="tl" rotWithShape="0">
                  <a:srgbClr val="000000">
                    <a:alpha val="70000"/>
                  </a:srgbClr>
                </a:outerShdw>
              </a:effectLst>
              <a:latin typeface="Cambria" pitchFamily="18" charset="0"/>
            </a:endParaRPr>
          </a:p>
        </p:txBody>
      </p:sp>
      <p:sp>
        <p:nvSpPr>
          <p:cNvPr id="13" name="Rounded Rectangle 12"/>
          <p:cNvSpPr/>
          <p:nvPr/>
        </p:nvSpPr>
        <p:spPr>
          <a:xfrm>
            <a:off x="141288" y="1143000"/>
            <a:ext cx="8826500" cy="5548313"/>
          </a:xfrm>
          <a:prstGeom prst="roundRect">
            <a:avLst>
              <a:gd name="adj" fmla="val 2047"/>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pic>
        <p:nvPicPr>
          <p:cNvPr id="30"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90" t="35554" r="1701" b="51835"/>
          <a:stretch/>
        </p:blipFill>
        <p:spPr bwMode="auto">
          <a:xfrm flipV="1">
            <a:off x="1622590" y="133916"/>
            <a:ext cx="7376971" cy="786780"/>
          </a:xfrm>
          <a:prstGeom prst="roundRect">
            <a:avLst>
              <a:gd name="adj" fmla="val 2792"/>
            </a:avLst>
          </a:prstGeom>
          <a:blipFill>
            <a:blip r:embed="rId3"/>
            <a:stretch>
              <a:fillRect/>
            </a:stretch>
          </a:blipFill>
          <a:ln>
            <a:noFill/>
          </a:ln>
          <a:effectLst/>
        </p:spPr>
      </p:pic>
      <p:sp>
        <p:nvSpPr>
          <p:cNvPr id="29" name="Rounded Rectangle 28"/>
          <p:cNvSpPr/>
          <p:nvPr/>
        </p:nvSpPr>
        <p:spPr>
          <a:xfrm>
            <a:off x="1608735" y="133917"/>
            <a:ext cx="7390825" cy="786780"/>
          </a:xfrm>
          <a:prstGeom prst="roundRect">
            <a:avLst>
              <a:gd name="adj" fmla="val 6422"/>
            </a:avLst>
          </a:prstGeom>
          <a:noFill/>
          <a:ln>
            <a:solidFill>
              <a:schemeClr val="tx1"/>
            </a:solidFill>
          </a:ln>
          <a:effectLst/>
        </p:spPr>
        <p:style>
          <a:lnRef idx="2">
            <a:schemeClr val="accent6"/>
          </a:lnRef>
          <a:fillRef idx="1">
            <a:schemeClr val="lt1"/>
          </a:fillRef>
          <a:effectRef idx="0">
            <a:schemeClr val="accent6"/>
          </a:effectRef>
          <a:fontRef idx="minor">
            <a:schemeClr val="dk1"/>
          </a:fontRef>
        </p:style>
        <p:txBody>
          <a:bodyPr anchor="ctr"/>
          <a:lstStyle/>
          <a:p>
            <a:pPr algn="ctr" fontAlgn="auto">
              <a:spcBef>
                <a:spcPts val="0"/>
              </a:spcBef>
              <a:spcAft>
                <a:spcPts val="0"/>
              </a:spcAft>
              <a:defRPr/>
            </a:pPr>
            <a:endParaRPr lang="en-US">
              <a:solidFill>
                <a:prstClr val="black"/>
              </a:solidFill>
            </a:endParaRPr>
          </a:p>
        </p:txBody>
      </p:sp>
      <p:sp>
        <p:nvSpPr>
          <p:cNvPr id="33" name="Rounded Rectangle 32"/>
          <p:cNvSpPr/>
          <p:nvPr/>
        </p:nvSpPr>
        <p:spPr>
          <a:xfrm>
            <a:off x="1720089" y="202779"/>
            <a:ext cx="489711" cy="635421"/>
          </a:xfrm>
          <a:prstGeom prst="roundRect">
            <a:avLst>
              <a:gd name="adj" fmla="val 9487"/>
            </a:avLst>
          </a:prstGeom>
          <a:solidFill>
            <a:srgbClr val="002060"/>
          </a:solidFill>
          <a:ln>
            <a:solidFill>
              <a:srgbClr val="002060"/>
            </a:solidFill>
          </a:ln>
          <a:scene3d>
            <a:camera prst="orthographicFront"/>
            <a:lightRig rig="threePt" dir="t"/>
          </a:scene3d>
          <a:sp3d>
            <a:bevelT w="139700" h="139700" prst="divot"/>
          </a:sp3d>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3000" b="1" dirty="0" smtClean="0">
                <a:effectLst>
                  <a:outerShdw blurRad="38100" dist="38100" dir="2700000" algn="tl">
                    <a:srgbClr val="000000">
                      <a:alpha val="43137"/>
                    </a:srgbClr>
                  </a:outerShdw>
                </a:effectLst>
                <a:latin typeface="Cambria" pitchFamily="18" charset="0"/>
              </a:rPr>
              <a:t>1</a:t>
            </a:r>
            <a:endParaRPr lang="en-US" sz="3000" b="1" dirty="0">
              <a:effectLst>
                <a:outerShdw blurRad="38100" dist="38100" dir="2700000" algn="tl">
                  <a:srgbClr val="000000">
                    <a:alpha val="43137"/>
                  </a:srgbClr>
                </a:outerShdw>
              </a:effectLst>
              <a:latin typeface="Cambria" pitchFamily="18" charset="0"/>
            </a:endParaRPr>
          </a:p>
        </p:txBody>
      </p:sp>
      <p:sp>
        <p:nvSpPr>
          <p:cNvPr id="9" name="Oval 8"/>
          <p:cNvSpPr/>
          <p:nvPr/>
        </p:nvSpPr>
        <p:spPr>
          <a:xfrm rot="7538023">
            <a:off x="178847" y="651633"/>
            <a:ext cx="220832" cy="228600"/>
          </a:xfrm>
          <a:prstGeom prst="ellipse">
            <a:avLst/>
          </a:prstGeom>
          <a:solidFill>
            <a:schemeClr val="bg1"/>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sp>
        <p:nvSpPr>
          <p:cNvPr id="10" name="Oval 9"/>
          <p:cNvSpPr/>
          <p:nvPr/>
        </p:nvSpPr>
        <p:spPr>
          <a:xfrm rot="11180550">
            <a:off x="204617" y="1184719"/>
            <a:ext cx="220832" cy="228600"/>
          </a:xfrm>
          <a:prstGeom prst="ellipse">
            <a:avLst/>
          </a:prstGeom>
          <a:ln>
            <a:noFill/>
          </a:ln>
          <a:effectLst>
            <a:innerShdw blurRad="63500" dist="50800" dir="13500000">
              <a:prstClr val="black">
                <a:alpha val="50000"/>
              </a:prstClr>
            </a:innerShdw>
          </a:effectLst>
        </p:spPr>
        <p:style>
          <a:lnRef idx="2">
            <a:schemeClr val="dk1"/>
          </a:lnRef>
          <a:fillRef idx="1">
            <a:schemeClr val="lt1"/>
          </a:fillRef>
          <a:effectRef idx="0">
            <a:schemeClr val="dk1"/>
          </a:effectRef>
          <a:fontRef idx="minor">
            <a:schemeClr val="dk1"/>
          </a:fontRef>
        </p:style>
        <p:txBody>
          <a:bodyPr anchor="ctr"/>
          <a:lstStyle/>
          <a:p>
            <a:pPr algn="ctr" fontAlgn="auto">
              <a:spcBef>
                <a:spcPts val="0"/>
              </a:spcBef>
              <a:spcAft>
                <a:spcPts val="0"/>
              </a:spcAft>
              <a:defRPr/>
            </a:pPr>
            <a:endParaRPr lang="en-US">
              <a:solidFill>
                <a:prstClr val="black"/>
              </a:solidFill>
            </a:endParaRPr>
          </a:p>
        </p:txBody>
      </p:sp>
      <p:sp>
        <p:nvSpPr>
          <p:cNvPr id="11" name="Block Arc 10"/>
          <p:cNvSpPr/>
          <p:nvPr/>
        </p:nvSpPr>
        <p:spPr>
          <a:xfrm rot="16200000">
            <a:off x="-26887" y="922161"/>
            <a:ext cx="545300" cy="232843"/>
          </a:xfrm>
          <a:prstGeom prst="blockArc">
            <a:avLst>
              <a:gd name="adj1" fmla="val 10259821"/>
              <a:gd name="adj2" fmla="val 387255"/>
              <a:gd name="adj3" fmla="val 0"/>
            </a:avLst>
          </a:prstGeom>
          <a:ln w="76200"/>
          <a:scene3d>
            <a:camera prst="perspectiveBelow"/>
            <a:lightRig rig="threePt" dir="t"/>
          </a:scene3d>
        </p:spPr>
        <p:style>
          <a:lnRef idx="2">
            <a:schemeClr val="dk1">
              <a:shade val="50000"/>
            </a:schemeClr>
          </a:lnRef>
          <a:fillRef idx="1">
            <a:schemeClr val="dk1"/>
          </a:fillRef>
          <a:effectRef idx="0">
            <a:schemeClr val="dk1"/>
          </a:effectRef>
          <a:fontRef idx="minor">
            <a:schemeClr val="lt1"/>
          </a:fontRef>
        </p:style>
        <p:txBody>
          <a:bodyPr anchor="ctr"/>
          <a:lstStyle/>
          <a:p>
            <a:pPr algn="ctr" fontAlgn="auto">
              <a:spcBef>
                <a:spcPts val="0"/>
              </a:spcBef>
              <a:spcAft>
                <a:spcPts val="0"/>
              </a:spcAft>
              <a:defRPr/>
            </a:pPr>
            <a:endParaRPr lang="en-US">
              <a:solidFill>
                <a:prstClr val="black"/>
              </a:solidFill>
            </a:endParaRPr>
          </a:p>
        </p:txBody>
      </p:sp>
      <p:sp>
        <p:nvSpPr>
          <p:cNvPr id="16" name="Rectangle 15"/>
          <p:cNvSpPr/>
          <p:nvPr/>
        </p:nvSpPr>
        <p:spPr>
          <a:xfrm>
            <a:off x="1505710" y="1371600"/>
            <a:ext cx="3657601" cy="1508105"/>
          </a:xfrm>
          <a:prstGeom prst="rect">
            <a:avLst/>
          </a:prstGeom>
          <a:solidFill>
            <a:srgbClr val="BCFCD4"/>
          </a:solidFill>
          <a:ln w="12700">
            <a:solidFill>
              <a:srgbClr val="009900"/>
            </a:solidFill>
          </a:ln>
        </p:spPr>
        <p:txBody>
          <a:bodyPr wrap="square">
            <a:spAutoFit/>
          </a:bodyPr>
          <a:lstStyle/>
          <a:p>
            <a:pPr algn="just"/>
            <a:r>
              <a:rPr lang="en-US" sz="2300" i="1" dirty="0" err="1" smtClean="0">
                <a:solidFill>
                  <a:srgbClr val="FF0000"/>
                </a:solidFill>
                <a:latin typeface="Cambria" panose="02040503050406030204" pitchFamily="18" charset="0"/>
                <a:ea typeface="Cambria" panose="02040503050406030204" pitchFamily="18" charset="0"/>
              </a:rPr>
              <a:t>Quan</a:t>
            </a:r>
            <a:r>
              <a:rPr lang="en-US" sz="2300" i="1" dirty="0" smtClean="0">
                <a:solidFill>
                  <a:srgbClr val="FF0000"/>
                </a:solidFill>
                <a:latin typeface="Cambria" panose="02040503050406030204" pitchFamily="18" charset="0"/>
                <a:ea typeface="Cambria" panose="02040503050406030204" pitchFamily="18" charset="0"/>
              </a:rPr>
              <a:t> </a:t>
            </a:r>
            <a:r>
              <a:rPr lang="en-US" sz="2300" i="1" dirty="0" err="1">
                <a:solidFill>
                  <a:srgbClr val="FF0000"/>
                </a:solidFill>
                <a:latin typeface="Cambria" panose="02040503050406030204" pitchFamily="18" charset="0"/>
                <a:ea typeface="Cambria" panose="02040503050406030204" pitchFamily="18" charset="0"/>
              </a:rPr>
              <a:t>sát</a:t>
            </a:r>
            <a:r>
              <a:rPr lang="en-US" sz="2300" i="1" dirty="0">
                <a:solidFill>
                  <a:srgbClr val="FF0000"/>
                </a:solidFill>
                <a:latin typeface="Cambria" panose="02040503050406030204" pitchFamily="18" charset="0"/>
                <a:ea typeface="Cambria" panose="02040503050406030204" pitchFamily="18" charset="0"/>
              </a:rPr>
              <a:t> </a:t>
            </a:r>
            <a:r>
              <a:rPr lang="en-US" sz="2300" i="1" dirty="0" err="1" smtClean="0">
                <a:solidFill>
                  <a:srgbClr val="FF0000"/>
                </a:solidFill>
                <a:latin typeface="Cambria" panose="02040503050406030204" pitchFamily="18" charset="0"/>
                <a:ea typeface="Cambria" panose="02040503050406030204" pitchFamily="18" charset="0"/>
              </a:rPr>
              <a:t>Atlat</a:t>
            </a:r>
            <a:r>
              <a:rPr lang="en-US" sz="2300" i="1" dirty="0" smtClean="0">
                <a:solidFill>
                  <a:srgbClr val="FF0000"/>
                </a:solidFill>
                <a:latin typeface="Cambria" panose="02040503050406030204" pitchFamily="18" charset="0"/>
                <a:ea typeface="Cambria" panose="02040503050406030204" pitchFamily="18" charset="0"/>
              </a:rPr>
              <a:t> tr8 </a:t>
            </a:r>
            <a:r>
              <a:rPr lang="en-US" sz="2300" i="1" dirty="0" err="1" smtClean="0">
                <a:solidFill>
                  <a:srgbClr val="FF0000"/>
                </a:solidFill>
                <a:latin typeface="Cambria" panose="02040503050406030204" pitchFamily="18" charset="0"/>
                <a:ea typeface="Cambria" panose="02040503050406030204" pitchFamily="18" charset="0"/>
              </a:rPr>
              <a:t>và</a:t>
            </a:r>
            <a:r>
              <a:rPr lang="en-US" sz="2300" i="1" dirty="0" smtClean="0">
                <a:solidFill>
                  <a:srgbClr val="FF0000"/>
                </a:solidFill>
                <a:latin typeface="Cambria" panose="02040503050406030204" pitchFamily="18" charset="0"/>
                <a:ea typeface="Cambria" panose="02040503050406030204" pitchFamily="18" charset="0"/>
              </a:rPr>
              <a:t> </a:t>
            </a:r>
            <a:r>
              <a:rPr lang="en-US" sz="2300" i="1" dirty="0" err="1" smtClean="0">
                <a:solidFill>
                  <a:srgbClr val="FF0000"/>
                </a:solidFill>
                <a:latin typeface="Cambria" panose="02040503050406030204" pitchFamily="18" charset="0"/>
                <a:ea typeface="Cambria" panose="02040503050406030204" pitchFamily="18" charset="0"/>
              </a:rPr>
              <a:t>kênh</a:t>
            </a:r>
            <a:r>
              <a:rPr lang="en-US" sz="2300" i="1" dirty="0" smtClean="0">
                <a:solidFill>
                  <a:srgbClr val="FF0000"/>
                </a:solidFill>
                <a:latin typeface="Cambria" panose="02040503050406030204" pitchFamily="18" charset="0"/>
                <a:ea typeface="Cambria" panose="02040503050406030204" pitchFamily="18" charset="0"/>
              </a:rPr>
              <a:t> </a:t>
            </a:r>
            <a:r>
              <a:rPr lang="en-US" sz="2300" i="1" dirty="0" err="1" smtClean="0">
                <a:solidFill>
                  <a:srgbClr val="FF0000"/>
                </a:solidFill>
                <a:latin typeface="Cambria" panose="02040503050406030204" pitchFamily="18" charset="0"/>
                <a:ea typeface="Cambria" panose="02040503050406030204" pitchFamily="18" charset="0"/>
              </a:rPr>
              <a:t>chữ</a:t>
            </a:r>
            <a:r>
              <a:rPr lang="en-US" sz="2300" i="1" dirty="0" smtClean="0">
                <a:solidFill>
                  <a:srgbClr val="FF0000"/>
                </a:solidFill>
                <a:latin typeface="Cambria" panose="02040503050406030204" pitchFamily="18" charset="0"/>
                <a:ea typeface="Cambria" panose="02040503050406030204" pitchFamily="18" charset="0"/>
              </a:rPr>
              <a:t> SGK, </a:t>
            </a:r>
            <a:r>
              <a:rPr lang="en-US" sz="2300" i="1" dirty="0" err="1" smtClean="0">
                <a:solidFill>
                  <a:srgbClr val="FF0000"/>
                </a:solidFill>
                <a:latin typeface="Cambria" panose="02040503050406030204" pitchFamily="18" charset="0"/>
                <a:ea typeface="Cambria" panose="02040503050406030204" pitchFamily="18" charset="0"/>
              </a:rPr>
              <a:t>em</a:t>
            </a:r>
            <a:r>
              <a:rPr lang="en-US" sz="2300" i="1" dirty="0" smtClean="0">
                <a:solidFill>
                  <a:srgbClr val="FF0000"/>
                </a:solidFill>
                <a:latin typeface="Cambria" panose="02040503050406030204" pitchFamily="18" charset="0"/>
                <a:ea typeface="Cambria" panose="02040503050406030204" pitchFamily="18" charset="0"/>
              </a:rPr>
              <a:t> </a:t>
            </a:r>
            <a:r>
              <a:rPr lang="en-US" sz="2300" i="1" dirty="0" err="1" smtClean="0">
                <a:solidFill>
                  <a:srgbClr val="FF0000"/>
                </a:solidFill>
                <a:latin typeface="Cambria" panose="02040503050406030204" pitchFamily="18" charset="0"/>
                <a:ea typeface="Cambria" panose="02040503050406030204" pitchFamily="18" charset="0"/>
              </a:rPr>
              <a:t>hãy</a:t>
            </a:r>
            <a:r>
              <a:rPr lang="en-US" sz="2300" i="1" dirty="0" smtClean="0">
                <a:solidFill>
                  <a:srgbClr val="FF0000"/>
                </a:solidFill>
                <a:latin typeface="Cambria" panose="02040503050406030204" pitchFamily="18" charset="0"/>
                <a:ea typeface="Cambria" panose="02040503050406030204" pitchFamily="18" charset="0"/>
              </a:rPr>
              <a:t> </a:t>
            </a:r>
            <a:r>
              <a:rPr lang="en-US" sz="2300" i="1" dirty="0" err="1" smtClean="0">
                <a:solidFill>
                  <a:srgbClr val="FF0000"/>
                </a:solidFill>
                <a:latin typeface="Cambria" panose="02040503050406030204" pitchFamily="18" charset="0"/>
                <a:ea typeface="Cambria" panose="02040503050406030204" pitchFamily="18" charset="0"/>
              </a:rPr>
              <a:t>giải</a:t>
            </a:r>
            <a:r>
              <a:rPr lang="en-US" sz="2300" i="1" dirty="0" smtClean="0">
                <a:solidFill>
                  <a:srgbClr val="FF0000"/>
                </a:solidFill>
                <a:latin typeface="Cambria" panose="02040503050406030204" pitchFamily="18" charset="0"/>
                <a:ea typeface="Cambria" panose="02040503050406030204" pitchFamily="18" charset="0"/>
              </a:rPr>
              <a:t> </a:t>
            </a:r>
            <a:r>
              <a:rPr lang="en-US" sz="2300" i="1" dirty="0" err="1" smtClean="0">
                <a:solidFill>
                  <a:srgbClr val="FF0000"/>
                </a:solidFill>
                <a:latin typeface="Cambria" panose="02040503050406030204" pitchFamily="18" charset="0"/>
                <a:ea typeface="Cambria" panose="02040503050406030204" pitchFamily="18" charset="0"/>
              </a:rPr>
              <a:t>thích</a:t>
            </a:r>
            <a:r>
              <a:rPr lang="en-US" sz="2300" i="1" dirty="0" smtClean="0">
                <a:solidFill>
                  <a:srgbClr val="FF0000"/>
                </a:solidFill>
                <a:latin typeface="Cambria" panose="02040503050406030204" pitchFamily="18" charset="0"/>
                <a:ea typeface="Cambria" panose="02040503050406030204" pitchFamily="18" charset="0"/>
              </a:rPr>
              <a:t> </a:t>
            </a:r>
            <a:r>
              <a:rPr lang="en-US" sz="2300" i="1" dirty="0" err="1" smtClean="0">
                <a:solidFill>
                  <a:srgbClr val="FF0000"/>
                </a:solidFill>
                <a:latin typeface="Cambria" panose="02040503050406030204" pitchFamily="18" charset="0"/>
                <a:ea typeface="Cambria" panose="02040503050406030204" pitchFamily="18" charset="0"/>
              </a:rPr>
              <a:t>vì</a:t>
            </a:r>
            <a:r>
              <a:rPr lang="en-US" sz="2300" i="1" dirty="0" smtClean="0">
                <a:solidFill>
                  <a:srgbClr val="FF0000"/>
                </a:solidFill>
                <a:latin typeface="Cambria" panose="02040503050406030204" pitchFamily="18" charset="0"/>
                <a:ea typeface="Cambria" panose="02040503050406030204" pitchFamily="18" charset="0"/>
              </a:rPr>
              <a:t> </a:t>
            </a:r>
            <a:r>
              <a:rPr lang="en-US" sz="2300" i="1" dirty="0" err="1" smtClean="0">
                <a:solidFill>
                  <a:srgbClr val="FF0000"/>
                </a:solidFill>
                <a:latin typeface="Cambria" panose="02040503050406030204" pitchFamily="18" charset="0"/>
                <a:ea typeface="Cambria" panose="02040503050406030204" pitchFamily="18" charset="0"/>
              </a:rPr>
              <a:t>sao</a:t>
            </a:r>
            <a:r>
              <a:rPr lang="en-US" sz="2300" i="1" dirty="0" smtClean="0">
                <a:solidFill>
                  <a:srgbClr val="FF0000"/>
                </a:solidFill>
                <a:latin typeface="Cambria" panose="02040503050406030204" pitchFamily="18" charset="0"/>
                <a:ea typeface="Cambria" panose="02040503050406030204" pitchFamily="18" charset="0"/>
              </a:rPr>
              <a:t> </a:t>
            </a:r>
            <a:r>
              <a:rPr lang="en-US" sz="2300" i="1" dirty="0" err="1" smtClean="0">
                <a:solidFill>
                  <a:srgbClr val="FF0000"/>
                </a:solidFill>
                <a:latin typeface="Cambria" panose="02040503050406030204" pitchFamily="18" charset="0"/>
                <a:ea typeface="Cambria" panose="02040503050406030204" pitchFamily="18" charset="0"/>
              </a:rPr>
              <a:t>khoáng</a:t>
            </a:r>
            <a:r>
              <a:rPr lang="en-US" sz="2300" i="1" dirty="0" smtClean="0">
                <a:solidFill>
                  <a:srgbClr val="FF0000"/>
                </a:solidFill>
                <a:latin typeface="Cambria" panose="02040503050406030204" pitchFamily="18" charset="0"/>
                <a:ea typeface="Cambria" panose="02040503050406030204" pitchFamily="18" charset="0"/>
              </a:rPr>
              <a:t> </a:t>
            </a:r>
            <a:r>
              <a:rPr lang="en-US" sz="2300" i="1" dirty="0" err="1" smtClean="0">
                <a:solidFill>
                  <a:srgbClr val="FF0000"/>
                </a:solidFill>
                <a:latin typeface="Cambria" panose="02040503050406030204" pitchFamily="18" charset="0"/>
                <a:ea typeface="Cambria" panose="02040503050406030204" pitchFamily="18" charset="0"/>
              </a:rPr>
              <a:t>sản</a:t>
            </a:r>
            <a:r>
              <a:rPr lang="en-US" sz="2300" i="1" dirty="0" smtClean="0">
                <a:solidFill>
                  <a:srgbClr val="FF0000"/>
                </a:solidFill>
                <a:latin typeface="Cambria" panose="02040503050406030204" pitchFamily="18" charset="0"/>
                <a:ea typeface="Cambria" panose="02040503050406030204" pitchFamily="18" charset="0"/>
              </a:rPr>
              <a:t> </a:t>
            </a:r>
            <a:r>
              <a:rPr lang="en-US" sz="2300" i="1" dirty="0" err="1" smtClean="0">
                <a:solidFill>
                  <a:srgbClr val="FF0000"/>
                </a:solidFill>
                <a:latin typeface="Cambria" panose="02040503050406030204" pitchFamily="18" charset="0"/>
                <a:ea typeface="Cambria" panose="02040503050406030204" pitchFamily="18" charset="0"/>
              </a:rPr>
              <a:t>nước</a:t>
            </a:r>
            <a:r>
              <a:rPr lang="en-US" sz="2300" i="1" dirty="0" smtClean="0">
                <a:solidFill>
                  <a:srgbClr val="FF0000"/>
                </a:solidFill>
                <a:latin typeface="Cambria" panose="02040503050406030204" pitchFamily="18" charset="0"/>
                <a:ea typeface="Cambria" panose="02040503050406030204" pitchFamily="18" charset="0"/>
              </a:rPr>
              <a:t> ta </a:t>
            </a:r>
            <a:r>
              <a:rPr lang="en-US" sz="2300" i="1" dirty="0" err="1" smtClean="0">
                <a:solidFill>
                  <a:srgbClr val="FF0000"/>
                </a:solidFill>
                <a:latin typeface="Cambria" panose="02040503050406030204" pitchFamily="18" charset="0"/>
                <a:ea typeface="Cambria" panose="02040503050406030204" pitchFamily="18" charset="0"/>
              </a:rPr>
              <a:t>lại</a:t>
            </a:r>
            <a:r>
              <a:rPr lang="en-US" sz="2300" i="1" dirty="0" smtClean="0">
                <a:solidFill>
                  <a:srgbClr val="FF0000"/>
                </a:solidFill>
                <a:latin typeface="Cambria" panose="02040503050406030204" pitchFamily="18" charset="0"/>
                <a:ea typeface="Cambria" panose="02040503050406030204" pitchFamily="18" charset="0"/>
              </a:rPr>
              <a:t> </a:t>
            </a:r>
            <a:r>
              <a:rPr lang="en-US" sz="2300" i="1" dirty="0" err="1" smtClean="0">
                <a:solidFill>
                  <a:srgbClr val="FF0000"/>
                </a:solidFill>
                <a:latin typeface="Cambria" panose="02040503050406030204" pitchFamily="18" charset="0"/>
                <a:ea typeface="Cambria" panose="02040503050406030204" pitchFamily="18" charset="0"/>
              </a:rPr>
              <a:t>phong</a:t>
            </a:r>
            <a:r>
              <a:rPr lang="en-US" sz="2300" i="1" dirty="0" smtClean="0">
                <a:solidFill>
                  <a:srgbClr val="FF0000"/>
                </a:solidFill>
                <a:latin typeface="Cambria" panose="02040503050406030204" pitchFamily="18" charset="0"/>
                <a:ea typeface="Cambria" panose="02040503050406030204" pitchFamily="18" charset="0"/>
              </a:rPr>
              <a:t> </a:t>
            </a:r>
            <a:r>
              <a:rPr lang="en-US" sz="2300" i="1" dirty="0" err="1" smtClean="0">
                <a:solidFill>
                  <a:srgbClr val="FF0000"/>
                </a:solidFill>
                <a:latin typeface="Cambria" panose="02040503050406030204" pitchFamily="18" charset="0"/>
                <a:ea typeface="Cambria" panose="02040503050406030204" pitchFamily="18" charset="0"/>
              </a:rPr>
              <a:t>phú</a:t>
            </a:r>
            <a:r>
              <a:rPr lang="en-US" sz="2300" i="1" dirty="0" smtClean="0">
                <a:solidFill>
                  <a:srgbClr val="FF0000"/>
                </a:solidFill>
                <a:latin typeface="Cambria" panose="02040503050406030204" pitchFamily="18" charset="0"/>
                <a:ea typeface="Cambria" panose="02040503050406030204" pitchFamily="18" charset="0"/>
              </a:rPr>
              <a:t> </a:t>
            </a:r>
            <a:r>
              <a:rPr lang="en-US" sz="2300" i="1" dirty="0" err="1" smtClean="0">
                <a:solidFill>
                  <a:srgbClr val="FF0000"/>
                </a:solidFill>
                <a:latin typeface="Cambria" panose="02040503050406030204" pitchFamily="18" charset="0"/>
                <a:ea typeface="Cambria" panose="02040503050406030204" pitchFamily="18" charset="0"/>
              </a:rPr>
              <a:t>và</a:t>
            </a:r>
            <a:r>
              <a:rPr lang="en-US" sz="2300" i="1" dirty="0" smtClean="0">
                <a:solidFill>
                  <a:srgbClr val="FF0000"/>
                </a:solidFill>
                <a:latin typeface="Cambria" panose="02040503050406030204" pitchFamily="18" charset="0"/>
                <a:ea typeface="Cambria" panose="02040503050406030204" pitchFamily="18" charset="0"/>
              </a:rPr>
              <a:t> </a:t>
            </a:r>
            <a:r>
              <a:rPr lang="en-US" sz="2300" i="1" dirty="0" err="1" smtClean="0">
                <a:solidFill>
                  <a:srgbClr val="FF0000"/>
                </a:solidFill>
                <a:latin typeface="Cambria" panose="02040503050406030204" pitchFamily="18" charset="0"/>
                <a:ea typeface="Cambria" panose="02040503050406030204" pitchFamily="18" charset="0"/>
              </a:rPr>
              <a:t>đa</a:t>
            </a:r>
            <a:r>
              <a:rPr lang="en-US" sz="2300" i="1" dirty="0" smtClean="0">
                <a:solidFill>
                  <a:srgbClr val="FF0000"/>
                </a:solidFill>
                <a:latin typeface="Cambria" panose="02040503050406030204" pitchFamily="18" charset="0"/>
                <a:ea typeface="Cambria" panose="02040503050406030204" pitchFamily="18" charset="0"/>
              </a:rPr>
              <a:t> </a:t>
            </a:r>
            <a:r>
              <a:rPr lang="en-US" sz="2300" i="1" dirty="0" err="1" smtClean="0">
                <a:solidFill>
                  <a:srgbClr val="FF0000"/>
                </a:solidFill>
                <a:latin typeface="Cambria" panose="02040503050406030204" pitchFamily="18" charset="0"/>
                <a:ea typeface="Cambria" panose="02040503050406030204" pitchFamily="18" charset="0"/>
              </a:rPr>
              <a:t>dạng</a:t>
            </a:r>
            <a:r>
              <a:rPr lang="en-US" sz="2300" i="1" dirty="0">
                <a:solidFill>
                  <a:srgbClr val="FF0000"/>
                </a:solidFill>
                <a:latin typeface="Cambria" panose="02040503050406030204" pitchFamily="18" charset="0"/>
                <a:ea typeface="Cambria" panose="02040503050406030204" pitchFamily="18" charset="0"/>
              </a:rPr>
              <a:t>?</a:t>
            </a:r>
            <a:endParaRPr lang="vi-VN" sz="2300" i="1" dirty="0">
              <a:solidFill>
                <a:srgbClr val="FF0000"/>
              </a:solidFill>
              <a:latin typeface="Cambria" panose="02040503050406030204" pitchFamily="18" charset="0"/>
              <a:ea typeface="Cambria" panose="02040503050406030204" pitchFamily="18" charset="0"/>
            </a:endParaRPr>
          </a:p>
        </p:txBody>
      </p:sp>
      <p:sp>
        <p:nvSpPr>
          <p:cNvPr id="31" name="Title 1"/>
          <p:cNvSpPr txBox="1">
            <a:spLocks/>
          </p:cNvSpPr>
          <p:nvPr/>
        </p:nvSpPr>
        <p:spPr>
          <a:xfrm>
            <a:off x="2299452" y="266700"/>
            <a:ext cx="7377948" cy="5715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just"/>
            <a:r>
              <a:rPr lang="en-US" sz="2400" b="1" dirty="0">
                <a:solidFill>
                  <a:srgbClr val="0D30DD"/>
                </a:solidFill>
                <a:latin typeface="Cambria" pitchFamily="18" charset="0"/>
              </a:rPr>
              <a:t>ĐẶC ĐIỂM CHUNG CỦA KHOÁNG SẢN VIỆT NAM</a:t>
            </a:r>
          </a:p>
        </p:txBody>
      </p:sp>
      <p:pic>
        <p:nvPicPr>
          <p:cNvPr id="1027" name="Picture 3"/>
          <p:cNvPicPr>
            <a:picLocks noChangeAspect="1" noChangeArrowheads="1"/>
          </p:cNvPicPr>
          <p:nvPr/>
        </p:nvPicPr>
        <p:blipFill>
          <a:blip r:embed="rId5">
            <a:extLst>
              <a:ext uri="{BEBA8EAE-BF5A-486C-A8C5-ECC9F3942E4B}">
                <a14:imgProps xmlns:a14="http://schemas.microsoft.com/office/drawing/2010/main">
                  <a14:imgLayer r:embed="rId6">
                    <a14:imgEffect>
                      <a14:sharpenSoften amount="50000"/>
                    </a14:imgEffect>
                    <a14:imgEffect>
                      <a14:saturation sat="400000"/>
                    </a14:imgEffect>
                    <a14:imgEffect>
                      <a14:brightnessContrast contrast="40000"/>
                    </a14:imgEffect>
                  </a14:imgLayer>
                </a14:imgProps>
              </a:ext>
              <a:ext uri="{28A0092B-C50C-407E-A947-70E740481C1C}">
                <a14:useLocalDpi xmlns:a14="http://schemas.microsoft.com/office/drawing/2010/main" val="0"/>
              </a:ext>
            </a:extLst>
          </a:blip>
          <a:srcRect/>
          <a:stretch>
            <a:fillRect/>
          </a:stretch>
        </p:blipFill>
        <p:spPr bwMode="auto">
          <a:xfrm>
            <a:off x="286339" y="1516120"/>
            <a:ext cx="1167904" cy="1227080"/>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nvGrpSpPr>
          <p:cNvPr id="15" name="Group 14"/>
          <p:cNvGrpSpPr/>
          <p:nvPr/>
        </p:nvGrpSpPr>
        <p:grpSpPr>
          <a:xfrm>
            <a:off x="191254" y="4021179"/>
            <a:ext cx="1332746" cy="1312821"/>
            <a:chOff x="328593" y="3259179"/>
            <a:chExt cx="1256547" cy="1465221"/>
          </a:xfrm>
        </p:grpSpPr>
        <p:pic>
          <p:nvPicPr>
            <p:cNvPr id="1028" name="Picture 4"/>
            <p:cNvPicPr>
              <a:picLocks noChangeAspect="1" noChangeArrowheads="1"/>
            </p:cNvPicPr>
            <p:nvPr/>
          </p:nvPicPr>
          <p:blipFill>
            <a:blip r:embed="rId7">
              <a:extLst>
                <a:ext uri="{BEBA8EAE-BF5A-486C-A8C5-ECC9F3942E4B}">
                  <a14:imgProps xmlns:a14="http://schemas.microsoft.com/office/drawing/2010/main">
                    <a14:imgLayer r:embed="rId8">
                      <a14:imgEffect>
                        <a14:artisticMarker/>
                      </a14:imgEffect>
                      <a14:imgEffect>
                        <a14:sharpenSoften amount="50000"/>
                      </a14:imgEffect>
                      <a14:imgEffect>
                        <a14:colorTemperature colorTemp="11200"/>
                      </a14:imgEffect>
                      <a14:imgEffect>
                        <a14:brightnessContrast contrast="20000"/>
                      </a14:imgEffect>
                    </a14:imgLayer>
                  </a14:imgProps>
                </a:ext>
                <a:ext uri="{28A0092B-C50C-407E-A947-70E740481C1C}">
                  <a14:useLocalDpi xmlns:a14="http://schemas.microsoft.com/office/drawing/2010/main" val="0"/>
                </a:ext>
              </a:extLst>
            </a:blip>
            <a:srcRect/>
            <a:stretch>
              <a:fillRect/>
            </a:stretch>
          </p:blipFill>
          <p:spPr bwMode="auto">
            <a:xfrm>
              <a:off x="328593" y="3383619"/>
              <a:ext cx="1167903" cy="1340781"/>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8" name="Picture 12" descr="http://previews.123rf.com/images/mistac/mistac1207/mistac120700017/14524015-A-cartoon-boy-with-a-good-idea-Stock-Vector-thinking.jpg"/>
            <p:cNvPicPr>
              <a:picLocks noChangeAspect="1" noChangeArrowheads="1"/>
            </p:cNvPicPr>
            <p:nvPr/>
          </p:nvPicPr>
          <p:blipFill rotWithShape="1">
            <a:blip r:embed="rId9" cstate="print">
              <a:clrChange>
                <a:clrFrom>
                  <a:srgbClr val="FFFFFF"/>
                </a:clrFrom>
                <a:clrTo>
                  <a:srgbClr val="FFFFFF">
                    <a:alpha val="0"/>
                  </a:srgbClr>
                </a:clrTo>
              </a:clrChange>
              <a:extLst>
                <a:ext uri="{28A0092B-C50C-407E-A947-70E740481C1C}">
                  <a14:useLocalDpi xmlns:a14="http://schemas.microsoft.com/office/drawing/2010/main" val="0"/>
                </a:ext>
              </a:extLst>
            </a:blip>
            <a:srcRect l="32065" r="45098" b="81605"/>
            <a:stretch/>
          </p:blipFill>
          <p:spPr bwMode="auto">
            <a:xfrm rot="1019582">
              <a:off x="1011253" y="3259179"/>
              <a:ext cx="573887" cy="462251"/>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a:extLst>
              <a:ext uri="{909E8E84-426E-40DD-AFC4-6F175D3DCCD1}">
                <a14:hiddenFill xmlns:a14="http://schemas.microsoft.com/office/drawing/2010/main">
                  <a:solidFill>
                    <a:srgbClr val="FFFFFF"/>
                  </a:solidFill>
                </a14:hiddenFill>
              </a:ext>
            </a:extLst>
          </p:spPr>
        </p:pic>
      </p:grpSp>
      <p:pic>
        <p:nvPicPr>
          <p:cNvPr id="23" name="Picture 2" descr="8.jpg">
            <a:extLst>
              <a:ext uri="{FF2B5EF4-FFF2-40B4-BE49-F238E27FC236}">
                <a16:creationId xmlns:a16="http://schemas.microsoft.com/office/drawing/2014/main" xmlns="" id="{39CA50EF-92FA-FEB9-034D-18FCABB701F8}"/>
              </a:ext>
            </a:extLst>
          </p:cNvPr>
          <p:cNvPicPr>
            <a:picLocks noChangeAspect="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5304147" y="1371600"/>
            <a:ext cx="3535053" cy="5181600"/>
          </a:xfrm>
          <a:prstGeom prst="rect">
            <a:avLst/>
          </a:prstGeom>
          <a:noFill/>
          <a:ln w="9525">
            <a:solidFill>
              <a:srgbClr val="FF0000"/>
            </a:solidFill>
            <a:miter lim="800000"/>
            <a:headEnd/>
            <a:tailEnd/>
          </a:ln>
          <a:extLst>
            <a:ext uri="{909E8E84-426E-40DD-AFC4-6F175D3DCCD1}">
              <a14:hiddenFill xmlns:a14="http://schemas.microsoft.com/office/drawing/2010/main">
                <a:solidFill>
                  <a:srgbClr val="FFFFFF"/>
                </a:solidFill>
              </a14:hiddenFill>
            </a:ext>
          </a:extLst>
        </p:spPr>
      </p:pic>
      <p:graphicFrame>
        <p:nvGraphicFramePr>
          <p:cNvPr id="2" name="Diagram 1"/>
          <p:cNvGraphicFramePr/>
          <p:nvPr>
            <p:extLst>
              <p:ext uri="{D42A27DB-BD31-4B8C-83A1-F6EECF244321}">
                <p14:modId xmlns:p14="http://schemas.microsoft.com/office/powerpoint/2010/main" val="1651611436"/>
              </p:ext>
            </p:extLst>
          </p:nvPr>
        </p:nvGraphicFramePr>
        <p:xfrm>
          <a:off x="609600" y="2935703"/>
          <a:ext cx="4625276" cy="3617497"/>
        </p:xfrm>
        <a:graphic>
          <a:graphicData uri="http://schemas.openxmlformats.org/drawingml/2006/diagram">
            <dgm:relIds xmlns:dgm="http://schemas.openxmlformats.org/drawingml/2006/diagram" xmlns:r="http://schemas.openxmlformats.org/officeDocument/2006/relationships" r:dm="rId11" r:lo="rId12" r:qs="rId13" r:cs="rId14"/>
          </a:graphicData>
        </a:graphic>
      </p:graphicFrame>
    </p:spTree>
    <p:extLst>
      <p:ext uri="{BB962C8B-B14F-4D97-AF65-F5344CB8AC3E}">
        <p14:creationId xmlns:p14="http://schemas.microsoft.com/office/powerpoint/2010/main" val="2894410451"/>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1027"/>
                                        </p:tgtEl>
                                        <p:attrNameLst>
                                          <p:attrName>style.visibility</p:attrName>
                                        </p:attrNameLst>
                                      </p:cBhvr>
                                      <p:to>
                                        <p:strVal val="visible"/>
                                      </p:to>
                                    </p:set>
                                    <p:animEffect transition="in" filter="randombar(horizontal)">
                                      <p:cBhvr>
                                        <p:cTn id="7" dur="500"/>
                                        <p:tgtEl>
                                          <p:spTgt spid="1027"/>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nodeType="clickEffect">
                                  <p:stCondLst>
                                    <p:cond delay="0"/>
                                  </p:stCondLst>
                                  <p:childTnLst>
                                    <p:set>
                                      <p:cBhvr>
                                        <p:cTn id="11" dur="1" fill="hold">
                                          <p:stCondLst>
                                            <p:cond delay="0"/>
                                          </p:stCondLst>
                                        </p:cTn>
                                        <p:tgtEl>
                                          <p:spTgt spid="23"/>
                                        </p:tgtEl>
                                        <p:attrNameLst>
                                          <p:attrName>style.visibility</p:attrName>
                                        </p:attrNameLst>
                                      </p:cBhvr>
                                      <p:to>
                                        <p:strVal val="visible"/>
                                      </p:to>
                                    </p:set>
                                    <p:animEffect transition="in" filter="randombar(horizontal)">
                                      <p:cBhvr>
                                        <p:cTn id="12" dur="500"/>
                                        <p:tgtEl>
                                          <p:spTgt spid="23"/>
                                        </p:tgtEl>
                                      </p:cBhvr>
                                    </p:animEffect>
                                  </p:childTnLst>
                                </p:cTn>
                              </p:par>
                              <p:par>
                                <p:cTn id="13" presetID="14" presetClass="entr" presetSubtype="10" fill="hold" grpId="0" nodeType="withEffect">
                                  <p:stCondLst>
                                    <p:cond delay="0"/>
                                  </p:stCondLst>
                                  <p:childTnLst>
                                    <p:set>
                                      <p:cBhvr>
                                        <p:cTn id="14" dur="1" fill="hold">
                                          <p:stCondLst>
                                            <p:cond delay="0"/>
                                          </p:stCondLst>
                                        </p:cTn>
                                        <p:tgtEl>
                                          <p:spTgt spid="16"/>
                                        </p:tgtEl>
                                        <p:attrNameLst>
                                          <p:attrName>style.visibility</p:attrName>
                                        </p:attrNameLst>
                                      </p:cBhvr>
                                      <p:to>
                                        <p:strVal val="visible"/>
                                      </p:to>
                                    </p:set>
                                    <p:animEffect transition="in" filter="randombar(horizontal)">
                                      <p:cBhvr>
                                        <p:cTn id="15" dur="500"/>
                                        <p:tgtEl>
                                          <p:spTgt spid="16"/>
                                        </p:tgtEl>
                                      </p:cBhvr>
                                    </p:animEffect>
                                  </p:childTnLst>
                                </p:cTn>
                              </p:par>
                            </p:childTnLst>
                          </p:cTn>
                        </p:par>
                      </p:childTnLst>
                    </p:cTn>
                  </p:par>
                  <p:par>
                    <p:cTn id="16" fill="hold">
                      <p:stCondLst>
                        <p:cond delay="indefinite"/>
                      </p:stCondLst>
                      <p:childTnLst>
                        <p:par>
                          <p:cTn id="17" fill="hold">
                            <p:stCondLst>
                              <p:cond delay="0"/>
                            </p:stCondLst>
                            <p:childTnLst>
                              <p:par>
                                <p:cTn id="18" presetID="14" presetClass="entr" presetSubtype="10" fill="hold" nodeType="clickEffect">
                                  <p:stCondLst>
                                    <p:cond delay="0"/>
                                  </p:stCondLst>
                                  <p:childTnLst>
                                    <p:set>
                                      <p:cBhvr>
                                        <p:cTn id="19" dur="1" fill="hold">
                                          <p:stCondLst>
                                            <p:cond delay="0"/>
                                          </p:stCondLst>
                                        </p:cTn>
                                        <p:tgtEl>
                                          <p:spTgt spid="15"/>
                                        </p:tgtEl>
                                        <p:attrNameLst>
                                          <p:attrName>style.visibility</p:attrName>
                                        </p:attrNameLst>
                                      </p:cBhvr>
                                      <p:to>
                                        <p:strVal val="visible"/>
                                      </p:to>
                                    </p:set>
                                    <p:animEffect transition="in" filter="randombar(horizontal)">
                                      <p:cBhvr>
                                        <p:cTn id="20" dur="500"/>
                                        <p:tgtEl>
                                          <p:spTgt spid="15"/>
                                        </p:tgtEl>
                                      </p:cBhvr>
                                    </p:animEffect>
                                  </p:childTnLst>
                                </p:cTn>
                              </p:par>
                            </p:childTnLst>
                          </p:cTn>
                        </p:par>
                      </p:childTnLst>
                    </p:cTn>
                  </p:par>
                  <p:par>
                    <p:cTn id="21" fill="hold">
                      <p:stCondLst>
                        <p:cond delay="indefinite"/>
                      </p:stCondLst>
                      <p:childTnLst>
                        <p:par>
                          <p:cTn id="22" fill="hold">
                            <p:stCondLst>
                              <p:cond delay="0"/>
                            </p:stCondLst>
                            <p:childTnLst>
                              <p:par>
                                <p:cTn id="23" presetID="14" presetClass="entr" presetSubtype="10" fill="hold" grpId="0" nodeType="clickEffect">
                                  <p:stCondLst>
                                    <p:cond delay="0"/>
                                  </p:stCondLst>
                                  <p:childTnLst>
                                    <p:set>
                                      <p:cBhvr>
                                        <p:cTn id="24" dur="1" fill="hold">
                                          <p:stCondLst>
                                            <p:cond delay="0"/>
                                          </p:stCondLst>
                                        </p:cTn>
                                        <p:tgtEl>
                                          <p:spTgt spid="2"/>
                                        </p:tgtEl>
                                        <p:attrNameLst>
                                          <p:attrName>style.visibility</p:attrName>
                                        </p:attrNameLst>
                                      </p:cBhvr>
                                      <p:to>
                                        <p:strVal val="visible"/>
                                      </p:to>
                                    </p:set>
                                    <p:animEffect transition="in" filter="randombar(horizontal)">
                                      <p:cBhvr>
                                        <p:cTn id="25"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Graphic spid="2" grpId="0">
        <p:bldAsOne/>
      </p:bldGraphic>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a:xfrm>
            <a:off x="53328" y="1080815"/>
            <a:ext cx="9018464" cy="5700985"/>
          </a:xfrm>
          <a:prstGeom prst="roundRect">
            <a:avLst>
              <a:gd name="adj" fmla="val 2338"/>
            </a:avLst>
          </a:prstGeom>
          <a:ln>
            <a:solidFill>
              <a:schemeClr val="tx1"/>
            </a:solidFill>
          </a:ln>
        </p:spPr>
        <p:style>
          <a:lnRef idx="2">
            <a:schemeClr val="accent1">
              <a:shade val="50000"/>
            </a:schemeClr>
          </a:lnRef>
          <a:fillRef idx="1003">
            <a:schemeClr val="l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pic>
        <p:nvPicPr>
          <p:cNvPr id="5"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t="10909" b="7677"/>
          <a:stretch/>
        </p:blipFill>
        <p:spPr bwMode="auto">
          <a:xfrm>
            <a:off x="141061" y="1143000"/>
            <a:ext cx="8827479" cy="5532380"/>
          </a:xfrm>
          <a:prstGeom prst="roundRect">
            <a:avLst>
              <a:gd name="adj" fmla="val 2792"/>
            </a:avLst>
          </a:prstGeom>
          <a:blipFill>
            <a:blip r:embed="rId3"/>
            <a:stretch>
              <a:fillRect/>
            </a:stretch>
          </a:blipFill>
          <a:ln>
            <a:noFill/>
          </a:ln>
          <a:effectLst/>
        </p:spPr>
      </p:pic>
      <p:sp>
        <p:nvSpPr>
          <p:cNvPr id="6" name="Rounded Rectangle 5"/>
          <p:cNvSpPr/>
          <p:nvPr/>
        </p:nvSpPr>
        <p:spPr>
          <a:xfrm>
            <a:off x="45344" y="52392"/>
            <a:ext cx="9022456" cy="938208"/>
          </a:xfrm>
          <a:prstGeom prst="roundRect">
            <a:avLst>
              <a:gd name="adj" fmla="val 7378"/>
            </a:avLst>
          </a:prstGeom>
          <a:ln>
            <a:solidFill>
              <a:schemeClr val="tx1"/>
            </a:solidFill>
          </a:ln>
        </p:spPr>
        <p:style>
          <a:lnRef idx="2">
            <a:schemeClr val="accent1">
              <a:shade val="50000"/>
            </a:schemeClr>
          </a:lnRef>
          <a:fillRef idx="1003">
            <a:schemeClr val="l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pic>
        <p:nvPicPr>
          <p:cNvPr id="7" name="Picture 8"/>
          <p:cNvPicPr>
            <a:picLocks noChangeAspect="1" noChangeArrowheads="1"/>
          </p:cNvPicPr>
          <p:nvPr/>
        </p:nvPicPr>
        <p:blipFill>
          <a:blip r:embed="rId4" cstate="print">
            <a:extLst>
              <a:ext uri="{28A0092B-C50C-407E-A947-70E740481C1C}">
                <a14:useLocalDpi xmlns:a14="http://schemas.microsoft.com/office/drawing/2010/main" val="0"/>
              </a:ext>
            </a:extLst>
          </a:blip>
          <a:stretch>
            <a:fillRect/>
          </a:stretch>
        </p:blipFill>
        <p:spPr bwMode="auto">
          <a:xfrm>
            <a:off x="233160" y="126812"/>
            <a:ext cx="1210078" cy="793885"/>
          </a:xfrm>
          <a:prstGeom prst="roundRect">
            <a:avLst>
              <a:gd name="adj" fmla="val 4572"/>
            </a:avLst>
          </a:prstGeom>
          <a:noFill/>
          <a:ln w="19050">
            <a:noFill/>
          </a:ln>
          <a:extLst>
            <a:ext uri="{909E8E84-426E-40DD-AFC4-6F175D3DCCD1}">
              <a14:hiddenFill xmlns:a14="http://schemas.microsoft.com/office/drawing/2010/main">
                <a:solidFill>
                  <a:srgbClr val="FFFFFF"/>
                </a:solidFill>
              </a14:hiddenFill>
            </a:ext>
          </a:extLst>
        </p:spPr>
      </p:pic>
      <p:sp>
        <p:nvSpPr>
          <p:cNvPr id="8" name="Rounded Rectangle 7"/>
          <p:cNvSpPr/>
          <p:nvPr/>
        </p:nvSpPr>
        <p:spPr>
          <a:xfrm>
            <a:off x="141288" y="127000"/>
            <a:ext cx="1382711" cy="793697"/>
          </a:xfrm>
          <a:prstGeom prst="roundRect">
            <a:avLst>
              <a:gd name="adj" fmla="val 6422"/>
            </a:avLst>
          </a:prstGeom>
          <a:noFill/>
          <a:ln>
            <a:solidFill>
              <a:schemeClr val="tx1"/>
            </a:solidFill>
          </a:ln>
          <a:effectLst>
            <a:outerShdw blurRad="50800" dist="38100" dir="8100000" algn="tr" rotWithShape="0">
              <a:prstClr val="black">
                <a:alpha val="40000"/>
              </a:prstClr>
            </a:outerShdw>
          </a:effectLst>
        </p:spPr>
        <p:style>
          <a:lnRef idx="2">
            <a:schemeClr val="accent6"/>
          </a:lnRef>
          <a:fillRef idx="1">
            <a:schemeClr val="lt1"/>
          </a:fillRef>
          <a:effectRef idx="0">
            <a:schemeClr val="accent6"/>
          </a:effectRef>
          <a:fontRef idx="minor">
            <a:schemeClr val="dk1"/>
          </a:fontRef>
        </p:style>
        <p:txBody>
          <a:bodyPr anchor="ctr"/>
          <a:lstStyle/>
          <a:p>
            <a:pPr algn="ctr" fontAlgn="auto">
              <a:spcBef>
                <a:spcPts val="0"/>
              </a:spcBef>
              <a:spcAft>
                <a:spcPts val="0"/>
              </a:spcAft>
              <a:defRPr/>
            </a:pPr>
            <a:endParaRPr lang="en-US">
              <a:solidFill>
                <a:prstClr val="black"/>
              </a:solidFill>
            </a:endParaRPr>
          </a:p>
        </p:txBody>
      </p:sp>
      <p:sp>
        <p:nvSpPr>
          <p:cNvPr id="12" name="Rectangle 11"/>
          <p:cNvSpPr/>
          <p:nvPr/>
        </p:nvSpPr>
        <p:spPr>
          <a:xfrm>
            <a:off x="76200" y="126812"/>
            <a:ext cx="1447799" cy="793885"/>
          </a:xfrm>
          <a:prstGeom prst="rect">
            <a:avLst/>
          </a:prstGeom>
          <a:noFill/>
          <a:ln>
            <a:noFill/>
          </a:ln>
        </p:spPr>
        <p:style>
          <a:lnRef idx="2">
            <a:schemeClr val="dk1"/>
          </a:lnRef>
          <a:fillRef idx="1">
            <a:schemeClr val="lt1"/>
          </a:fillRef>
          <a:effectRef idx="0">
            <a:schemeClr val="dk1"/>
          </a:effectRef>
          <a:fontRef idx="minor">
            <a:schemeClr val="dk1"/>
          </a:fontRef>
        </p:style>
        <p:txBody>
          <a:bodyPr anchor="ctr"/>
          <a:lstStyle/>
          <a:p>
            <a:pPr algn="ctr" fontAlgn="auto">
              <a:spcBef>
                <a:spcPts val="0"/>
              </a:spcBef>
              <a:spcAft>
                <a:spcPts val="0"/>
              </a:spcAft>
              <a:defRPr/>
            </a:pPr>
            <a:r>
              <a:rPr lang="en-US" sz="2800" dirty="0" smtClean="0">
                <a:ln w="18415" cmpd="sng">
                  <a:solidFill>
                    <a:srgbClr val="FFFFFF"/>
                  </a:solidFill>
                  <a:prstDash val="solid"/>
                </a:ln>
                <a:solidFill>
                  <a:srgbClr val="00B050"/>
                </a:solidFill>
                <a:effectLst>
                  <a:glow rad="76200">
                    <a:srgbClr val="1F497D">
                      <a:lumMod val="75000"/>
                    </a:srgbClr>
                  </a:glow>
                  <a:outerShdw blurRad="63500" dir="3600000" algn="tl" rotWithShape="0">
                    <a:srgbClr val="000000">
                      <a:alpha val="70000"/>
                    </a:srgbClr>
                  </a:outerShdw>
                </a:effectLst>
                <a:latin typeface="Cambria" pitchFamily="18" charset="0"/>
              </a:rPr>
              <a:t>BÀI 3</a:t>
            </a:r>
            <a:endParaRPr lang="en-US" sz="2800" dirty="0">
              <a:ln w="18415" cmpd="sng">
                <a:solidFill>
                  <a:srgbClr val="FFFFFF"/>
                </a:solidFill>
                <a:prstDash val="solid"/>
              </a:ln>
              <a:solidFill>
                <a:srgbClr val="00B050"/>
              </a:solidFill>
              <a:effectLst>
                <a:glow rad="76200">
                  <a:srgbClr val="1F497D">
                    <a:lumMod val="75000"/>
                  </a:srgbClr>
                </a:glow>
                <a:outerShdw blurRad="63500" dir="3600000" algn="tl" rotWithShape="0">
                  <a:srgbClr val="000000">
                    <a:alpha val="70000"/>
                  </a:srgbClr>
                </a:outerShdw>
              </a:effectLst>
              <a:latin typeface="Cambria" pitchFamily="18" charset="0"/>
            </a:endParaRPr>
          </a:p>
        </p:txBody>
      </p:sp>
      <p:sp>
        <p:nvSpPr>
          <p:cNvPr id="13" name="Rounded Rectangle 12"/>
          <p:cNvSpPr/>
          <p:nvPr/>
        </p:nvSpPr>
        <p:spPr>
          <a:xfrm>
            <a:off x="141288" y="1143000"/>
            <a:ext cx="8826500" cy="5548313"/>
          </a:xfrm>
          <a:prstGeom prst="roundRect">
            <a:avLst>
              <a:gd name="adj" fmla="val 2047"/>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pic>
        <p:nvPicPr>
          <p:cNvPr id="30"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90" t="35554" r="1701" b="51835"/>
          <a:stretch/>
        </p:blipFill>
        <p:spPr bwMode="auto">
          <a:xfrm flipV="1">
            <a:off x="1622590" y="133916"/>
            <a:ext cx="7376971" cy="786780"/>
          </a:xfrm>
          <a:prstGeom prst="roundRect">
            <a:avLst>
              <a:gd name="adj" fmla="val 2792"/>
            </a:avLst>
          </a:prstGeom>
          <a:blipFill>
            <a:blip r:embed="rId3"/>
            <a:stretch>
              <a:fillRect/>
            </a:stretch>
          </a:blipFill>
          <a:ln>
            <a:noFill/>
          </a:ln>
          <a:effectLst/>
        </p:spPr>
      </p:pic>
      <p:sp>
        <p:nvSpPr>
          <p:cNvPr id="29" name="Rounded Rectangle 28"/>
          <p:cNvSpPr/>
          <p:nvPr/>
        </p:nvSpPr>
        <p:spPr>
          <a:xfrm>
            <a:off x="1608735" y="133917"/>
            <a:ext cx="7390825" cy="786780"/>
          </a:xfrm>
          <a:prstGeom prst="roundRect">
            <a:avLst>
              <a:gd name="adj" fmla="val 6422"/>
            </a:avLst>
          </a:prstGeom>
          <a:noFill/>
          <a:ln>
            <a:solidFill>
              <a:schemeClr val="tx1"/>
            </a:solidFill>
          </a:ln>
          <a:effectLst/>
        </p:spPr>
        <p:style>
          <a:lnRef idx="2">
            <a:schemeClr val="accent6"/>
          </a:lnRef>
          <a:fillRef idx="1">
            <a:schemeClr val="lt1"/>
          </a:fillRef>
          <a:effectRef idx="0">
            <a:schemeClr val="accent6"/>
          </a:effectRef>
          <a:fontRef idx="minor">
            <a:schemeClr val="dk1"/>
          </a:fontRef>
        </p:style>
        <p:txBody>
          <a:bodyPr anchor="ctr"/>
          <a:lstStyle/>
          <a:p>
            <a:pPr algn="ctr" fontAlgn="auto">
              <a:spcBef>
                <a:spcPts val="0"/>
              </a:spcBef>
              <a:spcAft>
                <a:spcPts val="0"/>
              </a:spcAft>
              <a:defRPr/>
            </a:pPr>
            <a:endParaRPr lang="en-US">
              <a:solidFill>
                <a:prstClr val="black"/>
              </a:solidFill>
            </a:endParaRPr>
          </a:p>
        </p:txBody>
      </p:sp>
      <p:sp>
        <p:nvSpPr>
          <p:cNvPr id="33" name="Rounded Rectangle 32"/>
          <p:cNvSpPr/>
          <p:nvPr/>
        </p:nvSpPr>
        <p:spPr>
          <a:xfrm>
            <a:off x="1720089" y="202779"/>
            <a:ext cx="489711" cy="635421"/>
          </a:xfrm>
          <a:prstGeom prst="roundRect">
            <a:avLst>
              <a:gd name="adj" fmla="val 9487"/>
            </a:avLst>
          </a:prstGeom>
          <a:solidFill>
            <a:srgbClr val="002060"/>
          </a:solidFill>
          <a:ln>
            <a:solidFill>
              <a:srgbClr val="002060"/>
            </a:solidFill>
          </a:ln>
          <a:scene3d>
            <a:camera prst="orthographicFront"/>
            <a:lightRig rig="threePt" dir="t"/>
          </a:scene3d>
          <a:sp3d>
            <a:bevelT w="139700" h="139700" prst="divot"/>
          </a:sp3d>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3000" b="1" dirty="0" smtClean="0">
                <a:effectLst>
                  <a:outerShdw blurRad="38100" dist="38100" dir="2700000" algn="tl">
                    <a:srgbClr val="000000">
                      <a:alpha val="43137"/>
                    </a:srgbClr>
                  </a:outerShdw>
                </a:effectLst>
                <a:latin typeface="Cambria" pitchFamily="18" charset="0"/>
              </a:rPr>
              <a:t>1</a:t>
            </a:r>
            <a:endParaRPr lang="en-US" sz="3000" b="1" dirty="0">
              <a:effectLst>
                <a:outerShdw blurRad="38100" dist="38100" dir="2700000" algn="tl">
                  <a:srgbClr val="000000">
                    <a:alpha val="43137"/>
                  </a:srgbClr>
                </a:outerShdw>
              </a:effectLst>
              <a:latin typeface="Cambria" pitchFamily="18" charset="0"/>
            </a:endParaRPr>
          </a:p>
        </p:txBody>
      </p:sp>
      <p:sp>
        <p:nvSpPr>
          <p:cNvPr id="9" name="Oval 8"/>
          <p:cNvSpPr/>
          <p:nvPr/>
        </p:nvSpPr>
        <p:spPr>
          <a:xfrm rot="7538023">
            <a:off x="178847" y="651633"/>
            <a:ext cx="220832" cy="228600"/>
          </a:xfrm>
          <a:prstGeom prst="ellipse">
            <a:avLst/>
          </a:prstGeom>
          <a:solidFill>
            <a:schemeClr val="bg1"/>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sp>
        <p:nvSpPr>
          <p:cNvPr id="10" name="Oval 9"/>
          <p:cNvSpPr/>
          <p:nvPr/>
        </p:nvSpPr>
        <p:spPr>
          <a:xfrm rot="11180550">
            <a:off x="204617" y="1184719"/>
            <a:ext cx="220832" cy="228600"/>
          </a:xfrm>
          <a:prstGeom prst="ellipse">
            <a:avLst/>
          </a:prstGeom>
          <a:ln>
            <a:noFill/>
          </a:ln>
          <a:effectLst>
            <a:innerShdw blurRad="63500" dist="50800" dir="13500000">
              <a:prstClr val="black">
                <a:alpha val="50000"/>
              </a:prstClr>
            </a:innerShdw>
          </a:effectLst>
        </p:spPr>
        <p:style>
          <a:lnRef idx="2">
            <a:schemeClr val="dk1"/>
          </a:lnRef>
          <a:fillRef idx="1">
            <a:schemeClr val="lt1"/>
          </a:fillRef>
          <a:effectRef idx="0">
            <a:schemeClr val="dk1"/>
          </a:effectRef>
          <a:fontRef idx="minor">
            <a:schemeClr val="dk1"/>
          </a:fontRef>
        </p:style>
        <p:txBody>
          <a:bodyPr anchor="ctr"/>
          <a:lstStyle/>
          <a:p>
            <a:pPr algn="ctr" fontAlgn="auto">
              <a:spcBef>
                <a:spcPts val="0"/>
              </a:spcBef>
              <a:spcAft>
                <a:spcPts val="0"/>
              </a:spcAft>
              <a:defRPr/>
            </a:pPr>
            <a:endParaRPr lang="en-US">
              <a:solidFill>
                <a:prstClr val="black"/>
              </a:solidFill>
            </a:endParaRPr>
          </a:p>
        </p:txBody>
      </p:sp>
      <p:sp>
        <p:nvSpPr>
          <p:cNvPr id="11" name="Block Arc 10"/>
          <p:cNvSpPr/>
          <p:nvPr/>
        </p:nvSpPr>
        <p:spPr>
          <a:xfrm rot="16200000">
            <a:off x="-26887" y="922161"/>
            <a:ext cx="545300" cy="232843"/>
          </a:xfrm>
          <a:prstGeom prst="blockArc">
            <a:avLst>
              <a:gd name="adj1" fmla="val 10259821"/>
              <a:gd name="adj2" fmla="val 387255"/>
              <a:gd name="adj3" fmla="val 0"/>
            </a:avLst>
          </a:prstGeom>
          <a:ln w="76200"/>
          <a:scene3d>
            <a:camera prst="perspectiveBelow"/>
            <a:lightRig rig="threePt" dir="t"/>
          </a:scene3d>
        </p:spPr>
        <p:style>
          <a:lnRef idx="2">
            <a:schemeClr val="dk1">
              <a:shade val="50000"/>
            </a:schemeClr>
          </a:lnRef>
          <a:fillRef idx="1">
            <a:schemeClr val="dk1"/>
          </a:fillRef>
          <a:effectRef idx="0">
            <a:schemeClr val="dk1"/>
          </a:effectRef>
          <a:fontRef idx="minor">
            <a:schemeClr val="lt1"/>
          </a:fontRef>
        </p:style>
        <p:txBody>
          <a:bodyPr anchor="ctr"/>
          <a:lstStyle/>
          <a:p>
            <a:pPr algn="ctr" fontAlgn="auto">
              <a:spcBef>
                <a:spcPts val="0"/>
              </a:spcBef>
              <a:spcAft>
                <a:spcPts val="0"/>
              </a:spcAft>
              <a:defRPr/>
            </a:pPr>
            <a:endParaRPr lang="en-US">
              <a:solidFill>
                <a:prstClr val="black"/>
              </a:solidFill>
            </a:endParaRPr>
          </a:p>
        </p:txBody>
      </p:sp>
      <p:sp>
        <p:nvSpPr>
          <p:cNvPr id="16" name="Rectangle 15"/>
          <p:cNvSpPr/>
          <p:nvPr/>
        </p:nvSpPr>
        <p:spPr>
          <a:xfrm>
            <a:off x="1505710" y="1371600"/>
            <a:ext cx="3657601" cy="1569660"/>
          </a:xfrm>
          <a:prstGeom prst="rect">
            <a:avLst/>
          </a:prstGeom>
          <a:solidFill>
            <a:srgbClr val="BCFCD4"/>
          </a:solidFill>
          <a:ln w="12700">
            <a:solidFill>
              <a:srgbClr val="009900"/>
            </a:solidFill>
          </a:ln>
        </p:spPr>
        <p:txBody>
          <a:bodyPr wrap="square">
            <a:spAutoFit/>
          </a:bodyPr>
          <a:lstStyle/>
          <a:p>
            <a:pPr algn="just"/>
            <a:r>
              <a:rPr lang="en-US" sz="2400" i="1" dirty="0" err="1" smtClean="0">
                <a:solidFill>
                  <a:srgbClr val="FF0000"/>
                </a:solidFill>
                <a:latin typeface="Cambria" panose="02040503050406030204" pitchFamily="18" charset="0"/>
                <a:ea typeface="Cambria" panose="02040503050406030204" pitchFamily="18" charset="0"/>
              </a:rPr>
              <a:t>Quan</a:t>
            </a:r>
            <a:r>
              <a:rPr lang="en-US" sz="2400" i="1" dirty="0" smtClean="0">
                <a:solidFill>
                  <a:srgbClr val="FF0000"/>
                </a:solidFill>
                <a:latin typeface="Cambria" panose="02040503050406030204" pitchFamily="18" charset="0"/>
                <a:ea typeface="Cambria" panose="02040503050406030204" pitchFamily="18" charset="0"/>
              </a:rPr>
              <a:t> </a:t>
            </a:r>
            <a:r>
              <a:rPr lang="en-US" sz="2400" i="1" dirty="0" err="1">
                <a:solidFill>
                  <a:srgbClr val="FF0000"/>
                </a:solidFill>
                <a:latin typeface="Cambria" panose="02040503050406030204" pitchFamily="18" charset="0"/>
                <a:ea typeface="Cambria" panose="02040503050406030204" pitchFamily="18" charset="0"/>
              </a:rPr>
              <a:t>sát</a:t>
            </a:r>
            <a:r>
              <a:rPr lang="en-US" sz="2400" i="1" dirty="0">
                <a:solidFill>
                  <a:srgbClr val="FF0000"/>
                </a:solidFill>
                <a:latin typeface="Cambria" panose="02040503050406030204" pitchFamily="18" charset="0"/>
                <a:ea typeface="Cambria" panose="02040503050406030204" pitchFamily="18" charset="0"/>
              </a:rPr>
              <a:t> </a:t>
            </a:r>
            <a:r>
              <a:rPr lang="en-US" sz="2400" i="1" dirty="0" err="1" smtClean="0">
                <a:solidFill>
                  <a:srgbClr val="FF0000"/>
                </a:solidFill>
                <a:latin typeface="Cambria" panose="02040503050406030204" pitchFamily="18" charset="0"/>
                <a:ea typeface="Cambria" panose="02040503050406030204" pitchFamily="18" charset="0"/>
              </a:rPr>
              <a:t>hình</a:t>
            </a:r>
            <a:r>
              <a:rPr lang="en-US" sz="2400" i="1" dirty="0" smtClean="0">
                <a:solidFill>
                  <a:srgbClr val="FF0000"/>
                </a:solidFill>
                <a:latin typeface="Cambria" panose="02040503050406030204" pitchFamily="18" charset="0"/>
                <a:ea typeface="Cambria" panose="02040503050406030204" pitchFamily="18" charset="0"/>
              </a:rPr>
              <a:t> 3.3 </a:t>
            </a:r>
            <a:r>
              <a:rPr lang="en-US" sz="2400" i="1" dirty="0" err="1" smtClean="0">
                <a:solidFill>
                  <a:srgbClr val="FF0000"/>
                </a:solidFill>
                <a:latin typeface="Cambria" panose="02040503050406030204" pitchFamily="18" charset="0"/>
                <a:ea typeface="Cambria" panose="02040503050406030204" pitchFamily="18" charset="0"/>
              </a:rPr>
              <a:t>và</a:t>
            </a:r>
            <a:r>
              <a:rPr lang="en-US" sz="2400" i="1" dirty="0" smtClean="0">
                <a:solidFill>
                  <a:srgbClr val="FF0000"/>
                </a:solidFill>
                <a:latin typeface="Cambria" panose="02040503050406030204" pitchFamily="18" charset="0"/>
                <a:ea typeface="Cambria" panose="02040503050406030204" pitchFamily="18" charset="0"/>
              </a:rPr>
              <a:t> </a:t>
            </a:r>
            <a:r>
              <a:rPr lang="en-US" sz="2400" i="1" dirty="0" err="1" smtClean="0">
                <a:solidFill>
                  <a:srgbClr val="FF0000"/>
                </a:solidFill>
                <a:latin typeface="Cambria" panose="02040503050406030204" pitchFamily="18" charset="0"/>
                <a:ea typeface="Cambria" panose="02040503050406030204" pitchFamily="18" charset="0"/>
              </a:rPr>
              <a:t>kênh</a:t>
            </a:r>
            <a:r>
              <a:rPr lang="en-US" sz="2400" i="1" dirty="0" smtClean="0">
                <a:solidFill>
                  <a:srgbClr val="FF0000"/>
                </a:solidFill>
                <a:latin typeface="Cambria" panose="02040503050406030204" pitchFamily="18" charset="0"/>
                <a:ea typeface="Cambria" panose="02040503050406030204" pitchFamily="18" charset="0"/>
              </a:rPr>
              <a:t> </a:t>
            </a:r>
            <a:r>
              <a:rPr lang="en-US" sz="2400" i="1" dirty="0" err="1" smtClean="0">
                <a:solidFill>
                  <a:srgbClr val="FF0000"/>
                </a:solidFill>
                <a:latin typeface="Cambria" panose="02040503050406030204" pitchFamily="18" charset="0"/>
                <a:ea typeface="Cambria" panose="02040503050406030204" pitchFamily="18" charset="0"/>
              </a:rPr>
              <a:t>chữ</a:t>
            </a:r>
            <a:r>
              <a:rPr lang="en-US" sz="2400" i="1" dirty="0" smtClean="0">
                <a:solidFill>
                  <a:srgbClr val="FF0000"/>
                </a:solidFill>
                <a:latin typeface="Cambria" panose="02040503050406030204" pitchFamily="18" charset="0"/>
                <a:ea typeface="Cambria" panose="02040503050406030204" pitchFamily="18" charset="0"/>
              </a:rPr>
              <a:t> SGK, </a:t>
            </a:r>
            <a:r>
              <a:rPr lang="en-US" sz="2400" i="1" dirty="0" err="1" smtClean="0">
                <a:solidFill>
                  <a:srgbClr val="FF0000"/>
                </a:solidFill>
                <a:latin typeface="Cambria" panose="02040503050406030204" pitchFamily="18" charset="0"/>
                <a:ea typeface="Cambria" panose="02040503050406030204" pitchFamily="18" charset="0"/>
              </a:rPr>
              <a:t>em</a:t>
            </a:r>
            <a:r>
              <a:rPr lang="en-US" sz="2400" i="1" dirty="0" smtClean="0">
                <a:solidFill>
                  <a:srgbClr val="FF0000"/>
                </a:solidFill>
                <a:latin typeface="Cambria" panose="02040503050406030204" pitchFamily="18" charset="0"/>
                <a:ea typeface="Cambria" panose="02040503050406030204" pitchFamily="18" charset="0"/>
              </a:rPr>
              <a:t> </a:t>
            </a:r>
            <a:r>
              <a:rPr lang="en-US" sz="2400" i="1" dirty="0" err="1" smtClean="0">
                <a:solidFill>
                  <a:srgbClr val="FF0000"/>
                </a:solidFill>
                <a:latin typeface="Cambria" panose="02040503050406030204" pitchFamily="18" charset="0"/>
                <a:ea typeface="Cambria" panose="02040503050406030204" pitchFamily="18" charset="0"/>
              </a:rPr>
              <a:t>hãy</a:t>
            </a:r>
            <a:r>
              <a:rPr lang="en-US" sz="2400" i="1" dirty="0" smtClean="0">
                <a:solidFill>
                  <a:srgbClr val="FF0000"/>
                </a:solidFill>
                <a:latin typeface="Cambria" panose="02040503050406030204" pitchFamily="18" charset="0"/>
                <a:ea typeface="Cambria" panose="02040503050406030204" pitchFamily="18" charset="0"/>
              </a:rPr>
              <a:t> </a:t>
            </a:r>
            <a:r>
              <a:rPr lang="en-US" sz="2400" i="1" dirty="0" err="1" smtClean="0">
                <a:solidFill>
                  <a:srgbClr val="FF0000"/>
                </a:solidFill>
                <a:latin typeface="Cambria" panose="02040503050406030204" pitchFamily="18" charset="0"/>
                <a:ea typeface="Cambria" panose="02040503050406030204" pitchFamily="18" charset="0"/>
              </a:rPr>
              <a:t>cho</a:t>
            </a:r>
            <a:r>
              <a:rPr lang="en-US" sz="2400" i="1" dirty="0" smtClean="0">
                <a:solidFill>
                  <a:srgbClr val="FF0000"/>
                </a:solidFill>
                <a:latin typeface="Cambria" panose="02040503050406030204" pitchFamily="18" charset="0"/>
                <a:ea typeface="Cambria" panose="02040503050406030204" pitchFamily="18" charset="0"/>
              </a:rPr>
              <a:t> </a:t>
            </a:r>
            <a:r>
              <a:rPr lang="en-US" sz="2400" i="1" dirty="0" err="1" smtClean="0">
                <a:solidFill>
                  <a:srgbClr val="FF0000"/>
                </a:solidFill>
                <a:latin typeface="Cambria" panose="02040503050406030204" pitchFamily="18" charset="0"/>
                <a:ea typeface="Cambria" panose="02040503050406030204" pitchFamily="18" charset="0"/>
              </a:rPr>
              <a:t>biết</a:t>
            </a:r>
            <a:r>
              <a:rPr lang="en-US" sz="2400" i="1" dirty="0" smtClean="0">
                <a:solidFill>
                  <a:srgbClr val="FF0000"/>
                </a:solidFill>
                <a:latin typeface="Cambria" panose="02040503050406030204" pitchFamily="18" charset="0"/>
                <a:ea typeface="Cambria" panose="02040503050406030204" pitchFamily="18" charset="0"/>
              </a:rPr>
              <a:t> k</a:t>
            </a:r>
            <a:r>
              <a:rPr lang="vi-VN" sz="2400" i="1" dirty="0" smtClean="0">
                <a:solidFill>
                  <a:srgbClr val="FF0000"/>
                </a:solidFill>
                <a:latin typeface="Cambria" panose="02040503050406030204" pitchFamily="18" charset="0"/>
                <a:ea typeface="Cambria" panose="02040503050406030204" pitchFamily="18" charset="0"/>
              </a:rPr>
              <a:t>hoáng </a:t>
            </a:r>
            <a:r>
              <a:rPr lang="vi-VN" sz="2400" i="1" dirty="0">
                <a:solidFill>
                  <a:srgbClr val="FF0000"/>
                </a:solidFill>
                <a:latin typeface="Cambria" panose="02040503050406030204" pitchFamily="18" charset="0"/>
                <a:ea typeface="Cambria" panose="02040503050406030204" pitchFamily="18" charset="0"/>
              </a:rPr>
              <a:t>sản nước ta phân bố như thế nào?</a:t>
            </a:r>
          </a:p>
        </p:txBody>
      </p:sp>
      <p:sp>
        <p:nvSpPr>
          <p:cNvPr id="31" name="Title 1"/>
          <p:cNvSpPr txBox="1">
            <a:spLocks/>
          </p:cNvSpPr>
          <p:nvPr/>
        </p:nvSpPr>
        <p:spPr>
          <a:xfrm>
            <a:off x="2299452" y="266700"/>
            <a:ext cx="7377948" cy="5715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just"/>
            <a:r>
              <a:rPr lang="en-US" sz="2400" b="1" dirty="0">
                <a:solidFill>
                  <a:srgbClr val="0D30DD"/>
                </a:solidFill>
                <a:latin typeface="Cambria" pitchFamily="18" charset="0"/>
              </a:rPr>
              <a:t>ĐẶC ĐIỂM CHUNG CỦA KHOÁNG SẢN VIỆT NAM</a:t>
            </a:r>
          </a:p>
        </p:txBody>
      </p:sp>
      <p:pic>
        <p:nvPicPr>
          <p:cNvPr id="1027" name="Picture 3"/>
          <p:cNvPicPr>
            <a:picLocks noChangeAspect="1" noChangeArrowheads="1"/>
          </p:cNvPicPr>
          <p:nvPr/>
        </p:nvPicPr>
        <p:blipFill>
          <a:blip r:embed="rId5">
            <a:extLst>
              <a:ext uri="{BEBA8EAE-BF5A-486C-A8C5-ECC9F3942E4B}">
                <a14:imgProps xmlns:a14="http://schemas.microsoft.com/office/drawing/2010/main">
                  <a14:imgLayer r:embed="rId6">
                    <a14:imgEffect>
                      <a14:sharpenSoften amount="50000"/>
                    </a14:imgEffect>
                    <a14:imgEffect>
                      <a14:saturation sat="400000"/>
                    </a14:imgEffect>
                    <a14:imgEffect>
                      <a14:brightnessContrast contrast="40000"/>
                    </a14:imgEffect>
                  </a14:imgLayer>
                </a14:imgProps>
              </a:ext>
              <a:ext uri="{28A0092B-C50C-407E-A947-70E740481C1C}">
                <a14:useLocalDpi xmlns:a14="http://schemas.microsoft.com/office/drawing/2010/main" val="0"/>
              </a:ext>
            </a:extLst>
          </a:blip>
          <a:srcRect/>
          <a:stretch>
            <a:fillRect/>
          </a:stretch>
        </p:blipFill>
        <p:spPr bwMode="auto">
          <a:xfrm>
            <a:off x="286339" y="1516120"/>
            <a:ext cx="1167904" cy="1227080"/>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nvGrpSpPr>
          <p:cNvPr id="15" name="Group 14"/>
          <p:cNvGrpSpPr/>
          <p:nvPr/>
        </p:nvGrpSpPr>
        <p:grpSpPr>
          <a:xfrm>
            <a:off x="191254" y="4021179"/>
            <a:ext cx="1332746" cy="1312821"/>
            <a:chOff x="328593" y="3259179"/>
            <a:chExt cx="1256547" cy="1465221"/>
          </a:xfrm>
        </p:grpSpPr>
        <p:pic>
          <p:nvPicPr>
            <p:cNvPr id="1028" name="Picture 4"/>
            <p:cNvPicPr>
              <a:picLocks noChangeAspect="1" noChangeArrowheads="1"/>
            </p:cNvPicPr>
            <p:nvPr/>
          </p:nvPicPr>
          <p:blipFill>
            <a:blip r:embed="rId7">
              <a:extLst>
                <a:ext uri="{BEBA8EAE-BF5A-486C-A8C5-ECC9F3942E4B}">
                  <a14:imgProps xmlns:a14="http://schemas.microsoft.com/office/drawing/2010/main">
                    <a14:imgLayer r:embed="rId8">
                      <a14:imgEffect>
                        <a14:artisticMarker/>
                      </a14:imgEffect>
                      <a14:imgEffect>
                        <a14:sharpenSoften amount="50000"/>
                      </a14:imgEffect>
                      <a14:imgEffect>
                        <a14:colorTemperature colorTemp="11200"/>
                      </a14:imgEffect>
                      <a14:imgEffect>
                        <a14:brightnessContrast contrast="20000"/>
                      </a14:imgEffect>
                    </a14:imgLayer>
                  </a14:imgProps>
                </a:ext>
                <a:ext uri="{28A0092B-C50C-407E-A947-70E740481C1C}">
                  <a14:useLocalDpi xmlns:a14="http://schemas.microsoft.com/office/drawing/2010/main" val="0"/>
                </a:ext>
              </a:extLst>
            </a:blip>
            <a:srcRect/>
            <a:stretch>
              <a:fillRect/>
            </a:stretch>
          </p:blipFill>
          <p:spPr bwMode="auto">
            <a:xfrm>
              <a:off x="328593" y="3383619"/>
              <a:ext cx="1167903" cy="1340781"/>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8" name="Picture 12" descr="http://previews.123rf.com/images/mistac/mistac1207/mistac120700017/14524015-A-cartoon-boy-with-a-good-idea-Stock-Vector-thinking.jpg"/>
            <p:cNvPicPr>
              <a:picLocks noChangeAspect="1" noChangeArrowheads="1"/>
            </p:cNvPicPr>
            <p:nvPr/>
          </p:nvPicPr>
          <p:blipFill rotWithShape="1">
            <a:blip r:embed="rId9" cstate="print">
              <a:clrChange>
                <a:clrFrom>
                  <a:srgbClr val="FFFFFF"/>
                </a:clrFrom>
                <a:clrTo>
                  <a:srgbClr val="FFFFFF">
                    <a:alpha val="0"/>
                  </a:srgbClr>
                </a:clrTo>
              </a:clrChange>
              <a:extLst>
                <a:ext uri="{28A0092B-C50C-407E-A947-70E740481C1C}">
                  <a14:useLocalDpi xmlns:a14="http://schemas.microsoft.com/office/drawing/2010/main" val="0"/>
                </a:ext>
              </a:extLst>
            </a:blip>
            <a:srcRect l="32065" r="45098" b="81605"/>
            <a:stretch/>
          </p:blipFill>
          <p:spPr bwMode="auto">
            <a:xfrm rot="1019582">
              <a:off x="1011253" y="3259179"/>
              <a:ext cx="573887" cy="462251"/>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a:extLst>
              <a:ext uri="{909E8E84-426E-40DD-AFC4-6F175D3DCCD1}">
                <a14:hiddenFill xmlns:a14="http://schemas.microsoft.com/office/drawing/2010/main">
                  <a:solidFill>
                    <a:srgbClr val="FFFFFF"/>
                  </a:solidFill>
                </a14:hiddenFill>
              </a:ext>
            </a:extLst>
          </p:spPr>
        </p:pic>
      </p:grpSp>
      <p:sp>
        <p:nvSpPr>
          <p:cNvPr id="32" name="Rectangle 31"/>
          <p:cNvSpPr/>
          <p:nvPr/>
        </p:nvSpPr>
        <p:spPr>
          <a:xfrm>
            <a:off x="1523998" y="3776008"/>
            <a:ext cx="3657601" cy="1938992"/>
          </a:xfrm>
          <a:prstGeom prst="rect">
            <a:avLst/>
          </a:prstGeom>
          <a:solidFill>
            <a:srgbClr val="FFCCFF"/>
          </a:solidFill>
          <a:ln w="12700">
            <a:solidFill>
              <a:srgbClr val="0070C0"/>
            </a:solidFill>
          </a:ln>
        </p:spPr>
        <p:txBody>
          <a:bodyPr wrap="square">
            <a:spAutoFit/>
          </a:bodyPr>
          <a:lstStyle/>
          <a:p>
            <a:pPr algn="just"/>
            <a:r>
              <a:rPr lang="nl-NL" sz="2400" dirty="0" smtClean="0">
                <a:latin typeface="Cambria" pitchFamily="18" charset="0"/>
                <a:ea typeface="Cambria" pitchFamily="18" charset="0"/>
              </a:rPr>
              <a:t>Khoáng </a:t>
            </a:r>
            <a:r>
              <a:rPr lang="nl-NL" sz="2400" dirty="0">
                <a:latin typeface="Cambria" pitchFamily="18" charset="0"/>
                <a:ea typeface="Cambria" pitchFamily="18" charset="0"/>
              </a:rPr>
              <a:t>sản nước ta phân bố ở nhiều nơi, nhưng tập trung chủ yếu ở miền Bắc, miền Trung và Tây Nguyên.</a:t>
            </a:r>
            <a:endParaRPr lang="vi-VN" sz="2300" dirty="0">
              <a:latin typeface="Cambria" panose="02040503050406030204" pitchFamily="18" charset="0"/>
              <a:ea typeface="Cambria" panose="02040503050406030204" pitchFamily="18" charset="0"/>
            </a:endParaRPr>
          </a:p>
        </p:txBody>
      </p:sp>
      <p:pic>
        <p:nvPicPr>
          <p:cNvPr id="2" name="Picture 3"/>
          <p:cNvPicPr>
            <a:picLocks noChangeAspect="1" noChangeArrowheads="1"/>
          </p:cNvPicPr>
          <p:nvPr/>
        </p:nvPicPr>
        <p:blipFill>
          <a:blip r:embed="rId10">
            <a:extLst>
              <a:ext uri="{BEBA8EAE-BF5A-486C-A8C5-ECC9F3942E4B}">
                <a14:imgProps xmlns:a14="http://schemas.microsoft.com/office/drawing/2010/main">
                  <a14:imgLayer r:embed="rId11">
                    <a14:imgEffect>
                      <a14:sharpenSoften amount="50000"/>
                    </a14:imgEffect>
                  </a14:imgLayer>
                </a14:imgProps>
              </a:ext>
              <a:ext uri="{28A0092B-C50C-407E-A947-70E740481C1C}">
                <a14:useLocalDpi xmlns:a14="http://schemas.microsoft.com/office/drawing/2010/main" val="0"/>
              </a:ext>
            </a:extLst>
          </a:blip>
          <a:srcRect/>
          <a:stretch>
            <a:fillRect/>
          </a:stretch>
        </p:blipFill>
        <p:spPr bwMode="auto">
          <a:xfrm>
            <a:off x="5304146" y="1280952"/>
            <a:ext cx="3535053" cy="5272247"/>
          </a:xfrm>
          <a:prstGeom prst="rect">
            <a:avLst/>
          </a:prstGeom>
          <a:noFill/>
          <a:ln w="9525">
            <a:solidFill>
              <a:srgbClr val="FF00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041057897"/>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1027"/>
                                        </p:tgtEl>
                                        <p:attrNameLst>
                                          <p:attrName>style.visibility</p:attrName>
                                        </p:attrNameLst>
                                      </p:cBhvr>
                                      <p:to>
                                        <p:strVal val="visible"/>
                                      </p:to>
                                    </p:set>
                                    <p:animEffect transition="in" filter="randombar(horizontal)">
                                      <p:cBhvr>
                                        <p:cTn id="7" dur="500"/>
                                        <p:tgtEl>
                                          <p:spTgt spid="1027"/>
                                        </p:tgtEl>
                                      </p:cBhvr>
                                    </p:animEffect>
                                  </p:childTnLst>
                                </p:cTn>
                              </p:par>
                              <p:par>
                                <p:cTn id="8" presetID="14" presetClass="entr" presetSubtype="10" fill="hold" grpId="0" nodeType="withEffect">
                                  <p:stCondLst>
                                    <p:cond delay="0"/>
                                  </p:stCondLst>
                                  <p:childTnLst>
                                    <p:set>
                                      <p:cBhvr>
                                        <p:cTn id="9" dur="1" fill="hold">
                                          <p:stCondLst>
                                            <p:cond delay="0"/>
                                          </p:stCondLst>
                                        </p:cTn>
                                        <p:tgtEl>
                                          <p:spTgt spid="16"/>
                                        </p:tgtEl>
                                        <p:attrNameLst>
                                          <p:attrName>style.visibility</p:attrName>
                                        </p:attrNameLst>
                                      </p:cBhvr>
                                      <p:to>
                                        <p:strVal val="visible"/>
                                      </p:to>
                                    </p:set>
                                    <p:animEffect transition="in" filter="randombar(horizontal)">
                                      <p:cBhvr>
                                        <p:cTn id="10" dur="500"/>
                                        <p:tgtEl>
                                          <p:spTgt spid="16"/>
                                        </p:tgtEl>
                                      </p:cBhvr>
                                    </p:animEffect>
                                  </p:childTnLst>
                                </p:cTn>
                              </p:par>
                            </p:childTnLst>
                          </p:cTn>
                        </p:par>
                      </p:childTnLst>
                    </p:cTn>
                  </p:par>
                  <p:par>
                    <p:cTn id="11" fill="hold">
                      <p:stCondLst>
                        <p:cond delay="indefinite"/>
                      </p:stCondLst>
                      <p:childTnLst>
                        <p:par>
                          <p:cTn id="12" fill="hold">
                            <p:stCondLst>
                              <p:cond delay="0"/>
                            </p:stCondLst>
                            <p:childTnLst>
                              <p:par>
                                <p:cTn id="13" presetID="14" presetClass="entr" presetSubtype="10" fill="hold" nodeType="clickEffect">
                                  <p:stCondLst>
                                    <p:cond delay="0"/>
                                  </p:stCondLst>
                                  <p:childTnLst>
                                    <p:set>
                                      <p:cBhvr>
                                        <p:cTn id="14" dur="1" fill="hold">
                                          <p:stCondLst>
                                            <p:cond delay="0"/>
                                          </p:stCondLst>
                                        </p:cTn>
                                        <p:tgtEl>
                                          <p:spTgt spid="2"/>
                                        </p:tgtEl>
                                        <p:attrNameLst>
                                          <p:attrName>style.visibility</p:attrName>
                                        </p:attrNameLst>
                                      </p:cBhvr>
                                      <p:to>
                                        <p:strVal val="visible"/>
                                      </p:to>
                                    </p:set>
                                    <p:animEffect transition="in" filter="randombar(horizontal)">
                                      <p:cBhvr>
                                        <p:cTn id="15" dur="500"/>
                                        <p:tgtEl>
                                          <p:spTgt spid="2"/>
                                        </p:tgtEl>
                                      </p:cBhvr>
                                    </p:animEffect>
                                  </p:childTnLst>
                                </p:cTn>
                              </p:par>
                            </p:childTnLst>
                          </p:cTn>
                        </p:par>
                      </p:childTnLst>
                    </p:cTn>
                  </p:par>
                  <p:par>
                    <p:cTn id="16" fill="hold">
                      <p:stCondLst>
                        <p:cond delay="indefinite"/>
                      </p:stCondLst>
                      <p:childTnLst>
                        <p:par>
                          <p:cTn id="17" fill="hold">
                            <p:stCondLst>
                              <p:cond delay="0"/>
                            </p:stCondLst>
                            <p:childTnLst>
                              <p:par>
                                <p:cTn id="18" presetID="14" presetClass="entr" presetSubtype="10" fill="hold" nodeType="clickEffect">
                                  <p:stCondLst>
                                    <p:cond delay="0"/>
                                  </p:stCondLst>
                                  <p:childTnLst>
                                    <p:set>
                                      <p:cBhvr>
                                        <p:cTn id="19" dur="1" fill="hold">
                                          <p:stCondLst>
                                            <p:cond delay="0"/>
                                          </p:stCondLst>
                                        </p:cTn>
                                        <p:tgtEl>
                                          <p:spTgt spid="15"/>
                                        </p:tgtEl>
                                        <p:attrNameLst>
                                          <p:attrName>style.visibility</p:attrName>
                                        </p:attrNameLst>
                                      </p:cBhvr>
                                      <p:to>
                                        <p:strVal val="visible"/>
                                      </p:to>
                                    </p:set>
                                    <p:animEffect transition="in" filter="randombar(horizontal)">
                                      <p:cBhvr>
                                        <p:cTn id="20" dur="500"/>
                                        <p:tgtEl>
                                          <p:spTgt spid="15"/>
                                        </p:tgtEl>
                                      </p:cBhvr>
                                    </p:animEffect>
                                  </p:childTnLst>
                                </p:cTn>
                              </p:par>
                              <p:par>
                                <p:cTn id="21" presetID="14" presetClass="entr" presetSubtype="10" fill="hold" grpId="0" nodeType="withEffect">
                                  <p:stCondLst>
                                    <p:cond delay="0"/>
                                  </p:stCondLst>
                                  <p:childTnLst>
                                    <p:set>
                                      <p:cBhvr>
                                        <p:cTn id="22" dur="1" fill="hold">
                                          <p:stCondLst>
                                            <p:cond delay="0"/>
                                          </p:stCondLst>
                                        </p:cTn>
                                        <p:tgtEl>
                                          <p:spTgt spid="32"/>
                                        </p:tgtEl>
                                        <p:attrNameLst>
                                          <p:attrName>style.visibility</p:attrName>
                                        </p:attrNameLst>
                                      </p:cBhvr>
                                      <p:to>
                                        <p:strVal val="visible"/>
                                      </p:to>
                                    </p:set>
                                    <p:animEffect transition="in" filter="randombar(horizontal)">
                                      <p:cBhvr>
                                        <p:cTn id="23" dur="500"/>
                                        <p:tgtEl>
                                          <p:spTgt spid="32"/>
                                        </p:tgtEl>
                                      </p:cBhvr>
                                    </p:animEffect>
                                  </p:childTnLst>
                                </p:cTn>
                              </p:par>
                            </p:childTnLst>
                          </p:cTn>
                        </p:par>
                      </p:childTnLst>
                    </p:cTn>
                  </p:par>
                  <p:par>
                    <p:cTn id="24" fill="hold">
                      <p:stCondLst>
                        <p:cond delay="indefinite"/>
                      </p:stCondLst>
                      <p:childTnLst>
                        <p:par>
                          <p:cTn id="25" fill="hold">
                            <p:stCondLst>
                              <p:cond delay="0"/>
                            </p:stCondLst>
                            <p:childTnLst>
                              <p:par>
                                <p:cTn id="26" presetID="14" presetClass="entr" presetSubtype="10" fill="hold" nodeType="clickEffect">
                                  <p:stCondLst>
                                    <p:cond delay="0"/>
                                  </p:stCondLst>
                                  <p:childTnLst>
                                    <p:set>
                                      <p:cBhvr>
                                        <p:cTn id="27" dur="1" fill="hold">
                                          <p:stCondLst>
                                            <p:cond delay="0"/>
                                          </p:stCondLst>
                                        </p:cTn>
                                        <p:tgtEl>
                                          <p:spTgt spid="32">
                                            <p:txEl>
                                              <p:pRg st="0" end="0"/>
                                            </p:txEl>
                                          </p:spTgt>
                                        </p:tgtEl>
                                        <p:attrNameLst>
                                          <p:attrName>style.visibility</p:attrName>
                                        </p:attrNameLst>
                                      </p:cBhvr>
                                      <p:to>
                                        <p:strVal val="visible"/>
                                      </p:to>
                                    </p:set>
                                    <p:animEffect transition="in" filter="randombar(horizontal)">
                                      <p:cBhvr>
                                        <p:cTn id="28" dur="500"/>
                                        <p:tgtEl>
                                          <p:spTgt spid="3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P spid="32"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a:xfrm>
            <a:off x="53328" y="1080815"/>
            <a:ext cx="9018464" cy="5700985"/>
          </a:xfrm>
          <a:prstGeom prst="roundRect">
            <a:avLst>
              <a:gd name="adj" fmla="val 2338"/>
            </a:avLst>
          </a:prstGeom>
          <a:ln>
            <a:solidFill>
              <a:schemeClr val="tx1"/>
            </a:solidFill>
          </a:ln>
        </p:spPr>
        <p:style>
          <a:lnRef idx="2">
            <a:schemeClr val="accent1">
              <a:shade val="50000"/>
            </a:schemeClr>
          </a:lnRef>
          <a:fillRef idx="1003">
            <a:schemeClr val="l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pic>
        <p:nvPicPr>
          <p:cNvPr id="5"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t="10909" b="7677"/>
          <a:stretch/>
        </p:blipFill>
        <p:spPr bwMode="auto">
          <a:xfrm>
            <a:off x="141061" y="1143000"/>
            <a:ext cx="8827479" cy="5532380"/>
          </a:xfrm>
          <a:prstGeom prst="roundRect">
            <a:avLst>
              <a:gd name="adj" fmla="val 2792"/>
            </a:avLst>
          </a:prstGeom>
          <a:blipFill>
            <a:blip r:embed="rId3"/>
            <a:stretch>
              <a:fillRect/>
            </a:stretch>
          </a:blipFill>
          <a:ln>
            <a:noFill/>
          </a:ln>
          <a:effectLst/>
        </p:spPr>
      </p:pic>
      <p:sp>
        <p:nvSpPr>
          <p:cNvPr id="6" name="Rounded Rectangle 5"/>
          <p:cNvSpPr/>
          <p:nvPr/>
        </p:nvSpPr>
        <p:spPr>
          <a:xfrm>
            <a:off x="45344" y="52392"/>
            <a:ext cx="9022456" cy="938208"/>
          </a:xfrm>
          <a:prstGeom prst="roundRect">
            <a:avLst>
              <a:gd name="adj" fmla="val 7378"/>
            </a:avLst>
          </a:prstGeom>
          <a:ln>
            <a:solidFill>
              <a:schemeClr val="tx1"/>
            </a:solidFill>
          </a:ln>
        </p:spPr>
        <p:style>
          <a:lnRef idx="2">
            <a:schemeClr val="accent1">
              <a:shade val="50000"/>
            </a:schemeClr>
          </a:lnRef>
          <a:fillRef idx="1003">
            <a:schemeClr val="l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pic>
        <p:nvPicPr>
          <p:cNvPr id="7" name="Picture 8"/>
          <p:cNvPicPr>
            <a:picLocks noChangeAspect="1" noChangeArrowheads="1"/>
          </p:cNvPicPr>
          <p:nvPr/>
        </p:nvPicPr>
        <p:blipFill>
          <a:blip r:embed="rId4" cstate="print">
            <a:extLst>
              <a:ext uri="{28A0092B-C50C-407E-A947-70E740481C1C}">
                <a14:useLocalDpi xmlns:a14="http://schemas.microsoft.com/office/drawing/2010/main" val="0"/>
              </a:ext>
            </a:extLst>
          </a:blip>
          <a:stretch>
            <a:fillRect/>
          </a:stretch>
        </p:blipFill>
        <p:spPr bwMode="auto">
          <a:xfrm>
            <a:off x="233160" y="126812"/>
            <a:ext cx="1210078" cy="793885"/>
          </a:xfrm>
          <a:prstGeom prst="roundRect">
            <a:avLst>
              <a:gd name="adj" fmla="val 4572"/>
            </a:avLst>
          </a:prstGeom>
          <a:noFill/>
          <a:ln w="19050">
            <a:noFill/>
          </a:ln>
          <a:extLst>
            <a:ext uri="{909E8E84-426E-40DD-AFC4-6F175D3DCCD1}">
              <a14:hiddenFill xmlns:a14="http://schemas.microsoft.com/office/drawing/2010/main">
                <a:solidFill>
                  <a:srgbClr val="FFFFFF"/>
                </a:solidFill>
              </a14:hiddenFill>
            </a:ext>
          </a:extLst>
        </p:spPr>
      </p:pic>
      <p:sp>
        <p:nvSpPr>
          <p:cNvPr id="8" name="Rounded Rectangle 7"/>
          <p:cNvSpPr/>
          <p:nvPr/>
        </p:nvSpPr>
        <p:spPr>
          <a:xfrm>
            <a:off x="141288" y="127000"/>
            <a:ext cx="1382711" cy="793697"/>
          </a:xfrm>
          <a:prstGeom prst="roundRect">
            <a:avLst>
              <a:gd name="adj" fmla="val 6422"/>
            </a:avLst>
          </a:prstGeom>
          <a:noFill/>
          <a:ln>
            <a:solidFill>
              <a:schemeClr val="tx1"/>
            </a:solidFill>
          </a:ln>
          <a:effectLst>
            <a:outerShdw blurRad="50800" dist="38100" dir="8100000" algn="tr" rotWithShape="0">
              <a:prstClr val="black">
                <a:alpha val="40000"/>
              </a:prstClr>
            </a:outerShdw>
          </a:effectLst>
        </p:spPr>
        <p:style>
          <a:lnRef idx="2">
            <a:schemeClr val="accent6"/>
          </a:lnRef>
          <a:fillRef idx="1">
            <a:schemeClr val="lt1"/>
          </a:fillRef>
          <a:effectRef idx="0">
            <a:schemeClr val="accent6"/>
          </a:effectRef>
          <a:fontRef idx="minor">
            <a:schemeClr val="dk1"/>
          </a:fontRef>
        </p:style>
        <p:txBody>
          <a:bodyPr anchor="ctr"/>
          <a:lstStyle/>
          <a:p>
            <a:pPr algn="ctr" fontAlgn="auto">
              <a:spcBef>
                <a:spcPts val="0"/>
              </a:spcBef>
              <a:spcAft>
                <a:spcPts val="0"/>
              </a:spcAft>
              <a:defRPr/>
            </a:pPr>
            <a:endParaRPr lang="en-US">
              <a:solidFill>
                <a:prstClr val="black"/>
              </a:solidFill>
            </a:endParaRPr>
          </a:p>
        </p:txBody>
      </p:sp>
      <p:sp>
        <p:nvSpPr>
          <p:cNvPr id="12" name="Rectangle 11"/>
          <p:cNvSpPr/>
          <p:nvPr/>
        </p:nvSpPr>
        <p:spPr>
          <a:xfrm>
            <a:off x="76200" y="126812"/>
            <a:ext cx="1447799" cy="793885"/>
          </a:xfrm>
          <a:prstGeom prst="rect">
            <a:avLst/>
          </a:prstGeom>
          <a:noFill/>
          <a:ln>
            <a:noFill/>
          </a:ln>
        </p:spPr>
        <p:style>
          <a:lnRef idx="2">
            <a:schemeClr val="dk1"/>
          </a:lnRef>
          <a:fillRef idx="1">
            <a:schemeClr val="lt1"/>
          </a:fillRef>
          <a:effectRef idx="0">
            <a:schemeClr val="dk1"/>
          </a:effectRef>
          <a:fontRef idx="minor">
            <a:schemeClr val="dk1"/>
          </a:fontRef>
        </p:style>
        <p:txBody>
          <a:bodyPr anchor="ctr"/>
          <a:lstStyle/>
          <a:p>
            <a:pPr algn="ctr" fontAlgn="auto">
              <a:spcBef>
                <a:spcPts val="0"/>
              </a:spcBef>
              <a:spcAft>
                <a:spcPts val="0"/>
              </a:spcAft>
              <a:defRPr/>
            </a:pPr>
            <a:r>
              <a:rPr lang="en-US" sz="2800" dirty="0" smtClean="0">
                <a:ln w="18415" cmpd="sng">
                  <a:solidFill>
                    <a:srgbClr val="FFFFFF"/>
                  </a:solidFill>
                  <a:prstDash val="solid"/>
                </a:ln>
                <a:solidFill>
                  <a:srgbClr val="00B050"/>
                </a:solidFill>
                <a:effectLst>
                  <a:glow rad="76200">
                    <a:srgbClr val="1F497D">
                      <a:lumMod val="75000"/>
                    </a:srgbClr>
                  </a:glow>
                  <a:outerShdw blurRad="63500" dir="3600000" algn="tl" rotWithShape="0">
                    <a:srgbClr val="000000">
                      <a:alpha val="70000"/>
                    </a:srgbClr>
                  </a:outerShdw>
                </a:effectLst>
                <a:latin typeface="Cambria" pitchFamily="18" charset="0"/>
              </a:rPr>
              <a:t>BÀI 3</a:t>
            </a:r>
            <a:endParaRPr lang="en-US" sz="2800" dirty="0">
              <a:ln w="18415" cmpd="sng">
                <a:solidFill>
                  <a:srgbClr val="FFFFFF"/>
                </a:solidFill>
                <a:prstDash val="solid"/>
              </a:ln>
              <a:solidFill>
                <a:srgbClr val="00B050"/>
              </a:solidFill>
              <a:effectLst>
                <a:glow rad="76200">
                  <a:srgbClr val="1F497D">
                    <a:lumMod val="75000"/>
                  </a:srgbClr>
                </a:glow>
                <a:outerShdw blurRad="63500" dir="3600000" algn="tl" rotWithShape="0">
                  <a:srgbClr val="000000">
                    <a:alpha val="70000"/>
                  </a:srgbClr>
                </a:outerShdw>
              </a:effectLst>
              <a:latin typeface="Cambria" pitchFamily="18" charset="0"/>
            </a:endParaRPr>
          </a:p>
        </p:txBody>
      </p:sp>
      <p:sp>
        <p:nvSpPr>
          <p:cNvPr id="13" name="Rounded Rectangle 12"/>
          <p:cNvSpPr/>
          <p:nvPr/>
        </p:nvSpPr>
        <p:spPr>
          <a:xfrm>
            <a:off x="141288" y="1143000"/>
            <a:ext cx="8826500" cy="5548313"/>
          </a:xfrm>
          <a:prstGeom prst="roundRect">
            <a:avLst>
              <a:gd name="adj" fmla="val 2047"/>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pic>
        <p:nvPicPr>
          <p:cNvPr id="30"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90" t="35554" r="1701" b="51835"/>
          <a:stretch/>
        </p:blipFill>
        <p:spPr bwMode="auto">
          <a:xfrm flipV="1">
            <a:off x="1622590" y="133916"/>
            <a:ext cx="7376971" cy="786780"/>
          </a:xfrm>
          <a:prstGeom prst="roundRect">
            <a:avLst>
              <a:gd name="adj" fmla="val 2792"/>
            </a:avLst>
          </a:prstGeom>
          <a:blipFill>
            <a:blip r:embed="rId3"/>
            <a:stretch>
              <a:fillRect/>
            </a:stretch>
          </a:blipFill>
          <a:ln>
            <a:noFill/>
          </a:ln>
          <a:effectLst/>
        </p:spPr>
      </p:pic>
      <p:sp>
        <p:nvSpPr>
          <p:cNvPr id="29" name="Rounded Rectangle 28"/>
          <p:cNvSpPr/>
          <p:nvPr/>
        </p:nvSpPr>
        <p:spPr>
          <a:xfrm>
            <a:off x="1608735" y="133917"/>
            <a:ext cx="7390825" cy="786780"/>
          </a:xfrm>
          <a:prstGeom prst="roundRect">
            <a:avLst>
              <a:gd name="adj" fmla="val 6422"/>
            </a:avLst>
          </a:prstGeom>
          <a:noFill/>
          <a:ln>
            <a:solidFill>
              <a:schemeClr val="tx1"/>
            </a:solidFill>
          </a:ln>
          <a:effectLst/>
        </p:spPr>
        <p:style>
          <a:lnRef idx="2">
            <a:schemeClr val="accent6"/>
          </a:lnRef>
          <a:fillRef idx="1">
            <a:schemeClr val="lt1"/>
          </a:fillRef>
          <a:effectRef idx="0">
            <a:schemeClr val="accent6"/>
          </a:effectRef>
          <a:fontRef idx="minor">
            <a:schemeClr val="dk1"/>
          </a:fontRef>
        </p:style>
        <p:txBody>
          <a:bodyPr anchor="ctr"/>
          <a:lstStyle/>
          <a:p>
            <a:pPr algn="ctr" fontAlgn="auto">
              <a:spcBef>
                <a:spcPts val="0"/>
              </a:spcBef>
              <a:spcAft>
                <a:spcPts val="0"/>
              </a:spcAft>
              <a:defRPr/>
            </a:pPr>
            <a:endParaRPr lang="en-US">
              <a:solidFill>
                <a:prstClr val="black"/>
              </a:solidFill>
            </a:endParaRPr>
          </a:p>
        </p:txBody>
      </p:sp>
      <p:sp>
        <p:nvSpPr>
          <p:cNvPr id="33" name="Rounded Rectangle 32"/>
          <p:cNvSpPr/>
          <p:nvPr/>
        </p:nvSpPr>
        <p:spPr>
          <a:xfrm>
            <a:off x="1720089" y="202779"/>
            <a:ext cx="489711" cy="635421"/>
          </a:xfrm>
          <a:prstGeom prst="roundRect">
            <a:avLst>
              <a:gd name="adj" fmla="val 9487"/>
            </a:avLst>
          </a:prstGeom>
          <a:solidFill>
            <a:srgbClr val="002060"/>
          </a:solidFill>
          <a:ln>
            <a:solidFill>
              <a:srgbClr val="002060"/>
            </a:solidFill>
          </a:ln>
          <a:scene3d>
            <a:camera prst="orthographicFront"/>
            <a:lightRig rig="threePt" dir="t"/>
          </a:scene3d>
          <a:sp3d>
            <a:bevelT w="139700" h="139700" prst="divot"/>
          </a:sp3d>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3000" b="1" dirty="0" smtClean="0">
                <a:effectLst>
                  <a:outerShdw blurRad="38100" dist="38100" dir="2700000" algn="tl">
                    <a:srgbClr val="000000">
                      <a:alpha val="43137"/>
                    </a:srgbClr>
                  </a:outerShdw>
                </a:effectLst>
                <a:latin typeface="Cambria" pitchFamily="18" charset="0"/>
              </a:rPr>
              <a:t>1</a:t>
            </a:r>
            <a:endParaRPr lang="en-US" sz="3000" b="1" dirty="0">
              <a:effectLst>
                <a:outerShdw blurRad="38100" dist="38100" dir="2700000" algn="tl">
                  <a:srgbClr val="000000">
                    <a:alpha val="43137"/>
                  </a:srgbClr>
                </a:outerShdw>
              </a:effectLst>
              <a:latin typeface="Cambria" pitchFamily="18" charset="0"/>
            </a:endParaRPr>
          </a:p>
        </p:txBody>
      </p:sp>
      <p:sp>
        <p:nvSpPr>
          <p:cNvPr id="9" name="Oval 8"/>
          <p:cNvSpPr/>
          <p:nvPr/>
        </p:nvSpPr>
        <p:spPr>
          <a:xfrm rot="7538023">
            <a:off x="178847" y="651633"/>
            <a:ext cx="220832" cy="228600"/>
          </a:xfrm>
          <a:prstGeom prst="ellipse">
            <a:avLst/>
          </a:prstGeom>
          <a:solidFill>
            <a:schemeClr val="bg1"/>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sp>
        <p:nvSpPr>
          <p:cNvPr id="10" name="Oval 9"/>
          <p:cNvSpPr/>
          <p:nvPr/>
        </p:nvSpPr>
        <p:spPr>
          <a:xfrm rot="11180550">
            <a:off x="204617" y="1184719"/>
            <a:ext cx="220832" cy="228600"/>
          </a:xfrm>
          <a:prstGeom prst="ellipse">
            <a:avLst/>
          </a:prstGeom>
          <a:ln>
            <a:noFill/>
          </a:ln>
          <a:effectLst>
            <a:innerShdw blurRad="63500" dist="50800" dir="13500000">
              <a:prstClr val="black">
                <a:alpha val="50000"/>
              </a:prstClr>
            </a:innerShdw>
          </a:effectLst>
        </p:spPr>
        <p:style>
          <a:lnRef idx="2">
            <a:schemeClr val="dk1"/>
          </a:lnRef>
          <a:fillRef idx="1">
            <a:schemeClr val="lt1"/>
          </a:fillRef>
          <a:effectRef idx="0">
            <a:schemeClr val="dk1"/>
          </a:effectRef>
          <a:fontRef idx="minor">
            <a:schemeClr val="dk1"/>
          </a:fontRef>
        </p:style>
        <p:txBody>
          <a:bodyPr anchor="ctr"/>
          <a:lstStyle/>
          <a:p>
            <a:pPr algn="ctr" fontAlgn="auto">
              <a:spcBef>
                <a:spcPts val="0"/>
              </a:spcBef>
              <a:spcAft>
                <a:spcPts val="0"/>
              </a:spcAft>
              <a:defRPr/>
            </a:pPr>
            <a:endParaRPr lang="en-US">
              <a:solidFill>
                <a:prstClr val="black"/>
              </a:solidFill>
            </a:endParaRPr>
          </a:p>
        </p:txBody>
      </p:sp>
      <p:sp>
        <p:nvSpPr>
          <p:cNvPr id="11" name="Block Arc 10"/>
          <p:cNvSpPr/>
          <p:nvPr/>
        </p:nvSpPr>
        <p:spPr>
          <a:xfrm rot="16200000">
            <a:off x="-26887" y="922161"/>
            <a:ext cx="545300" cy="232843"/>
          </a:xfrm>
          <a:prstGeom prst="blockArc">
            <a:avLst>
              <a:gd name="adj1" fmla="val 10259821"/>
              <a:gd name="adj2" fmla="val 387255"/>
              <a:gd name="adj3" fmla="val 0"/>
            </a:avLst>
          </a:prstGeom>
          <a:ln w="76200"/>
          <a:scene3d>
            <a:camera prst="perspectiveBelow"/>
            <a:lightRig rig="threePt" dir="t"/>
          </a:scene3d>
        </p:spPr>
        <p:style>
          <a:lnRef idx="2">
            <a:schemeClr val="dk1">
              <a:shade val="50000"/>
            </a:schemeClr>
          </a:lnRef>
          <a:fillRef idx="1">
            <a:schemeClr val="dk1"/>
          </a:fillRef>
          <a:effectRef idx="0">
            <a:schemeClr val="dk1"/>
          </a:effectRef>
          <a:fontRef idx="minor">
            <a:schemeClr val="lt1"/>
          </a:fontRef>
        </p:style>
        <p:txBody>
          <a:bodyPr anchor="ctr"/>
          <a:lstStyle/>
          <a:p>
            <a:pPr algn="ctr" fontAlgn="auto">
              <a:spcBef>
                <a:spcPts val="0"/>
              </a:spcBef>
              <a:spcAft>
                <a:spcPts val="0"/>
              </a:spcAft>
              <a:defRPr/>
            </a:pPr>
            <a:endParaRPr lang="en-US">
              <a:solidFill>
                <a:prstClr val="black"/>
              </a:solidFill>
            </a:endParaRPr>
          </a:p>
        </p:txBody>
      </p:sp>
      <p:sp>
        <p:nvSpPr>
          <p:cNvPr id="31" name="Title 1"/>
          <p:cNvSpPr txBox="1">
            <a:spLocks/>
          </p:cNvSpPr>
          <p:nvPr/>
        </p:nvSpPr>
        <p:spPr>
          <a:xfrm>
            <a:off x="2299452" y="266700"/>
            <a:ext cx="7377948" cy="5715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just"/>
            <a:r>
              <a:rPr lang="en-US" sz="2400" b="1" dirty="0">
                <a:solidFill>
                  <a:srgbClr val="0D30DD"/>
                </a:solidFill>
                <a:latin typeface="Cambria" pitchFamily="18" charset="0"/>
              </a:rPr>
              <a:t>ĐẶC ĐIỂM CHUNG CỦA KHOÁNG SẢN VIỆT NAM</a:t>
            </a:r>
          </a:p>
        </p:txBody>
      </p:sp>
      <p:pic>
        <p:nvPicPr>
          <p:cNvPr id="23" name="Picture 10" descr="http://thumbs.dreamstime.com/z/%E6%9C%89%E7%99%BD%E8%89%B2%E6%B3%A1%E5%BD%B1%E7%9A%84thinking%E6%95%99%E6%8E%88-36777654.jpg"/>
          <p:cNvPicPr>
            <a:picLocks noChangeAspect="1" noChangeArrowheads="1"/>
          </p:cNvPicPr>
          <p:nvPr/>
        </p:nvPicPr>
        <p:blipFill rotWithShape="1">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rcRect l="36139" t="20400" r="8351" b="19564"/>
          <a:stretch/>
        </p:blipFill>
        <p:spPr bwMode="auto">
          <a:xfrm>
            <a:off x="6948424" y="4422043"/>
            <a:ext cx="2019364" cy="2253337"/>
          </a:xfrm>
          <a:prstGeom prst="rect">
            <a:avLst/>
          </a:prstGeom>
          <a:noFill/>
          <a:extLst>
            <a:ext uri="{909E8E84-426E-40DD-AFC4-6F175D3DCCD1}">
              <a14:hiddenFill xmlns:a14="http://schemas.microsoft.com/office/drawing/2010/main">
                <a:solidFill>
                  <a:srgbClr val="FFFFFF"/>
                </a:solidFill>
              </a14:hiddenFill>
            </a:ext>
          </a:extLst>
        </p:spPr>
      </p:pic>
      <p:sp>
        <p:nvSpPr>
          <p:cNvPr id="24" name="Rounded Rectangular Callout 23"/>
          <p:cNvSpPr/>
          <p:nvPr/>
        </p:nvSpPr>
        <p:spPr>
          <a:xfrm>
            <a:off x="446490" y="1981200"/>
            <a:ext cx="6792509" cy="3567511"/>
          </a:xfrm>
          <a:prstGeom prst="wedgeRoundRectCallout">
            <a:avLst>
              <a:gd name="adj1" fmla="val 47893"/>
              <a:gd name="adj2" fmla="val 57486"/>
              <a:gd name="adj3" fmla="val 16667"/>
            </a:avLst>
          </a:prstGeom>
          <a:ln>
            <a:solidFill>
              <a:schemeClr val="accent1"/>
            </a:solidFill>
          </a:ln>
        </p:spPr>
        <p:style>
          <a:lnRef idx="2">
            <a:schemeClr val="dk1"/>
          </a:lnRef>
          <a:fillRef idx="1">
            <a:schemeClr val="lt1"/>
          </a:fillRef>
          <a:effectRef idx="0">
            <a:schemeClr val="dk1"/>
          </a:effectRef>
          <a:fontRef idx="minor">
            <a:schemeClr val="dk1"/>
          </a:fontRef>
        </p:style>
        <p:txBody>
          <a:bodyPr rtlCol="0" anchor="ctr"/>
          <a:lstStyle/>
          <a:p>
            <a:endParaRPr lang="en-US" dirty="0">
              <a:effectLst/>
            </a:endParaRPr>
          </a:p>
        </p:txBody>
      </p:sp>
      <p:pic>
        <p:nvPicPr>
          <p:cNvPr id="25" name="Picture 12" descr="http://previews.123rf.com/images/mistac/mistac1207/mistac120700017/14524015-A-cartoon-boy-with-a-good-idea-Stock-Vector-thinking.jpg"/>
          <p:cNvPicPr>
            <a:picLocks noChangeAspect="1" noChangeArrowheads="1"/>
          </p:cNvPicPr>
          <p:nvPr/>
        </p:nvPicPr>
        <p:blipFill rotWithShape="1">
          <a:blip r:embed="rId6" cstate="print">
            <a:clrChange>
              <a:clrFrom>
                <a:srgbClr val="FFFFFF"/>
              </a:clrFrom>
              <a:clrTo>
                <a:srgbClr val="FFFFFF">
                  <a:alpha val="0"/>
                </a:srgbClr>
              </a:clrTo>
            </a:clrChange>
            <a:extLst>
              <a:ext uri="{28A0092B-C50C-407E-A947-70E740481C1C}">
                <a14:useLocalDpi xmlns:a14="http://schemas.microsoft.com/office/drawing/2010/main" val="0"/>
              </a:ext>
            </a:extLst>
          </a:blip>
          <a:srcRect l="32065" r="45098" b="81605"/>
          <a:stretch/>
        </p:blipFill>
        <p:spPr bwMode="auto">
          <a:xfrm rot="1019582">
            <a:off x="7778141" y="3732296"/>
            <a:ext cx="990752" cy="798025"/>
          </a:xfrm>
          <a:prstGeom prst="rect">
            <a:avLst/>
          </a:prstGeom>
          <a:noFill/>
          <a:extLst>
            <a:ext uri="{909E8E84-426E-40DD-AFC4-6F175D3DCCD1}">
              <a14:hiddenFill xmlns:a14="http://schemas.microsoft.com/office/drawing/2010/main">
                <a:solidFill>
                  <a:srgbClr val="FFFFFF"/>
                </a:solidFill>
              </a14:hiddenFill>
            </a:ext>
          </a:extLst>
        </p:spPr>
      </p:pic>
      <p:sp>
        <p:nvSpPr>
          <p:cNvPr id="26" name="Rectangle 25"/>
          <p:cNvSpPr/>
          <p:nvPr/>
        </p:nvSpPr>
        <p:spPr>
          <a:xfrm>
            <a:off x="609600" y="2209800"/>
            <a:ext cx="6553198" cy="3123932"/>
          </a:xfrm>
          <a:prstGeom prst="rect">
            <a:avLst/>
          </a:prstGeom>
        </p:spPr>
        <p:txBody>
          <a:bodyPr wrap="square">
            <a:spAutoFit/>
          </a:bodyPr>
          <a:lstStyle/>
          <a:p>
            <a:pPr algn="just">
              <a:spcBef>
                <a:spcPts val="600"/>
              </a:spcBef>
              <a:spcAft>
                <a:spcPts val="0"/>
              </a:spcAft>
            </a:pPr>
            <a:r>
              <a:rPr lang="nl-NL" sz="2400" b="1" dirty="0">
                <a:latin typeface="Cambria" pitchFamily="18" charset="0"/>
                <a:ea typeface="Cambria" pitchFamily="18" charset="0"/>
              </a:rPr>
              <a:t>- Cơ cấu: </a:t>
            </a:r>
            <a:r>
              <a:rPr lang="nl-NL" sz="2400" dirty="0">
                <a:latin typeface="Cambria" pitchFamily="18" charset="0"/>
                <a:ea typeface="Cambria" pitchFamily="18" charset="0"/>
              </a:rPr>
              <a:t>Khoáng sản nước ta khá phong phú và đa </a:t>
            </a:r>
            <a:r>
              <a:rPr lang="nl-NL" sz="2400" dirty="0" smtClean="0">
                <a:latin typeface="Cambria" pitchFamily="18" charset="0"/>
                <a:ea typeface="Cambria" pitchFamily="18" charset="0"/>
              </a:rPr>
              <a:t>dạng: hơn </a:t>
            </a:r>
            <a:r>
              <a:rPr lang="nl-NL" sz="2400" dirty="0">
                <a:latin typeface="Cambria" pitchFamily="18" charset="0"/>
                <a:ea typeface="Cambria" pitchFamily="18" charset="0"/>
              </a:rPr>
              <a:t>60 loại khoáng sản khác nhau như khoáng sản: năng lượng, kim loại, phi kim loại.</a:t>
            </a:r>
            <a:endParaRPr lang="en-US" sz="2400" dirty="0">
              <a:latin typeface="Cambria" pitchFamily="18" charset="0"/>
              <a:ea typeface="Cambria" pitchFamily="18" charset="0"/>
            </a:endParaRPr>
          </a:p>
          <a:p>
            <a:pPr algn="just">
              <a:spcBef>
                <a:spcPts val="600"/>
              </a:spcBef>
              <a:spcAft>
                <a:spcPts val="0"/>
              </a:spcAft>
            </a:pPr>
            <a:r>
              <a:rPr lang="nl-NL" sz="2400" b="1" dirty="0">
                <a:latin typeface="Cambria" pitchFamily="18" charset="0"/>
                <a:ea typeface="Cambria" pitchFamily="18" charset="0"/>
              </a:rPr>
              <a:t>- Quy mô: </a:t>
            </a:r>
            <a:r>
              <a:rPr lang="nl-NL" sz="2400" dirty="0">
                <a:latin typeface="Cambria" pitchFamily="18" charset="0"/>
                <a:ea typeface="Cambria" pitchFamily="18" charset="0"/>
              </a:rPr>
              <a:t>phần lớn các mỏ khoáng sản ở nước ta có trữ lượng trung bình và nhỏ. </a:t>
            </a:r>
            <a:endParaRPr lang="en-US" sz="2400" dirty="0">
              <a:latin typeface="Cambria" pitchFamily="18" charset="0"/>
              <a:ea typeface="Cambria" pitchFamily="18" charset="0"/>
            </a:endParaRPr>
          </a:p>
          <a:p>
            <a:pPr algn="just"/>
            <a:r>
              <a:rPr lang="nl-NL" sz="2400" b="1" dirty="0">
                <a:latin typeface="Cambria" pitchFamily="18" charset="0"/>
                <a:ea typeface="Cambria" pitchFamily="18" charset="0"/>
              </a:rPr>
              <a:t>- Phân bố: </a:t>
            </a:r>
            <a:r>
              <a:rPr lang="nl-NL" sz="2400" dirty="0">
                <a:latin typeface="Cambria" pitchFamily="18" charset="0"/>
                <a:ea typeface="Cambria" pitchFamily="18" charset="0"/>
              </a:rPr>
              <a:t>Khoáng sản nước ta phân bố ở nhiều nơi, nhưng tập trung chủ yếu ở miền Bắc, miền Trung và Tây Nguyên.</a:t>
            </a:r>
            <a:endParaRPr lang="en-US" sz="2400" dirty="0">
              <a:effectLst/>
              <a:latin typeface="Cambria" pitchFamily="18" charset="0"/>
              <a:ea typeface="Cambria" pitchFamily="18" charset="0"/>
            </a:endParaRPr>
          </a:p>
        </p:txBody>
      </p:sp>
    </p:spTree>
    <p:extLst>
      <p:ext uri="{BB962C8B-B14F-4D97-AF65-F5344CB8AC3E}">
        <p14:creationId xmlns:p14="http://schemas.microsoft.com/office/powerpoint/2010/main" val="2991301698"/>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5"/>
                                        </p:tgtEl>
                                        <p:attrNameLst>
                                          <p:attrName>style.visibility</p:attrName>
                                        </p:attrNameLst>
                                      </p:cBhvr>
                                      <p:to>
                                        <p:strVal val="visible"/>
                                      </p:to>
                                    </p:set>
                                    <p:animEffect transition="in" filter="fade">
                                      <p:cBhvr>
                                        <p:cTn id="7" dur="500"/>
                                        <p:tgtEl>
                                          <p:spTgt spid="25"/>
                                        </p:tgtEl>
                                      </p:cBhvr>
                                    </p:animEffect>
                                  </p:childTnLst>
                                </p:cTn>
                              </p:par>
                              <p:par>
                                <p:cTn id="8" presetID="10" presetClass="entr" presetSubtype="0" fill="hold" nodeType="withEffect">
                                  <p:stCondLst>
                                    <p:cond delay="0"/>
                                  </p:stCondLst>
                                  <p:childTnLst>
                                    <p:set>
                                      <p:cBhvr>
                                        <p:cTn id="9" dur="1" fill="hold">
                                          <p:stCondLst>
                                            <p:cond delay="0"/>
                                          </p:stCondLst>
                                        </p:cTn>
                                        <p:tgtEl>
                                          <p:spTgt spid="23"/>
                                        </p:tgtEl>
                                        <p:attrNameLst>
                                          <p:attrName>style.visibility</p:attrName>
                                        </p:attrNameLst>
                                      </p:cBhvr>
                                      <p:to>
                                        <p:strVal val="visible"/>
                                      </p:to>
                                    </p:set>
                                    <p:animEffect transition="in" filter="fade">
                                      <p:cBhvr>
                                        <p:cTn id="10" dur="500"/>
                                        <p:tgtEl>
                                          <p:spTgt spid="23"/>
                                        </p:tgtEl>
                                      </p:cBhvr>
                                    </p:animEffect>
                                  </p:childTnLst>
                                </p:cTn>
                              </p:par>
                              <p:par>
                                <p:cTn id="11" presetID="32" presetClass="emph" presetSubtype="0" repeatCount="indefinite" fill="hold" nodeType="withEffect">
                                  <p:stCondLst>
                                    <p:cond delay="0"/>
                                  </p:stCondLst>
                                  <p:childTnLst>
                                    <p:animRot by="120000">
                                      <p:cBhvr>
                                        <p:cTn id="12" dur="100" fill="hold">
                                          <p:stCondLst>
                                            <p:cond delay="0"/>
                                          </p:stCondLst>
                                        </p:cTn>
                                        <p:tgtEl>
                                          <p:spTgt spid="25"/>
                                        </p:tgtEl>
                                        <p:attrNameLst>
                                          <p:attrName>r</p:attrName>
                                        </p:attrNameLst>
                                      </p:cBhvr>
                                    </p:animRot>
                                    <p:animRot by="-240000">
                                      <p:cBhvr>
                                        <p:cTn id="13" dur="200" fill="hold">
                                          <p:stCondLst>
                                            <p:cond delay="200"/>
                                          </p:stCondLst>
                                        </p:cTn>
                                        <p:tgtEl>
                                          <p:spTgt spid="25"/>
                                        </p:tgtEl>
                                        <p:attrNameLst>
                                          <p:attrName>r</p:attrName>
                                        </p:attrNameLst>
                                      </p:cBhvr>
                                    </p:animRot>
                                    <p:animRot by="240000">
                                      <p:cBhvr>
                                        <p:cTn id="14" dur="200" fill="hold">
                                          <p:stCondLst>
                                            <p:cond delay="400"/>
                                          </p:stCondLst>
                                        </p:cTn>
                                        <p:tgtEl>
                                          <p:spTgt spid="25"/>
                                        </p:tgtEl>
                                        <p:attrNameLst>
                                          <p:attrName>r</p:attrName>
                                        </p:attrNameLst>
                                      </p:cBhvr>
                                    </p:animRot>
                                    <p:animRot by="-240000">
                                      <p:cBhvr>
                                        <p:cTn id="15" dur="200" fill="hold">
                                          <p:stCondLst>
                                            <p:cond delay="600"/>
                                          </p:stCondLst>
                                        </p:cTn>
                                        <p:tgtEl>
                                          <p:spTgt spid="25"/>
                                        </p:tgtEl>
                                        <p:attrNameLst>
                                          <p:attrName>r</p:attrName>
                                        </p:attrNameLst>
                                      </p:cBhvr>
                                    </p:animRot>
                                    <p:animRot by="120000">
                                      <p:cBhvr>
                                        <p:cTn id="16" dur="200" fill="hold">
                                          <p:stCondLst>
                                            <p:cond delay="800"/>
                                          </p:stCondLst>
                                        </p:cTn>
                                        <p:tgtEl>
                                          <p:spTgt spid="25"/>
                                        </p:tgtEl>
                                        <p:attrNameLst>
                                          <p:attrName>r</p:attrName>
                                        </p:attrNameLst>
                                      </p:cBhvr>
                                    </p:animRot>
                                  </p:childTnLst>
                                </p:cTn>
                              </p:par>
                            </p:childTnLst>
                          </p:cTn>
                        </p:par>
                      </p:childTnLst>
                    </p:cTn>
                  </p:par>
                  <p:par>
                    <p:cTn id="17" fill="hold">
                      <p:stCondLst>
                        <p:cond delay="indefinite"/>
                      </p:stCondLst>
                      <p:childTnLst>
                        <p:par>
                          <p:cTn id="18" fill="hold">
                            <p:stCondLst>
                              <p:cond delay="0"/>
                            </p:stCondLst>
                            <p:childTnLst>
                              <p:par>
                                <p:cTn id="19" presetID="14" presetClass="entr" presetSubtype="10" fill="hold" grpId="0" nodeType="clickEffect">
                                  <p:stCondLst>
                                    <p:cond delay="0"/>
                                  </p:stCondLst>
                                  <p:childTnLst>
                                    <p:set>
                                      <p:cBhvr>
                                        <p:cTn id="20" dur="1" fill="hold">
                                          <p:stCondLst>
                                            <p:cond delay="0"/>
                                          </p:stCondLst>
                                        </p:cTn>
                                        <p:tgtEl>
                                          <p:spTgt spid="24"/>
                                        </p:tgtEl>
                                        <p:attrNameLst>
                                          <p:attrName>style.visibility</p:attrName>
                                        </p:attrNameLst>
                                      </p:cBhvr>
                                      <p:to>
                                        <p:strVal val="visible"/>
                                      </p:to>
                                    </p:set>
                                    <p:animEffect transition="in" filter="randombar(horizontal)">
                                      <p:cBhvr>
                                        <p:cTn id="21" dur="500"/>
                                        <p:tgtEl>
                                          <p:spTgt spid="24"/>
                                        </p:tgtEl>
                                      </p:cBhvr>
                                    </p:animEffect>
                                  </p:childTnLst>
                                </p:cTn>
                              </p:par>
                              <p:par>
                                <p:cTn id="22" presetID="14" presetClass="entr" presetSubtype="10" fill="hold" grpId="0" nodeType="withEffect">
                                  <p:stCondLst>
                                    <p:cond delay="0"/>
                                  </p:stCondLst>
                                  <p:childTnLst>
                                    <p:set>
                                      <p:cBhvr>
                                        <p:cTn id="23" dur="1" fill="hold">
                                          <p:stCondLst>
                                            <p:cond delay="0"/>
                                          </p:stCondLst>
                                        </p:cTn>
                                        <p:tgtEl>
                                          <p:spTgt spid="26"/>
                                        </p:tgtEl>
                                        <p:attrNameLst>
                                          <p:attrName>style.visibility</p:attrName>
                                        </p:attrNameLst>
                                      </p:cBhvr>
                                      <p:to>
                                        <p:strVal val="visible"/>
                                      </p:to>
                                    </p:set>
                                    <p:animEffect transition="in" filter="randombar(horizontal)">
                                      <p:cBhvr>
                                        <p:cTn id="24" dur="500"/>
                                        <p:tgtEl>
                                          <p:spTgt spid="26"/>
                                        </p:tgtEl>
                                      </p:cBhvr>
                                    </p:animEffect>
                                  </p:childTnLst>
                                </p:cTn>
                              </p:par>
                            </p:childTnLst>
                          </p:cTn>
                        </p:par>
                      </p:childTnLst>
                    </p:cTn>
                  </p:par>
                  <p:par>
                    <p:cTn id="25" fill="hold">
                      <p:stCondLst>
                        <p:cond delay="indefinite"/>
                      </p:stCondLst>
                      <p:childTnLst>
                        <p:par>
                          <p:cTn id="26" fill="hold">
                            <p:stCondLst>
                              <p:cond delay="0"/>
                            </p:stCondLst>
                            <p:childTnLst>
                              <p:par>
                                <p:cTn id="27" presetID="14" presetClass="entr" presetSubtype="10" fill="hold" nodeType="clickEffect">
                                  <p:stCondLst>
                                    <p:cond delay="0"/>
                                  </p:stCondLst>
                                  <p:childTnLst>
                                    <p:set>
                                      <p:cBhvr>
                                        <p:cTn id="28" dur="1" fill="hold">
                                          <p:stCondLst>
                                            <p:cond delay="0"/>
                                          </p:stCondLst>
                                        </p:cTn>
                                        <p:tgtEl>
                                          <p:spTgt spid="26">
                                            <p:txEl>
                                              <p:pRg st="0" end="0"/>
                                            </p:txEl>
                                          </p:spTgt>
                                        </p:tgtEl>
                                        <p:attrNameLst>
                                          <p:attrName>style.visibility</p:attrName>
                                        </p:attrNameLst>
                                      </p:cBhvr>
                                      <p:to>
                                        <p:strVal val="visible"/>
                                      </p:to>
                                    </p:set>
                                    <p:animEffect transition="in" filter="randombar(horizontal)">
                                      <p:cBhvr>
                                        <p:cTn id="29" dur="500"/>
                                        <p:tgtEl>
                                          <p:spTgt spid="26">
                                            <p:txEl>
                                              <p:pRg st="0" end="0"/>
                                            </p:txEl>
                                          </p:spTgt>
                                        </p:tgtEl>
                                      </p:cBhvr>
                                    </p:animEffect>
                                  </p:childTnLst>
                                </p:cTn>
                              </p:par>
                            </p:childTnLst>
                          </p:cTn>
                        </p:par>
                      </p:childTnLst>
                    </p:cTn>
                  </p:par>
                  <p:par>
                    <p:cTn id="30" fill="hold">
                      <p:stCondLst>
                        <p:cond delay="indefinite"/>
                      </p:stCondLst>
                      <p:childTnLst>
                        <p:par>
                          <p:cTn id="31" fill="hold">
                            <p:stCondLst>
                              <p:cond delay="0"/>
                            </p:stCondLst>
                            <p:childTnLst>
                              <p:par>
                                <p:cTn id="32" presetID="14" presetClass="entr" presetSubtype="10" fill="hold" nodeType="clickEffect">
                                  <p:stCondLst>
                                    <p:cond delay="0"/>
                                  </p:stCondLst>
                                  <p:childTnLst>
                                    <p:set>
                                      <p:cBhvr>
                                        <p:cTn id="33" dur="1" fill="hold">
                                          <p:stCondLst>
                                            <p:cond delay="0"/>
                                          </p:stCondLst>
                                        </p:cTn>
                                        <p:tgtEl>
                                          <p:spTgt spid="26">
                                            <p:txEl>
                                              <p:pRg st="1" end="1"/>
                                            </p:txEl>
                                          </p:spTgt>
                                        </p:tgtEl>
                                        <p:attrNameLst>
                                          <p:attrName>style.visibility</p:attrName>
                                        </p:attrNameLst>
                                      </p:cBhvr>
                                      <p:to>
                                        <p:strVal val="visible"/>
                                      </p:to>
                                    </p:set>
                                    <p:animEffect transition="in" filter="randombar(horizontal)">
                                      <p:cBhvr>
                                        <p:cTn id="34" dur="500"/>
                                        <p:tgtEl>
                                          <p:spTgt spid="26">
                                            <p:txEl>
                                              <p:pRg st="1" end="1"/>
                                            </p:txEl>
                                          </p:spTgt>
                                        </p:tgtEl>
                                      </p:cBhvr>
                                    </p:animEffect>
                                  </p:childTnLst>
                                </p:cTn>
                              </p:par>
                            </p:childTnLst>
                          </p:cTn>
                        </p:par>
                      </p:childTnLst>
                    </p:cTn>
                  </p:par>
                  <p:par>
                    <p:cTn id="35" fill="hold">
                      <p:stCondLst>
                        <p:cond delay="indefinite"/>
                      </p:stCondLst>
                      <p:childTnLst>
                        <p:par>
                          <p:cTn id="36" fill="hold">
                            <p:stCondLst>
                              <p:cond delay="0"/>
                            </p:stCondLst>
                            <p:childTnLst>
                              <p:par>
                                <p:cTn id="37" presetID="14" presetClass="entr" presetSubtype="10" fill="hold" nodeType="clickEffect">
                                  <p:stCondLst>
                                    <p:cond delay="0"/>
                                  </p:stCondLst>
                                  <p:childTnLst>
                                    <p:set>
                                      <p:cBhvr>
                                        <p:cTn id="38" dur="1" fill="hold">
                                          <p:stCondLst>
                                            <p:cond delay="0"/>
                                          </p:stCondLst>
                                        </p:cTn>
                                        <p:tgtEl>
                                          <p:spTgt spid="26">
                                            <p:txEl>
                                              <p:pRg st="2" end="2"/>
                                            </p:txEl>
                                          </p:spTgt>
                                        </p:tgtEl>
                                        <p:attrNameLst>
                                          <p:attrName>style.visibility</p:attrName>
                                        </p:attrNameLst>
                                      </p:cBhvr>
                                      <p:to>
                                        <p:strVal val="visible"/>
                                      </p:to>
                                    </p:set>
                                    <p:animEffect transition="in" filter="randombar(horizontal)">
                                      <p:cBhvr>
                                        <p:cTn id="39" dur="500"/>
                                        <p:tgtEl>
                                          <p:spTgt spid="26">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animBg="1"/>
      <p:bldP spid="26" grpId="0"/>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5414</TotalTime>
  <Words>2207</Words>
  <Application>Microsoft Office PowerPoint</Application>
  <PresentationFormat>On-screen Show (4:3)</PresentationFormat>
  <Paragraphs>180</Paragraphs>
  <Slides>22</Slides>
  <Notes>3</Notes>
  <HiddenSlides>0</HiddenSlides>
  <MMClips>1</MMClips>
  <ScaleCrop>false</ScaleCrop>
  <HeadingPairs>
    <vt:vector size="4" baseType="variant">
      <vt:variant>
        <vt:lpstr>Theme</vt:lpstr>
      </vt:variant>
      <vt:variant>
        <vt:i4>1</vt:i4>
      </vt:variant>
      <vt:variant>
        <vt:lpstr>Slide Titles</vt:lpstr>
      </vt:variant>
      <vt:variant>
        <vt:i4>22</vt:i4>
      </vt:variant>
    </vt:vector>
  </HeadingPairs>
  <TitlesOfParts>
    <vt:vector size="23" baseType="lpstr">
      <vt:lpstr>Office Theme</vt:lpstr>
      <vt:lpstr>KHỞI ĐỘNG</vt:lpstr>
      <vt:lpstr>KHOÁNG SẢN VIỆT NAM</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THỜI TIẾT, KHÍ HẬU</dc:title>
  <dc:creator>ASUSS</dc:creator>
  <cp:lastModifiedBy>HUUQUY</cp:lastModifiedBy>
  <cp:revision>410</cp:revision>
  <dcterms:created xsi:type="dcterms:W3CDTF">2016-02-15T14:28:12Z</dcterms:created>
  <dcterms:modified xsi:type="dcterms:W3CDTF">2023-06-28T07:33:58Z</dcterms:modified>
</cp:coreProperties>
</file>