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86" r:id="rId2"/>
    <p:sldId id="257" r:id="rId3"/>
    <p:sldId id="258" r:id="rId4"/>
    <p:sldId id="259" r:id="rId5"/>
    <p:sldId id="282" r:id="rId6"/>
    <p:sldId id="278" r:id="rId7"/>
    <p:sldId id="279" r:id="rId8"/>
    <p:sldId id="283" r:id="rId9"/>
    <p:sldId id="287" r:id="rId10"/>
    <p:sldId id="262" r:id="rId11"/>
  </p:sldIdLst>
  <p:sldSz cx="12192000" cy="6858000"/>
  <p:notesSz cx="7104063" cy="10234613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D62A71"/>
    <a:srgbClr val="E7D689"/>
    <a:srgbClr val="D9B4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90" y="-108"/>
      </p:cViewPr>
      <p:guideLst>
        <p:guide orient="horz" pos="215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AE6A1-9033-4E1E-B999-E5CC9F4CF086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D0ADD-18DC-4976-915C-8A578947B7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14231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7894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7894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D0ADD-18DC-4976-915C-8A578947B77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图片\5a12772ac0623.jpg5a12772ac0623"/>
          <p:cNvPicPr>
            <a:picLocks noChangeAspect="1"/>
          </p:cNvPicPr>
          <p:nvPr/>
        </p:nvPicPr>
        <p:blipFill>
          <a:blip r:embed="rId4"/>
          <a:srcRect l="2088" t="4904" b="8596"/>
          <a:stretch>
            <a:fillRect/>
          </a:stretch>
        </p:blipFill>
        <p:spPr>
          <a:xfrm>
            <a:off x="-82550" y="-1270"/>
            <a:ext cx="12357100" cy="68599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1917045" cy="656780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97475" y="-1270"/>
            <a:ext cx="1796415" cy="1024255"/>
            <a:chOff x="5884" y="2245"/>
            <a:chExt cx="2525" cy="1440"/>
          </a:xfrm>
          <a:solidFill>
            <a:srgbClr val="E7D689">
              <a:alpha val="80000"/>
            </a:srgbClr>
          </a:solidFill>
        </p:grpSpPr>
        <p:sp>
          <p:nvSpPr>
            <p:cNvPr id="10" name="等腰三角形 9"/>
            <p:cNvSpPr/>
            <p:nvPr/>
          </p:nvSpPr>
          <p:spPr>
            <a:xfrm flipV="1">
              <a:off x="5884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6737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71340" y="672659"/>
            <a:ext cx="112897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vi-VN" sz="4800" b="1" dirty="0" smtClean="0">
                <a:solidFill>
                  <a:srgbClr val="FF0000"/>
                </a:solidFill>
                <a:latin typeface="Times New Roman" pitchFamily="18" charset="0"/>
                <a:ea typeface="华文细黑" panose="02010600040101010101" charset="-122"/>
                <a:cs typeface="Times New Roman" pitchFamily="18" charset="0"/>
              </a:rPr>
              <a:t>BÀI GIỚI THIỆU SÁCH THÁNG </a:t>
            </a:r>
            <a:r>
              <a:rPr lang="en-US" altLang="vi-VN" sz="4800" b="1" dirty="0" smtClean="0">
                <a:solidFill>
                  <a:srgbClr val="FF0000"/>
                </a:solidFill>
                <a:latin typeface="Times New Roman" pitchFamily="18" charset="0"/>
                <a:ea typeface="华文细黑" panose="02010600040101010101" charset="-122"/>
                <a:cs typeface="Times New Roman" pitchFamily="18" charset="0"/>
              </a:rPr>
              <a:t>2</a:t>
            </a:r>
            <a:endParaRPr lang="en-US" altLang="vi-VN" sz="4800" b="1" dirty="0" smtClean="0">
              <a:solidFill>
                <a:srgbClr val="FF0000"/>
              </a:solidFill>
              <a:latin typeface="Times New Roman" pitchFamily="18" charset="0"/>
              <a:ea typeface="华文细黑" panose="02010600040101010101" charset="-122"/>
              <a:cs typeface="Times New Roman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 LẠNH ĐẦU MÙA–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 NGẮN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 GIẢ: THẠCH LAM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NXB: VĂN HỌC</a:t>
            </a:r>
            <a:endParaRPr lang="en-US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100000"/>
              </a:lnSpc>
            </a:pPr>
            <a:endParaRPr lang="en-US" altLang="vi-VN" sz="4800" b="1" dirty="0" smtClean="0">
              <a:solidFill>
                <a:srgbClr val="FF0000"/>
              </a:solidFill>
              <a:latin typeface="Arial" panose="020B0604020202020204" pitchFamily="34" charset="0"/>
              <a:ea typeface="华文细黑" panose="02010600040101010101" charset="-122"/>
              <a:cs typeface="Arial" panose="020B0604020202020204" pitchFamily="34" charset="0"/>
            </a:endParaRPr>
          </a:p>
          <a:p>
            <a:pPr algn="ctr" fontAlgn="auto">
              <a:lnSpc>
                <a:spcPct val="100000"/>
              </a:lnSpc>
            </a:pPr>
            <a:endParaRPr lang="en-US" altLang="vi-VN" sz="5400" b="1" dirty="0" smtClean="0">
              <a:solidFill>
                <a:srgbClr val="FF0000"/>
              </a:solidFill>
              <a:latin typeface="Arial" panose="020B0604020202020204" pitchFamily="34" charset="0"/>
              <a:ea typeface="华文细黑" panose="02010600040101010101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 flipV="1">
            <a:off x="5197475" y="5834380"/>
            <a:ext cx="1796415" cy="1024255"/>
            <a:chOff x="5884" y="2245"/>
            <a:chExt cx="2525" cy="1440"/>
          </a:xfrm>
          <a:solidFill>
            <a:srgbClr val="E7D689">
              <a:alpha val="80000"/>
            </a:srgbClr>
          </a:solidFill>
        </p:grpSpPr>
        <p:sp>
          <p:nvSpPr>
            <p:cNvPr id="4" name="等腰三角形 3"/>
            <p:cNvSpPr/>
            <p:nvPr/>
          </p:nvSpPr>
          <p:spPr>
            <a:xfrm flipV="1">
              <a:off x="5884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6737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甘雨 - 니가 내리던 하루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>
                  <p14:trim st="1000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402" y="58760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5163774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17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" grpId="0" bldLvl="0" animBg="1"/>
      <p:bldP spid="17" grpId="0"/>
      <p:bldP spid="17" grpId="1"/>
      <p:bldP spid="17" grpId="2"/>
      <p:bldP spid="17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4335" y="315967"/>
            <a:ext cx="11403330" cy="6057900"/>
          </a:xfrm>
          <a:prstGeom prst="rect">
            <a:avLst/>
          </a:prstGeom>
          <a:solidFill>
            <a:srgbClr val="E7D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4335" y="725805"/>
            <a:ext cx="761124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 LẠNH ĐẦU MÙA– TRUYỆN NGẮN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 GIẢ: THẠCH LAM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NXB: VĂN HỌC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US" sz="2800" dirty="0" err="1" smtClean="0">
                <a:solidFill>
                  <a:srgbClr val="00B050"/>
                </a:solidFill>
              </a:rPr>
              <a:t>Kính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thưa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các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thầy</a:t>
            </a:r>
            <a:r>
              <a:rPr lang="en-US" sz="2800" dirty="0" smtClean="0">
                <a:solidFill>
                  <a:srgbClr val="00B050"/>
                </a:solidFill>
              </a:rPr>
              <a:t> </a:t>
            </a:r>
            <a:r>
              <a:rPr lang="en-US" sz="2800" dirty="0" err="1" smtClean="0">
                <a:solidFill>
                  <a:srgbClr val="00B050"/>
                </a:solidFill>
              </a:rPr>
              <a:t>giáo</a:t>
            </a:r>
            <a:r>
              <a:rPr lang="en-US" sz="2800" dirty="0" smtClean="0">
                <a:solidFill>
                  <a:srgbClr val="00B050"/>
                </a:solidFill>
              </a:rPr>
              <a:t>, </a:t>
            </a:r>
            <a:r>
              <a:rPr lang="en-US" sz="2800" dirty="0" err="1" smtClean="0">
                <a:solidFill>
                  <a:srgbClr val="00B050"/>
                </a:solidFill>
              </a:rPr>
              <a:t>cô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giáo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cùng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toàn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thể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các</a:t>
            </a:r>
            <a:r>
              <a:rPr lang="en-US" sz="2800" dirty="0" smtClean="0">
                <a:solidFill>
                  <a:srgbClr val="00B050"/>
                </a:solidFill>
              </a:rPr>
              <a:t> ban </a:t>
            </a:r>
            <a:r>
              <a:rPr lang="en-US" sz="2800" dirty="0" err="1" smtClean="0">
                <a:solidFill>
                  <a:srgbClr val="00B050"/>
                </a:solidFill>
              </a:rPr>
              <a:t>học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sinh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thân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mến</a:t>
            </a:r>
            <a:r>
              <a:rPr lang="en-US" sz="2800" dirty="0" smtClean="0">
                <a:solidFill>
                  <a:srgbClr val="00B050"/>
                </a:solidFill>
              </a:rPr>
              <a:t>!</a:t>
            </a:r>
          </a:p>
          <a:p>
            <a:r>
              <a:rPr lang="en-US" sz="2800" dirty="0" err="1" smtClean="0">
                <a:solidFill>
                  <a:srgbClr val="00B050"/>
                </a:solidFill>
              </a:rPr>
              <a:t>Gió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lạnh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đầu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mùa</a:t>
            </a:r>
            <a:r>
              <a:rPr lang="en-US" sz="2800" dirty="0" smtClean="0">
                <a:solidFill>
                  <a:srgbClr val="00B050"/>
                </a:solidFill>
              </a:rPr>
              <a:t>” </a:t>
            </a:r>
            <a:r>
              <a:rPr lang="en-US" sz="2800" dirty="0" err="1" smtClean="0">
                <a:solidFill>
                  <a:srgbClr val="00B050"/>
                </a:solidFill>
              </a:rPr>
              <a:t>tập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hợp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toàn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bộ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những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tác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phẩm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trong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tập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truyện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ngắn</a:t>
            </a:r>
            <a:r>
              <a:rPr lang="en-US" sz="2800" dirty="0" smtClean="0">
                <a:solidFill>
                  <a:srgbClr val="00B050"/>
                </a:solidFill>
              </a:rPr>
              <a:t> “</a:t>
            </a:r>
            <a:r>
              <a:rPr lang="en-US" sz="2800" dirty="0" err="1" smtClean="0">
                <a:solidFill>
                  <a:srgbClr val="00B050"/>
                </a:solidFill>
              </a:rPr>
              <a:t>Gió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đầu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mùa</a:t>
            </a:r>
            <a:r>
              <a:rPr lang="en-US" sz="2800" dirty="0" smtClean="0">
                <a:solidFill>
                  <a:srgbClr val="00B050"/>
                </a:solidFill>
              </a:rPr>
              <a:t>” </a:t>
            </a:r>
            <a:r>
              <a:rPr lang="en-US" sz="2800" dirty="0" err="1" smtClean="0">
                <a:solidFill>
                  <a:srgbClr val="00B050"/>
                </a:solidFill>
              </a:rPr>
              <a:t>của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nhà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văn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Thạch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Lam. </a:t>
            </a:r>
            <a:r>
              <a:rPr lang="en-US" sz="2800" dirty="0" err="1" smtClean="0">
                <a:solidFill>
                  <a:srgbClr val="00B050"/>
                </a:solidFill>
              </a:rPr>
              <a:t>Bao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gồm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các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truyện</a:t>
            </a:r>
            <a:r>
              <a:rPr lang="en-US" sz="2800" dirty="0" smtClean="0">
                <a:solidFill>
                  <a:srgbClr val="00B050"/>
                </a:solidFill>
              </a:rPr>
              <a:t>: </a:t>
            </a:r>
            <a:r>
              <a:rPr lang="en-US" sz="2800" dirty="0" err="1" smtClean="0">
                <a:solidFill>
                  <a:srgbClr val="00B050"/>
                </a:solidFill>
              </a:rPr>
              <a:t>Đứa</a:t>
            </a:r>
            <a:r>
              <a:rPr lang="en-US" sz="2800" dirty="0" smtClean="0">
                <a:solidFill>
                  <a:srgbClr val="00B050"/>
                </a:solidFill>
              </a:rPr>
              <a:t> con </a:t>
            </a:r>
            <a:r>
              <a:rPr lang="en-US" sz="2800" dirty="0" err="1" smtClean="0">
                <a:solidFill>
                  <a:srgbClr val="00B050"/>
                </a:solidFill>
              </a:rPr>
              <a:t>đầu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lòng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Nhà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mẹ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Lê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Trở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về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Một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cơn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giận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Tiếng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chim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kêu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Người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bạn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trẻ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Cái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chân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què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Đói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Một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đời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người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Hai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lần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chết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Gió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lạnh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đầu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mùa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Dưới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bóng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hoàng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lan</a:t>
            </a:r>
            <a:r>
              <a:rPr lang="en-US" sz="2800" dirty="0" smtClean="0">
                <a:solidFill>
                  <a:srgbClr val="00B050"/>
                </a:solidFill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</a:rPr>
              <a:t>Tối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ba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mươi</a:t>
            </a:r>
            <a:r>
              <a:rPr lang="en-US" sz="2800" dirty="0" smtClean="0">
                <a:solidFill>
                  <a:srgbClr val="00B050"/>
                </a:solidFill>
              </a:rPr>
              <a:t>…</a:t>
            </a:r>
          </a:p>
          <a:p>
            <a:pPr algn="ctr"/>
            <a:endParaRPr lang="en-US" altLang="zh-CN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221118_TV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0824" y="358219"/>
            <a:ext cx="4301176" cy="623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076440" y="1529080"/>
            <a:ext cx="3801110" cy="3801110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7076440" y="1529080"/>
            <a:ext cx="3801110" cy="3801110"/>
            <a:chOff x="1908" y="2994"/>
            <a:chExt cx="3104" cy="3104"/>
          </a:xfrm>
        </p:grpSpPr>
        <p:sp>
          <p:nvSpPr>
            <p:cNvPr id="19" name="矩形 18"/>
            <p:cNvSpPr/>
            <p:nvPr/>
          </p:nvSpPr>
          <p:spPr>
            <a:xfrm>
              <a:off x="1908" y="2994"/>
              <a:ext cx="3104" cy="3104"/>
            </a:xfrm>
            <a:prstGeom prst="rect">
              <a:avLst/>
            </a:prstGeom>
            <a:solidFill>
              <a:srgbClr val="E7D68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276" y="3566"/>
              <a:ext cx="2366" cy="1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charset="-122"/>
                </a:rPr>
                <a:t>01</a:t>
              </a:r>
            </a:p>
          </p:txBody>
        </p:sp>
      </p:grp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6042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sách“Gió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nhã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giàu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đậm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qua.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khuôn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rầu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lo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sợ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195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13.5cm x 20.5cm,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gọn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ghẽ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xinh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xắn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221118_TV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33155" y="1"/>
            <a:ext cx="615884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86061" y="122548"/>
            <a:ext cx="6241764" cy="671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fontAlgn="base"/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sang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tựa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ngấm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sâu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hệt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cốc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túi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lọc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ngâm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lâu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đậm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Giọng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lam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êm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đềm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cốt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lôi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kì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phi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nghèo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nheo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chờ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dâu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dậy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 -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đẻ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lẫn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chồng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lùng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hắt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hủi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bơ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vơ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bế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nuốt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mắt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khéo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léo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Lam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tựa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áng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man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mác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Tình người trong Gió lạnh đầu mùa của nhà văn Thạch Lam - Chuyên trang điện  tử Sao Pháp Luật - Đơn vị trực thuộc Báo Pháp Luật Việt N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5703" y="0"/>
            <a:ext cx="603629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1520" y="329218"/>
            <a:ext cx="179512" cy="432048"/>
          </a:xfrm>
          <a:prstGeom prst="rect">
            <a:avLst/>
          </a:prstGeom>
          <a:solidFill>
            <a:srgbClr val="E7D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"/>
          <p:cNvSpPr/>
          <p:nvPr/>
        </p:nvSpPr>
        <p:spPr>
          <a:xfrm>
            <a:off x="341276" y="545242"/>
            <a:ext cx="6643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Tìm hiểu chung về Thạch lam - Tài liệu tex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6665" y="0"/>
            <a:ext cx="4911364" cy="6858000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07390"/>
            <a:ext cx="7145518" cy="621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Gió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Lạnh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Đầu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Mùa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tập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truyện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ngắn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của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Thạch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Lam.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Với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bút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pháp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chân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thực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Thạch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dẫn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dắt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người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đọc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từ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niềm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xúc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này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đến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niềm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xúc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khác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với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cảnh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không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mấy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may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mắn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...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trong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một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hội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đầy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dẫy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bất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công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Mỗi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truyện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ngắn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trong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tập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truyện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một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điều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khiến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người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đọc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phải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ngẫm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nhiều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Phải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thực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sự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một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tâm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hồn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tinh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tế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nhạy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với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cuộc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sống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người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đặc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biệt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người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nghèo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khổ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thì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văn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mới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được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văn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thế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Chỉ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một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mẹ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79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đến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86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thôi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cũng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cuốn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sách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nên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của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rồi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tất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truyện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của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Thạch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đâu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chứa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đựng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một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ý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nghĩa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nhân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văn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sâu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sắc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tràn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đầy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tình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thương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nhân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đạo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Lật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từng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truyện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lại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rơm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rớm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nơi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khóe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mi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chút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gì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đó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thương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cảm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số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phận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của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người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trong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năm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tháng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khổ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60071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dirty="0" smtClean="0"/>
              <a:t> 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14,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giận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27 –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34,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62 –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69,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Đứa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123-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130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mời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221118_TV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3155" y="1"/>
            <a:ext cx="615884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749300"/>
            <a:ext cx="617455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ấm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áp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chiếc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nảy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nở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chị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Sơn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mặc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ấm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chợ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bọn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nghèo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Hiên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xóm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cột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quán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mặc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manh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rách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tơi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bèn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bông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cũ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nó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mặc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Hiên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nghèo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bèn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nó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mượn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may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đùm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bọc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đỡ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lẫn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93-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98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5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Review sách: Gió lạnh đầu mùa - số phận con người trong những ngày đông lạnh  co 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7996" y="0"/>
            <a:ext cx="607400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60071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Lam,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nghiên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"...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tràn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mẻ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dị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vẫn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lọc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Thạch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Lam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221118_TV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5131" y="0"/>
            <a:ext cx="615884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62571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254524"/>
            <a:ext cx="59082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Buổi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hi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vọng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ái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hẹn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buổi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221118_TV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5131" y="0"/>
            <a:ext cx="615884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62571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图片\5a1fc9101f123.jpg5a1fc9101f123"/>
          <p:cNvPicPr>
            <a:picLocks noChangeAspect="1"/>
          </p:cNvPicPr>
          <p:nvPr/>
        </p:nvPicPr>
        <p:blipFill>
          <a:blip r:embed="rId3"/>
          <a:srcRect b="9632"/>
          <a:stretch>
            <a:fillRect/>
          </a:stretch>
        </p:blipFill>
        <p:spPr>
          <a:xfrm>
            <a:off x="-10795" y="-20320"/>
            <a:ext cx="12214225" cy="68986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75590" y="290195"/>
            <a:ext cx="11641455" cy="62776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197475" y="-1270"/>
            <a:ext cx="1796415" cy="1024255"/>
            <a:chOff x="5884" y="2245"/>
            <a:chExt cx="2525" cy="1440"/>
          </a:xfrm>
          <a:solidFill>
            <a:srgbClr val="E7D689">
              <a:alpha val="80000"/>
            </a:srgbClr>
          </a:solidFill>
        </p:grpSpPr>
        <p:sp>
          <p:nvSpPr>
            <p:cNvPr id="10" name="等腰三角形 9"/>
            <p:cNvSpPr/>
            <p:nvPr/>
          </p:nvSpPr>
          <p:spPr>
            <a:xfrm flipV="1">
              <a:off x="5884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6737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 flipV="1">
            <a:off x="5197475" y="5834380"/>
            <a:ext cx="1796415" cy="1024255"/>
            <a:chOff x="5884" y="2245"/>
            <a:chExt cx="2525" cy="1440"/>
          </a:xfrm>
          <a:solidFill>
            <a:srgbClr val="E7D689">
              <a:alpha val="80000"/>
            </a:srgbClr>
          </a:solidFill>
        </p:grpSpPr>
        <p:sp>
          <p:nvSpPr>
            <p:cNvPr id="4" name="等腰三角形 3"/>
            <p:cNvSpPr/>
            <p:nvPr/>
          </p:nvSpPr>
          <p:spPr>
            <a:xfrm flipV="1">
              <a:off x="5884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6737" y="2245"/>
              <a:ext cx="1672" cy="14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06295" y="2270760"/>
            <a:ext cx="79749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8800" dirty="0">
                <a:solidFill>
                  <a:srgbClr val="FF0000"/>
                </a:solidFill>
                <a:latin typeface="Poppins SemiBold" panose="02000000000000000000" charset="0"/>
                <a:ea typeface="华文细黑" panose="02010600040101010101" charset="-122"/>
              </a:rPr>
              <a:t>THANK YOU</a:t>
            </a: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9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4" grpId="0"/>
      <p:bldP spid="14" grpId="2"/>
      <p:bldP spid="14" grpId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370</Words>
  <Application>Microsoft Office PowerPoint</Application>
  <PresentationFormat>Custom</PresentationFormat>
  <Paragraphs>34</Paragraphs>
  <Slides>10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User</cp:lastModifiedBy>
  <cp:revision>55</cp:revision>
  <dcterms:created xsi:type="dcterms:W3CDTF">2018-01-18T14:35:00Z</dcterms:created>
  <dcterms:modified xsi:type="dcterms:W3CDTF">2022-02-18T03:06:39Z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1033-11.2.0.10265</vt:lpwstr>
  </property>
  <property fmtid="{D5CDD505-2E9C-101B-9397-08002B2CF9AE}" pid="3" name="ICV">
    <vt:lpwstr>9661DAB6ADD54A028A563F77E7C2339F</vt:lpwstr>
  </property>
</Properties>
</file>