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86" r:id="rId2"/>
    <p:sldId id="257" r:id="rId3"/>
    <p:sldId id="258" r:id="rId4"/>
    <p:sldId id="259" r:id="rId5"/>
    <p:sldId id="282" r:id="rId6"/>
    <p:sldId id="278" r:id="rId7"/>
    <p:sldId id="279" r:id="rId8"/>
    <p:sldId id="262" r:id="rId9"/>
  </p:sldIdLst>
  <p:sldSz cx="12192000" cy="6858000"/>
  <p:notesSz cx="7104063" cy="10234613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D62A71"/>
    <a:srgbClr val="E7D689"/>
    <a:srgbClr val="D9B44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90" y="-156"/>
      </p:cViewPr>
      <p:guideLst>
        <p:guide orient="horz" pos="215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AE6A1-9033-4E1E-B999-E5CC9F4CF086}" type="datetimeFigureOut">
              <a:rPr lang="zh-CN" altLang="en-US" smtClean="0"/>
              <a:pPr/>
              <a:t>2023/1/31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D0ADD-18DC-4976-915C-8A578947B7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14231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D0ADD-18DC-4976-915C-8A578947B77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ibaotu.com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ibaotu.com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microsoft.com/office/2007/relationships/media" Target="../media/media1.mp3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:\图片\5a12772ac0623.jpg5a12772ac0623"/>
          <p:cNvPicPr>
            <a:picLocks noChangeAspect="1"/>
          </p:cNvPicPr>
          <p:nvPr/>
        </p:nvPicPr>
        <p:blipFill>
          <a:blip r:embed="rId4"/>
          <a:srcRect l="2088" t="4904" b="8596"/>
          <a:stretch>
            <a:fillRect/>
          </a:stretch>
        </p:blipFill>
        <p:spPr>
          <a:xfrm>
            <a:off x="-82550" y="-1270"/>
            <a:ext cx="12357100" cy="68599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0"/>
            <a:ext cx="11917045" cy="656780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197475" y="-127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10" name="等腰三角形 9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71340" y="672659"/>
            <a:ext cx="1128973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vi-VN" sz="4800" b="1" dirty="0" smtClean="0">
                <a:solidFill>
                  <a:srgbClr val="FF0000"/>
                </a:solidFill>
                <a:latin typeface="Times New Roman" pitchFamily="18" charset="0"/>
                <a:ea typeface="华文细黑" panose="02010600040101010101" charset="-122"/>
                <a:cs typeface="Times New Roman" pitchFamily="18" charset="0"/>
              </a:rPr>
              <a:t>BÀI GIỚI THIỆU SÁCH </a:t>
            </a:r>
            <a:r>
              <a:rPr lang="en-US" altLang="vi-VN" sz="4800" b="1" dirty="0" smtClean="0">
                <a:solidFill>
                  <a:srgbClr val="FF0000"/>
                </a:solidFill>
                <a:latin typeface="Times New Roman" pitchFamily="18" charset="0"/>
                <a:ea typeface="华文细黑" panose="02010600040101010101" charset="-122"/>
                <a:cs typeface="Times New Roman" pitchFamily="18" charset="0"/>
              </a:rPr>
              <a:t>THÁNG 2 </a:t>
            </a:r>
            <a:endParaRPr lang="en-US" altLang="vi-VN" sz="4800" b="1" dirty="0" smtClean="0">
              <a:solidFill>
                <a:srgbClr val="FF0000"/>
              </a:solidFill>
              <a:latin typeface="Times New Roman" pitchFamily="18" charset="0"/>
              <a:ea typeface="华文细黑" panose="02010600040101010101" charset="-122"/>
              <a:cs typeface="Times New Roman" pitchFamily="18" charset="0"/>
            </a:endParaRPr>
          </a:p>
          <a:p>
            <a:pPr algn="ctr" fontAlgn="auto">
              <a:lnSpc>
                <a:spcPct val="10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 THẮNG MÙA XUÂN NĂM 1975</a:t>
            </a:r>
          </a:p>
          <a:p>
            <a:pPr algn="ctr"/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NXB </a:t>
            </a:r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Thông Tấn</a:t>
            </a:r>
          </a:p>
          <a:p>
            <a:pPr algn="ctr"/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Năm XB 2005</a:t>
            </a:r>
          </a:p>
          <a:p>
            <a:pPr algn="ctr"/>
            <a:r>
              <a:rPr lang="vi-VN" sz="4800" dirty="0" smtClean="0">
                <a:solidFill>
                  <a:srgbClr val="FF0000"/>
                </a:solidFill>
                <a:latin typeface="+mj-lt"/>
              </a:rPr>
              <a:t>Sách dày 200 trang</a:t>
            </a:r>
          </a:p>
          <a:p>
            <a:pPr algn="ctr" fontAlgn="auto">
              <a:lnSpc>
                <a:spcPct val="100000"/>
              </a:lnSpc>
            </a:pP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ct val="100000"/>
              </a:lnSpc>
            </a:pPr>
            <a:endParaRPr lang="en-US" altLang="vi-VN" sz="4800" b="1" dirty="0" smtClean="0">
              <a:solidFill>
                <a:srgbClr val="FF0000"/>
              </a:solidFill>
              <a:latin typeface="Arial" panose="020B0604020202020204" pitchFamily="34" charset="0"/>
              <a:ea typeface="华文细黑" panose="02010600040101010101" charset="-122"/>
              <a:cs typeface="Arial" panose="020B0604020202020204" pitchFamily="34" charset="0"/>
            </a:endParaRPr>
          </a:p>
          <a:p>
            <a:pPr algn="ctr" fontAlgn="auto">
              <a:lnSpc>
                <a:spcPct val="100000"/>
              </a:lnSpc>
            </a:pPr>
            <a:endParaRPr lang="en-US" altLang="vi-VN" sz="5400" b="1" dirty="0" smtClean="0">
              <a:solidFill>
                <a:srgbClr val="FF0000"/>
              </a:solidFill>
              <a:latin typeface="Arial" panose="020B0604020202020204" pitchFamily="34" charset="0"/>
              <a:ea typeface="华文细黑" panose="02010600040101010101" charset="-122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 flipV="1">
            <a:off x="5197475" y="583438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4" name="等腰三角形 3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等腰三角形 4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甘雨 - 니가 내리던 하루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0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402" y="58760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163774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9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17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bldLvl="0" animBg="1"/>
      <p:bldP spid="17" grpId="0"/>
      <p:bldP spid="17" grpId="1"/>
      <p:bldP spid="17" grpId="2"/>
      <p:bldP spid="17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4335" y="315967"/>
            <a:ext cx="11403330" cy="6057900"/>
          </a:xfrm>
          <a:prstGeom prst="rect">
            <a:avLst/>
          </a:prstGeom>
          <a:solidFill>
            <a:srgbClr val="E7D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94335" y="725805"/>
            <a:ext cx="761124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 THẮNG MÙA XUÂN NĂM 1975</a:t>
            </a:r>
          </a:p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NXB Thông Tấn</a:t>
            </a:r>
          </a:p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Năm XB 2005</a:t>
            </a:r>
          </a:p>
          <a:p>
            <a:pPr algn="ctr"/>
            <a:r>
              <a:rPr lang="en-US" sz="2800" dirty="0" err="1" smtClean="0">
                <a:solidFill>
                  <a:srgbClr val="00B050"/>
                </a:solidFill>
              </a:rPr>
              <a:t>Kính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thưa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các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thầy</a:t>
            </a:r>
            <a:r>
              <a:rPr lang="en-US" sz="2800" dirty="0" smtClean="0">
                <a:solidFill>
                  <a:srgbClr val="00B050"/>
                </a:solidFill>
              </a:rPr>
              <a:t> </a:t>
            </a:r>
            <a:r>
              <a:rPr lang="en-US" sz="2800" dirty="0" err="1" smtClean="0">
                <a:solidFill>
                  <a:srgbClr val="00B050"/>
                </a:solidFill>
              </a:rPr>
              <a:t>giáo</a:t>
            </a:r>
            <a:r>
              <a:rPr lang="en-US" sz="2800" dirty="0" smtClean="0">
                <a:solidFill>
                  <a:srgbClr val="00B050"/>
                </a:solidFill>
              </a:rPr>
              <a:t>, </a:t>
            </a:r>
            <a:r>
              <a:rPr lang="en-US" sz="2800" dirty="0" err="1" smtClean="0">
                <a:solidFill>
                  <a:srgbClr val="00B050"/>
                </a:solidFill>
              </a:rPr>
              <a:t>cô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giáo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cùng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toàn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thể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các</a:t>
            </a:r>
            <a:r>
              <a:rPr lang="en-US" sz="2800" dirty="0" smtClean="0">
                <a:solidFill>
                  <a:srgbClr val="00B050"/>
                </a:solidFill>
              </a:rPr>
              <a:t> ban </a:t>
            </a:r>
            <a:r>
              <a:rPr lang="en-US" sz="2800" dirty="0" err="1" smtClean="0">
                <a:solidFill>
                  <a:srgbClr val="00B050"/>
                </a:solidFill>
              </a:rPr>
              <a:t>học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sinh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thân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mến</a:t>
            </a:r>
            <a:r>
              <a:rPr lang="en-US" sz="2800" dirty="0" smtClean="0">
                <a:solidFill>
                  <a:srgbClr val="00B050"/>
                </a:solidFill>
              </a:rPr>
              <a:t>!</a:t>
            </a:r>
          </a:p>
          <a:p>
            <a:r>
              <a:rPr lang="en-US" sz="2800" dirty="0" err="1" smtClean="0">
                <a:solidFill>
                  <a:srgbClr val="00B050"/>
                </a:solidFill>
              </a:rPr>
              <a:t>Nhân</a:t>
            </a:r>
            <a:r>
              <a:rPr lang="en-US" sz="2800" dirty="0" smtClean="0">
                <a:solidFill>
                  <a:srgbClr val="00B050"/>
                </a:solidFill>
              </a:rPr>
              <a:t> </a:t>
            </a:r>
            <a:r>
              <a:rPr lang="en-US" sz="2800" dirty="0" err="1" smtClean="0">
                <a:solidFill>
                  <a:srgbClr val="00B050"/>
                </a:solidFill>
              </a:rPr>
              <a:t>kỷ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niệm</a:t>
            </a:r>
            <a:r>
              <a:rPr lang="en-US" sz="2800" dirty="0" smtClean="0">
                <a:solidFill>
                  <a:srgbClr val="00B050"/>
                </a:solidFill>
              </a:rPr>
              <a:t> 93 </a:t>
            </a:r>
            <a:r>
              <a:rPr lang="en-US" sz="2800" dirty="0" err="1" smtClean="0">
                <a:solidFill>
                  <a:srgbClr val="00B050"/>
                </a:solidFill>
              </a:rPr>
              <a:t>năm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ngày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thành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lập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Đảng</a:t>
            </a:r>
            <a:r>
              <a:rPr lang="en-US" sz="2800" dirty="0" smtClean="0">
                <a:solidFill>
                  <a:srgbClr val="00B050"/>
                </a:solidFill>
              </a:rPr>
              <a:t> CSVN </a:t>
            </a:r>
            <a:r>
              <a:rPr lang="en-US" sz="2800" dirty="0" err="1" smtClean="0">
                <a:solidFill>
                  <a:srgbClr val="00B050"/>
                </a:solidFill>
              </a:rPr>
              <a:t>quang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vinh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của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toàn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Đảng</a:t>
            </a:r>
            <a:r>
              <a:rPr lang="en-US" sz="2800" dirty="0" smtClean="0">
                <a:solidFill>
                  <a:srgbClr val="00B050"/>
                </a:solidFill>
              </a:rPr>
              <a:t>, </a:t>
            </a:r>
            <a:r>
              <a:rPr lang="en-US" sz="2800" dirty="0" err="1" smtClean="0">
                <a:solidFill>
                  <a:srgbClr val="00B050"/>
                </a:solidFill>
              </a:rPr>
              <a:t>toàn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quân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và</a:t>
            </a:r>
            <a:r>
              <a:rPr lang="en-US" sz="2800" dirty="0" smtClean="0">
                <a:solidFill>
                  <a:srgbClr val="00B050"/>
                </a:solidFill>
              </a:rPr>
              <a:t>  </a:t>
            </a:r>
            <a:r>
              <a:rPr lang="en-US" sz="2800" dirty="0" err="1" smtClean="0">
                <a:solidFill>
                  <a:srgbClr val="00B050"/>
                </a:solidFill>
              </a:rPr>
              <a:t>toàn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dân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ta</a:t>
            </a:r>
            <a:r>
              <a:rPr lang="en-US" sz="2800" dirty="0" smtClean="0">
                <a:solidFill>
                  <a:srgbClr val="00B050"/>
                </a:solidFill>
              </a:rPr>
              <a:t>;  </a:t>
            </a:r>
            <a:r>
              <a:rPr lang="en-US" sz="2800" dirty="0" err="1" smtClean="0">
                <a:solidFill>
                  <a:srgbClr val="00B050"/>
                </a:solidFill>
              </a:rPr>
              <a:t>cùng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với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Xuân</a:t>
            </a:r>
            <a:r>
              <a:rPr lang="en-US" sz="2800" dirty="0" smtClean="0">
                <a:solidFill>
                  <a:srgbClr val="00B050"/>
                </a:solidFill>
              </a:rPr>
              <a:t> </a:t>
            </a:r>
            <a:r>
              <a:rPr lang="en-US" sz="2800" dirty="0" err="1" smtClean="0">
                <a:solidFill>
                  <a:srgbClr val="00B050"/>
                </a:solidFill>
              </a:rPr>
              <a:t>Quý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Mão</a:t>
            </a:r>
            <a:r>
              <a:rPr lang="en-US" sz="2800" dirty="0" smtClean="0">
                <a:solidFill>
                  <a:srgbClr val="00B050"/>
                </a:solidFill>
              </a:rPr>
              <a:t> </a:t>
            </a:r>
            <a:r>
              <a:rPr lang="en-US" sz="2800" dirty="0" err="1" smtClean="0">
                <a:solidFill>
                  <a:srgbClr val="00B050"/>
                </a:solidFill>
              </a:rPr>
              <a:t>sẽ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trở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vê</a:t>
            </a:r>
            <a:r>
              <a:rPr lang="en-US" sz="2800" dirty="0" smtClean="0">
                <a:solidFill>
                  <a:srgbClr val="00B050"/>
                </a:solidFill>
              </a:rPr>
              <a:t>̀ </a:t>
            </a:r>
            <a:r>
              <a:rPr lang="en-US" sz="2800" dirty="0" err="1" smtClean="0">
                <a:solidFill>
                  <a:srgbClr val="00B050"/>
                </a:solidFill>
              </a:rPr>
              <a:t>trên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khắp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mọi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miền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đất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nước</a:t>
            </a:r>
            <a:r>
              <a:rPr lang="en-US" sz="2800" dirty="0" smtClean="0">
                <a:solidFill>
                  <a:srgbClr val="00B050"/>
                </a:solidFill>
              </a:rPr>
              <a:t> </a:t>
            </a:r>
            <a:r>
              <a:rPr lang="en-US" sz="2800" dirty="0" err="1" smtClean="0">
                <a:solidFill>
                  <a:srgbClr val="00B050"/>
                </a:solidFill>
              </a:rPr>
              <a:t>thân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yêu.Thư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viện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trường</a:t>
            </a:r>
            <a:r>
              <a:rPr lang="en-US" sz="2800" dirty="0" smtClean="0">
                <a:solidFill>
                  <a:srgbClr val="00B050"/>
                </a:solidFill>
              </a:rPr>
              <a:t> THCS </a:t>
            </a:r>
            <a:r>
              <a:rPr lang="en-US" sz="2800" dirty="0" err="1" smtClean="0">
                <a:solidFill>
                  <a:srgbClr val="00B050"/>
                </a:solidFill>
              </a:rPr>
              <a:t>Thụy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Phương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xin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trân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trọng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giới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thiệu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đến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quý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thầy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cô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và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các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học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sinh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cuốn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sách</a:t>
            </a:r>
            <a:r>
              <a:rPr lang="en-US" sz="2800" dirty="0" smtClean="0">
                <a:solidFill>
                  <a:srgbClr val="00B050"/>
                </a:solidFill>
              </a:rPr>
              <a:t> “</a:t>
            </a:r>
            <a:r>
              <a:rPr lang="en-US" sz="2800" dirty="0" err="1" smtClean="0">
                <a:solidFill>
                  <a:srgbClr val="00B050"/>
                </a:solidFill>
              </a:rPr>
              <a:t>Đại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thắng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mùa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xuân</a:t>
            </a:r>
            <a:r>
              <a:rPr lang="en-US" sz="2800" dirty="0" smtClean="0">
                <a:solidFill>
                  <a:srgbClr val="00B050"/>
                </a:solidFill>
              </a:rPr>
              <a:t> 1975” </a:t>
            </a:r>
            <a:r>
              <a:rPr lang="en-US" sz="2800" dirty="0" err="1" smtClean="0">
                <a:solidFill>
                  <a:srgbClr val="00B050"/>
                </a:solidFill>
              </a:rPr>
              <a:t>của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nhà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xuất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bản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Thông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Tấn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ấn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hành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năm</a:t>
            </a:r>
            <a:r>
              <a:rPr lang="en-US" sz="2800" dirty="0" smtClean="0">
                <a:solidFill>
                  <a:srgbClr val="00B050"/>
                </a:solidFill>
              </a:rPr>
              <a:t> 2005.</a:t>
            </a:r>
          </a:p>
          <a:p>
            <a:pPr algn="ctr"/>
            <a:endParaRPr lang="en-US" altLang="zh-CN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http://thcsconhue2.pgdbactuliem.edu.vn/ckfinder/userfiles/images/image-20190411102153-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7942" y="405353"/>
            <a:ext cx="4205278" cy="595774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076440" y="1529080"/>
            <a:ext cx="3801110" cy="3801110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7076440" y="1529080"/>
            <a:ext cx="3801110" cy="3801110"/>
            <a:chOff x="1908" y="2994"/>
            <a:chExt cx="3104" cy="3104"/>
          </a:xfrm>
        </p:grpSpPr>
        <p:sp>
          <p:nvSpPr>
            <p:cNvPr id="19" name="矩形 18"/>
            <p:cNvSpPr/>
            <p:nvPr/>
          </p:nvSpPr>
          <p:spPr>
            <a:xfrm>
              <a:off x="1908" y="2994"/>
              <a:ext cx="3104" cy="3104"/>
            </a:xfrm>
            <a:prstGeom prst="rect">
              <a:avLst/>
            </a:prstGeom>
            <a:solidFill>
              <a:srgbClr val="E7D68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276" y="3566"/>
              <a:ext cx="2366" cy="1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华文细黑" panose="02010600040101010101" charset="-122"/>
                </a:rPr>
                <a:t>01</a:t>
              </a:r>
              <a:endParaRPr lang="en-US" altLang="zh-CN" sz="15000" b="1" dirty="0">
                <a:solidFill>
                  <a:schemeClr val="bg1"/>
                </a:solidFill>
                <a:latin typeface="Arial" panose="020B0604020202020204" pitchFamily="34" charset="0"/>
                <a:ea typeface="华文细黑" panose="02010600040101010101" charset="-122"/>
              </a:endParaRPr>
            </a:p>
          </p:txBody>
        </p:sp>
      </p:grp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6042581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Sách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gồm</a:t>
            </a:r>
            <a:r>
              <a:rPr lang="en-US" sz="2400" dirty="0" smtClean="0">
                <a:solidFill>
                  <a:srgbClr val="FF0000"/>
                </a:solidFill>
              </a:rPr>
              <a:t> 200 </a:t>
            </a:r>
            <a:r>
              <a:rPr lang="en-US" sz="2400" dirty="0" err="1" smtClean="0">
                <a:solidFill>
                  <a:srgbClr val="FF0000"/>
                </a:solidFill>
              </a:rPr>
              <a:t>trang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tập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hợp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hơn</a:t>
            </a:r>
            <a:r>
              <a:rPr lang="en-US" sz="2400" dirty="0" smtClean="0">
                <a:solidFill>
                  <a:srgbClr val="FF0000"/>
                </a:solidFill>
              </a:rPr>
              <a:t> 300 </a:t>
            </a:r>
            <a:r>
              <a:rPr lang="en-US" sz="2400" dirty="0" err="1" smtClean="0">
                <a:solidFill>
                  <a:srgbClr val="FF0000"/>
                </a:solidFill>
              </a:rPr>
              <a:t>bức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ảnh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liệu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quý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từ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nhiều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nguồn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ngoài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nước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trình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một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thống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khoa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mốc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sử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giúp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em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có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thể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hiểu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quá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trình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diễn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từng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giai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đoạn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cuộc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giải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phóng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dân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nhân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dân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ta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Cuốn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thành</a:t>
            </a:r>
            <a:r>
              <a:rPr lang="en-US" sz="2400" dirty="0" smtClean="0">
                <a:solidFill>
                  <a:srgbClr val="FF0000"/>
                </a:solidFill>
              </a:rPr>
              <a:t> 7 </a:t>
            </a:r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trình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cuộc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công</a:t>
            </a:r>
            <a:r>
              <a:rPr lang="en-US" sz="2400" dirty="0" smtClean="0">
                <a:solidFill>
                  <a:srgbClr val="FF0000"/>
                </a:solidFill>
              </a:rPr>
              <a:t>: </a:t>
            </a:r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1: </a:t>
            </a:r>
            <a:r>
              <a:rPr lang="en-US" sz="2400" dirty="0" err="1" smtClean="0">
                <a:solidFill>
                  <a:srgbClr val="FF0000"/>
                </a:solidFill>
              </a:rPr>
              <a:t>Cuộc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tổng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nổi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dậy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mùa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xuân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năm</a:t>
            </a:r>
            <a:r>
              <a:rPr lang="en-US" sz="2400" dirty="0" smtClean="0">
                <a:solidFill>
                  <a:srgbClr val="FF0000"/>
                </a:solidFill>
              </a:rPr>
              <a:t> 1975, </a:t>
            </a:r>
            <a:r>
              <a:rPr lang="en-US" sz="2400" dirty="0" err="1" smtClean="0">
                <a:solidFill>
                  <a:srgbClr val="FF0000"/>
                </a:solidFill>
              </a:rPr>
              <a:t>giải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phóng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miền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nam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thống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nhất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đất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nước</a:t>
            </a:r>
            <a:r>
              <a:rPr lang="en-US" sz="2400" dirty="0" smtClean="0">
                <a:solidFill>
                  <a:srgbClr val="FF0000"/>
                </a:solidFill>
              </a:rPr>
              <a:t> (4/3/1975 – 1/5/1975</a:t>
            </a:r>
            <a:r>
              <a:rPr lang="en-US" sz="24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2: </a:t>
            </a:r>
            <a:r>
              <a:rPr lang="en-US" sz="2400" dirty="0" err="1" smtClean="0">
                <a:solidFill>
                  <a:srgbClr val="FF0000"/>
                </a:solidFill>
              </a:rPr>
              <a:t>Quyết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tâm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lược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giải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phóng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miền</a:t>
            </a:r>
            <a:r>
              <a:rPr lang="en-US" sz="2400" dirty="0" smtClean="0">
                <a:solidFill>
                  <a:srgbClr val="FF0000"/>
                </a:solidFill>
              </a:rPr>
              <a:t> Nam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1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2  </a:t>
            </a:r>
            <a:r>
              <a:rPr lang="en-US" sz="2400" dirty="0" err="1" smtClean="0">
                <a:solidFill>
                  <a:srgbClr val="FF0000"/>
                </a:solidFill>
              </a:rPr>
              <a:t>này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tác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chúng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thấy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vai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trò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tầm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trọng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nhiệm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từng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đồng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chí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</a:rPr>
              <a:t> ban </a:t>
            </a:r>
            <a:r>
              <a:rPr lang="en-US" sz="2400" dirty="0" err="1" smtClean="0">
                <a:solidFill>
                  <a:srgbClr val="FF0000"/>
                </a:solidFill>
              </a:rPr>
              <a:t>chỉ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huy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dịch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conganthanhhoa.gov.vn/upload/81582/fck/files/q16(2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8252" y="0"/>
            <a:ext cx="591374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22548" y="395926"/>
            <a:ext cx="60331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em</a:t>
            </a:r>
            <a:r>
              <a:rPr lang="en-US" sz="2000" dirty="0" smtClean="0">
                <a:solidFill>
                  <a:srgbClr val="FF0000"/>
                </a:solidFill>
              </a:rPr>
              <a:t> ạ, </a:t>
            </a:r>
            <a:r>
              <a:rPr lang="en-US" sz="2000" dirty="0" err="1" smtClean="0">
                <a:solidFill>
                  <a:srgbClr val="FF0000"/>
                </a:solidFill>
              </a:rPr>
              <a:t>nếu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năm</a:t>
            </a:r>
            <a:r>
              <a:rPr lang="en-US" sz="2000" dirty="0" smtClean="0">
                <a:solidFill>
                  <a:srgbClr val="FF0000"/>
                </a:solidFill>
              </a:rPr>
              <a:t> 1946 </a:t>
            </a:r>
            <a:r>
              <a:rPr lang="en-US" sz="2000" dirty="0" err="1" smtClean="0">
                <a:solidFill>
                  <a:srgbClr val="FF0000"/>
                </a:solidFill>
              </a:rPr>
              <a:t>chủ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Hồ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Chí</a:t>
            </a:r>
            <a:r>
              <a:rPr lang="en-US" sz="2000" dirty="0" smtClean="0">
                <a:solidFill>
                  <a:srgbClr val="FF0000"/>
                </a:solidFill>
              </a:rPr>
              <a:t> Minh </a:t>
            </a:r>
            <a:r>
              <a:rPr lang="en-US" sz="2000" dirty="0" err="1" smtClean="0">
                <a:solidFill>
                  <a:srgbClr val="FF0000"/>
                </a:solidFill>
              </a:rPr>
              <a:t>đưa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kêu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gọi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toàn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quốc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kháng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chiến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người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nói</a:t>
            </a:r>
            <a:r>
              <a:rPr lang="en-US" sz="2000" dirty="0" smtClean="0">
                <a:solidFill>
                  <a:srgbClr val="FF0000"/>
                </a:solidFill>
              </a:rPr>
              <a:t>: “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muốn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hòa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bình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phải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nhượng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r>
              <a:rPr lang="en-US" sz="2000" dirty="0" err="1" smtClean="0">
                <a:solidFill>
                  <a:srgbClr val="FF0000"/>
                </a:solidFill>
              </a:rPr>
              <a:t>Nhưng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càng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nhượng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thực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Pháp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càng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lấn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tới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vì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muốn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cướp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nước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lần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nữa</a:t>
            </a:r>
            <a:r>
              <a:rPr lang="en-US" sz="2000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Không</a:t>
            </a:r>
            <a:r>
              <a:rPr lang="en-US" sz="2000" dirty="0" smtClean="0">
                <a:solidFill>
                  <a:srgbClr val="FF0000"/>
                </a:solidFill>
              </a:rPr>
              <a:t>! 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sinh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cả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chứ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định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không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chịu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nước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nhất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định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không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chịu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nô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lệ</a:t>
            </a:r>
            <a:r>
              <a:rPr lang="en-US" sz="2000" dirty="0" smtClean="0">
                <a:solidFill>
                  <a:srgbClr val="FF0000"/>
                </a:solidFill>
              </a:rPr>
              <a:t>” </a:t>
            </a:r>
            <a:r>
              <a:rPr lang="en-US" sz="2000" dirty="0" err="1" smtClean="0">
                <a:solidFill>
                  <a:srgbClr val="FF0000"/>
                </a:solidFill>
              </a:rPr>
              <a:t>Thì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chiến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Hồ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Chí</a:t>
            </a:r>
            <a:r>
              <a:rPr lang="en-US" sz="2000" dirty="0" smtClean="0">
                <a:solidFill>
                  <a:srgbClr val="FF0000"/>
                </a:solidFill>
              </a:rPr>
              <a:t> Minh, </a:t>
            </a:r>
            <a:r>
              <a:rPr lang="en-US" sz="2000" dirty="0" err="1" smtClean="0">
                <a:solidFill>
                  <a:srgbClr val="FF0000"/>
                </a:solidFill>
              </a:rPr>
              <a:t>với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vai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trò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một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thành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ban </a:t>
            </a:r>
            <a:r>
              <a:rPr lang="en-US" sz="2000" dirty="0" err="1" smtClean="0">
                <a:solidFill>
                  <a:srgbClr val="FF0000"/>
                </a:solidFill>
              </a:rPr>
              <a:t>chỉ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huy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chiến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tướng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Võ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Giáp</a:t>
            </a:r>
            <a:r>
              <a:rPr lang="en-US" sz="2000" dirty="0" smtClean="0">
                <a:solidFill>
                  <a:srgbClr val="FF0000"/>
                </a:solidFill>
              </a:rPr>
              <a:t> 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bức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điện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mật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truyền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tới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đơn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vị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đường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Trường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Sơn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ngày</a:t>
            </a:r>
            <a:r>
              <a:rPr lang="en-US" sz="2000" dirty="0" smtClean="0">
                <a:solidFill>
                  <a:srgbClr val="FF0000"/>
                </a:solidFill>
              </a:rPr>
              <a:t> 7/4/1975 </a:t>
            </a:r>
            <a:r>
              <a:rPr lang="en-US" sz="2000" dirty="0" err="1" smtClean="0">
                <a:solidFill>
                  <a:srgbClr val="FF0000"/>
                </a:solidFill>
              </a:rPr>
              <a:t>đã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đưa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một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mệnh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lệnh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vô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cùng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nổi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tiếng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thư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có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đoạn</a:t>
            </a:r>
            <a:r>
              <a:rPr lang="en-US" sz="2000" dirty="0" smtClean="0">
                <a:solidFill>
                  <a:srgbClr val="FF0000"/>
                </a:solidFill>
              </a:rPr>
              <a:t>: </a:t>
            </a:r>
            <a:r>
              <a:rPr lang="en-US" sz="2000" b="1" i="1" dirty="0" smtClean="0">
                <a:solidFill>
                  <a:srgbClr val="FF0000"/>
                </a:solidFill>
              </a:rPr>
              <a:t>“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Thần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tốc</a:t>
            </a:r>
            <a:r>
              <a:rPr lang="en-US" sz="2000" b="1" i="1" dirty="0" smtClean="0">
                <a:solidFill>
                  <a:srgbClr val="FF0000"/>
                </a:solidFill>
              </a:rPr>
              <a:t>,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thần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tốc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nữa</a:t>
            </a:r>
            <a:r>
              <a:rPr lang="en-US" sz="2000" b="1" i="1" dirty="0" smtClean="0">
                <a:solidFill>
                  <a:srgbClr val="FF0000"/>
                </a:solidFill>
              </a:rPr>
              <a:t>;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táo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bạo</a:t>
            </a:r>
            <a:r>
              <a:rPr lang="en-US" sz="2000" b="1" i="1" dirty="0" smtClean="0">
                <a:solidFill>
                  <a:srgbClr val="FF0000"/>
                </a:solidFill>
              </a:rPr>
              <a:t>,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táo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bạo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nữa</a:t>
            </a:r>
            <a:r>
              <a:rPr lang="en-US" sz="2000" b="1" i="1" dirty="0" smtClean="0">
                <a:solidFill>
                  <a:srgbClr val="FF0000"/>
                </a:solidFill>
              </a:rPr>
              <a:t>;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tranh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thủ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từng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phút</a:t>
            </a:r>
            <a:r>
              <a:rPr lang="en-US" sz="2000" b="1" i="1" dirty="0" smtClean="0">
                <a:solidFill>
                  <a:srgbClr val="FF0000"/>
                </a:solidFill>
              </a:rPr>
              <a:t>,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từng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giờ</a:t>
            </a:r>
            <a:r>
              <a:rPr lang="en-US" sz="2000" b="1" i="1" dirty="0" smtClean="0">
                <a:solidFill>
                  <a:srgbClr val="FF0000"/>
                </a:solidFill>
              </a:rPr>
              <a:t>,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xốc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tới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mặt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trận</a:t>
            </a:r>
            <a:r>
              <a:rPr lang="en-US" sz="2000" b="1" i="1" dirty="0" smtClean="0">
                <a:solidFill>
                  <a:srgbClr val="FF0000"/>
                </a:solidFill>
              </a:rPr>
              <a:t>;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giải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phóng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miền</a:t>
            </a:r>
            <a:r>
              <a:rPr lang="en-US" sz="2000" b="1" i="1" dirty="0" smtClean="0">
                <a:solidFill>
                  <a:srgbClr val="FF0000"/>
                </a:solidFill>
              </a:rPr>
              <a:t> Nam;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quyết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chiến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và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toàn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thắng</a:t>
            </a:r>
            <a:r>
              <a:rPr lang="en-US" sz="2000" b="1" i="1" dirty="0" smtClean="0">
                <a:solidFill>
                  <a:srgbClr val="FF0000"/>
                </a:solidFill>
              </a:rPr>
              <a:t>”. </a:t>
            </a:r>
            <a:r>
              <a:rPr lang="en-US" sz="2000" i="1" dirty="0" err="1" smtClean="0">
                <a:solidFill>
                  <a:srgbClr val="FF0000"/>
                </a:solidFill>
              </a:rPr>
              <a:t>Mệnh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lệnh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khi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được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đưa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ra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đã</a:t>
            </a:r>
            <a:r>
              <a:rPr lang="en-US" sz="2000" i="1" dirty="0" smtClean="0">
                <a:solidFill>
                  <a:srgbClr val="FF0000"/>
                </a:solidFill>
              </a:rPr>
              <a:t> </a:t>
            </a:r>
            <a:r>
              <a:rPr lang="en-US" sz="2000" i="1" dirty="0" err="1" smtClean="0">
                <a:solidFill>
                  <a:srgbClr val="FF0000"/>
                </a:solidFill>
              </a:rPr>
              <a:t>góp</a:t>
            </a:r>
            <a:r>
              <a:rPr lang="en-US" sz="2000" i="1" dirty="0" smtClean="0"/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phần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thúc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đẩy</a:t>
            </a:r>
            <a:r>
              <a:rPr lang="en-US" sz="2000" i="1" dirty="0" smtClean="0">
                <a:solidFill>
                  <a:srgbClr val="FF0000"/>
                </a:solidFill>
              </a:rPr>
              <a:t> to </a:t>
            </a:r>
            <a:r>
              <a:rPr lang="en-US" sz="2000" i="1" dirty="0" err="1" smtClean="0">
                <a:solidFill>
                  <a:srgbClr val="FF0000"/>
                </a:solidFill>
              </a:rPr>
              <a:t>lớn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tinh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thần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của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các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chiến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sĩ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chúng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</a:rPr>
              <a:t>ta</a:t>
            </a:r>
            <a:r>
              <a:rPr lang="en-US" sz="2000" i="1" dirty="0" smtClean="0">
                <a:solidFill>
                  <a:srgbClr val="FF0000"/>
                </a:solidFill>
              </a:rPr>
              <a:t>.</a:t>
            </a:r>
            <a:endParaRPr lang="en-US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60 nam Thong tan xa Giai phong: Dau an cua doi quan Thong tan trong Dai thang mua Xuan nam 1975 (Bai cuoi) hinh anh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4462" y="0"/>
            <a:ext cx="609753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51520" y="329218"/>
            <a:ext cx="179512" cy="432048"/>
          </a:xfrm>
          <a:prstGeom prst="rect">
            <a:avLst/>
          </a:prstGeom>
          <a:solidFill>
            <a:srgbClr val="E7D6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Rectangle 3"/>
          <p:cNvSpPr/>
          <p:nvPr/>
        </p:nvSpPr>
        <p:spPr>
          <a:xfrm>
            <a:off x="341276" y="545242"/>
            <a:ext cx="66437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207390"/>
            <a:ext cx="714551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Các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em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đọc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tới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3: </a:t>
            </a:r>
            <a:r>
              <a:rPr lang="en-US" sz="2400" dirty="0" err="1" smtClean="0">
                <a:solidFill>
                  <a:srgbClr val="FF0000"/>
                </a:solidFill>
              </a:rPr>
              <a:t>Buôn</a:t>
            </a:r>
            <a:r>
              <a:rPr lang="en-US" sz="2400" dirty="0" smtClean="0">
                <a:solidFill>
                  <a:srgbClr val="FF0000"/>
                </a:solidFill>
              </a:rPr>
              <a:t> Ma </a:t>
            </a:r>
            <a:r>
              <a:rPr lang="en-US" sz="2400" dirty="0" err="1" smtClean="0">
                <a:solidFill>
                  <a:srgbClr val="FF0000"/>
                </a:solidFill>
              </a:rPr>
              <a:t>Thuột</a:t>
            </a:r>
            <a:r>
              <a:rPr lang="en-US" sz="2400" dirty="0" smtClean="0">
                <a:solidFill>
                  <a:srgbClr val="FF0000"/>
                </a:solidFill>
              </a:rPr>
              <a:t> – </a:t>
            </a:r>
            <a:r>
              <a:rPr lang="en-US" sz="2400" dirty="0" err="1" smtClean="0">
                <a:solidFill>
                  <a:srgbClr val="FF0000"/>
                </a:solidFill>
              </a:rPr>
              <a:t>đòn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đột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phá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Tây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Nguyên</a:t>
            </a:r>
            <a:r>
              <a:rPr lang="en-US" sz="2400" dirty="0" smtClean="0">
                <a:solidFill>
                  <a:srgbClr val="FF0000"/>
                </a:solidFill>
              </a:rPr>
              <a:t> –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mở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đầu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cuộc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nổi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dậy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mùa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xuân</a:t>
            </a:r>
            <a:r>
              <a:rPr lang="en-US" sz="2400" dirty="0" smtClean="0">
                <a:solidFill>
                  <a:srgbClr val="FF0000"/>
                </a:solidFill>
              </a:rPr>
              <a:t> 1975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4: </a:t>
            </a:r>
            <a:r>
              <a:rPr lang="en-US" sz="2400" dirty="0" err="1" smtClean="0">
                <a:solidFill>
                  <a:srgbClr val="FF0000"/>
                </a:solidFill>
              </a:rPr>
              <a:t>Cuộc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giải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phóng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Huế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Đà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Nẵng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tỉnh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miền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trung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5: </a:t>
            </a:r>
            <a:r>
              <a:rPr lang="en-US" sz="2400" dirty="0" err="1" smtClean="0">
                <a:solidFill>
                  <a:srgbClr val="FF0000"/>
                </a:solidFill>
              </a:rPr>
              <a:t>Đồng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Bằng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Cửu</a:t>
            </a:r>
            <a:r>
              <a:rPr lang="en-US" sz="2400" dirty="0" smtClean="0">
                <a:solidFill>
                  <a:srgbClr val="FF0000"/>
                </a:solidFill>
              </a:rPr>
              <a:t> Long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tỉnh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miền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nam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bộ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hợp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công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nổi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dậy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diệt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địch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tạo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thế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tạo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lực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trận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quyết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cuối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cùng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6: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Hồ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Chí</a:t>
            </a:r>
            <a:r>
              <a:rPr lang="en-US" sz="2400" dirty="0" smtClean="0">
                <a:solidFill>
                  <a:srgbClr val="FF0000"/>
                </a:solidFill>
              </a:rPr>
              <a:t> Minh </a:t>
            </a:r>
            <a:r>
              <a:rPr lang="en-US" sz="2400" dirty="0" err="1" smtClean="0">
                <a:solidFill>
                  <a:srgbClr val="FF0000"/>
                </a:solidFill>
              </a:rPr>
              <a:t>kết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thúc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toàn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thắng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cuộc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kháng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chống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Mỹ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cứu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nước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</a:rPr>
              <a:t> 7: </a:t>
            </a:r>
            <a:r>
              <a:rPr lang="en-US" sz="2400" dirty="0" err="1" smtClean="0">
                <a:solidFill>
                  <a:srgbClr val="FF0000"/>
                </a:solidFill>
              </a:rPr>
              <a:t>Miền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nam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hoàn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toàn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giải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phóng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thống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nhất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đất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nước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</a:rPr>
              <a:t>Thì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có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lẽ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chúng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thấy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bức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tranh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toàn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cảnh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dịch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cuốn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giả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cùng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sử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dụng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những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trích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dẫn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phỏng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vấn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nhân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chứng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sử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các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lãnh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đạo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những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vị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đại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tướng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trực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chỉ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huy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Sài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Gòn</a:t>
            </a:r>
            <a:r>
              <a:rPr lang="en-US" sz="2400" dirty="0" smtClean="0">
                <a:solidFill>
                  <a:srgbClr val="FF0000"/>
                </a:solidFill>
              </a:rPr>
              <a:t> – </a:t>
            </a:r>
            <a:r>
              <a:rPr lang="en-US" sz="2400" dirty="0" err="1" smtClean="0">
                <a:solidFill>
                  <a:srgbClr val="FF0000"/>
                </a:solidFill>
              </a:rPr>
              <a:t>Gia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Định</a:t>
            </a:r>
            <a:r>
              <a:rPr lang="en-US" sz="2400" dirty="0" smtClean="0">
                <a:solidFill>
                  <a:srgbClr val="FF0000"/>
                </a:solidFill>
              </a:rPr>
              <a:t> hay </a:t>
            </a:r>
            <a:r>
              <a:rPr lang="en-US" sz="2400" dirty="0" err="1" smtClean="0">
                <a:solidFill>
                  <a:srgbClr val="FF0000"/>
                </a:solidFill>
              </a:rPr>
              <a:t>còn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gọi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dịch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Hồ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Chí</a:t>
            </a:r>
            <a:r>
              <a:rPr lang="en-US" sz="2400" dirty="0" smtClean="0">
                <a:solidFill>
                  <a:srgbClr val="FF0000"/>
                </a:solidFill>
              </a:rPr>
              <a:t> Minh.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cdnmedia.baotintuc.vn/2015/04/03/14/30/giai-pho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5519" y="0"/>
            <a:ext cx="504648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3376" y="263951"/>
            <a:ext cx="59623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dirty="0" smtClean="0"/>
              <a:t> 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rgbClr val="FF0000"/>
                </a:solidFill>
              </a:rPr>
              <a:t>Nói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chiến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Hồ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Chí</a:t>
            </a:r>
            <a:r>
              <a:rPr lang="en-US" sz="2000" dirty="0" smtClean="0">
                <a:solidFill>
                  <a:srgbClr val="FF0000"/>
                </a:solidFill>
              </a:rPr>
              <a:t> Minh, </a:t>
            </a:r>
            <a:r>
              <a:rPr lang="en-US" sz="2000" dirty="0" err="1" smtClean="0">
                <a:solidFill>
                  <a:srgbClr val="FF0000"/>
                </a:solidFill>
              </a:rPr>
              <a:t>tác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cũng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tổng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kết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nhiều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yếu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tố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thành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công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chiến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này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nhưng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chỉ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cần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nhớ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tới</a:t>
            </a:r>
            <a:r>
              <a:rPr lang="en-US" sz="2000" dirty="0" smtClean="0">
                <a:solidFill>
                  <a:srgbClr val="FF0000"/>
                </a:solidFill>
              </a:rPr>
              <a:t> 3 </a:t>
            </a:r>
            <a:r>
              <a:rPr lang="en-US" sz="2000" dirty="0" err="1" smtClean="0">
                <a:solidFill>
                  <a:srgbClr val="FF0000"/>
                </a:solidFill>
              </a:rPr>
              <a:t>yếu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tố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chính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Thứ</a:t>
            </a:r>
            <a:r>
              <a:rPr lang="en-US" sz="2000" dirty="0" smtClean="0">
                <a:solidFill>
                  <a:srgbClr val="FF0000"/>
                </a:solidFill>
              </a:rPr>
              <a:t> 1,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lãnh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đạo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tài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tình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sáng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suốt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Đảng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cộng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sản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Việt</a:t>
            </a:r>
            <a:r>
              <a:rPr lang="en-US" sz="2000" dirty="0" smtClean="0">
                <a:solidFill>
                  <a:srgbClr val="FF0000"/>
                </a:solidFill>
              </a:rPr>
              <a:t> Nam, </a:t>
            </a:r>
            <a:r>
              <a:rPr lang="en-US" sz="2000" dirty="0" err="1" smtClean="0">
                <a:solidFill>
                  <a:srgbClr val="FF0000"/>
                </a:solidFill>
              </a:rPr>
              <a:t>đứng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đầu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chủ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tịch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Hồ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Chí</a:t>
            </a:r>
            <a:r>
              <a:rPr lang="en-US" sz="2000" dirty="0" smtClean="0">
                <a:solidFill>
                  <a:srgbClr val="FF0000"/>
                </a:solidFill>
              </a:rPr>
              <a:t> Minh </a:t>
            </a:r>
            <a:r>
              <a:rPr lang="en-US" sz="2000" dirty="0" err="1" smtClean="0">
                <a:solidFill>
                  <a:srgbClr val="FF0000"/>
                </a:solidFill>
              </a:rPr>
              <a:t>Thứ</a:t>
            </a:r>
            <a:r>
              <a:rPr lang="en-US" sz="2000" dirty="0" smtClean="0">
                <a:solidFill>
                  <a:srgbClr val="FF0000"/>
                </a:solidFill>
              </a:rPr>
              <a:t> 2,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đoàn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kết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quyết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tâm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chiến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thắng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sẵn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sàng</a:t>
            </a:r>
            <a:r>
              <a:rPr lang="en-US" sz="2000" dirty="0" smtClean="0">
                <a:solidFill>
                  <a:srgbClr val="FF0000"/>
                </a:solidFill>
              </a:rPr>
              <a:t> hi </a:t>
            </a:r>
            <a:r>
              <a:rPr lang="en-US" sz="2000" dirty="0" err="1" smtClean="0">
                <a:solidFill>
                  <a:srgbClr val="FF0000"/>
                </a:solidFill>
              </a:rPr>
              <a:t>sinh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tất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vì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độc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lập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tự</a:t>
            </a:r>
            <a:r>
              <a:rPr lang="en-US" sz="2000" dirty="0" smtClean="0">
                <a:solidFill>
                  <a:srgbClr val="FF0000"/>
                </a:solidFill>
              </a:rPr>
              <a:t> do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tổ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quốc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r>
              <a:rPr lang="en-US" sz="2000" dirty="0" err="1" smtClean="0">
                <a:solidFill>
                  <a:srgbClr val="FF0000"/>
                </a:solidFill>
              </a:rPr>
              <a:t>Thứ</a:t>
            </a:r>
            <a:r>
              <a:rPr lang="en-US" sz="2000" dirty="0" smtClean="0">
                <a:solidFill>
                  <a:srgbClr val="FF0000"/>
                </a:solidFill>
              </a:rPr>
              <a:t> 3,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ủng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hộ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giúp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đỡ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lực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lượng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yêu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hòa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bình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thế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giới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r>
              <a:rPr lang="en-US" sz="2000" dirty="0" err="1" smtClean="0">
                <a:solidFill>
                  <a:srgbClr val="FF0000"/>
                </a:solidFill>
              </a:rPr>
              <a:t>Chủ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yếu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người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Xã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hội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chủ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nghĩa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Liên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Xô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lực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lượng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yêu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hòa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bình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Pháp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Mỹ</a:t>
            </a:r>
            <a:r>
              <a:rPr lang="en-US" sz="2000" dirty="0" smtClean="0">
                <a:solidFill>
                  <a:srgbClr val="FF0000"/>
                </a:solidFill>
              </a:rPr>
              <a:t>,… 40 </a:t>
            </a:r>
            <a:r>
              <a:rPr lang="en-US" sz="2000" dirty="0" err="1" smtClean="0">
                <a:solidFill>
                  <a:srgbClr val="FF0000"/>
                </a:solidFill>
              </a:rPr>
              <a:t>năm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đã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đi</a:t>
            </a:r>
            <a:r>
              <a:rPr lang="en-US" sz="2000" dirty="0" smtClean="0">
                <a:solidFill>
                  <a:srgbClr val="FF0000"/>
                </a:solidFill>
              </a:rPr>
              <a:t> qua </a:t>
            </a:r>
            <a:r>
              <a:rPr lang="en-US" sz="2000" dirty="0" err="1" smtClean="0">
                <a:solidFill>
                  <a:srgbClr val="FF0000"/>
                </a:solidFill>
              </a:rPr>
              <a:t>nhưng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thời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khắc</a:t>
            </a:r>
            <a:r>
              <a:rPr lang="en-US" sz="2000" dirty="0" smtClean="0">
                <a:solidFill>
                  <a:srgbClr val="FF0000"/>
                </a:solidFill>
              </a:rPr>
              <a:t> 11 </a:t>
            </a:r>
            <a:r>
              <a:rPr lang="en-US" sz="2000" dirty="0" err="1" smtClean="0">
                <a:solidFill>
                  <a:srgbClr val="FF0000"/>
                </a:solidFill>
              </a:rPr>
              <a:t>giờ</a:t>
            </a:r>
            <a:r>
              <a:rPr lang="en-US" sz="2000" dirty="0" smtClean="0">
                <a:solidFill>
                  <a:srgbClr val="FF0000"/>
                </a:solidFill>
              </a:rPr>
              <a:t> 30, </a:t>
            </a:r>
            <a:r>
              <a:rPr lang="en-US" sz="2000" dirty="0" err="1" smtClean="0">
                <a:solidFill>
                  <a:srgbClr val="FF0000"/>
                </a:solidFill>
              </a:rPr>
              <a:t>ngày</a:t>
            </a:r>
            <a:r>
              <a:rPr lang="en-US" sz="2000" dirty="0" smtClean="0">
                <a:solidFill>
                  <a:srgbClr val="FF0000"/>
                </a:solidFill>
              </a:rPr>
              <a:t> 30/4/1975 </a:t>
            </a:r>
            <a:r>
              <a:rPr lang="en-US" sz="2000" dirty="0" err="1" smtClean="0">
                <a:solidFill>
                  <a:srgbClr val="FF0000"/>
                </a:solidFill>
              </a:rPr>
              <a:t>giây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phút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thiêng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liêng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cắm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lá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cờ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lên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nóc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Dinh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Độc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Lập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chính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thức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xác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lập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nền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hòa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bình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tộc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vẫn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còn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sống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mãi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được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hiện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một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thực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và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đầy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đủ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trong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cuốn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sách</a:t>
            </a:r>
            <a:r>
              <a:rPr lang="en-US" sz="2000" dirty="0" smtClean="0">
                <a:solidFill>
                  <a:srgbClr val="FF0000"/>
                </a:solidFill>
              </a:rPr>
              <a:t>. </a:t>
            </a:r>
            <a:r>
              <a:rPr lang="en-US" sz="2000" dirty="0" err="1" smtClean="0">
                <a:solidFill>
                  <a:srgbClr val="FF0000"/>
                </a:solidFill>
              </a:rPr>
              <a:t>Đó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là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những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ảnh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quân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Mỹ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Ngụy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trốn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chạy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khỏi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Sài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Gòn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thcsconhue2.pgdbactuliem.edu.vn/ckfinder/userfiles/images/image-20190411102153-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2969" y="0"/>
            <a:ext cx="5110251" cy="674016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49300"/>
            <a:ext cx="61745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Vừa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rồi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thư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viện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thầy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cô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giáo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cùng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toàn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sinh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cuốn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“</a:t>
            </a:r>
            <a:r>
              <a:rPr lang="en-US" sz="2800" b="1" i="1" dirty="0" err="1" smtClean="0">
                <a:solidFill>
                  <a:srgbClr val="FF0000"/>
                </a:solidFill>
              </a:rPr>
              <a:t>Đại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thắng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mùa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xuân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năm</a:t>
            </a:r>
            <a:r>
              <a:rPr lang="en-US" sz="2800" b="1" i="1" dirty="0" smtClean="0">
                <a:solidFill>
                  <a:srgbClr val="FF0000"/>
                </a:solidFill>
              </a:rPr>
              <a:t> 1975</a:t>
            </a:r>
            <a:r>
              <a:rPr lang="en-US" sz="2800" dirty="0" smtClean="0">
                <a:solidFill>
                  <a:srgbClr val="FF0000"/>
                </a:solidFill>
              </a:rPr>
              <a:t>”, </a:t>
            </a:r>
            <a:r>
              <a:rPr lang="en-US" sz="2800" dirty="0" err="1" smtClean="0">
                <a:solidFill>
                  <a:srgbClr val="FF0000"/>
                </a:solidFill>
              </a:rPr>
              <a:t>thư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viện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còn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rất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nhiều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những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cuốn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cùng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chủ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đề</a:t>
            </a:r>
            <a:r>
              <a:rPr lang="en-US" sz="2800" dirty="0" smtClean="0">
                <a:solidFill>
                  <a:srgbClr val="FF0000"/>
                </a:solidFill>
              </a:rPr>
              <a:t> ,</a:t>
            </a:r>
            <a:r>
              <a:rPr lang="en-US" sz="2800" dirty="0" err="1" smtClean="0">
                <a:solidFill>
                  <a:srgbClr val="FF0000"/>
                </a:solidFill>
              </a:rPr>
              <a:t>thư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viện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luôn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mở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cửa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đón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800" dirty="0" err="1" smtClean="0">
                <a:solidFill>
                  <a:srgbClr val="FF0000"/>
                </a:solidFill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Lần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nữa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xin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kính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chúc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sức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khỏe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quý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Thầy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Cô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sinh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thân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yêu</a:t>
            </a:r>
            <a:r>
              <a:rPr lang="en-US" sz="2800" dirty="0" smtClean="0">
                <a:solidFill>
                  <a:srgbClr val="FF0000"/>
                </a:solidFill>
              </a:rPr>
              <a:t>. </a:t>
            </a:r>
            <a:r>
              <a:rPr lang="en-US" sz="2800" dirty="0" err="1" smtClean="0">
                <a:solidFill>
                  <a:srgbClr val="FF0000"/>
                </a:solidFill>
              </a:rPr>
              <a:t>Chúc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mới</a:t>
            </a:r>
            <a:r>
              <a:rPr lang="en-US" sz="2800" dirty="0" smtClean="0">
                <a:solidFill>
                  <a:srgbClr val="FF0000"/>
                </a:solidFill>
              </a:rPr>
              <a:t> an </a:t>
            </a:r>
            <a:r>
              <a:rPr lang="en-US" sz="2800" dirty="0" err="1" smtClean="0">
                <a:solidFill>
                  <a:srgbClr val="FF0000"/>
                </a:solidFill>
              </a:rPr>
              <a:t>khang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thịnh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vượng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xin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hẹn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gặp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Thầy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Cô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sinh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buổi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giới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thiệu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tháng</a:t>
            </a:r>
            <a:r>
              <a:rPr lang="en-US" sz="2800" dirty="0" smtClean="0">
                <a:solidFill>
                  <a:srgbClr val="FF0000"/>
                </a:solidFill>
              </a:rPr>
              <a:t> 3.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8196" name="Picture 4" descr="Đại thắng mùa Xuân 1975 - Bài học về sự lãnh đạo, chỉ đạo của Đảng | Tạp  chí Tuyên giá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0289" y="0"/>
            <a:ext cx="611171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E:\图片\5a1fc9101f123.jpg5a1fc9101f123"/>
          <p:cNvPicPr>
            <a:picLocks noChangeAspect="1"/>
          </p:cNvPicPr>
          <p:nvPr/>
        </p:nvPicPr>
        <p:blipFill>
          <a:blip r:embed="rId3"/>
          <a:srcRect b="9632"/>
          <a:stretch>
            <a:fillRect/>
          </a:stretch>
        </p:blipFill>
        <p:spPr>
          <a:xfrm>
            <a:off x="-10795" y="-20320"/>
            <a:ext cx="12214225" cy="68986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75590" y="290195"/>
            <a:ext cx="11641455" cy="6277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5197475" y="-127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10" name="等腰三角形 9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 flipV="1">
            <a:off x="5197475" y="5834380"/>
            <a:ext cx="1796415" cy="1024255"/>
            <a:chOff x="5884" y="2245"/>
            <a:chExt cx="2525" cy="1440"/>
          </a:xfrm>
          <a:solidFill>
            <a:srgbClr val="E7D689">
              <a:alpha val="80000"/>
            </a:srgbClr>
          </a:solidFill>
        </p:grpSpPr>
        <p:sp>
          <p:nvSpPr>
            <p:cNvPr id="4" name="等腰三角形 3"/>
            <p:cNvSpPr/>
            <p:nvPr/>
          </p:nvSpPr>
          <p:spPr>
            <a:xfrm flipV="1">
              <a:off x="5884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flipV="1">
              <a:off x="6737" y="2245"/>
              <a:ext cx="1672" cy="144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2106295" y="2270760"/>
            <a:ext cx="797496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en-US" altLang="zh-CN" sz="8800" dirty="0">
                <a:solidFill>
                  <a:srgbClr val="FF0000"/>
                </a:solidFill>
                <a:latin typeface="Poppins SemiBold" panose="02000000000000000000" charset="0"/>
                <a:ea typeface="华文细黑" panose="02010600040101010101" charset="-122"/>
              </a:rPr>
              <a:t>THANK YOU</a:t>
            </a:r>
          </a:p>
        </p:txBody>
      </p:sp>
    </p:spTree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9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4" grpId="0"/>
      <p:bldP spid="14" grpId="2"/>
      <p:bldP spid="14" grpId="4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568</Words>
  <Application>Microsoft Office PowerPoint</Application>
  <PresentationFormat>Custom</PresentationFormat>
  <Paragraphs>35</Paragraphs>
  <Slides>8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主题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Windows User</cp:lastModifiedBy>
  <cp:revision>63</cp:revision>
  <dcterms:created xsi:type="dcterms:W3CDTF">2018-01-18T14:35:00Z</dcterms:created>
  <dcterms:modified xsi:type="dcterms:W3CDTF">2023-01-31T08:02:43Z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1033-11.2.0.10265</vt:lpwstr>
  </property>
  <property fmtid="{D5CDD505-2E9C-101B-9397-08002B2CF9AE}" pid="3" name="ICV">
    <vt:lpwstr>9661DAB6ADD54A028A563F77E7C2339F</vt:lpwstr>
  </property>
</Properties>
</file>