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1" r:id="rId5"/>
    <p:sldId id="268" r:id="rId6"/>
    <p:sldId id="266" r:id="rId7"/>
    <p:sldId id="263" r:id="rId8"/>
    <p:sldId id="264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15" y="53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62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4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41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" y="0"/>
            <a:ext cx="12190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8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3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44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5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5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7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ABF96-DAD0-413E-B8D2-22C73A3E97E6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38C3-7C22-4ACC-B5BB-C7731E2BE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4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71700" y="1805940"/>
            <a:ext cx="7406640" cy="2628900"/>
            <a:chOff x="2400300" y="2080260"/>
            <a:chExt cx="7406640" cy="2628900"/>
          </a:xfrm>
        </p:grpSpPr>
        <p:sp>
          <p:nvSpPr>
            <p:cNvPr id="4" name="Rounded Rectangle 3"/>
            <p:cNvSpPr/>
            <p:nvPr/>
          </p:nvSpPr>
          <p:spPr>
            <a:xfrm>
              <a:off x="2400300" y="2080260"/>
              <a:ext cx="7406640" cy="98298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3</a:t>
              </a:r>
            </a:p>
            <a:p>
              <a:pPr algn="ctr"/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HÀNH TIẾNG VIỆT </a:t>
              </a:r>
            </a:p>
          </p:txBody>
        </p:sp>
        <p:sp>
          <p:nvSpPr>
            <p:cNvPr id="5" name="Parallelogram 4"/>
            <p:cNvSpPr/>
            <p:nvPr/>
          </p:nvSpPr>
          <p:spPr>
            <a:xfrm>
              <a:off x="3383280" y="3634740"/>
              <a:ext cx="2514600" cy="1074420"/>
            </a:xfrm>
            <a:prstGeom prst="parallelogram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 TỪ</a:t>
              </a:r>
            </a:p>
          </p:txBody>
        </p:sp>
        <p:sp>
          <p:nvSpPr>
            <p:cNvPr id="6" name="Trapezoid 5"/>
            <p:cNvSpPr/>
            <p:nvPr/>
          </p:nvSpPr>
          <p:spPr>
            <a:xfrm>
              <a:off x="5615940" y="3634740"/>
              <a:ext cx="2407920" cy="1074420"/>
            </a:xfrm>
            <a:prstGeom prst="trapezoid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PHÓ TỪ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57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1843605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THỰC HÀNH</a:t>
            </a:r>
          </a:p>
        </p:txBody>
      </p:sp>
      <p:sp>
        <p:nvSpPr>
          <p:cNvPr id="2" name="Rectangle 1"/>
          <p:cNvSpPr/>
          <p:nvPr/>
        </p:nvSpPr>
        <p:spPr>
          <a:xfrm>
            <a:off x="365760" y="2385367"/>
            <a:ext cx="573024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1: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ví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dụ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học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phó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thực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bảng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thống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kê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sau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sz="24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430373"/>
              </p:ext>
            </p:extLst>
          </p:nvPr>
        </p:nvGraphicFramePr>
        <p:xfrm>
          <a:off x="6294297" y="1362251"/>
          <a:ext cx="5280483" cy="5162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537">
                  <a:extLst>
                    <a:ext uri="{9D8B030D-6E8A-4147-A177-3AD203B41FA5}">
                      <a16:colId xmlns:a16="http://schemas.microsoft.com/office/drawing/2014/main" val="774375453"/>
                    </a:ext>
                  </a:extLst>
                </a:gridCol>
                <a:gridCol w="701283">
                  <a:extLst>
                    <a:ext uri="{9D8B030D-6E8A-4147-A177-3AD203B41FA5}">
                      <a16:colId xmlns:a16="http://schemas.microsoft.com/office/drawing/2014/main" val="3244269700"/>
                    </a:ext>
                  </a:extLst>
                </a:gridCol>
                <a:gridCol w="1069871">
                  <a:extLst>
                    <a:ext uri="{9D8B030D-6E8A-4147-A177-3AD203B41FA5}">
                      <a16:colId xmlns:a16="http://schemas.microsoft.com/office/drawing/2014/main" val="43931244"/>
                    </a:ext>
                  </a:extLst>
                </a:gridCol>
                <a:gridCol w="2880792">
                  <a:extLst>
                    <a:ext uri="{9D8B030D-6E8A-4147-A177-3AD203B41FA5}">
                      <a16:colId xmlns:a16="http://schemas.microsoft.com/office/drawing/2014/main" val="2154920749"/>
                    </a:ext>
                  </a:extLst>
                </a:gridCol>
              </a:tblGrid>
              <a:tr h="7130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kèm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050045"/>
                  </a:ext>
                </a:extLst>
              </a:tr>
              <a:tr h="468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840542"/>
                  </a:ext>
                </a:extLst>
              </a:tr>
              <a:tr h="468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497718"/>
                  </a:ext>
                </a:extLst>
              </a:tr>
              <a:tr h="468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706032"/>
                  </a:ext>
                </a:extLst>
              </a:tr>
              <a:tr h="468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589044"/>
                  </a:ext>
                </a:extLst>
              </a:tr>
              <a:tr h="420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775743"/>
                  </a:ext>
                </a:extLst>
              </a:tr>
              <a:tr h="420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021503"/>
                  </a:ext>
                </a:extLst>
              </a:tr>
              <a:tr h="420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873253"/>
                  </a:ext>
                </a:extLst>
              </a:tr>
              <a:tr h="420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386930"/>
                  </a:ext>
                </a:extLst>
              </a:tr>
              <a:tr h="420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826515"/>
                  </a:ext>
                </a:extLst>
              </a:tr>
              <a:tr h="420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455387"/>
                  </a:ext>
                </a:extLst>
              </a:tr>
            </a:tbl>
          </a:graphicData>
        </a:graphic>
      </p:graphicFrame>
      <p:pic>
        <p:nvPicPr>
          <p:cNvPr id="15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" y="4798682"/>
            <a:ext cx="2222512" cy="19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5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8" name="五角星 5"/>
          <p:cNvSpPr/>
          <p:nvPr/>
        </p:nvSpPr>
        <p:spPr>
          <a:xfrm rot="21380687">
            <a:off x="11295815" y="1675236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1843605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THỰC HÀNH</a:t>
            </a:r>
          </a:p>
        </p:txBody>
      </p:sp>
      <p:sp>
        <p:nvSpPr>
          <p:cNvPr id="2" name="Rectangle 1"/>
          <p:cNvSpPr/>
          <p:nvPr/>
        </p:nvSpPr>
        <p:spPr>
          <a:xfrm>
            <a:off x="365760" y="2385367"/>
            <a:ext cx="573024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1: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ví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dụ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học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phó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thực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bảng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thống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kê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sau</a:t>
            </a:r>
            <a:r>
              <a:rPr lang="en-US" sz="2400" b="1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sz="24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507415"/>
              </p:ext>
            </p:extLst>
          </p:nvPr>
        </p:nvGraphicFramePr>
        <p:xfrm>
          <a:off x="6389868" y="1250578"/>
          <a:ext cx="5436371" cy="5186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9416">
                  <a:extLst>
                    <a:ext uri="{9D8B030D-6E8A-4147-A177-3AD203B41FA5}">
                      <a16:colId xmlns:a16="http://schemas.microsoft.com/office/drawing/2014/main" val="3929235338"/>
                    </a:ext>
                  </a:extLst>
                </a:gridCol>
                <a:gridCol w="758052">
                  <a:extLst>
                    <a:ext uri="{9D8B030D-6E8A-4147-A177-3AD203B41FA5}">
                      <a16:colId xmlns:a16="http://schemas.microsoft.com/office/drawing/2014/main" val="794645538"/>
                    </a:ext>
                  </a:extLst>
                </a:gridCol>
                <a:gridCol w="1156473">
                  <a:extLst>
                    <a:ext uri="{9D8B030D-6E8A-4147-A177-3AD203B41FA5}">
                      <a16:colId xmlns:a16="http://schemas.microsoft.com/office/drawing/2014/main" val="1721100660"/>
                    </a:ext>
                  </a:extLst>
                </a:gridCol>
                <a:gridCol w="2842430">
                  <a:extLst>
                    <a:ext uri="{9D8B030D-6E8A-4147-A177-3AD203B41FA5}">
                      <a16:colId xmlns:a16="http://schemas.microsoft.com/office/drawing/2014/main" val="20935772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kèm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0381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031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997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401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579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725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đừng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khiến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179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06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phủ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8502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3749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849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2319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xuyên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759597"/>
                  </a:ext>
                </a:extLst>
              </a:tr>
            </a:tbl>
          </a:graphicData>
        </a:graphic>
      </p:graphicFrame>
      <p:pic>
        <p:nvPicPr>
          <p:cNvPr id="15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" y="4798682"/>
            <a:ext cx="2222512" cy="19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7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05495" y="1590688"/>
            <a:ext cx="5730240" cy="489364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2/70: </a:t>
            </a:r>
            <a:r>
              <a:rPr lang="en-US" b="1" dirty="0"/>
              <a:t> 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 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 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rìu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 ...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28767"/>
              </p:ext>
            </p:extLst>
          </p:nvPr>
        </p:nvGraphicFramePr>
        <p:xfrm>
          <a:off x="6510282" y="1646681"/>
          <a:ext cx="5056879" cy="4882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3464">
                  <a:extLst>
                    <a:ext uri="{9D8B030D-6E8A-4147-A177-3AD203B41FA5}">
                      <a16:colId xmlns:a16="http://schemas.microsoft.com/office/drawing/2014/main" val="2818380351"/>
                    </a:ext>
                  </a:extLst>
                </a:gridCol>
                <a:gridCol w="850867">
                  <a:extLst>
                    <a:ext uri="{9D8B030D-6E8A-4147-A177-3AD203B41FA5}">
                      <a16:colId xmlns:a16="http://schemas.microsoft.com/office/drawing/2014/main" val="1358424482"/>
                    </a:ext>
                  </a:extLst>
                </a:gridCol>
                <a:gridCol w="1796274">
                  <a:extLst>
                    <a:ext uri="{9D8B030D-6E8A-4147-A177-3AD203B41FA5}">
                      <a16:colId xmlns:a16="http://schemas.microsoft.com/office/drawing/2014/main" val="3965330392"/>
                    </a:ext>
                  </a:extLst>
                </a:gridCol>
                <a:gridCol w="1796274">
                  <a:extLst>
                    <a:ext uri="{9D8B030D-6E8A-4147-A177-3AD203B41FA5}">
                      <a16:colId xmlns:a16="http://schemas.microsoft.com/office/drawing/2014/main" val="2573440565"/>
                    </a:ext>
                  </a:extLst>
                </a:gridCol>
              </a:tblGrid>
              <a:tr h="1424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810365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267172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989060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510874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88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8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05495" y="1590688"/>
            <a:ext cx="5730240" cy="489364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2/70: </a:t>
            </a:r>
            <a:r>
              <a:rPr lang="en-US" b="1" dirty="0"/>
              <a:t> 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 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 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rìu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 ...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80803"/>
              </p:ext>
            </p:extLst>
          </p:nvPr>
        </p:nvGraphicFramePr>
        <p:xfrm>
          <a:off x="6510282" y="1646681"/>
          <a:ext cx="5056879" cy="4882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3464">
                  <a:extLst>
                    <a:ext uri="{9D8B030D-6E8A-4147-A177-3AD203B41FA5}">
                      <a16:colId xmlns:a16="http://schemas.microsoft.com/office/drawing/2014/main" val="2818380351"/>
                    </a:ext>
                  </a:extLst>
                </a:gridCol>
                <a:gridCol w="850867">
                  <a:extLst>
                    <a:ext uri="{9D8B030D-6E8A-4147-A177-3AD203B41FA5}">
                      <a16:colId xmlns:a16="http://schemas.microsoft.com/office/drawing/2014/main" val="1358424482"/>
                    </a:ext>
                  </a:extLst>
                </a:gridCol>
                <a:gridCol w="1796274">
                  <a:extLst>
                    <a:ext uri="{9D8B030D-6E8A-4147-A177-3AD203B41FA5}">
                      <a16:colId xmlns:a16="http://schemas.microsoft.com/office/drawing/2014/main" val="3965330392"/>
                    </a:ext>
                  </a:extLst>
                </a:gridCol>
                <a:gridCol w="1796274">
                  <a:extLst>
                    <a:ext uri="{9D8B030D-6E8A-4147-A177-3AD203B41FA5}">
                      <a16:colId xmlns:a16="http://schemas.microsoft.com/office/drawing/2014/main" val="2573440565"/>
                    </a:ext>
                  </a:extLst>
                </a:gridCol>
              </a:tblGrid>
              <a:tr h="1424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810365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bảy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ý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267172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mươi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ý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mười → mươi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989060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mười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lăm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ý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năm → lăm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510874"/>
                  </a:ext>
                </a:extLst>
              </a:tr>
              <a:tr h="8533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ý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88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49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1843605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THỰC HÀNH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460" y="2385367"/>
            <a:ext cx="5730240" cy="3323667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3/70: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in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 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15000"/>
              </a:lnSpc>
            </a:pPr>
            <a:endParaRPr lang="en-US" sz="24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2" y="5394960"/>
            <a:ext cx="1495251" cy="14630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0301" y="1952813"/>
            <a:ext cx="5715001" cy="388087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tuộc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con;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tuộc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mươi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c)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vòi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tuộc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vòi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vòi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chặt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8" name="五角星 5"/>
          <p:cNvSpPr/>
          <p:nvPr/>
        </p:nvSpPr>
        <p:spPr>
          <a:xfrm rot="21380687">
            <a:off x="11295815" y="1675236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1843605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THỰC HÀNH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460" y="2385367"/>
            <a:ext cx="5730240" cy="32621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4/70: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endParaRPr lang="en-US" sz="24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2" y="5394960"/>
            <a:ext cx="1495251" cy="14630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40207" y="1428907"/>
            <a:ext cx="5785095" cy="47375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dặm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khâm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50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48740" y="1943100"/>
            <a:ext cx="7909560" cy="256032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 VỀ NHÀ:</a:t>
            </a:r>
          </a:p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- Học và nắm chắc ND bài học. 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- Hoàn thiện các bài tập và chọn viết về một nhân vật trong văn bản còn lại.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- Chuẩn bị bài: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Viết bài văn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274320"/>
            <a:ext cx="2628900" cy="642366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81188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38480" y="568747"/>
            <a:ext cx="9040043" cy="3134573"/>
            <a:chOff x="1475191" y="1119305"/>
            <a:chExt cx="9040043" cy="3134573"/>
          </a:xfrm>
        </p:grpSpPr>
        <p:sp>
          <p:nvSpPr>
            <p:cNvPr id="12" name="Line Callout 3 11"/>
            <p:cNvSpPr/>
            <p:nvPr/>
          </p:nvSpPr>
          <p:spPr>
            <a:xfrm>
              <a:off x="2222512" y="1816864"/>
              <a:ext cx="7545403" cy="2437014"/>
            </a:xfrm>
            <a:prstGeom prst="borderCallout3">
              <a:avLst>
                <a:gd name="adj1" fmla="val 99844"/>
                <a:gd name="adj2" fmla="val 52082"/>
                <a:gd name="adj3" fmla="val 130375"/>
                <a:gd name="adj4" fmla="val 59074"/>
                <a:gd name="adj5" fmla="val 141907"/>
                <a:gd name="adj6" fmla="val 76214"/>
                <a:gd name="adj7" fmla="val 129117"/>
                <a:gd name="adj8" fmla="val 105795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250000"/>
                </a:lnSpc>
              </a:pP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rất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say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sưa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>
                <a:lnSpc>
                  <a:spcPct val="250000"/>
                </a:lnSpc>
              </a:pPr>
              <a:endPara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1475191" y="1119305"/>
              <a:ext cx="9040043" cy="5018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177540" y="1920935"/>
            <a:ext cx="685800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60770" y="1920935"/>
            <a:ext cx="1274169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30590" y="1857381"/>
            <a:ext cx="1274169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43900" y="1852069"/>
            <a:ext cx="1072707" cy="3875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12031" y="2957754"/>
            <a:ext cx="1045569" cy="3575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61045" y="2944556"/>
            <a:ext cx="1045569" cy="3575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85438" y="2919884"/>
            <a:ext cx="685800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</a:p>
        </p:txBody>
      </p:sp>
    </p:spTree>
    <p:extLst>
      <p:ext uri="{BB962C8B-B14F-4D97-AF65-F5344CB8AC3E}">
        <p14:creationId xmlns:p14="http://schemas.microsoft.com/office/powerpoint/2010/main" val="16410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38480" y="568747"/>
            <a:ext cx="10686822" cy="5738695"/>
            <a:chOff x="1475191" y="1119305"/>
            <a:chExt cx="10686822" cy="573869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915" y="3566267"/>
              <a:ext cx="2394098" cy="3291733"/>
            </a:xfrm>
            <a:prstGeom prst="rect">
              <a:avLst/>
            </a:prstGeom>
          </p:spPr>
        </p:pic>
        <p:sp>
          <p:nvSpPr>
            <p:cNvPr id="12" name="Line Callout 3 11"/>
            <p:cNvSpPr/>
            <p:nvPr/>
          </p:nvSpPr>
          <p:spPr>
            <a:xfrm>
              <a:off x="2222512" y="1816864"/>
              <a:ext cx="7545403" cy="2437014"/>
            </a:xfrm>
            <a:prstGeom prst="borderCallout3">
              <a:avLst>
                <a:gd name="adj1" fmla="val 99844"/>
                <a:gd name="adj2" fmla="val 52082"/>
                <a:gd name="adj3" fmla="val 130375"/>
                <a:gd name="adj4" fmla="val 59074"/>
                <a:gd name="adj5" fmla="val 141907"/>
                <a:gd name="adj6" fmla="val 76214"/>
                <a:gd name="adj7" fmla="val 129117"/>
                <a:gd name="adj8" fmla="val 105795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250000"/>
                </a:lnSpc>
              </a:pP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rất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say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sưa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>
                <a:lnSpc>
                  <a:spcPct val="250000"/>
                </a:lnSpc>
              </a:pPr>
              <a:endPara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1475191" y="1119305"/>
              <a:ext cx="9040043" cy="5018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177540" y="1920935"/>
            <a:ext cx="685800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60770" y="1920935"/>
            <a:ext cx="1274169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30590" y="1857381"/>
            <a:ext cx="1274169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43900" y="1852069"/>
            <a:ext cx="1072707" cy="3875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12031" y="2957754"/>
            <a:ext cx="1045569" cy="3575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61045" y="2944556"/>
            <a:ext cx="1045569" cy="3575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85438" y="2919884"/>
            <a:ext cx="685800" cy="38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</a:p>
        </p:txBody>
      </p:sp>
    </p:spTree>
    <p:extLst>
      <p:ext uri="{BB962C8B-B14F-4D97-AF65-F5344CB8AC3E}">
        <p14:creationId xmlns:p14="http://schemas.microsoft.com/office/powerpoint/2010/main" val="426838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9" name="五角星 6"/>
          <p:cNvSpPr/>
          <p:nvPr/>
        </p:nvSpPr>
        <p:spPr>
          <a:xfrm rot="19938392">
            <a:off x="11590896" y="2506893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1843671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SỐ TỪ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10302" y="1843671"/>
            <a:ext cx="5737860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-rip,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lếch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52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9" name="五角星 6"/>
          <p:cNvSpPr/>
          <p:nvPr/>
        </p:nvSpPr>
        <p:spPr>
          <a:xfrm rot="19938392">
            <a:off x="11590896" y="2506893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1843671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SỐ TỪ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10302" y="1843671"/>
            <a:ext cx="5737860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-rip,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lếch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05740" y="2640811"/>
            <a:ext cx="1531620" cy="6564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Callout 2 (Accent Bar) 16"/>
          <p:cNvSpPr/>
          <p:nvPr/>
        </p:nvSpPr>
        <p:spPr>
          <a:xfrm>
            <a:off x="2334126" y="2157912"/>
            <a:ext cx="3368841" cy="633414"/>
          </a:xfrm>
          <a:prstGeom prst="accentCallout2">
            <a:avLst>
              <a:gd name="adj1" fmla="val 58630"/>
              <a:gd name="adj2" fmla="val -437"/>
              <a:gd name="adj3" fmla="val 66167"/>
              <a:gd name="adj4" fmla="val -11386"/>
              <a:gd name="adj5" fmla="val 122183"/>
              <a:gd name="adj6" fmla="val -1725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ine Callout 2 (Accent Bar) 17"/>
          <p:cNvSpPr/>
          <p:nvPr/>
        </p:nvSpPr>
        <p:spPr>
          <a:xfrm>
            <a:off x="2326707" y="3190743"/>
            <a:ext cx="3352198" cy="784428"/>
          </a:xfrm>
          <a:prstGeom prst="accentCallout2">
            <a:avLst>
              <a:gd name="adj1" fmla="val 41145"/>
              <a:gd name="adj2" fmla="val 289"/>
              <a:gd name="adj3" fmla="val 32034"/>
              <a:gd name="adj4" fmla="val -10644"/>
              <a:gd name="adj5" fmla="val -35940"/>
              <a:gd name="adj6" fmla="val -1650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13762" y="4910768"/>
            <a:ext cx="1531620" cy="65649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Callout 2 (Accent Bar) 19"/>
          <p:cNvSpPr/>
          <p:nvPr/>
        </p:nvSpPr>
        <p:spPr>
          <a:xfrm>
            <a:off x="2390275" y="4427872"/>
            <a:ext cx="3288630" cy="1001109"/>
          </a:xfrm>
          <a:prstGeom prst="accentCallout2">
            <a:avLst>
              <a:gd name="adj1" fmla="val 58630"/>
              <a:gd name="adj2" fmla="val -437"/>
              <a:gd name="adj3" fmla="val 53762"/>
              <a:gd name="adj4" fmla="val -9156"/>
              <a:gd name="adj5" fmla="val 74885"/>
              <a:gd name="adj6" fmla="val -186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ine Callout 2 (Accent Bar) 20"/>
          <p:cNvSpPr/>
          <p:nvPr/>
        </p:nvSpPr>
        <p:spPr>
          <a:xfrm>
            <a:off x="2358792" y="5605076"/>
            <a:ext cx="3352198" cy="784428"/>
          </a:xfrm>
          <a:prstGeom prst="accentCallout2">
            <a:avLst>
              <a:gd name="adj1" fmla="val 41145"/>
              <a:gd name="adj2" fmla="val 289"/>
              <a:gd name="adj3" fmla="val 32034"/>
              <a:gd name="adj4" fmla="val -10644"/>
              <a:gd name="adj5" fmla="val -45143"/>
              <a:gd name="adj6" fmla="val -17942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79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1843671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SỐ TỪ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14385" y="2778928"/>
            <a:ext cx="1531620" cy="6564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Callout 2 (Accent Bar) 16"/>
          <p:cNvSpPr/>
          <p:nvPr/>
        </p:nvSpPr>
        <p:spPr>
          <a:xfrm>
            <a:off x="5376348" y="2145514"/>
            <a:ext cx="2420754" cy="633414"/>
          </a:xfrm>
          <a:prstGeom prst="accentCallout2">
            <a:avLst>
              <a:gd name="adj1" fmla="val 58630"/>
              <a:gd name="adj2" fmla="val -437"/>
              <a:gd name="adj3" fmla="val 58569"/>
              <a:gd name="adj4" fmla="val -16356"/>
              <a:gd name="adj5" fmla="val 156374"/>
              <a:gd name="adj6" fmla="val -35148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ine Callout 2 (Accent Bar) 17"/>
          <p:cNvSpPr/>
          <p:nvPr/>
        </p:nvSpPr>
        <p:spPr>
          <a:xfrm>
            <a:off x="5345921" y="3349260"/>
            <a:ext cx="2451181" cy="784428"/>
          </a:xfrm>
          <a:prstGeom prst="accentCallout2">
            <a:avLst>
              <a:gd name="adj1" fmla="val 41145"/>
              <a:gd name="adj2" fmla="val 289"/>
              <a:gd name="adj3" fmla="val 38169"/>
              <a:gd name="adj4" fmla="val -13589"/>
              <a:gd name="adj5" fmla="val -23670"/>
              <a:gd name="adj6" fmla="val -31231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99510" y="4941486"/>
            <a:ext cx="1531620" cy="65649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Callout 2 (Accent Bar) 19"/>
          <p:cNvSpPr/>
          <p:nvPr/>
        </p:nvSpPr>
        <p:spPr>
          <a:xfrm>
            <a:off x="5376348" y="4379861"/>
            <a:ext cx="3288630" cy="1001109"/>
          </a:xfrm>
          <a:prstGeom prst="accentCallout2">
            <a:avLst>
              <a:gd name="adj1" fmla="val 58630"/>
              <a:gd name="adj2" fmla="val -437"/>
              <a:gd name="adj3" fmla="val 51359"/>
              <a:gd name="adj4" fmla="val -13547"/>
              <a:gd name="adj5" fmla="val 82096"/>
              <a:gd name="adj6" fmla="val -2523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ine Callout 2 (Accent Bar) 20"/>
          <p:cNvSpPr/>
          <p:nvPr/>
        </p:nvSpPr>
        <p:spPr>
          <a:xfrm>
            <a:off x="5376348" y="5734621"/>
            <a:ext cx="3352198" cy="784428"/>
          </a:xfrm>
          <a:prstGeom prst="accentCallout2">
            <a:avLst>
              <a:gd name="adj1" fmla="val 41145"/>
              <a:gd name="adj2" fmla="val 289"/>
              <a:gd name="adj3" fmla="val 32034"/>
              <a:gd name="adj4" fmla="val -10644"/>
              <a:gd name="adj5" fmla="val -60481"/>
              <a:gd name="adj6" fmla="val -24402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92592" y="3741474"/>
            <a:ext cx="1564104" cy="69971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</a:t>
            </a:r>
          </a:p>
        </p:txBody>
      </p:sp>
      <p:cxnSp>
        <p:nvCxnSpPr>
          <p:cNvPr id="22" name="Straight Arrow Connector 21"/>
          <p:cNvCxnSpPr>
            <a:stCxn id="15" idx="3"/>
          </p:cNvCxnSpPr>
          <p:nvPr/>
        </p:nvCxnSpPr>
        <p:spPr>
          <a:xfrm flipV="1">
            <a:off x="2156696" y="3435423"/>
            <a:ext cx="842814" cy="655909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3"/>
          </p:cNvCxnSpPr>
          <p:nvPr/>
        </p:nvCxnSpPr>
        <p:spPr>
          <a:xfrm>
            <a:off x="2156696" y="4091332"/>
            <a:ext cx="857689" cy="850154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832" y="2182461"/>
            <a:ext cx="2808903" cy="433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4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760" y="1331954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NGỮ VĂN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1843671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PHÓ TỪ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96000" y="1646680"/>
            <a:ext cx="0" cy="5211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26869" y="1603041"/>
            <a:ext cx="5066651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300000"/>
              </a:lnSpc>
            </a:pP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</a:p>
          <a:p>
            <a:pPr algn="just">
              <a:lnSpc>
                <a:spcPct val="300000"/>
              </a:lnSpc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6833935" y="2725773"/>
            <a:ext cx="643691" cy="486660"/>
            <a:chOff x="6521116" y="2942340"/>
            <a:chExt cx="643691" cy="48666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521116" y="3031958"/>
              <a:ext cx="1" cy="397042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545179" y="3429000"/>
              <a:ext cx="619627" cy="0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 flipV="1">
              <a:off x="7164806" y="2942340"/>
              <a:ext cx="1" cy="48666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9810950" y="2770582"/>
            <a:ext cx="854041" cy="486660"/>
            <a:chOff x="6521116" y="2962840"/>
            <a:chExt cx="854041" cy="486660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6521116" y="3031958"/>
              <a:ext cx="1" cy="397042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6545179" y="3404691"/>
              <a:ext cx="793157" cy="24310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H="1" flipV="1">
              <a:off x="7375156" y="2962840"/>
              <a:ext cx="1" cy="48666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6759541" y="4041960"/>
            <a:ext cx="643691" cy="486660"/>
            <a:chOff x="6521116" y="2942340"/>
            <a:chExt cx="643691" cy="486660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6521116" y="3031958"/>
              <a:ext cx="1" cy="397042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545179" y="3429000"/>
              <a:ext cx="619627" cy="0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 flipH="1" flipV="1">
              <a:off x="7164806" y="2942340"/>
              <a:ext cx="1" cy="48666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Straight Connector 67"/>
          <p:cNvCxnSpPr/>
          <p:nvPr/>
        </p:nvCxnSpPr>
        <p:spPr>
          <a:xfrm flipV="1">
            <a:off x="7023433" y="4035326"/>
            <a:ext cx="1061789" cy="4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0283744" y="2773544"/>
            <a:ext cx="1061789" cy="4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8327059" y="5236603"/>
            <a:ext cx="643691" cy="486660"/>
            <a:chOff x="6521116" y="2942340"/>
            <a:chExt cx="643691" cy="486660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6521116" y="3031958"/>
              <a:ext cx="1" cy="397042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6545179" y="3429000"/>
              <a:ext cx="619627" cy="0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H="1" flipV="1">
              <a:off x="7164806" y="2942340"/>
              <a:ext cx="1" cy="48666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/>
          <p:cNvCxnSpPr/>
          <p:nvPr/>
        </p:nvCxnSpPr>
        <p:spPr>
          <a:xfrm flipV="1">
            <a:off x="7167811" y="2722456"/>
            <a:ext cx="600179" cy="1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8690810" y="5284050"/>
            <a:ext cx="600179" cy="1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7187664" y="2674930"/>
            <a:ext cx="603187" cy="35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0433538" y="2758600"/>
            <a:ext cx="603187" cy="327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634460" y="5284050"/>
            <a:ext cx="603187" cy="327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248624" y="4061770"/>
            <a:ext cx="603187" cy="35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</a:p>
        </p:txBody>
      </p:sp>
      <p:sp>
        <p:nvSpPr>
          <p:cNvPr id="18" name="Line Callout 2 17"/>
          <p:cNvSpPr/>
          <p:nvPr/>
        </p:nvSpPr>
        <p:spPr>
          <a:xfrm>
            <a:off x="3545104" y="2236152"/>
            <a:ext cx="2331720" cy="534430"/>
          </a:xfrm>
          <a:prstGeom prst="borderCallout2">
            <a:avLst>
              <a:gd name="adj1" fmla="val 48027"/>
              <a:gd name="adj2" fmla="val -490"/>
              <a:gd name="adj3" fmla="val 50954"/>
              <a:gd name="adj4" fmla="val -22550"/>
              <a:gd name="adj5" fmla="val 206604"/>
              <a:gd name="adj6" fmla="val -4078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SỐ NHIỀU</a:t>
            </a:r>
          </a:p>
        </p:txBody>
      </p:sp>
      <p:sp>
        <p:nvSpPr>
          <p:cNvPr id="43" name="Line Callout 2 42"/>
          <p:cNvSpPr/>
          <p:nvPr/>
        </p:nvSpPr>
        <p:spPr>
          <a:xfrm>
            <a:off x="3559143" y="4335115"/>
            <a:ext cx="2331720" cy="534430"/>
          </a:xfrm>
          <a:prstGeom prst="borderCallout2">
            <a:avLst>
              <a:gd name="adj1" fmla="val 48027"/>
              <a:gd name="adj2" fmla="val -490"/>
              <a:gd name="adj3" fmla="val 50954"/>
              <a:gd name="adj4" fmla="val -22550"/>
              <a:gd name="adj5" fmla="val -199981"/>
              <a:gd name="adj6" fmla="val -4279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THỜI GIAN</a:t>
            </a:r>
          </a:p>
        </p:txBody>
      </p:sp>
      <p:sp>
        <p:nvSpPr>
          <p:cNvPr id="44" name="Line Callout 2 43"/>
          <p:cNvSpPr/>
          <p:nvPr/>
        </p:nvSpPr>
        <p:spPr>
          <a:xfrm>
            <a:off x="3553026" y="2957373"/>
            <a:ext cx="2331720" cy="534430"/>
          </a:xfrm>
          <a:prstGeom prst="borderCallout2">
            <a:avLst>
              <a:gd name="adj1" fmla="val 48027"/>
              <a:gd name="adj2" fmla="val -490"/>
              <a:gd name="adj3" fmla="val 38122"/>
              <a:gd name="adj4" fmla="val -20589"/>
              <a:gd name="adj5" fmla="val 69725"/>
              <a:gd name="adj6" fmla="val -4088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THỜI GIAN</a:t>
            </a:r>
          </a:p>
        </p:txBody>
      </p:sp>
      <p:sp>
        <p:nvSpPr>
          <p:cNvPr id="45" name="Line Callout 2 44"/>
          <p:cNvSpPr/>
          <p:nvPr/>
        </p:nvSpPr>
        <p:spPr>
          <a:xfrm>
            <a:off x="3551925" y="3667654"/>
            <a:ext cx="2331720" cy="534430"/>
          </a:xfrm>
          <a:prstGeom prst="borderCallout2">
            <a:avLst>
              <a:gd name="adj1" fmla="val 48027"/>
              <a:gd name="adj2" fmla="val -490"/>
              <a:gd name="adj3" fmla="val 50954"/>
              <a:gd name="adj4" fmla="val -21570"/>
              <a:gd name="adj5" fmla="val -54097"/>
              <a:gd name="adj6" fmla="val -3985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MỨC ĐỘ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05" y="2389067"/>
            <a:ext cx="2518407" cy="27332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TỪ CHUYÊN ĐI KÈM VỚI DANH TỪ, ĐỘNG TỪ, TÍNH TỪ HOẶC ĐẠI TỪ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1074420" y="5145163"/>
            <a:ext cx="332557" cy="48666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274320" y="5654683"/>
            <a:ext cx="1897380" cy="42607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PHÓ TỪ</a:t>
            </a:r>
          </a:p>
        </p:txBody>
      </p:sp>
    </p:spTree>
    <p:extLst>
      <p:ext uri="{BB962C8B-B14F-4D97-AF65-F5344CB8AC3E}">
        <p14:creationId xmlns:p14="http://schemas.microsoft.com/office/powerpoint/2010/main" val="206644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39" grpId="0" animBg="1"/>
      <p:bldP spid="40" grpId="0" animBg="1"/>
      <p:bldP spid="41" grpId="0" animBg="1"/>
      <p:bldP spid="18" grpId="0" animBg="1"/>
      <p:bldP spid="43" grpId="0" animBg="1"/>
      <p:bldP spid="44" grpId="0" animBg="1"/>
      <p:bldP spid="45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8" name="五角星 5"/>
          <p:cNvSpPr/>
          <p:nvPr/>
        </p:nvSpPr>
        <p:spPr>
          <a:xfrm rot="21380687">
            <a:off x="11295815" y="1675236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9" name="五角星 6"/>
          <p:cNvSpPr/>
          <p:nvPr/>
        </p:nvSpPr>
        <p:spPr>
          <a:xfrm rot="19938392">
            <a:off x="11590896" y="2506893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3163" y="1214084"/>
            <a:ext cx="7749540" cy="5632311"/>
          </a:xfrm>
          <a:prstGeom prst="rect">
            <a:avLst/>
          </a:prstGeom>
          <a:noFill/>
          <a:ln>
            <a:solidFill>
              <a:srgbClr val="002060">
                <a:alpha val="98000"/>
              </a:srgb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 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khủng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Brét-bơ-ry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En-đi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f) ...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nay. 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Brét-bơ-ry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lùi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Brét-bơ-ry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k) Hai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06740" y="1206607"/>
            <a:ext cx="3718562" cy="56323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98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"/>
            <a:ext cx="12192000" cy="1120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TỪ - PHÓ TỪ</a:t>
            </a:r>
          </a:p>
        </p:txBody>
      </p:sp>
      <p:sp>
        <p:nvSpPr>
          <p:cNvPr id="8" name="五角星 5"/>
          <p:cNvSpPr/>
          <p:nvPr/>
        </p:nvSpPr>
        <p:spPr>
          <a:xfrm rot="21380687">
            <a:off x="11295815" y="1675236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021982" y="3101510"/>
            <a:ext cx="1354754" cy="1476600"/>
          </a:xfrm>
          <a:prstGeom prst="roundRect">
            <a:avLst>
              <a:gd name="adj" fmla="val 3385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PHÓ TỪ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8807" y="1456555"/>
            <a:ext cx="3725535" cy="848716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SỐ ÍT HOẶC SỐ NHIỀU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18806" y="2590074"/>
            <a:ext cx="3725535" cy="800826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THỜI GIAN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18806" y="3675704"/>
            <a:ext cx="3725535" cy="80004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MỨC ĐỘ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18806" y="4682926"/>
            <a:ext cx="3725535" cy="803473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SỰ LẶP LẠI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18806" y="5693577"/>
            <a:ext cx="3725535" cy="779412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SỰ TIẾP DIỄN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76845" y="1520875"/>
            <a:ext cx="4748457" cy="75543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SỰ CẦU KHIẾN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176845" y="2587563"/>
            <a:ext cx="4748457" cy="80333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SỰ DIỄN RA ĐỒNG THỜI, TƯƠNG TỰ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176845" y="3673193"/>
            <a:ext cx="4748457" cy="80255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SỰ PHỦ ĐỊNH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193580" y="4682926"/>
            <a:ext cx="4748457" cy="80255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SỰ HOÀN THÀNH, KẾT QUẢ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210315" y="5692659"/>
            <a:ext cx="4748457" cy="80255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TÍNH THƯỜNG XUYÊN, 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TỤC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 flipV="1">
            <a:off x="4244341" y="2276311"/>
            <a:ext cx="807719" cy="1404149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4244341" y="3101510"/>
            <a:ext cx="777641" cy="57168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30" idx="3"/>
          </p:cNvCxnSpPr>
          <p:nvPr/>
        </p:nvCxnSpPr>
        <p:spPr>
          <a:xfrm flipH="1">
            <a:off x="4244341" y="3673193"/>
            <a:ext cx="760796" cy="40253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4235116" y="3687727"/>
            <a:ext cx="770021" cy="1057012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4291166" y="3680460"/>
            <a:ext cx="713971" cy="210323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6376736" y="2276310"/>
            <a:ext cx="800109" cy="1396884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6376736" y="3101510"/>
            <a:ext cx="800109" cy="571684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35" idx="1"/>
          </p:cNvCxnSpPr>
          <p:nvPr/>
        </p:nvCxnSpPr>
        <p:spPr>
          <a:xfrm>
            <a:off x="6376736" y="3673193"/>
            <a:ext cx="800109" cy="401278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6376736" y="3673193"/>
            <a:ext cx="800109" cy="100973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6376736" y="3673193"/>
            <a:ext cx="816844" cy="2077902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9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1764</Words>
  <Application>Microsoft Office PowerPoint</Application>
  <PresentationFormat>Widescreen</PresentationFormat>
  <Paragraphs>276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Tung Lâm</cp:lastModifiedBy>
  <cp:revision>51</cp:revision>
  <dcterms:created xsi:type="dcterms:W3CDTF">2022-06-14T07:43:49Z</dcterms:created>
  <dcterms:modified xsi:type="dcterms:W3CDTF">2023-10-24T10:41:37Z</dcterms:modified>
</cp:coreProperties>
</file>