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custDataLst>
    <p:tags r:id="rId2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iUH/fgaHPtiCxFx5qVpuimtzXrf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 name="Google Shape;27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9" name="Google Shape;2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9"/>
          <p:cNvSpPr>
            <a:spLocks noGrp="1"/>
          </p:cNvSpPr>
          <p:nvPr>
            <p:ph type="pic" idx="2"/>
          </p:nvPr>
        </p:nvSpPr>
        <p:spPr>
          <a:xfrm>
            <a:off x="5183188" y="987425"/>
            <a:ext cx="6172200" cy="4873625"/>
          </a:xfrm>
          <a:prstGeom prst="rect">
            <a:avLst/>
          </a:prstGeom>
          <a:noFill/>
          <a:ln>
            <a:noFill/>
          </a:ln>
        </p:spPr>
      </p:sp>
      <p:sp>
        <p:nvSpPr>
          <p:cNvPr id="64" name="Google Shape;64;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jp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jp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gif"/><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25.jpg"/><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9.jp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hyperlink" Target="https://youtu.be/oOOZ_OeUwS8" TargetMode="External"/><Relationship Id="rId5" Type="http://schemas.openxmlformats.org/officeDocument/2006/relationships/hyperlink" Target="https://youtu.be/mWHQp2lWoMg" TargetMode="External"/><Relationship Id="rId4" Type="http://schemas.openxmlformats.org/officeDocument/2006/relationships/hyperlink" Target="https://youtu.be/W3o6cijwX7U"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32.jp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notesSlide" Target="../notesSlides/notesSlide16.xml"/><Relationship Id="rId7" Type="http://schemas.openxmlformats.org/officeDocument/2006/relationships/image" Target="../media/image36.jp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 Id="rId9" Type="http://schemas.openxmlformats.org/officeDocument/2006/relationships/image" Target="../media/image25.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5.jp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8.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4">
            <a:alphaModFix/>
          </a:blip>
          <a:srcRect/>
          <a:stretch/>
        </p:blipFill>
        <p:spPr>
          <a:xfrm>
            <a:off x="0" y="0"/>
            <a:ext cx="12192000" cy="7010400"/>
          </a:xfrm>
          <a:prstGeom prst="rect">
            <a:avLst/>
          </a:prstGeom>
          <a:noFill/>
          <a:ln>
            <a:noFill/>
          </a:ln>
        </p:spPr>
      </p:pic>
      <p:pic>
        <p:nvPicPr>
          <p:cNvPr id="85" name="Google Shape;85;p1"/>
          <p:cNvPicPr preferRelativeResize="0"/>
          <p:nvPr/>
        </p:nvPicPr>
        <p:blipFill rotWithShape="1">
          <a:blip r:embed="rId5">
            <a:alphaModFix/>
          </a:blip>
          <a:srcRect/>
          <a:stretch/>
        </p:blipFill>
        <p:spPr>
          <a:xfrm>
            <a:off x="13144500" y="2314204"/>
            <a:ext cx="609600" cy="609600"/>
          </a:xfrm>
          <a:prstGeom prst="rect">
            <a:avLst/>
          </a:prstGeom>
          <a:noFill/>
          <a:ln>
            <a:noFill/>
          </a:ln>
        </p:spPr>
      </p:pic>
      <p:pic>
        <p:nvPicPr>
          <p:cNvPr id="86" name="Google Shape;86;p1"/>
          <p:cNvPicPr preferRelativeResize="0"/>
          <p:nvPr/>
        </p:nvPicPr>
        <p:blipFill rotWithShape="1">
          <a:blip r:embed="rId6">
            <a:alphaModFix/>
          </a:blip>
          <a:srcRect/>
          <a:stretch/>
        </p:blipFill>
        <p:spPr>
          <a:xfrm flipH="1">
            <a:off x="6051522" y="0"/>
            <a:ext cx="2944663" cy="7010400"/>
          </a:xfrm>
          <a:prstGeom prst="rect">
            <a:avLst/>
          </a:prstGeom>
          <a:noFill/>
          <a:ln>
            <a:noFill/>
          </a:ln>
        </p:spPr>
      </p:pic>
      <p:pic>
        <p:nvPicPr>
          <p:cNvPr id="87" name="Google Shape;87;p1"/>
          <p:cNvPicPr preferRelativeResize="0"/>
          <p:nvPr/>
        </p:nvPicPr>
        <p:blipFill rotWithShape="1">
          <a:blip r:embed="rId7">
            <a:alphaModFix/>
          </a:blip>
          <a:srcRect/>
          <a:stretch/>
        </p:blipFill>
        <p:spPr>
          <a:xfrm>
            <a:off x="8959535" y="0"/>
            <a:ext cx="3261163" cy="7010400"/>
          </a:xfrm>
          <a:prstGeom prst="rect">
            <a:avLst/>
          </a:prstGeom>
          <a:noFill/>
          <a:ln>
            <a:noFill/>
          </a:ln>
        </p:spPr>
      </p:pic>
      <p:pic>
        <p:nvPicPr>
          <p:cNvPr id="88" name="Google Shape;88;p1"/>
          <p:cNvPicPr preferRelativeResize="0"/>
          <p:nvPr/>
        </p:nvPicPr>
        <p:blipFill rotWithShape="1">
          <a:blip r:embed="rId6">
            <a:alphaModFix/>
          </a:blip>
          <a:srcRect/>
          <a:stretch/>
        </p:blipFill>
        <p:spPr>
          <a:xfrm>
            <a:off x="3144410" y="0"/>
            <a:ext cx="2944663" cy="7010400"/>
          </a:xfrm>
          <a:prstGeom prst="rect">
            <a:avLst/>
          </a:prstGeom>
          <a:noFill/>
          <a:ln>
            <a:noFill/>
          </a:ln>
        </p:spPr>
      </p:pic>
      <p:pic>
        <p:nvPicPr>
          <p:cNvPr id="89" name="Google Shape;89;p1"/>
          <p:cNvPicPr preferRelativeResize="0"/>
          <p:nvPr/>
        </p:nvPicPr>
        <p:blipFill rotWithShape="1">
          <a:blip r:embed="rId7">
            <a:alphaModFix/>
          </a:blip>
          <a:srcRect/>
          <a:stretch/>
        </p:blipFill>
        <p:spPr>
          <a:xfrm>
            <a:off x="-38959" y="0"/>
            <a:ext cx="3258409" cy="7010400"/>
          </a:xfrm>
          <a:prstGeom prst="rect">
            <a:avLst/>
          </a:prstGeom>
          <a:noFill/>
          <a:ln>
            <a:noFill/>
          </a:ln>
        </p:spPr>
      </p:pic>
      <p:grpSp>
        <p:nvGrpSpPr>
          <p:cNvPr id="90" name="Google Shape;90;p1"/>
          <p:cNvGrpSpPr/>
          <p:nvPr/>
        </p:nvGrpSpPr>
        <p:grpSpPr>
          <a:xfrm>
            <a:off x="-650956" y="-3399489"/>
            <a:ext cx="14014579" cy="13196138"/>
            <a:chOff x="-815892" y="-2743201"/>
            <a:chExt cx="14014579" cy="13196138"/>
          </a:xfrm>
        </p:grpSpPr>
        <p:pic>
          <p:nvPicPr>
            <p:cNvPr id="91" name="Google Shape;91;p1"/>
            <p:cNvPicPr preferRelativeResize="0"/>
            <p:nvPr/>
          </p:nvPicPr>
          <p:blipFill rotWithShape="1">
            <a:blip r:embed="rId8">
              <a:alphaModFix/>
            </a:blip>
            <a:srcRect/>
            <a:stretch/>
          </p:blipFill>
          <p:spPr>
            <a:xfrm>
              <a:off x="-815892" y="-2743201"/>
              <a:ext cx="14014579" cy="11858625"/>
            </a:xfrm>
            <a:prstGeom prst="rect">
              <a:avLst/>
            </a:prstGeom>
            <a:noFill/>
            <a:ln>
              <a:noFill/>
            </a:ln>
          </p:spPr>
        </p:pic>
        <p:pic>
          <p:nvPicPr>
            <p:cNvPr id="92" name="Google Shape;92;p1"/>
            <p:cNvPicPr preferRelativeResize="0"/>
            <p:nvPr/>
          </p:nvPicPr>
          <p:blipFill rotWithShape="1">
            <a:blip r:embed="rId9">
              <a:alphaModFix/>
            </a:blip>
            <a:srcRect/>
            <a:stretch/>
          </p:blipFill>
          <p:spPr>
            <a:xfrm>
              <a:off x="4085412" y="7129920"/>
              <a:ext cx="4271184" cy="3323017"/>
            </a:xfrm>
            <a:prstGeom prst="rect">
              <a:avLst/>
            </a:prstGeom>
            <a:noFill/>
            <a:ln>
              <a:noFill/>
            </a:ln>
          </p:spPr>
        </p:pic>
      </p:grpSp>
      <p:pic>
        <p:nvPicPr>
          <p:cNvPr id="93" name="Google Shape;93;p1"/>
          <p:cNvPicPr preferRelativeResize="0"/>
          <p:nvPr/>
        </p:nvPicPr>
        <p:blipFill rotWithShape="1">
          <a:blip r:embed="rId5">
            <a:alphaModFix/>
          </a:blip>
          <a:srcRect/>
          <a:stretch/>
        </p:blipFill>
        <p:spPr>
          <a:xfrm>
            <a:off x="13363623" y="4356843"/>
            <a:ext cx="609600" cy="609600"/>
          </a:xfrm>
          <a:prstGeom prst="rect">
            <a:avLst/>
          </a:prstGeom>
          <a:noFill/>
          <a:ln>
            <a:noFill/>
          </a:ln>
        </p:spPr>
      </p:pic>
      <p:sp>
        <p:nvSpPr>
          <p:cNvPr id="94" name="Google Shape;94;p1"/>
          <p:cNvSpPr txBox="1"/>
          <p:nvPr/>
        </p:nvSpPr>
        <p:spPr>
          <a:xfrm>
            <a:off x="1197715" y="3963040"/>
            <a:ext cx="981042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i="0" u="none" strike="noStrike" cap="none">
                <a:solidFill>
                  <a:srgbClr val="FF0000"/>
                </a:solidFill>
                <a:latin typeface="Arial"/>
                <a:ea typeface="Arial"/>
                <a:cs typeface="Arial"/>
                <a:sym typeface="Arial"/>
              </a:rPr>
              <a:t>AI CẬP VÀ LƯỠNG HÀ CỔ ĐẠI</a:t>
            </a:r>
            <a:endParaRPr/>
          </a:p>
        </p:txBody>
      </p:sp>
      <p:pic>
        <p:nvPicPr>
          <p:cNvPr id="95" name="Google Shape;95;p1"/>
          <p:cNvPicPr preferRelativeResize="0"/>
          <p:nvPr/>
        </p:nvPicPr>
        <p:blipFill rotWithShape="1">
          <a:blip r:embed="rId10">
            <a:alphaModFix/>
          </a:blip>
          <a:srcRect/>
          <a:stretch/>
        </p:blipFill>
        <p:spPr>
          <a:xfrm>
            <a:off x="379143" y="0"/>
            <a:ext cx="11344758" cy="6793423"/>
          </a:xfrm>
          <a:prstGeom prst="rect">
            <a:avLst/>
          </a:prstGeom>
          <a:noFill/>
          <a:ln>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0"/>
                                        <p:tgtEl>
                                          <p:spTgt spid="85"/>
                                        </p:tgtEl>
                                      </p:cBhvr>
                                    </p:animEffect>
                                  </p:childTnLst>
                                </p:cTn>
                              </p:par>
                            </p:childTnLst>
                          </p:cTn>
                        </p:par>
                        <p:par>
                          <p:cTn id="8" fill="hold">
                            <p:stCondLst>
                              <p:cond delay="5000"/>
                            </p:stCondLst>
                            <p:childTnLst>
                              <p:par>
                                <p:cTn id="9" presetID="10" presetClass="entr" presetSubtype="0" fill="hold" nodeType="afterEffect">
                                  <p:stCondLst>
                                    <p:cond delay="1000"/>
                                  </p:stCondLst>
                                  <p:childTnLst>
                                    <p:set>
                                      <p:cBhvr>
                                        <p:cTn id="10" dur="1" fill="hold">
                                          <p:stCondLst>
                                            <p:cond delay="0"/>
                                          </p:stCondLst>
                                        </p:cTn>
                                        <p:tgtEl>
                                          <p:spTgt spid="93"/>
                                        </p:tgtEl>
                                        <p:attrNameLst>
                                          <p:attrName>style.visibility</p:attrName>
                                        </p:attrNameLst>
                                      </p:cBhvr>
                                      <p:to>
                                        <p:strVal val="visible"/>
                                      </p:to>
                                    </p:set>
                                    <p:animEffect transition="in" filter="fade">
                                      <p:cBhvr>
                                        <p:cTn id="11" dur="5000"/>
                                        <p:tgtEl>
                                          <p:spTgt spid="9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4">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0"/>
          <p:cNvSpPr/>
          <p:nvPr/>
        </p:nvSpPr>
        <p:spPr>
          <a:xfrm>
            <a:off x="324226" y="607836"/>
            <a:ext cx="11543545" cy="960328"/>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2000" b="1" i="1">
                <a:solidFill>
                  <a:srgbClr val="002060"/>
                </a:solidFill>
                <a:latin typeface="Times New Roman"/>
                <a:ea typeface="Times New Roman"/>
                <a:cs typeface="Times New Roman"/>
                <a:sym typeface="Times New Roman"/>
              </a:rPr>
              <a:t>Nhiệm vụ  (làm việc nhóm) – 10 phút</a:t>
            </a:r>
            <a:endParaRPr sz="2000" b="1" i="1">
              <a:solidFill>
                <a:srgbClr val="002060"/>
              </a:solidFill>
              <a:latin typeface="Times New Roman"/>
              <a:ea typeface="Times New Roman"/>
              <a:cs typeface="Times New Roman"/>
              <a:sym typeface="Times New Roman"/>
            </a:endParaRPr>
          </a:p>
          <a:p>
            <a:pPr marL="0" marR="0" lvl="0" indent="0" algn="just" rtl="0">
              <a:lnSpc>
                <a:spcPct val="150000"/>
              </a:lnSpc>
              <a:spcBef>
                <a:spcPts val="0"/>
              </a:spcBef>
              <a:spcAft>
                <a:spcPts val="0"/>
              </a:spcAft>
              <a:buNone/>
            </a:pPr>
            <a:r>
              <a:rPr lang="en-US" sz="2000">
                <a:solidFill>
                  <a:srgbClr val="002060"/>
                </a:solidFill>
                <a:latin typeface="Times New Roman"/>
                <a:ea typeface="Times New Roman"/>
                <a:cs typeface="Times New Roman"/>
                <a:sym typeface="Times New Roman"/>
              </a:rPr>
              <a:t>Dựa vào SGK hoàn thành </a:t>
            </a:r>
            <a:r>
              <a:rPr lang="en-US" sz="2000" b="1">
                <a:solidFill>
                  <a:srgbClr val="002060"/>
                </a:solidFill>
                <a:latin typeface="Times New Roman"/>
                <a:ea typeface="Times New Roman"/>
                <a:cs typeface="Times New Roman"/>
                <a:sym typeface="Times New Roman"/>
              </a:rPr>
              <a:t>sơ đồ tư duy về </a:t>
            </a:r>
            <a:r>
              <a:rPr lang="en-US" sz="2000">
                <a:solidFill>
                  <a:srgbClr val="002060"/>
                </a:solidFill>
                <a:latin typeface="Times New Roman"/>
                <a:ea typeface="Times New Roman"/>
                <a:cs typeface="Times New Roman"/>
                <a:sym typeface="Times New Roman"/>
              </a:rPr>
              <a:t> thành tựu văn hoá tiêu biểu của cư dân Ai Cập  và Lưỡng Hà cổ đại</a:t>
            </a:r>
            <a:endParaRPr sz="2000">
              <a:solidFill>
                <a:srgbClr val="002060"/>
              </a:solidFill>
              <a:latin typeface="Times New Roman"/>
              <a:ea typeface="Times New Roman"/>
              <a:cs typeface="Times New Roman"/>
              <a:sym typeface="Times New Roman"/>
            </a:endParaRPr>
          </a:p>
        </p:txBody>
      </p:sp>
      <p:pic>
        <p:nvPicPr>
          <p:cNvPr id="217" name="Google Shape;217;p10" descr="Hình ảnh Thảo Luận Làm Việc Cùng Nhau đối Tác đồng Nghiệp, Làm, Nhóm Làm  Việc, Công Việc miễn phí tải tập tin PNG PSDComment và Vector"/>
          <p:cNvPicPr preferRelativeResize="0"/>
          <p:nvPr/>
        </p:nvPicPr>
        <p:blipFill rotWithShape="1">
          <a:blip r:embed="rId4">
            <a:alphaModFix/>
          </a:blip>
          <a:srcRect/>
          <a:stretch/>
        </p:blipFill>
        <p:spPr>
          <a:xfrm>
            <a:off x="5660543" y="1632887"/>
            <a:ext cx="1496291" cy="601533"/>
          </a:xfrm>
          <a:prstGeom prst="rect">
            <a:avLst/>
          </a:prstGeom>
          <a:noFill/>
          <a:ln>
            <a:noFill/>
          </a:ln>
        </p:spPr>
      </p:pic>
      <p:sp>
        <p:nvSpPr>
          <p:cNvPr id="218" name="Google Shape;218;p10"/>
          <p:cNvSpPr/>
          <p:nvPr/>
        </p:nvSpPr>
        <p:spPr>
          <a:xfrm>
            <a:off x="3567126" y="210137"/>
            <a:ext cx="5336717" cy="38529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US" sz="1800" b="1">
                <a:solidFill>
                  <a:srgbClr val="FF0000"/>
                </a:solidFill>
                <a:latin typeface="Times New Roman"/>
                <a:ea typeface="Times New Roman"/>
                <a:cs typeface="Times New Roman"/>
                <a:sym typeface="Times New Roman"/>
              </a:rPr>
              <a:t>III. NHỮNG THÀNH TỰU VĂN HOÁ TIÊU BIỂU </a:t>
            </a:r>
            <a:endParaRPr sz="1600">
              <a:solidFill>
                <a:schemeClr val="dk1"/>
              </a:solidFill>
              <a:latin typeface="Times New Roman"/>
              <a:ea typeface="Times New Roman"/>
              <a:cs typeface="Times New Roman"/>
              <a:sym typeface="Times New Roman"/>
            </a:endParaRPr>
          </a:p>
        </p:txBody>
      </p:sp>
      <p:pic>
        <p:nvPicPr>
          <p:cNvPr id="219" name="Google Shape;219;p10"/>
          <p:cNvPicPr preferRelativeResize="0"/>
          <p:nvPr/>
        </p:nvPicPr>
        <p:blipFill rotWithShape="1">
          <a:blip r:embed="rId5">
            <a:alphaModFix/>
          </a:blip>
          <a:srcRect/>
          <a:stretch/>
        </p:blipFill>
        <p:spPr>
          <a:xfrm>
            <a:off x="565614" y="2241545"/>
            <a:ext cx="5530385" cy="3952134"/>
          </a:xfrm>
          <a:prstGeom prst="rect">
            <a:avLst/>
          </a:prstGeom>
          <a:solidFill>
            <a:schemeClr val="lt1"/>
          </a:solidFill>
          <a:ln w="12700" cap="flat" cmpd="sng">
            <a:solidFill>
              <a:schemeClr val="dk1"/>
            </a:solidFill>
            <a:prstDash val="solid"/>
            <a:miter lim="800000"/>
            <a:headEnd type="none" w="sm" len="sm"/>
            <a:tailEnd type="none" w="sm" len="sm"/>
          </a:ln>
        </p:spPr>
      </p:pic>
      <p:pic>
        <p:nvPicPr>
          <p:cNvPr id="220" name="Google Shape;220;p10" descr="Có thể là hình ảnh về văn bản"/>
          <p:cNvPicPr preferRelativeResize="0"/>
          <p:nvPr/>
        </p:nvPicPr>
        <p:blipFill rotWithShape="1">
          <a:blip r:embed="rId6">
            <a:alphaModFix/>
          </a:blip>
          <a:srcRect/>
          <a:stretch/>
        </p:blipFill>
        <p:spPr>
          <a:xfrm>
            <a:off x="6235484" y="2248010"/>
            <a:ext cx="5662260" cy="4002945"/>
          </a:xfrm>
          <a:prstGeom prst="rect">
            <a:avLst/>
          </a:prstGeom>
          <a:solidFill>
            <a:schemeClr val="lt1"/>
          </a:solidFill>
          <a:ln w="12700" cap="flat" cmpd="sng">
            <a:solidFill>
              <a:schemeClr val="dk1"/>
            </a:solidFill>
            <a:prstDash val="solid"/>
            <a:miter lim="800000"/>
            <a:headEnd type="none" w="sm" len="sm"/>
            <a:tailEnd type="none" w="sm" len="sm"/>
          </a:ln>
        </p:spPr>
      </p:pic>
      <p:sp>
        <p:nvSpPr>
          <p:cNvPr id="221" name="Google Shape;221;p10"/>
          <p:cNvSpPr txBox="1"/>
          <p:nvPr/>
        </p:nvSpPr>
        <p:spPr>
          <a:xfrm>
            <a:off x="2316610" y="1738349"/>
            <a:ext cx="175240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F36FF"/>
                </a:solidFill>
                <a:latin typeface="Times New Roman"/>
                <a:ea typeface="Times New Roman"/>
                <a:cs typeface="Times New Roman"/>
                <a:sym typeface="Times New Roman"/>
              </a:rPr>
              <a:t>Nhóm 1, 2</a:t>
            </a:r>
            <a:endParaRPr/>
          </a:p>
        </p:txBody>
      </p:sp>
      <p:sp>
        <p:nvSpPr>
          <p:cNvPr id="222" name="Google Shape;222;p10"/>
          <p:cNvSpPr txBox="1"/>
          <p:nvPr/>
        </p:nvSpPr>
        <p:spPr>
          <a:xfrm>
            <a:off x="7872162" y="1707776"/>
            <a:ext cx="175240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F36FF"/>
                </a:solidFill>
                <a:latin typeface="Times New Roman"/>
                <a:ea typeface="Times New Roman"/>
                <a:cs typeface="Times New Roman"/>
                <a:sym typeface="Times New Roman"/>
              </a:rPr>
              <a:t>Nhóm 3, 4</a:t>
            </a:r>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6"/>
                                        </p:tgtEl>
                                        <p:attrNameLst>
                                          <p:attrName>style.visibility</p:attrName>
                                        </p:attrNameLst>
                                      </p:cBhvr>
                                      <p:to>
                                        <p:strVal val="visible"/>
                                      </p:to>
                                    </p:set>
                                    <p:animEffect transition="in" filter="fade">
                                      <p:cBhvr>
                                        <p:cTn id="7" dur="500"/>
                                        <p:tgtEl>
                                          <p:spTgt spid="2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1"/>
                                        </p:tgtEl>
                                        <p:attrNameLst>
                                          <p:attrName>style.visibility</p:attrName>
                                        </p:attrNameLst>
                                      </p:cBhvr>
                                      <p:to>
                                        <p:strVal val="visible"/>
                                      </p:to>
                                    </p:set>
                                    <p:animEffect transition="in" filter="fade">
                                      <p:cBhvr>
                                        <p:cTn id="12" dur="500"/>
                                        <p:tgtEl>
                                          <p:spTgt spid="221"/>
                                        </p:tgtEl>
                                      </p:cBhvr>
                                    </p:animEffect>
                                  </p:childTnLst>
                                </p:cTn>
                              </p:par>
                              <p:par>
                                <p:cTn id="13" presetID="10" presetClass="entr" presetSubtype="0" fill="hold" nodeType="withEffect">
                                  <p:stCondLst>
                                    <p:cond delay="0"/>
                                  </p:stCondLst>
                                  <p:childTnLst>
                                    <p:set>
                                      <p:cBhvr>
                                        <p:cTn id="14" dur="1" fill="hold">
                                          <p:stCondLst>
                                            <p:cond delay="0"/>
                                          </p:stCondLst>
                                        </p:cTn>
                                        <p:tgtEl>
                                          <p:spTgt spid="219"/>
                                        </p:tgtEl>
                                        <p:attrNameLst>
                                          <p:attrName>style.visibility</p:attrName>
                                        </p:attrNameLst>
                                      </p:cBhvr>
                                      <p:to>
                                        <p:strVal val="visible"/>
                                      </p:to>
                                    </p:set>
                                    <p:animEffect transition="in" filter="fade">
                                      <p:cBhvr>
                                        <p:cTn id="15" dur="500"/>
                                        <p:tgtEl>
                                          <p:spTgt spid="21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2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11" descr="Không có mô tả ảnh."/>
          <p:cNvPicPr preferRelativeResize="0"/>
          <p:nvPr/>
        </p:nvPicPr>
        <p:blipFill rotWithShape="1">
          <a:blip r:embed="rId4">
            <a:alphaModFix/>
          </a:blip>
          <a:srcRect/>
          <a:stretch/>
        </p:blipFill>
        <p:spPr>
          <a:xfrm>
            <a:off x="188563" y="1418570"/>
            <a:ext cx="12192000" cy="5724525"/>
          </a:xfrm>
          <a:prstGeom prst="rect">
            <a:avLst/>
          </a:prstGeom>
          <a:noFill/>
          <a:ln>
            <a:noFill/>
          </a:ln>
        </p:spPr>
      </p:pic>
      <p:pic>
        <p:nvPicPr>
          <p:cNvPr id="228" name="Google Shape;228;p11" descr="Hình ảnh Thảo Luận Làm Việc Cùng Nhau đối Tác đồng Nghiệp, Làm, Nhóm Làm  Việc, Công Việc miễn phí tải tập tin PNG PSDComment và Vector"/>
          <p:cNvPicPr preferRelativeResize="0"/>
          <p:nvPr/>
        </p:nvPicPr>
        <p:blipFill rotWithShape="1">
          <a:blip r:embed="rId5">
            <a:alphaModFix/>
          </a:blip>
          <a:srcRect/>
          <a:stretch/>
        </p:blipFill>
        <p:spPr>
          <a:xfrm>
            <a:off x="5769033" y="1805537"/>
            <a:ext cx="1496291" cy="873509"/>
          </a:xfrm>
          <a:prstGeom prst="rect">
            <a:avLst/>
          </a:prstGeom>
          <a:noFill/>
          <a:ln>
            <a:noFill/>
          </a:ln>
        </p:spPr>
      </p:pic>
      <p:sp>
        <p:nvSpPr>
          <p:cNvPr id="229" name="Google Shape;229;p11"/>
          <p:cNvSpPr txBox="1"/>
          <p:nvPr/>
        </p:nvSpPr>
        <p:spPr>
          <a:xfrm>
            <a:off x="10027403" y="3936569"/>
            <a:ext cx="1766807" cy="92333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Chữ tượng hình viết trên giấy pa-pi-rut</a:t>
            </a:r>
            <a:endParaRPr/>
          </a:p>
        </p:txBody>
      </p:sp>
      <p:sp>
        <p:nvSpPr>
          <p:cNvPr id="230" name="Google Shape;230;p11"/>
          <p:cNvSpPr txBox="1"/>
          <p:nvPr/>
        </p:nvSpPr>
        <p:spPr>
          <a:xfrm>
            <a:off x="9794928" y="5558541"/>
            <a:ext cx="1766807"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Giỏi về hình học</a:t>
            </a:r>
            <a:endParaRPr/>
          </a:p>
        </p:txBody>
      </p:sp>
      <p:sp>
        <p:nvSpPr>
          <p:cNvPr id="231" name="Google Shape;231;p11"/>
          <p:cNvSpPr txBox="1"/>
          <p:nvPr/>
        </p:nvSpPr>
        <p:spPr>
          <a:xfrm>
            <a:off x="2231755" y="5743207"/>
            <a:ext cx="2402238"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Kim tự tháp;, nhiều tác phẩm điêu khắc kiệt tác </a:t>
            </a:r>
            <a:endParaRPr/>
          </a:p>
        </p:txBody>
      </p:sp>
      <p:sp>
        <p:nvSpPr>
          <p:cNvPr id="232" name="Google Shape;232;p11"/>
          <p:cNvSpPr txBox="1"/>
          <p:nvPr/>
        </p:nvSpPr>
        <p:spPr>
          <a:xfrm>
            <a:off x="2231755" y="3992614"/>
            <a:ext cx="2200760" cy="92333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imes New Roman"/>
                <a:ea typeface="Times New Roman"/>
                <a:cs typeface="Times New Roman"/>
                <a:sym typeface="Times New Roman"/>
              </a:rPr>
              <a:t>Ướp xác; giải phẩu người, thuốc thảo mộc tinh dầu</a:t>
            </a:r>
            <a:endParaRPr/>
          </a:p>
        </p:txBody>
      </p:sp>
      <p:sp>
        <p:nvSpPr>
          <p:cNvPr id="233" name="Google Shape;233;p11"/>
          <p:cNvSpPr txBox="1"/>
          <p:nvPr/>
        </p:nvSpPr>
        <p:spPr>
          <a:xfrm>
            <a:off x="2433233" y="2451319"/>
            <a:ext cx="2200760" cy="92333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imes New Roman"/>
                <a:ea typeface="Times New Roman"/>
                <a:cs typeface="Times New Roman"/>
                <a:sym typeface="Times New Roman"/>
              </a:rPr>
              <a:t>Thờ các vị thần: Thần Mặt trời, thần thái dương</a:t>
            </a:r>
            <a:endParaRPr/>
          </a:p>
        </p:txBody>
      </p:sp>
      <p:sp>
        <p:nvSpPr>
          <p:cNvPr id="234" name="Google Shape;234;p11"/>
          <p:cNvSpPr txBox="1"/>
          <p:nvPr/>
        </p:nvSpPr>
        <p:spPr>
          <a:xfrm>
            <a:off x="9911165" y="2498398"/>
            <a:ext cx="1999200" cy="6465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Lịch mặt trăng (Âm lịch)</a:t>
            </a:r>
            <a:endParaRPr/>
          </a:p>
        </p:txBody>
      </p:sp>
      <p:sp>
        <p:nvSpPr>
          <p:cNvPr id="235" name="Google Shape;235;p11"/>
          <p:cNvSpPr/>
          <p:nvPr/>
        </p:nvSpPr>
        <p:spPr>
          <a:xfrm>
            <a:off x="3332135" y="859331"/>
            <a:ext cx="5336717" cy="38529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US" sz="1800" b="1">
                <a:solidFill>
                  <a:srgbClr val="FF0000"/>
                </a:solidFill>
                <a:latin typeface="Times New Roman"/>
                <a:ea typeface="Times New Roman"/>
                <a:cs typeface="Times New Roman"/>
                <a:sym typeface="Times New Roman"/>
              </a:rPr>
              <a:t>III. NHỮNG THÀNH TỰU VĂN HOÁ TIÊU BIỂU </a:t>
            </a:r>
            <a:endParaRPr sz="1600">
              <a:solidFill>
                <a:schemeClr val="dk1"/>
              </a:solidFill>
              <a:latin typeface="Times New Roman"/>
              <a:ea typeface="Times New Roman"/>
              <a:cs typeface="Times New Roman"/>
              <a:sym typeface="Times New Roman"/>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fade">
                                      <p:cBhvr>
                                        <p:cTn id="7" dur="500"/>
                                        <p:tgtEl>
                                          <p:spTgt spid="2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4"/>
                                        </p:tgtEl>
                                        <p:attrNameLst>
                                          <p:attrName>style.visibility</p:attrName>
                                        </p:attrNameLst>
                                      </p:cBhvr>
                                      <p:to>
                                        <p:strVal val="visible"/>
                                      </p:to>
                                    </p:set>
                                    <p:animEffect transition="in" filter="fade">
                                      <p:cBhvr>
                                        <p:cTn id="12" dur="500"/>
                                        <p:tgtEl>
                                          <p:spTgt spid="234"/>
                                        </p:tgtEl>
                                      </p:cBhvr>
                                    </p:animEffect>
                                  </p:childTnLst>
                                </p:cTn>
                              </p:par>
                              <p:par>
                                <p:cTn id="13" presetID="10" presetClass="entr" presetSubtype="0" fill="hold" nodeType="withEffect">
                                  <p:stCondLst>
                                    <p:cond delay="0"/>
                                  </p:stCondLst>
                                  <p:childTnLst>
                                    <p:set>
                                      <p:cBhvr>
                                        <p:cTn id="14" dur="1" fill="hold">
                                          <p:stCondLst>
                                            <p:cond delay="0"/>
                                          </p:stCondLst>
                                        </p:cTn>
                                        <p:tgtEl>
                                          <p:spTgt spid="229"/>
                                        </p:tgtEl>
                                        <p:attrNameLst>
                                          <p:attrName>style.visibility</p:attrName>
                                        </p:attrNameLst>
                                      </p:cBhvr>
                                      <p:to>
                                        <p:strVal val="visible"/>
                                      </p:to>
                                    </p:set>
                                    <p:animEffect transition="in" filter="fade">
                                      <p:cBhvr>
                                        <p:cTn id="15" dur="500"/>
                                        <p:tgtEl>
                                          <p:spTgt spid="229"/>
                                        </p:tgtEl>
                                      </p:cBhvr>
                                    </p:animEffect>
                                  </p:childTnLst>
                                </p:cTn>
                              </p:par>
                              <p:par>
                                <p:cTn id="16" presetID="10" presetClass="entr" presetSubtype="0" fill="hold" nodeType="withEffect">
                                  <p:stCondLst>
                                    <p:cond delay="0"/>
                                  </p:stCondLst>
                                  <p:childTnLst>
                                    <p:set>
                                      <p:cBhvr>
                                        <p:cTn id="17" dur="1" fill="hold">
                                          <p:stCondLst>
                                            <p:cond delay="0"/>
                                          </p:stCondLst>
                                        </p:cTn>
                                        <p:tgtEl>
                                          <p:spTgt spid="230"/>
                                        </p:tgtEl>
                                        <p:attrNameLst>
                                          <p:attrName>style.visibility</p:attrName>
                                        </p:attrNameLst>
                                      </p:cBhvr>
                                      <p:to>
                                        <p:strVal val="visible"/>
                                      </p:to>
                                    </p:set>
                                    <p:animEffect transition="in" filter="fade">
                                      <p:cBhvr>
                                        <p:cTn id="18" dur="500"/>
                                        <p:tgtEl>
                                          <p:spTgt spid="230"/>
                                        </p:tgtEl>
                                      </p:cBhvr>
                                    </p:animEffect>
                                  </p:childTnLst>
                                </p:cTn>
                              </p:par>
                              <p:par>
                                <p:cTn id="19" presetID="10" presetClass="entr" presetSubtype="0" fill="hold" nodeType="withEffect">
                                  <p:stCondLst>
                                    <p:cond delay="0"/>
                                  </p:stCondLst>
                                  <p:childTnLst>
                                    <p:set>
                                      <p:cBhvr>
                                        <p:cTn id="20" dur="1" fill="hold">
                                          <p:stCondLst>
                                            <p:cond delay="0"/>
                                          </p:stCondLst>
                                        </p:cTn>
                                        <p:tgtEl>
                                          <p:spTgt spid="231"/>
                                        </p:tgtEl>
                                        <p:attrNameLst>
                                          <p:attrName>style.visibility</p:attrName>
                                        </p:attrNameLst>
                                      </p:cBhvr>
                                      <p:to>
                                        <p:strVal val="visible"/>
                                      </p:to>
                                    </p:set>
                                    <p:animEffect transition="in" filter="fade">
                                      <p:cBhvr>
                                        <p:cTn id="21" dur="500"/>
                                        <p:tgtEl>
                                          <p:spTgt spid="231"/>
                                        </p:tgtEl>
                                      </p:cBhvr>
                                    </p:animEffect>
                                  </p:childTnLst>
                                </p:cTn>
                              </p:par>
                              <p:par>
                                <p:cTn id="22" presetID="10" presetClass="entr" presetSubtype="0" fill="hold" nodeType="withEffect">
                                  <p:stCondLst>
                                    <p:cond delay="0"/>
                                  </p:stCondLst>
                                  <p:childTnLst>
                                    <p:set>
                                      <p:cBhvr>
                                        <p:cTn id="23" dur="1" fill="hold">
                                          <p:stCondLst>
                                            <p:cond delay="0"/>
                                          </p:stCondLst>
                                        </p:cTn>
                                        <p:tgtEl>
                                          <p:spTgt spid="232"/>
                                        </p:tgtEl>
                                        <p:attrNameLst>
                                          <p:attrName>style.visibility</p:attrName>
                                        </p:attrNameLst>
                                      </p:cBhvr>
                                      <p:to>
                                        <p:strVal val="visible"/>
                                      </p:to>
                                    </p:set>
                                    <p:animEffect transition="in" filter="fade">
                                      <p:cBhvr>
                                        <p:cTn id="24" dur="500"/>
                                        <p:tgtEl>
                                          <p:spTgt spid="232"/>
                                        </p:tgtEl>
                                      </p:cBhvr>
                                    </p:animEffect>
                                  </p:childTnLst>
                                </p:cTn>
                              </p:par>
                              <p:par>
                                <p:cTn id="25" presetID="10" presetClass="entr" presetSubtype="0" fill="hold" nodeType="withEffect">
                                  <p:stCondLst>
                                    <p:cond delay="0"/>
                                  </p:stCondLst>
                                  <p:childTnLst>
                                    <p:set>
                                      <p:cBhvr>
                                        <p:cTn id="26" dur="1" fill="hold">
                                          <p:stCondLst>
                                            <p:cond delay="0"/>
                                          </p:stCondLst>
                                        </p:cTn>
                                        <p:tgtEl>
                                          <p:spTgt spid="233"/>
                                        </p:tgtEl>
                                        <p:attrNameLst>
                                          <p:attrName>style.visibility</p:attrName>
                                        </p:attrNameLst>
                                      </p:cBhvr>
                                      <p:to>
                                        <p:strVal val="visible"/>
                                      </p:to>
                                    </p:set>
                                    <p:animEffect transition="in" filter="fade">
                                      <p:cBhvr>
                                        <p:cTn id="27" dur="500"/>
                                        <p:tgtEl>
                                          <p:spTgt spid="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12" descr="Có thể là hình ảnh về văn bản"/>
          <p:cNvPicPr preferRelativeResize="0"/>
          <p:nvPr/>
        </p:nvPicPr>
        <p:blipFill rotWithShape="1">
          <a:blip r:embed="rId4">
            <a:alphaModFix/>
          </a:blip>
          <a:srcRect/>
          <a:stretch/>
        </p:blipFill>
        <p:spPr>
          <a:xfrm>
            <a:off x="381000" y="848123"/>
            <a:ext cx="11430000" cy="5480050"/>
          </a:xfrm>
          <a:prstGeom prst="rect">
            <a:avLst/>
          </a:prstGeom>
          <a:noFill/>
          <a:ln>
            <a:noFill/>
          </a:ln>
        </p:spPr>
      </p:pic>
      <p:sp>
        <p:nvSpPr>
          <p:cNvPr id="241" name="Google Shape;241;p12"/>
          <p:cNvSpPr txBox="1"/>
          <p:nvPr/>
        </p:nvSpPr>
        <p:spPr>
          <a:xfrm>
            <a:off x="7257975" y="1355076"/>
            <a:ext cx="4400700" cy="25551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a:solidFill>
                  <a:schemeClr val="dk1"/>
                </a:solidFill>
                <a:latin typeface="Times New Roman"/>
                <a:ea typeface="Times New Roman"/>
                <a:cs typeface="Times New Roman"/>
                <a:sym typeface="Times New Roman"/>
              </a:rPr>
              <a:t>Người Su me ở Lưỡng Hà  dùng cây sậy vót nhọn  là bút viết  trên những tấm đất sét còn ướt, rồi đem phơi nắng hay nung khô. Chữ của họ có hình nêm (hình góc nhọn).</a:t>
            </a:r>
            <a:endParaRPr sz="2000">
              <a:solidFill>
                <a:schemeClr val="dk1"/>
              </a:solidFill>
              <a:latin typeface="Times New Roman"/>
              <a:ea typeface="Times New Roman"/>
              <a:cs typeface="Times New Roman"/>
              <a:sym typeface="Times New Roman"/>
            </a:endParaRPr>
          </a:p>
          <a:p>
            <a:pPr marL="0" marR="0" lvl="0" indent="0" algn="just" rtl="0">
              <a:spcBef>
                <a:spcPts val="0"/>
              </a:spcBef>
              <a:spcAft>
                <a:spcPts val="0"/>
              </a:spcAft>
              <a:buNone/>
            </a:pPr>
            <a:r>
              <a:rPr lang="en-US" sz="2000">
                <a:solidFill>
                  <a:schemeClr val="dk1"/>
                </a:solidFill>
                <a:latin typeface="Times New Roman"/>
                <a:ea typeface="Times New Roman"/>
                <a:cs typeface="Times New Roman"/>
                <a:sym typeface="Times New Roman"/>
              </a:rPr>
              <a:t>Sử thi Gin-ga-met (Gilgames): xây dựng hình tượng người anh hùng dựa trên hình tượng 1 vị vua người Sume.</a:t>
            </a:r>
            <a:endParaRPr sz="2000">
              <a:solidFill>
                <a:schemeClr val="dk1"/>
              </a:solidFill>
              <a:latin typeface="Times New Roman"/>
              <a:ea typeface="Times New Roman"/>
              <a:cs typeface="Times New Roman"/>
              <a:sym typeface="Times New Roman"/>
            </a:endParaRPr>
          </a:p>
        </p:txBody>
      </p:sp>
      <p:sp>
        <p:nvSpPr>
          <p:cNvPr id="242" name="Google Shape;242;p12"/>
          <p:cNvSpPr txBox="1"/>
          <p:nvPr/>
        </p:nvSpPr>
        <p:spPr>
          <a:xfrm>
            <a:off x="7257975" y="4204489"/>
            <a:ext cx="4400700" cy="10158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a:solidFill>
                  <a:schemeClr val="dk1"/>
                </a:solidFill>
                <a:latin typeface="Times New Roman"/>
                <a:ea typeface="Times New Roman"/>
                <a:cs typeface="Times New Roman"/>
                <a:sym typeface="Times New Roman"/>
              </a:rPr>
              <a:t>Năm 1750 TCN bộ luật thành văn Hămmurabi ra đời, quy định các nguyên tắc trong đời sống, trong gia đình… </a:t>
            </a:r>
            <a:endParaRPr/>
          </a:p>
        </p:txBody>
      </p:sp>
      <p:sp>
        <p:nvSpPr>
          <p:cNvPr id="243" name="Google Shape;243;p12"/>
          <p:cNvSpPr txBox="1"/>
          <p:nvPr/>
        </p:nvSpPr>
        <p:spPr>
          <a:xfrm>
            <a:off x="888804" y="1861979"/>
            <a:ext cx="3876675" cy="193899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Times New Roman"/>
                <a:ea typeface="Times New Roman"/>
                <a:cs typeface="Times New Roman"/>
                <a:sym typeface="Times New Roman"/>
              </a:rPr>
              <a:t>Người Lưỡng Hà giỏi về số học, họ làm được các phép tính cộng, trừ, nhân, chia tới hàng triệu. Họ có nhiều phương pháp đếm khác nhau, nổi bật là hệ thống đếm lấy số 60 làm cơ sở</a:t>
            </a:r>
            <a:endParaRPr sz="2000">
              <a:solidFill>
                <a:schemeClr val="dk1"/>
              </a:solidFill>
              <a:latin typeface="Times New Roman"/>
              <a:ea typeface="Times New Roman"/>
              <a:cs typeface="Times New Roman"/>
              <a:sym typeface="Times New Roman"/>
            </a:endParaRPr>
          </a:p>
        </p:txBody>
      </p:sp>
      <p:sp>
        <p:nvSpPr>
          <p:cNvPr id="244" name="Google Shape;244;p12"/>
          <p:cNvSpPr txBox="1"/>
          <p:nvPr/>
        </p:nvSpPr>
        <p:spPr>
          <a:xfrm>
            <a:off x="904875" y="4927419"/>
            <a:ext cx="3876675" cy="830997"/>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thành Ba bi lon ở Lưỡng Hà Nguyên vật liệu: đất sét</a:t>
            </a:r>
            <a:endParaRPr sz="2400">
              <a:solidFill>
                <a:schemeClr val="dk1"/>
              </a:solidFill>
              <a:latin typeface="Times New Roman"/>
              <a:ea typeface="Times New Roman"/>
              <a:cs typeface="Times New Roman"/>
              <a:sym typeface="Times New Roman"/>
            </a:endParaRPr>
          </a:p>
        </p:txBody>
      </p:sp>
      <p:sp>
        <p:nvSpPr>
          <p:cNvPr id="245" name="Google Shape;245;p12"/>
          <p:cNvSpPr/>
          <p:nvPr/>
        </p:nvSpPr>
        <p:spPr>
          <a:xfrm>
            <a:off x="3303654" y="462826"/>
            <a:ext cx="5336717" cy="38529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US" sz="1800" b="1">
                <a:solidFill>
                  <a:srgbClr val="FF0000"/>
                </a:solidFill>
                <a:latin typeface="Times New Roman"/>
                <a:ea typeface="Times New Roman"/>
                <a:cs typeface="Times New Roman"/>
                <a:sym typeface="Times New Roman"/>
              </a:rPr>
              <a:t>III. NHỮNG THÀNH TỰU VĂN HOÁ TIÊU BIỂU </a:t>
            </a:r>
            <a:endParaRPr sz="1600">
              <a:solidFill>
                <a:schemeClr val="dk1"/>
              </a:solidFill>
              <a:latin typeface="Times New Roman"/>
              <a:ea typeface="Times New Roman"/>
              <a:cs typeface="Times New Roman"/>
              <a:sym typeface="Times New Roman"/>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animEffect transition="in" filter="fade">
                                      <p:cBhvr>
                                        <p:cTn id="7" dur="500"/>
                                        <p:tgtEl>
                                          <p:spTgt spid="2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2"/>
                                        </p:tgtEl>
                                        <p:attrNameLst>
                                          <p:attrName>style.visibility</p:attrName>
                                        </p:attrNameLst>
                                      </p:cBhvr>
                                      <p:to>
                                        <p:strVal val="visible"/>
                                      </p:to>
                                    </p:set>
                                    <p:animEffect transition="in" filter="fade">
                                      <p:cBhvr>
                                        <p:cTn id="12" dur="500"/>
                                        <p:tgtEl>
                                          <p:spTgt spid="2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3"/>
                                        </p:tgtEl>
                                        <p:attrNameLst>
                                          <p:attrName>style.visibility</p:attrName>
                                        </p:attrNameLst>
                                      </p:cBhvr>
                                      <p:to>
                                        <p:strVal val="visible"/>
                                      </p:to>
                                    </p:set>
                                    <p:animEffect transition="in" filter="fade">
                                      <p:cBhvr>
                                        <p:cTn id="17" dur="500"/>
                                        <p:tgtEl>
                                          <p:spTgt spid="24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4"/>
                                        </p:tgtEl>
                                        <p:attrNameLst>
                                          <p:attrName>style.visibility</p:attrName>
                                        </p:attrNameLst>
                                      </p:cBhvr>
                                      <p:to>
                                        <p:strVal val="visible"/>
                                      </p:to>
                                    </p:set>
                                    <p:animEffect transition="in" filter="fade">
                                      <p:cBhvr>
                                        <p:cTn id="22" dur="500"/>
                                        <p:tgtEl>
                                          <p:spTgt spid="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3"/>
          <p:cNvSpPr/>
          <p:nvPr/>
        </p:nvSpPr>
        <p:spPr>
          <a:xfrm>
            <a:off x="3427641" y="394382"/>
            <a:ext cx="5336717" cy="38529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US" sz="1800" b="1">
                <a:solidFill>
                  <a:srgbClr val="FF0000"/>
                </a:solidFill>
                <a:latin typeface="Times New Roman"/>
                <a:ea typeface="Times New Roman"/>
                <a:cs typeface="Times New Roman"/>
                <a:sym typeface="Times New Roman"/>
              </a:rPr>
              <a:t>III. NHỮNG THÀNH TỰU VĂN HOÁ TIÊU BIỂU </a:t>
            </a:r>
            <a:endParaRPr sz="1600">
              <a:solidFill>
                <a:schemeClr val="dk1"/>
              </a:solidFill>
              <a:latin typeface="Times New Roman"/>
              <a:ea typeface="Times New Roman"/>
              <a:cs typeface="Times New Roman"/>
              <a:sym typeface="Times New Roman"/>
            </a:endParaRPr>
          </a:p>
        </p:txBody>
      </p:sp>
      <p:sp>
        <p:nvSpPr>
          <p:cNvPr id="251" name="Google Shape;251;p13"/>
          <p:cNvSpPr/>
          <p:nvPr/>
        </p:nvSpPr>
        <p:spPr>
          <a:xfrm>
            <a:off x="379641" y="779680"/>
            <a:ext cx="6096000" cy="1920526"/>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US" sz="1800">
                <a:solidFill>
                  <a:srgbClr val="000000"/>
                </a:solidFill>
                <a:latin typeface="Times New Roman"/>
                <a:ea typeface="Times New Roman"/>
                <a:cs typeface="Times New Roman"/>
                <a:sym typeface="Times New Roman"/>
              </a:rPr>
              <a:t>Tổ chức cho HS xem video:</a:t>
            </a:r>
            <a:r>
              <a:rPr lang="en-US" sz="1800">
                <a:solidFill>
                  <a:schemeClr val="dk1"/>
                </a:solidFill>
                <a:latin typeface="Times New Roman"/>
                <a:ea typeface="Times New Roman"/>
                <a:cs typeface="Times New Roman"/>
                <a:sym typeface="Times New Roman"/>
              </a:rPr>
              <a:t> video </a:t>
            </a:r>
            <a:r>
              <a:rPr lang="en-US" sz="1800" u="sng">
                <a:solidFill>
                  <a:srgbClr val="0563C1"/>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https://youtu.be/W3o6cijwX7U</a:t>
            </a:r>
            <a:r>
              <a:rPr lang="en-US" sz="1800">
                <a:solidFill>
                  <a:schemeClr val="dk1"/>
                </a:solidFill>
                <a:latin typeface="Times New Roman"/>
                <a:ea typeface="Times New Roman"/>
                <a:cs typeface="Times New Roman"/>
                <a:sym typeface="Times New Roman"/>
              </a:rPr>
              <a:t> Kim tự tháp Ai Cập “ Đánh bại ” Thời gian – tin tức VTV24</a:t>
            </a:r>
            <a:endParaRPr/>
          </a:p>
          <a:p>
            <a:pPr marL="0" marR="0" lvl="0" indent="0" algn="just" rtl="0">
              <a:lnSpc>
                <a:spcPct val="115000"/>
              </a:lnSpc>
              <a:spcBef>
                <a:spcPts val="0"/>
              </a:spcBef>
              <a:spcAft>
                <a:spcPts val="0"/>
              </a:spcAft>
              <a:buNone/>
            </a:pPr>
            <a:r>
              <a:rPr lang="en-US" sz="1800">
                <a:solidFill>
                  <a:schemeClr val="dk1"/>
                </a:solidFill>
                <a:latin typeface="Times New Roman"/>
                <a:ea typeface="Times New Roman"/>
                <a:cs typeface="Times New Roman"/>
                <a:sym typeface="Times New Roman"/>
              </a:rPr>
              <a:t>video </a:t>
            </a:r>
            <a:r>
              <a:rPr lang="en-US" sz="1800" b="1" u="sng">
                <a:solidFill>
                  <a:srgbClr val="0563C1"/>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https://youtu.be/mWHQp2lWoMg</a:t>
            </a:r>
            <a:r>
              <a:rPr lang="en-US" sz="1800" b="1" u="sng">
                <a:solidFill>
                  <a:schemeClr val="dk1"/>
                </a:solidFill>
                <a:latin typeface="Times New Roman"/>
                <a:ea typeface="Times New Roman"/>
                <a:cs typeface="Times New Roman"/>
                <a:sym typeface="Times New Roman"/>
              </a:rPr>
              <a:t> </a:t>
            </a:r>
            <a:r>
              <a:rPr lang="en-US" sz="1800">
                <a:solidFill>
                  <a:schemeClr val="dk1"/>
                </a:solidFill>
                <a:latin typeface="Times New Roman"/>
                <a:ea typeface="Times New Roman"/>
                <a:cs typeface="Times New Roman"/>
                <a:sym typeface="Times New Roman"/>
              </a:rPr>
              <a:t>T</a:t>
            </a:r>
            <a:endParaRPr/>
          </a:p>
          <a:p>
            <a:pPr marL="0" marR="0" lvl="0" indent="0" algn="l" rtl="0">
              <a:spcBef>
                <a:spcPts val="0"/>
              </a:spcBef>
              <a:spcAft>
                <a:spcPts val="0"/>
              </a:spcAft>
              <a:buNone/>
            </a:pPr>
            <a:r>
              <a:rPr lang="en-US" sz="1800">
                <a:solidFill>
                  <a:schemeClr val="dk1"/>
                </a:solidFill>
                <a:latin typeface="Times New Roman"/>
                <a:ea typeface="Times New Roman"/>
                <a:cs typeface="Times New Roman"/>
                <a:sym typeface="Times New Roman"/>
              </a:rPr>
              <a:t>ái dựng vườn treo Babilon- tin tức VOA</a:t>
            </a:r>
            <a:r>
              <a:rPr lang="en-US" sz="1800" b="1">
                <a:solidFill>
                  <a:schemeClr val="dk1"/>
                </a:solidFill>
                <a:latin typeface="Times New Roman"/>
                <a:ea typeface="Times New Roman"/>
                <a:cs typeface="Times New Roman"/>
                <a:sym typeface="Times New Roman"/>
              </a:rPr>
              <a:t>    hoặc video</a:t>
            </a:r>
            <a:r>
              <a:rPr lang="en-US" sz="1800" b="1" u="sng">
                <a:solidFill>
                  <a:schemeClr val="dk1"/>
                </a:solidFill>
                <a:latin typeface="Times New Roman"/>
                <a:ea typeface="Times New Roman"/>
                <a:cs typeface="Times New Roman"/>
                <a:sym typeface="Times New Roman"/>
              </a:rPr>
              <a:t>  </a:t>
            </a:r>
            <a:r>
              <a:rPr lang="en-US" sz="1800" b="1" u="sng">
                <a:solidFill>
                  <a:srgbClr val="0563C1"/>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https://youtu.be/oOOZ_OeUwS8</a:t>
            </a:r>
            <a:r>
              <a:rPr lang="en-US" sz="1800">
                <a:solidFill>
                  <a:schemeClr val="dk1"/>
                </a:solidFill>
                <a:latin typeface="Calibri"/>
                <a:ea typeface="Calibri"/>
                <a:cs typeface="Calibri"/>
                <a:sym typeface="Calibri"/>
              </a:rPr>
              <a:t> </a:t>
            </a:r>
            <a:endParaRPr/>
          </a:p>
        </p:txBody>
      </p:sp>
      <p:pic>
        <p:nvPicPr>
          <p:cNvPr id="252" name="Google Shape;252;p13" descr="Kim Tự Tháp Ai Cập &quot;Đánh Bại&quot; Thời Gian - Tin Tức VTV24"/>
          <p:cNvPicPr preferRelativeResize="0"/>
          <p:nvPr/>
        </p:nvPicPr>
        <p:blipFill rotWithShape="1">
          <a:blip r:embed="rId7">
            <a:alphaModFix/>
          </a:blip>
          <a:srcRect/>
          <a:stretch/>
        </p:blipFill>
        <p:spPr>
          <a:xfrm>
            <a:off x="4826000" y="779680"/>
            <a:ext cx="6543040" cy="5683938"/>
          </a:xfrm>
          <a:prstGeom prst="rect">
            <a:avLst/>
          </a:prstGeom>
          <a:noFill/>
          <a:ln>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animEffect transition="in" filter="fade">
                                      <p:cBhvr>
                                        <p:cTn id="7" dur="1"/>
                                        <p:tgtEl>
                                          <p:spTgt spid="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14" descr="Tái dựng hình ảnh Vườn treo Babylon (VOA)"/>
          <p:cNvPicPr preferRelativeResize="0">
            <a:picLocks noGrp="1"/>
          </p:cNvPicPr>
          <p:nvPr>
            <p:ph type="body" idx="1"/>
          </p:nvPr>
        </p:nvPicPr>
        <p:blipFill rotWithShape="1">
          <a:blip r:embed="rId4">
            <a:alphaModFix/>
          </a:blip>
          <a:srcRect/>
          <a:stretch/>
        </p:blipFill>
        <p:spPr>
          <a:xfrm>
            <a:off x="2368233" y="1253331"/>
            <a:ext cx="7700962" cy="4351338"/>
          </a:xfrm>
          <a:prstGeom prst="rect">
            <a:avLst/>
          </a:prstGeom>
          <a:noFill/>
          <a:ln>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animEffect transition="in" filter="fade">
                                      <p:cBhvr>
                                        <p:cTn id="7" dur="1"/>
                                        <p:tgtEl>
                                          <p:spTgt spid="2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5"/>
          <p:cNvSpPr/>
          <p:nvPr/>
        </p:nvSpPr>
        <p:spPr>
          <a:xfrm>
            <a:off x="2578086" y="-91417"/>
            <a:ext cx="7518883" cy="774711"/>
          </a:xfrm>
          <a:prstGeom prst="rect">
            <a:avLst/>
          </a:prstGeom>
          <a:solidFill>
            <a:srgbClr val="FFF2CC"/>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en-US" sz="3200" b="1">
                <a:solidFill>
                  <a:srgbClr val="002060"/>
                </a:solidFill>
                <a:latin typeface="Times New Roman"/>
                <a:ea typeface="Times New Roman"/>
                <a:cs typeface="Times New Roman"/>
                <a:sym typeface="Times New Roman"/>
              </a:rPr>
              <a:t>Hoạt động Trải nghiệm</a:t>
            </a:r>
            <a:endParaRPr sz="3200" b="1">
              <a:solidFill>
                <a:srgbClr val="002060"/>
              </a:solidFill>
              <a:latin typeface="Times New Roman"/>
              <a:ea typeface="Times New Roman"/>
              <a:cs typeface="Times New Roman"/>
              <a:sym typeface="Times New Roman"/>
            </a:endParaRPr>
          </a:p>
        </p:txBody>
      </p:sp>
      <p:sp>
        <p:nvSpPr>
          <p:cNvPr id="263" name="Google Shape;263;p15"/>
          <p:cNvSpPr txBox="1"/>
          <p:nvPr/>
        </p:nvSpPr>
        <p:spPr>
          <a:xfrm>
            <a:off x="1121056" y="635068"/>
            <a:ext cx="10017171" cy="1220783"/>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600" b="1" i="1">
                <a:solidFill>
                  <a:srgbClr val="0F36FF"/>
                </a:solidFill>
                <a:latin typeface="Times New Roman"/>
                <a:ea typeface="Times New Roman"/>
                <a:cs typeface="Times New Roman"/>
                <a:sym typeface="Times New Roman"/>
              </a:rPr>
              <a:t>Dựa vào bảng chữ cái Ai Cập và bang chữ cái của người Sume em hãy:</a:t>
            </a:r>
            <a:endParaRPr/>
          </a:p>
          <a:p>
            <a:pPr marL="285750" marR="0" lvl="0" indent="-285750" algn="l" rtl="0">
              <a:lnSpc>
                <a:spcPct val="150000"/>
              </a:lnSpc>
              <a:spcBef>
                <a:spcPts val="0"/>
              </a:spcBef>
              <a:spcAft>
                <a:spcPts val="0"/>
              </a:spcAft>
              <a:buClr>
                <a:srgbClr val="0F36FF"/>
              </a:buClr>
              <a:buSzPts val="2600"/>
              <a:buFont typeface="Times New Roman"/>
              <a:buChar char="-"/>
            </a:pPr>
            <a:r>
              <a:rPr lang="en-US" sz="2600" i="1">
                <a:solidFill>
                  <a:srgbClr val="0F36FF"/>
                </a:solidFill>
                <a:latin typeface="Times New Roman"/>
                <a:ea typeface="Times New Roman"/>
                <a:cs typeface="Times New Roman"/>
                <a:sym typeface="Times New Roman"/>
              </a:rPr>
              <a:t>Viết tên mình bằng chữ Ai Cập và chữ cuả người Lưỡng Hà</a:t>
            </a:r>
            <a:endParaRPr sz="2600" i="1">
              <a:solidFill>
                <a:srgbClr val="0F36FF"/>
              </a:solidFill>
              <a:latin typeface="Times New Roman"/>
              <a:ea typeface="Times New Roman"/>
              <a:cs typeface="Times New Roman"/>
              <a:sym typeface="Times New Roman"/>
            </a:endParaRPr>
          </a:p>
        </p:txBody>
      </p:sp>
      <p:pic>
        <p:nvPicPr>
          <p:cNvPr id="264" name="Google Shape;264;p15"/>
          <p:cNvPicPr preferRelativeResize="0"/>
          <p:nvPr/>
        </p:nvPicPr>
        <p:blipFill rotWithShape="1">
          <a:blip r:embed="rId4">
            <a:alphaModFix/>
          </a:blip>
          <a:srcRect/>
          <a:stretch/>
        </p:blipFill>
        <p:spPr>
          <a:xfrm>
            <a:off x="1051560" y="2668827"/>
            <a:ext cx="5285968" cy="3703267"/>
          </a:xfrm>
          <a:prstGeom prst="rect">
            <a:avLst/>
          </a:prstGeom>
          <a:solidFill>
            <a:schemeClr val="lt1"/>
          </a:solidFill>
          <a:ln w="12700" cap="flat" cmpd="sng">
            <a:solidFill>
              <a:schemeClr val="accent1"/>
            </a:solidFill>
            <a:prstDash val="solid"/>
            <a:miter lim="800000"/>
            <a:headEnd type="none" w="sm" len="sm"/>
            <a:tailEnd type="none" w="sm" len="sm"/>
          </a:ln>
        </p:spPr>
      </p:pic>
      <p:sp>
        <p:nvSpPr>
          <p:cNvPr id="265" name="Google Shape;265;p15"/>
          <p:cNvSpPr/>
          <p:nvPr/>
        </p:nvSpPr>
        <p:spPr>
          <a:xfrm>
            <a:off x="10362373" y="98064"/>
            <a:ext cx="1704109" cy="1042606"/>
          </a:xfrm>
          <a:prstGeom prst="cloudCallout">
            <a:avLst>
              <a:gd name="adj1" fmla="val -20833"/>
              <a:gd name="adj2" fmla="val 625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4 phút</a:t>
            </a:r>
            <a:endParaRPr sz="2400" b="1">
              <a:solidFill>
                <a:schemeClr val="lt1"/>
              </a:solidFill>
              <a:latin typeface="Calibri"/>
              <a:ea typeface="Calibri"/>
              <a:cs typeface="Calibri"/>
              <a:sym typeface="Calibri"/>
            </a:endParaRPr>
          </a:p>
        </p:txBody>
      </p:sp>
      <p:sp>
        <p:nvSpPr>
          <p:cNvPr id="266" name="Google Shape;266;p15"/>
          <p:cNvSpPr txBox="1">
            <a:spLocks noGrp="1"/>
          </p:cNvSpPr>
          <p:nvPr>
            <p:ph type="title"/>
          </p:nvPr>
        </p:nvSpPr>
        <p:spPr>
          <a:xfrm>
            <a:off x="6337528" y="2015708"/>
            <a:ext cx="5061992" cy="653119"/>
          </a:xfrm>
          <a:prstGeom prst="rect">
            <a:avLst/>
          </a:prstGeom>
          <a:solidFill>
            <a:srgbClr val="FFC000"/>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200"/>
              <a:buFont typeface="Calibri"/>
              <a:buNone/>
            </a:pPr>
            <a:r>
              <a:rPr lang="en-US" sz="3200" b="1">
                <a:solidFill>
                  <a:srgbClr val="002060"/>
                </a:solidFill>
                <a:latin typeface="Calibri"/>
                <a:ea typeface="Calibri"/>
                <a:cs typeface="Calibri"/>
                <a:sym typeface="Calibri"/>
              </a:rPr>
              <a:t>Bảng chữ cái của người Sume</a:t>
            </a:r>
            <a:endParaRPr sz="3200" b="1">
              <a:solidFill>
                <a:srgbClr val="002060"/>
              </a:solidFill>
              <a:latin typeface="Calibri"/>
              <a:ea typeface="Calibri"/>
              <a:cs typeface="Calibri"/>
              <a:sym typeface="Calibri"/>
            </a:endParaRPr>
          </a:p>
        </p:txBody>
      </p:sp>
      <p:pic>
        <p:nvPicPr>
          <p:cNvPr id="267" name="Google Shape;267;p15" descr="Image result for cuneiform"/>
          <p:cNvPicPr preferRelativeResize="0"/>
          <p:nvPr/>
        </p:nvPicPr>
        <p:blipFill rotWithShape="1">
          <a:blip r:embed="rId5">
            <a:alphaModFix/>
          </a:blip>
          <a:srcRect t="4292" r="7322"/>
          <a:stretch/>
        </p:blipFill>
        <p:spPr>
          <a:xfrm>
            <a:off x="6389914" y="2681919"/>
            <a:ext cx="5009606" cy="3566481"/>
          </a:xfrm>
          <a:prstGeom prst="rect">
            <a:avLst/>
          </a:prstGeom>
          <a:solidFill>
            <a:schemeClr val="lt1"/>
          </a:solidFill>
          <a:ln w="12700" cap="flat" cmpd="sng">
            <a:solidFill>
              <a:schemeClr val="accent2"/>
            </a:solidFill>
            <a:prstDash val="solid"/>
            <a:miter lim="800000"/>
            <a:headEnd type="none" w="sm" len="sm"/>
            <a:tailEnd type="none" w="sm" len="sm"/>
          </a:ln>
        </p:spPr>
      </p:pic>
      <p:sp>
        <p:nvSpPr>
          <p:cNvPr id="268" name="Google Shape;268;p15"/>
          <p:cNvSpPr txBox="1"/>
          <p:nvPr/>
        </p:nvSpPr>
        <p:spPr>
          <a:xfrm>
            <a:off x="905302" y="2028799"/>
            <a:ext cx="5432225" cy="65312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2060"/>
              </a:buClr>
              <a:buSzPts val="3200"/>
              <a:buFont typeface="Calibri"/>
              <a:buNone/>
            </a:pPr>
            <a:r>
              <a:rPr lang="en-US" sz="3200" b="1">
                <a:solidFill>
                  <a:srgbClr val="002060"/>
                </a:solidFill>
                <a:latin typeface="Calibri"/>
                <a:ea typeface="Calibri"/>
                <a:cs typeface="Calibri"/>
                <a:sym typeface="Calibri"/>
              </a:rPr>
              <a:t>Bảng chữ cái của Ai Cập </a:t>
            </a:r>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6"/>
          <p:cNvSpPr txBox="1">
            <a:spLocks noGrp="1"/>
          </p:cNvSpPr>
          <p:nvPr>
            <p:ph type="title"/>
          </p:nvPr>
        </p:nvSpPr>
        <p:spPr>
          <a:xfrm>
            <a:off x="1115756" y="409006"/>
            <a:ext cx="9603275" cy="1049235"/>
          </a:xfrm>
          <a:prstGeom prst="rect">
            <a:avLst/>
          </a:prstGeom>
          <a:noFill/>
          <a:ln>
            <a:noFill/>
          </a:ln>
        </p:spPr>
        <p:txBody>
          <a:bodyPr spcFirstLastPara="1" wrap="square" lIns="91425" tIns="45700" rIns="91425" bIns="45700" anchor="ctr" anchorCtr="0">
            <a:noAutofit/>
          </a:bodyPr>
          <a:lstStyle/>
          <a:p>
            <a:pPr marL="0" lvl="0" indent="0" algn="ctr" rtl="0">
              <a:lnSpc>
                <a:spcPct val="120000"/>
              </a:lnSpc>
              <a:spcBef>
                <a:spcPts val="0"/>
              </a:spcBef>
              <a:spcAft>
                <a:spcPts val="0"/>
              </a:spcAft>
              <a:buClr>
                <a:srgbClr val="002060"/>
              </a:buClr>
              <a:buSzPts val="3600"/>
              <a:buFont typeface="Times New Roman"/>
              <a:buNone/>
            </a:pPr>
            <a:r>
              <a:rPr lang="en-US" sz="3600" b="1">
                <a:solidFill>
                  <a:srgbClr val="002060"/>
                </a:solidFill>
                <a:latin typeface="Times New Roman"/>
                <a:ea typeface="Times New Roman"/>
                <a:cs typeface="Times New Roman"/>
                <a:sym typeface="Times New Roman"/>
              </a:rPr>
              <a:t>Theo bạn thành tựu văn hóa nào của Lưỡng Hà có ảnh hưởng nhất đối với ngày nay?</a:t>
            </a:r>
            <a:endParaRPr/>
          </a:p>
        </p:txBody>
      </p:sp>
      <p:pic>
        <p:nvPicPr>
          <p:cNvPr id="274" name="Google Shape;274;p16" descr="Agriculture, Mesopotamia"/>
          <p:cNvPicPr preferRelativeResize="0"/>
          <p:nvPr/>
        </p:nvPicPr>
        <p:blipFill rotWithShape="1">
          <a:blip r:embed="rId4">
            <a:alphaModFix/>
          </a:blip>
          <a:srcRect/>
          <a:stretch/>
        </p:blipFill>
        <p:spPr>
          <a:xfrm>
            <a:off x="3465496" y="2485005"/>
            <a:ext cx="5179315" cy="2346439"/>
          </a:xfrm>
          <a:prstGeom prst="rect">
            <a:avLst/>
          </a:prstGeom>
          <a:solidFill>
            <a:srgbClr val="FFFF00"/>
          </a:solidFill>
          <a:ln w="190500" cap="rnd" cmpd="sng">
            <a:solidFill>
              <a:srgbClr val="FFFF00"/>
            </a:solidFill>
            <a:prstDash val="solid"/>
            <a:round/>
            <a:headEnd type="none" w="sm" len="sm"/>
            <a:tailEnd type="none" w="sm" len="sm"/>
          </a:ln>
          <a:effectLst>
            <a:outerShdw blurRad="50000" algn="tl" rotWithShape="0">
              <a:srgbClr val="000000">
                <a:alpha val="40784"/>
              </a:srgbClr>
            </a:outerShdw>
          </a:effectLst>
        </p:spPr>
      </p:pic>
      <p:pic>
        <p:nvPicPr>
          <p:cNvPr id="275" name="Google Shape;275;p16" descr="Mesopotamians started the concept of urbanization"/>
          <p:cNvPicPr preferRelativeResize="0"/>
          <p:nvPr/>
        </p:nvPicPr>
        <p:blipFill rotWithShape="1">
          <a:blip r:embed="rId5">
            <a:alphaModFix/>
          </a:blip>
          <a:srcRect t="17539"/>
          <a:stretch/>
        </p:blipFill>
        <p:spPr>
          <a:xfrm>
            <a:off x="709554" y="4116261"/>
            <a:ext cx="2551096" cy="2175093"/>
          </a:xfrm>
          <a:prstGeom prst="rect">
            <a:avLst/>
          </a:prstGeom>
          <a:solidFill>
            <a:srgbClr val="ECECEC"/>
          </a:solidFill>
          <a:ln w="190500" cap="rnd" cmpd="sng">
            <a:solidFill>
              <a:srgbClr val="FF0000"/>
            </a:solidFill>
            <a:prstDash val="solid"/>
            <a:round/>
            <a:headEnd type="none" w="sm" len="sm"/>
            <a:tailEnd type="none" w="sm" len="sm"/>
          </a:ln>
          <a:effectLst>
            <a:outerShdw blurRad="50000" algn="tl" rotWithShape="0">
              <a:srgbClr val="000000">
                <a:alpha val="40784"/>
              </a:srgbClr>
            </a:outerShdw>
          </a:effectLst>
        </p:spPr>
      </p:pic>
      <p:pic>
        <p:nvPicPr>
          <p:cNvPr id="276" name="Google Shape;276;p16" descr="Cuniform: first writing"/>
          <p:cNvPicPr preferRelativeResize="0"/>
          <p:nvPr/>
        </p:nvPicPr>
        <p:blipFill rotWithShape="1">
          <a:blip r:embed="rId6">
            <a:alphaModFix/>
          </a:blip>
          <a:srcRect l="13134" r="11016"/>
          <a:stretch/>
        </p:blipFill>
        <p:spPr>
          <a:xfrm>
            <a:off x="8819458" y="4261881"/>
            <a:ext cx="2662988" cy="2175093"/>
          </a:xfrm>
          <a:prstGeom prst="rect">
            <a:avLst/>
          </a:prstGeom>
          <a:solidFill>
            <a:srgbClr val="ECECEC"/>
          </a:solidFill>
          <a:ln w="190500" cap="rnd" cmpd="sng">
            <a:solidFill>
              <a:srgbClr val="7030A0"/>
            </a:solidFill>
            <a:prstDash val="solid"/>
            <a:round/>
            <a:headEnd type="none" w="sm" len="sm"/>
            <a:tailEnd type="none" w="sm" len="sm"/>
          </a:ln>
          <a:effectLst>
            <a:outerShdw blurRad="50000" algn="tl" rotWithShape="0">
              <a:srgbClr val="000000">
                <a:alpha val="40784"/>
              </a:srgbClr>
            </a:outerShdw>
          </a:effectLst>
        </p:spPr>
      </p:pic>
      <p:pic>
        <p:nvPicPr>
          <p:cNvPr id="277" name="Google Shape;277;p16" descr="Invention of time"/>
          <p:cNvPicPr preferRelativeResize="0"/>
          <p:nvPr/>
        </p:nvPicPr>
        <p:blipFill rotWithShape="1">
          <a:blip r:embed="rId7">
            <a:alphaModFix/>
          </a:blip>
          <a:srcRect/>
          <a:stretch/>
        </p:blipFill>
        <p:spPr>
          <a:xfrm>
            <a:off x="8819458" y="1689610"/>
            <a:ext cx="2553830" cy="2171352"/>
          </a:xfrm>
          <a:prstGeom prst="rect">
            <a:avLst/>
          </a:prstGeom>
          <a:solidFill>
            <a:srgbClr val="ECECEC"/>
          </a:solidFill>
          <a:ln w="190500" cap="rnd" cmpd="sng">
            <a:solidFill>
              <a:srgbClr val="8296B0"/>
            </a:solidFill>
            <a:prstDash val="solid"/>
            <a:round/>
            <a:headEnd type="none" w="sm" len="sm"/>
            <a:tailEnd type="none" w="sm" len="sm"/>
          </a:ln>
          <a:effectLst>
            <a:outerShdw blurRad="50000" algn="tl" rotWithShape="0">
              <a:srgbClr val="000000">
                <a:alpha val="40784"/>
              </a:srgbClr>
            </a:outerShdw>
          </a:effectLst>
        </p:spPr>
      </p:pic>
      <p:pic>
        <p:nvPicPr>
          <p:cNvPr id="278" name="Google Shape;278;p16" descr="Image result for babylonian map"/>
          <p:cNvPicPr preferRelativeResize="0"/>
          <p:nvPr/>
        </p:nvPicPr>
        <p:blipFill rotWithShape="1">
          <a:blip r:embed="rId8">
            <a:alphaModFix/>
          </a:blip>
          <a:srcRect/>
          <a:stretch/>
        </p:blipFill>
        <p:spPr>
          <a:xfrm>
            <a:off x="987168" y="1689610"/>
            <a:ext cx="2175093" cy="2175093"/>
          </a:xfrm>
          <a:prstGeom prst="rect">
            <a:avLst/>
          </a:prstGeom>
          <a:solidFill>
            <a:srgbClr val="ECECEC"/>
          </a:solidFill>
          <a:ln w="190500" cap="rnd" cmpd="sng">
            <a:solidFill>
              <a:schemeClr val="accent1"/>
            </a:solidFill>
            <a:prstDash val="solid"/>
            <a:round/>
            <a:headEnd type="none" w="sm" len="sm"/>
            <a:tailEnd type="none" w="sm" len="sm"/>
          </a:ln>
          <a:effectLst>
            <a:outerShdw blurRad="50000" algn="tl" rotWithShape="0">
              <a:srgbClr val="000000">
                <a:alpha val="40784"/>
              </a:srgbClr>
            </a:outerShdw>
          </a:effectLst>
        </p:spPr>
      </p:pic>
      <p:pic>
        <p:nvPicPr>
          <p:cNvPr id="279" name="Google Shape;279;p16" descr="Hình ảnh Thảo Luận Làm Việc Cùng Nhau đối Tác đồng Nghiệp, Làm, Nhóm Làm  Việc, Công Việc miễn phí tải tập tin PNG PSDComment và Vector"/>
          <p:cNvPicPr preferRelativeResize="0"/>
          <p:nvPr/>
        </p:nvPicPr>
        <p:blipFill rotWithShape="1">
          <a:blip r:embed="rId9">
            <a:alphaModFix/>
          </a:blip>
          <a:srcRect/>
          <a:stretch/>
        </p:blipFill>
        <p:spPr>
          <a:xfrm>
            <a:off x="5010613" y="5056914"/>
            <a:ext cx="1813560" cy="1234440"/>
          </a:xfrm>
          <a:prstGeom prst="rect">
            <a:avLst/>
          </a:prstGeom>
          <a:noFill/>
          <a:ln>
            <a:noFill/>
          </a:ln>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7"/>
          <p:cNvSpPr txBox="1"/>
          <p:nvPr/>
        </p:nvSpPr>
        <p:spPr>
          <a:xfrm>
            <a:off x="2598057" y="402867"/>
            <a:ext cx="6865258" cy="763600"/>
          </a:xfrm>
          <a:prstGeom prst="rect">
            <a:avLst/>
          </a:prstGeom>
          <a:solidFill>
            <a:srgbClr val="E1EFD8"/>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C00000"/>
              </a:buClr>
              <a:buSzPts val="3200"/>
              <a:buFont typeface="Calibri"/>
              <a:buNone/>
            </a:pPr>
            <a:r>
              <a:rPr lang="en-US" sz="3200" b="1">
                <a:solidFill>
                  <a:srgbClr val="C00000"/>
                </a:solidFill>
                <a:latin typeface="Calibri"/>
                <a:ea typeface="Calibri"/>
                <a:cs typeface="Calibri"/>
                <a:sym typeface="Calibri"/>
              </a:rPr>
              <a:t>HOẠT ĐỘNG VẬN DỤNG</a:t>
            </a:r>
            <a:endParaRPr/>
          </a:p>
        </p:txBody>
      </p:sp>
      <p:sp>
        <p:nvSpPr>
          <p:cNvPr id="285" name="Google Shape;285;p17"/>
          <p:cNvSpPr txBox="1"/>
          <p:nvPr/>
        </p:nvSpPr>
        <p:spPr>
          <a:xfrm>
            <a:off x="299160" y="1443841"/>
            <a:ext cx="5427406" cy="3970318"/>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457200" marR="0" lvl="0" indent="-457200" algn="l" rtl="0">
              <a:lnSpc>
                <a:spcPct val="150000"/>
              </a:lnSpc>
              <a:spcBef>
                <a:spcPts val="0"/>
              </a:spcBef>
              <a:spcAft>
                <a:spcPts val="0"/>
              </a:spcAft>
              <a:buClr>
                <a:srgbClr val="002060"/>
              </a:buClr>
              <a:buSzPts val="2800"/>
              <a:buFont typeface="Arial"/>
              <a:buChar char="•"/>
            </a:pPr>
            <a:r>
              <a:rPr lang="en-US" sz="2800">
                <a:solidFill>
                  <a:srgbClr val="002060"/>
                </a:solidFill>
                <a:latin typeface="Times New Roman"/>
                <a:ea typeface="Times New Roman"/>
                <a:cs typeface="Times New Roman"/>
                <a:sym typeface="Times New Roman"/>
              </a:rPr>
              <a:t>Hãy thiết kế mô hình vườn treo Babylon bằng các chất liệu sẵn có.</a:t>
            </a:r>
            <a:endParaRPr/>
          </a:p>
          <a:p>
            <a:pPr marL="457200" marR="0" lvl="0" indent="-457200" algn="l" rtl="0">
              <a:lnSpc>
                <a:spcPct val="150000"/>
              </a:lnSpc>
              <a:spcBef>
                <a:spcPts val="0"/>
              </a:spcBef>
              <a:spcAft>
                <a:spcPts val="0"/>
              </a:spcAft>
              <a:buClr>
                <a:srgbClr val="002060"/>
              </a:buClr>
              <a:buSzPts val="2800"/>
              <a:buFont typeface="Arial"/>
              <a:buChar char="•"/>
            </a:pPr>
            <a:r>
              <a:rPr lang="en-US" sz="2800">
                <a:solidFill>
                  <a:srgbClr val="002060"/>
                </a:solidFill>
                <a:latin typeface="Times New Roman"/>
                <a:ea typeface="Times New Roman"/>
                <a:cs typeface="Times New Roman"/>
                <a:sym typeface="Times New Roman"/>
              </a:rPr>
              <a:t>Hãy giải thích về cách để xây dựng vườn treo, hệ thống nước tưới được sử dụng</a:t>
            </a:r>
            <a:endParaRPr sz="2800">
              <a:solidFill>
                <a:srgbClr val="002060"/>
              </a:solidFill>
              <a:latin typeface="Times New Roman"/>
              <a:ea typeface="Times New Roman"/>
              <a:cs typeface="Times New Roman"/>
              <a:sym typeface="Times New Roman"/>
            </a:endParaRPr>
          </a:p>
        </p:txBody>
      </p:sp>
      <p:pic>
        <p:nvPicPr>
          <p:cNvPr id="286" name="Google Shape;286;p17"/>
          <p:cNvPicPr preferRelativeResize="0"/>
          <p:nvPr/>
        </p:nvPicPr>
        <p:blipFill rotWithShape="1">
          <a:blip r:embed="rId4">
            <a:alphaModFix/>
          </a:blip>
          <a:srcRect t="7169"/>
          <a:stretch/>
        </p:blipFill>
        <p:spPr>
          <a:xfrm>
            <a:off x="6465435" y="1563327"/>
            <a:ext cx="5392267" cy="5005657"/>
          </a:xfrm>
          <a:prstGeom prst="rect">
            <a:avLst/>
          </a:prstGeom>
          <a:noFill/>
          <a:ln>
            <a:noFill/>
          </a:ln>
        </p:spPr>
      </p:pic>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18"/>
          <p:cNvPicPr preferRelativeResize="0"/>
          <p:nvPr/>
        </p:nvPicPr>
        <p:blipFill rotWithShape="1">
          <a:blip r:embed="rId4">
            <a:alphaModFix/>
          </a:blip>
          <a:srcRect/>
          <a:stretch/>
        </p:blipFill>
        <p:spPr>
          <a:xfrm>
            <a:off x="1255363" y="976393"/>
            <a:ext cx="10616339" cy="5656881"/>
          </a:xfrm>
          <a:prstGeom prst="rect">
            <a:avLst/>
          </a:prstGeom>
          <a:noFill/>
          <a:ln>
            <a:noFill/>
          </a:ln>
        </p:spPr>
      </p:pic>
      <p:pic>
        <p:nvPicPr>
          <p:cNvPr id="292" name="Google Shape;292;p18"/>
          <p:cNvPicPr preferRelativeResize="0"/>
          <p:nvPr/>
        </p:nvPicPr>
        <p:blipFill rotWithShape="1">
          <a:blip r:embed="rId5">
            <a:alphaModFix/>
          </a:blip>
          <a:srcRect/>
          <a:stretch/>
        </p:blipFill>
        <p:spPr>
          <a:xfrm>
            <a:off x="495947" y="1208867"/>
            <a:ext cx="2789694" cy="3246278"/>
          </a:xfrm>
          <a:prstGeom prst="rect">
            <a:avLst/>
          </a:prstGeom>
          <a:noFill/>
          <a:ln>
            <a:noFill/>
          </a:ln>
        </p:spPr>
      </p:pic>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19"/>
          <p:cNvPicPr preferRelativeResize="0"/>
          <p:nvPr/>
        </p:nvPicPr>
        <p:blipFill rotWithShape="1">
          <a:blip r:embed="rId4">
            <a:alphaModFix/>
          </a:blip>
          <a:srcRect/>
          <a:stretch/>
        </p:blipFill>
        <p:spPr>
          <a:xfrm>
            <a:off x="1295400" y="2130424"/>
            <a:ext cx="9310533" cy="3569335"/>
          </a:xfrm>
          <a:prstGeom prst="rect">
            <a:avLst/>
          </a:prstGeom>
          <a:noFill/>
          <a:ln>
            <a:noFill/>
          </a:ln>
        </p:spPr>
      </p:pic>
      <p:sp>
        <p:nvSpPr>
          <p:cNvPr id="298" name="Google Shape;298;p19"/>
          <p:cNvSpPr/>
          <p:nvPr/>
        </p:nvSpPr>
        <p:spPr>
          <a:xfrm>
            <a:off x="854546" y="1285631"/>
            <a:ext cx="9751387" cy="678327"/>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US" sz="3600">
                <a:solidFill>
                  <a:schemeClr val="dk1"/>
                </a:solidFill>
                <a:latin typeface="Times New Roman"/>
                <a:ea typeface="Times New Roman"/>
                <a:cs typeface="Times New Roman"/>
                <a:sym typeface="Times New Roman"/>
              </a:rPr>
              <a:t>Chuẩn bị bài ẤN ĐỘ CỔ ĐẠI  theo các câu hỏi sau</a:t>
            </a:r>
            <a:endParaRPr sz="3600">
              <a:solidFill>
                <a:schemeClr val="dk1"/>
              </a:solidFill>
              <a:latin typeface="Times New Roman"/>
              <a:ea typeface="Times New Roman"/>
              <a:cs typeface="Times New Roman"/>
              <a:sym typeface="Times New Roman"/>
            </a:endParaRPr>
          </a:p>
        </p:txBody>
      </p:sp>
      <p:sp>
        <p:nvSpPr>
          <p:cNvPr id="299" name="Google Shape;299;p19"/>
          <p:cNvSpPr/>
          <p:nvPr/>
        </p:nvSpPr>
        <p:spPr>
          <a:xfrm>
            <a:off x="2346960" y="4160520"/>
            <a:ext cx="1828800" cy="42672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ẤN ĐỘ </a:t>
            </a:r>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p:nvPr/>
        </p:nvSpPr>
        <p:spPr>
          <a:xfrm>
            <a:off x="274039" y="1176111"/>
            <a:ext cx="5161181" cy="5632311"/>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002060"/>
                </a:solidFill>
                <a:latin typeface="Times New Roman"/>
                <a:ea typeface="Times New Roman"/>
                <a:cs typeface="Times New Roman"/>
                <a:sym typeface="Times New Roman"/>
              </a:rPr>
              <a:t>Trò chơi TỪ CẤM</a:t>
            </a:r>
            <a:endParaRPr/>
          </a:p>
          <a:p>
            <a:pPr marL="342900" marR="0" lvl="0" indent="-342900" algn="l" rtl="0">
              <a:lnSpc>
                <a:spcPct val="150000"/>
              </a:lnSpc>
              <a:spcBef>
                <a:spcPts val="0"/>
              </a:spcBef>
              <a:spcAft>
                <a:spcPts val="0"/>
              </a:spcAft>
              <a:buClr>
                <a:srgbClr val="002060"/>
              </a:buClr>
              <a:buSzPts val="2400"/>
              <a:buFont typeface="Arial"/>
              <a:buChar char="•"/>
            </a:pPr>
            <a:r>
              <a:rPr lang="en-US" sz="2400" b="0" i="1" u="none" strike="noStrike" cap="none">
                <a:solidFill>
                  <a:srgbClr val="002060"/>
                </a:solidFill>
                <a:latin typeface="Times New Roman"/>
                <a:ea typeface="Times New Roman"/>
                <a:cs typeface="Times New Roman"/>
                <a:sym typeface="Times New Roman"/>
              </a:rPr>
              <a:t>Hai người chơi dựa lưng vào nhau, một người hướng lên bảng, một người nhìn xuống lớp.</a:t>
            </a:r>
            <a:endParaRPr/>
          </a:p>
          <a:p>
            <a:pPr marL="342900" marR="0" lvl="0" indent="-342900" algn="l" rtl="0">
              <a:lnSpc>
                <a:spcPct val="150000"/>
              </a:lnSpc>
              <a:spcBef>
                <a:spcPts val="0"/>
              </a:spcBef>
              <a:spcAft>
                <a:spcPts val="0"/>
              </a:spcAft>
              <a:buClr>
                <a:srgbClr val="002060"/>
              </a:buClr>
              <a:buSzPts val="2400"/>
              <a:buFont typeface="Arial"/>
              <a:buChar char="•"/>
            </a:pPr>
            <a:r>
              <a:rPr lang="en-US" sz="2400" b="0" i="1" u="none" strike="noStrike" cap="none">
                <a:solidFill>
                  <a:srgbClr val="002060"/>
                </a:solidFill>
                <a:latin typeface="Times New Roman"/>
                <a:ea typeface="Times New Roman"/>
                <a:cs typeface="Times New Roman"/>
                <a:sym typeface="Times New Roman"/>
              </a:rPr>
              <a:t>Người nhìn lên bảng sẽ thấy 1 từ khóa và 2  từ cấm. Học sinh đó phải giải thích để bạn mình đoán được ra từ khóa.</a:t>
            </a:r>
            <a:endParaRPr/>
          </a:p>
          <a:p>
            <a:pPr marL="342900" marR="0" lvl="0" indent="-342900" algn="l" rtl="0">
              <a:lnSpc>
                <a:spcPct val="150000"/>
              </a:lnSpc>
              <a:spcBef>
                <a:spcPts val="0"/>
              </a:spcBef>
              <a:spcAft>
                <a:spcPts val="0"/>
              </a:spcAft>
              <a:buClr>
                <a:srgbClr val="002060"/>
              </a:buClr>
              <a:buSzPts val="2400"/>
              <a:buFont typeface="Arial"/>
              <a:buChar char="•"/>
            </a:pPr>
            <a:r>
              <a:rPr lang="en-US" sz="2400" b="0" i="1" u="none" strike="noStrike" cap="none">
                <a:solidFill>
                  <a:srgbClr val="002060"/>
                </a:solidFill>
                <a:latin typeface="Times New Roman"/>
                <a:ea typeface="Times New Roman"/>
                <a:cs typeface="Times New Roman"/>
                <a:sym typeface="Times New Roman"/>
              </a:rPr>
              <a:t>Yêu cầu trong phần giải thích không được xuất hiện từ cấm</a:t>
            </a:r>
            <a:endParaRPr sz="2400" b="0" i="1" u="none" strike="noStrike" cap="none">
              <a:solidFill>
                <a:srgbClr val="002060"/>
              </a:solidFill>
              <a:latin typeface="Times New Roman"/>
              <a:ea typeface="Times New Roman"/>
              <a:cs typeface="Times New Roman"/>
              <a:sym typeface="Times New Roman"/>
            </a:endParaRPr>
          </a:p>
        </p:txBody>
      </p:sp>
      <p:sp>
        <p:nvSpPr>
          <p:cNvPr id="101" name="Google Shape;101;p2"/>
          <p:cNvSpPr/>
          <p:nvPr/>
        </p:nvSpPr>
        <p:spPr>
          <a:xfrm>
            <a:off x="1746913" y="285673"/>
            <a:ext cx="8993875" cy="682388"/>
          </a:xfrm>
          <a:prstGeom prst="rect">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i="0" u="none" strike="noStrike" cap="none">
                <a:solidFill>
                  <a:srgbClr val="311FC8"/>
                </a:solidFill>
                <a:latin typeface="Arial"/>
                <a:ea typeface="Arial"/>
                <a:cs typeface="Arial"/>
                <a:sym typeface="Arial"/>
              </a:rPr>
              <a:t>HOẠT ĐỘNG KHỞI ĐỘNG</a:t>
            </a:r>
            <a:endParaRPr/>
          </a:p>
        </p:txBody>
      </p:sp>
      <p:sp>
        <p:nvSpPr>
          <p:cNvPr id="102" name="Google Shape;102;p2"/>
          <p:cNvSpPr/>
          <p:nvPr/>
        </p:nvSpPr>
        <p:spPr>
          <a:xfrm>
            <a:off x="7621137" y="3219728"/>
            <a:ext cx="3365310" cy="3531949"/>
          </a:xfrm>
          <a:prstGeom prst="roundRect">
            <a:avLst>
              <a:gd name="adj" fmla="val 16667"/>
            </a:avLst>
          </a:prstGeom>
          <a:gradFill>
            <a:gsLst>
              <a:gs pos="0">
                <a:srgbClr val="FFFF7E"/>
              </a:gs>
              <a:gs pos="50000">
                <a:srgbClr val="FFFFB1"/>
              </a:gs>
              <a:gs pos="100000">
                <a:srgbClr val="FFFFD9"/>
              </a:gs>
            </a:gsLst>
            <a:lin ang="81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endParaRPr sz="2000" b="1" i="0" u="none" strike="noStrike" cap="none">
              <a:solidFill>
                <a:srgbClr val="002060"/>
              </a:solidFill>
              <a:latin typeface="Calibri"/>
              <a:ea typeface="Calibri"/>
              <a:cs typeface="Calibri"/>
              <a:sym typeface="Calibri"/>
            </a:endParaRPr>
          </a:p>
          <a:p>
            <a:pPr marL="0" marR="0" lvl="0" indent="0" algn="ctr" rtl="0">
              <a:lnSpc>
                <a:spcPct val="150000"/>
              </a:lnSpc>
              <a:spcBef>
                <a:spcPts val="0"/>
              </a:spcBef>
              <a:spcAft>
                <a:spcPts val="0"/>
              </a:spcAft>
              <a:buNone/>
            </a:pPr>
            <a:r>
              <a:rPr lang="en-US" sz="2000" b="1" i="0" u="none" strike="noStrike" cap="none">
                <a:solidFill>
                  <a:srgbClr val="002060"/>
                </a:solidFill>
                <a:latin typeface="Calibri"/>
                <a:ea typeface="Calibri"/>
                <a:cs typeface="Calibri"/>
                <a:sym typeface="Calibri"/>
              </a:rPr>
              <a:t>Từ khóa:</a:t>
            </a:r>
            <a:endParaRPr/>
          </a:p>
          <a:p>
            <a:pPr marL="0" marR="0" lvl="0" indent="0" algn="ctr" rtl="0">
              <a:lnSpc>
                <a:spcPct val="150000"/>
              </a:lnSpc>
              <a:spcBef>
                <a:spcPts val="0"/>
              </a:spcBef>
              <a:spcAft>
                <a:spcPts val="0"/>
              </a:spcAft>
              <a:buNone/>
            </a:pPr>
            <a:r>
              <a:rPr lang="en-US" sz="2800" b="1" i="0" u="none" strike="noStrike" cap="none">
                <a:solidFill>
                  <a:srgbClr val="002060"/>
                </a:solidFill>
                <a:latin typeface="Calibri"/>
                <a:ea typeface="Calibri"/>
                <a:cs typeface="Calibri"/>
                <a:sym typeface="Calibri"/>
              </a:rPr>
              <a:t> </a:t>
            </a:r>
            <a:r>
              <a:rPr lang="en-US" sz="2800" b="1" i="0" u="none" strike="noStrike" cap="none">
                <a:solidFill>
                  <a:srgbClr val="FF0000"/>
                </a:solidFill>
                <a:latin typeface="Calibri"/>
                <a:ea typeface="Calibri"/>
                <a:cs typeface="Calibri"/>
                <a:sym typeface="Calibri"/>
              </a:rPr>
              <a:t>TRƯỜNG HỌC</a:t>
            </a:r>
            <a:endParaRPr/>
          </a:p>
          <a:p>
            <a:pPr marL="0" marR="0" lvl="0" indent="0" algn="ctr" rtl="0">
              <a:lnSpc>
                <a:spcPct val="150000"/>
              </a:lnSpc>
              <a:spcBef>
                <a:spcPts val="0"/>
              </a:spcBef>
              <a:spcAft>
                <a:spcPts val="0"/>
              </a:spcAft>
              <a:buNone/>
            </a:pPr>
            <a:endParaRPr sz="300" b="0" i="0" u="none" strike="noStrike" cap="none">
              <a:solidFill>
                <a:srgbClr val="FF0000"/>
              </a:solidFill>
              <a:latin typeface="Calibri"/>
              <a:ea typeface="Calibri"/>
              <a:cs typeface="Calibri"/>
              <a:sym typeface="Calibri"/>
            </a:endParaRPr>
          </a:p>
          <a:p>
            <a:pPr marL="0" marR="0" lvl="0" indent="0" algn="ctr" rtl="0">
              <a:lnSpc>
                <a:spcPct val="150000"/>
              </a:lnSpc>
              <a:spcBef>
                <a:spcPts val="0"/>
              </a:spcBef>
              <a:spcAft>
                <a:spcPts val="0"/>
              </a:spcAft>
              <a:buNone/>
            </a:pPr>
            <a:r>
              <a:rPr lang="en-US" sz="2000" b="1" i="0" u="none" strike="noStrike" cap="none">
                <a:solidFill>
                  <a:srgbClr val="002060"/>
                </a:solidFill>
                <a:latin typeface="Calibri"/>
                <a:ea typeface="Calibri"/>
                <a:cs typeface="Calibri"/>
                <a:sym typeface="Calibri"/>
              </a:rPr>
              <a:t>Từ cấm:</a:t>
            </a:r>
            <a:endParaRPr/>
          </a:p>
          <a:p>
            <a:pPr marL="285750" marR="0" lvl="0" indent="-285750" algn="l" rtl="0">
              <a:lnSpc>
                <a:spcPct val="150000"/>
              </a:lnSpc>
              <a:spcBef>
                <a:spcPts val="0"/>
              </a:spcBef>
              <a:spcAft>
                <a:spcPts val="0"/>
              </a:spcAft>
              <a:buClr>
                <a:srgbClr val="7030A0"/>
              </a:buClr>
              <a:buSzPts val="2400"/>
              <a:buFont typeface="Calibri"/>
              <a:buChar char="-"/>
            </a:pPr>
            <a:r>
              <a:rPr lang="en-US" sz="2400" b="1" i="0" u="none" strike="noStrike" cap="none">
                <a:solidFill>
                  <a:srgbClr val="7030A0"/>
                </a:solidFill>
                <a:latin typeface="Calibri"/>
                <a:ea typeface="Calibri"/>
                <a:cs typeface="Calibri"/>
                <a:sym typeface="Calibri"/>
              </a:rPr>
              <a:t>Giáo viên</a:t>
            </a:r>
            <a:endParaRPr sz="2400" b="1" i="0" u="none" strike="noStrike" cap="none">
              <a:solidFill>
                <a:srgbClr val="7030A0"/>
              </a:solidFill>
              <a:latin typeface="Calibri"/>
              <a:ea typeface="Calibri"/>
              <a:cs typeface="Calibri"/>
              <a:sym typeface="Calibri"/>
            </a:endParaRPr>
          </a:p>
          <a:p>
            <a:pPr marL="285750" marR="0" lvl="0" indent="-285750" algn="l" rtl="0">
              <a:lnSpc>
                <a:spcPct val="150000"/>
              </a:lnSpc>
              <a:spcBef>
                <a:spcPts val="0"/>
              </a:spcBef>
              <a:spcAft>
                <a:spcPts val="0"/>
              </a:spcAft>
              <a:buClr>
                <a:srgbClr val="7030A0"/>
              </a:buClr>
              <a:buSzPts val="2400"/>
              <a:buFont typeface="Calibri"/>
              <a:buChar char="-"/>
            </a:pPr>
            <a:r>
              <a:rPr lang="en-US" sz="2400" b="1" i="0" u="none" strike="noStrike" cap="none">
                <a:solidFill>
                  <a:srgbClr val="7030A0"/>
                </a:solidFill>
                <a:latin typeface="Calibri"/>
                <a:ea typeface="Calibri"/>
                <a:cs typeface="Calibri"/>
                <a:sym typeface="Calibri"/>
              </a:rPr>
              <a:t>Học sinh</a:t>
            </a:r>
            <a:endParaRPr sz="2400" b="1" i="0" u="none" strike="noStrike" cap="none">
              <a:solidFill>
                <a:srgbClr val="7030A0"/>
              </a:solidFill>
              <a:latin typeface="Calibri"/>
              <a:ea typeface="Calibri"/>
              <a:cs typeface="Calibri"/>
              <a:sym typeface="Calibri"/>
            </a:endParaRPr>
          </a:p>
          <a:p>
            <a:pPr marL="0" marR="0" lvl="0" indent="0" algn="l" rtl="0">
              <a:lnSpc>
                <a:spcPct val="150000"/>
              </a:lnSpc>
              <a:spcBef>
                <a:spcPts val="0"/>
              </a:spcBef>
              <a:spcAft>
                <a:spcPts val="0"/>
              </a:spcAft>
              <a:buNone/>
            </a:pPr>
            <a:endParaRPr sz="2000" b="0" i="0" u="none" strike="noStrike" cap="none">
              <a:solidFill>
                <a:srgbClr val="FF0000"/>
              </a:solidFill>
              <a:latin typeface="Calibri"/>
              <a:ea typeface="Calibri"/>
              <a:cs typeface="Calibri"/>
              <a:sym typeface="Calibri"/>
            </a:endParaRPr>
          </a:p>
        </p:txBody>
      </p:sp>
      <p:sp>
        <p:nvSpPr>
          <p:cNvPr id="103" name="Google Shape;103;p2"/>
          <p:cNvSpPr txBox="1"/>
          <p:nvPr/>
        </p:nvSpPr>
        <p:spPr>
          <a:xfrm>
            <a:off x="5813947" y="1176111"/>
            <a:ext cx="5936776" cy="183556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2400" b="0" i="1" u="none" strike="noStrike" cap="none">
                <a:solidFill>
                  <a:srgbClr val="C00000"/>
                </a:solidFill>
                <a:latin typeface="Times New Roman"/>
                <a:ea typeface="Times New Roman"/>
                <a:cs typeface="Times New Roman"/>
                <a:sym typeface="Times New Roman"/>
              </a:rPr>
              <a:t>Ví dụ: Học sinh phải gợi ý để bạn mình đoán được ra từ khóa “TRƯỜNG HỌC” nhưng trong phần gợi ý không được sử dụng 2 từ khóa bên dưới: Giáo viên, học sinh, đi học</a:t>
            </a:r>
            <a:endParaRPr sz="2400" b="0" i="1" u="none" strike="noStrike" cap="none">
              <a:solidFill>
                <a:srgbClr val="C00000"/>
              </a:solidFill>
              <a:latin typeface="Times New Roman"/>
              <a:ea typeface="Times New Roman"/>
              <a:cs typeface="Times New Roman"/>
              <a:sym typeface="Times New Roman"/>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p:nvPr/>
        </p:nvSpPr>
        <p:spPr>
          <a:xfrm>
            <a:off x="274039" y="1176111"/>
            <a:ext cx="5161181" cy="5011949"/>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002060"/>
                </a:solidFill>
                <a:latin typeface="Times New Roman"/>
                <a:ea typeface="Times New Roman"/>
                <a:cs typeface="Times New Roman"/>
                <a:sym typeface="Times New Roman"/>
              </a:rPr>
              <a:t>Trò chơi TỪ CẤM </a:t>
            </a:r>
            <a:r>
              <a:rPr lang="en-US" sz="2400" b="0" i="1" u="none" strike="noStrike" cap="none">
                <a:solidFill>
                  <a:srgbClr val="002060"/>
                </a:solidFill>
                <a:latin typeface="Times New Roman"/>
                <a:ea typeface="Times New Roman"/>
                <a:cs typeface="Times New Roman"/>
                <a:sym typeface="Times New Roman"/>
              </a:rPr>
              <a:t>Hai người chơi dựa lưng vào nhau, một người hướng lên bảng, một người nhìn xuống lớp.</a:t>
            </a:r>
            <a:endParaRPr/>
          </a:p>
          <a:p>
            <a:pPr marL="342900" marR="0" lvl="0" indent="-342900" algn="l" rtl="0">
              <a:lnSpc>
                <a:spcPct val="150000"/>
              </a:lnSpc>
              <a:spcBef>
                <a:spcPts val="0"/>
              </a:spcBef>
              <a:spcAft>
                <a:spcPts val="0"/>
              </a:spcAft>
              <a:buClr>
                <a:srgbClr val="002060"/>
              </a:buClr>
              <a:buSzPts val="2400"/>
              <a:buFont typeface="Arial"/>
              <a:buChar char="•"/>
            </a:pPr>
            <a:r>
              <a:rPr lang="en-US" sz="2400" b="0" i="1" u="none" strike="noStrike" cap="none">
                <a:solidFill>
                  <a:srgbClr val="002060"/>
                </a:solidFill>
                <a:latin typeface="Times New Roman"/>
                <a:ea typeface="Times New Roman"/>
                <a:cs typeface="Times New Roman"/>
                <a:sym typeface="Times New Roman"/>
              </a:rPr>
              <a:t>Người nhìn lên bảng sẽ thấy 1 từ khóa và  từ cấm. Học sinh phải giải thích để bạn mình đoán được ra từ khóa.</a:t>
            </a:r>
            <a:endParaRPr/>
          </a:p>
          <a:p>
            <a:pPr marL="342900" marR="0" lvl="0" indent="-342900" algn="l" rtl="0">
              <a:lnSpc>
                <a:spcPct val="150000"/>
              </a:lnSpc>
              <a:spcBef>
                <a:spcPts val="0"/>
              </a:spcBef>
              <a:spcAft>
                <a:spcPts val="0"/>
              </a:spcAft>
              <a:buClr>
                <a:srgbClr val="002060"/>
              </a:buClr>
              <a:buSzPts val="2400"/>
              <a:buFont typeface="Arial"/>
              <a:buChar char="•"/>
            </a:pPr>
            <a:r>
              <a:rPr lang="en-US" sz="2400" b="0" i="1" u="none" strike="noStrike" cap="none">
                <a:solidFill>
                  <a:srgbClr val="002060"/>
                </a:solidFill>
                <a:latin typeface="Times New Roman"/>
                <a:ea typeface="Times New Roman"/>
                <a:cs typeface="Times New Roman"/>
                <a:sym typeface="Times New Roman"/>
              </a:rPr>
              <a:t>Yêu cầu trong phần giải thích không được xuất hiện từ cấm</a:t>
            </a:r>
            <a:endParaRPr sz="2400" b="0" i="1" u="none" strike="noStrike" cap="none">
              <a:solidFill>
                <a:srgbClr val="002060"/>
              </a:solidFill>
              <a:latin typeface="Times New Roman"/>
              <a:ea typeface="Times New Roman"/>
              <a:cs typeface="Times New Roman"/>
              <a:sym typeface="Times New Roman"/>
            </a:endParaRPr>
          </a:p>
        </p:txBody>
      </p:sp>
      <p:sp>
        <p:nvSpPr>
          <p:cNvPr id="109" name="Google Shape;109;p3"/>
          <p:cNvSpPr/>
          <p:nvPr/>
        </p:nvSpPr>
        <p:spPr>
          <a:xfrm>
            <a:off x="5792338" y="1392072"/>
            <a:ext cx="1897039" cy="2443357"/>
          </a:xfrm>
          <a:prstGeom prst="roundRect">
            <a:avLst>
              <a:gd name="adj" fmla="val 16667"/>
            </a:avLst>
          </a:prstGeom>
          <a:gradFill>
            <a:gsLst>
              <a:gs pos="0">
                <a:srgbClr val="FFFF7E"/>
              </a:gs>
              <a:gs pos="50000">
                <a:srgbClr val="FFFFB1"/>
              </a:gs>
              <a:gs pos="100000">
                <a:srgbClr val="FFFFD9"/>
              </a:gs>
            </a:gsLst>
            <a:lin ang="81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25000"/>
              </a:lnSpc>
              <a:spcBef>
                <a:spcPts val="0"/>
              </a:spcBef>
              <a:spcAft>
                <a:spcPts val="0"/>
              </a:spcAft>
              <a:buNone/>
            </a:pPr>
            <a:endParaRPr sz="1800" b="1" i="0" u="none" strike="noStrike" cap="none">
              <a:solidFill>
                <a:srgbClr val="002060"/>
              </a:solidFill>
              <a:latin typeface="Calibri"/>
              <a:ea typeface="Calibri"/>
              <a:cs typeface="Calibri"/>
              <a:sym typeface="Calibri"/>
            </a:endParaRPr>
          </a:p>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khóa: </a:t>
            </a:r>
            <a:r>
              <a:rPr lang="en-US" sz="1800" b="1" i="0" u="none" strike="noStrike" cap="none">
                <a:solidFill>
                  <a:srgbClr val="FF0000"/>
                </a:solidFill>
                <a:latin typeface="Calibri"/>
                <a:ea typeface="Calibri"/>
                <a:cs typeface="Calibri"/>
                <a:sym typeface="Calibri"/>
              </a:rPr>
              <a:t>NGUYÊN THỦY</a:t>
            </a:r>
            <a:endParaRPr/>
          </a:p>
          <a:p>
            <a:pPr marL="0" marR="0" lvl="0" indent="0" algn="ctr" rtl="0">
              <a:lnSpc>
                <a:spcPct val="125000"/>
              </a:lnSpc>
              <a:spcBef>
                <a:spcPts val="0"/>
              </a:spcBef>
              <a:spcAft>
                <a:spcPts val="0"/>
              </a:spcAft>
              <a:buNone/>
            </a:pPr>
            <a:endParaRPr sz="200" b="0" i="0" u="none" strike="noStrike" cap="none">
              <a:solidFill>
                <a:srgbClr val="FF0000"/>
              </a:solidFill>
              <a:latin typeface="Calibri"/>
              <a:ea typeface="Calibri"/>
              <a:cs typeface="Calibri"/>
              <a:sym typeface="Calibri"/>
            </a:endParaRPr>
          </a:p>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cấm:</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ĐẦU TIÊN</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LOÀI NGƯỜI</a:t>
            </a:r>
            <a:endParaRPr/>
          </a:p>
          <a:p>
            <a:pPr marL="0" marR="0" lvl="0" indent="0" algn="l" rtl="0">
              <a:lnSpc>
                <a:spcPct val="125000"/>
              </a:lnSpc>
              <a:spcBef>
                <a:spcPts val="0"/>
              </a:spcBef>
              <a:spcAft>
                <a:spcPts val="0"/>
              </a:spcAft>
              <a:buNone/>
            </a:pPr>
            <a:endParaRPr sz="1800" b="0" i="0" u="none" strike="noStrike" cap="none">
              <a:solidFill>
                <a:srgbClr val="FF0000"/>
              </a:solidFill>
              <a:latin typeface="Calibri"/>
              <a:ea typeface="Calibri"/>
              <a:cs typeface="Calibri"/>
              <a:sym typeface="Calibri"/>
            </a:endParaRPr>
          </a:p>
        </p:txBody>
      </p:sp>
      <p:sp>
        <p:nvSpPr>
          <p:cNvPr id="110" name="Google Shape;110;p3"/>
          <p:cNvSpPr/>
          <p:nvPr/>
        </p:nvSpPr>
        <p:spPr>
          <a:xfrm>
            <a:off x="10000399" y="1385138"/>
            <a:ext cx="1897039" cy="2415654"/>
          </a:xfrm>
          <a:prstGeom prst="roundRect">
            <a:avLst>
              <a:gd name="adj" fmla="val 16667"/>
            </a:avLst>
          </a:prstGeom>
          <a:gradFill>
            <a:gsLst>
              <a:gs pos="0">
                <a:srgbClr val="FFFF7E"/>
              </a:gs>
              <a:gs pos="50000">
                <a:srgbClr val="FFFFB1"/>
              </a:gs>
              <a:gs pos="100000">
                <a:srgbClr val="FFFFD9"/>
              </a:gs>
            </a:gsLst>
            <a:path path="circle">
              <a:fillToRect l="100000" t="100000"/>
            </a:path>
            <a:tileRect r="-100000" b="-100000"/>
          </a:gra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khóa: </a:t>
            </a:r>
            <a:endParaRPr/>
          </a:p>
          <a:p>
            <a:pPr marL="0" marR="0" lvl="0" indent="0" algn="ctr" rtl="0">
              <a:lnSpc>
                <a:spcPct val="125000"/>
              </a:lnSpc>
              <a:spcBef>
                <a:spcPts val="0"/>
              </a:spcBef>
              <a:spcAft>
                <a:spcPts val="0"/>
              </a:spcAft>
              <a:buNone/>
            </a:pPr>
            <a:r>
              <a:rPr lang="en-US" sz="1800" b="1" i="0" u="none" strike="noStrike" cap="none">
                <a:solidFill>
                  <a:srgbClr val="FF0000"/>
                </a:solidFill>
                <a:latin typeface="Calibri"/>
                <a:ea typeface="Calibri"/>
                <a:cs typeface="Calibri"/>
                <a:sym typeface="Calibri"/>
              </a:rPr>
              <a:t>KIM LOẠI</a:t>
            </a:r>
            <a:endParaRPr/>
          </a:p>
          <a:p>
            <a:pPr marL="0" marR="0" lvl="0" indent="0" algn="ctr" rtl="0">
              <a:lnSpc>
                <a:spcPct val="125000"/>
              </a:lnSpc>
              <a:spcBef>
                <a:spcPts val="0"/>
              </a:spcBef>
              <a:spcAft>
                <a:spcPts val="0"/>
              </a:spcAft>
              <a:buNone/>
            </a:pPr>
            <a:endParaRPr sz="200" b="0" i="0" u="none" strike="noStrike" cap="none">
              <a:solidFill>
                <a:srgbClr val="FF0000"/>
              </a:solidFill>
              <a:latin typeface="Calibri"/>
              <a:ea typeface="Calibri"/>
              <a:cs typeface="Calibri"/>
              <a:sym typeface="Calibri"/>
            </a:endParaRPr>
          </a:p>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cấm:</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CỨNG</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ĐỒ ĐÁ</a:t>
            </a:r>
            <a:endParaRPr/>
          </a:p>
        </p:txBody>
      </p:sp>
      <p:sp>
        <p:nvSpPr>
          <p:cNvPr id="111" name="Google Shape;111;p3"/>
          <p:cNvSpPr/>
          <p:nvPr/>
        </p:nvSpPr>
        <p:spPr>
          <a:xfrm>
            <a:off x="7896368" y="1419775"/>
            <a:ext cx="1897039" cy="2415654"/>
          </a:xfrm>
          <a:prstGeom prst="roundRect">
            <a:avLst>
              <a:gd name="adj" fmla="val 16667"/>
            </a:avLst>
          </a:prstGeom>
          <a:gradFill>
            <a:gsLst>
              <a:gs pos="0">
                <a:srgbClr val="FFFF7E"/>
              </a:gs>
              <a:gs pos="50000">
                <a:srgbClr val="FFFFB1"/>
              </a:gs>
              <a:gs pos="100000">
                <a:srgbClr val="FFFFD9"/>
              </a:gs>
            </a:gsLst>
            <a:path path="circle">
              <a:fillToRect t="100000" r="100000"/>
            </a:path>
            <a:tileRect l="-100000" b="-100000"/>
          </a:gra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khóa: </a:t>
            </a:r>
            <a:endParaRPr sz="1800" b="0" i="0" u="none" strike="noStrike" cap="none">
              <a:solidFill>
                <a:srgbClr val="002060"/>
              </a:solidFill>
              <a:latin typeface="Calibri"/>
              <a:ea typeface="Calibri"/>
              <a:cs typeface="Calibri"/>
              <a:sym typeface="Calibri"/>
            </a:endParaRPr>
          </a:p>
          <a:p>
            <a:pPr marL="0" marR="0" lvl="0" indent="0" algn="ctr" rtl="0">
              <a:lnSpc>
                <a:spcPct val="125000"/>
              </a:lnSpc>
              <a:spcBef>
                <a:spcPts val="0"/>
              </a:spcBef>
              <a:spcAft>
                <a:spcPts val="0"/>
              </a:spcAft>
              <a:buNone/>
            </a:pPr>
            <a:r>
              <a:rPr lang="en-US" sz="1800" b="1" i="0" u="none" strike="noStrike" cap="none">
                <a:solidFill>
                  <a:srgbClr val="FF0000"/>
                </a:solidFill>
                <a:latin typeface="Calibri"/>
                <a:ea typeface="Calibri"/>
                <a:cs typeface="Calibri"/>
                <a:sym typeface="Calibri"/>
              </a:rPr>
              <a:t>THỊ TỘC</a:t>
            </a:r>
            <a:endParaRPr/>
          </a:p>
          <a:p>
            <a:pPr marL="0" marR="0" lvl="0" indent="0" algn="ctr" rtl="0">
              <a:lnSpc>
                <a:spcPct val="125000"/>
              </a:lnSpc>
              <a:spcBef>
                <a:spcPts val="0"/>
              </a:spcBef>
              <a:spcAft>
                <a:spcPts val="0"/>
              </a:spcAft>
              <a:buNone/>
            </a:pPr>
            <a:endParaRPr sz="200" b="0" i="0" u="none" strike="noStrike" cap="none">
              <a:solidFill>
                <a:srgbClr val="FF0000"/>
              </a:solidFill>
              <a:latin typeface="Calibri"/>
              <a:ea typeface="Calibri"/>
              <a:cs typeface="Calibri"/>
              <a:sym typeface="Calibri"/>
            </a:endParaRPr>
          </a:p>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cấm:</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NHÓM NGƯỜI</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GIA ĐÌNH</a:t>
            </a:r>
            <a:endParaRPr/>
          </a:p>
        </p:txBody>
      </p:sp>
      <p:sp>
        <p:nvSpPr>
          <p:cNvPr id="112" name="Google Shape;112;p3"/>
          <p:cNvSpPr/>
          <p:nvPr/>
        </p:nvSpPr>
        <p:spPr>
          <a:xfrm>
            <a:off x="5823047" y="4122440"/>
            <a:ext cx="1897039" cy="2415654"/>
          </a:xfrm>
          <a:prstGeom prst="roundRect">
            <a:avLst>
              <a:gd name="adj" fmla="val 16667"/>
            </a:avLst>
          </a:prstGeom>
          <a:gradFill>
            <a:gsLst>
              <a:gs pos="0">
                <a:srgbClr val="FFFF7E"/>
              </a:gs>
              <a:gs pos="50000">
                <a:srgbClr val="FFFFB1"/>
              </a:gs>
              <a:gs pos="100000">
                <a:srgbClr val="FFFFD9"/>
              </a:gs>
            </a:gsLst>
            <a:path path="circle">
              <a:fillToRect l="50000" t="50000" r="50000" b="50000"/>
            </a:path>
            <a:tileRect/>
          </a:gra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khóa: </a:t>
            </a:r>
            <a:endParaRPr/>
          </a:p>
          <a:p>
            <a:pPr marL="0" marR="0" lvl="0" indent="0" algn="ctr" rtl="0">
              <a:lnSpc>
                <a:spcPct val="125000"/>
              </a:lnSpc>
              <a:spcBef>
                <a:spcPts val="0"/>
              </a:spcBef>
              <a:spcAft>
                <a:spcPts val="0"/>
              </a:spcAft>
              <a:buNone/>
            </a:pPr>
            <a:r>
              <a:rPr lang="en-US" sz="1800" b="1" i="0" u="none" strike="noStrike" cap="none">
                <a:solidFill>
                  <a:srgbClr val="FF0000"/>
                </a:solidFill>
                <a:latin typeface="Calibri"/>
                <a:ea typeface="Calibri"/>
                <a:cs typeface="Calibri"/>
                <a:sym typeface="Calibri"/>
              </a:rPr>
              <a:t>NHÀ NƯỚC</a:t>
            </a:r>
            <a:endParaRPr/>
          </a:p>
          <a:p>
            <a:pPr marL="0" marR="0" lvl="0" indent="0" algn="ctr" rtl="0">
              <a:lnSpc>
                <a:spcPct val="125000"/>
              </a:lnSpc>
              <a:spcBef>
                <a:spcPts val="0"/>
              </a:spcBef>
              <a:spcAft>
                <a:spcPts val="0"/>
              </a:spcAft>
              <a:buNone/>
            </a:pPr>
            <a:endParaRPr sz="200" b="0" i="0" u="none" strike="noStrike" cap="none">
              <a:solidFill>
                <a:srgbClr val="FF0000"/>
              </a:solidFill>
              <a:latin typeface="Calibri"/>
              <a:ea typeface="Calibri"/>
              <a:cs typeface="Calibri"/>
              <a:sym typeface="Calibri"/>
            </a:endParaRPr>
          </a:p>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cấm:</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GIAI CẤP</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THỐNG TRỊ</a:t>
            </a:r>
            <a:endParaRPr/>
          </a:p>
        </p:txBody>
      </p:sp>
      <p:sp>
        <p:nvSpPr>
          <p:cNvPr id="113" name="Google Shape;113;p3"/>
          <p:cNvSpPr/>
          <p:nvPr/>
        </p:nvSpPr>
        <p:spPr>
          <a:xfrm>
            <a:off x="10031108" y="4087803"/>
            <a:ext cx="1897039" cy="2415654"/>
          </a:xfrm>
          <a:prstGeom prst="roundRect">
            <a:avLst>
              <a:gd name="adj" fmla="val 16667"/>
            </a:avLst>
          </a:prstGeom>
          <a:gradFill>
            <a:gsLst>
              <a:gs pos="0">
                <a:srgbClr val="FFFF7E"/>
              </a:gs>
              <a:gs pos="50000">
                <a:srgbClr val="FFFFB1"/>
              </a:gs>
              <a:gs pos="100000">
                <a:srgbClr val="FFFFD9"/>
              </a:gs>
            </a:gsLst>
            <a:lin ang="16200000" scaled="0"/>
          </a:gra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khóa: </a:t>
            </a:r>
            <a:endParaRPr/>
          </a:p>
          <a:p>
            <a:pPr marL="0" marR="0" lvl="0" indent="0" algn="ctr" rtl="0">
              <a:lnSpc>
                <a:spcPct val="125000"/>
              </a:lnSpc>
              <a:spcBef>
                <a:spcPts val="0"/>
              </a:spcBef>
              <a:spcAft>
                <a:spcPts val="0"/>
              </a:spcAft>
              <a:buNone/>
            </a:pPr>
            <a:r>
              <a:rPr lang="en-US" sz="1800" b="1" i="0" u="none" strike="noStrike" cap="none">
                <a:solidFill>
                  <a:srgbClr val="FF0000"/>
                </a:solidFill>
                <a:latin typeface="Calibri"/>
                <a:ea typeface="Calibri"/>
                <a:cs typeface="Calibri"/>
                <a:sym typeface="Calibri"/>
              </a:rPr>
              <a:t>NÔNG NGHIỆP</a:t>
            </a:r>
            <a:endParaRPr/>
          </a:p>
          <a:p>
            <a:pPr marL="0" marR="0" lvl="0" indent="0" algn="ctr" rtl="0">
              <a:lnSpc>
                <a:spcPct val="125000"/>
              </a:lnSpc>
              <a:spcBef>
                <a:spcPts val="0"/>
              </a:spcBef>
              <a:spcAft>
                <a:spcPts val="0"/>
              </a:spcAft>
              <a:buNone/>
            </a:pPr>
            <a:endParaRPr sz="200" b="0" i="0" u="none" strike="noStrike" cap="none">
              <a:solidFill>
                <a:srgbClr val="FF0000"/>
              </a:solidFill>
              <a:latin typeface="Calibri"/>
              <a:ea typeface="Calibri"/>
              <a:cs typeface="Calibri"/>
              <a:sym typeface="Calibri"/>
            </a:endParaRPr>
          </a:p>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cấm:</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TRỒNG TRỌT</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TRỒNG LÚA</a:t>
            </a:r>
            <a:endParaRPr/>
          </a:p>
        </p:txBody>
      </p:sp>
      <p:sp>
        <p:nvSpPr>
          <p:cNvPr id="114" name="Google Shape;114;p3"/>
          <p:cNvSpPr/>
          <p:nvPr/>
        </p:nvSpPr>
        <p:spPr>
          <a:xfrm>
            <a:off x="7927077" y="4122440"/>
            <a:ext cx="1897039" cy="2415654"/>
          </a:xfrm>
          <a:prstGeom prst="roundRect">
            <a:avLst>
              <a:gd name="adj" fmla="val 16667"/>
            </a:avLst>
          </a:prstGeom>
          <a:gradFill>
            <a:gsLst>
              <a:gs pos="0">
                <a:srgbClr val="FFFF7E"/>
              </a:gs>
              <a:gs pos="50000">
                <a:srgbClr val="FFFFB1"/>
              </a:gs>
              <a:gs pos="100000">
                <a:srgbClr val="FFFFD9"/>
              </a:gs>
            </a:gsLst>
            <a:lin ang="13500000" scaled="0"/>
          </a:gra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khóa: </a:t>
            </a:r>
            <a:endParaRPr/>
          </a:p>
          <a:p>
            <a:pPr marL="0" marR="0" lvl="0" indent="0" algn="ctr" rtl="0">
              <a:lnSpc>
                <a:spcPct val="125000"/>
              </a:lnSpc>
              <a:spcBef>
                <a:spcPts val="0"/>
              </a:spcBef>
              <a:spcAft>
                <a:spcPts val="0"/>
              </a:spcAft>
              <a:buNone/>
            </a:pPr>
            <a:r>
              <a:rPr lang="en-US" sz="1800" b="1" i="0" u="none" strike="noStrike" cap="none">
                <a:solidFill>
                  <a:srgbClr val="FF0000"/>
                </a:solidFill>
                <a:latin typeface="Calibri"/>
                <a:ea typeface="Calibri"/>
                <a:cs typeface="Calibri"/>
                <a:sym typeface="Calibri"/>
              </a:rPr>
              <a:t>AI CẬP</a:t>
            </a:r>
            <a:endParaRPr/>
          </a:p>
          <a:p>
            <a:pPr marL="0" marR="0" lvl="0" indent="0" algn="ctr" rtl="0">
              <a:lnSpc>
                <a:spcPct val="125000"/>
              </a:lnSpc>
              <a:spcBef>
                <a:spcPts val="0"/>
              </a:spcBef>
              <a:spcAft>
                <a:spcPts val="0"/>
              </a:spcAft>
              <a:buNone/>
            </a:pPr>
            <a:endParaRPr sz="200" b="0" i="0" u="none" strike="noStrike" cap="none">
              <a:solidFill>
                <a:srgbClr val="FF0000"/>
              </a:solidFill>
              <a:latin typeface="Calibri"/>
              <a:ea typeface="Calibri"/>
              <a:cs typeface="Calibri"/>
              <a:sym typeface="Calibri"/>
            </a:endParaRPr>
          </a:p>
          <a:p>
            <a:pPr marL="0" marR="0" lvl="0" indent="0" algn="ctr" rtl="0">
              <a:lnSpc>
                <a:spcPct val="125000"/>
              </a:lnSpc>
              <a:spcBef>
                <a:spcPts val="0"/>
              </a:spcBef>
              <a:spcAft>
                <a:spcPts val="0"/>
              </a:spcAft>
              <a:buNone/>
            </a:pPr>
            <a:r>
              <a:rPr lang="en-US" sz="1800" b="1" i="0" u="none" strike="noStrike" cap="none">
                <a:solidFill>
                  <a:srgbClr val="002060"/>
                </a:solidFill>
                <a:latin typeface="Calibri"/>
                <a:ea typeface="Calibri"/>
                <a:cs typeface="Calibri"/>
                <a:sym typeface="Calibri"/>
              </a:rPr>
              <a:t>Từ cấm:</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CHÂU PHI</a:t>
            </a:r>
            <a:endParaRPr/>
          </a:p>
          <a:p>
            <a:pPr marL="0" marR="0" lvl="0" indent="0" algn="l" rtl="0">
              <a:lnSpc>
                <a:spcPct val="125000"/>
              </a:lnSpc>
              <a:spcBef>
                <a:spcPts val="0"/>
              </a:spcBef>
              <a:spcAft>
                <a:spcPts val="0"/>
              </a:spcAft>
              <a:buNone/>
            </a:pPr>
            <a:r>
              <a:rPr lang="en-US" sz="1800" b="1" i="0" u="none" strike="noStrike" cap="none">
                <a:solidFill>
                  <a:srgbClr val="7030A0"/>
                </a:solidFill>
                <a:latin typeface="Calibri"/>
                <a:ea typeface="Calibri"/>
                <a:cs typeface="Calibri"/>
                <a:sym typeface="Calibri"/>
              </a:rPr>
              <a:t>- KIM TỰ THÁP</a:t>
            </a:r>
            <a:endParaRPr/>
          </a:p>
        </p:txBody>
      </p:sp>
      <p:sp>
        <p:nvSpPr>
          <p:cNvPr id="115" name="Google Shape;115;p3"/>
          <p:cNvSpPr/>
          <p:nvPr/>
        </p:nvSpPr>
        <p:spPr>
          <a:xfrm>
            <a:off x="1899313" y="438073"/>
            <a:ext cx="8993875" cy="682388"/>
          </a:xfrm>
          <a:prstGeom prst="rect">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i="0" u="none" strike="noStrike" cap="none">
                <a:solidFill>
                  <a:srgbClr val="311FC8"/>
                </a:solidFill>
                <a:latin typeface="Arial"/>
                <a:ea typeface="Arial"/>
                <a:cs typeface="Arial"/>
                <a:sym typeface="Arial"/>
              </a:rPr>
              <a:t>HOẠT ĐỘNG KHỞI ĐỘNG</a:t>
            </a:r>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1"/>
                                        </p:tgtEl>
                                        <p:attrNameLst>
                                          <p:attrName>style.visibility</p:attrName>
                                        </p:attrNameLst>
                                      </p:cBhvr>
                                      <p:to>
                                        <p:strVal val="visible"/>
                                      </p:to>
                                    </p:set>
                                    <p:animEffect transition="in" filter="fade">
                                      <p:cBhvr>
                                        <p:cTn id="12" dur="500"/>
                                        <p:tgtEl>
                                          <p:spTgt spid="1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0"/>
                                        </p:tgtEl>
                                        <p:attrNameLst>
                                          <p:attrName>style.visibility</p:attrName>
                                        </p:attrNameLst>
                                      </p:cBhvr>
                                      <p:to>
                                        <p:strVal val="visible"/>
                                      </p:to>
                                    </p:set>
                                    <p:animEffect transition="in" filter="fade">
                                      <p:cBhvr>
                                        <p:cTn id="17" dur="500"/>
                                        <p:tgtEl>
                                          <p:spTgt spid="1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2"/>
                                        </p:tgtEl>
                                        <p:attrNameLst>
                                          <p:attrName>style.visibility</p:attrName>
                                        </p:attrNameLst>
                                      </p:cBhvr>
                                      <p:to>
                                        <p:strVal val="visible"/>
                                      </p:to>
                                    </p:set>
                                    <p:animEffect transition="in" filter="fade">
                                      <p:cBhvr>
                                        <p:cTn id="22" dur="500"/>
                                        <p:tgtEl>
                                          <p:spTgt spid="1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4"/>
                                        </p:tgtEl>
                                        <p:attrNameLst>
                                          <p:attrName>style.visibility</p:attrName>
                                        </p:attrNameLst>
                                      </p:cBhvr>
                                      <p:to>
                                        <p:strVal val="visible"/>
                                      </p:to>
                                    </p:set>
                                    <p:animEffect transition="in" filter="fade">
                                      <p:cBhvr>
                                        <p:cTn id="27" dur="500"/>
                                        <p:tgtEl>
                                          <p:spTgt spid="1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3"/>
                                        </p:tgtEl>
                                        <p:attrNameLst>
                                          <p:attrName>style.visibility</p:attrName>
                                        </p:attrNameLst>
                                      </p:cBhvr>
                                      <p:to>
                                        <p:strVal val="visible"/>
                                      </p:to>
                                    </p:set>
                                    <p:animEffect transition="in" filter="fade">
                                      <p:cBhvr>
                                        <p:cTn id="32"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4"/>
          <p:cNvSpPr/>
          <p:nvPr/>
        </p:nvSpPr>
        <p:spPr>
          <a:xfrm>
            <a:off x="1754031" y="328973"/>
            <a:ext cx="8747628" cy="553998"/>
          </a:xfrm>
          <a:prstGeom prst="rect">
            <a:avLst/>
          </a:prstGeom>
          <a:solidFill>
            <a:srgbClr val="C4E0B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000" b="1" i="0" u="none" strike="noStrike" cap="none">
                <a:solidFill>
                  <a:srgbClr val="002060"/>
                </a:solidFill>
                <a:latin typeface="Calibri"/>
                <a:ea typeface="Calibri"/>
                <a:cs typeface="Calibri"/>
                <a:sym typeface="Calibri"/>
              </a:rPr>
              <a:t>BÀI 7. AI CẬP VÀ LƯỠNG HÀ CỔ ĐẠI</a:t>
            </a:r>
            <a:endParaRPr sz="3000" b="0" i="0" u="none" strike="noStrike" cap="none">
              <a:solidFill>
                <a:srgbClr val="002060"/>
              </a:solidFill>
              <a:latin typeface="Calibri"/>
              <a:ea typeface="Calibri"/>
              <a:cs typeface="Calibri"/>
              <a:sym typeface="Calibri"/>
            </a:endParaRPr>
          </a:p>
        </p:txBody>
      </p:sp>
      <p:pic>
        <p:nvPicPr>
          <p:cNvPr id="121" name="Google Shape;121;p4"/>
          <p:cNvPicPr preferRelativeResize="0"/>
          <p:nvPr/>
        </p:nvPicPr>
        <p:blipFill rotWithShape="1">
          <a:blip r:embed="rId4">
            <a:alphaModFix/>
          </a:blip>
          <a:srcRect/>
          <a:stretch/>
        </p:blipFill>
        <p:spPr>
          <a:xfrm>
            <a:off x="7621076" y="1076285"/>
            <a:ext cx="3891521" cy="2038874"/>
          </a:xfrm>
          <a:prstGeom prst="rect">
            <a:avLst/>
          </a:prstGeom>
          <a:noFill/>
          <a:ln>
            <a:noFill/>
          </a:ln>
        </p:spPr>
      </p:pic>
      <p:pic>
        <p:nvPicPr>
          <p:cNvPr id="122" name="Google Shape;122;p4"/>
          <p:cNvPicPr preferRelativeResize="0"/>
          <p:nvPr/>
        </p:nvPicPr>
        <p:blipFill rotWithShape="1">
          <a:blip r:embed="rId5">
            <a:alphaModFix/>
          </a:blip>
          <a:srcRect/>
          <a:stretch/>
        </p:blipFill>
        <p:spPr>
          <a:xfrm>
            <a:off x="6051550" y="3390900"/>
            <a:ext cx="88900" cy="76200"/>
          </a:xfrm>
          <a:prstGeom prst="rect">
            <a:avLst/>
          </a:prstGeom>
          <a:noFill/>
          <a:ln>
            <a:noFill/>
          </a:ln>
        </p:spPr>
      </p:pic>
      <p:pic>
        <p:nvPicPr>
          <p:cNvPr id="123" name="Google Shape;123;p4"/>
          <p:cNvPicPr preferRelativeResize="0"/>
          <p:nvPr/>
        </p:nvPicPr>
        <p:blipFill rotWithShape="1">
          <a:blip r:embed="rId6">
            <a:alphaModFix/>
          </a:blip>
          <a:srcRect/>
          <a:stretch/>
        </p:blipFill>
        <p:spPr>
          <a:xfrm>
            <a:off x="209684" y="961300"/>
            <a:ext cx="4226921" cy="2280712"/>
          </a:xfrm>
          <a:prstGeom prst="rect">
            <a:avLst/>
          </a:prstGeom>
          <a:noFill/>
          <a:ln>
            <a:noFill/>
          </a:ln>
        </p:spPr>
      </p:pic>
      <p:sp>
        <p:nvSpPr>
          <p:cNvPr id="124" name="Google Shape;124;p4"/>
          <p:cNvSpPr/>
          <p:nvPr/>
        </p:nvSpPr>
        <p:spPr>
          <a:xfrm>
            <a:off x="1754032" y="3742843"/>
            <a:ext cx="2177055" cy="5424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i="0" u="none" strike="noStrike" cap="none">
                <a:solidFill>
                  <a:schemeClr val="dk1"/>
                </a:solidFill>
                <a:latin typeface="Times New Roman"/>
                <a:ea typeface="Times New Roman"/>
                <a:cs typeface="Times New Roman"/>
                <a:sym typeface="Times New Roman"/>
              </a:rPr>
              <a:t>K</a:t>
            </a:r>
            <a:endParaRPr/>
          </a:p>
        </p:txBody>
      </p:sp>
      <p:sp>
        <p:nvSpPr>
          <p:cNvPr id="125" name="Google Shape;125;p4"/>
          <p:cNvSpPr/>
          <p:nvPr/>
        </p:nvSpPr>
        <p:spPr>
          <a:xfrm>
            <a:off x="3867492" y="3742843"/>
            <a:ext cx="2177055" cy="5424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1" i="0" u="none" strike="noStrike" cap="none">
                <a:solidFill>
                  <a:schemeClr val="dk1"/>
                </a:solidFill>
                <a:latin typeface="Times New Roman"/>
                <a:ea typeface="Times New Roman"/>
                <a:cs typeface="Times New Roman"/>
                <a:sym typeface="Times New Roman"/>
              </a:rPr>
              <a:t>W</a:t>
            </a:r>
            <a:endParaRPr/>
          </a:p>
        </p:txBody>
      </p:sp>
      <p:sp>
        <p:nvSpPr>
          <p:cNvPr id="126" name="Google Shape;126;p4"/>
          <p:cNvSpPr/>
          <p:nvPr/>
        </p:nvSpPr>
        <p:spPr>
          <a:xfrm>
            <a:off x="5980953" y="3742843"/>
            <a:ext cx="2177055" cy="5424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1" i="0" u="none" strike="noStrike" cap="none">
                <a:solidFill>
                  <a:schemeClr val="dk1"/>
                </a:solidFill>
                <a:latin typeface="Times New Roman"/>
                <a:ea typeface="Times New Roman"/>
                <a:cs typeface="Times New Roman"/>
                <a:sym typeface="Times New Roman"/>
              </a:rPr>
              <a:t>L</a:t>
            </a:r>
            <a:endParaRPr/>
          </a:p>
        </p:txBody>
      </p:sp>
      <p:sp>
        <p:nvSpPr>
          <p:cNvPr id="127" name="Google Shape;127;p4"/>
          <p:cNvSpPr/>
          <p:nvPr/>
        </p:nvSpPr>
        <p:spPr>
          <a:xfrm>
            <a:off x="8158007" y="3742842"/>
            <a:ext cx="2177055" cy="5424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chemeClr val="dk1"/>
                </a:solidFill>
                <a:latin typeface="Times New Roman"/>
                <a:ea typeface="Times New Roman"/>
                <a:cs typeface="Times New Roman"/>
                <a:sym typeface="Times New Roman"/>
              </a:rPr>
              <a:t>H</a:t>
            </a:r>
            <a:endParaRPr/>
          </a:p>
        </p:txBody>
      </p:sp>
      <p:sp>
        <p:nvSpPr>
          <p:cNvPr id="128" name="Google Shape;128;p4"/>
          <p:cNvSpPr/>
          <p:nvPr/>
        </p:nvSpPr>
        <p:spPr>
          <a:xfrm>
            <a:off x="1754031" y="4285283"/>
            <a:ext cx="2113461" cy="2280712"/>
          </a:xfrm>
          <a:prstGeom prst="rect">
            <a:avLst/>
          </a:prstGeom>
          <a:solidFill>
            <a:srgbClr val="DDEAF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dk1"/>
                </a:solidFill>
                <a:latin typeface="Times New Roman"/>
                <a:ea typeface="Times New Roman"/>
                <a:cs typeface="Times New Roman"/>
                <a:sym typeface="Times New Roman"/>
              </a:rPr>
              <a:t>Em hãy viết 2 điều mà em biết về Ai Cập và Lưỡng Hà? ………………………………………..</a:t>
            </a:r>
            <a:endParaRPr/>
          </a:p>
          <a:p>
            <a:pPr marL="0" marR="0" lvl="0" indent="0" algn="ctr" rtl="0">
              <a:spcBef>
                <a:spcPts val="0"/>
              </a:spcBef>
              <a:spcAft>
                <a:spcPts val="0"/>
              </a:spcAft>
              <a:buNone/>
            </a:pPr>
            <a:r>
              <a:rPr lang="en-US" sz="1800" b="0" i="0" u="none" strike="noStrike" cap="none">
                <a:solidFill>
                  <a:schemeClr val="dk1"/>
                </a:solidFill>
                <a:latin typeface="Calibri"/>
                <a:ea typeface="Calibri"/>
                <a:cs typeface="Calibri"/>
                <a:sym typeface="Calibri"/>
              </a:rPr>
              <a:t>……………………………….</a:t>
            </a:r>
            <a:endParaRPr/>
          </a:p>
        </p:txBody>
      </p:sp>
      <p:sp>
        <p:nvSpPr>
          <p:cNvPr id="129" name="Google Shape;129;p4"/>
          <p:cNvSpPr/>
          <p:nvPr/>
        </p:nvSpPr>
        <p:spPr>
          <a:xfrm>
            <a:off x="5976035" y="4296042"/>
            <a:ext cx="2213769" cy="2280712"/>
          </a:xfrm>
          <a:prstGeom prst="rect">
            <a:avLst/>
          </a:prstGeom>
          <a:solidFill>
            <a:srgbClr val="DDEAF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dk1"/>
                </a:solidFill>
                <a:latin typeface="Times New Roman"/>
                <a:ea typeface="Times New Roman"/>
                <a:cs typeface="Times New Roman"/>
                <a:sym typeface="Times New Roman"/>
              </a:rPr>
              <a:t>Em đã biết thêm điều gì về Ai Cập và Lưỡng Hà sau bài học?</a:t>
            </a:r>
            <a:endParaRPr/>
          </a:p>
          <a:p>
            <a:pPr marL="0" marR="0" lvl="0" indent="0" algn="ctr" rtl="0">
              <a:spcBef>
                <a:spcPts val="0"/>
              </a:spcBef>
              <a:spcAft>
                <a:spcPts val="0"/>
              </a:spcAft>
              <a:buNone/>
            </a:pPr>
            <a:r>
              <a:rPr lang="en-US" sz="1800" b="0" i="0" u="none" strike="noStrike" cap="none">
                <a:solidFill>
                  <a:schemeClr val="dk1"/>
                </a:solidFill>
                <a:latin typeface="Times New Roman"/>
                <a:ea typeface="Times New Roman"/>
                <a:cs typeface="Times New Roman"/>
                <a:sym typeface="Times New Roman"/>
              </a:rPr>
              <a:t>………………………………………..</a:t>
            </a:r>
            <a:endParaRPr/>
          </a:p>
          <a:p>
            <a:pPr marL="0" marR="0" lvl="0" indent="0" algn="ctr" rtl="0">
              <a:spcBef>
                <a:spcPts val="0"/>
              </a:spcBef>
              <a:spcAft>
                <a:spcPts val="0"/>
              </a:spcAft>
              <a:buNone/>
            </a:pPr>
            <a:r>
              <a:rPr lang="en-US" sz="1800" b="0" i="0" u="none" strike="noStrike" cap="none">
                <a:solidFill>
                  <a:schemeClr val="dk1"/>
                </a:solidFill>
                <a:latin typeface="Calibri"/>
                <a:ea typeface="Calibri"/>
                <a:cs typeface="Calibri"/>
                <a:sym typeface="Calibri"/>
              </a:rPr>
              <a:t>……………………………….</a:t>
            </a:r>
            <a:endParaRPr/>
          </a:p>
          <a:p>
            <a:pPr marL="0" marR="0" lvl="0" indent="0" algn="just"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30" name="Google Shape;130;p4"/>
          <p:cNvSpPr/>
          <p:nvPr/>
        </p:nvSpPr>
        <p:spPr>
          <a:xfrm>
            <a:off x="3899289" y="4285283"/>
            <a:ext cx="2076746" cy="2280712"/>
          </a:xfrm>
          <a:prstGeom prst="rect">
            <a:avLst/>
          </a:prstGeom>
          <a:solidFill>
            <a:srgbClr val="DDEAF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n-US" sz="1800" b="0" i="0" u="none" strike="noStrike" cap="none">
                <a:solidFill>
                  <a:schemeClr val="dk1"/>
                </a:solidFill>
                <a:latin typeface="Times New Roman"/>
                <a:ea typeface="Times New Roman"/>
                <a:cs typeface="Times New Roman"/>
                <a:sym typeface="Times New Roman"/>
              </a:rPr>
              <a:t>Em hãy viết 2 điều mà em  muốn biết thêm về  Ai Cập và Lưỡng Hà? ………………………………………..</a:t>
            </a:r>
            <a:endParaRPr/>
          </a:p>
          <a:p>
            <a:pPr marL="0" marR="0" lvl="0" indent="0" algn="ctr" rtl="0">
              <a:spcBef>
                <a:spcPts val="0"/>
              </a:spcBef>
              <a:spcAft>
                <a:spcPts val="0"/>
              </a:spcAft>
              <a:buNone/>
            </a:pPr>
            <a:r>
              <a:rPr lang="en-US" sz="1800" b="0" i="0" u="none" strike="noStrike" cap="none">
                <a:solidFill>
                  <a:schemeClr val="dk1"/>
                </a:solidFill>
                <a:latin typeface="Calibri"/>
                <a:ea typeface="Calibri"/>
                <a:cs typeface="Calibri"/>
                <a:sym typeface="Calibri"/>
              </a:rPr>
              <a:t>……………………………….</a:t>
            </a:r>
            <a:endParaRPr/>
          </a:p>
        </p:txBody>
      </p:sp>
      <p:sp>
        <p:nvSpPr>
          <p:cNvPr id="131" name="Google Shape;131;p4"/>
          <p:cNvSpPr/>
          <p:nvPr/>
        </p:nvSpPr>
        <p:spPr>
          <a:xfrm>
            <a:off x="8189804" y="4285283"/>
            <a:ext cx="2145258" cy="2280712"/>
          </a:xfrm>
          <a:prstGeom prst="rect">
            <a:avLst/>
          </a:prstGeom>
          <a:solidFill>
            <a:srgbClr val="DDEAF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dk1"/>
                </a:solidFill>
                <a:latin typeface="Times New Roman"/>
                <a:ea typeface="Times New Roman"/>
                <a:cs typeface="Times New Roman"/>
                <a:sym typeface="Times New Roman"/>
              </a:rPr>
              <a:t>Bằng cách nào có thể tìm hiểu thêm về hai quốc gia cổ đại này? ………………………………………..</a:t>
            </a:r>
            <a:endParaRPr/>
          </a:p>
          <a:p>
            <a:pPr marL="0" marR="0" lvl="0" indent="0" algn="ctr" rtl="0">
              <a:spcBef>
                <a:spcPts val="0"/>
              </a:spcBef>
              <a:spcAft>
                <a:spcPts val="0"/>
              </a:spcAft>
              <a:buNone/>
            </a:pPr>
            <a:r>
              <a:rPr lang="en-US" sz="1800" b="0" i="0" u="none" strike="noStrike" cap="none">
                <a:solidFill>
                  <a:schemeClr val="dk1"/>
                </a:solidFill>
                <a:latin typeface="Calibri"/>
                <a:ea typeface="Calibri"/>
                <a:cs typeface="Calibri"/>
                <a:sym typeface="Calibri"/>
              </a:rPr>
              <a:t>……………………………….</a:t>
            </a:r>
            <a:endParaRPr/>
          </a:p>
        </p:txBody>
      </p:sp>
      <p:sp>
        <p:nvSpPr>
          <p:cNvPr id="132" name="Google Shape;132;p4"/>
          <p:cNvSpPr txBox="1"/>
          <p:nvPr/>
        </p:nvSpPr>
        <p:spPr>
          <a:xfrm>
            <a:off x="3195022" y="3229233"/>
            <a:ext cx="552741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rgbClr val="FF0000"/>
                </a:solidFill>
                <a:latin typeface="Times New Roman"/>
                <a:ea typeface="Times New Roman"/>
                <a:cs typeface="Times New Roman"/>
                <a:sym typeface="Times New Roman"/>
              </a:rPr>
              <a:t>Em hãy điền vào cột K,W  bảng sau</a:t>
            </a:r>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5"/>
          <p:cNvSpPr/>
          <p:nvPr/>
        </p:nvSpPr>
        <p:spPr>
          <a:xfrm>
            <a:off x="3048000" y="6567"/>
            <a:ext cx="6096000" cy="1043619"/>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None/>
            </a:pPr>
            <a:r>
              <a:rPr lang="en-US" sz="2800" b="1">
                <a:solidFill>
                  <a:srgbClr val="FF0000"/>
                </a:solidFill>
                <a:latin typeface="Times New Roman"/>
                <a:ea typeface="Times New Roman"/>
                <a:cs typeface="Times New Roman"/>
                <a:sym typeface="Times New Roman"/>
              </a:rPr>
              <a:t>CHƯƠNG III: XÃ HỘI CỔ ĐẠI</a:t>
            </a:r>
            <a:endParaRPr sz="2800" b="1">
              <a:solidFill>
                <a:schemeClr val="dk1"/>
              </a:solidFill>
              <a:latin typeface="Times New Roman"/>
              <a:ea typeface="Times New Roman"/>
              <a:cs typeface="Times New Roman"/>
              <a:sym typeface="Times New Roman"/>
            </a:endParaRPr>
          </a:p>
          <a:p>
            <a:pPr marL="0" marR="0" lvl="0" indent="0" algn="ctr" rtl="0">
              <a:lnSpc>
                <a:spcPct val="115000"/>
              </a:lnSpc>
              <a:spcBef>
                <a:spcPts val="0"/>
              </a:spcBef>
              <a:spcAft>
                <a:spcPts val="0"/>
              </a:spcAft>
              <a:buNone/>
            </a:pPr>
            <a:r>
              <a:rPr lang="en-US" sz="2800" b="1">
                <a:solidFill>
                  <a:srgbClr val="FF0000"/>
                </a:solidFill>
                <a:latin typeface="Times New Roman"/>
                <a:ea typeface="Times New Roman"/>
                <a:cs typeface="Times New Roman"/>
                <a:sym typeface="Times New Roman"/>
              </a:rPr>
              <a:t>BÀI 7. </a:t>
            </a:r>
            <a:r>
              <a:rPr lang="en-US" sz="2800" b="1" u="sng">
                <a:solidFill>
                  <a:srgbClr val="FF0000"/>
                </a:solidFill>
                <a:latin typeface="Times New Roman"/>
                <a:ea typeface="Times New Roman"/>
                <a:cs typeface="Times New Roman"/>
                <a:sym typeface="Times New Roman"/>
              </a:rPr>
              <a:t>AI CẬP  LƯỠNG HÀ CỔ ĐẠI</a:t>
            </a:r>
            <a:endParaRPr sz="2800" b="1" u="sng">
              <a:solidFill>
                <a:schemeClr val="dk1"/>
              </a:solidFill>
              <a:latin typeface="Times New Roman"/>
              <a:ea typeface="Times New Roman"/>
              <a:cs typeface="Times New Roman"/>
              <a:sym typeface="Times New Roman"/>
            </a:endParaRPr>
          </a:p>
        </p:txBody>
      </p:sp>
      <p:pic>
        <p:nvPicPr>
          <p:cNvPr id="138" name="Google Shape;138;p5"/>
          <p:cNvPicPr preferRelativeResize="0"/>
          <p:nvPr/>
        </p:nvPicPr>
        <p:blipFill rotWithShape="1">
          <a:blip r:embed="rId4">
            <a:alphaModFix/>
          </a:blip>
          <a:srcRect/>
          <a:stretch/>
        </p:blipFill>
        <p:spPr>
          <a:xfrm>
            <a:off x="897917" y="3764925"/>
            <a:ext cx="3441700" cy="2400300"/>
          </a:xfrm>
          <a:prstGeom prst="rect">
            <a:avLst/>
          </a:prstGeom>
          <a:noFill/>
          <a:ln>
            <a:noFill/>
          </a:ln>
        </p:spPr>
      </p:pic>
      <p:sp>
        <p:nvSpPr>
          <p:cNvPr id="139" name="Google Shape;139;p5"/>
          <p:cNvSpPr/>
          <p:nvPr/>
        </p:nvSpPr>
        <p:spPr>
          <a:xfrm>
            <a:off x="1115878" y="4613151"/>
            <a:ext cx="2650210" cy="703847"/>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None/>
            </a:pPr>
            <a:r>
              <a:rPr lang="en-US" sz="1800" b="1">
                <a:solidFill>
                  <a:srgbClr val="FF0000"/>
                </a:solidFill>
                <a:latin typeface="Times New Roman"/>
                <a:ea typeface="Times New Roman"/>
                <a:cs typeface="Times New Roman"/>
                <a:sym typeface="Times New Roman"/>
              </a:rPr>
              <a:t>TẶNG PHẨM CỦA NHỮNG DÒNG SÔNG</a:t>
            </a:r>
            <a:endParaRPr/>
          </a:p>
        </p:txBody>
      </p:sp>
      <p:pic>
        <p:nvPicPr>
          <p:cNvPr id="140" name="Google Shape;140;p5"/>
          <p:cNvPicPr preferRelativeResize="0"/>
          <p:nvPr/>
        </p:nvPicPr>
        <p:blipFill rotWithShape="1">
          <a:blip r:embed="rId5">
            <a:alphaModFix/>
          </a:blip>
          <a:srcRect/>
          <a:stretch/>
        </p:blipFill>
        <p:spPr>
          <a:xfrm>
            <a:off x="8522809" y="3711751"/>
            <a:ext cx="3262398" cy="2349500"/>
          </a:xfrm>
          <a:prstGeom prst="rect">
            <a:avLst/>
          </a:prstGeom>
          <a:noFill/>
          <a:ln>
            <a:noFill/>
          </a:ln>
        </p:spPr>
      </p:pic>
      <p:sp>
        <p:nvSpPr>
          <p:cNvPr id="141" name="Google Shape;141;p5"/>
          <p:cNvSpPr/>
          <p:nvPr/>
        </p:nvSpPr>
        <p:spPr>
          <a:xfrm>
            <a:off x="9144000" y="4613151"/>
            <a:ext cx="2057093" cy="1022396"/>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None/>
            </a:pPr>
            <a:r>
              <a:rPr lang="en-US" sz="1800" b="1">
                <a:solidFill>
                  <a:srgbClr val="FF0000"/>
                </a:solidFill>
                <a:latin typeface="Times New Roman"/>
                <a:ea typeface="Times New Roman"/>
                <a:cs typeface="Times New Roman"/>
                <a:sym typeface="Times New Roman"/>
              </a:rPr>
              <a:t>NHỮNG THÀNH TỰU VĂN HOÁ TIÊU BIỂU </a:t>
            </a:r>
            <a:endParaRPr/>
          </a:p>
        </p:txBody>
      </p:sp>
      <p:pic>
        <p:nvPicPr>
          <p:cNvPr id="142" name="Google Shape;142;p5"/>
          <p:cNvPicPr preferRelativeResize="0"/>
          <p:nvPr/>
        </p:nvPicPr>
        <p:blipFill rotWithShape="1">
          <a:blip r:embed="rId6">
            <a:alphaModFix/>
          </a:blip>
          <a:srcRect/>
          <a:stretch/>
        </p:blipFill>
        <p:spPr>
          <a:xfrm>
            <a:off x="4608460" y="3711751"/>
            <a:ext cx="3441700" cy="2349500"/>
          </a:xfrm>
          <a:prstGeom prst="rect">
            <a:avLst/>
          </a:prstGeom>
          <a:noFill/>
          <a:ln>
            <a:noFill/>
          </a:ln>
        </p:spPr>
      </p:pic>
      <p:sp>
        <p:nvSpPr>
          <p:cNvPr id="143" name="Google Shape;143;p5"/>
          <p:cNvSpPr/>
          <p:nvPr/>
        </p:nvSpPr>
        <p:spPr>
          <a:xfrm>
            <a:off x="5050161" y="4375303"/>
            <a:ext cx="2558297" cy="1022396"/>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None/>
            </a:pPr>
            <a:r>
              <a:rPr lang="en-US" sz="1800" b="1">
                <a:solidFill>
                  <a:srgbClr val="0F36FF"/>
                </a:solidFill>
                <a:latin typeface="Times New Roman"/>
                <a:ea typeface="Times New Roman"/>
                <a:cs typeface="Times New Roman"/>
                <a:sym typeface="Times New Roman"/>
              </a:rPr>
              <a:t>HÀNH TRÌNH LẬP QUỐC CỦA NGƯỜI AI CẬP LƯỠNG HÀ</a:t>
            </a:r>
            <a:endParaRPr/>
          </a:p>
        </p:txBody>
      </p:sp>
      <p:cxnSp>
        <p:nvCxnSpPr>
          <p:cNvPr id="144" name="Google Shape;144;p5"/>
          <p:cNvCxnSpPr>
            <a:stCxn id="137" idx="2"/>
            <a:endCxn id="138" idx="0"/>
          </p:cNvCxnSpPr>
          <p:nvPr/>
        </p:nvCxnSpPr>
        <p:spPr>
          <a:xfrm flipH="1">
            <a:off x="2618700" y="1050186"/>
            <a:ext cx="3477300" cy="2714700"/>
          </a:xfrm>
          <a:prstGeom prst="straightConnector1">
            <a:avLst/>
          </a:prstGeom>
          <a:noFill/>
          <a:ln w="19050" cap="flat" cmpd="sng">
            <a:solidFill>
              <a:schemeClr val="dk1"/>
            </a:solidFill>
            <a:prstDash val="solid"/>
            <a:miter lim="800000"/>
            <a:headEnd type="none" w="sm" len="sm"/>
            <a:tailEnd type="triangle" w="med" len="med"/>
          </a:ln>
        </p:spPr>
      </p:cxnSp>
      <p:cxnSp>
        <p:nvCxnSpPr>
          <p:cNvPr id="145" name="Google Shape;145;p5"/>
          <p:cNvCxnSpPr>
            <a:stCxn id="137" idx="2"/>
            <a:endCxn id="142" idx="0"/>
          </p:cNvCxnSpPr>
          <p:nvPr/>
        </p:nvCxnSpPr>
        <p:spPr>
          <a:xfrm>
            <a:off x="6096000" y="1050186"/>
            <a:ext cx="233400" cy="2661600"/>
          </a:xfrm>
          <a:prstGeom prst="straightConnector1">
            <a:avLst/>
          </a:prstGeom>
          <a:noFill/>
          <a:ln w="19050" cap="flat" cmpd="sng">
            <a:solidFill>
              <a:schemeClr val="dk1"/>
            </a:solidFill>
            <a:prstDash val="solid"/>
            <a:miter lim="800000"/>
            <a:headEnd type="none" w="sm" len="sm"/>
            <a:tailEnd type="triangle" w="med" len="med"/>
          </a:ln>
        </p:spPr>
      </p:cxnSp>
      <p:cxnSp>
        <p:nvCxnSpPr>
          <p:cNvPr id="146" name="Google Shape;146;p5"/>
          <p:cNvCxnSpPr>
            <a:stCxn id="137" idx="2"/>
            <a:endCxn id="140" idx="0"/>
          </p:cNvCxnSpPr>
          <p:nvPr/>
        </p:nvCxnSpPr>
        <p:spPr>
          <a:xfrm>
            <a:off x="6096000" y="1050186"/>
            <a:ext cx="4058100" cy="2661600"/>
          </a:xfrm>
          <a:prstGeom prst="straightConnector1">
            <a:avLst/>
          </a:prstGeom>
          <a:noFill/>
          <a:ln w="19050" cap="flat" cmpd="sng">
            <a:solidFill>
              <a:schemeClr val="dk1"/>
            </a:solidFill>
            <a:prstDash val="solid"/>
            <a:miter lim="800000"/>
            <a:headEnd type="none" w="sm" len="sm"/>
            <a:tailEnd type="triangle" w="med" len="med"/>
          </a:ln>
        </p:spPr>
      </p:cxnSp>
      <p:sp>
        <p:nvSpPr>
          <p:cNvPr id="147" name="Google Shape;147;p5"/>
          <p:cNvSpPr/>
          <p:nvPr/>
        </p:nvSpPr>
        <p:spPr>
          <a:xfrm>
            <a:off x="606439" y="650191"/>
            <a:ext cx="10979122" cy="3537256"/>
          </a:xfrm>
          <a:prstGeom prst="horizontalScroll">
            <a:avLst>
              <a:gd name="adj" fmla="val 125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25000"/>
              </a:lnSpc>
              <a:spcBef>
                <a:spcPts val="0"/>
              </a:spcBef>
              <a:spcAft>
                <a:spcPts val="0"/>
              </a:spcAft>
              <a:buNone/>
            </a:pPr>
            <a:r>
              <a:rPr lang="en-US" sz="2400" b="1" u="sng">
                <a:solidFill>
                  <a:srgbClr val="002060"/>
                </a:solidFill>
                <a:latin typeface="Times New Roman"/>
                <a:ea typeface="Times New Roman"/>
                <a:cs typeface="Times New Roman"/>
                <a:sym typeface="Times New Roman"/>
              </a:rPr>
              <a:t>Mục tiêu bài học</a:t>
            </a:r>
            <a:endParaRPr/>
          </a:p>
          <a:p>
            <a:pPr marL="342900" marR="0" lvl="0" indent="-342900" algn="just" rtl="0">
              <a:lnSpc>
                <a:spcPct val="100000"/>
              </a:lnSpc>
              <a:spcBef>
                <a:spcPts val="0"/>
              </a:spcBef>
              <a:spcAft>
                <a:spcPts val="0"/>
              </a:spcAft>
              <a:buNone/>
            </a:pPr>
            <a:r>
              <a:rPr lang="en-US" sz="2400" b="1">
                <a:solidFill>
                  <a:schemeClr val="dk1"/>
                </a:solidFill>
                <a:latin typeface="Times New Roman"/>
                <a:ea typeface="Times New Roman"/>
                <a:cs typeface="Times New Roman"/>
                <a:sym typeface="Times New Roman"/>
              </a:rPr>
              <a:t>Nêu được </a:t>
            </a:r>
            <a:r>
              <a:rPr lang="en-US" sz="2400">
                <a:solidFill>
                  <a:schemeClr val="dk1"/>
                </a:solidFill>
                <a:latin typeface="Times New Roman"/>
                <a:ea typeface="Times New Roman"/>
                <a:cs typeface="Times New Roman"/>
                <a:sym typeface="Times New Roman"/>
              </a:rPr>
              <a:t>tác động của điều kiện tự nhiên với sự hình thành nền văn minh Ai Câp và  Lưỡng Hà</a:t>
            </a:r>
            <a:endParaRPr sz="2400">
              <a:solidFill>
                <a:schemeClr val="dk1"/>
              </a:solidFill>
              <a:latin typeface="Times New Roman"/>
              <a:ea typeface="Times New Roman"/>
              <a:cs typeface="Times New Roman"/>
              <a:sym typeface="Times New Roman"/>
            </a:endParaRPr>
          </a:p>
          <a:p>
            <a:pPr marL="342900" marR="0" lvl="0" indent="-342900" algn="just" rtl="0">
              <a:lnSpc>
                <a:spcPct val="100000"/>
              </a:lnSpc>
              <a:spcBef>
                <a:spcPts val="0"/>
              </a:spcBef>
              <a:spcAft>
                <a:spcPts val="0"/>
              </a:spcAft>
              <a:buNone/>
            </a:pPr>
            <a:r>
              <a:rPr lang="en-US" sz="2400" b="1">
                <a:solidFill>
                  <a:schemeClr val="dk1"/>
                </a:solidFill>
                <a:latin typeface="Times New Roman"/>
                <a:ea typeface="Times New Roman"/>
                <a:cs typeface="Times New Roman"/>
                <a:sym typeface="Times New Roman"/>
              </a:rPr>
              <a:t>Trình bày </a:t>
            </a:r>
            <a:r>
              <a:rPr lang="en-US" sz="2400">
                <a:solidFill>
                  <a:schemeClr val="dk1"/>
                </a:solidFill>
                <a:latin typeface="Times New Roman"/>
                <a:ea typeface="Times New Roman"/>
                <a:cs typeface="Times New Roman"/>
                <a:sym typeface="Times New Roman"/>
              </a:rPr>
              <a:t>được quá trình hình thành Nhà nước ở Ai Cập và Lưỡng Hà</a:t>
            </a:r>
            <a:endParaRPr sz="2400">
              <a:solidFill>
                <a:schemeClr val="dk1"/>
              </a:solidFill>
              <a:latin typeface="Times New Roman"/>
              <a:ea typeface="Times New Roman"/>
              <a:cs typeface="Times New Roman"/>
              <a:sym typeface="Times New Roman"/>
            </a:endParaRPr>
          </a:p>
          <a:p>
            <a:pPr marL="342900" marR="0" lvl="0" indent="-342900" algn="just" rtl="0">
              <a:lnSpc>
                <a:spcPct val="100000"/>
              </a:lnSpc>
              <a:spcBef>
                <a:spcPts val="0"/>
              </a:spcBef>
              <a:spcAft>
                <a:spcPts val="0"/>
              </a:spcAft>
              <a:buNone/>
            </a:pPr>
            <a:r>
              <a:rPr lang="en-US" sz="2400" b="1">
                <a:solidFill>
                  <a:schemeClr val="dk1"/>
                </a:solidFill>
                <a:latin typeface="Times New Roman"/>
                <a:ea typeface="Times New Roman"/>
                <a:cs typeface="Times New Roman"/>
                <a:sym typeface="Times New Roman"/>
              </a:rPr>
              <a:t>Nêu được </a:t>
            </a:r>
            <a:r>
              <a:rPr lang="en-US" sz="2400">
                <a:solidFill>
                  <a:schemeClr val="dk1"/>
                </a:solidFill>
                <a:latin typeface="Times New Roman"/>
                <a:ea typeface="Times New Roman"/>
                <a:cs typeface="Times New Roman"/>
                <a:sym typeface="Times New Roman"/>
              </a:rPr>
              <a:t>các thành tựu văn hoá quan trọng của Ai Cập và Lưỡng Hà</a:t>
            </a:r>
            <a:endParaRPr sz="2400">
              <a:solidFill>
                <a:schemeClr val="dk1"/>
              </a:solidFill>
              <a:latin typeface="Times New Roman"/>
              <a:ea typeface="Times New Roman"/>
              <a:cs typeface="Times New Roman"/>
              <a:sym typeface="Times New Roman"/>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500"/>
                                        <p:tgtEl>
                                          <p:spTgt spid="144"/>
                                        </p:tgtEl>
                                      </p:cBhvr>
                                    </p:animEffect>
                                  </p:childTnLst>
                                </p:cTn>
                              </p:par>
                              <p:par>
                                <p:cTn id="8" presetID="10" presetClass="entr" presetSubtype="0" fill="hold" nodeType="withEffect">
                                  <p:stCondLst>
                                    <p:cond delay="0"/>
                                  </p:stCondLst>
                                  <p:childTnLst>
                                    <p:set>
                                      <p:cBhvr>
                                        <p:cTn id="9" dur="1" fill="hold">
                                          <p:stCondLst>
                                            <p:cond delay="0"/>
                                          </p:stCondLst>
                                        </p:cTn>
                                        <p:tgtEl>
                                          <p:spTgt spid="145"/>
                                        </p:tgtEl>
                                        <p:attrNameLst>
                                          <p:attrName>style.visibility</p:attrName>
                                        </p:attrNameLst>
                                      </p:cBhvr>
                                      <p:to>
                                        <p:strVal val="visible"/>
                                      </p:to>
                                    </p:set>
                                    <p:animEffect transition="in" filter="fade">
                                      <p:cBhvr>
                                        <p:cTn id="10" dur="500"/>
                                        <p:tgtEl>
                                          <p:spTgt spid="145"/>
                                        </p:tgtEl>
                                      </p:cBhvr>
                                    </p:animEffect>
                                  </p:childTnLst>
                                </p:cTn>
                              </p:par>
                              <p:par>
                                <p:cTn id="11" presetID="10" presetClass="entr" presetSubtype="0" fill="hold" nodeType="withEffect">
                                  <p:stCondLst>
                                    <p:cond delay="0"/>
                                  </p:stCondLst>
                                  <p:childTnLst>
                                    <p:set>
                                      <p:cBhvr>
                                        <p:cTn id="12" dur="1" fill="hold">
                                          <p:stCondLst>
                                            <p:cond delay="0"/>
                                          </p:stCondLst>
                                        </p:cTn>
                                        <p:tgtEl>
                                          <p:spTgt spid="146"/>
                                        </p:tgtEl>
                                        <p:attrNameLst>
                                          <p:attrName>style.visibility</p:attrName>
                                        </p:attrNameLst>
                                      </p:cBhvr>
                                      <p:to>
                                        <p:strVal val="visible"/>
                                      </p:to>
                                    </p:set>
                                    <p:animEffect transition="in" filter="fade">
                                      <p:cBhvr>
                                        <p:cTn id="13" dur="500"/>
                                        <p:tgtEl>
                                          <p:spTgt spid="146"/>
                                        </p:tgtEl>
                                      </p:cBhvr>
                                    </p:animEffect>
                                  </p:childTnLst>
                                </p:cTn>
                              </p:par>
                              <p:par>
                                <p:cTn id="14" presetID="10" presetClass="entr" presetSubtype="0" fill="hold" nodeType="withEffect">
                                  <p:stCondLst>
                                    <p:cond delay="0"/>
                                  </p:stCondLst>
                                  <p:childTnLst>
                                    <p:set>
                                      <p:cBhvr>
                                        <p:cTn id="15" dur="1" fill="hold">
                                          <p:stCondLst>
                                            <p:cond delay="0"/>
                                          </p:stCondLst>
                                        </p:cTn>
                                        <p:tgtEl>
                                          <p:spTgt spid="138"/>
                                        </p:tgtEl>
                                        <p:attrNameLst>
                                          <p:attrName>style.visibility</p:attrName>
                                        </p:attrNameLst>
                                      </p:cBhvr>
                                      <p:to>
                                        <p:strVal val="visible"/>
                                      </p:to>
                                    </p:set>
                                    <p:animEffect transition="in" filter="fade">
                                      <p:cBhvr>
                                        <p:cTn id="16" dur="500"/>
                                        <p:tgtEl>
                                          <p:spTgt spid="138"/>
                                        </p:tgtEl>
                                      </p:cBhvr>
                                    </p:animEffect>
                                  </p:childTnLst>
                                </p:cTn>
                              </p:par>
                              <p:par>
                                <p:cTn id="17" presetID="10" presetClass="entr" presetSubtype="0" fill="hold" nodeType="withEffect">
                                  <p:stCondLst>
                                    <p:cond delay="0"/>
                                  </p:stCondLst>
                                  <p:childTnLst>
                                    <p:set>
                                      <p:cBhvr>
                                        <p:cTn id="18" dur="1" fill="hold">
                                          <p:stCondLst>
                                            <p:cond delay="0"/>
                                          </p:stCondLst>
                                        </p:cTn>
                                        <p:tgtEl>
                                          <p:spTgt spid="142"/>
                                        </p:tgtEl>
                                        <p:attrNameLst>
                                          <p:attrName>style.visibility</p:attrName>
                                        </p:attrNameLst>
                                      </p:cBhvr>
                                      <p:to>
                                        <p:strVal val="visible"/>
                                      </p:to>
                                    </p:set>
                                    <p:animEffect transition="in" filter="fade">
                                      <p:cBhvr>
                                        <p:cTn id="19" dur="500"/>
                                        <p:tgtEl>
                                          <p:spTgt spid="142"/>
                                        </p:tgtEl>
                                      </p:cBhvr>
                                    </p:animEffect>
                                  </p:childTnLst>
                                </p:cTn>
                              </p:par>
                              <p:par>
                                <p:cTn id="20" presetID="10" presetClass="entr" presetSubtype="0" fill="hold" nodeType="withEffect">
                                  <p:stCondLst>
                                    <p:cond delay="0"/>
                                  </p:stCondLst>
                                  <p:childTnLst>
                                    <p:set>
                                      <p:cBhvr>
                                        <p:cTn id="21" dur="1" fill="hold">
                                          <p:stCondLst>
                                            <p:cond delay="0"/>
                                          </p:stCondLst>
                                        </p:cTn>
                                        <p:tgtEl>
                                          <p:spTgt spid="140"/>
                                        </p:tgtEl>
                                        <p:attrNameLst>
                                          <p:attrName>style.visibility</p:attrName>
                                        </p:attrNameLst>
                                      </p:cBhvr>
                                      <p:to>
                                        <p:strVal val="visible"/>
                                      </p:to>
                                    </p:set>
                                    <p:animEffect transition="in" filter="fade">
                                      <p:cBhvr>
                                        <p:cTn id="22" dur="500"/>
                                        <p:tgtEl>
                                          <p:spTgt spid="14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6"/>
          <p:cNvSpPr/>
          <p:nvPr/>
        </p:nvSpPr>
        <p:spPr>
          <a:xfrm>
            <a:off x="1672904" y="64698"/>
            <a:ext cx="8993875" cy="682388"/>
          </a:xfrm>
          <a:prstGeom prst="rect">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a:solidFill>
                  <a:srgbClr val="311FC8"/>
                </a:solidFill>
                <a:latin typeface="Arial"/>
                <a:ea typeface="Arial"/>
                <a:cs typeface="Arial"/>
                <a:sym typeface="Arial"/>
              </a:rPr>
              <a:t>HOẠT ĐỘNG HÌNH THÀNH KIẾN THỨC</a:t>
            </a:r>
            <a:endParaRPr/>
          </a:p>
        </p:txBody>
      </p:sp>
      <p:sp>
        <p:nvSpPr>
          <p:cNvPr id="153" name="Google Shape;153;p6"/>
          <p:cNvSpPr/>
          <p:nvPr/>
        </p:nvSpPr>
        <p:spPr>
          <a:xfrm>
            <a:off x="1354998" y="798076"/>
            <a:ext cx="4814844" cy="38529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US" sz="1800" b="1">
                <a:solidFill>
                  <a:srgbClr val="FF0000"/>
                </a:solidFill>
                <a:latin typeface="Times New Roman"/>
                <a:ea typeface="Times New Roman"/>
                <a:cs typeface="Times New Roman"/>
                <a:sym typeface="Times New Roman"/>
              </a:rPr>
              <a:t>I. TẶNG PHẨM CỦA NHỮNG DÒNG SÔNG </a:t>
            </a:r>
            <a:endParaRPr sz="1600">
              <a:solidFill>
                <a:schemeClr val="dk1"/>
              </a:solidFill>
              <a:latin typeface="Times New Roman"/>
              <a:ea typeface="Times New Roman"/>
              <a:cs typeface="Times New Roman"/>
              <a:sym typeface="Times New Roman"/>
            </a:endParaRPr>
          </a:p>
        </p:txBody>
      </p:sp>
      <p:pic>
        <p:nvPicPr>
          <p:cNvPr id="154" name="Google Shape;154;p6"/>
          <p:cNvPicPr preferRelativeResize="0"/>
          <p:nvPr/>
        </p:nvPicPr>
        <p:blipFill rotWithShape="1">
          <a:blip r:embed="rId4">
            <a:alphaModFix/>
          </a:blip>
          <a:srcRect/>
          <a:stretch/>
        </p:blipFill>
        <p:spPr>
          <a:xfrm>
            <a:off x="6096000" y="1084880"/>
            <a:ext cx="5760203" cy="5487447"/>
          </a:xfrm>
          <a:prstGeom prst="rect">
            <a:avLst/>
          </a:prstGeom>
          <a:noFill/>
          <a:ln>
            <a:noFill/>
          </a:ln>
        </p:spPr>
      </p:pic>
      <p:sp>
        <p:nvSpPr>
          <p:cNvPr id="155" name="Google Shape;155;p6"/>
          <p:cNvSpPr txBox="1"/>
          <p:nvPr/>
        </p:nvSpPr>
        <p:spPr>
          <a:xfrm>
            <a:off x="211377" y="1695777"/>
            <a:ext cx="5884623" cy="4524315"/>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1.Ai Cập Lưỡng Hà nằm ở khu vực nào?</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2. Nêu tên con sông lớn ở Ai Cập và Lưỡng Hà?</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3. Rút ra điểm tương đồng về điều kiện tự nhiên của hai quốc gia cổ đại Ai Cập- Lưỡng Hà?..................................................................</a:t>
            </a:r>
            <a:endParaRPr/>
          </a:p>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4. Với những điều kiện tự nhiên đó hai quốc gia Ai Câp, Lưỡng Hà sẽ phát triển những ngành kinh tế nào?...........................................</a:t>
            </a:r>
            <a:endParaRPr sz="2400">
              <a:solidFill>
                <a:schemeClr val="dk1"/>
              </a:solidFill>
              <a:latin typeface="Times New Roman"/>
              <a:ea typeface="Times New Roman"/>
              <a:cs typeface="Times New Roman"/>
              <a:sym typeface="Times New Roman"/>
            </a:endParaRPr>
          </a:p>
        </p:txBody>
      </p:sp>
      <p:pic>
        <p:nvPicPr>
          <p:cNvPr id="156" name="Google Shape;156;p6" descr="Hình ảnh Học Thảo Luận Viết Bài Tập Về Nhà Làm Bài Toán, Bé, Phiên, Dễ  Thương miễn phí tải tập tin PNG PSDComment và Vector"/>
          <p:cNvPicPr preferRelativeResize="0"/>
          <p:nvPr/>
        </p:nvPicPr>
        <p:blipFill rotWithShape="1">
          <a:blip r:embed="rId5">
            <a:alphaModFix/>
          </a:blip>
          <a:srcRect/>
          <a:stretch/>
        </p:blipFill>
        <p:spPr>
          <a:xfrm>
            <a:off x="335796" y="637908"/>
            <a:ext cx="904067" cy="955888"/>
          </a:xfrm>
          <a:prstGeom prst="rect">
            <a:avLst/>
          </a:prstGeom>
          <a:noFill/>
          <a:ln>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500"/>
                                        <p:tgtEl>
                                          <p:spTgt spid="1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6"/>
                                        </p:tgtEl>
                                        <p:attrNameLst>
                                          <p:attrName>style.visibility</p:attrName>
                                        </p:attrNameLst>
                                      </p:cBhvr>
                                      <p:to>
                                        <p:strVal val="visible"/>
                                      </p:to>
                                    </p:set>
                                    <p:animEffect transition="in" filter="fade">
                                      <p:cBhvr>
                                        <p:cTn id="12" dur="500"/>
                                        <p:tgtEl>
                                          <p:spTgt spid="15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7"/>
          <p:cNvSpPr/>
          <p:nvPr/>
        </p:nvSpPr>
        <p:spPr>
          <a:xfrm>
            <a:off x="1126210" y="325465"/>
            <a:ext cx="4969790" cy="63543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Times New Roman"/>
                <a:ea typeface="Times New Roman"/>
                <a:cs typeface="Times New Roman"/>
                <a:sym typeface="Times New Roman"/>
              </a:rPr>
              <a:t>AI CẬP</a:t>
            </a:r>
            <a:endParaRPr/>
          </a:p>
        </p:txBody>
      </p:sp>
      <p:sp>
        <p:nvSpPr>
          <p:cNvPr id="162" name="Google Shape;162;p7"/>
          <p:cNvSpPr/>
          <p:nvPr/>
        </p:nvSpPr>
        <p:spPr>
          <a:xfrm>
            <a:off x="6096000" y="325465"/>
            <a:ext cx="4969790" cy="63543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Times New Roman"/>
                <a:ea typeface="Times New Roman"/>
                <a:cs typeface="Times New Roman"/>
                <a:sym typeface="Times New Roman"/>
              </a:rPr>
              <a:t>LƯỠNG HÀ</a:t>
            </a:r>
            <a:endParaRPr/>
          </a:p>
        </p:txBody>
      </p:sp>
      <p:sp>
        <p:nvSpPr>
          <p:cNvPr id="163" name="Google Shape;163;p7"/>
          <p:cNvSpPr/>
          <p:nvPr/>
        </p:nvSpPr>
        <p:spPr>
          <a:xfrm>
            <a:off x="6096000" y="960895"/>
            <a:ext cx="4969790" cy="63543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Nằm ở khu vực Tây Nam Á (Trung Đông)</a:t>
            </a:r>
            <a:endParaRPr/>
          </a:p>
        </p:txBody>
      </p:sp>
      <p:sp>
        <p:nvSpPr>
          <p:cNvPr id="164" name="Google Shape;164;p7"/>
          <p:cNvSpPr/>
          <p:nvPr/>
        </p:nvSpPr>
        <p:spPr>
          <a:xfrm>
            <a:off x="1126210" y="960895"/>
            <a:ext cx="4969790" cy="63543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lnSpc>
                <a:spcPct val="150000"/>
              </a:lnSpc>
              <a:spcBef>
                <a:spcPts val="0"/>
              </a:spcBef>
              <a:spcAft>
                <a:spcPts val="0"/>
              </a:spcAft>
              <a:buNone/>
            </a:pPr>
            <a:r>
              <a:rPr lang="en-US" sz="2000">
                <a:solidFill>
                  <a:srgbClr val="002060"/>
                </a:solidFill>
                <a:latin typeface="Times New Roman"/>
                <a:ea typeface="Times New Roman"/>
                <a:cs typeface="Times New Roman"/>
                <a:sym typeface="Times New Roman"/>
              </a:rPr>
              <a:t>Nằm ở vùng đất thuộc Đông Bắc châu Phi.</a:t>
            </a:r>
            <a:endParaRPr/>
          </a:p>
        </p:txBody>
      </p:sp>
      <p:sp>
        <p:nvSpPr>
          <p:cNvPr id="165" name="Google Shape;165;p7"/>
          <p:cNvSpPr/>
          <p:nvPr/>
        </p:nvSpPr>
        <p:spPr>
          <a:xfrm>
            <a:off x="1126210" y="1596324"/>
            <a:ext cx="4969790" cy="6354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en-US" sz="2000">
                <a:solidFill>
                  <a:srgbClr val="002060"/>
                </a:solidFill>
                <a:latin typeface="Times New Roman"/>
                <a:ea typeface="Times New Roman"/>
                <a:cs typeface="Times New Roman"/>
                <a:sym typeface="Times New Roman"/>
              </a:rPr>
              <a:t>Có sông Nin.</a:t>
            </a:r>
            <a:endParaRPr/>
          </a:p>
        </p:txBody>
      </p:sp>
      <p:sp>
        <p:nvSpPr>
          <p:cNvPr id="166" name="Google Shape;166;p7"/>
          <p:cNvSpPr/>
          <p:nvPr/>
        </p:nvSpPr>
        <p:spPr>
          <a:xfrm>
            <a:off x="6096000" y="1596325"/>
            <a:ext cx="4969790" cy="63543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Có sông: Ti-gơ-rơ và Ơ-phơ-rát </a:t>
            </a:r>
            <a:endParaRPr sz="2000">
              <a:solidFill>
                <a:schemeClr val="dk1"/>
              </a:solidFill>
              <a:latin typeface="Times New Roman"/>
              <a:ea typeface="Times New Roman"/>
              <a:cs typeface="Times New Roman"/>
              <a:sym typeface="Times New Roman"/>
            </a:endParaRPr>
          </a:p>
        </p:txBody>
      </p:sp>
      <p:sp>
        <p:nvSpPr>
          <p:cNvPr id="167" name="Google Shape;167;p7"/>
          <p:cNvSpPr/>
          <p:nvPr/>
        </p:nvSpPr>
        <p:spPr>
          <a:xfrm>
            <a:off x="1126210" y="2231755"/>
            <a:ext cx="4969790" cy="168156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lnSpc>
                <a:spcPct val="114000"/>
              </a:lnSpc>
              <a:spcBef>
                <a:spcPts val="0"/>
              </a:spcBef>
              <a:spcAft>
                <a:spcPts val="0"/>
              </a:spcAft>
              <a:buNone/>
            </a:pPr>
            <a:r>
              <a:rPr lang="en-US" sz="2000">
                <a:solidFill>
                  <a:srgbClr val="002060"/>
                </a:solidFill>
                <a:latin typeface="Times New Roman"/>
                <a:ea typeface="Times New Roman"/>
                <a:cs typeface="Times New Roman"/>
                <a:sym typeface="Times New Roman"/>
              </a:rPr>
              <a:t>Phía Bắc là đồng bằng châu thổ sông Nile (Hạ Ai Cập), phía Nam là Thượng Ai Cập (vùng đất dài hẹp, chủ yếu là cồn cát). Nước sông Nin hàng năm dâng tràn 2 bờ để lại lớp phù sa màu mỡ, thuận lợi canh tác nông nghiệp.</a:t>
            </a:r>
            <a:endParaRPr/>
          </a:p>
        </p:txBody>
      </p:sp>
      <p:sp>
        <p:nvSpPr>
          <p:cNvPr id="168" name="Google Shape;168;p7"/>
          <p:cNvSpPr/>
          <p:nvPr/>
        </p:nvSpPr>
        <p:spPr>
          <a:xfrm>
            <a:off x="6096000" y="2231755"/>
            <a:ext cx="4969790" cy="168156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lnSpc>
                <a:spcPct val="114000"/>
              </a:lnSpc>
              <a:spcBef>
                <a:spcPts val="0"/>
              </a:spcBef>
              <a:spcAft>
                <a:spcPts val="0"/>
              </a:spcAft>
              <a:buNone/>
            </a:pPr>
            <a:r>
              <a:rPr lang="en-US" sz="2000">
                <a:solidFill>
                  <a:schemeClr val="dk1"/>
                </a:solidFill>
                <a:latin typeface="Times New Roman"/>
                <a:ea typeface="Times New Roman"/>
                <a:cs typeface="Times New Roman"/>
                <a:sym typeface="Times New Roman"/>
              </a:rPr>
              <a:t>Bao bọc xung quanh Lưỡng Hà là các sa mạc.</a:t>
            </a:r>
            <a:endParaRPr/>
          </a:p>
          <a:p>
            <a:pPr marL="0" marR="0" lvl="0" indent="0" algn="just" rtl="0">
              <a:lnSpc>
                <a:spcPct val="114000"/>
              </a:lnSpc>
              <a:spcBef>
                <a:spcPts val="0"/>
              </a:spcBef>
              <a:spcAft>
                <a:spcPts val="0"/>
              </a:spcAft>
              <a:buNone/>
            </a:pPr>
            <a:r>
              <a:rPr lang="en-US" sz="2000">
                <a:solidFill>
                  <a:schemeClr val="dk1"/>
                </a:solidFill>
                <a:latin typeface="Times New Roman"/>
                <a:ea typeface="Times New Roman"/>
                <a:cs typeface="Times New Roman"/>
                <a:sym typeface="Times New Roman"/>
              </a:rPr>
              <a:t>Vùng đất giữa hai con sông Ti-gơ-rơ và Ơ-phơ-rát khá bằng phẳng và màu mỡ.</a:t>
            </a:r>
            <a:endParaRPr/>
          </a:p>
          <a:p>
            <a:pPr marL="0" marR="0" lvl="0" indent="0" algn="just" rtl="0">
              <a:lnSpc>
                <a:spcPct val="114000"/>
              </a:lnSpc>
              <a:spcBef>
                <a:spcPts val="0"/>
              </a:spcBef>
              <a:spcAft>
                <a:spcPts val="0"/>
              </a:spcAft>
              <a:buNone/>
            </a:pPr>
            <a:r>
              <a:rPr lang="en-US" sz="2000">
                <a:solidFill>
                  <a:schemeClr val="dk1"/>
                </a:solidFill>
                <a:latin typeface="Times New Roman"/>
                <a:ea typeface="Times New Roman"/>
                <a:cs typeface="Times New Roman"/>
                <a:sym typeface="Times New Roman"/>
              </a:rPr>
              <a:t>Điều kiện tự nhiên thuận lợi cho trồng trọt, giao thông và buôn bán</a:t>
            </a:r>
            <a:endParaRPr sz="2000">
              <a:solidFill>
                <a:schemeClr val="dk1"/>
              </a:solidFill>
              <a:latin typeface="Times New Roman"/>
              <a:ea typeface="Times New Roman"/>
              <a:cs typeface="Times New Roman"/>
              <a:sym typeface="Times New Roman"/>
            </a:endParaRPr>
          </a:p>
        </p:txBody>
      </p:sp>
      <p:sp>
        <p:nvSpPr>
          <p:cNvPr id="169" name="Google Shape;169;p7"/>
          <p:cNvSpPr/>
          <p:nvPr/>
        </p:nvSpPr>
        <p:spPr>
          <a:xfrm>
            <a:off x="1126210" y="3913326"/>
            <a:ext cx="9939580" cy="9221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dk1"/>
                </a:solidFill>
                <a:latin typeface="Times New Roman"/>
                <a:ea typeface="Times New Roman"/>
                <a:cs typeface="Times New Roman"/>
                <a:sym typeface="Times New Roman"/>
              </a:rPr>
              <a:t>Thuận lợi cho phát triển kinh tế nông nghiệp, thuỷ sản, giao lưu đi lại buôn bán, thúc đẩy văn minh phát triển =&gt; </a:t>
            </a:r>
            <a:r>
              <a:rPr lang="en-US" sz="2000" b="1">
                <a:solidFill>
                  <a:srgbClr val="FF0000"/>
                </a:solidFill>
                <a:latin typeface="Times New Roman"/>
                <a:ea typeface="Times New Roman"/>
                <a:cs typeface="Times New Roman"/>
                <a:sym typeface="Times New Roman"/>
              </a:rPr>
              <a:t>Quà tặng của những dòng sông </a:t>
            </a:r>
            <a:endParaRPr sz="2000" b="1">
              <a:solidFill>
                <a:srgbClr val="FF0000"/>
              </a:solidFill>
              <a:latin typeface="Times New Roman"/>
              <a:ea typeface="Times New Roman"/>
              <a:cs typeface="Times New Roman"/>
              <a:sym typeface="Times New Roman"/>
            </a:endParaRPr>
          </a:p>
        </p:txBody>
      </p:sp>
      <p:pic>
        <p:nvPicPr>
          <p:cNvPr id="170" name="Google Shape;170;p7"/>
          <p:cNvPicPr preferRelativeResize="0"/>
          <p:nvPr/>
        </p:nvPicPr>
        <p:blipFill rotWithShape="1">
          <a:blip r:embed="rId4">
            <a:alphaModFix/>
          </a:blip>
          <a:srcRect/>
          <a:stretch/>
        </p:blipFill>
        <p:spPr>
          <a:xfrm>
            <a:off x="1126209" y="4804470"/>
            <a:ext cx="4969791" cy="1793284"/>
          </a:xfrm>
          <a:prstGeom prst="rect">
            <a:avLst/>
          </a:prstGeom>
          <a:noFill/>
          <a:ln>
            <a:noFill/>
          </a:ln>
        </p:spPr>
      </p:pic>
      <p:pic>
        <p:nvPicPr>
          <p:cNvPr id="171" name="Google Shape;171;p7"/>
          <p:cNvPicPr preferRelativeResize="0"/>
          <p:nvPr/>
        </p:nvPicPr>
        <p:blipFill rotWithShape="1">
          <a:blip r:embed="rId5">
            <a:alphaModFix/>
          </a:blip>
          <a:srcRect/>
          <a:stretch/>
        </p:blipFill>
        <p:spPr>
          <a:xfrm>
            <a:off x="6096001" y="4804470"/>
            <a:ext cx="4969790" cy="1681570"/>
          </a:xfrm>
          <a:prstGeom prst="rect">
            <a:avLst/>
          </a:prstGeom>
          <a:noFill/>
          <a:ln>
            <a:noFill/>
          </a:ln>
        </p:spPr>
      </p:pic>
      <p:pic>
        <p:nvPicPr>
          <p:cNvPr id="172" name="Google Shape;172;p7"/>
          <p:cNvPicPr preferRelativeResize="0"/>
          <p:nvPr/>
        </p:nvPicPr>
        <p:blipFill rotWithShape="1">
          <a:blip r:embed="rId6">
            <a:alphaModFix/>
          </a:blip>
          <a:srcRect/>
          <a:stretch/>
        </p:blipFill>
        <p:spPr>
          <a:xfrm>
            <a:off x="132704" y="128831"/>
            <a:ext cx="1245870" cy="922146"/>
          </a:xfrm>
          <a:prstGeom prst="rect">
            <a:avLst/>
          </a:prstGeom>
          <a:noFill/>
          <a:ln>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fade">
                                      <p:cBhvr>
                                        <p:cTn id="7" dur="500"/>
                                        <p:tgtEl>
                                          <p:spTgt spid="161"/>
                                        </p:tgtEl>
                                      </p:cBhvr>
                                    </p:animEffect>
                                  </p:childTnLst>
                                </p:cTn>
                              </p:par>
                              <p:par>
                                <p:cTn id="8" presetID="10" presetClass="entr" presetSubtype="0" fill="hold" nodeType="withEffect">
                                  <p:stCondLst>
                                    <p:cond delay="0"/>
                                  </p:stCondLst>
                                  <p:childTnLst>
                                    <p:set>
                                      <p:cBhvr>
                                        <p:cTn id="9" dur="1" fill="hold">
                                          <p:stCondLst>
                                            <p:cond delay="0"/>
                                          </p:stCondLst>
                                        </p:cTn>
                                        <p:tgtEl>
                                          <p:spTgt spid="162"/>
                                        </p:tgtEl>
                                        <p:attrNameLst>
                                          <p:attrName>style.visibility</p:attrName>
                                        </p:attrNameLst>
                                      </p:cBhvr>
                                      <p:to>
                                        <p:strVal val="visible"/>
                                      </p:to>
                                    </p:set>
                                    <p:animEffect transition="in" filter="fade">
                                      <p:cBhvr>
                                        <p:cTn id="10" dur="500"/>
                                        <p:tgtEl>
                                          <p:spTgt spid="162"/>
                                        </p:tgtEl>
                                      </p:cBhvr>
                                    </p:animEffect>
                                  </p:childTnLst>
                                </p:cTn>
                              </p:par>
                              <p:par>
                                <p:cTn id="11" presetID="10" presetClass="entr" presetSubtype="0" fill="hold" nodeType="withEffect">
                                  <p:stCondLst>
                                    <p:cond delay="0"/>
                                  </p:stCondLst>
                                  <p:childTnLst>
                                    <p:set>
                                      <p:cBhvr>
                                        <p:cTn id="12" dur="1" fill="hold">
                                          <p:stCondLst>
                                            <p:cond delay="0"/>
                                          </p:stCondLst>
                                        </p:cTn>
                                        <p:tgtEl>
                                          <p:spTgt spid="170"/>
                                        </p:tgtEl>
                                        <p:attrNameLst>
                                          <p:attrName>style.visibility</p:attrName>
                                        </p:attrNameLst>
                                      </p:cBhvr>
                                      <p:to>
                                        <p:strVal val="visible"/>
                                      </p:to>
                                    </p:set>
                                    <p:animEffect transition="in" filter="fade">
                                      <p:cBhvr>
                                        <p:cTn id="13" dur="500"/>
                                        <p:tgtEl>
                                          <p:spTgt spid="170"/>
                                        </p:tgtEl>
                                      </p:cBhvr>
                                    </p:animEffect>
                                  </p:childTnLst>
                                </p:cTn>
                              </p:par>
                              <p:par>
                                <p:cTn id="14" presetID="10" presetClass="entr" presetSubtype="0" fill="hold" nodeType="withEffect">
                                  <p:stCondLst>
                                    <p:cond delay="0"/>
                                  </p:stCondLst>
                                  <p:childTnLst>
                                    <p:set>
                                      <p:cBhvr>
                                        <p:cTn id="15" dur="1" fill="hold">
                                          <p:stCondLst>
                                            <p:cond delay="0"/>
                                          </p:stCondLst>
                                        </p:cTn>
                                        <p:tgtEl>
                                          <p:spTgt spid="171"/>
                                        </p:tgtEl>
                                        <p:attrNameLst>
                                          <p:attrName>style.visibility</p:attrName>
                                        </p:attrNameLst>
                                      </p:cBhvr>
                                      <p:to>
                                        <p:strVal val="visible"/>
                                      </p:to>
                                    </p:set>
                                    <p:animEffect transition="in" filter="fade">
                                      <p:cBhvr>
                                        <p:cTn id="16" dur="500"/>
                                        <p:tgtEl>
                                          <p:spTgt spid="17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8"/>
          <p:cNvPicPr preferRelativeResize="0"/>
          <p:nvPr/>
        </p:nvPicPr>
        <p:blipFill rotWithShape="1">
          <a:blip r:embed="rId4">
            <a:alphaModFix/>
          </a:blip>
          <a:srcRect/>
          <a:stretch/>
        </p:blipFill>
        <p:spPr>
          <a:xfrm>
            <a:off x="485613" y="4804475"/>
            <a:ext cx="11220773" cy="1974095"/>
          </a:xfrm>
          <a:prstGeom prst="rect">
            <a:avLst/>
          </a:prstGeom>
          <a:noFill/>
          <a:ln>
            <a:noFill/>
          </a:ln>
        </p:spPr>
      </p:pic>
      <p:sp>
        <p:nvSpPr>
          <p:cNvPr id="178" name="Google Shape;178;p8"/>
          <p:cNvSpPr/>
          <p:nvPr/>
        </p:nvSpPr>
        <p:spPr>
          <a:xfrm>
            <a:off x="1529164" y="440987"/>
            <a:ext cx="928865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FF0000"/>
                </a:solidFill>
                <a:latin typeface="Times New Roman"/>
                <a:ea typeface="Times New Roman"/>
                <a:cs typeface="Times New Roman"/>
                <a:sym typeface="Times New Roman"/>
              </a:rPr>
              <a:t>II. HÀNH TRÌNH LẬP QUỐC CỦA NGƯỜI AI CẬP LƯỠNG HÀ</a:t>
            </a:r>
            <a:r>
              <a:rPr lang="en-US" sz="1800">
                <a:solidFill>
                  <a:schemeClr val="dk1"/>
                </a:solidFill>
                <a:latin typeface="Calibri"/>
                <a:ea typeface="Calibri"/>
                <a:cs typeface="Calibri"/>
                <a:sym typeface="Calibri"/>
              </a:rPr>
              <a:t> </a:t>
            </a:r>
            <a:endParaRPr/>
          </a:p>
        </p:txBody>
      </p:sp>
      <p:sp>
        <p:nvSpPr>
          <p:cNvPr id="179" name="Google Shape;179;p8"/>
          <p:cNvSpPr/>
          <p:nvPr/>
        </p:nvSpPr>
        <p:spPr>
          <a:xfrm>
            <a:off x="951854" y="1860487"/>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Nhà nước cổ đại</a:t>
            </a:r>
            <a:endParaRPr/>
          </a:p>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pic>
        <p:nvPicPr>
          <p:cNvPr id="180" name="Google Shape;180;p8" descr="Home"/>
          <p:cNvPicPr preferRelativeResize="0"/>
          <p:nvPr/>
        </p:nvPicPr>
        <p:blipFill rotWithShape="1">
          <a:blip r:embed="rId5">
            <a:alphaModFix/>
          </a:blip>
          <a:srcRect/>
          <a:stretch/>
        </p:blipFill>
        <p:spPr>
          <a:xfrm>
            <a:off x="1874002" y="2266901"/>
            <a:ext cx="741336" cy="480448"/>
          </a:xfrm>
          <a:prstGeom prst="rect">
            <a:avLst/>
          </a:prstGeom>
          <a:noFill/>
          <a:ln>
            <a:noFill/>
          </a:ln>
        </p:spPr>
      </p:pic>
      <p:sp>
        <p:nvSpPr>
          <p:cNvPr id="181" name="Google Shape;181;p8"/>
          <p:cNvSpPr/>
          <p:nvPr/>
        </p:nvSpPr>
        <p:spPr>
          <a:xfrm>
            <a:off x="3554277" y="1860487"/>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Người thành lập,  người định cư sớm</a:t>
            </a:r>
            <a:endParaRPr/>
          </a:p>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82" name="Google Shape;182;p8"/>
          <p:cNvSpPr/>
          <p:nvPr/>
        </p:nvSpPr>
        <p:spPr>
          <a:xfrm>
            <a:off x="6173490" y="1860487"/>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Thời gian thành lập</a:t>
            </a:r>
            <a:endParaRPr/>
          </a:p>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83" name="Google Shape;183;p8"/>
          <p:cNvSpPr/>
          <p:nvPr/>
        </p:nvSpPr>
        <p:spPr>
          <a:xfrm>
            <a:off x="8792703" y="1860487"/>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Người đúng đầu</a:t>
            </a:r>
            <a:endParaRPr/>
          </a:p>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pic>
        <p:nvPicPr>
          <p:cNvPr id="184" name="Google Shape;184;p8" descr="Child with balloon"/>
          <p:cNvPicPr preferRelativeResize="0"/>
          <p:nvPr/>
        </p:nvPicPr>
        <p:blipFill rotWithShape="1">
          <a:blip r:embed="rId6">
            <a:alphaModFix/>
          </a:blip>
          <a:srcRect/>
          <a:stretch/>
        </p:blipFill>
        <p:spPr>
          <a:xfrm>
            <a:off x="3554277" y="1954585"/>
            <a:ext cx="457200" cy="602497"/>
          </a:xfrm>
          <a:prstGeom prst="rect">
            <a:avLst/>
          </a:prstGeom>
          <a:noFill/>
          <a:ln>
            <a:noFill/>
          </a:ln>
        </p:spPr>
      </p:pic>
      <p:pic>
        <p:nvPicPr>
          <p:cNvPr id="185" name="Google Shape;185;p8" descr="Clock"/>
          <p:cNvPicPr preferRelativeResize="0"/>
          <p:nvPr/>
        </p:nvPicPr>
        <p:blipFill rotWithShape="1">
          <a:blip r:embed="rId7">
            <a:alphaModFix/>
          </a:blip>
          <a:srcRect/>
          <a:stretch/>
        </p:blipFill>
        <p:spPr>
          <a:xfrm>
            <a:off x="7213812" y="2213073"/>
            <a:ext cx="538568" cy="457200"/>
          </a:xfrm>
          <a:prstGeom prst="rect">
            <a:avLst/>
          </a:prstGeom>
          <a:noFill/>
          <a:ln>
            <a:noFill/>
          </a:ln>
        </p:spPr>
      </p:pic>
      <p:pic>
        <p:nvPicPr>
          <p:cNvPr id="186" name="Google Shape;186;p8"/>
          <p:cNvPicPr preferRelativeResize="0"/>
          <p:nvPr/>
        </p:nvPicPr>
        <p:blipFill rotWithShape="1">
          <a:blip r:embed="rId8">
            <a:alphaModFix/>
          </a:blip>
          <a:srcRect/>
          <a:stretch/>
        </p:blipFill>
        <p:spPr>
          <a:xfrm>
            <a:off x="9833025" y="2266901"/>
            <a:ext cx="596900" cy="406400"/>
          </a:xfrm>
          <a:prstGeom prst="rect">
            <a:avLst/>
          </a:prstGeom>
          <a:noFill/>
          <a:ln>
            <a:noFill/>
          </a:ln>
        </p:spPr>
      </p:pic>
      <p:sp>
        <p:nvSpPr>
          <p:cNvPr id="187" name="Google Shape;187;p8"/>
          <p:cNvSpPr/>
          <p:nvPr/>
        </p:nvSpPr>
        <p:spPr>
          <a:xfrm>
            <a:off x="935064" y="2778069"/>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Times New Roman"/>
                <a:ea typeface="Times New Roman"/>
                <a:cs typeface="Times New Roman"/>
                <a:sym typeface="Times New Roman"/>
              </a:rPr>
              <a:t>Ai Cập</a:t>
            </a:r>
            <a:endParaRPr/>
          </a:p>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88" name="Google Shape;188;p8"/>
          <p:cNvSpPr/>
          <p:nvPr/>
        </p:nvSpPr>
        <p:spPr>
          <a:xfrm>
            <a:off x="3554277" y="2778069"/>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89" name="Google Shape;189;p8"/>
          <p:cNvSpPr/>
          <p:nvPr/>
        </p:nvSpPr>
        <p:spPr>
          <a:xfrm>
            <a:off x="6173490" y="2778069"/>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90" name="Google Shape;190;p8"/>
          <p:cNvSpPr/>
          <p:nvPr/>
        </p:nvSpPr>
        <p:spPr>
          <a:xfrm>
            <a:off x="8792703" y="2778069"/>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91" name="Google Shape;191;p8"/>
          <p:cNvSpPr/>
          <p:nvPr/>
        </p:nvSpPr>
        <p:spPr>
          <a:xfrm>
            <a:off x="935064" y="3707691"/>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Times New Roman"/>
                <a:ea typeface="Times New Roman"/>
                <a:cs typeface="Times New Roman"/>
                <a:sym typeface="Times New Roman"/>
              </a:rPr>
              <a:t>Lưỡng Hà</a:t>
            </a:r>
            <a:endParaRPr/>
          </a:p>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92" name="Google Shape;192;p8"/>
          <p:cNvSpPr/>
          <p:nvPr/>
        </p:nvSpPr>
        <p:spPr>
          <a:xfrm>
            <a:off x="3554277" y="3707691"/>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93" name="Google Shape;193;p8"/>
          <p:cNvSpPr/>
          <p:nvPr/>
        </p:nvSpPr>
        <p:spPr>
          <a:xfrm>
            <a:off x="6173490" y="3707691"/>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94" name="Google Shape;194;p8"/>
          <p:cNvSpPr/>
          <p:nvPr/>
        </p:nvSpPr>
        <p:spPr>
          <a:xfrm>
            <a:off x="8792703" y="3707691"/>
            <a:ext cx="2619213" cy="898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dk1"/>
              </a:solidFill>
              <a:latin typeface="Times New Roman"/>
              <a:ea typeface="Times New Roman"/>
              <a:cs typeface="Times New Roman"/>
              <a:sym typeface="Times New Roman"/>
            </a:endParaRPr>
          </a:p>
        </p:txBody>
      </p:sp>
      <p:sp>
        <p:nvSpPr>
          <p:cNvPr id="195" name="Google Shape;195;p8"/>
          <p:cNvSpPr txBox="1"/>
          <p:nvPr/>
        </p:nvSpPr>
        <p:spPr>
          <a:xfrm>
            <a:off x="2167835" y="1152630"/>
            <a:ext cx="812754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F36FF"/>
                </a:solidFill>
                <a:latin typeface="Times New Roman"/>
                <a:ea typeface="Times New Roman"/>
                <a:cs typeface="Times New Roman"/>
                <a:sym typeface="Times New Roman"/>
              </a:rPr>
              <a:t>Đọc thông tin sgk và trục thời gian hoàn thành phiếu học tập sau</a:t>
            </a:r>
            <a:endParaRPr/>
          </a:p>
        </p:txBody>
      </p:sp>
      <p:sp>
        <p:nvSpPr>
          <p:cNvPr id="196" name="Google Shape;196;p8"/>
          <p:cNvSpPr txBox="1"/>
          <p:nvPr/>
        </p:nvSpPr>
        <p:spPr>
          <a:xfrm>
            <a:off x="3624019" y="2872122"/>
            <a:ext cx="247198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Mê- nét thống nhất </a:t>
            </a:r>
            <a:endParaRPr/>
          </a:p>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Ai Cập</a:t>
            </a:r>
            <a:endParaRPr/>
          </a:p>
        </p:txBody>
      </p:sp>
      <p:sp>
        <p:nvSpPr>
          <p:cNvPr id="197" name="Google Shape;197;p8"/>
          <p:cNvSpPr txBox="1"/>
          <p:nvPr/>
        </p:nvSpPr>
        <p:spPr>
          <a:xfrm>
            <a:off x="6320723" y="2852475"/>
            <a:ext cx="247198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3.200 TCN</a:t>
            </a:r>
            <a:endParaRPr/>
          </a:p>
        </p:txBody>
      </p:sp>
      <p:sp>
        <p:nvSpPr>
          <p:cNvPr id="198" name="Google Shape;198;p8"/>
          <p:cNvSpPr txBox="1"/>
          <p:nvPr/>
        </p:nvSpPr>
        <p:spPr>
          <a:xfrm>
            <a:off x="9001273" y="2825955"/>
            <a:ext cx="247198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Pha-ra-ông ( kẻ ngự trị trong cung điện)</a:t>
            </a:r>
            <a:endParaRPr/>
          </a:p>
        </p:txBody>
      </p:sp>
      <p:sp>
        <p:nvSpPr>
          <p:cNvPr id="199" name="Google Shape;199;p8"/>
          <p:cNvSpPr txBox="1"/>
          <p:nvPr/>
        </p:nvSpPr>
        <p:spPr>
          <a:xfrm>
            <a:off x="3775126" y="3720033"/>
            <a:ext cx="247198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Người Xu-me đến định cư sớm</a:t>
            </a:r>
            <a:endParaRPr/>
          </a:p>
        </p:txBody>
      </p:sp>
      <p:sp>
        <p:nvSpPr>
          <p:cNvPr id="200" name="Google Shape;200;p8"/>
          <p:cNvSpPr txBox="1"/>
          <p:nvPr/>
        </p:nvSpPr>
        <p:spPr>
          <a:xfrm>
            <a:off x="6372383" y="3797777"/>
            <a:ext cx="247198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3.000 TCN</a:t>
            </a:r>
            <a:endParaRPr/>
          </a:p>
        </p:txBody>
      </p:sp>
      <p:sp>
        <p:nvSpPr>
          <p:cNvPr id="201" name="Google Shape;201;p8"/>
          <p:cNvSpPr txBox="1"/>
          <p:nvPr/>
        </p:nvSpPr>
        <p:spPr>
          <a:xfrm>
            <a:off x="8832739" y="3840613"/>
            <a:ext cx="247198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imes New Roman"/>
                <a:ea typeface="Times New Roman"/>
                <a:cs typeface="Times New Roman"/>
                <a:sym typeface="Times New Roman"/>
              </a:rPr>
              <a:t>En-xi (người đứng đầu)</a:t>
            </a:r>
            <a:endParaRPr/>
          </a:p>
        </p:txBody>
      </p:sp>
      <p:pic>
        <p:nvPicPr>
          <p:cNvPr id="202" name="Google Shape;202;p8"/>
          <p:cNvPicPr preferRelativeResize="0">
            <a:picLocks noGrp="1"/>
          </p:cNvPicPr>
          <p:nvPr>
            <p:ph type="body" idx="1"/>
          </p:nvPr>
        </p:nvPicPr>
        <p:blipFill rotWithShape="1">
          <a:blip r:embed="rId9">
            <a:alphaModFix/>
          </a:blip>
          <a:srcRect/>
          <a:stretch/>
        </p:blipFill>
        <p:spPr>
          <a:xfrm>
            <a:off x="10369969" y="115404"/>
            <a:ext cx="1103284" cy="1091565"/>
          </a:xfrm>
          <a:prstGeom prst="rect">
            <a:avLst/>
          </a:prstGeom>
          <a:noFill/>
          <a:ln>
            <a:noFill/>
          </a:ln>
        </p:spPr>
      </p:pic>
      <p:pic>
        <p:nvPicPr>
          <p:cNvPr id="203" name="Google Shape;203;p8"/>
          <p:cNvPicPr preferRelativeResize="0"/>
          <p:nvPr/>
        </p:nvPicPr>
        <p:blipFill rotWithShape="1">
          <a:blip r:embed="rId10">
            <a:alphaModFix/>
          </a:blip>
          <a:srcRect/>
          <a:stretch/>
        </p:blipFill>
        <p:spPr>
          <a:xfrm>
            <a:off x="128315" y="577841"/>
            <a:ext cx="1245870" cy="1028701"/>
          </a:xfrm>
          <a:prstGeom prst="rect">
            <a:avLst/>
          </a:prstGeom>
          <a:noFill/>
          <a:ln>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6"/>
                                        </p:tgtEl>
                                        <p:attrNameLst>
                                          <p:attrName>style.visibility</p:attrName>
                                        </p:attrNameLst>
                                      </p:cBhvr>
                                      <p:to>
                                        <p:strVal val="visible"/>
                                      </p:to>
                                    </p:set>
                                    <p:animEffect transition="in" filter="fade">
                                      <p:cBhvr>
                                        <p:cTn id="7" dur="500"/>
                                        <p:tgtEl>
                                          <p:spTgt spid="1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7"/>
                                        </p:tgtEl>
                                        <p:attrNameLst>
                                          <p:attrName>style.visibility</p:attrName>
                                        </p:attrNameLst>
                                      </p:cBhvr>
                                      <p:to>
                                        <p:strVal val="visible"/>
                                      </p:to>
                                    </p:set>
                                    <p:animEffect transition="in" filter="fade">
                                      <p:cBhvr>
                                        <p:cTn id="12" dur="500"/>
                                        <p:tgtEl>
                                          <p:spTgt spid="1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8"/>
                                        </p:tgtEl>
                                        <p:attrNameLst>
                                          <p:attrName>style.visibility</p:attrName>
                                        </p:attrNameLst>
                                      </p:cBhvr>
                                      <p:to>
                                        <p:strVal val="visible"/>
                                      </p:to>
                                    </p:set>
                                    <p:animEffect transition="in" filter="fade">
                                      <p:cBhvr>
                                        <p:cTn id="17" dur="500"/>
                                        <p:tgtEl>
                                          <p:spTgt spid="19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9"/>
                                        </p:tgtEl>
                                        <p:attrNameLst>
                                          <p:attrName>style.visibility</p:attrName>
                                        </p:attrNameLst>
                                      </p:cBhvr>
                                      <p:to>
                                        <p:strVal val="visible"/>
                                      </p:to>
                                    </p:set>
                                    <p:animEffect transition="in" filter="fade">
                                      <p:cBhvr>
                                        <p:cTn id="22" dur="500"/>
                                        <p:tgtEl>
                                          <p:spTgt spid="19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0"/>
                                        </p:tgtEl>
                                        <p:attrNameLst>
                                          <p:attrName>style.visibility</p:attrName>
                                        </p:attrNameLst>
                                      </p:cBhvr>
                                      <p:to>
                                        <p:strVal val="visible"/>
                                      </p:to>
                                    </p:set>
                                    <p:animEffect transition="in" filter="fade">
                                      <p:cBhvr>
                                        <p:cTn id="27" dur="500"/>
                                        <p:tgtEl>
                                          <p:spTgt spid="20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1"/>
                                        </p:tgtEl>
                                        <p:attrNameLst>
                                          <p:attrName>style.visibility</p:attrName>
                                        </p:attrNameLst>
                                      </p:cBhvr>
                                      <p:to>
                                        <p:strVal val="visible"/>
                                      </p:to>
                                    </p:set>
                                    <p:animEffect transition="in" filter="fade">
                                      <p:cBhvr>
                                        <p:cTn id="32" dur="5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
          <p:cNvSpPr/>
          <p:nvPr/>
        </p:nvSpPr>
        <p:spPr>
          <a:xfrm>
            <a:off x="1072644" y="1400325"/>
            <a:ext cx="10504844" cy="4539191"/>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2800" b="1" i="1">
                <a:solidFill>
                  <a:srgbClr val="002060"/>
                </a:solidFill>
                <a:latin typeface="Times New Roman"/>
                <a:ea typeface="Times New Roman"/>
                <a:cs typeface="Times New Roman"/>
                <a:sym typeface="Times New Roman"/>
              </a:rPr>
              <a:t>Nhiệm vụ: (làm việc theo cặp) </a:t>
            </a:r>
            <a:endParaRPr/>
          </a:p>
          <a:p>
            <a:pPr marL="0" marR="0" lvl="0" indent="0" algn="just" rtl="0">
              <a:lnSpc>
                <a:spcPct val="150000"/>
              </a:lnSpc>
              <a:spcBef>
                <a:spcPts val="0"/>
              </a:spcBef>
              <a:spcAft>
                <a:spcPts val="0"/>
              </a:spcAft>
              <a:buNone/>
            </a:pPr>
            <a:r>
              <a:rPr lang="en-US" sz="2800" i="1">
                <a:solidFill>
                  <a:srgbClr val="002060"/>
                </a:solidFill>
                <a:latin typeface="Times New Roman"/>
                <a:ea typeface="Times New Roman"/>
                <a:cs typeface="Times New Roman"/>
                <a:sym typeface="Times New Roman"/>
              </a:rPr>
              <a:t>- Em có nhận xét gì về quá trình thành lập nước Ai Cập và Lưỡng Hà?</a:t>
            </a:r>
            <a:endParaRPr/>
          </a:p>
          <a:p>
            <a:pPr marL="0" marR="0" lvl="0" indent="0" algn="just" rtl="0">
              <a:lnSpc>
                <a:spcPct val="150000"/>
              </a:lnSpc>
              <a:spcBef>
                <a:spcPts val="0"/>
              </a:spcBef>
              <a:spcAft>
                <a:spcPts val="0"/>
              </a:spcAft>
              <a:buNone/>
            </a:pPr>
            <a:r>
              <a:rPr lang="en-US" sz="2800" i="1">
                <a:solidFill>
                  <a:srgbClr val="002060"/>
                </a:solidFill>
                <a:latin typeface="Times New Roman"/>
                <a:ea typeface="Times New Roman"/>
                <a:cs typeface="Times New Roman"/>
                <a:sym typeface="Times New Roman"/>
              </a:rPr>
              <a:t>- Vì sao nhà nước ở đây ra đời sớm hơn so với các khu vực khác trên thế giới?</a:t>
            </a:r>
            <a:endParaRPr/>
          </a:p>
          <a:p>
            <a:pPr marL="0" marR="0" lvl="0" indent="0" algn="just" rtl="0">
              <a:lnSpc>
                <a:spcPct val="150000"/>
              </a:lnSpc>
              <a:spcBef>
                <a:spcPts val="0"/>
              </a:spcBef>
              <a:spcAft>
                <a:spcPts val="0"/>
              </a:spcAft>
              <a:buNone/>
            </a:pPr>
            <a:r>
              <a:rPr lang="en-US" sz="2800" i="1">
                <a:solidFill>
                  <a:schemeClr val="dk1"/>
                </a:solidFill>
                <a:latin typeface="Times New Roman"/>
                <a:ea typeface="Times New Roman"/>
                <a:cs typeface="Times New Roman"/>
                <a:sym typeface="Times New Roman"/>
              </a:rPr>
              <a:t>Gợi ý: dựa vào các yếu tố sau.      + Vị trí địa lý</a:t>
            </a:r>
            <a:endParaRPr sz="2800" i="1">
              <a:solidFill>
                <a:schemeClr val="dk1"/>
              </a:solidFill>
              <a:latin typeface="Times New Roman"/>
              <a:ea typeface="Times New Roman"/>
              <a:cs typeface="Times New Roman"/>
              <a:sym typeface="Times New Roman"/>
            </a:endParaRPr>
          </a:p>
          <a:p>
            <a:pPr marL="0" marR="0" lvl="0" indent="0" algn="just" rtl="0">
              <a:lnSpc>
                <a:spcPct val="150000"/>
              </a:lnSpc>
              <a:spcBef>
                <a:spcPts val="0"/>
              </a:spcBef>
              <a:spcAft>
                <a:spcPts val="0"/>
              </a:spcAft>
              <a:buNone/>
            </a:pPr>
            <a:r>
              <a:rPr lang="en-US" sz="2800" i="1">
                <a:solidFill>
                  <a:schemeClr val="dk1"/>
                </a:solidFill>
                <a:latin typeface="Times New Roman"/>
                <a:ea typeface="Times New Roman"/>
                <a:cs typeface="Times New Roman"/>
                <a:sym typeface="Times New Roman"/>
              </a:rPr>
              <a:t>                                                       + Đất đai, khí hậu</a:t>
            </a:r>
            <a:endParaRPr sz="2800" i="1">
              <a:solidFill>
                <a:schemeClr val="dk1"/>
              </a:solidFill>
              <a:latin typeface="Times New Roman"/>
              <a:ea typeface="Times New Roman"/>
              <a:cs typeface="Times New Roman"/>
              <a:sym typeface="Times New Roman"/>
            </a:endParaRPr>
          </a:p>
          <a:p>
            <a:pPr marL="0" marR="0" lvl="0" indent="0" algn="just" rtl="0">
              <a:lnSpc>
                <a:spcPct val="150000"/>
              </a:lnSpc>
              <a:spcBef>
                <a:spcPts val="0"/>
              </a:spcBef>
              <a:spcAft>
                <a:spcPts val="0"/>
              </a:spcAft>
              <a:buNone/>
            </a:pPr>
            <a:r>
              <a:rPr lang="en-US" sz="2800" i="1">
                <a:solidFill>
                  <a:schemeClr val="dk1"/>
                </a:solidFill>
                <a:latin typeface="Times New Roman"/>
                <a:ea typeface="Times New Roman"/>
                <a:cs typeface="Times New Roman"/>
                <a:sym typeface="Times New Roman"/>
              </a:rPr>
              <a:t>                                                        + Công cụ lao động</a:t>
            </a:r>
            <a:endParaRPr sz="2800" i="1">
              <a:solidFill>
                <a:schemeClr val="dk1"/>
              </a:solidFill>
              <a:latin typeface="Times New Roman"/>
              <a:ea typeface="Times New Roman"/>
              <a:cs typeface="Times New Roman"/>
              <a:sym typeface="Times New Roman"/>
            </a:endParaRPr>
          </a:p>
        </p:txBody>
      </p:sp>
      <p:sp>
        <p:nvSpPr>
          <p:cNvPr id="209" name="Google Shape;209;p9"/>
          <p:cNvSpPr/>
          <p:nvPr/>
        </p:nvSpPr>
        <p:spPr>
          <a:xfrm>
            <a:off x="3192086" y="641112"/>
            <a:ext cx="6515357" cy="774711"/>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en-US" sz="3200" b="1">
                <a:solidFill>
                  <a:srgbClr val="002060"/>
                </a:solidFill>
                <a:latin typeface="Times New Roman"/>
                <a:ea typeface="Times New Roman"/>
                <a:cs typeface="Times New Roman"/>
                <a:sym typeface="Times New Roman"/>
              </a:rPr>
              <a:t>Thảo luận</a:t>
            </a:r>
            <a:endParaRPr sz="3200" b="1">
              <a:solidFill>
                <a:srgbClr val="002060"/>
              </a:solidFill>
              <a:latin typeface="Times New Roman"/>
              <a:ea typeface="Times New Roman"/>
              <a:cs typeface="Times New Roman"/>
              <a:sym typeface="Times New Roman"/>
            </a:endParaRPr>
          </a:p>
        </p:txBody>
      </p:sp>
      <p:pic>
        <p:nvPicPr>
          <p:cNvPr id="210" name="Google Shape;210;p9" descr="Hình ảnh Học Thảo Luận Viết Bài Tập Về Nhà Làm Bài Toán, Bé, Phiên, Dễ  Thương miễn phí tải tập tin PNG PSDComment và Vector"/>
          <p:cNvPicPr preferRelativeResize="0"/>
          <p:nvPr/>
        </p:nvPicPr>
        <p:blipFill rotWithShape="1">
          <a:blip r:embed="rId4">
            <a:alphaModFix/>
          </a:blip>
          <a:srcRect/>
          <a:stretch/>
        </p:blipFill>
        <p:spPr>
          <a:xfrm>
            <a:off x="614512" y="268949"/>
            <a:ext cx="1561811" cy="1131376"/>
          </a:xfrm>
          <a:prstGeom prst="rect">
            <a:avLst/>
          </a:prstGeom>
          <a:noFill/>
          <a:ln>
            <a:noFill/>
          </a:ln>
        </p:spPr>
      </p:pic>
      <p:sp>
        <p:nvSpPr>
          <p:cNvPr id="211" name="Google Shape;211;p9"/>
          <p:cNvSpPr/>
          <p:nvPr/>
        </p:nvSpPr>
        <p:spPr>
          <a:xfrm>
            <a:off x="1928350" y="61653"/>
            <a:ext cx="9856785" cy="774711"/>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0000"/>
                </a:solidFill>
                <a:latin typeface="Times New Roman"/>
                <a:ea typeface="Times New Roman"/>
                <a:cs typeface="Times New Roman"/>
                <a:sym typeface="Times New Roman"/>
              </a:rPr>
              <a:t>II. HÀNH TRÌNH LẬP QUỐC CỦA NGƯỜI AI CẬP LƯỠNG HÀ</a:t>
            </a:r>
            <a:r>
              <a:rPr lang="en-US" sz="2400">
                <a:solidFill>
                  <a:schemeClr val="lt1"/>
                </a:solidFill>
                <a:latin typeface="Times New Roman"/>
                <a:ea typeface="Times New Roman"/>
                <a:cs typeface="Times New Roman"/>
                <a:sym typeface="Times New Roman"/>
              </a:rPr>
              <a:t> </a:t>
            </a:r>
            <a:endParaRP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D687C6B9-3DFA-44A7-90E5-1F9E39CA65F9"/>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P#\uFFFD\uFFFD{42423134-D9A0-4581-80CF-1CA7B5A661CC}&quot;,&quot;C:\\Users\\Admin\\Desktop\\Ảnh sách nói\\Bài giảng điện tử, giáo án\\Giáo án Word và điên tử\\Giáo án Word và điên tử\\Giáo án Đ Tử khối 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ÀI 7 AI CẬP LƯỠNG HÀ"/>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B0CCEAD2-BFC1-4269-B489-35862286F7C1}:264"/>
</p:tagLst>
</file>

<file path=ppt/tags/tag11.xml><?xml version="1.0" encoding="utf-8"?>
<p:tagLst xmlns:a="http://schemas.openxmlformats.org/drawingml/2006/main" xmlns:r="http://schemas.openxmlformats.org/officeDocument/2006/relationships" xmlns:p="http://schemas.openxmlformats.org/presentationml/2006/main">
  <p:tag name="GENSWF_SLIDE_UID" val="{749582FD-1FAF-4916-9271-16C558DD9823}:265"/>
</p:tagLst>
</file>

<file path=ppt/tags/tag12.xml><?xml version="1.0" encoding="utf-8"?>
<p:tagLst xmlns:a="http://schemas.openxmlformats.org/drawingml/2006/main" xmlns:r="http://schemas.openxmlformats.org/officeDocument/2006/relationships" xmlns:p="http://schemas.openxmlformats.org/presentationml/2006/main">
  <p:tag name="GENSWF_SLIDE_UID" val="{F4588532-4DBB-40E8-810B-8247C4BCCB6D}:266"/>
</p:tagLst>
</file>

<file path=ppt/tags/tag13.xml><?xml version="1.0" encoding="utf-8"?>
<p:tagLst xmlns:a="http://schemas.openxmlformats.org/drawingml/2006/main" xmlns:r="http://schemas.openxmlformats.org/officeDocument/2006/relationships" xmlns:p="http://schemas.openxmlformats.org/presentationml/2006/main">
  <p:tag name="GENSWF_SLIDE_UID" val="{DA6F9E97-DABF-4F2D-91FD-EDD4AE813F35}:267"/>
</p:tagLst>
</file>

<file path=ppt/tags/tag14.xml><?xml version="1.0" encoding="utf-8"?>
<p:tagLst xmlns:a="http://schemas.openxmlformats.org/drawingml/2006/main" xmlns:r="http://schemas.openxmlformats.org/officeDocument/2006/relationships" xmlns:p="http://schemas.openxmlformats.org/presentationml/2006/main">
  <p:tag name="GENSWF_SLIDE_UID" val="{88E13999-B122-4729-BE35-A9C2AECAF07A}:268"/>
</p:tagLst>
</file>

<file path=ppt/tags/tag15.xml><?xml version="1.0" encoding="utf-8"?>
<p:tagLst xmlns:a="http://schemas.openxmlformats.org/drawingml/2006/main" xmlns:r="http://schemas.openxmlformats.org/officeDocument/2006/relationships" xmlns:p="http://schemas.openxmlformats.org/presentationml/2006/main">
  <p:tag name="GENSWF_SLIDE_UID" val="{A6703FD1-10D5-41B7-8725-2847F40FFC39}:269"/>
</p:tagLst>
</file>

<file path=ppt/tags/tag16.xml><?xml version="1.0" encoding="utf-8"?>
<p:tagLst xmlns:a="http://schemas.openxmlformats.org/drawingml/2006/main" xmlns:r="http://schemas.openxmlformats.org/officeDocument/2006/relationships" xmlns:p="http://schemas.openxmlformats.org/presentationml/2006/main">
  <p:tag name="GENSWF_SLIDE_UID" val="{06135958-2405-48E5-B4F8-24812340CD5E}:270"/>
</p:tagLst>
</file>

<file path=ppt/tags/tag17.xml><?xml version="1.0" encoding="utf-8"?>
<p:tagLst xmlns:a="http://schemas.openxmlformats.org/drawingml/2006/main" xmlns:r="http://schemas.openxmlformats.org/officeDocument/2006/relationships" xmlns:p="http://schemas.openxmlformats.org/presentationml/2006/main">
  <p:tag name="GENSWF_SLIDE_UID" val="{F40C5EC3-59F5-4900-BFE0-A742BDD114BC}:271"/>
</p:tagLst>
</file>

<file path=ppt/tags/tag18.xml><?xml version="1.0" encoding="utf-8"?>
<p:tagLst xmlns:a="http://schemas.openxmlformats.org/drawingml/2006/main" xmlns:r="http://schemas.openxmlformats.org/officeDocument/2006/relationships" xmlns:p="http://schemas.openxmlformats.org/presentationml/2006/main">
  <p:tag name="GENSWF_SLIDE_UID" val="{55AE903E-6F99-4A1D-AFF9-1B4DEE3ED06E}:272"/>
</p:tagLst>
</file>

<file path=ppt/tags/tag19.xml><?xml version="1.0" encoding="utf-8"?>
<p:tagLst xmlns:a="http://schemas.openxmlformats.org/drawingml/2006/main" xmlns:r="http://schemas.openxmlformats.org/officeDocument/2006/relationships" xmlns:p="http://schemas.openxmlformats.org/presentationml/2006/main">
  <p:tag name="GENSWF_SLIDE_UID" val="{A91608D0-800F-4B34-AA9E-5C222A15647C}:273"/>
</p:tagLst>
</file>

<file path=ppt/tags/tag2.xml><?xml version="1.0" encoding="utf-8"?>
<p:tagLst xmlns:a="http://schemas.openxmlformats.org/drawingml/2006/main" xmlns:r="http://schemas.openxmlformats.org/officeDocument/2006/relationships" xmlns:p="http://schemas.openxmlformats.org/presentationml/2006/main">
  <p:tag name="GENSWF_SLIDE_UID" val="{5AABACE2-CC8F-4FA8-9E70-665A899386D9}:256"/>
</p:tagLst>
</file>

<file path=ppt/tags/tag20.xml><?xml version="1.0" encoding="utf-8"?>
<p:tagLst xmlns:a="http://schemas.openxmlformats.org/drawingml/2006/main" xmlns:r="http://schemas.openxmlformats.org/officeDocument/2006/relationships" xmlns:p="http://schemas.openxmlformats.org/presentationml/2006/main">
  <p:tag name="GENSWF_SLIDE_UID" val="{6CEAB75E-0527-434E-9817-906522E2026B}:274"/>
</p:tagLst>
</file>

<file path=ppt/tags/tag3.xml><?xml version="1.0" encoding="utf-8"?>
<p:tagLst xmlns:a="http://schemas.openxmlformats.org/drawingml/2006/main" xmlns:r="http://schemas.openxmlformats.org/officeDocument/2006/relationships" xmlns:p="http://schemas.openxmlformats.org/presentationml/2006/main">
  <p:tag name="GENSWF_SLIDE_UID" val="{015C5433-8F7B-4EAD-9D1E-D7E311BF9287}:257"/>
</p:tagLst>
</file>

<file path=ppt/tags/tag4.xml><?xml version="1.0" encoding="utf-8"?>
<p:tagLst xmlns:a="http://schemas.openxmlformats.org/drawingml/2006/main" xmlns:r="http://schemas.openxmlformats.org/officeDocument/2006/relationships" xmlns:p="http://schemas.openxmlformats.org/presentationml/2006/main">
  <p:tag name="GENSWF_SLIDE_UID" val="{FA503069-5F56-4298-A685-18B427E88B35}:258"/>
</p:tagLst>
</file>

<file path=ppt/tags/tag5.xml><?xml version="1.0" encoding="utf-8"?>
<p:tagLst xmlns:a="http://schemas.openxmlformats.org/drawingml/2006/main" xmlns:r="http://schemas.openxmlformats.org/officeDocument/2006/relationships" xmlns:p="http://schemas.openxmlformats.org/presentationml/2006/main">
  <p:tag name="GENSWF_SLIDE_UID" val="{E0F14220-01B6-42EB-9DAA-266E29A02E13}:259"/>
</p:tagLst>
</file>

<file path=ppt/tags/tag6.xml><?xml version="1.0" encoding="utf-8"?>
<p:tagLst xmlns:a="http://schemas.openxmlformats.org/drawingml/2006/main" xmlns:r="http://schemas.openxmlformats.org/officeDocument/2006/relationships" xmlns:p="http://schemas.openxmlformats.org/presentationml/2006/main">
  <p:tag name="GENSWF_SLIDE_UID" val="{EB3FBBE7-E14F-4CD7-8C6C-DA38604899B9}:260"/>
</p:tagLst>
</file>

<file path=ppt/tags/tag7.xml><?xml version="1.0" encoding="utf-8"?>
<p:tagLst xmlns:a="http://schemas.openxmlformats.org/drawingml/2006/main" xmlns:r="http://schemas.openxmlformats.org/officeDocument/2006/relationships" xmlns:p="http://schemas.openxmlformats.org/presentationml/2006/main">
  <p:tag name="GENSWF_SLIDE_UID" val="{F7424D8D-1515-43E0-A064-E17F8BF16BE2}:261"/>
</p:tagLst>
</file>

<file path=ppt/tags/tag8.xml><?xml version="1.0" encoding="utf-8"?>
<p:tagLst xmlns:a="http://schemas.openxmlformats.org/drawingml/2006/main" xmlns:r="http://schemas.openxmlformats.org/officeDocument/2006/relationships" xmlns:p="http://schemas.openxmlformats.org/presentationml/2006/main">
  <p:tag name="GENSWF_SLIDE_UID" val="{F337032A-6DF6-4AE7-86C7-10FD1B938D31}:262"/>
</p:tagLst>
</file>

<file path=ppt/tags/tag9.xml><?xml version="1.0" encoding="utf-8"?>
<p:tagLst xmlns:a="http://schemas.openxmlformats.org/drawingml/2006/main" xmlns:r="http://schemas.openxmlformats.org/officeDocument/2006/relationships" xmlns:p="http://schemas.openxmlformats.org/presentationml/2006/main">
  <p:tag name="GENSWF_SLIDE_UID" val="{9B2D4FB7-9903-49BE-99A5-F0BD1EB78775}:263"/>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1366</Words>
  <Application>Microsoft Office PowerPoint</Application>
  <PresentationFormat>Widescreen</PresentationFormat>
  <Paragraphs>156</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Bảng chữ cái của người Sume</vt:lpstr>
      <vt:lpstr>Theo bạn thành tựu văn hóa nào của Lưỡng Hà có ảnh hưởng nhất đối với ngày nay?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7 AI CẬP LƯỠNG HÀ</dc:title>
  <dc:creator>Microsoft Office User</dc:creator>
  <cp:lastModifiedBy>Giang Nguyễn</cp:lastModifiedBy>
  <cp:revision>3</cp:revision>
  <dcterms:created xsi:type="dcterms:W3CDTF">2021-07-26T14:08:03Z</dcterms:created>
  <dcterms:modified xsi:type="dcterms:W3CDTF">2023-11-15T04:01:04Z</dcterms:modified>
</cp:coreProperties>
</file>