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60" r:id="rId2"/>
    <p:sldId id="287" r:id="rId3"/>
    <p:sldId id="392" r:id="rId4"/>
    <p:sldId id="391" r:id="rId5"/>
    <p:sldId id="393" r:id="rId6"/>
    <p:sldId id="377" r:id="rId7"/>
    <p:sldId id="394" r:id="rId8"/>
    <p:sldId id="407" r:id="rId9"/>
    <p:sldId id="403" r:id="rId10"/>
    <p:sldId id="404" r:id="rId11"/>
    <p:sldId id="399" r:id="rId12"/>
    <p:sldId id="358" r:id="rId13"/>
    <p:sldId id="396" r:id="rId14"/>
    <p:sldId id="383" r:id="rId15"/>
    <p:sldId id="400" r:id="rId16"/>
    <p:sldId id="402" r:id="rId17"/>
    <p:sldId id="401" r:id="rId18"/>
    <p:sldId id="405" r:id="rId19"/>
    <p:sldId id="406" r:id="rId20"/>
    <p:sldId id="409" r:id="rId21"/>
    <p:sldId id="429" r:id="rId22"/>
    <p:sldId id="389" r:id="rId23"/>
    <p:sldId id="411" r:id="rId24"/>
    <p:sldId id="418" r:id="rId25"/>
    <p:sldId id="419" r:id="rId26"/>
    <p:sldId id="428" r:id="rId27"/>
    <p:sldId id="387" r:id="rId28"/>
    <p:sldId id="424" r:id="rId29"/>
    <p:sldId id="427" r:id="rId30"/>
    <p:sldId id="372" r:id="rId31"/>
    <p:sldId id="414" r:id="rId32"/>
    <p:sldId id="417" r:id="rId33"/>
    <p:sldId id="416" r:id="rId34"/>
    <p:sldId id="360" r:id="rId35"/>
  </p:sldIdLst>
  <p:sldSz cx="9906000" cy="6858000" type="A4"/>
  <p:notesSz cx="6858000" cy="9144000"/>
  <p:custDataLst>
    <p:tags r:id="rId37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5" autoAdjust="0"/>
    <p:restoredTop sz="94746"/>
  </p:normalViewPr>
  <p:slideViewPr>
    <p:cSldViewPr snapToGrid="0" snapToObjects="1">
      <p:cViewPr varScale="1">
        <p:scale>
          <a:sx n="65" d="100"/>
          <a:sy n="65" d="100"/>
        </p:scale>
        <p:origin x="1440" y="60"/>
      </p:cViewPr>
      <p:guideLst>
        <p:guide orient="horz" pos="2160"/>
        <p:guide pos="384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C70050-A540-4E39-A9C9-8CA418913751}" type="doc">
      <dgm:prSet loTypeId="urn:microsoft.com/office/officeart/2008/layout/PictureStrips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CBE28A0-E610-4D7F-9F1A-CC28598A2051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4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1.   1.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giai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phát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triển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endParaRPr lang="en-US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spcAft>
              <a:spcPts val="600"/>
            </a:spcAft>
          </a:pP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nguyên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thuỷ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</a:p>
      </dgm:t>
    </dgm:pt>
    <dgm:pt modelId="{B739B2F2-F0C4-4482-ACC8-87F6B5D5434A}" type="parTrans" cxnId="{9DB62FB7-CE39-401D-B85B-3D121ECA1F3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98927C-6E95-43F9-866C-67AD23AC6360}" type="sibTrans" cxnId="{9DB62FB7-CE39-401D-B85B-3D121ECA1F3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671652-B682-41E6-8EA2-BC8C822D3DB6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en-US" sz="4400" b="1">
              <a:latin typeface="Times New Roman" panose="02020603050405020304" pitchFamily="18" charset="0"/>
              <a:cs typeface="Times New Roman" panose="02020603050405020304" pitchFamily="18" charset="0"/>
            </a:rPr>
            <a:t>       </a:t>
          </a:r>
        </a:p>
        <a:p>
          <a:pPr>
            <a:spcAft>
              <a:spcPct val="35000"/>
            </a:spcAft>
          </a:pPr>
          <a:r>
            <a:rPr lang="en-US" sz="4400" b="1"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en-US" sz="3100" b="1">
              <a:latin typeface="Times New Roman" panose="02020603050405020304" pitchFamily="18" charset="0"/>
              <a:cs typeface="Times New Roman" panose="02020603050405020304" pitchFamily="18" charset="0"/>
            </a:rPr>
            <a:t>2. Đời sống vật chất và tinh thần của người</a:t>
          </a:r>
        </a:p>
        <a:p>
          <a:pPr>
            <a:spcAft>
              <a:spcPct val="35000"/>
            </a:spcAft>
          </a:pPr>
          <a:r>
            <a:rPr lang="en-US" sz="3200" b="1">
              <a:latin typeface="Times New Roman" panose="02020603050405020304" pitchFamily="18" charset="0"/>
              <a:cs typeface="Times New Roman" panose="02020603050405020304" pitchFamily="18" charset="0"/>
            </a:rPr>
            <a:t>          nguyên thủy trên đất nước Việt Nam.</a:t>
          </a:r>
        </a:p>
        <a:p>
          <a:pPr>
            <a:spcAft>
              <a:spcPct val="35000"/>
            </a:spcAft>
          </a:pPr>
          <a:endParaRPr lang="en-US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CD5D05-29E7-4B19-9A5B-7143243DBC3D}" type="parTrans" cxnId="{9B03D734-8BE7-40F8-91E8-0BF4DF223D0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FFCD31-59A3-40F7-B0B7-3B2A7E4EFC9B}" type="sibTrans" cxnId="{9B03D734-8BE7-40F8-91E8-0BF4DF223D0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228989-6FF6-40A6-90EA-08C61C7779B6}" type="pres">
      <dgm:prSet presAssocID="{C4C70050-A540-4E39-A9C9-8CA418913751}" presName="Name0" presStyleCnt="0">
        <dgm:presLayoutVars>
          <dgm:dir/>
          <dgm:resizeHandles val="exact"/>
        </dgm:presLayoutVars>
      </dgm:prSet>
      <dgm:spPr/>
    </dgm:pt>
    <dgm:pt modelId="{A409D492-8D8A-49BB-858F-00FE6FA34CC7}" type="pres">
      <dgm:prSet presAssocID="{2CBE28A0-E610-4D7F-9F1A-CC28598A2051}" presName="composite" presStyleCnt="0"/>
      <dgm:spPr/>
    </dgm:pt>
    <dgm:pt modelId="{DC647618-1BC3-40D5-A8BF-628BE9DD3625}" type="pres">
      <dgm:prSet presAssocID="{2CBE28A0-E610-4D7F-9F1A-CC28598A2051}" presName="rect1" presStyleLbl="trAlignAcc1" presStyleIdx="0" presStyleCnt="2" custScaleX="190858">
        <dgm:presLayoutVars>
          <dgm:bulletEnabled val="1"/>
        </dgm:presLayoutVars>
      </dgm:prSet>
      <dgm:spPr/>
    </dgm:pt>
    <dgm:pt modelId="{975E2E24-F2B0-43C4-9542-2A1D154188F0}" type="pres">
      <dgm:prSet presAssocID="{2CBE28A0-E610-4D7F-9F1A-CC28598A2051}" presName="rect2" presStyleLbl="fgImgPlace1" presStyleIdx="0" presStyleCnt="2" custScaleX="170672" custScaleY="99695" custLinFactX="-52903" custLinFactNeighborX="-100000" custLinFactNeighborY="1299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CF3C55C2-B4D5-465E-A7C1-2A5651FA3F41}" type="pres">
      <dgm:prSet presAssocID="{6B98927C-6E95-43F9-866C-67AD23AC6360}" presName="sibTrans" presStyleCnt="0"/>
      <dgm:spPr/>
    </dgm:pt>
    <dgm:pt modelId="{96837F61-0B2F-4BFA-9FF8-070A388F548D}" type="pres">
      <dgm:prSet presAssocID="{D3671652-B682-41E6-8EA2-BC8C822D3DB6}" presName="composite" presStyleCnt="0"/>
      <dgm:spPr/>
    </dgm:pt>
    <dgm:pt modelId="{4A3D9FCB-DE13-4218-A627-3039342325B2}" type="pres">
      <dgm:prSet presAssocID="{D3671652-B682-41E6-8EA2-BC8C822D3DB6}" presName="rect1" presStyleLbl="trAlignAcc1" presStyleIdx="1" presStyleCnt="2" custScaleX="186412" custScaleY="95947">
        <dgm:presLayoutVars>
          <dgm:bulletEnabled val="1"/>
        </dgm:presLayoutVars>
      </dgm:prSet>
      <dgm:spPr/>
    </dgm:pt>
    <dgm:pt modelId="{800FA095-C1D4-455D-9DE8-B25F315620C4}" type="pres">
      <dgm:prSet presAssocID="{D3671652-B682-41E6-8EA2-BC8C822D3DB6}" presName="rect2" presStyleLbl="fgImgPlace1" presStyleIdx="1" presStyleCnt="2" custScaleX="155557" custLinFactX="-53800" custLinFactNeighborX="-100000" custLinFactNeighborY="857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</dgm:ptLst>
  <dgm:cxnLst>
    <dgm:cxn modelId="{9B03D734-8BE7-40F8-91E8-0BF4DF223D08}" srcId="{C4C70050-A540-4E39-A9C9-8CA418913751}" destId="{D3671652-B682-41E6-8EA2-BC8C822D3DB6}" srcOrd="1" destOrd="0" parTransId="{1FCD5D05-29E7-4B19-9A5B-7143243DBC3D}" sibTransId="{3FFFCD31-59A3-40F7-B0B7-3B2A7E4EFC9B}"/>
    <dgm:cxn modelId="{1EF251B3-9E6F-4FD6-A9BB-645423483F98}" type="presOf" srcId="{D3671652-B682-41E6-8EA2-BC8C822D3DB6}" destId="{4A3D9FCB-DE13-4218-A627-3039342325B2}" srcOrd="0" destOrd="0" presId="urn:microsoft.com/office/officeart/2008/layout/PictureStrips"/>
    <dgm:cxn modelId="{9DB62FB7-CE39-401D-B85B-3D121ECA1F3D}" srcId="{C4C70050-A540-4E39-A9C9-8CA418913751}" destId="{2CBE28A0-E610-4D7F-9F1A-CC28598A2051}" srcOrd="0" destOrd="0" parTransId="{B739B2F2-F0C4-4482-ACC8-87F6B5D5434A}" sibTransId="{6B98927C-6E95-43F9-866C-67AD23AC6360}"/>
    <dgm:cxn modelId="{CD3363C7-1B9C-49BB-8B4F-67FCA2A1F9F2}" type="presOf" srcId="{C4C70050-A540-4E39-A9C9-8CA418913751}" destId="{AA228989-6FF6-40A6-90EA-08C61C7779B6}" srcOrd="0" destOrd="0" presId="urn:microsoft.com/office/officeart/2008/layout/PictureStrips"/>
    <dgm:cxn modelId="{E390E8D3-7C6B-498C-AC4C-74FC6F2DC123}" type="presOf" srcId="{2CBE28A0-E610-4D7F-9F1A-CC28598A2051}" destId="{DC647618-1BC3-40D5-A8BF-628BE9DD3625}" srcOrd="0" destOrd="0" presId="urn:microsoft.com/office/officeart/2008/layout/PictureStrips"/>
    <dgm:cxn modelId="{0FD841B6-AEA1-4A58-A0D9-E744A048A886}" type="presParOf" srcId="{AA228989-6FF6-40A6-90EA-08C61C7779B6}" destId="{A409D492-8D8A-49BB-858F-00FE6FA34CC7}" srcOrd="0" destOrd="0" presId="urn:microsoft.com/office/officeart/2008/layout/PictureStrips"/>
    <dgm:cxn modelId="{7770566B-DE46-4891-B7F7-BE4F1BA9CF79}" type="presParOf" srcId="{A409D492-8D8A-49BB-858F-00FE6FA34CC7}" destId="{DC647618-1BC3-40D5-A8BF-628BE9DD3625}" srcOrd="0" destOrd="0" presId="urn:microsoft.com/office/officeart/2008/layout/PictureStrips"/>
    <dgm:cxn modelId="{81B9016F-1447-497C-B335-D173CF2CEB5A}" type="presParOf" srcId="{A409D492-8D8A-49BB-858F-00FE6FA34CC7}" destId="{975E2E24-F2B0-43C4-9542-2A1D154188F0}" srcOrd="1" destOrd="0" presId="urn:microsoft.com/office/officeart/2008/layout/PictureStrips"/>
    <dgm:cxn modelId="{35BBB62D-0DFB-4820-A39E-F9455C7A1A0F}" type="presParOf" srcId="{AA228989-6FF6-40A6-90EA-08C61C7779B6}" destId="{CF3C55C2-B4D5-465E-A7C1-2A5651FA3F41}" srcOrd="1" destOrd="0" presId="urn:microsoft.com/office/officeart/2008/layout/PictureStrips"/>
    <dgm:cxn modelId="{CABA9067-B58A-4116-A2A5-899593F1DAA9}" type="presParOf" srcId="{AA228989-6FF6-40A6-90EA-08C61C7779B6}" destId="{96837F61-0B2F-4BFA-9FF8-070A388F548D}" srcOrd="2" destOrd="0" presId="urn:microsoft.com/office/officeart/2008/layout/PictureStrips"/>
    <dgm:cxn modelId="{E0672DE4-AB2E-405A-AD0B-0CBAB3D1A5AB}" type="presParOf" srcId="{96837F61-0B2F-4BFA-9FF8-070A388F548D}" destId="{4A3D9FCB-DE13-4218-A627-3039342325B2}" srcOrd="0" destOrd="0" presId="urn:microsoft.com/office/officeart/2008/layout/PictureStrips"/>
    <dgm:cxn modelId="{B4A36DC3-CB99-4B11-A905-4222409E673D}" type="presParOf" srcId="{96837F61-0B2F-4BFA-9FF8-070A388F548D}" destId="{800FA095-C1D4-455D-9DE8-B25F315620C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647618-1BC3-40D5-A8BF-628BE9DD3625}">
      <dsp:nvSpPr>
        <dsp:cNvPr id="0" name=""/>
        <dsp:cNvSpPr/>
      </dsp:nvSpPr>
      <dsp:spPr>
        <a:xfrm>
          <a:off x="7565" y="1062730"/>
          <a:ext cx="9596954" cy="157135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64328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4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1.   1.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giai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phát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triển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endParaRPr lang="en-US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nguyên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thuỷ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</a:p>
      </dsp:txBody>
      <dsp:txXfrm>
        <a:off x="7565" y="1062730"/>
        <a:ext cx="9596954" cy="1571350"/>
      </dsp:txXfrm>
    </dsp:sp>
    <dsp:sp modelId="{975E2E24-F2B0-43C4-9542-2A1D154188F0}">
      <dsp:nvSpPr>
        <dsp:cNvPr id="0" name=""/>
        <dsp:cNvSpPr/>
      </dsp:nvSpPr>
      <dsp:spPr>
        <a:xfrm>
          <a:off x="11841" y="1052614"/>
          <a:ext cx="1877298" cy="16448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A3D9FCB-DE13-4218-A627-3039342325B2}">
      <dsp:nvSpPr>
        <dsp:cNvPr id="0" name=""/>
        <dsp:cNvSpPr/>
      </dsp:nvSpPr>
      <dsp:spPr>
        <a:xfrm>
          <a:off x="119344" y="3072729"/>
          <a:ext cx="9373395" cy="15076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64328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</a:t>
          </a:r>
        </a:p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en-US" sz="31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2. Đời sống vật chất và tinh thần của người</a:t>
          </a:r>
        </a:p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   nguyên thủy trên đất nước Việt Nam.</a:t>
          </a:r>
        </a:p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9344" y="3072729"/>
        <a:ext cx="9373395" cy="1507663"/>
      </dsp:txXfrm>
    </dsp:sp>
    <dsp:sp modelId="{800FA095-C1D4-455D-9DE8-B25F315620C4}">
      <dsp:nvSpPr>
        <dsp:cNvPr id="0" name=""/>
        <dsp:cNvSpPr/>
      </dsp:nvSpPr>
      <dsp:spPr>
        <a:xfrm>
          <a:off x="85103" y="2955344"/>
          <a:ext cx="1711042" cy="164991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1FF9A-5D45-F74A-8E65-EA78A99F6872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2D013-FC63-0247-92CD-2F8A85B030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6756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5162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4333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4887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8248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CE811-D71B-4BEB-B951-A18512CF141F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5058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86492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1685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CE811-D71B-4BEB-B951-A18512CF141F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977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6460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495172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19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5922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53652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63438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54388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367662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27018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871884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255782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34281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90891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73202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29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268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94640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30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56151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31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77085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32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255862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33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02701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34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258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3177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7358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0250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8063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3800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2D013-FC63-0247-92CD-2F8A85B03074}" type="slidenum">
              <a:rPr lang="vi-VN" smtClean="0"/>
              <a:pPr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724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D4055-CB70-A446-8C13-0DA077128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630759-4025-EA4A-BD51-C44B84151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6E4FA-8A4E-634F-B6A6-21348D0AD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ECEB2-EB29-8A4A-B53C-AE233ACE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BBE7C-F5BE-E140-9CC0-917A9064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046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91E1C-E8F5-AC45-B882-A6884E5AA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D1A353-079C-664D-B0CC-097A6BF6E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0B149-B68F-7E4D-A5F2-F90BD1098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35F3C-2E45-ED43-92AC-192FCFDEE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22BBE-93EC-8E49-9D6E-B6D04F772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1422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1CE711-C70A-7E4E-8055-B123990AE8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D22F52-32CB-4742-A76A-466B41A97B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4EBC1-B1A9-2D41-A0F5-EA41D9534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AAF04-27DD-7842-950F-D59F69717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714D-AA55-B348-B598-47664AEB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7433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B00C7-1A5D-294B-B9A5-36143CE33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6A4EB-2270-064E-BAEF-18A7E2A49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B277D-4E08-0541-9D82-C688E010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DF667-D637-D948-B0B1-685CD6066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0BEA7-28A0-7846-9D89-F57FD9FCD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243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808FA-46CC-7947-900A-529DCBCBE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78BE9-DF41-ED40-831B-802A83A0D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9E9AA-F87A-144D-91CC-764BA4ED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8C13F-0282-4A42-B8E2-6D364E152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58E9B-B47C-F14B-9AD1-398820F93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727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F85EC-C3AC-7F48-B24B-61807BD4B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CB7AA-5C69-CA4D-A77E-11FB32A61F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9C5AB6-FD83-B240-9E16-438A8599D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48E4F-803B-EB46-BD04-9D6723B8C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79D11A-0F29-0D42-870C-F054DE25B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ACC55-C802-9044-8F02-93F3848B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39569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4B11D-70FF-6944-8DFA-8E0804F4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F759E-ED56-0446-A390-2915C3BDE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3630D-2B8F-1541-B806-98D2B76E0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A297DD-A055-1A4E-AD18-8655E16690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3AC1BD-45E3-D748-A4A6-7FC78D18F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067AE3-BE92-944F-80A7-1EED400D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312857-D3B4-7940-9595-E894F4AF8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2C47CA-4DBC-8846-B6DE-DFA89AF21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017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70A5C-B209-C34D-B73F-DABADEBA8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D5FF65-3C14-204C-9666-7CC3B06CE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617A69-59B4-FE43-9DB4-4F771CC8E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D46075-C5F5-E248-A1AF-5BBFC1373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91801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11AB5D-887E-6D48-B9BF-05FFB5608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0619EC-FFF7-014D-823D-71ACE6572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250A5-7C75-8B41-85DB-67E4503B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696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6D5BA-8534-F440-B084-2AD21CAB1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25BAA-0BB2-B948-8DAD-EDA47EA76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7192F-0B21-614B-B228-5959994EF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583F6-D1A9-4845-A9E9-8C649CBF4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DBFC7-3F1D-B847-8431-2EF41317C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95322-F51E-9E41-B8DC-3F678743A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8349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2D493-7867-264D-9F3E-085AFA518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27ACB1-F0FA-5E41-BF96-CC1D588369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09CD67-AF1A-674C-9E81-7E27F2315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BA165D-C001-A04B-BC27-7A1056621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022CB-F267-404F-BB19-AFE4D00E8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85940-8089-E84A-9273-A941D872E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7501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97D063-47C3-4C41-AE7B-7F6322B11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F8DBA7-98CE-9747-B664-CDFF8409D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01972-1815-CC4F-9F34-238C307C66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B5595-F40D-2746-9918-1D8D868125D3}" type="datetimeFigureOut">
              <a:rPr lang="vi-VN" smtClean="0"/>
              <a:pPr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F8837-0BC9-8541-BA8C-C99730A893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8C493-100B-ED4B-8D7A-FC48B9296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21D4A-FF1D-0048-9301-0A742DF77BC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250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42.jp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jpe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microsoft.com/office/2007/relationships/hdphoto" Target="../media/hdphoto1.wdp"/><Relationship Id="rId5" Type="http://schemas.openxmlformats.org/officeDocument/2006/relationships/image" Target="../media/image5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046A4-040B-7642-BBF5-D8DCF5856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616055-922D-DB4F-8BB2-3645F3702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845" y="0"/>
            <a:ext cx="9906000" cy="68580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A21767-8AAB-214F-8CF9-AECAA008A728}"/>
              </a:ext>
            </a:extLst>
          </p:cNvPr>
          <p:cNvSpPr/>
          <p:nvPr/>
        </p:nvSpPr>
        <p:spPr>
          <a:xfrm>
            <a:off x="489046" y="743823"/>
            <a:ext cx="884509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7+8: </a:t>
            </a:r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44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</a:t>
            </a:r>
            <a:endParaRPr lang="en-US" sz="4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XÃ HỘI NGUYÊN THỦY</a:t>
            </a:r>
            <a:endParaRPr lang="vi-VN" sz="6000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5086"/>
            <a:ext cx="4916397" cy="404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242" y="2825088"/>
            <a:ext cx="4980757" cy="4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1524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2" y="359229"/>
            <a:ext cx="3581400" cy="502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44" y="359229"/>
            <a:ext cx="2688770" cy="55408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359229"/>
            <a:ext cx="2558143" cy="502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8026" y="5575403"/>
            <a:ext cx="5934109" cy="10772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2203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423909"/>
              </p:ext>
            </p:extLst>
          </p:nvPr>
        </p:nvGraphicFramePr>
        <p:xfrm>
          <a:off x="206830" y="176148"/>
          <a:ext cx="9568541" cy="662319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02970">
                  <a:extLst>
                    <a:ext uri="{9D8B030D-6E8A-4147-A177-3AD203B41FA5}">
                      <a16:colId xmlns:a16="http://schemas.microsoft.com/office/drawing/2014/main" val="379423536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456580619"/>
                    </a:ext>
                  </a:extLst>
                </a:gridCol>
                <a:gridCol w="5508171">
                  <a:extLst>
                    <a:ext uri="{9D8B030D-6E8A-4147-A177-3AD203B41FA5}">
                      <a16:colId xmlns:a16="http://schemas.microsoft.com/office/drawing/2014/main" val="3333823219"/>
                    </a:ext>
                  </a:extLst>
                </a:gridCol>
              </a:tblGrid>
              <a:tr h="110836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3200" baseline="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so </a:t>
                      </a:r>
                      <a:r>
                        <a:rPr lang="en-US" sz="3200" baseline="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sánh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3200" baseline="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123128"/>
                  </a:ext>
                </a:extLst>
              </a:tr>
              <a:tr h="1574182">
                <a:tc>
                  <a:txBody>
                    <a:bodyPr/>
                    <a:lstStyle/>
                    <a:p>
                      <a:pPr algn="l"/>
                      <a:r>
                        <a:rPr lang="en-US" sz="32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32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tước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sẵn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ghè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nhọn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ìu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cuốc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xương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gốm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l"/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mũi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mũi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3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915843"/>
                  </a:ext>
                </a:extLst>
              </a:tr>
              <a:tr h="1248655">
                <a:tc>
                  <a:txBody>
                    <a:bodyPr/>
                    <a:lstStyle/>
                    <a:p>
                      <a:pPr algn="l"/>
                      <a:r>
                        <a:rPr lang="en-US" sz="32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32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930393"/>
                  </a:ext>
                </a:extLst>
              </a:tr>
              <a:tr h="1248655">
                <a:tc>
                  <a:txBody>
                    <a:bodyPr/>
                    <a:lstStyle/>
                    <a:p>
                      <a:pPr algn="l"/>
                      <a:r>
                        <a:rPr lang="en-US" sz="32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32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trú</a:t>
                      </a:r>
                      <a:endParaRPr lang="en-US" sz="32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646763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24057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êu đề 1"/>
          <p:cNvSpPr>
            <a:spLocks noGrp="1"/>
          </p:cNvSpPr>
          <p:nvPr>
            <p:ph type="title"/>
          </p:nvPr>
        </p:nvSpPr>
        <p:spPr>
          <a:xfrm>
            <a:off x="1" y="-68240"/>
            <a:ext cx="9905999" cy="1214438"/>
          </a:xfrm>
        </p:spPr>
        <p:txBody>
          <a:bodyPr/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Hãy sắp xếp các hình ảnh dưới đây theo đúng tiến trình chế tác công cụ lao động bằng đá của người nguyên thủy?</a:t>
            </a:r>
          </a:p>
        </p:txBody>
      </p:sp>
      <p:pic>
        <p:nvPicPr>
          <p:cNvPr id="12291" name="Picture 2" descr="D:\Documents\Downloads\20160914_214348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955" y="1000125"/>
            <a:ext cx="9054702" cy="5500688"/>
          </a:xfrm>
          <a:noFill/>
        </p:spPr>
      </p:pic>
      <p:sp>
        <p:nvSpPr>
          <p:cNvPr id="2" name="Rectangle 1"/>
          <p:cNvSpPr/>
          <p:nvPr/>
        </p:nvSpPr>
        <p:spPr>
          <a:xfrm>
            <a:off x="2676268" y="3598277"/>
            <a:ext cx="4929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buFont typeface="Times New Roman" pitchFamily="18" charset="0"/>
              <a:buNone/>
            </a:pPr>
            <a:r>
              <a:rPr lang="en-US" sz="4000" b="1">
                <a:latin typeface="Times New Roman" pitchFamily="18" charset="0"/>
                <a:cs typeface="Times New Roman" pitchFamily="18" charset="0"/>
              </a:rPr>
              <a:t>E -&gt; B -&gt; D -&gt; A - &gt; 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66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430" y="4114800"/>
            <a:ext cx="4378123" cy="272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3" y="152401"/>
            <a:ext cx="3924408" cy="32973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65022" y="1801091"/>
            <a:ext cx="1136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THỨC LAO ĐỘNG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7" y="3483428"/>
            <a:ext cx="3981564" cy="3352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431" y="1"/>
            <a:ext cx="4378122" cy="40277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8953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99" y="160338"/>
            <a:ext cx="5109501" cy="583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7" y="239714"/>
            <a:ext cx="4953000" cy="571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3456782" y="5995989"/>
            <a:ext cx="3044031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 dùng lửa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0723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467305"/>
              </p:ext>
            </p:extLst>
          </p:nvPr>
        </p:nvGraphicFramePr>
        <p:xfrm>
          <a:off x="206830" y="176148"/>
          <a:ext cx="9568541" cy="61798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2227">
                  <a:extLst>
                    <a:ext uri="{9D8B030D-6E8A-4147-A177-3AD203B41FA5}">
                      <a16:colId xmlns:a16="http://schemas.microsoft.com/office/drawing/2014/main" val="3794235362"/>
                    </a:ext>
                  </a:extLst>
                </a:gridCol>
                <a:gridCol w="3516086">
                  <a:extLst>
                    <a:ext uri="{9D8B030D-6E8A-4147-A177-3AD203B41FA5}">
                      <a16:colId xmlns:a16="http://schemas.microsoft.com/office/drawing/2014/main" val="3456580619"/>
                    </a:ext>
                  </a:extLst>
                </a:gridCol>
                <a:gridCol w="4550228">
                  <a:extLst>
                    <a:ext uri="{9D8B030D-6E8A-4147-A177-3AD203B41FA5}">
                      <a16:colId xmlns:a16="http://schemas.microsoft.com/office/drawing/2014/main" val="3333823219"/>
                    </a:ext>
                  </a:extLst>
                </a:gridCol>
              </a:tblGrid>
              <a:tr h="9668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3200" baseline="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3200" baseline="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123128"/>
                  </a:ext>
                </a:extLst>
              </a:tr>
              <a:tr h="794660">
                <a:tc>
                  <a:txBody>
                    <a:bodyPr/>
                    <a:lstStyle/>
                    <a:p>
                      <a:pPr algn="l"/>
                      <a:r>
                        <a:rPr lang="en-US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16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16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tước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sẵn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ghè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nhọn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ìu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cuốc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xương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l"/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mũi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mũi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915843"/>
                  </a:ext>
                </a:extLst>
              </a:tr>
              <a:tr h="3041472">
                <a:tc>
                  <a:txBody>
                    <a:bodyPr/>
                    <a:lstStyle/>
                    <a:p>
                      <a:pPr algn="l"/>
                      <a:r>
                        <a:rPr lang="en-US" sz="32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32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930393"/>
                  </a:ext>
                </a:extLst>
              </a:tr>
              <a:tr h="1248655">
                <a:tc>
                  <a:txBody>
                    <a:bodyPr/>
                    <a:lstStyle/>
                    <a:p>
                      <a:pPr algn="l"/>
                      <a:r>
                        <a:rPr lang="en-US" sz="32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32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32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trú</a:t>
                      </a:r>
                      <a:endParaRPr lang="en-US" sz="32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646763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486" y="2160960"/>
            <a:ext cx="33419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lượm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sưởi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xua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đuổi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1" y="2215390"/>
            <a:ext cx="43542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lượm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trọt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chăn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súc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360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3" y="43543"/>
            <a:ext cx="4173281" cy="33092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5400000">
            <a:off x="3705120" y="2394452"/>
            <a:ext cx="2154436" cy="97269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ĐỊA BÀN CƯ TRÚ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7" y="3494314"/>
            <a:ext cx="4210487" cy="314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6" y="174172"/>
            <a:ext cx="4528456" cy="35052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2" t="1245" r="1846" b="52286"/>
          <a:stretch/>
        </p:blipFill>
        <p:spPr bwMode="auto">
          <a:xfrm>
            <a:off x="5268686" y="3679372"/>
            <a:ext cx="4528456" cy="30371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6719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769844"/>
              </p:ext>
            </p:extLst>
          </p:nvPr>
        </p:nvGraphicFramePr>
        <p:xfrm>
          <a:off x="206830" y="176148"/>
          <a:ext cx="9568541" cy="6420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2227">
                  <a:extLst>
                    <a:ext uri="{9D8B030D-6E8A-4147-A177-3AD203B41FA5}">
                      <a16:colId xmlns:a16="http://schemas.microsoft.com/office/drawing/2014/main" val="3794235362"/>
                    </a:ext>
                  </a:extLst>
                </a:gridCol>
                <a:gridCol w="3341914">
                  <a:extLst>
                    <a:ext uri="{9D8B030D-6E8A-4147-A177-3AD203B41FA5}">
                      <a16:colId xmlns:a16="http://schemas.microsoft.com/office/drawing/2014/main" val="3456580619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val="3333823219"/>
                    </a:ext>
                  </a:extLst>
                </a:gridCol>
              </a:tblGrid>
              <a:tr h="9668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3200" baseline="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3200" baseline="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3200" dirty="0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66003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</a:t>
                      </a:r>
                      <a:endParaRPr lang="en-US" sz="3200" dirty="0">
                        <a:solidFill>
                          <a:srgbClr val="6600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123128"/>
                  </a:ext>
                </a:extLst>
              </a:tr>
              <a:tr h="794660">
                <a:tc>
                  <a:txBody>
                    <a:bodyPr/>
                    <a:lstStyle/>
                    <a:p>
                      <a:pPr algn="l"/>
                      <a:r>
                        <a:rPr lang="en-US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16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16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tước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sẵn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ghè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nhọn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ìu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cuốc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xương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l"/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mũi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mũi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915843"/>
                  </a:ext>
                </a:extLst>
              </a:tr>
              <a:tr h="1776749"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930393"/>
                  </a:ext>
                </a:extLst>
              </a:tr>
              <a:tr h="2754086">
                <a:tc>
                  <a:txBody>
                    <a:bodyPr/>
                    <a:lstStyle/>
                    <a:p>
                      <a:pPr algn="l"/>
                      <a:r>
                        <a:rPr lang="en-US" sz="3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3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36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36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trú</a:t>
                      </a:r>
                      <a:endParaRPr lang="en-US" sz="3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646763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486" y="2160960"/>
            <a:ext cx="312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sưởi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đuổi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1" y="2215390"/>
            <a:ext cx="43542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trọt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chăn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485" y="4093560"/>
            <a:ext cx="32112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hang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2743" y="3939671"/>
            <a:ext cx="4615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túp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lều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lợp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817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08" y="1566000"/>
            <a:ext cx="3512445" cy="529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36814" y="711200"/>
            <a:ext cx="1403350" cy="420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1108528" y="749885"/>
            <a:ext cx="1214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vi-VN" dirty="0"/>
          </a:p>
        </p:txBody>
      </p:sp>
      <p:sp>
        <p:nvSpPr>
          <p:cNvPr id="19" name="Rectangle 18"/>
          <p:cNvSpPr/>
          <p:nvPr/>
        </p:nvSpPr>
        <p:spPr>
          <a:xfrm>
            <a:off x="2688771" y="736992"/>
            <a:ext cx="1084943" cy="3951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/>
          <p:cNvSpPr txBox="1"/>
          <p:nvPr/>
        </p:nvSpPr>
        <p:spPr>
          <a:xfrm>
            <a:off x="3054350" y="749886"/>
            <a:ext cx="1084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vi-VN" dirty="0"/>
          </a:p>
        </p:txBody>
      </p:sp>
      <p:sp>
        <p:nvSpPr>
          <p:cNvPr id="21" name="TextBox 20"/>
          <p:cNvSpPr txBox="1"/>
          <p:nvPr/>
        </p:nvSpPr>
        <p:spPr>
          <a:xfrm>
            <a:off x="312794" y="46281"/>
            <a:ext cx="880869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c.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Đời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sống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tinh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thần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của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người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nguyên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thủy</a:t>
            </a:r>
            <a:endParaRPr lang="vi-VN" sz="3600" b="1" i="1" dirty="0">
              <a:solidFill>
                <a:srgbClr val="FF00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28696" y="1009694"/>
            <a:ext cx="47064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4215113" y="3239588"/>
            <a:ext cx="211138" cy="348343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Rectangle 24"/>
          <p:cNvSpPr/>
          <p:nvPr/>
        </p:nvSpPr>
        <p:spPr>
          <a:xfrm>
            <a:off x="4628696" y="3033333"/>
            <a:ext cx="3844471" cy="711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(1)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Khuyên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tai</a:t>
            </a:r>
            <a:endParaRPr lang="vi-VN" sz="3200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1261837" y="1119217"/>
            <a:ext cx="47171" cy="7676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172279" y="1119218"/>
            <a:ext cx="11793" cy="11304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ight Arrow 29"/>
          <p:cNvSpPr/>
          <p:nvPr/>
        </p:nvSpPr>
        <p:spPr>
          <a:xfrm>
            <a:off x="4162879" y="3759201"/>
            <a:ext cx="37147" cy="580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Right Arrow 30"/>
          <p:cNvSpPr/>
          <p:nvPr/>
        </p:nvSpPr>
        <p:spPr>
          <a:xfrm>
            <a:off x="4263435" y="4347029"/>
            <a:ext cx="257675" cy="36285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ectangle 31"/>
          <p:cNvSpPr/>
          <p:nvPr/>
        </p:nvSpPr>
        <p:spPr>
          <a:xfrm>
            <a:off x="4622801" y="4180114"/>
            <a:ext cx="3927021" cy="6966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(2) </a:t>
            </a:r>
            <a:r>
              <a:rPr lang="en-US" sz="3200" dirty="0" err="1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Vòng</a:t>
            </a:r>
            <a:r>
              <a:rPr lang="en-US" sz="32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tay</a:t>
            </a:r>
            <a:endParaRPr lang="vi-VN" sz="3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3" name="Right Arrow 32"/>
          <p:cNvSpPr/>
          <p:nvPr/>
        </p:nvSpPr>
        <p:spPr>
          <a:xfrm>
            <a:off x="4339772" y="5617029"/>
            <a:ext cx="283029" cy="3048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TextBox 34"/>
          <p:cNvSpPr txBox="1"/>
          <p:nvPr/>
        </p:nvSpPr>
        <p:spPr>
          <a:xfrm>
            <a:off x="4717143" y="5617030"/>
            <a:ext cx="3667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Đồ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trang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sức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vi-VN" sz="3200" b="1" i="1" dirty="0">
              <a:solidFill>
                <a:srgbClr val="FF00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057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2" grpId="0" animBg="1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6000"/>
            <a:ext cx="4528457" cy="421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543" y="1"/>
            <a:ext cx="4909457" cy="34606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543" y="3546000"/>
            <a:ext cx="4822371" cy="331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8407" y="232230"/>
            <a:ext cx="3875540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Đồ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trang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sức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của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người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nguyên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thủy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được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bằng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gì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?</a:t>
            </a:r>
            <a:endParaRPr lang="vi-VN" sz="3600" i="1" dirty="0">
              <a:solidFill>
                <a:srgbClr val="FF00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72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BA5B29-B5E5-4200-BB25-FBD5EBF341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3129977"/>
              </p:ext>
            </p:extLst>
          </p:nvPr>
        </p:nvGraphicFramePr>
        <p:xfrm>
          <a:off x="130628" y="980924"/>
          <a:ext cx="961208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184F60B-AF79-4731-8961-B161EA63F107}"/>
              </a:ext>
            </a:extLst>
          </p:cNvPr>
          <p:cNvSpPr txBox="1"/>
          <p:nvPr/>
        </p:nvSpPr>
        <p:spPr>
          <a:xfrm>
            <a:off x="1838162" y="206829"/>
            <a:ext cx="5996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5E2E24-F2B0-43C4-9542-2A1D15418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>
                                            <p:graphicEl>
                                              <a:dgm id="{975E2E24-F2B0-43C4-9542-2A1D154188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C647618-1BC3-40D5-A8BF-628BE9DD36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">
                                            <p:graphicEl>
                                              <a:dgm id="{DC647618-1BC3-40D5-A8BF-628BE9DD36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00FA095-C1D4-455D-9DE8-B25F31562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">
                                            <p:graphicEl>
                                              <a:dgm id="{800FA095-C1D4-455D-9DE8-B25F31562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3D9FCB-DE13-4218-A627-3039342325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">
                                            <p:graphicEl>
                                              <a:dgm id="{4A3D9FCB-DE13-4218-A627-3039342325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oundRect">
            <a:avLst/>
          </a:prstGeom>
          <a:solidFill>
            <a:schemeClr val="accent4">
              <a:lumMod val="60000"/>
              <a:lumOff val="4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5962" y="1"/>
            <a:ext cx="1110555" cy="13668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130630" y="4430894"/>
            <a:ext cx="56183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630" y="399021"/>
            <a:ext cx="602078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7" y="1"/>
            <a:ext cx="3655472" cy="3603170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7" y="3722917"/>
            <a:ext cx="3655471" cy="30698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879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9" t="50263" r="854" b="-4584"/>
          <a:stretch/>
        </p:blipFill>
        <p:spPr bwMode="auto">
          <a:xfrm>
            <a:off x="5072743" y="-1"/>
            <a:ext cx="4724400" cy="36684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06" r="50855"/>
          <a:stretch/>
        </p:blipFill>
        <p:spPr bwMode="auto">
          <a:xfrm>
            <a:off x="4972960" y="3265718"/>
            <a:ext cx="4671785" cy="35269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" t="1142" r="51570" b="48138"/>
          <a:stretch/>
        </p:blipFill>
        <p:spPr bwMode="auto">
          <a:xfrm>
            <a:off x="206829" y="152400"/>
            <a:ext cx="4495800" cy="29282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6373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041923"/>
              </p:ext>
            </p:extLst>
          </p:nvPr>
        </p:nvGraphicFramePr>
        <p:xfrm>
          <a:off x="0" y="130628"/>
          <a:ext cx="9829799" cy="612660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70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8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81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tối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cổ</a:t>
                      </a:r>
                      <a:endParaRPr lang="en-US" sz="32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tinh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</a:t>
                      </a:r>
                      <a:endParaRPr lang="en-US" sz="32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67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Đời</a:t>
                      </a:r>
                      <a:r>
                        <a:rPr lang="en-US" sz="2800" b="1" i="1" baseline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1" baseline="0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lang="en-US" sz="2800" b="1" i="1" baseline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1" baseline="0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tinh</a:t>
                      </a:r>
                      <a:r>
                        <a:rPr lang="en-US" sz="2800" b="1" i="1" baseline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1" baseline="0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thần</a:t>
                      </a:r>
                      <a:endParaRPr lang="en-US" sz="2800" b="1" i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0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 i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42114" y="891709"/>
            <a:ext cx="4735286" cy="405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nung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gốm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tục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chôn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chết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đời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tâm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linh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8571" y="891709"/>
            <a:ext cx="3581400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da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135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29" y="0"/>
            <a:ext cx="9606519" cy="169068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9147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Luoc do mot so di chi khao co o Viet Nam 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2357" y="0"/>
            <a:ext cx="6356351" cy="6400800"/>
          </a:xfrm>
          <a:noFill/>
        </p:spPr>
      </p:pic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2949443" y="190500"/>
            <a:ext cx="2641600" cy="762000"/>
          </a:xfrm>
          <a:prstGeom prst="wedgeEllipseCallout">
            <a:avLst>
              <a:gd name="adj1" fmla="val -85940"/>
              <a:gd name="adj2" fmla="val 1875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1600" b="1">
                <a:latin typeface="Times New Roman" pitchFamily="18" charset="0"/>
                <a:cs typeface="Times New Roman" pitchFamily="18" charset="0"/>
              </a:rPr>
              <a:t>Thẩm Khuyên </a:t>
            </a:r>
          </a:p>
          <a:p>
            <a:pPr algn="ctr"/>
            <a:r>
              <a:rPr lang="en-US" altLang="en-US" sz="1600" b="1" i="1">
                <a:latin typeface="Times New Roman" pitchFamily="18" charset="0"/>
                <a:cs typeface="Times New Roman" pitchFamily="18" charset="0"/>
              </a:rPr>
              <a:t>(Lạng Sơn)</a:t>
            </a: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2889250" y="976313"/>
            <a:ext cx="2476500" cy="762000"/>
          </a:xfrm>
          <a:prstGeom prst="wedgeEllipseCallout">
            <a:avLst>
              <a:gd name="adj1" fmla="val -88333"/>
              <a:gd name="adj2" fmla="val -7125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1600" b="1">
                <a:latin typeface="Times New Roman" pitchFamily="18" charset="0"/>
                <a:cs typeface="Times New Roman" pitchFamily="18" charset="0"/>
              </a:rPr>
              <a:t>Thẩm Hai </a:t>
            </a:r>
          </a:p>
          <a:p>
            <a:pPr algn="ctr"/>
            <a:r>
              <a:rPr lang="en-US" altLang="en-US" sz="1600" b="1" i="1">
                <a:latin typeface="Times New Roman" pitchFamily="18" charset="0"/>
                <a:cs typeface="Times New Roman" pitchFamily="18" charset="0"/>
              </a:rPr>
              <a:t>(Lạng Sơn</a:t>
            </a:r>
            <a:r>
              <a:rPr lang="en-US" altLang="en-US" sz="1400" b="1" i="1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altLang="en-US" sz="1400" i="1"/>
              <a:t> </a:t>
            </a:r>
          </a:p>
          <a:p>
            <a:pPr algn="ctr"/>
            <a:endParaRPr lang="en-US" altLang="en-US" sz="1400">
              <a:latin typeface="Amazone" pitchFamily="66" charset="0"/>
            </a:endParaRP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2610644" y="2349500"/>
            <a:ext cx="2342356" cy="762000"/>
          </a:xfrm>
          <a:prstGeom prst="wedgeEllipseCallout">
            <a:avLst>
              <a:gd name="adj1" fmla="val -90380"/>
              <a:gd name="adj2" fmla="val -131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1600" b="1">
                <a:latin typeface="Times New Roman" pitchFamily="18" charset="0"/>
                <a:cs typeface="Times New Roman" pitchFamily="18" charset="0"/>
              </a:rPr>
              <a:t>Núi Đọ</a:t>
            </a:r>
          </a:p>
          <a:p>
            <a:pPr algn="ctr"/>
            <a:r>
              <a:rPr lang="en-US" altLang="en-US" sz="1600" b="1" i="1">
                <a:latin typeface="Times New Roman" pitchFamily="18" charset="0"/>
                <a:cs typeface="Times New Roman" pitchFamily="18" charset="0"/>
              </a:rPr>
              <a:t>(Thanh Hóa)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3038873" y="4868863"/>
            <a:ext cx="2177256" cy="914400"/>
          </a:xfrm>
          <a:prstGeom prst="wedgeEllipseCallout">
            <a:avLst>
              <a:gd name="adj1" fmla="val -78514"/>
              <a:gd name="adj2" fmla="val -63889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1600" b="1" dirty="0" err="1"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alt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latin typeface="Times New Roman" pitchFamily="18" charset="0"/>
                <a:cs typeface="Times New Roman" pitchFamily="18" charset="0"/>
              </a:rPr>
              <a:t>Lộc</a:t>
            </a:r>
            <a:endParaRPr lang="en-US" alt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en-US" sz="16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sz="1600" b="1" i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i="1" dirty="0" err="1">
                <a:latin typeface="Times New Roman" pitchFamily="18" charset="0"/>
                <a:cs typeface="Times New Roman" pitchFamily="18" charset="0"/>
              </a:rPr>
              <a:t>Nai</a:t>
            </a:r>
            <a:r>
              <a:rPr lang="en-US" altLang="en-US" sz="16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1575329" y="674688"/>
            <a:ext cx="386954" cy="304800"/>
          </a:xfrm>
          <a:prstGeom prst="irregularSeal1">
            <a:avLst/>
          </a:prstGeom>
          <a:solidFill>
            <a:srgbClr val="FF33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896" name="AutoShape 8"/>
          <p:cNvSpPr>
            <a:spLocks noChangeArrowheads="1"/>
          </p:cNvSpPr>
          <p:nvPr/>
        </p:nvSpPr>
        <p:spPr bwMode="auto">
          <a:xfrm>
            <a:off x="1599406" y="531813"/>
            <a:ext cx="386954" cy="304800"/>
          </a:xfrm>
          <a:prstGeom prst="irregularSeal1">
            <a:avLst/>
          </a:prstGeom>
          <a:solidFill>
            <a:srgbClr val="FF33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1382712" y="1539875"/>
            <a:ext cx="386954" cy="304800"/>
          </a:xfrm>
          <a:prstGeom prst="irregularSeal1">
            <a:avLst/>
          </a:prstGeom>
          <a:solidFill>
            <a:srgbClr val="FF33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2223692" y="4564063"/>
            <a:ext cx="386953" cy="304800"/>
          </a:xfrm>
          <a:prstGeom prst="irregularSeal1">
            <a:avLst/>
          </a:prstGeom>
          <a:solidFill>
            <a:srgbClr val="FF33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29237" y="6429345"/>
            <a:ext cx="51766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670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24-Lược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VN</a:t>
            </a:r>
          </a:p>
        </p:txBody>
      </p:sp>
      <p:sp>
        <p:nvSpPr>
          <p:cNvPr id="12" name="Cloud Callout 11"/>
          <p:cNvSpPr>
            <a:spLocks noChangeArrowheads="1"/>
          </p:cNvSpPr>
          <p:nvPr/>
        </p:nvSpPr>
        <p:spPr bwMode="auto">
          <a:xfrm>
            <a:off x="5967677" y="68264"/>
            <a:ext cx="3938323" cy="3043237"/>
          </a:xfrm>
          <a:prstGeom prst="cloudCallout">
            <a:avLst>
              <a:gd name="adj1" fmla="val -84315"/>
              <a:gd name="adj2" fmla="val 17532"/>
            </a:avLst>
          </a:prstGeom>
          <a:solidFill>
            <a:srgbClr val="FFFF00"/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ta.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5861051" y="3195638"/>
            <a:ext cx="4044948" cy="363381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Cách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đây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khoảng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</a:rPr>
              <a:t> 40 - 30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vạn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năm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đã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tìm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thấy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itchFamily="18" charset="0"/>
              </a:rPr>
              <a:t>d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ta.</a:t>
            </a:r>
          </a:p>
          <a:p>
            <a:pPr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pt-B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Khẳng định VN là 1 trong những quê hương của loài người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41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-109724" y="-163286"/>
            <a:ext cx="10320523" cy="2013857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8" y="1752600"/>
            <a:ext cx="9505439" cy="510540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839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44" y="52453"/>
            <a:ext cx="8708571" cy="34147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85057" y="3467166"/>
            <a:ext cx="95903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Đời sống vật chất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ngũ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endParaRPr lang="en-US" alt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965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28810"/>
            <a:ext cx="4201886" cy="278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5562600" y="2937767"/>
            <a:ext cx="4201886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Rìu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Long</a:t>
            </a: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0" y="2959274"/>
            <a:ext cx="2830286" cy="4000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 dirty="0"/>
              <a:t> </a:t>
            </a:r>
            <a:r>
              <a:rPr lang="en-US" altLang="en-US" sz="2000" b="1" dirty="0" err="1">
                <a:latin typeface="Times New Roman" pitchFamily="18" charset="0"/>
                <a:cs typeface="Times New Roman" pitchFamily="18" charset="0"/>
              </a:rPr>
              <a:t>Rìu</a:t>
            </a:r>
            <a:r>
              <a:rPr lang="en-US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Times New Roman" pitchFamily="18" charset="0"/>
                <a:cs typeface="Times New Roman" pitchFamily="18" charset="0"/>
              </a:rPr>
              <a:t>Đọ</a:t>
            </a:r>
            <a:endParaRPr lang="en-US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2940050" y="2915730"/>
            <a:ext cx="2491920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200" b="1" dirty="0" err="1">
                <a:latin typeface="Times New Roman" pitchFamily="18" charset="0"/>
                <a:cs typeface="Times New Roman" pitchFamily="18" charset="0"/>
              </a:rPr>
              <a:t>Rìu</a:t>
            </a:r>
            <a:r>
              <a:rPr lang="en-US" alt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alt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alt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 descr="Sand"/>
          <p:cNvSpPr>
            <a:spLocks noChangeArrowheads="1"/>
          </p:cNvSpPr>
          <p:nvPr/>
        </p:nvSpPr>
        <p:spPr bwMode="auto">
          <a:xfrm>
            <a:off x="0" y="3638006"/>
            <a:ext cx="9764486" cy="255454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it-IT" altLang="en-US" sz="3200" dirty="0">
                <a:latin typeface="Times New Roman" pitchFamily="18" charset="0"/>
                <a:cs typeface="Times New Roman" pitchFamily="18" charset="0"/>
              </a:rPr>
              <a:t>Dùng đá để mài thành </a:t>
            </a:r>
            <a:r>
              <a:rPr lang="it-IT" altLang="en-US" sz="3200" u="sng" dirty="0">
                <a:latin typeface="Times New Roman" pitchFamily="18" charset="0"/>
                <a:cs typeface="Times New Roman" pitchFamily="18" charset="0"/>
              </a:rPr>
              <a:t>các công cụ</a:t>
            </a:r>
            <a:r>
              <a:rPr lang="it-IT" sz="3200" dirty="0">
                <a:latin typeface="Times New Roman" pitchFamily="18" charset="0"/>
                <a:cs typeface="Times New Roman" pitchFamily="18" charset="0"/>
              </a:rPr>
              <a:t> sắc và dễ sử dụng hơn</a:t>
            </a:r>
          </a:p>
          <a:p>
            <a:pPr algn="just"/>
            <a:r>
              <a:rPr lang="it-IT" altLang="en-US" sz="3200" i="1" dirty="0"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it-IT" sz="3200" i="1" dirty="0">
                <a:latin typeface="Times New Roman" pitchFamily="18" charset="0"/>
                <a:cs typeface="Times New Roman" pitchFamily="18" charset="0"/>
              </a:rPr>
              <a:t>năng suất lao động tăng.</a:t>
            </a:r>
            <a:endParaRPr lang="en-US" altLang="en-US" sz="32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it-IT" altLang="en-US" sz="3200" dirty="0">
                <a:latin typeface="Times New Roman" pitchFamily="18" charset="0"/>
                <a:cs typeface="Times New Roman" pitchFamily="18" charset="0"/>
              </a:rPr>
              <a:t> Dùng tre, gỗ, xương, sừng làm công cụ...biết làm </a:t>
            </a:r>
            <a:r>
              <a:rPr lang="it-IT" altLang="en-US" sz="3200" u="sng" dirty="0">
                <a:latin typeface="Times New Roman" pitchFamily="18" charset="0"/>
                <a:cs typeface="Times New Roman" pitchFamily="18" charset="0"/>
              </a:rPr>
              <a:t>đồ gốm</a:t>
            </a:r>
            <a:r>
              <a:rPr lang="it-IT" altLang="en-US" sz="3200" dirty="0">
                <a:latin typeface="Times New Roman" pitchFamily="18" charset="0"/>
                <a:cs typeface="Times New Roman" pitchFamily="18" charset="0"/>
              </a:rPr>
              <a:t>,...</a:t>
            </a:r>
            <a:endParaRPr lang="en-US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Núi Đọ - Di chỉ Khảo cổ học thời đại đồ đá cũ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4" y="0"/>
            <a:ext cx="2688772" cy="2830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Lý thuyết Sử 10: Bài 13. Việt Nam thời nguyên thủy (ngắn nhất)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3"/>
          <a:stretch/>
        </p:blipFill>
        <p:spPr bwMode="auto">
          <a:xfrm>
            <a:off x="3038020" y="0"/>
            <a:ext cx="2393950" cy="2830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7207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 descr="Sand"/>
          <p:cNvSpPr>
            <a:spLocks noChangeArrowheads="1"/>
          </p:cNvSpPr>
          <p:nvPr/>
        </p:nvSpPr>
        <p:spPr bwMode="auto">
          <a:xfrm>
            <a:off x="87087" y="-121812"/>
            <a:ext cx="5627914" cy="403187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it-IT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Đời sống tinh thần:</a:t>
            </a:r>
            <a:endParaRPr lang="en-US" alt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it-IT" altLang="en-US" sz="3200" dirty="0">
                <a:latin typeface="Times New Roman" pitchFamily="18" charset="0"/>
                <a:cs typeface="Times New Roman" pitchFamily="18" charset="0"/>
              </a:rPr>
              <a:t> Biết chế tác và sử dụng </a:t>
            </a:r>
            <a:r>
              <a:rPr lang="it-IT" altLang="en-US" sz="3200" b="1" u="sng" dirty="0">
                <a:latin typeface="Times New Roman" pitchFamily="18" charset="0"/>
                <a:cs typeface="Times New Roman" pitchFamily="18" charset="0"/>
              </a:rPr>
              <a:t>đồ trang sức</a:t>
            </a:r>
            <a:r>
              <a:rPr lang="it-IT" alt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altLang="en-US" sz="3200" i="1" dirty="0">
                <a:latin typeface="Times New Roman" pitchFamily="18" charset="0"/>
                <a:cs typeface="Times New Roman" pitchFamily="18" charset="0"/>
              </a:rPr>
              <a:t>(bằng đá, vỏ sò...)</a:t>
            </a:r>
          </a:p>
          <a:p>
            <a:pPr algn="just">
              <a:buFontTx/>
              <a:buChar char="-"/>
            </a:pPr>
            <a:r>
              <a:rPr lang="it-IT" altLang="en-US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&gt;Biết làm đẹp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altLang="en-US" sz="3200" b="1" dirty="0">
                <a:latin typeface="Times New Roman" pitchFamily="18" charset="0"/>
                <a:cs typeface="Times New Roman" pitchFamily="18" charset="0"/>
              </a:rPr>
              <a:t>Vẽ </a:t>
            </a:r>
            <a:r>
              <a:rPr lang="it-IT" altLang="en-US" sz="3200" dirty="0">
                <a:latin typeface="Times New Roman" pitchFamily="18" charset="0"/>
                <a:cs typeface="Times New Roman" pitchFamily="18" charset="0"/>
              </a:rPr>
              <a:t>những hình mô tả cuộc sống tinh thần của mình.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</p:txBody>
      </p:sp>
      <p:pic>
        <p:nvPicPr>
          <p:cNvPr id="11" name="Picture 16" descr="img4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" t="3391" r="3448" b="13559"/>
          <a:stretch>
            <a:fillRect/>
          </a:stretch>
        </p:blipFill>
        <p:spPr bwMode="auto">
          <a:xfrm>
            <a:off x="5802086" y="0"/>
            <a:ext cx="3938814" cy="3048001"/>
          </a:xfrm>
          <a:prstGeom prst="rect">
            <a:avLst/>
          </a:prstGeom>
          <a:noFill/>
          <a:ln w="9525">
            <a:solidFill>
              <a:srgbClr val="99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5802086" y="2817019"/>
            <a:ext cx="3938814" cy="4619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đá</a:t>
            </a:r>
            <a:endParaRPr lang="en-US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4" descr="img47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3278982"/>
            <a:ext cx="4113894" cy="304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5715000" y="6105970"/>
            <a:ext cx="4190999" cy="7520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vách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hang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Hoà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1" y="3853547"/>
            <a:ext cx="5363072" cy="2503256"/>
          </a:xfrm>
          <a:prstGeom prst="rect">
            <a:avLst/>
          </a:prstGeom>
        </p:spPr>
      </p:pic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188642" y="6322219"/>
            <a:ext cx="5363072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sò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ốc</a:t>
            </a:r>
            <a:endParaRPr lang="en-US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2158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lichsu 38-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" t="5592" r="63890" b="32658"/>
          <a:stretch>
            <a:fillRect/>
          </a:stretch>
        </p:blipFill>
        <p:spPr bwMode="auto">
          <a:xfrm>
            <a:off x="3879850" y="152400"/>
            <a:ext cx="5613400" cy="5562600"/>
          </a:xfrm>
          <a:prstGeom prst="rect">
            <a:avLst/>
          </a:prstGeom>
          <a:noFill/>
          <a:ln w="57150">
            <a:solidFill>
              <a:srgbClr val="99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5055508" y="5889172"/>
            <a:ext cx="4292600" cy="584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chôn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chết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189594" y="3094634"/>
            <a:ext cx="333375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chôn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chết</a:t>
            </a:r>
            <a:r>
              <a:rPr lang="en-US" altLang="en-US" sz="32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189594" y="382956"/>
            <a:ext cx="35768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30289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8342" y="303273"/>
            <a:ext cx="9339944" cy="120032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75643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832" y="87316"/>
            <a:ext cx="2336674" cy="303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2" y="76200"/>
            <a:ext cx="210284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550" y="76200"/>
            <a:ext cx="221730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9682" y="3124202"/>
            <a:ext cx="1883728" cy="485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10356" tIns="57385" rIns="110356" bIns="57385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spcBef>
                <a:spcPts val="1379"/>
              </a:spcBef>
              <a:buClrTx/>
            </a:pPr>
            <a:r>
              <a:rPr lang="en-US" sz="2400" b="1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Rìu đá mới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197682" y="3076028"/>
            <a:ext cx="2549246" cy="48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0356" tIns="57385" rIns="110356" bIns="57385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spcBef>
                <a:spcPts val="1379"/>
              </a:spcBef>
              <a:buClrTx/>
            </a:pPr>
            <a:r>
              <a:rPr lang="en-US" sz="2400" b="1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Mũi lao bằng đá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982" y="76205"/>
            <a:ext cx="2292524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830325" y="3124202"/>
            <a:ext cx="1983475" cy="48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0356" tIns="57385" rIns="110356" bIns="57385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spcBef>
                <a:spcPts val="1379"/>
              </a:spcBef>
              <a:buClrTx/>
            </a:pPr>
            <a:r>
              <a:rPr lang="en-US" sz="2400" b="1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Đồ gốm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7329350" y="3113316"/>
            <a:ext cx="1586125" cy="485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10356" tIns="57385" rIns="110356" bIns="57385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spcBef>
                <a:spcPts val="1379"/>
              </a:spcBef>
              <a:buClrTx/>
            </a:pPr>
            <a:r>
              <a:rPr lang="vi-VN" sz="2400" b="1" dirty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Kim may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92" y="3744916"/>
            <a:ext cx="2936807" cy="200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89682" y="5861089"/>
            <a:ext cx="2590125" cy="8545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10356" tIns="57385" rIns="110356" bIns="57385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spcBef>
                <a:spcPts val="1379"/>
              </a:spcBef>
              <a:buClrTx/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Đồ</a:t>
            </a:r>
            <a:r>
              <a:rPr lang="en-US" sz="24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trang</a:t>
            </a:r>
            <a:r>
              <a:rPr lang="en-US" sz="24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sức</a:t>
            </a:r>
            <a:r>
              <a:rPr lang="en-US" sz="24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bằng</a:t>
            </a:r>
            <a:r>
              <a:rPr lang="en-US" sz="24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vỏ</a:t>
            </a:r>
            <a:r>
              <a:rPr lang="en-US" sz="24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sò</a:t>
            </a:r>
            <a:endParaRPr lang="en-US" sz="2400" b="1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800" y="3928535"/>
            <a:ext cx="2227114" cy="188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7063983" y="6014511"/>
            <a:ext cx="1851492" cy="485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10356" tIns="57385" rIns="110356" bIns="57385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spcBef>
                <a:spcPts val="1379"/>
              </a:spcBef>
              <a:buClrTx/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Ống</a:t>
            </a:r>
            <a:r>
              <a:rPr lang="en-US" sz="24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sáo</a:t>
            </a:r>
            <a:endParaRPr lang="en-US" sz="2400" b="1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202" y="3728511"/>
            <a:ext cx="2133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692613" y="6016891"/>
            <a:ext cx="2275424" cy="485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10356" tIns="57385" rIns="110356" bIns="57385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spcBef>
                <a:spcPts val="1379"/>
              </a:spcBef>
              <a:buClrTx/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Điêu</a:t>
            </a:r>
            <a:r>
              <a:rPr lang="en-US" sz="24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khắc</a:t>
            </a:r>
            <a:endParaRPr lang="en-US" sz="2400" b="1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1612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408" y="5583177"/>
            <a:ext cx="9561678" cy="1057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02807" y="59936"/>
            <a:ext cx="970319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Đời sống vật chất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ngũ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</a:p>
          <a:p>
            <a:pPr algn="just"/>
            <a:r>
              <a:rPr lang="it-IT" altLang="en-US" sz="2400" dirty="0">
                <a:latin typeface="Times New Roman" pitchFamily="18" charset="0"/>
                <a:cs typeface="Times New Roman" pitchFamily="18" charset="0"/>
              </a:rPr>
              <a:t>- Dùng đá để mài thành </a:t>
            </a:r>
            <a:r>
              <a:rPr lang="it-IT" altLang="en-US" sz="2400" u="sng" dirty="0">
                <a:latin typeface="Times New Roman" pitchFamily="18" charset="0"/>
                <a:cs typeface="Times New Roman" pitchFamily="18" charset="0"/>
              </a:rPr>
              <a:t>các công cụ</a:t>
            </a:r>
            <a:r>
              <a:rPr lang="it-IT" sz="2400" dirty="0">
                <a:latin typeface="Times New Roman" pitchFamily="18" charset="0"/>
                <a:cs typeface="Times New Roman" pitchFamily="18" charset="0"/>
              </a:rPr>
              <a:t> sắc và dễ sử dụng hơn</a:t>
            </a:r>
          </a:p>
          <a:p>
            <a:pPr algn="just"/>
            <a:r>
              <a:rPr lang="it-IT" altLang="en-US" sz="2400" i="1" dirty="0"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it-IT" sz="2400" i="1" dirty="0">
                <a:latin typeface="Times New Roman" pitchFamily="18" charset="0"/>
                <a:cs typeface="Times New Roman" pitchFamily="18" charset="0"/>
              </a:rPr>
              <a:t>năng suất lao động tăng.</a:t>
            </a:r>
            <a:endParaRPr lang="en-US" alt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it-IT" altLang="en-US" sz="2400" dirty="0">
                <a:latin typeface="Times New Roman" pitchFamily="18" charset="0"/>
                <a:cs typeface="Times New Roman" pitchFamily="18" charset="0"/>
              </a:rPr>
              <a:t> Dùng tre, gỗ, xương, sừng làm công cụ...biết làm </a:t>
            </a:r>
            <a:r>
              <a:rPr lang="it-IT" altLang="en-US" sz="2400" u="sng" dirty="0">
                <a:latin typeface="Times New Roman" pitchFamily="18" charset="0"/>
                <a:cs typeface="Times New Roman" pitchFamily="18" charset="0"/>
              </a:rPr>
              <a:t>đồ gốm</a:t>
            </a:r>
            <a:r>
              <a:rPr lang="it-IT" altLang="en-US" sz="2400" dirty="0">
                <a:latin typeface="Times New Roman" pitchFamily="18" charset="0"/>
                <a:cs typeface="Times New Roman" pitchFamily="18" charset="0"/>
              </a:rPr>
              <a:t>,...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 descr="Sand"/>
          <p:cNvSpPr>
            <a:spLocks noChangeArrowheads="1"/>
          </p:cNvSpPr>
          <p:nvPr/>
        </p:nvSpPr>
        <p:spPr bwMode="auto">
          <a:xfrm>
            <a:off x="273564" y="3106924"/>
            <a:ext cx="9561678" cy="23083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it-IT" alt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Đời sống tinh thần:</a:t>
            </a:r>
            <a:endParaRPr lang="en-US" alt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it-IT" altLang="en-US" sz="2400" dirty="0">
                <a:latin typeface="Times New Roman" pitchFamily="18" charset="0"/>
                <a:cs typeface="Times New Roman" pitchFamily="18" charset="0"/>
              </a:rPr>
              <a:t> Biết chế tác và sử dụng </a:t>
            </a:r>
            <a:r>
              <a:rPr lang="it-IT" altLang="en-US" sz="2400" b="1" u="sng" dirty="0">
                <a:latin typeface="Times New Roman" pitchFamily="18" charset="0"/>
                <a:cs typeface="Times New Roman" pitchFamily="18" charset="0"/>
              </a:rPr>
              <a:t>đồ trang sức</a:t>
            </a:r>
            <a:r>
              <a:rPr lang="it-IT" alt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altLang="en-US" sz="2400" i="1" dirty="0">
                <a:latin typeface="Times New Roman" pitchFamily="18" charset="0"/>
                <a:cs typeface="Times New Roman" pitchFamily="18" charset="0"/>
              </a:rPr>
              <a:t>(bằng đá, vỏ sò...)</a:t>
            </a:r>
          </a:p>
          <a:p>
            <a:pPr algn="just">
              <a:buFontTx/>
              <a:buChar char="-"/>
            </a:pPr>
            <a:r>
              <a:rPr lang="it-IT" alt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&gt;Biết làm đẹp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altLang="en-US" sz="2400" b="1" dirty="0">
                <a:latin typeface="Times New Roman" pitchFamily="18" charset="0"/>
                <a:cs typeface="Times New Roman" pitchFamily="18" charset="0"/>
              </a:rPr>
              <a:t>Vẽ </a:t>
            </a:r>
            <a:r>
              <a:rPr lang="it-IT" altLang="en-US" sz="2400" dirty="0">
                <a:latin typeface="Times New Roman" pitchFamily="18" charset="0"/>
                <a:cs typeface="Times New Roman" pitchFamily="18" charset="0"/>
              </a:rPr>
              <a:t>những hình mô tả cuộc sống tinh thần của mình.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446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2643" y="108857"/>
            <a:ext cx="5050972" cy="70757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760214" y="969510"/>
            <a:ext cx="7336631" cy="347186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nay?</a:t>
            </a:r>
          </a:p>
        </p:txBody>
      </p:sp>
      <p:sp>
        <p:nvSpPr>
          <p:cNvPr id="5" name="Rectangle 4"/>
          <p:cNvSpPr/>
          <p:nvPr/>
        </p:nvSpPr>
        <p:spPr>
          <a:xfrm>
            <a:off x="489857" y="1175657"/>
            <a:ext cx="8926286" cy="32221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Lao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léo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x-none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101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8" y="4775417"/>
            <a:ext cx="1911548" cy="1943100"/>
          </a:xfrm>
        </p:spPr>
      </p:pic>
      <p:sp>
        <p:nvSpPr>
          <p:cNvPr id="4" name="Cloud Callout 3"/>
          <p:cNvSpPr/>
          <p:nvPr/>
        </p:nvSpPr>
        <p:spPr>
          <a:xfrm>
            <a:off x="174481" y="-108857"/>
            <a:ext cx="9557039" cy="3932712"/>
          </a:xfrm>
          <a:prstGeom prst="cloudCallout">
            <a:avLst>
              <a:gd name="adj1" fmla="val -26604"/>
              <a:gd name="adj2" fmla="val 80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538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9AFB1F-5AFB-EE48-AD0D-B477A374B1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82" b="98664" l="0" r="100000">
                        <a14:foregroundMark x1="3363" y1="88864" x2="95067" y2="919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757306" y="4062549"/>
            <a:ext cx="3148690" cy="2795451"/>
          </a:xfrm>
          <a:prstGeom prst="rect">
            <a:avLst/>
          </a:prstGeom>
        </p:spPr>
      </p:pic>
      <p:sp>
        <p:nvSpPr>
          <p:cNvPr id="3" name="Cloud Callout 12">
            <a:extLst>
              <a:ext uri="{FF2B5EF4-FFF2-40B4-BE49-F238E27FC236}">
                <a16:creationId xmlns:a16="http://schemas.microsoft.com/office/drawing/2014/main" id="{053F41C9-91B2-4E86-B450-BC5401918C11}"/>
              </a:ext>
            </a:extLst>
          </p:cNvPr>
          <p:cNvSpPr/>
          <p:nvPr/>
        </p:nvSpPr>
        <p:spPr>
          <a:xfrm>
            <a:off x="1335418" y="186894"/>
            <a:ext cx="5144042" cy="4615198"/>
          </a:xfrm>
          <a:prstGeom prst="cloudCallout">
            <a:avLst>
              <a:gd name="adj1" fmla="val 50779"/>
              <a:gd name="adj2" fmla="val 53799"/>
            </a:avLst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8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Callout 12">
            <a:extLst>
              <a:ext uri="{FF2B5EF4-FFF2-40B4-BE49-F238E27FC236}">
                <a16:creationId xmlns:a16="http://schemas.microsoft.com/office/drawing/2014/main" id="{053F41C9-91B2-4E86-B450-BC5401918C11}"/>
              </a:ext>
            </a:extLst>
          </p:cNvPr>
          <p:cNvSpPr/>
          <p:nvPr/>
        </p:nvSpPr>
        <p:spPr>
          <a:xfrm>
            <a:off x="1012083" y="432742"/>
            <a:ext cx="5467377" cy="4615198"/>
          </a:xfrm>
          <a:prstGeom prst="cloudCallout">
            <a:avLst>
              <a:gd name="adj1" fmla="val 50779"/>
              <a:gd name="adj2" fmla="val 53799"/>
            </a:avLst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Tx/>
              <a:buChar char="-"/>
            </a:pP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endParaRPr lang="vi-VN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loud Callout 12">
            <a:extLst>
              <a:ext uri="{FF2B5EF4-FFF2-40B4-BE49-F238E27FC236}">
                <a16:creationId xmlns:a16="http://schemas.microsoft.com/office/drawing/2014/main" id="{053F41C9-91B2-4E86-B450-BC5401918C11}"/>
              </a:ext>
            </a:extLst>
          </p:cNvPr>
          <p:cNvSpPr/>
          <p:nvPr/>
        </p:nvSpPr>
        <p:spPr>
          <a:xfrm>
            <a:off x="1335418" y="194306"/>
            <a:ext cx="5144042" cy="4238285"/>
          </a:xfrm>
          <a:prstGeom prst="cloudCallout">
            <a:avLst>
              <a:gd name="adj1" fmla="val 50779"/>
              <a:gd name="adj2" fmla="val 53799"/>
            </a:avLst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Đời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sống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được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cải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thiện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hơn</a:t>
            </a:r>
            <a:endParaRPr lang="vi-VN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559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9" y="0"/>
            <a:ext cx="5581622" cy="6012874"/>
          </a:xfrm>
          <a:solidFill>
            <a:schemeClr val="accent2"/>
          </a:solidFill>
        </p:spPr>
      </p:pic>
      <p:sp>
        <p:nvSpPr>
          <p:cNvPr id="5" name="TextBox 4"/>
          <p:cNvSpPr txBox="1"/>
          <p:nvPr/>
        </p:nvSpPr>
        <p:spPr>
          <a:xfrm>
            <a:off x="437258" y="6012875"/>
            <a:ext cx="5684693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400" b="1" i="1" dirty="0"/>
          </a:p>
        </p:txBody>
      </p:sp>
      <p:sp>
        <p:nvSpPr>
          <p:cNvPr id="6" name="Cloud Callout 5"/>
          <p:cNvSpPr/>
          <p:nvPr/>
        </p:nvSpPr>
        <p:spPr>
          <a:xfrm>
            <a:off x="6225021" y="1205346"/>
            <a:ext cx="3557154" cy="455814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793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6" y="365126"/>
            <a:ext cx="9666514" cy="1325563"/>
          </a:xfrm>
        </p:spPr>
        <p:txBody>
          <a:bodyPr>
            <a:normAutofit/>
          </a:bodyPr>
          <a:lstStyle/>
          <a:p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2230582"/>
            <a:ext cx="8543925" cy="39463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– 7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797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496196"/>
              </p:ext>
            </p:extLst>
          </p:nvPr>
        </p:nvGraphicFramePr>
        <p:xfrm>
          <a:off x="152399" y="682947"/>
          <a:ext cx="9829799" cy="640471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70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9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69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81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tối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cổ</a:t>
                      </a:r>
                      <a:endParaRPr lang="en-US" sz="32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tinh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</a:t>
                      </a:r>
                      <a:endParaRPr lang="en-US" sz="32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Tổ</a:t>
                      </a:r>
                      <a:r>
                        <a:rPr lang="en-US" sz="28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chức</a:t>
                      </a:r>
                      <a:r>
                        <a:rPr lang="en-US" sz="28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28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2800" b="1" i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800" b="1" i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50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lang="en-US" sz="24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cụ</a:t>
                      </a:r>
                      <a:r>
                        <a:rPr lang="en-US" sz="24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lao</a:t>
                      </a:r>
                      <a:r>
                        <a:rPr lang="en-US" sz="24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2400" b="1" i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3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Nơi</a:t>
                      </a:r>
                      <a:r>
                        <a:rPr lang="en-US" sz="24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</a:t>
                      </a: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28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400" b="1" i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endParaRPr lang="en-US" sz="2400" b="1" i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3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Mặc</a:t>
                      </a:r>
                      <a:endParaRPr lang="en-US" sz="2400" b="1" i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915" marR="579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713513" y="1334801"/>
            <a:ext cx="5486400" cy="2704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.-&gt;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-&gt;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endParaRPr lang="en-US" sz="3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97428" y="1448338"/>
            <a:ext cx="34725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bầy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.-&gt;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bầy</a:t>
            </a:r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endParaRPr lang="en-US" sz="3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8342" y="0"/>
            <a:ext cx="9339944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83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099" y="108837"/>
            <a:ext cx="46046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17029" y="4445751"/>
            <a:ext cx="40413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281" y="257816"/>
            <a:ext cx="3912448" cy="35474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6" y="2784764"/>
            <a:ext cx="4435186" cy="3909579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4930487" y="1142551"/>
            <a:ext cx="794957" cy="905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0800000">
            <a:off x="4585016" y="4900928"/>
            <a:ext cx="742949" cy="9421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478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2654"/>
            <a:ext cx="9339944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1" y="522514"/>
            <a:ext cx="9133113" cy="4450119"/>
          </a:xfrm>
          <a:prstGeom prst="rect">
            <a:avLst/>
          </a:prstGeom>
        </p:spPr>
      </p:pic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744008"/>
              </p:ext>
            </p:extLst>
          </p:nvPr>
        </p:nvGraphicFramePr>
        <p:xfrm>
          <a:off x="674917" y="4972634"/>
          <a:ext cx="8643255" cy="1900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085">
                  <a:extLst>
                    <a:ext uri="{9D8B030D-6E8A-4147-A177-3AD203B41FA5}">
                      <a16:colId xmlns:a16="http://schemas.microsoft.com/office/drawing/2014/main" val="1332257060"/>
                    </a:ext>
                  </a:extLst>
                </a:gridCol>
                <a:gridCol w="2881085">
                  <a:extLst>
                    <a:ext uri="{9D8B030D-6E8A-4147-A177-3AD203B41FA5}">
                      <a16:colId xmlns:a16="http://schemas.microsoft.com/office/drawing/2014/main" val="3494647195"/>
                    </a:ext>
                  </a:extLst>
                </a:gridCol>
                <a:gridCol w="2881085">
                  <a:extLst>
                    <a:ext uri="{9D8B030D-6E8A-4147-A177-3AD203B41FA5}">
                      <a16:colId xmlns:a16="http://schemas.microsoft.com/office/drawing/2014/main" val="2735710611"/>
                    </a:ext>
                  </a:extLst>
                </a:gridCol>
              </a:tblGrid>
              <a:tr h="694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</a:p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sánh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345315"/>
                  </a:ext>
                </a:extLst>
              </a:tr>
              <a:tr h="407106"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0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0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0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000" b="1" i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128201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0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0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435565"/>
                  </a:ext>
                </a:extLst>
              </a:tr>
              <a:tr h="387531"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20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0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trú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60081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4051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Lý thuyết: Sự xuất hiện của loài người và bầy người nguyên thủy sử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177" y="333375"/>
            <a:ext cx="7224429" cy="640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60914" y="6197122"/>
            <a:ext cx="5435577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435429"/>
            <a:ext cx="2211113" cy="5562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92830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5A14E0F-F1BE-434E-AB5A-4B397FC58427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Giáo án Word và điên tử\\Giáo án Word và điên tử\\Giáo án Đ Tử khối 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ai 5 Xa hoi nguyen thuy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5054E3-B821-4F9A-9273-143DDC65EB6C}:40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9A0AC6-1B26-4B03-96DC-64B6D8F621FB}:40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191CAC-24C5-49DF-A122-4DB1CAF0BC9F}:39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A52919-9AAB-49D7-96D7-7B8CA211558D}:35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086D4D-490E-4B20-9730-318388624CF1}:39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EBFAED-5F33-41A6-B07A-E8CE8F2078EF}:3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6BAB68-4FFC-4453-BAC9-F45A7417B558}:40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F38A3B-6010-4BE5-BC7F-17430BAF574D}:40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BA7F75-036B-4E30-BFE6-B36D0A64059B}:40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C12EE4-ED64-41B5-B7CE-D731C3E7054D}:4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B48234-2ADB-4A1D-AC09-7B419510BE81}:26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4C907B-0127-440C-83BD-607694CF8E63}:40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FFC2D8-2CEB-4D44-BBD8-CAD1EAEDF296}:40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D33E03-BA3F-4471-BB73-B008647BF37E}:42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285434-95D9-4BEB-A3C6-6E931D029DCF}:38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CB0DCD-596D-4BD6-8804-289B27FE9DFD}:4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8BE702-50CB-4EB7-BDE7-ADA33E4BEDC5}:41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6F21FC-A268-4469-A9A9-F3F92AC80BD1}:41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2F48F5-FB9A-4422-9466-D00B972D55DF}:42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7A1FE3-F177-4F5A-8863-36CC80008616}:38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E950A0-9BFF-43AB-9BFF-459DB7656551}:42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C4B395-CE26-4FE4-8B06-8EC14B65FF23}:28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32E88C-6700-4807-8856-DC70100A3277}:42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F4C237-F47F-422E-B01A-03102339B436}:37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4DC940-7AF6-4CFB-A2F5-669B2006EB9B}:41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E3F992-1520-414B-A105-21B9498EEBF9}:41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880020-21BF-4ABE-8E9E-443F48254CD0}:41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906D08-7067-4A72-8506-4701A1B25E9F}:3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15F609-5F80-4D32-BB08-18BCA3E9AB48}:3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C6FD37-25DD-4EE7-B996-B004B555B6A1}:39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2B77F6-4226-4445-8250-F5004F70367B}:39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8BC739-EEE5-4FA9-8195-0A255323849F}:37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D9D326-6AD2-40DA-B9F7-4403E569E416}:3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4326E3-72DB-4B26-8FC8-24484D8FBD92}:40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3309</TotalTime>
  <Words>1787</Words>
  <Application>Microsoft Office PowerPoint</Application>
  <PresentationFormat>A4 Paper (210x297 mm)</PresentationFormat>
  <Paragraphs>200</Paragraphs>
  <Slides>34</Slides>
  <Notes>34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Amazone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Xã hội nguyên thủy trải qua hai giai đoạn: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Hãy sắp xếp các hình ảnh dưới đây theo đúng tiến trình chế tác công cụ lao động bằng đá của người nguyên thủy?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Đời sống vật chất và tinh thần của người nguyên thủy trên đất nước Việt Nam.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tập luyện tập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5 Xa hoi nguyen thuy</dc:title>
  <dc:creator>Microsoft Office User</dc:creator>
  <cp:lastModifiedBy>Giang Nguyễn</cp:lastModifiedBy>
  <cp:revision>165</cp:revision>
  <dcterms:created xsi:type="dcterms:W3CDTF">2019-04-01T01:28:11Z</dcterms:created>
  <dcterms:modified xsi:type="dcterms:W3CDTF">2023-11-15T04:12:37Z</dcterms:modified>
</cp:coreProperties>
</file>