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4.xml" ContentType="application/vnd.openxmlformats-officedocument.presentationml.notesSlide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570" r:id="rId3"/>
    <p:sldId id="603" r:id="rId4"/>
    <p:sldId id="282" r:id="rId5"/>
    <p:sldId id="497" r:id="rId6"/>
    <p:sldId id="456" r:id="rId7"/>
    <p:sldId id="590" r:id="rId8"/>
    <p:sldId id="326" r:id="rId9"/>
    <p:sldId id="574" r:id="rId10"/>
    <p:sldId id="483" r:id="rId11"/>
    <p:sldId id="575" r:id="rId12"/>
    <p:sldId id="593" r:id="rId13"/>
    <p:sldId id="594" r:id="rId14"/>
    <p:sldId id="592" r:id="rId15"/>
    <p:sldId id="595" r:id="rId16"/>
    <p:sldId id="596" r:id="rId17"/>
    <p:sldId id="600" r:id="rId18"/>
    <p:sldId id="597" r:id="rId19"/>
    <p:sldId id="601" r:id="rId20"/>
    <p:sldId id="598" r:id="rId21"/>
    <p:sldId id="599" r:id="rId22"/>
    <p:sldId id="602" r:id="rId23"/>
    <p:sldId id="543" r:id="rId24"/>
    <p:sldId id="579" r:id="rId25"/>
    <p:sldId id="576" r:id="rId26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uan Nguyen Thi My" initials="TNTM" lastIdx="1" clrIdx="0">
    <p:extLst>
      <p:ext uri="{19B8F6BF-5375-455C-9EA6-DF929625EA0E}">
        <p15:presenceInfo xmlns:p15="http://schemas.microsoft.com/office/powerpoint/2012/main" userId="Thuan Nguyen Thi My" providerId="None"/>
      </p:ext>
    </p:extLst>
  </p:cmAuthor>
  <p:cmAuthor id="2" name="ADMIN" initials="A" lastIdx="2" clrIdx="1"/>
  <p:cmAuthor id="3" name="ismail - [2010]" initials="i-[" lastIdx="10" clrIdx="2">
    <p:extLst>
      <p:ext uri="{19B8F6BF-5375-455C-9EA6-DF929625EA0E}">
        <p15:presenceInfo xmlns:p15="http://schemas.microsoft.com/office/powerpoint/2012/main" userId="ismail - [2010]" providerId="None"/>
      </p:ext>
    </p:extLst>
  </p:cmAuthor>
  <p:cmAuthor id="4" name="Huong Chung" initials="HC" lastIdx="7" clrIdx="3">
    <p:extLst>
      <p:ext uri="{19B8F6BF-5375-455C-9EA6-DF929625EA0E}">
        <p15:presenceInfo xmlns:p15="http://schemas.microsoft.com/office/powerpoint/2012/main" userId="Huong Chung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2023C"/>
    <a:srgbClr val="DE4654"/>
    <a:srgbClr val="8BCD43"/>
    <a:srgbClr val="54304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iểu Trung bình 2 - Màu chủ đề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>
      <p:cViewPr varScale="1">
        <p:scale>
          <a:sx n="85" d="100"/>
          <a:sy n="85" d="100"/>
        </p:scale>
        <p:origin x="140" y="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23-07-16T05:42:40.813" idx="1">
    <p:pos x="5158" y="61"/>
    <p:text>Bỏ phần này đi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14T08:01:16.289" idx="1">
    <p:pos x="10" y="10"/>
    <p:text>hiệu ứng câu a chưa đúng thứ tự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14T08:03:28.233" idx="3">
    <p:pos x="10" y="10"/>
    <p:text>Nêu rõ hình thức hoạt động nhóm 4 hs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14T08:04:26.651" idx="4">
    <p:pos x="10" y="10"/>
    <p:text>Nêu ró hình thức hoạt động của HS (như file word)</p:text>
    <p:extLst>
      <p:ext uri="{C676402C-5697-4E1C-873F-D02D1690AC5C}">
        <p15:threadingInfo xmlns:p15="http://schemas.microsoft.com/office/powerpoint/2012/main" timeZoneBias="-4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sz="28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28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28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28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2800" dirty="0"/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/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/>
        </a:p>
      </dgm:t>
    </dgm:pt>
    <dgm:pt modelId="{ECA0ABAF-B23C-4736-AEB9-5FAE681D07FA}">
      <dgm:prSet phldrT="[Text]" custT="1"/>
      <dgm:spPr/>
      <dgm:t>
        <a:bodyPr/>
        <a:lstStyle/>
        <a:p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SGK,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kế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hoạch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bài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dạy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thước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thẳng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bảng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phụ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máy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chiếu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phiếu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bài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tập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. </a:t>
          </a:r>
          <a:endParaRPr lang="en-US" sz="2800" dirty="0">
            <a:solidFill>
              <a:schemeClr val="tx1"/>
            </a:solidFill>
          </a:endParaRPr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/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/>
        </a:p>
      </dgm:t>
    </dgm:pt>
    <dgm:pt modelId="{3B33AAEF-2BF8-4EBB-A3B1-62835B5C81BF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8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500" dirty="0"/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/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/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SGK,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sách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bài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tập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thước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thẳng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bảng</a:t>
          </a:r>
          <a:r>
            <a:rPr lang="en-US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nhóm</a:t>
          </a:r>
          <a:endParaRPr lang="en-US" sz="2800" dirty="0">
            <a:solidFill>
              <a:schemeClr val="tx1"/>
            </a:solidFill>
            <a:latin typeface="+mj-lt"/>
          </a:endParaRP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/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/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C9E7A5-AF2E-4D50-8726-C7D64A106B64}" type="pres">
      <dgm:prSet presAssocID="{8E595FF9-7F13-4589-ADB1-A98CFA417FE8}" presName="parentText" presStyleLbl="node1" presStyleIdx="0" presStyleCnt="2" custLinFactNeighborY="61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FB8EA2-E9F4-4E7D-B5BF-ABC527E44C63}" type="pres">
      <dgm:prSet presAssocID="{8E595FF9-7F13-4589-ADB1-A98CFA417FE8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408717-B530-41AC-B5CE-E14FAEC5B062}" type="pres">
      <dgm:prSet presAssocID="{3B33AAEF-2BF8-4EBB-A3B1-62835B5C81BF}" presName="parentText" presStyleLbl="node1" presStyleIdx="1" presStyleCnt="2" custLinFactNeighborY="-1034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99C0CA34-B0CB-444B-8AAD-810CD5D103FE}" type="presOf" srcId="{ECA0ABAF-B23C-4736-AEB9-5FAE681D07FA}" destId="{0DFB8EA2-E9F4-4E7D-B5BF-ABC527E44C63}" srcOrd="0" destOrd="0" presId="urn:microsoft.com/office/officeart/2005/8/layout/vList2"/>
    <dgm:cxn modelId="{D4D75E30-4B78-4946-8E43-D2A67A5959C0}" srcId="{3B33AAEF-2BF8-4EBB-A3B1-62835B5C81BF}" destId="{704E6F5A-9DD3-4463-B617-DAC4CB1475BA}" srcOrd="0" destOrd="0" parTransId="{527A9CE6-AF4E-472F-AD59-A231136EB5D9}" sibTransId="{3EE0876E-E618-456F-81E9-FBAA95CF7E2B}"/>
    <dgm:cxn modelId="{FD09A55E-6FC0-4B08-8C11-21482B1E3979}" type="presOf" srcId="{3B33AAEF-2BF8-4EBB-A3B1-62835B5C81BF}" destId="{D2408717-B530-41AC-B5CE-E14FAEC5B062}" srcOrd="0" destOrd="0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31096CDC-920C-4489-BD01-670DA5CE15D5}" type="presOf" srcId="{704E6F5A-9DD3-4463-B617-DAC4CB1475BA}" destId="{8F3B6D51-6576-4847-95F8-097004C88A78}" srcOrd="0" destOrd="0" presId="urn:microsoft.com/office/officeart/2005/8/layout/vList2"/>
    <dgm:cxn modelId="{3A28E52C-05AC-464F-BC2C-AE5BA1C059F0}" type="presOf" srcId="{E1A6C867-5640-4890-9BBB-DBBB33C62E0E}" destId="{EBF0A97A-EDF1-4C47-8ECB-5F5F6A8E456D}" srcOrd="0" destOrd="0" presId="urn:microsoft.com/office/officeart/2005/8/layout/vList2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2ACFD60D-ABB2-4145-BA35-09A5FD91CFF0}" type="presOf" srcId="{8E595FF9-7F13-4589-ADB1-A98CFA417FE8}" destId="{E5C9E7A5-AF2E-4D50-8726-C7D64A106B64}" srcOrd="0" destOrd="0" presId="urn:microsoft.com/office/officeart/2005/8/layout/vList2"/>
    <dgm:cxn modelId="{9F1AFFF0-E33D-4DC7-B3E7-D911C79A7F1A}" type="presParOf" srcId="{EBF0A97A-EDF1-4C47-8ECB-5F5F6A8E456D}" destId="{E5C9E7A5-AF2E-4D50-8726-C7D64A106B64}" srcOrd="0" destOrd="0" presId="urn:microsoft.com/office/officeart/2005/8/layout/vList2"/>
    <dgm:cxn modelId="{88644A3A-F668-480A-850D-C179F4F6DD3A}" type="presParOf" srcId="{EBF0A97A-EDF1-4C47-8ECB-5F5F6A8E456D}" destId="{0DFB8EA2-E9F4-4E7D-B5BF-ABC527E44C63}" srcOrd="1" destOrd="0" presId="urn:microsoft.com/office/officeart/2005/8/layout/vList2"/>
    <dgm:cxn modelId="{6C8D77FC-A446-430E-A02D-DAFAB5B7BD9F}" type="presParOf" srcId="{EBF0A97A-EDF1-4C47-8ECB-5F5F6A8E456D}" destId="{D2408717-B530-41AC-B5CE-E14FAEC5B062}" srcOrd="2" destOrd="0" presId="urn:microsoft.com/office/officeart/2005/8/layout/vList2"/>
    <dgm:cxn modelId="{91D390D9-0792-4B7E-8561-3CDA6BC8385E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9E7A5-AF2E-4D50-8726-C7D64A106B64}">
      <dsp:nvSpPr>
        <dsp:cNvPr id="0" name=""/>
        <dsp:cNvSpPr/>
      </dsp:nvSpPr>
      <dsp:spPr>
        <a:xfrm>
          <a:off x="0" y="25822"/>
          <a:ext cx="6096000" cy="114192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lumMod val="40000"/>
              <a:lumOff val="6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en-US" sz="28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28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28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28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2800" kern="1200" dirty="0"/>
        </a:p>
      </dsp:txBody>
      <dsp:txXfrm>
        <a:off x="55744" y="81566"/>
        <a:ext cx="5984512" cy="1030432"/>
      </dsp:txXfrm>
    </dsp:sp>
    <dsp:sp modelId="{0DFB8EA2-E9F4-4E7D-B5BF-ABC527E44C63}">
      <dsp:nvSpPr>
        <dsp:cNvPr id="0" name=""/>
        <dsp:cNvSpPr/>
      </dsp:nvSpPr>
      <dsp:spPr>
        <a:xfrm>
          <a:off x="0" y="1161540"/>
          <a:ext cx="6096000" cy="1010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SGK,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kế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hoạch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bài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dạy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thước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thẳng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bảng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phụ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máy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chiếu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phiếu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bài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tập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. 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0" y="1161540"/>
        <a:ext cx="6096000" cy="1010160"/>
      </dsp:txXfrm>
    </dsp:sp>
    <dsp:sp modelId="{D2408717-B530-41AC-B5CE-E14FAEC5B062}">
      <dsp:nvSpPr>
        <dsp:cNvPr id="0" name=""/>
        <dsp:cNvSpPr/>
      </dsp:nvSpPr>
      <dsp:spPr>
        <a:xfrm>
          <a:off x="0" y="2067209"/>
          <a:ext cx="6096000" cy="114192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lumMod val="40000"/>
              <a:lumOff val="6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8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8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500" kern="1200" dirty="0"/>
        </a:p>
      </dsp:txBody>
      <dsp:txXfrm>
        <a:off x="55744" y="2122953"/>
        <a:ext cx="5984512" cy="1030432"/>
      </dsp:txXfrm>
    </dsp:sp>
    <dsp:sp modelId="{8F3B6D51-6576-4847-95F8-097004C88A78}">
      <dsp:nvSpPr>
        <dsp:cNvPr id="0" name=""/>
        <dsp:cNvSpPr/>
      </dsp:nvSpPr>
      <dsp:spPr>
        <a:xfrm>
          <a:off x="0" y="3313620"/>
          <a:ext cx="6096000" cy="1010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SGK,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sách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bài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tập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thước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thẳng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bảng</a:t>
          </a:r>
          <a:r>
            <a: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nhóm</a:t>
          </a:r>
          <a:endParaRPr lang="en-US" sz="2800" kern="1200" dirty="0">
            <a:solidFill>
              <a:schemeClr val="tx1"/>
            </a:solidFill>
            <a:latin typeface="+mj-lt"/>
          </a:endParaRPr>
        </a:p>
      </dsp:txBody>
      <dsp:txXfrm>
        <a:off x="0" y="3313620"/>
        <a:ext cx="6096000" cy="10101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A3592-FEF6-4F18-A34B-F0E5D14EE5C6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986841-B6E9-4602-99D2-E5DE71145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24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063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5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115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GV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Đvđ</a:t>
                </a:r>
                <a:r>
                  <a:rPr lang="en-US" sz="1200" kern="1200" baseline="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: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Khi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ta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biến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đổi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đa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thức</a:t>
                </a:r>
                <a:r>
                  <a:rPr lang="en-US" sz="1200" kern="1200" baseline="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altLang="zh-CN" sz="1200" b="1" dirty="0" smtClean="0">
                    <a:solidFill>
                      <a:srgbClr val="1C7500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𝟏𝟎</m:t>
                    </m:r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𝒙</m:t>
                    </m:r>
                  </m:oMath>
                </a14:m>
                <a:r>
                  <a:rPr lang="en-US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thành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tích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1200" b="1" i="1" smtClean="0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US" altLang="zh-CN" sz="1200" b="1" i="1" smtClean="0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𝒙</m:t>
                    </m:r>
                    <m:d>
                      <m:dPr>
                        <m:ctrlP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𝟑</m:t>
                        </m:r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𝟓</m:t>
                        </m:r>
                      </m:e>
                    </m:d>
                  </m:oMath>
                </a14:m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thì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ta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đã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phân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tích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đa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thức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altLang="zh-CN" sz="1200" b="1" dirty="0" smtClean="0">
                    <a:solidFill>
                      <a:srgbClr val="1C7500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en-US" altLang="zh-CN" sz="1200" b="1" i="1">
                            <a:solidFill>
                              <a:srgbClr val="1C7500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𝟏𝟎</m:t>
                    </m:r>
                    <m:r>
                      <a:rPr lang="en-US" altLang="zh-CN" sz="1200" b="1" i="1">
                        <a:solidFill>
                          <a:srgbClr val="1C7500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𝒙</m:t>
                    </m:r>
                  </m:oMath>
                </a14:m>
                <a:r>
                  <a:rPr lang="en-US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thành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nhân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tử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.</a:t>
                </a: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GV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Đvđ</a:t>
                </a:r>
                <a:r>
                  <a:rPr lang="en-US" sz="1200" kern="1200" baseline="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: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Khi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ta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biến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đổi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đa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thức</a:t>
                </a:r>
                <a:r>
                  <a:rPr lang="en-US" sz="1200" kern="1200" baseline="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altLang="zh-CN" sz="1200" b="1" dirty="0" smtClean="0">
                    <a:solidFill>
                      <a:srgbClr val="1C7500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1200" b="1" i="0">
                    <a:solidFill>
                      <a:srgbClr val="1C7500"/>
                    </a:solidFill>
                    <a:latin typeface="Cambria Math" panose="020405030504060302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𝒙^𝟐−𝟏𝟎𝒙</a:t>
                </a:r>
                <a:r>
                  <a:rPr lang="en-US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thành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tích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altLang="zh-CN" sz="1200" b="1" i="0" smtClean="0">
                    <a:solidFill>
                      <a:srgbClr val="1C7500"/>
                    </a:solidFill>
                    <a:latin typeface="Cambria Math" panose="020405030504060302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𝟐𝒙</a:t>
                </a:r>
                <a:r>
                  <a:rPr lang="en-US" altLang="zh-CN" sz="1200" b="1" i="0">
                    <a:solidFill>
                      <a:srgbClr val="1C7500"/>
                    </a:solidFill>
                    <a:latin typeface="Cambria Math" panose="020405030504060302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(𝟑𝒙−𝟓)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thì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ta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đã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phân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tích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đa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thức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altLang="zh-CN" sz="1200" b="1" dirty="0" smtClean="0">
                    <a:solidFill>
                      <a:srgbClr val="1C7500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1200" b="1" i="0">
                    <a:solidFill>
                      <a:srgbClr val="1C7500"/>
                    </a:solidFill>
                    <a:latin typeface="Cambria Math" panose="020405030504060302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𝒙^𝟐−𝟏𝟎𝒙</a:t>
                </a:r>
                <a:r>
                  <a:rPr lang="en-US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thành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nhân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kern="1200" dirty="0" err="1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tử</a:t>
                </a:r>
                <a:r>
                  <a:rPr lang="en-US" sz="1200" kern="1200" dirty="0" smtClean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.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1886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482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794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496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131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24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659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723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457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017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509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87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897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6BE5A3A-290B-4650-8837-C7DF6B09D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Tiêu đề phụ 2">
            <a:extLst>
              <a:ext uri="{FF2B5EF4-FFF2-40B4-BE49-F238E27FC236}">
                <a16:creationId xmlns:a16="http://schemas.microsoft.com/office/drawing/2014/main" id="{FAAB943A-05E5-4DBB-9439-4AA9AB58B9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vi-VN"/>
              <a:t>Bấm để chỉnh sửa kiểu tiêu đề phụ của Bản cái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937A2A3E-C51E-4812-928F-9F6EDF7D6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4E7793D6-E57D-4A32-9BA2-23F3DF086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658CFE39-66CB-4FC5-B2FF-60BABF3EF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5684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284C8E96-EA78-40BF-BDB6-5AD323A5C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B1FAEDDC-B817-4EED-9D53-E7D15904C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57E5799D-AEA1-46D7-9F99-374B9CA01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1E9E9318-9CF6-4ACA-A5CE-866349534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0FD000B7-C01C-4DE0-BFB4-7BE0BE314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4538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41D6E89E-E412-49B0-BE62-F2EE4A2B2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681F4A66-C7C1-48F5-AAB5-5A374166A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DCD16AEB-16D5-42CA-9537-FAD06C886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5110061A-2295-4F39-894F-8BF3905A0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84EAFA22-2B3E-47BF-8F5E-F64F86509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026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9761EA5-4D33-4A36-8325-0AFDE8063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C9285093-E273-47EC-8BFD-2D378C93B7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E200BCDF-53F2-4681-B896-B97C759BB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B86C5409-E40F-4002-9C0B-84C74584F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03742CB6-7BBC-4CCA-A49E-F4B0DB855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A4BB5FB3-9A75-4DFD-82CE-F2954A164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4504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A5CC030-E22D-4C7E-B82F-6C746FBEE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AA1C16AB-9FFB-4D1E-9898-18C983971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B848FA3B-CE27-4FB9-967B-9D7414F8DD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Văn bản 4">
            <a:extLst>
              <a:ext uri="{FF2B5EF4-FFF2-40B4-BE49-F238E27FC236}">
                <a16:creationId xmlns:a16="http://schemas.microsoft.com/office/drawing/2014/main" id="{A3946EAB-6249-4D4C-BE84-13FD263232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6" name="Chỗ dành sẵn cho Nội dung 5">
            <a:extLst>
              <a:ext uri="{FF2B5EF4-FFF2-40B4-BE49-F238E27FC236}">
                <a16:creationId xmlns:a16="http://schemas.microsoft.com/office/drawing/2014/main" id="{0CB35F50-BC3C-4EE3-8A42-9DE4B0D930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7" name="Chỗ dành sẵn cho Ngày tháng 6">
            <a:extLst>
              <a:ext uri="{FF2B5EF4-FFF2-40B4-BE49-F238E27FC236}">
                <a16:creationId xmlns:a16="http://schemas.microsoft.com/office/drawing/2014/main" id="{054FDB98-3C96-4BC5-8100-EFDBD032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8" name="Chỗ dành sẵn cho Chân trang 7">
            <a:extLst>
              <a:ext uri="{FF2B5EF4-FFF2-40B4-BE49-F238E27FC236}">
                <a16:creationId xmlns:a16="http://schemas.microsoft.com/office/drawing/2014/main" id="{CE02A3A8-70AB-4CBC-B228-8EE92B606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hỗ dành sẵn cho Số hiệu Bản chiếu 8">
            <a:extLst>
              <a:ext uri="{FF2B5EF4-FFF2-40B4-BE49-F238E27FC236}">
                <a16:creationId xmlns:a16="http://schemas.microsoft.com/office/drawing/2014/main" id="{271F50C4-EB83-47B1-B971-F20016E9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760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1DD26466-4061-4AEE-A69B-CB196B06D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gày tháng 2">
            <a:extLst>
              <a:ext uri="{FF2B5EF4-FFF2-40B4-BE49-F238E27FC236}">
                <a16:creationId xmlns:a16="http://schemas.microsoft.com/office/drawing/2014/main" id="{04544B7C-8624-48E3-9CF2-AFFE26A3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4" name="Chỗ dành sẵn cho Chân trang 3">
            <a:extLst>
              <a:ext uri="{FF2B5EF4-FFF2-40B4-BE49-F238E27FC236}">
                <a16:creationId xmlns:a16="http://schemas.microsoft.com/office/drawing/2014/main" id="{C1F059B1-CAD6-423E-A9CD-390BFB122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hỗ dành sẵn cho Số hiệu Bản chiếu 4">
            <a:extLst>
              <a:ext uri="{FF2B5EF4-FFF2-40B4-BE49-F238E27FC236}">
                <a16:creationId xmlns:a16="http://schemas.microsoft.com/office/drawing/2014/main" id="{EA24A03B-D71E-48E8-A1BE-FD13DDD6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4063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>
            <a:extLst>
              <a:ext uri="{FF2B5EF4-FFF2-40B4-BE49-F238E27FC236}">
                <a16:creationId xmlns:a16="http://schemas.microsoft.com/office/drawing/2014/main" id="{D6476802-3A7D-45C0-A6D8-6AA8567F3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3" name="Chỗ dành sẵn cho Chân trang 2">
            <a:extLst>
              <a:ext uri="{FF2B5EF4-FFF2-40B4-BE49-F238E27FC236}">
                <a16:creationId xmlns:a16="http://schemas.microsoft.com/office/drawing/2014/main" id="{1B13712D-5B04-4E6A-8A0F-5C2892499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hỗ dành sẵn cho Số hiệu Bản chiếu 3">
            <a:extLst>
              <a:ext uri="{FF2B5EF4-FFF2-40B4-BE49-F238E27FC236}">
                <a16:creationId xmlns:a16="http://schemas.microsoft.com/office/drawing/2014/main" id="{CA2E22E9-1CDF-4FDC-AAE0-4533882ED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6177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C277932-5BE4-45E5-AC8E-FACA9EA33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E7281689-A220-4734-AC81-35FC709D0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1C09AB8-6206-4767-ADA0-0F5BFE4C7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2DF5A107-BA2F-4CEF-9B32-74906C309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1C10382E-E862-41C1-A96E-11E22F413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6D0F9C6B-8592-414D-89CA-B1BFD2E63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574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00DA8BF-E5D9-46F3-BF21-BD1845030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Hình ảnh 2">
            <a:extLst>
              <a:ext uri="{FF2B5EF4-FFF2-40B4-BE49-F238E27FC236}">
                <a16:creationId xmlns:a16="http://schemas.microsoft.com/office/drawing/2014/main" id="{C43884FC-7CB4-4A84-8786-D3B218280D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292C80B-F672-4040-9ED6-176F3D4277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6776CA2F-89E0-48FF-B7DB-B7435BE2E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2580E76E-FA8D-4FBC-BCFF-C35B87976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CEBF6CBD-9D8A-44F6-BEBD-EA780CC7C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3015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6D26D3B-4D83-4901-B953-D52E007DF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921C6C4-6DBC-4E30-97B6-5A0B683E9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C76BC1D8-FBB1-44B4-AD6C-9A98F65D0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E106A809-2D05-4F49-A350-721D1F61D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ED31A982-DCE9-4452-B352-F525A3C40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0913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>
            <a:extLst>
              <a:ext uri="{FF2B5EF4-FFF2-40B4-BE49-F238E27FC236}">
                <a16:creationId xmlns:a16="http://schemas.microsoft.com/office/drawing/2014/main" id="{48643E9C-D4D0-4C27-9B92-8E7B641828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78D2274-438C-4DFA-AB47-D2EC50A5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1F6C0C3D-3E8C-4FA2-9C4A-FB6A74AB6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B2C93262-3164-4660-9FF4-3F62E2AFF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C2037D9B-155D-4BA7-B28F-D052B396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8271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圆角 9"/>
          <p:cNvSpPr/>
          <p:nvPr userDrawn="1"/>
        </p:nvSpPr>
        <p:spPr>
          <a:xfrm>
            <a:off x="355607" y="200029"/>
            <a:ext cx="8432786" cy="4743443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矩形: 圆角 11"/>
          <p:cNvSpPr/>
          <p:nvPr userDrawn="1"/>
        </p:nvSpPr>
        <p:spPr>
          <a:xfrm>
            <a:off x="483433" y="303976"/>
            <a:ext cx="8139659" cy="4499582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0" name="矩形: 圆角 59"/>
          <p:cNvSpPr/>
          <p:nvPr userDrawn="1"/>
        </p:nvSpPr>
        <p:spPr>
          <a:xfrm>
            <a:off x="530276" y="342860"/>
            <a:ext cx="8046000" cy="4428000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13" name="矩形: 一个圆顶角，剪去另一个顶角 12"/>
          <p:cNvSpPr/>
          <p:nvPr userDrawn="1"/>
        </p:nvSpPr>
        <p:spPr>
          <a:xfrm rot="5400000" flipV="1">
            <a:off x="52277" y="64877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718661" y="100489"/>
            <a:ext cx="7612380" cy="461010"/>
            <a:chOff x="1509" y="211"/>
            <a:chExt cx="15984" cy="968"/>
          </a:xfrm>
        </p:grpSpPr>
        <p:sp>
          <p:nvSpPr>
            <p:cNvPr id="42" name="流程图: 接点 41"/>
            <p:cNvSpPr/>
            <p:nvPr/>
          </p:nvSpPr>
          <p:spPr>
            <a:xfrm>
              <a:off x="1509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3" name="空心弧 18"/>
            <p:cNvSpPr/>
            <p:nvPr/>
          </p:nvSpPr>
          <p:spPr>
            <a:xfrm rot="5400000">
              <a:off x="1469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4" name="流程图: 接点 43"/>
            <p:cNvSpPr/>
            <p:nvPr/>
          </p:nvSpPr>
          <p:spPr>
            <a:xfrm>
              <a:off x="3378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5" name="空心弧 18"/>
            <p:cNvSpPr/>
            <p:nvPr/>
          </p:nvSpPr>
          <p:spPr>
            <a:xfrm rot="5400000">
              <a:off x="3338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6" name="流程图: 接点 45"/>
            <p:cNvSpPr/>
            <p:nvPr/>
          </p:nvSpPr>
          <p:spPr>
            <a:xfrm>
              <a:off x="5211" y="725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7" name="空心弧 18"/>
            <p:cNvSpPr/>
            <p:nvPr/>
          </p:nvSpPr>
          <p:spPr>
            <a:xfrm rot="5400000">
              <a:off x="5171" y="29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8" name="流程图: 接点 47"/>
            <p:cNvSpPr/>
            <p:nvPr/>
          </p:nvSpPr>
          <p:spPr>
            <a:xfrm>
              <a:off x="7391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9" name="空心弧 18"/>
            <p:cNvSpPr/>
            <p:nvPr/>
          </p:nvSpPr>
          <p:spPr>
            <a:xfrm rot="5400000">
              <a:off x="7351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0" name="流程图: 接点 49"/>
            <p:cNvSpPr/>
            <p:nvPr/>
          </p:nvSpPr>
          <p:spPr>
            <a:xfrm>
              <a:off x="9260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1" name="空心弧 18"/>
            <p:cNvSpPr/>
            <p:nvPr/>
          </p:nvSpPr>
          <p:spPr>
            <a:xfrm rot="5400000">
              <a:off x="9220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2" name="流程图: 接点 51"/>
            <p:cNvSpPr/>
            <p:nvPr/>
          </p:nvSpPr>
          <p:spPr>
            <a:xfrm>
              <a:off x="11093" y="722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3" name="空心弧 18"/>
            <p:cNvSpPr/>
            <p:nvPr/>
          </p:nvSpPr>
          <p:spPr>
            <a:xfrm rot="5400000">
              <a:off x="11053" y="297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4" name="流程图: 接点 53"/>
            <p:cNvSpPr/>
            <p:nvPr/>
          </p:nvSpPr>
          <p:spPr>
            <a:xfrm>
              <a:off x="13203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5" name="空心弧 18"/>
            <p:cNvSpPr/>
            <p:nvPr/>
          </p:nvSpPr>
          <p:spPr>
            <a:xfrm rot="5400000">
              <a:off x="13162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6" name="流程图: 接点 55"/>
            <p:cNvSpPr/>
            <p:nvPr/>
          </p:nvSpPr>
          <p:spPr>
            <a:xfrm>
              <a:off x="15071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7" name="空心弧 18"/>
            <p:cNvSpPr/>
            <p:nvPr/>
          </p:nvSpPr>
          <p:spPr>
            <a:xfrm rot="5400000">
              <a:off x="15031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8" name="流程图: 接点 57"/>
            <p:cNvSpPr/>
            <p:nvPr/>
          </p:nvSpPr>
          <p:spPr>
            <a:xfrm>
              <a:off x="16905" y="714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9" name="空心弧 18"/>
            <p:cNvSpPr/>
            <p:nvPr/>
          </p:nvSpPr>
          <p:spPr>
            <a:xfrm rot="5400000">
              <a:off x="16864" y="28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</p:grpSp>
      <p:sp>
        <p:nvSpPr>
          <p:cNvPr id="65" name="矩形: 一个圆顶角，剪去另一个顶角 64"/>
          <p:cNvSpPr/>
          <p:nvPr userDrawn="1"/>
        </p:nvSpPr>
        <p:spPr>
          <a:xfrm rot="5400000" flipV="1">
            <a:off x="52277" y="136265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6" name="矩形: 一个圆顶角，剪去另一个顶角 65"/>
          <p:cNvSpPr/>
          <p:nvPr userDrawn="1"/>
        </p:nvSpPr>
        <p:spPr>
          <a:xfrm rot="16200000" flipV="1">
            <a:off x="8400350" y="2040258"/>
            <a:ext cx="675000" cy="324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7" name="矩形: 一个圆顶角，剪去另一个顶角 66"/>
          <p:cNvSpPr/>
          <p:nvPr userDrawn="1"/>
        </p:nvSpPr>
        <p:spPr>
          <a:xfrm rot="16200000" flipV="1">
            <a:off x="8373350" y="278114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8" name="矩形: 一个圆顶角，剪去另一个顶角 67"/>
          <p:cNvSpPr/>
          <p:nvPr userDrawn="1"/>
        </p:nvSpPr>
        <p:spPr>
          <a:xfrm rot="16200000" flipV="1">
            <a:off x="8373350" y="349502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9" name="矩形: 一个圆顶角，剪去另一个顶角 68"/>
          <p:cNvSpPr/>
          <p:nvPr userDrawn="1"/>
        </p:nvSpPr>
        <p:spPr>
          <a:xfrm rot="16200000" flipV="1">
            <a:off x="8373350" y="4208914"/>
            <a:ext cx="675000" cy="270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0642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8DDCE-A2E0-4ED5-91D6-A39DA716103D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18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Tiêu đề 1">
            <a:extLst>
              <a:ext uri="{FF2B5EF4-FFF2-40B4-BE49-F238E27FC236}">
                <a16:creationId xmlns:a16="http://schemas.microsoft.com/office/drawing/2014/main" id="{2BC07D31-4B56-4456-B116-34D421119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3194F17A-712D-4687-B4B7-996AFB00A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78CCD1E4-6DA5-4A95-A4B6-EECB6CDD60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9C4D9-BB03-4C0C-9630-F5D180F654E4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FB198DB4-ACDF-494E-933C-55FE66AC6A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5F8B1083-D58F-4699-A741-E7EA53845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17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13" Type="http://schemas.openxmlformats.org/officeDocument/2006/relationships/image" Target="../media/image11.png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9.png"/><Relationship Id="rId5" Type="http://schemas.openxmlformats.org/officeDocument/2006/relationships/image" Target="../media/image5.jpe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18.png"/><Relationship Id="rId7" Type="http://schemas.openxmlformats.org/officeDocument/2006/relationships/image" Target="../media/image3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comments" Target="../comments/comment2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comments" Target="../comments/comment3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90.png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5.png"/><Relationship Id="rId10" Type="http://schemas.openxmlformats.org/officeDocument/2006/relationships/image" Target="../media/image44.png"/><Relationship Id="rId4" Type="http://schemas.openxmlformats.org/officeDocument/2006/relationships/image" Target="../media/image37.png"/><Relationship Id="rId9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8.png"/><Relationship Id="rId3" Type="http://schemas.openxmlformats.org/officeDocument/2006/relationships/image" Target="../media/image46.png"/><Relationship Id="rId7" Type="http://schemas.openxmlformats.org/officeDocument/2006/relationships/image" Target="../media/image32.png"/><Relationship Id="rId1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58.png"/><Relationship Id="rId5" Type="http://schemas.openxmlformats.org/officeDocument/2006/relationships/image" Target="../media/image48.png"/><Relationship Id="rId10" Type="http://schemas.openxmlformats.org/officeDocument/2006/relationships/image" Target="../media/image57.png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7" Type="http://schemas.openxmlformats.org/officeDocument/2006/relationships/image" Target="../media/image42.png"/><Relationship Id="rId1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5" Type="http://schemas.openxmlformats.org/officeDocument/2006/relationships/image" Target="../media/image64.png"/><Relationship Id="rId10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image" Target="../media/image6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1" y="7"/>
            <a:ext cx="7252232" cy="514349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843764" y="0"/>
            <a:ext cx="5300234" cy="51435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-1" y="717592"/>
            <a:ext cx="913942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411931" y="3013265"/>
            <a:ext cx="8732069" cy="1605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</a:t>
            </a:r>
            <a:r>
              <a:rPr lang="en-US" sz="3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 Quỳnh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</a:t>
            </a:r>
            <a:r>
              <a:rPr lang="en-US" sz="3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GVPB </a:t>
            </a:r>
            <a:r>
              <a:rPr lang="en-US" sz="30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1:Hà Thị lan Anh</a:t>
            </a:r>
          </a:p>
          <a:p>
            <a:pPr defTabSz="685800">
              <a:spcAft>
                <a:spcPts val="450"/>
              </a:spcAft>
            </a:pPr>
            <a:r>
              <a:rPr lang="en-US" sz="30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</a:t>
            </a:r>
            <a:r>
              <a:rPr lang="en-US" sz="3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GVPB </a:t>
            </a:r>
            <a:r>
              <a:rPr lang="en-US" sz="30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2: Đặng Thị Hương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2285" y="1962661"/>
            <a:ext cx="913942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2287" y="4612578"/>
            <a:ext cx="91348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2285" y="222914"/>
            <a:ext cx="914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214388617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18511" y="116225"/>
            <a:ext cx="3086103" cy="285365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335593" y="913118"/>
            <a:ext cx="2914977" cy="596823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/>
          </p:nvPr>
        </p:nvGraphicFramePr>
        <p:xfrm>
          <a:off x="2590800" y="666750"/>
          <a:ext cx="60960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38177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4"/>
              </a:ext>
            </a:extLst>
          </a:blip>
          <a:srcRect l="20349" r="20345" b="-4"/>
          <a:stretch/>
        </p:blipFill>
        <p:spPr>
          <a:xfrm>
            <a:off x="865220" y="2088496"/>
            <a:ext cx="2050385" cy="2327672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6"/>
              </a:ext>
            </a:extLst>
          </a:blip>
          <a:srcRect l="17382" r="20120" b="2"/>
          <a:stretch/>
        </p:blipFill>
        <p:spPr>
          <a:xfrm>
            <a:off x="2593600" y="1428751"/>
            <a:ext cx="3433139" cy="343313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8"/>
              </a:ext>
            </a:extLst>
          </a:blip>
          <a:srcRect l="36012" r="14448" b="2"/>
          <a:stretch/>
        </p:blipFill>
        <p:spPr>
          <a:xfrm>
            <a:off x="5670374" y="1838768"/>
            <a:ext cx="2455455" cy="2798034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494" y="1531858"/>
            <a:ext cx="2327672" cy="23276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5600701" y="1981483"/>
            <a:ext cx="2327672" cy="23276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70" y="2057401"/>
            <a:ext cx="1561730" cy="156173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40931" y="138645"/>
            <a:ext cx="2327672" cy="205038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669872">
            <a:off x="-238560" y="568546"/>
            <a:ext cx="2050385" cy="5204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1E4DC2-0B49-4FB2-B8C1-231C030CAE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34363" y="626477"/>
            <a:ext cx="2025572" cy="13854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CBC910-51FE-44A7-A09E-097F9F5752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865973" y="60855"/>
            <a:ext cx="2025572" cy="13854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4DEC2C-107C-4E99-A056-D6622B3362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86500" y="381975"/>
            <a:ext cx="2176461" cy="1385436"/>
          </a:xfrm>
          <a:prstGeom prst="rect">
            <a:avLst/>
          </a:prstGeom>
        </p:spPr>
      </p:pic>
      <p:pic>
        <p:nvPicPr>
          <p:cNvPr id="14" name="Picture 13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1458617"/>
            <a:ext cx="2327672" cy="232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72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961" y="173437"/>
            <a:ext cx="3177228" cy="371475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2211497" y="4358151"/>
            <a:ext cx="5012014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CÁC HOẠT ĐỘNG</a:t>
            </a:r>
            <a:endParaRPr lang="vi-VN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330783" y="1067761"/>
            <a:ext cx="2050090" cy="1061828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61411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Mở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đầu</a:t>
              </a:r>
              <a:endParaRPr lang="en-US" sz="24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4493575" y="330362"/>
            <a:ext cx="2271617" cy="1061828"/>
            <a:chOff x="5714125" y="780700"/>
            <a:chExt cx="3028822" cy="1415770"/>
          </a:xfrm>
        </p:grpSpPr>
        <p:sp>
          <p:nvSpPr>
            <p:cNvPr id="28" name="Google Shape;157;p20">
              <a:extLst>
                <a:ext uri="{FF2B5EF4-FFF2-40B4-BE49-F238E27FC236}">
                  <a16:creationId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6094476" y="1042997"/>
              <a:ext cx="2162013" cy="1107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err="1">
                  <a:solidFill>
                    <a:srgbClr val="002060"/>
                  </a:solidFill>
                </a:rPr>
                <a:t>Hình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thành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kiến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thức</a:t>
              </a:r>
              <a:endParaRPr lang="en-US" sz="24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6476956" y="1123371"/>
            <a:ext cx="2271617" cy="1061828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4" y="2884088"/>
              <a:ext cx="216201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Luyện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tập</a:t>
              </a:r>
              <a:endParaRPr lang="en-US" sz="24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3397892" y="1733550"/>
            <a:ext cx="1707508" cy="903298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5675243" y="2428277"/>
            <a:ext cx="2271617" cy="1061829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4" y="2751137"/>
              <a:ext cx="216201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Vận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dụng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333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1428750" y="628650"/>
            <a:ext cx="3143250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593265" y="1863382"/>
            <a:ext cx="173133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Mở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đầu</a:t>
            </a:r>
            <a:endParaRPr lang="en-US" sz="3600" dirty="0"/>
          </a:p>
        </p:txBody>
      </p:sp>
      <p:pic>
        <p:nvPicPr>
          <p:cNvPr id="6" name="Hình ảnh 5">
            <a:extLst>
              <a:ext uri="{FF2B5EF4-FFF2-40B4-BE49-F238E27FC236}">
                <a16:creationId xmlns:a16="http://schemas.microsoft.com/office/drawing/2014/main" id="{C4143E7E-651B-40FB-A4A2-3F088BFE4B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1" t="12222" r="20015" b="20370"/>
          <a:stretch/>
        </p:blipFill>
        <p:spPr>
          <a:xfrm>
            <a:off x="5276850" y="2633787"/>
            <a:ext cx="2305049" cy="223148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44939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12FD0D-3345-4D97-BED4-5A0590056D2D}"/>
                  </a:ext>
                </a:extLst>
              </p:cNvPr>
              <p:cNvSpPr txBox="1"/>
              <p:nvPr/>
            </p:nvSpPr>
            <p:spPr>
              <a:xfrm>
                <a:off x="152400" y="285750"/>
                <a:ext cx="8499992" cy="15696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Tính</a:t>
                </a:r>
                <a:endParaRPr 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  <a:p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d>
                      <m:d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−2</m:t>
                        </m:r>
                      </m:e>
                    </m:d>
                  </m:oMath>
                </a14:m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2</m:t>
                    </m:r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d>
                      <m:dPr>
                        <m:ctrlP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altLang="zh-CN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−5</m:t>
                        </m:r>
                      </m:e>
                    </m:d>
                  </m:oMath>
                </a14:m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. </a:t>
                </a:r>
              </a:p>
              <a:p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b) </a:t>
                </a:r>
                <a:r>
                  <a:rPr lang="en-US" altLang="zh-CN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Hãy</a:t>
                </a:r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dự</a:t>
                </a:r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đoán</a:t>
                </a:r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cách</a:t>
                </a:r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viết</a:t>
                </a:r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3</m:t>
                    </m:r>
                    <m:sSup>
                      <m:sSupPr>
                        <m:ctrlPr>
                          <a:rPr lang="en-US" altLang="zh-CN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−2</m:t>
                    </m:r>
                    <m:r>
                      <a:rPr lang="en-US" altLang="zh-CN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và</a:t>
                </a:r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altLang="zh-CN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10</m:t>
                    </m:r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12FD0D-3345-4D97-BED4-5A0590056D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85750"/>
                <a:ext cx="8499992" cy="1569660"/>
              </a:xfrm>
              <a:prstGeom prst="rect">
                <a:avLst/>
              </a:prstGeom>
              <a:blipFill>
                <a:blip r:embed="rId2"/>
                <a:stretch>
                  <a:fillRect l="-1793" t="-5447" b="-116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812FD0D-3345-4D97-BED4-5A0590056D2D}"/>
                  </a:ext>
                </a:extLst>
              </p:cNvPr>
              <p:cNvSpPr txBox="1"/>
              <p:nvPr/>
            </p:nvSpPr>
            <p:spPr>
              <a:xfrm>
                <a:off x="762000" y="2485132"/>
                <a:ext cx="8499992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d>
                      <m:d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−2</m:t>
                        </m:r>
                      </m:e>
                    </m:d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3</m:t>
                    </m:r>
                    <m:sSup>
                      <m:sSupPr>
                        <m:ctrlP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−2</m:t>
                    </m:r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;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812FD0D-3345-4D97-BED4-5A0590056D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0" y="2485132"/>
                <a:ext cx="8499992" cy="584775"/>
              </a:xfrm>
              <a:prstGeom prst="rect">
                <a:avLst/>
              </a:prstGeom>
              <a:blipFill>
                <a:blip r:embed="rId3"/>
                <a:stretch>
                  <a:fillRect l="-1793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62000" y="3562350"/>
                <a:ext cx="76962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3</m:t>
                    </m:r>
                    <m:sSup>
                      <m:sSupPr>
                        <m:ctrlP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−2</m:t>
                    </m:r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d>
                      <m:dPr>
                        <m:ctrlP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−2</m:t>
                        </m:r>
                      </m:e>
                    </m:d>
                  </m:oMath>
                </a14:m>
                <a:endParaRPr lang="en-US" altLang="zh-CN" sz="3200" dirty="0">
                  <a:solidFill>
                    <a:schemeClr val="tx1"/>
                  </a:solidFill>
                  <a:latin typeface="Times New Roman" panose="020206030504050203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0" y="3562350"/>
                <a:ext cx="7696200" cy="584775"/>
              </a:xfrm>
              <a:prstGeom prst="rect">
                <a:avLst/>
              </a:prstGeom>
              <a:blipFill>
                <a:blip r:embed="rId6"/>
                <a:stretch>
                  <a:fillRect l="-1979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381000" y="1962150"/>
            <a:ext cx="13740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Trả</a:t>
            </a:r>
            <a:r>
              <a:rPr lang="en-US" sz="32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lời</a:t>
            </a:r>
            <a:endParaRPr lang="en-US" sz="3200" b="1" dirty="0"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990600" y="3116818"/>
                <a:ext cx="4706994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2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d>
                      <m:d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−5</m:t>
                        </m:r>
                      </m:e>
                    </m:d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 altLang="zh-CN" sz="3200" dirty="0">
                        <a:latin typeface="Times New Roman" panose="020206030504050203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6</m:t>
                    </m:r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−10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r>
                  <a:rPr lang="en-US" altLang="zh-CN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. 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0600" y="3116818"/>
                <a:ext cx="4706994" cy="584775"/>
              </a:xfrm>
              <a:prstGeom prst="rect">
                <a:avLst/>
              </a:prstGeom>
              <a:blipFill>
                <a:blip r:embed="rId7"/>
                <a:stretch>
                  <a:fillRect t="-14583" r="-2202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066800" y="4183618"/>
                <a:ext cx="450181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2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−10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=2</m:t>
                    </m:r>
                    <m:r>
                      <a:rPr lang="en-US" altLang="zh-CN" sz="32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d>
                      <m:dPr>
                        <m:ctrlP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32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−5</m:t>
                        </m:r>
                      </m:e>
                    </m:d>
                  </m:oMath>
                </a14:m>
                <a:endParaRPr lang="en-US" sz="32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800" y="4183618"/>
                <a:ext cx="4501810" cy="584775"/>
              </a:xfrm>
              <a:prstGeom prst="rect">
                <a:avLst/>
              </a:prstGeom>
              <a:blipFill>
                <a:blip r:embed="rId8"/>
                <a:stretch>
                  <a:fillRect l="-3388" t="-15625" b="-3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6666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/>
      <p:bldP spid="2" grpId="0"/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1" y="1786216"/>
            <a:ext cx="7494442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5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 DỤNG HẰNG ĐẲNG THỨC VÀO PHÂN TÍCH ĐA THỨC THÀNH NHÂN TỬ </a:t>
            </a:r>
            <a:endParaRPr lang="en-US" sz="45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C864D8-94FF-41B2-991B-05EF775C1920}"/>
              </a:ext>
            </a:extLst>
          </p:cNvPr>
          <p:cNvSpPr/>
          <p:nvPr/>
        </p:nvSpPr>
        <p:spPr>
          <a:xfrm>
            <a:off x="230831" y="1234362"/>
            <a:ext cx="13516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 4</a:t>
            </a:r>
            <a:endParaRPr lang="en-US" sz="36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C6D747D-C415-4964-A59E-F785BB764022}"/>
              </a:ext>
            </a:extLst>
          </p:cNvPr>
          <p:cNvSpPr/>
          <p:nvPr/>
        </p:nvSpPr>
        <p:spPr>
          <a:xfrm>
            <a:off x="1262667" y="636342"/>
            <a:ext cx="575106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405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ĐA THỨC NHIỀU BIẾN</a:t>
            </a:r>
            <a:endParaRPr lang="en-US" sz="405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2EA59C7-7EED-485B-A9ED-438A79DA8CB3}"/>
              </a:ext>
            </a:extLst>
          </p:cNvPr>
          <p:cNvSpPr/>
          <p:nvPr/>
        </p:nvSpPr>
        <p:spPr>
          <a:xfrm>
            <a:off x="340638" y="143647"/>
            <a:ext cx="2344232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33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CHƯƠNG I</a:t>
            </a:r>
          </a:p>
        </p:txBody>
      </p:sp>
      <p:sp>
        <p:nvSpPr>
          <p:cNvPr id="9" name="Hình chữ nhật 8">
            <a:extLst>
              <a:ext uri="{FF2B5EF4-FFF2-40B4-BE49-F238E27FC236}">
                <a16:creationId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2033549" y="4277612"/>
            <a:ext cx="175939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405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5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405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5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1)</a:t>
            </a:r>
            <a:endParaRPr lang="vi-VN" sz="405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16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4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4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3" tmFilter="0, 0; 0.125,0.2665; 0.25,0.4; 0.375,0.465; 0.5,0.5;  0.625,0.535; 0.75,0.6; 0.875,0.7335; 1,1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" tmFilter="0, 0; 0.125,0.2665; 0.25,0.4; 0.375,0.465; 0.5,0.5;  0.625,0.535; 0.75,0.6; 0.875,0.7335; 1,1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" tmFilter="0, 0; 0.125,0.2665; 0.25,0.4; 0.375,0.465; 0.5,0.5;  0.625,0.535; 0.75,0.6; 0.875,0.7335; 1,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1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" decel="50000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">
                                          <p:stCondLst>
                                            <p:cond delay="32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" decel="50000">
                                          <p:stCondLst>
                                            <p:cond delay="32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" decel="50000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" decel="50000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52400" y="285750"/>
            <a:ext cx="46781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Mục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3600" dirty="0">
              <a:solidFill>
                <a:prstClr val="black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" y="971550"/>
            <a:ext cx="8458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ở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trực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tiếp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690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0" y="996043"/>
            <a:ext cx="3237355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963976" y="1802888"/>
            <a:ext cx="46781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Hình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thành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kiến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endParaRPr lang="en-US" sz="3600" dirty="0">
              <a:solidFill>
                <a:prstClr val="black"/>
              </a:solidFill>
            </a:endParaRPr>
          </a:p>
        </p:txBody>
      </p:sp>
      <p:pic>
        <p:nvPicPr>
          <p:cNvPr id="4" name="Hình ảnh 3" descr="Ảnh có chứa văn bản, bảng trắng&#10;&#10;Mô tả được tạo tự động">
            <a:extLst>
              <a:ext uri="{FF2B5EF4-FFF2-40B4-BE49-F238E27FC236}">
                <a16:creationId xmlns:a16="http://schemas.microsoft.com/office/drawing/2014/main" id="{887EE42C-D077-4645-BBF8-B59F43E898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073" y="2674299"/>
            <a:ext cx="2186740" cy="2186740"/>
          </a:xfrm>
          <a:prstGeom prst="rect">
            <a:avLst/>
          </a:prstGeom>
        </p:spPr>
      </p:pic>
      <p:sp>
        <p:nvSpPr>
          <p:cNvPr id="6" name="Google Shape;157;p20">
            <a:extLst>
              <a:ext uri="{FF2B5EF4-FFF2-40B4-BE49-F238E27FC236}">
                <a16:creationId xmlns:a16="http://schemas.microsoft.com/office/drawing/2014/main" id="{549CE1D0-6956-4876-8361-E0F1378BD373}"/>
              </a:ext>
            </a:extLst>
          </p:cNvPr>
          <p:cNvSpPr/>
          <p:nvPr/>
        </p:nvSpPr>
        <p:spPr>
          <a:xfrm>
            <a:off x="3963976" y="695755"/>
            <a:ext cx="1063185" cy="600576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  <p:sp>
        <p:nvSpPr>
          <p:cNvPr id="7" name="Google Shape;163;p20">
            <a:extLst>
              <a:ext uri="{FF2B5EF4-FFF2-40B4-BE49-F238E27FC236}">
                <a16:creationId xmlns:a16="http://schemas.microsoft.com/office/drawing/2014/main" id="{9EF570CD-1298-405C-894A-213B5893CEEA}"/>
              </a:ext>
            </a:extLst>
          </p:cNvPr>
          <p:cNvSpPr/>
          <p:nvPr/>
        </p:nvSpPr>
        <p:spPr>
          <a:xfrm>
            <a:off x="4996984" y="454668"/>
            <a:ext cx="522521" cy="295194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  <p:sp>
        <p:nvSpPr>
          <p:cNvPr id="8" name="Google Shape;157;p20">
            <a:extLst>
              <a:ext uri="{FF2B5EF4-FFF2-40B4-BE49-F238E27FC236}">
                <a16:creationId xmlns:a16="http://schemas.microsoft.com/office/drawing/2014/main" id="{73F07BD9-D0A3-45DF-92E3-95CBDA06D588}"/>
              </a:ext>
            </a:extLst>
          </p:cNvPr>
          <p:cNvSpPr/>
          <p:nvPr/>
        </p:nvSpPr>
        <p:spPr>
          <a:xfrm>
            <a:off x="5661293" y="864603"/>
            <a:ext cx="1283501" cy="685007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</p:spTree>
    <p:extLst>
      <p:ext uri="{BB962C8B-B14F-4D97-AF65-F5344CB8AC3E}">
        <p14:creationId xmlns:p14="http://schemas.microsoft.com/office/powerpoint/2010/main" val="214892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52400" y="285750"/>
            <a:ext cx="84999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I.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Phân</a:t>
            </a:r>
            <a:r>
              <a:rPr lang="en-US" sz="3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tích</a:t>
            </a:r>
            <a:r>
              <a:rPr lang="en-US" sz="3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đa</a:t>
            </a:r>
            <a:r>
              <a:rPr lang="en-US" sz="3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thức</a:t>
            </a:r>
            <a:r>
              <a:rPr lang="en-US" sz="3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thành</a:t>
            </a:r>
            <a:r>
              <a:rPr lang="en-US" sz="3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nhân</a:t>
            </a:r>
            <a:r>
              <a:rPr lang="en-US" sz="3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tử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1FB394-1E20-15CB-01DE-910584668E3C}"/>
                  </a:ext>
                </a:extLst>
              </p:cNvPr>
              <p:cNvSpPr/>
              <p:nvPr/>
            </p:nvSpPr>
            <p:spPr>
              <a:xfrm>
                <a:off x="415408" y="742950"/>
                <a:ext cx="8499992" cy="10883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3200" b="1" i="1" u="sng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Hoạt </a:t>
                </a:r>
                <a:r>
                  <a:rPr lang="en-US" sz="3200" b="1" i="1" u="sng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b="1" i="1" u="sng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1: </a:t>
                </a:r>
                <a:r>
                  <a:rPr lang="en-US" sz="3200" i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3200" i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i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đa</a:t>
                </a:r>
                <a:r>
                  <a:rPr lang="en-US" sz="3200" i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i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32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−10</m:t>
                    </m:r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thành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đa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bậc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nhất</a:t>
                </a:r>
                <a:endParaRPr lang="en-US" sz="3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A21FB394-1E20-15CB-01DE-910584668E3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408" y="742950"/>
                <a:ext cx="8499992" cy="1088375"/>
              </a:xfrm>
              <a:prstGeom prst="rect">
                <a:avLst/>
              </a:prstGeom>
              <a:blipFill>
                <a:blip r:embed="rId3"/>
                <a:stretch>
                  <a:fillRect l="-1792" t="-7865" b="-16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609600" y="2343150"/>
                <a:ext cx="4613571" cy="5959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−10</m:t>
                    </m:r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=2</m:t>
                    </m:r>
                    <m:r>
                      <a:rPr lang="en-US" altLang="zh-CN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d>
                      <m:dPr>
                        <m:ctrlPr>
                          <a:rPr lang="en-US" altLang="zh-CN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altLang="zh-CN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−5</m:t>
                        </m:r>
                      </m:e>
                    </m:d>
                  </m:oMath>
                </a14:m>
                <a:endParaRPr lang="en-US" sz="3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" y="2343150"/>
                <a:ext cx="4613571" cy="595932"/>
              </a:xfrm>
              <a:prstGeom prst="rect">
                <a:avLst/>
              </a:prstGeom>
              <a:blipFill>
                <a:blip r:embed="rId4"/>
                <a:stretch>
                  <a:fillRect l="-3303" t="-15306" b="-28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>
            <a:extLst>
              <a:ext uri="{FF2B5EF4-FFF2-40B4-BE49-F238E27FC236}">
                <a16:creationId xmlns:a16="http://schemas.microsoft.com/office/drawing/2014/main" id="{A21FB394-1E20-15CB-01DE-910584668E3C}"/>
              </a:ext>
            </a:extLst>
          </p:cNvPr>
          <p:cNvSpPr/>
          <p:nvPr/>
        </p:nvSpPr>
        <p:spPr>
          <a:xfrm>
            <a:off x="457200" y="1810184"/>
            <a:ext cx="84999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2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loud 2"/>
          <p:cNvSpPr/>
          <p:nvPr/>
        </p:nvSpPr>
        <p:spPr>
          <a:xfrm>
            <a:off x="5562600" y="2038350"/>
            <a:ext cx="3772464" cy="222606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09600" y="3181350"/>
            <a:ext cx="80427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Kiến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trọng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tâm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(hay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thừa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đổi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8001000" y="4019550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75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/>
      <p:bldP spid="2" grpId="0"/>
      <p:bldP spid="5" grpId="0"/>
      <p:bldP spid="3" grpId="0" animBg="1"/>
      <p:bldP spid="3" grpId="1" animBg="1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12FD0D-3345-4D97-BED4-5A0590056D2D}"/>
                  </a:ext>
                </a:extLst>
              </p:cNvPr>
              <p:cNvSpPr txBox="1"/>
              <p:nvPr/>
            </p:nvSpPr>
            <p:spPr>
              <a:xfrm>
                <a:off x="152400" y="285750"/>
                <a:ext cx="8499992" cy="34414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6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3600" b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Ví</a:t>
                </a:r>
                <a:r>
                  <a:rPr lang="en-US" sz="3600" b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dụ</a:t>
                </a:r>
                <a:r>
                  <a:rPr lang="en-US" sz="3600" b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1: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Trong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những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phép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biến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đổi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sau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đây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,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phép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biến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đổi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nào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là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phân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tích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đa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thức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thành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nhân</a:t>
                </a:r>
                <a:r>
                  <a:rPr lang="en-US" sz="36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36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tử</a:t>
                </a:r>
                <a:endParaRPr lang="en-US" sz="3600" dirty="0" smtClean="0">
                  <a:latin typeface="Times New Roman" panose="020206030504050203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  <a:p>
                <a:r>
                  <a:rPr lang="en-US" altLang="zh-CN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4</m:t>
                    </m:r>
                    <m:sSup>
                      <m:sSupPr>
                        <m:ctrlPr>
                          <a:rPr lang="en-US" altLang="zh-CN" sz="3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−9</m:t>
                    </m:r>
                    <m:sSup>
                      <m:sSupPr>
                        <m:ctrlPr>
                          <a:rPr lang="en-US" altLang="zh-CN" sz="3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altLang="zh-CN" sz="3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−3</m:t>
                        </m:r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</m:d>
                    <m:d>
                      <m:dPr>
                        <m:ctrlPr>
                          <a:rPr lang="en-US" altLang="zh-CN" sz="3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+3</m:t>
                        </m:r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</m:d>
                  </m:oMath>
                </a14:m>
                <a:endParaRPr lang="en-US" altLang="zh-CN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  <a:p>
                <a:r>
                  <a:rPr lang="en-US" altLang="zh-CN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2</m:t>
                    </m:r>
                    <m:sSup>
                      <m:sSupPr>
                        <m:ctrlPr>
                          <a:rPr lang="en-US" altLang="zh-CN" sz="3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=2</m:t>
                    </m:r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d>
                      <m:dPr>
                        <m:ctrlPr>
                          <a:rPr lang="en-US" altLang="zh-CN" sz="3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+1</m:t>
                        </m:r>
                      </m:e>
                    </m:d>
                  </m:oMath>
                </a14:m>
                <a:endParaRPr lang="en-US" altLang="zh-CN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  <a:p>
                <a:r>
                  <a:rPr lang="en-US" altLang="zh-CN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c) </a:t>
                </a:r>
                <a14:m>
                  <m:oMath xmlns:m="http://schemas.openxmlformats.org/officeDocument/2006/math"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+1=</m:t>
                    </m:r>
                    <m:d>
                      <m:dPr>
                        <m:ctrlPr>
                          <a:rPr lang="en-US" altLang="zh-CN" sz="3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−4</m:t>
                        </m:r>
                      </m:e>
                    </m:d>
                    <m:r>
                      <a:rPr lang="en-US" altLang="zh-CN" sz="3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</m:t>
                    </m:r>
                    <m:d>
                      <m:dPr>
                        <m:ctrlPr>
                          <a:rPr lang="en-US" altLang="zh-CN" sz="3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3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−5</m:t>
                        </m:r>
                      </m:e>
                    </m:d>
                  </m:oMath>
                </a14:m>
                <a:r>
                  <a:rPr lang="en-US" altLang="zh-CN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.</a:t>
                </a:r>
                <a:endParaRPr lang="zh-CN" altLang="en-US" sz="3600" dirty="0">
                  <a:solidFill>
                    <a:schemeClr val="tx1"/>
                  </a:solidFill>
                  <a:latin typeface="Times New Roman" panose="020206030504050203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12FD0D-3345-4D97-BED4-5A0590056D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85750"/>
                <a:ext cx="8499992" cy="3441455"/>
              </a:xfrm>
              <a:prstGeom prst="rect">
                <a:avLst/>
              </a:prstGeom>
              <a:blipFill>
                <a:blip r:embed="rId2"/>
                <a:stretch>
                  <a:fillRect l="-2152" t="-3014" b="-49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620000" y="3562350"/>
            <a:ext cx="1524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16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12FD0D-3345-4D97-BED4-5A0590056D2D}"/>
                  </a:ext>
                </a:extLst>
              </p:cNvPr>
              <p:cNvSpPr txBox="1"/>
              <p:nvPr/>
            </p:nvSpPr>
            <p:spPr>
              <a:xfrm>
                <a:off x="152400" y="713422"/>
                <a:ext cx="8839200" cy="147732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a)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Phép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biến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đổi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4</m:t>
                    </m:r>
                    <m:sSup>
                      <m:sSupPr>
                        <m:ctrlPr>
                          <a:rPr lang="en-US" altLang="zh-CN" sz="3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−9</m:t>
                    </m:r>
                    <m:sSup>
                      <m:sSupPr>
                        <m:ctrlPr>
                          <a:rPr lang="en-US" altLang="zh-CN" sz="3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3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altLang="zh-CN" sz="3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altLang="zh-CN" sz="3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3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−3</m:t>
                        </m:r>
                        <m:r>
                          <a:rPr lang="en-US" altLang="zh-CN" sz="3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</m:d>
                    <m:d>
                      <m:dPr>
                        <m:ctrlPr>
                          <a:rPr lang="en-US" altLang="zh-CN" sz="3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altLang="zh-CN" sz="3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3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+3</m:t>
                        </m:r>
                        <m:r>
                          <a:rPr lang="en-US" altLang="zh-CN" sz="3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là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phân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tích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đa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thức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thành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nhân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tử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vì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phép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biến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đổi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đó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đã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viết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đa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thức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0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4</m:t>
                    </m:r>
                    <m:sSup>
                      <m:sSupPr>
                        <m:ctrlPr>
                          <a:rPr lang="en-US" altLang="zh-CN" sz="3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0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−9</m:t>
                    </m:r>
                    <m:sSup>
                      <m:sSupPr>
                        <m:ctrlPr>
                          <a:rPr lang="en-US" altLang="zh-CN" sz="3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altLang="zh-CN" sz="3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thành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tích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của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hai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đa</a:t>
                </a:r>
                <a:r>
                  <a:rPr lang="en-US" altLang="zh-CN" sz="3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thức</a:t>
                </a:r>
                <a:endParaRPr lang="en-US" altLang="zh-CN" sz="30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12FD0D-3345-4D97-BED4-5A0590056D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713422"/>
                <a:ext cx="8839200" cy="1477328"/>
              </a:xfrm>
              <a:prstGeom prst="rect">
                <a:avLst/>
              </a:prstGeom>
              <a:blipFill>
                <a:blip r:embed="rId2"/>
                <a:stretch>
                  <a:fillRect l="-1586" t="-5372" b="-119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28600" y="2038350"/>
                <a:ext cx="8763000" cy="14773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b)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Tương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tự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như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trên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,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phép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biến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đổi</a:t>
                </a:r>
                <a:endParaRPr lang="en-US" altLang="zh-CN" sz="3000" dirty="0" smtClean="0">
                  <a:latin typeface="Times New Roman" panose="020206030504050203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  <a:p>
                <a:r>
                  <a:rPr lang="en-US" altLang="zh-CN" sz="3000" dirty="0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0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2</m:t>
                    </m:r>
                    <m:sSup>
                      <m:sSupPr>
                        <m:ctrlPr>
                          <a:rPr lang="en-US" altLang="zh-CN" sz="30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30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zh-CN" sz="30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30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altLang="zh-CN" sz="30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30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=2</m:t>
                    </m:r>
                    <m:r>
                      <a:rPr lang="en-US" altLang="zh-CN" sz="30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d>
                      <m:dPr>
                        <m:ctrlPr>
                          <a:rPr lang="en-US" altLang="zh-CN" sz="30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0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30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+1</m:t>
                        </m:r>
                      </m:e>
                    </m:d>
                  </m:oMath>
                </a14:m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phân tích đa thức thành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nhân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 smtClean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tử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2038350"/>
                <a:ext cx="8763000" cy="1477328"/>
              </a:xfrm>
              <a:prstGeom prst="rect">
                <a:avLst/>
              </a:prstGeom>
              <a:blipFill>
                <a:blip r:embed="rId3"/>
                <a:stretch>
                  <a:fillRect l="-1670" t="-5350" b="-115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04800" y="3304222"/>
                <a:ext cx="8839200" cy="14773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c) Phép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biến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đổi</a:t>
                </a:r>
                <a14:m>
                  <m:oMath xmlns:m="http://schemas.openxmlformats.org/officeDocument/2006/math">
                    <m:r>
                      <a:rPr lang="en-US" altLang="zh-CN" sz="3000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altLang="zh-CN" sz="30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30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+1=</m:t>
                    </m:r>
                    <m:d>
                      <m:dPr>
                        <m:ctrlPr>
                          <a:rPr lang="en-US" altLang="zh-CN" sz="30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0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altLang="zh-CN" sz="30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30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−4</m:t>
                        </m:r>
                      </m:e>
                    </m:d>
                    <m:r>
                      <a:rPr lang="en-US" altLang="zh-CN" sz="30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−</m:t>
                    </m:r>
                    <m:d>
                      <m:dPr>
                        <m:ctrlPr>
                          <a:rPr lang="en-US" altLang="zh-CN" sz="30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30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altLang="zh-CN" sz="3000" i="1">
                            <a:latin typeface="Cambria Math" panose="02040503050406030204" pitchFamily="18" charset="0"/>
                            <a:ea typeface="字魂59号-创粗黑" panose="00000500000000000000" pitchFamily="2" charset="-122"/>
                            <a:cs typeface="Times New Roman" panose="02020603050405020304" pitchFamily="18" charset="0"/>
                          </a:rPr>
                          <m:t>−5</m:t>
                        </m:r>
                      </m:e>
                    </m:d>
                  </m:oMath>
                </a14:m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không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phải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là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phân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tích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đa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thức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thành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nhân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tử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vì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phép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biến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đổi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đó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chỉ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viết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đa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thức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0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altLang="zh-CN" sz="3000" i="1">
                        <a:latin typeface="Cambria Math" panose="02040503050406030204" pitchFamily="18" charset="0"/>
                        <a:ea typeface="字魂59号-创粗黑" panose="00000500000000000000" pitchFamily="2" charset="-122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thành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tổng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của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hai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đa</a:t>
                </a:r>
                <a:r>
                  <a:rPr lang="en-US" altLang="zh-CN" sz="3000" dirty="0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000" dirty="0" err="1">
                    <a:latin typeface="Times New Roman" panose="02020603050405020304" pitchFamily="18" charset="0"/>
                    <a:ea typeface="字魂59号-创粗黑" panose="00000500000000000000" pitchFamily="2" charset="-122"/>
                    <a:cs typeface="Times New Roman" panose="02020603050405020304" pitchFamily="18" charset="0"/>
                  </a:rPr>
                  <a:t>thức</a:t>
                </a:r>
                <a:endParaRPr lang="en-US" altLang="zh-CN" sz="3000" dirty="0">
                  <a:latin typeface="Times New Roman" panose="02020603050405020304" pitchFamily="18" charset="0"/>
                  <a:ea typeface="字魂59号-创粗黑" panose="00000500000000000000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3304222"/>
                <a:ext cx="8839200" cy="1477328"/>
              </a:xfrm>
              <a:prstGeom prst="rect">
                <a:avLst/>
              </a:prstGeom>
              <a:blipFill>
                <a:blip r:embed="rId4"/>
                <a:stretch>
                  <a:fillRect l="-1586" t="-5372" b="-119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304800" y="285750"/>
            <a:ext cx="891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Giải</a:t>
            </a:r>
            <a:endParaRPr lang="en-US" altLang="zh-CN" sz="3200" dirty="0">
              <a:solidFill>
                <a:srgbClr val="0000FF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87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52400" y="285750"/>
            <a:ext cx="84999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zh-CN" altLang="en-US" sz="36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" y="96619"/>
            <a:ext cx="8991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II.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 phân tích đa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endParaRPr lang="en-US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" y="1123950"/>
            <a:ext cx="8763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pháp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trực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tiếp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endParaRPr lang="en-US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" y="2248585"/>
            <a:ext cx="8534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 (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25)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Viết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dưới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304800" y="3170932"/>
                <a:ext cx="8534400" cy="16118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 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</a:p>
              <a:p>
                <a:pPr>
                  <a:spcAft>
                    <a:spcPts val="0"/>
                  </a:spcAft>
                </a:pP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</a:p>
              <a:p>
                <a:pPr>
                  <a:spcAft>
                    <a:spcPts val="0"/>
                  </a:spcAft>
                </a:pP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 </m:t>
                        </m:r>
                        <m: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3170932"/>
                <a:ext cx="8534400" cy="1611852"/>
              </a:xfrm>
              <a:prstGeom prst="rect">
                <a:avLst/>
              </a:prstGeom>
              <a:blipFill>
                <a:blip r:embed="rId2"/>
                <a:stretch>
                  <a:fillRect l="-1786" t="-5283" b="-83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272" y="3486150"/>
            <a:ext cx="16002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40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" grpId="0"/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52400" y="285750"/>
            <a:ext cx="84999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zh-CN" altLang="en-US" sz="36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" y="133350"/>
            <a:ext cx="8534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 (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25)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Viết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dưới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304800" y="1657350"/>
                <a:ext cx="85344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 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d>
                      <m:dPr>
                        <m:ctrlP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1657350"/>
                <a:ext cx="8534400" cy="584775"/>
              </a:xfrm>
              <a:prstGeom prst="rect">
                <a:avLst/>
              </a:prstGeom>
              <a:blipFill>
                <a:blip r:embed="rId2"/>
                <a:stretch>
                  <a:fillRect l="-571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28600" y="1037332"/>
            <a:ext cx="8534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Giải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381000" y="2266950"/>
                <a:ext cx="6366423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𝑥𝑦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2266950"/>
                <a:ext cx="6366423" cy="584775"/>
              </a:xfrm>
              <a:prstGeom prst="rect">
                <a:avLst/>
              </a:prstGeom>
              <a:blipFill>
                <a:blip r:embed="rId3"/>
                <a:stretch>
                  <a:fillRect l="-2490" t="-14583" r="-153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81000" y="2812018"/>
                <a:ext cx="633275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𝑥𝑦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2812018"/>
                <a:ext cx="6332759" cy="584775"/>
              </a:xfrm>
              <a:prstGeom prst="rect">
                <a:avLst/>
              </a:prstGeom>
              <a:blipFill>
                <a:blip r:embed="rId4"/>
                <a:stretch>
                  <a:fillRect l="-2505" t="-14583" r="-1541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4996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  <p:bldP spid="7" grpId="0"/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2400" y="-19050"/>
            <a:ext cx="8915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dụ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 (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25)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04800" y="971550"/>
                <a:ext cx="85344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−9</m:t>
                    </m:r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     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49</m:t>
                        </m:r>
                        <m: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81</m:t>
                        </m:r>
                        <m: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   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+1</m:t>
                    </m:r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971550"/>
                <a:ext cx="8534400" cy="584775"/>
              </a:xfrm>
              <a:prstGeom prst="rect">
                <a:avLst/>
              </a:prstGeom>
              <a:blipFill>
                <a:blip r:embed="rId2"/>
                <a:stretch>
                  <a:fillRect l="-1786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620000" y="3562350"/>
            <a:ext cx="1524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74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8600" y="-19050"/>
            <a:ext cx="1219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Giải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52400" y="361950"/>
                <a:ext cx="94488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−9=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32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−3</m:t>
                        </m:r>
                      </m:e>
                    </m:d>
                    <m:d>
                      <m:dPr>
                        <m:ctrlP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+3</m:t>
                        </m:r>
                      </m:e>
                    </m:d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361950"/>
                <a:ext cx="9448800" cy="584775"/>
              </a:xfrm>
              <a:prstGeom prst="rect">
                <a:avLst/>
              </a:prstGeom>
              <a:blipFill>
                <a:blip r:embed="rId4"/>
                <a:stretch>
                  <a:fillRect l="-1613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76200" y="3333750"/>
            <a:ext cx="9067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Nhận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xét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dụ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gọi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pháp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trực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tiếp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52400" y="895350"/>
                <a:ext cx="92964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49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−81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7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9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895350"/>
                <a:ext cx="9296400" cy="584775"/>
              </a:xfrm>
              <a:prstGeom prst="rect">
                <a:avLst/>
              </a:prstGeom>
              <a:blipFill>
                <a:blip r:embed="rId6"/>
                <a:stretch>
                  <a:fillRect l="-1639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152400" y="1885950"/>
                <a:ext cx="92964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+1=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1885950"/>
                <a:ext cx="9296400" cy="584775"/>
              </a:xfrm>
              <a:prstGeom prst="rect">
                <a:avLst/>
              </a:prstGeom>
              <a:blipFill>
                <a:blip r:embed="rId9"/>
                <a:stretch>
                  <a:fillRect l="-1639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590800" y="1377375"/>
                <a:ext cx="431374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/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7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−9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7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+9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en-US" sz="32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0800" y="1377375"/>
                <a:ext cx="4313745" cy="584775"/>
              </a:xfrm>
              <a:prstGeom prst="rect">
                <a:avLst/>
              </a:prstGeom>
              <a:blipFill>
                <a:blip r:embed="rId8"/>
                <a:stretch>
                  <a:fillRect t="-15625" r="-2542" b="-3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057400" y="2964418"/>
                <a:ext cx="490422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+1</m:t>
                        </m:r>
                      </m:e>
                    </m:d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4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32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−2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+1</m:t>
                        </m:r>
                      </m:e>
                    </m:d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7400" y="2964418"/>
                <a:ext cx="4904228" cy="584775"/>
              </a:xfrm>
              <a:prstGeom prst="rect">
                <a:avLst/>
              </a:prstGeom>
              <a:blipFill>
                <a:blip r:embed="rId10"/>
                <a:stretch>
                  <a:fillRect t="-14583" r="-2239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981200" y="2387084"/>
                <a:ext cx="574016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+1</m:t>
                          </m:r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32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32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3200" i="1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.1+</m:t>
                          </m:r>
                          <m:sSup>
                            <m:sSup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sup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200" y="2387084"/>
                <a:ext cx="5740161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6742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4" grpId="0"/>
      <p:bldP spid="2" grpId="0"/>
      <p:bldP spid="3" grpId="0"/>
      <p:bldP spid="5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04800" y="1047750"/>
                <a:ext cx="8534400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sz="32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+2</m:t>
                            </m:r>
                            <m:r>
                              <a:rPr lang="en-US" sz="32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     b) </a:t>
                </a:r>
                <a14:m>
                  <m:oMath xmlns:m="http://schemas.openxmlformats.org/officeDocument/2006/math">
                    <m:r>
                      <a:rPr lang="en-US" sz="3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125</m:t>
                    </m:r>
                    <m:sSup>
                      <m:sSupPr>
                        <m:ctrlP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   </a:t>
                </a:r>
              </a:p>
              <a:p>
                <a:pPr>
                  <a:spcAft>
                    <a:spcPts val="0"/>
                  </a:spcAft>
                </a:pP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27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1047750"/>
                <a:ext cx="8534400" cy="1077218"/>
              </a:xfrm>
              <a:prstGeom prst="rect">
                <a:avLst/>
              </a:prstGeom>
              <a:blipFill>
                <a:blip r:embed="rId2"/>
                <a:stretch>
                  <a:fillRect l="-1786" t="-7910" b="-169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228600" y="20419"/>
            <a:ext cx="8839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Luyện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(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25)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Picture 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272" y="3486150"/>
            <a:ext cx="16002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45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03055" y="57150"/>
            <a:ext cx="9923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Giải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52400" y="361950"/>
                <a:ext cx="94488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+2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320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i="1" dirty="0" smtClean="0"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361950"/>
                <a:ext cx="9448800" cy="584775"/>
              </a:xfrm>
              <a:prstGeom prst="rect">
                <a:avLst/>
              </a:prstGeom>
              <a:blipFill>
                <a:blip r:embed="rId3"/>
                <a:stretch>
                  <a:fillRect l="-1613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303055" y="895350"/>
                <a:ext cx="8688545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+2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+2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−</m:t>
                          </m:r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055" y="895350"/>
                <a:ext cx="8688545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-458946" y="1428750"/>
                <a:ext cx="8993346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+2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+2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+2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</m:oMath>
                  </m:oMathPara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458946" y="1428750"/>
                <a:ext cx="899334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457200" y="1885950"/>
                <a:ext cx="6554945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3200" dirty="0"/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+3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en-US" sz="32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1885950"/>
                <a:ext cx="6554945" cy="584775"/>
              </a:xfrm>
              <a:prstGeom prst="rect">
                <a:avLst/>
              </a:prstGeom>
              <a:blipFill>
                <a:blip r:embed="rId6"/>
                <a:stretch>
                  <a:fillRect t="-15625" b="-3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28599" y="2369225"/>
                <a:ext cx="861060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en-US" sz="3200">
                        <a:latin typeface="Cambria Math" panose="02040503050406030204" pitchFamily="18" charset="0"/>
                      </a:rPr>
                      <m:t>125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5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5+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  <m:sup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−5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2369225"/>
                <a:ext cx="8610601" cy="584775"/>
              </a:xfrm>
              <a:prstGeom prst="rect">
                <a:avLst/>
              </a:prstGeom>
              <a:blipFill>
                <a:blip r:embed="rId7"/>
                <a:stretch>
                  <a:fillRect l="-1769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3960653" y="2825175"/>
                <a:ext cx="922194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5+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25−5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en-US" sz="32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0653" y="2825175"/>
                <a:ext cx="9221947" cy="584775"/>
              </a:xfrm>
              <a:prstGeom prst="rect">
                <a:avLst/>
              </a:prstGeom>
              <a:blipFill>
                <a:blip r:embed="rId10"/>
                <a:stretch>
                  <a:fillRect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28600" y="3434775"/>
                <a:ext cx="89154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27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434775"/>
                <a:ext cx="8915400" cy="584775"/>
              </a:xfrm>
              <a:prstGeom prst="rect">
                <a:avLst/>
              </a:prstGeom>
              <a:blipFill>
                <a:blip r:embed="rId11"/>
                <a:stretch>
                  <a:fillRect l="-1778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219200" y="3891975"/>
                <a:ext cx="83058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32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3200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  <m:r>
                                    <a:rPr lang="en-US" sz="32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+ 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9200" y="3891975"/>
                <a:ext cx="8305800" cy="58477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590800" y="4412218"/>
                <a:ext cx="552042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320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9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𝑥𝑦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endParaRPr lang="en-US" sz="32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0800" y="4412218"/>
                <a:ext cx="5520422" cy="584775"/>
              </a:xfrm>
              <a:prstGeom prst="rect">
                <a:avLst/>
              </a:prstGeom>
              <a:blipFill>
                <a:blip r:embed="rId13"/>
                <a:stretch>
                  <a:fillRect t="-15625" r="-110" b="-3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7784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" grpId="0"/>
      <p:bldP spid="3" grpId="0"/>
      <p:bldP spid="4" grpId="0"/>
      <p:bldP spid="5" grpId="0"/>
      <p:bldP spid="8" grpId="0"/>
      <p:bldP spid="9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1" y="996042"/>
            <a:ext cx="3249386" cy="3099707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720036" y="1509963"/>
            <a:ext cx="3094827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Luyện</a:t>
            </a: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lang="en-US" sz="4500" dirty="0">
              <a:solidFill>
                <a:prstClr val="black"/>
              </a:solidFill>
            </a:endParaRPr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65070DB6-3AAA-4E44-BD69-D8EC9843B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2294793"/>
            <a:ext cx="4762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38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6200" y="57150"/>
            <a:ext cx="8915400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1: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pháp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trực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tiếp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pháp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giải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Sử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giải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" y="1669018"/>
            <a:ext cx="50866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1a, b, d (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26)</a:t>
            </a:r>
            <a:endParaRPr lang="en-US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28600" y="2190750"/>
                <a:ext cx="9120125" cy="10772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−12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𝑥𝑦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+9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     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+6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+12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+8</m:t>
                    </m:r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  </a:t>
                </a:r>
              </a:p>
              <a:p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32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sz="32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32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2190750"/>
                <a:ext cx="9120125" cy="1077218"/>
              </a:xfrm>
              <a:prstGeom prst="rect">
                <a:avLst/>
              </a:prstGeom>
              <a:blipFill>
                <a:blip r:embed="rId2"/>
                <a:stretch>
                  <a:fillRect l="-1738" t="-7910" b="-169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620000" y="3562350"/>
            <a:ext cx="1524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6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3055" y="175320"/>
            <a:ext cx="9923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Giải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81000" y="597277"/>
                <a:ext cx="847308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−12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𝑥𝑦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+9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−2.2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i="1" dirty="0" smtClean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597277"/>
                <a:ext cx="8473089" cy="584775"/>
              </a:xfrm>
              <a:prstGeom prst="rect">
                <a:avLst/>
              </a:prstGeom>
              <a:blipFill>
                <a:blip r:embed="rId4"/>
                <a:stretch>
                  <a:fillRect l="-1872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4036855" y="1150025"/>
                <a:ext cx="6554945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3200" dirty="0"/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−3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6855" y="1150025"/>
                <a:ext cx="6554945" cy="584775"/>
              </a:xfrm>
              <a:prstGeom prst="rect">
                <a:avLst/>
              </a:prstGeom>
              <a:blipFill>
                <a:blip r:embed="rId5"/>
                <a:stretch>
                  <a:fillRect t="-15625" b="-3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80999" y="1694587"/>
                <a:ext cx="8473089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+6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+12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+8</m:t>
                    </m:r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999" y="1694587"/>
                <a:ext cx="8473089" cy="584775"/>
              </a:xfrm>
              <a:prstGeom prst="rect">
                <a:avLst/>
              </a:prstGeom>
              <a:blipFill>
                <a:blip r:embed="rId6"/>
                <a:stretch>
                  <a:fillRect l="-1799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752600" y="2161223"/>
                <a:ext cx="75438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+3.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.2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+3.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+2</m:t>
                            </m:r>
                          </m:e>
                        </m:d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  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2600" y="2161223"/>
                <a:ext cx="7543800" cy="584775"/>
              </a:xfrm>
              <a:prstGeom prst="rect">
                <a:avLst/>
              </a:prstGeom>
              <a:blipFill>
                <a:blip r:embed="rId7"/>
                <a:stretch>
                  <a:fillRect t="-14737" r="-3476" b="-336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57200" y="2743021"/>
                <a:ext cx="86106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2743021"/>
                <a:ext cx="8610600" cy="584775"/>
              </a:xfrm>
              <a:prstGeom prst="rect">
                <a:avLst/>
              </a:prstGeom>
              <a:blipFill>
                <a:blip r:embed="rId9"/>
                <a:stretch>
                  <a:fillRect l="-1769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772144" y="3333750"/>
                <a:ext cx="6524256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+2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</m:oMath>
                  </m:oMathPara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2144" y="3333750"/>
                <a:ext cx="6524256" cy="58477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286000" y="3891975"/>
                <a:ext cx="67818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+2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  <m:d>
                        <m:d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</m:oMath>
                  </m:oMathPara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3891975"/>
                <a:ext cx="6781800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895600" y="4425375"/>
                <a:ext cx="403482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+3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32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5600" y="4425375"/>
                <a:ext cx="4034822" cy="584775"/>
              </a:xfrm>
              <a:prstGeom prst="rect">
                <a:avLst/>
              </a:prstGeom>
              <a:blipFill>
                <a:blip r:embed="rId12"/>
                <a:stretch>
                  <a:fillRect t="-15625" r="-2870" b="-3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9765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4" grpId="0"/>
      <p:bldP spid="5" grpId="0"/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/>
          <p:cNvSpPr/>
          <p:nvPr/>
        </p:nvSpPr>
        <p:spPr>
          <a:xfrm>
            <a:off x="609600" y="514350"/>
            <a:ext cx="3235960" cy="318516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pic>
        <p:nvPicPr>
          <p:cNvPr id="4" name="Hình ảnh 3" descr="Ảnh có chứa văn bản, đồ chơi, đồ họa véc-tơ, danh thiếp&#10;&#10;Mô tả được tạo tự độ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25" y="2676087"/>
            <a:ext cx="2320220" cy="2234972"/>
          </a:xfrm>
          <a:prstGeom prst="rect">
            <a:avLst/>
          </a:prstGeom>
        </p:spPr>
      </p:pic>
      <p:sp>
        <p:nvSpPr>
          <p:cNvPr id="2" name="TextBox 10"/>
          <p:cNvSpPr txBox="1"/>
          <p:nvPr/>
        </p:nvSpPr>
        <p:spPr>
          <a:xfrm>
            <a:off x="4075090" y="1815147"/>
            <a:ext cx="2438400" cy="5835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VẬN DỤNG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6362" y="133350"/>
            <a:ext cx="72288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28600" y="615375"/>
                <a:ext cx="7495322" cy="11541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en-US" sz="32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𝐴</m:t>
                    </m:r>
                    <m:r>
                      <a:rPr lang="en-US" sz="32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−2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𝑥𝑦𝑧</m:t>
                    </m:r>
                    <m:r>
                      <a:rPr lang="en-US" sz="3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p>
                        <m:r>
                          <a:rPr lang="en-US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biết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𝑥𝑦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𝑧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=2</m:t>
                    </m:r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</a:p>
              <a:p>
                <a:pPr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=27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27</m:t>
                        </m:r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+9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𝑧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biết</a:t>
                </a:r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𝑧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=−1</m:t>
                    </m:r>
                  </m:oMath>
                </a14:m>
                <a:r>
                  <a:rPr lang="en-US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615375"/>
                <a:ext cx="7495322" cy="1154162"/>
              </a:xfrm>
              <a:prstGeom prst="rect">
                <a:avLst/>
              </a:prstGeom>
              <a:blipFill>
                <a:blip r:embed="rId2"/>
                <a:stretch>
                  <a:fillRect l="-2116" t="-7407" r="-1139" b="-164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303055" y="1733550"/>
            <a:ext cx="9923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Giải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60850" y="2331988"/>
                <a:ext cx="850354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320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a) Ta có :  </a:t>
                </a:r>
                <a14:m>
                  <m:oMath xmlns:m="http://schemas.openxmlformats.org/officeDocument/2006/math">
                    <m:r>
                      <a:rPr lang="en-US" sz="32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𝐴</m:t>
                    </m:r>
                    <m:r>
                      <a:rPr lang="en-US" sz="32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=(</m:t>
                    </m:r>
                    <m:r>
                      <a:rPr lang="en-US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−2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𝑥𝑦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𝑧</m:t>
                    </m:r>
                    <m:r>
                      <a:rPr lang="en-US" sz="320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𝑥𝑦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</m:d>
                      </m:e>
                      <m:sup>
                        <m:r>
                          <a:rPr lang="en-U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850" y="2331988"/>
                <a:ext cx="8503546" cy="584775"/>
              </a:xfrm>
              <a:prstGeom prst="rect">
                <a:avLst/>
              </a:prstGeom>
              <a:blipFill>
                <a:blip r:embed="rId3"/>
                <a:stretch>
                  <a:fillRect l="-1792" t="-14737" b="-336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620000" y="-19050"/>
            <a:ext cx="1524000" cy="1524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533400" y="2844790"/>
                <a:ext cx="82296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Thay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𝑥𝑦</m:t>
                    </m:r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𝑧</m:t>
                    </m:r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=2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vào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ta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có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𝐴</m:t>
                    </m:r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4</m:t>
                    </m:r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" y="2844790"/>
                <a:ext cx="8229600" cy="584775"/>
              </a:xfrm>
              <a:prstGeom prst="rect">
                <a:avLst/>
              </a:prstGeom>
              <a:blipFill>
                <a:blip r:embed="rId5"/>
                <a:stretch>
                  <a:fillRect l="-1926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38530" y="3975110"/>
                <a:ext cx="92202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Thay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𝑧</m:t>
                    </m:r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=−1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vào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𝐵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ta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có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200" dirty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32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[3.</m:t>
                        </m:r>
                        <m:d>
                          <m:dPr>
                            <m:ctrl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+1]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=−</m:t>
                    </m:r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8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530" y="3975110"/>
                <a:ext cx="9220200" cy="584775"/>
              </a:xfrm>
              <a:prstGeom prst="rect">
                <a:avLst/>
              </a:prstGeom>
              <a:blipFill rotWithShape="0">
                <a:blip r:embed="rId6"/>
                <a:stretch>
                  <a:fillRect l="-1720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457200" y="3409950"/>
                <a:ext cx="906780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ts val="300"/>
                  </a:spcBef>
                  <a:spcAft>
                    <a:spcPts val="300"/>
                  </a:spcAft>
                </a:pP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b) Ta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có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=27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27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9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𝑧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+1=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𝑧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+1</m:t>
                            </m:r>
                          </m:e>
                        </m:d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3409950"/>
                <a:ext cx="9067800" cy="584775"/>
              </a:xfrm>
              <a:prstGeom prst="rect">
                <a:avLst/>
              </a:prstGeom>
              <a:blipFill>
                <a:blip r:embed="rId7"/>
                <a:stretch>
                  <a:fillRect l="-1680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816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52400" y="133350"/>
            <a:ext cx="7772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HƯỚNG DẪN VỀ NHÀ</a:t>
            </a:r>
            <a:endParaRPr lang="en-US" sz="3600" dirty="0">
              <a:solidFill>
                <a:prstClr val="black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742950"/>
            <a:ext cx="8839200" cy="312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HS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ôn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kiến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vừa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học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pháp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trực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tiếp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Xem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phần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pháp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thông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qua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nhóm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đặt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4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17794</TotalTime>
  <Words>756</Words>
  <Application>Microsoft Office PowerPoint</Application>
  <PresentationFormat>On-screen Show (16:9)</PresentationFormat>
  <Paragraphs>121</Paragraphs>
  <Slides>24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4" baseType="lpstr">
      <vt:lpstr>Arial</vt:lpstr>
      <vt:lpstr>Calibri</vt:lpstr>
      <vt:lpstr>Calibri Light</vt:lpstr>
      <vt:lpstr>Cambria Math</vt:lpstr>
      <vt:lpstr>等线</vt:lpstr>
      <vt:lpstr>Times New Roman</vt:lpstr>
      <vt:lpstr>字魂59号-创粗黑</vt:lpstr>
      <vt:lpstr>思源黑体 Heavy</vt:lpstr>
      <vt:lpstr>Office Theme</vt:lpstr>
      <vt:lpstr>Chủ đề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Bản trình bày PowerPoint</dc:title>
  <dc:creator>Thuan Nguyen Thi My</dc:creator>
  <cp:lastModifiedBy>Admin</cp:lastModifiedBy>
  <cp:revision>326</cp:revision>
  <dcterms:created xsi:type="dcterms:W3CDTF">2021-07-22T17:31:00Z</dcterms:created>
  <dcterms:modified xsi:type="dcterms:W3CDTF">2023-07-31T08:02:31Z</dcterms:modified>
</cp:coreProperties>
</file>