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570" r:id="rId3"/>
    <p:sldId id="281" r:id="rId4"/>
    <p:sldId id="282" r:id="rId5"/>
    <p:sldId id="497" r:id="rId6"/>
    <p:sldId id="456" r:id="rId7"/>
    <p:sldId id="620" r:id="rId8"/>
    <p:sldId id="612" r:id="rId9"/>
    <p:sldId id="615" r:id="rId10"/>
    <p:sldId id="616" r:id="rId11"/>
    <p:sldId id="617" r:id="rId12"/>
    <p:sldId id="618" r:id="rId13"/>
    <p:sldId id="619" r:id="rId14"/>
    <p:sldId id="605" r:id="rId15"/>
    <p:sldId id="610" r:id="rId16"/>
    <p:sldId id="574" r:id="rId17"/>
    <p:sldId id="483" r:id="rId18"/>
    <p:sldId id="575" r:id="rId19"/>
    <p:sldId id="599" r:id="rId20"/>
    <p:sldId id="593" r:id="rId21"/>
    <p:sldId id="594" r:id="rId22"/>
    <p:sldId id="601" r:id="rId23"/>
    <p:sldId id="602" r:id="rId24"/>
    <p:sldId id="613" r:id="rId25"/>
    <p:sldId id="614" r:id="rId26"/>
    <p:sldId id="484" r:id="rId27"/>
    <p:sldId id="578" r:id="rId28"/>
    <p:sldId id="604" r:id="rId29"/>
    <p:sldId id="543" r:id="rId30"/>
    <p:sldId id="579" r:id="rId31"/>
    <p:sldId id="576" r:id="rId32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uan Nguyen Thi My" initials="TNTM" lastIdx="1" clrIdx="0">
    <p:extLst>
      <p:ext uri="{19B8F6BF-5375-455C-9EA6-DF929625EA0E}">
        <p15:presenceInfo xmlns:p15="http://schemas.microsoft.com/office/powerpoint/2012/main" userId="Thuan Nguyen Thi My" providerId="None"/>
      </p:ext>
    </p:extLst>
  </p:cmAuthor>
  <p:cmAuthor id="2" name="ADMIN" initials="A" lastIdx="2" clrIdx="1"/>
  <p:cmAuthor id="3" name="ismail - [2010]" initials="i-[" lastIdx="9" clrIdx="2">
    <p:extLst>
      <p:ext uri="{19B8F6BF-5375-455C-9EA6-DF929625EA0E}">
        <p15:presenceInfo xmlns:p15="http://schemas.microsoft.com/office/powerpoint/2012/main" userId="ismail - [2010]" providerId="None"/>
      </p:ext>
    </p:extLst>
  </p:cmAuthor>
  <p:cmAuthor id="4" name="Huong Chung" initials="HC" lastIdx="9" clrIdx="3">
    <p:extLst>
      <p:ext uri="{19B8F6BF-5375-455C-9EA6-DF929625EA0E}">
        <p15:presenceInfo xmlns:p15="http://schemas.microsoft.com/office/powerpoint/2012/main" userId="Huong Chung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2023C"/>
    <a:srgbClr val="DE4654"/>
    <a:srgbClr val="8BCD43"/>
    <a:srgbClr val="54304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iểu Trung bình 2 - Màu chủ đề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>
      <p:cViewPr varScale="1">
        <p:scale>
          <a:sx n="64" d="100"/>
          <a:sy n="64" d="100"/>
        </p:scale>
        <p:origin x="76" y="69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3-07-14T08:29:28.678" idx="2">
    <p:pos x="10" y="10"/>
    <p:text>đáp án A</p:text>
    <p:extLst mod="1">
      <p:ext uri="{C676402C-5697-4E1C-873F-D02D1690AC5C}">
        <p15:threadingInfo xmlns:p15="http://schemas.microsoft.com/office/powerpoint/2012/main" timeZoneBias="-42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23-07-26T05:45:00.636" idx="8">
    <p:pos x="10" y="10"/>
    <p:text>Hiệu ứng hình 5 chưa đúng</p:text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23-07-24T22:00:22.616" idx="5">
    <p:pos x="2683" y="1931"/>
    <p:text>Sai công thức</p:text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23-07-26T05:45:55.881" idx="9">
    <p:pos x="2351" y="1010"/>
    <p:text>Tách hiệu ứng từng phần ở dòng này</p:text>
    <p:extLst>
      <p:ext uri="{C676402C-5697-4E1C-873F-D02D1690AC5C}">
        <p15:threadingInfo xmlns:p15="http://schemas.microsoft.com/office/powerpoint/2012/main" timeZoneBias="-42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A6C867-5640-4890-9BBB-DBBB33C62E0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595FF9-7F13-4589-ADB1-A98CFA417FE8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kumimoji="0" lang="en-US" altLang="en-US" sz="28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28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28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28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2800" dirty="0"/>
        </a:p>
      </dgm:t>
    </dgm:pt>
    <dgm:pt modelId="{B327BC0A-A89C-479E-B8CD-C46EF1DB42D9}" type="parTrans" cxnId="{98EF93F6-9645-42BA-9EDE-0684263968A6}">
      <dgm:prSet/>
      <dgm:spPr/>
      <dgm:t>
        <a:bodyPr/>
        <a:lstStyle/>
        <a:p>
          <a:endParaRPr lang="en-US"/>
        </a:p>
      </dgm:t>
    </dgm:pt>
    <dgm:pt modelId="{41D8AE83-6358-42AE-B439-0EFC9D377ED1}" type="sibTrans" cxnId="{98EF93F6-9645-42BA-9EDE-0684263968A6}">
      <dgm:prSet/>
      <dgm:spPr/>
      <dgm:t>
        <a:bodyPr/>
        <a:lstStyle/>
        <a:p>
          <a:endParaRPr lang="en-US"/>
        </a:p>
      </dgm:t>
    </dgm:pt>
    <dgm:pt modelId="{ECA0ABAF-B23C-4736-AEB9-5FAE681D07FA}">
      <dgm:prSet phldrT="[Text]" custT="1"/>
      <dgm:spPr/>
      <dgm:t>
        <a:bodyPr/>
        <a:lstStyle/>
        <a:p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SGK,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kế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hoạch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bài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dạy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thước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thẳng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bảng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phụ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máy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chiếu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phiếu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bài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tập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. </a:t>
          </a:r>
          <a:endParaRPr lang="en-US" sz="2800" dirty="0">
            <a:solidFill>
              <a:schemeClr val="tx1"/>
            </a:solidFill>
          </a:endParaRPr>
        </a:p>
      </dgm:t>
    </dgm:pt>
    <dgm:pt modelId="{A44464D3-94BC-4791-92AF-D4DDB39C3B1A}" type="parTrans" cxnId="{8424536B-BE7E-4427-8F9D-11FD9E33F2DF}">
      <dgm:prSet/>
      <dgm:spPr/>
      <dgm:t>
        <a:bodyPr/>
        <a:lstStyle/>
        <a:p>
          <a:endParaRPr lang="en-US"/>
        </a:p>
      </dgm:t>
    </dgm:pt>
    <dgm:pt modelId="{C021D020-C3B9-4ABB-A06B-CC452B865337}" type="sibTrans" cxnId="{8424536B-BE7E-4427-8F9D-11FD9E33F2DF}">
      <dgm:prSet/>
      <dgm:spPr/>
      <dgm:t>
        <a:bodyPr/>
        <a:lstStyle/>
        <a:p>
          <a:endParaRPr lang="en-US"/>
        </a:p>
      </dgm:t>
    </dgm:pt>
    <dgm:pt modelId="{3B33AAEF-2BF8-4EBB-A3B1-62835B5C81BF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28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500" dirty="0"/>
        </a:p>
      </dgm:t>
    </dgm:pt>
    <dgm:pt modelId="{887C755C-0A39-4BCA-B05A-04B6066CC9B9}" type="parTrans" cxnId="{114F78D7-52EA-4C98-83EA-2E3113FBAE6C}">
      <dgm:prSet/>
      <dgm:spPr/>
      <dgm:t>
        <a:bodyPr/>
        <a:lstStyle/>
        <a:p>
          <a:endParaRPr lang="en-US"/>
        </a:p>
      </dgm:t>
    </dgm:pt>
    <dgm:pt modelId="{8A81B1FB-67E6-4DD3-8927-4689A7E10F68}" type="sibTrans" cxnId="{114F78D7-52EA-4C98-83EA-2E3113FBAE6C}">
      <dgm:prSet/>
      <dgm:spPr/>
      <dgm:t>
        <a:bodyPr/>
        <a:lstStyle/>
        <a:p>
          <a:endParaRPr lang="en-US"/>
        </a:p>
      </dgm:t>
    </dgm:pt>
    <dgm:pt modelId="{704E6F5A-9DD3-4463-B617-DAC4CB1475BA}">
      <dgm:prSet phldrT="[Text]" custT="1"/>
      <dgm:spPr/>
      <dgm:t>
        <a:bodyPr/>
        <a:lstStyle/>
        <a:p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SGK,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sách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bài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tập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thước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thẳng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bảng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nhóm</a:t>
          </a:r>
          <a:endParaRPr lang="en-US" sz="2800" dirty="0">
            <a:solidFill>
              <a:schemeClr val="tx1"/>
            </a:solidFill>
            <a:latin typeface="+mj-lt"/>
          </a:endParaRPr>
        </a:p>
      </dgm:t>
    </dgm:pt>
    <dgm:pt modelId="{527A9CE6-AF4E-472F-AD59-A231136EB5D9}" type="parTrans" cxnId="{D4D75E30-4B78-4946-8E43-D2A67A5959C0}">
      <dgm:prSet/>
      <dgm:spPr/>
      <dgm:t>
        <a:bodyPr/>
        <a:lstStyle/>
        <a:p>
          <a:endParaRPr lang="en-US"/>
        </a:p>
      </dgm:t>
    </dgm:pt>
    <dgm:pt modelId="{3EE0876E-E618-456F-81E9-FBAA95CF7E2B}" type="sibTrans" cxnId="{D4D75E30-4B78-4946-8E43-D2A67A5959C0}">
      <dgm:prSet/>
      <dgm:spPr/>
      <dgm:t>
        <a:bodyPr/>
        <a:lstStyle/>
        <a:p>
          <a:endParaRPr lang="en-US"/>
        </a:p>
      </dgm:t>
    </dgm:pt>
    <dgm:pt modelId="{EBF0A97A-EDF1-4C47-8ECB-5F5F6A8E456D}" type="pres">
      <dgm:prSet presAssocID="{E1A6C867-5640-4890-9BBB-DBBB33C62E0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5C9E7A5-AF2E-4D50-8726-C7D64A106B64}" type="pres">
      <dgm:prSet presAssocID="{8E595FF9-7F13-4589-ADB1-A98CFA417FE8}" presName="parentText" presStyleLbl="node1" presStyleIdx="0" presStyleCnt="2" custLinFactNeighborY="61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FB8EA2-E9F4-4E7D-B5BF-ABC527E44C63}" type="pres">
      <dgm:prSet presAssocID="{8E595FF9-7F13-4589-ADB1-A98CFA417FE8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408717-B530-41AC-B5CE-E14FAEC5B062}" type="pres">
      <dgm:prSet presAssocID="{3B33AAEF-2BF8-4EBB-A3B1-62835B5C81BF}" presName="parentText" presStyleLbl="node1" presStyleIdx="1" presStyleCnt="2" custLinFactNeighborY="-1034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3B6D51-6576-4847-95F8-097004C88A78}" type="pres">
      <dgm:prSet presAssocID="{3B33AAEF-2BF8-4EBB-A3B1-62835B5C81BF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8EF93F6-9645-42BA-9EDE-0684263968A6}" srcId="{E1A6C867-5640-4890-9BBB-DBBB33C62E0E}" destId="{8E595FF9-7F13-4589-ADB1-A98CFA417FE8}" srcOrd="0" destOrd="0" parTransId="{B327BC0A-A89C-479E-B8CD-C46EF1DB42D9}" sibTransId="{41D8AE83-6358-42AE-B439-0EFC9D377ED1}"/>
    <dgm:cxn modelId="{99C0CA34-B0CB-444B-8AAD-810CD5D103FE}" type="presOf" srcId="{ECA0ABAF-B23C-4736-AEB9-5FAE681D07FA}" destId="{0DFB8EA2-E9F4-4E7D-B5BF-ABC527E44C63}" srcOrd="0" destOrd="0" presId="urn:microsoft.com/office/officeart/2005/8/layout/vList2"/>
    <dgm:cxn modelId="{D4D75E30-4B78-4946-8E43-D2A67A5959C0}" srcId="{3B33AAEF-2BF8-4EBB-A3B1-62835B5C81BF}" destId="{704E6F5A-9DD3-4463-B617-DAC4CB1475BA}" srcOrd="0" destOrd="0" parTransId="{527A9CE6-AF4E-472F-AD59-A231136EB5D9}" sibTransId="{3EE0876E-E618-456F-81E9-FBAA95CF7E2B}"/>
    <dgm:cxn modelId="{FD09A55E-6FC0-4B08-8C11-21482B1E3979}" type="presOf" srcId="{3B33AAEF-2BF8-4EBB-A3B1-62835B5C81BF}" destId="{D2408717-B530-41AC-B5CE-E14FAEC5B062}" srcOrd="0" destOrd="0" presId="urn:microsoft.com/office/officeart/2005/8/layout/vList2"/>
    <dgm:cxn modelId="{8424536B-BE7E-4427-8F9D-11FD9E33F2DF}" srcId="{8E595FF9-7F13-4589-ADB1-A98CFA417FE8}" destId="{ECA0ABAF-B23C-4736-AEB9-5FAE681D07FA}" srcOrd="0" destOrd="0" parTransId="{A44464D3-94BC-4791-92AF-D4DDB39C3B1A}" sibTransId="{C021D020-C3B9-4ABB-A06B-CC452B865337}"/>
    <dgm:cxn modelId="{31096CDC-920C-4489-BD01-670DA5CE15D5}" type="presOf" srcId="{704E6F5A-9DD3-4463-B617-DAC4CB1475BA}" destId="{8F3B6D51-6576-4847-95F8-097004C88A78}" srcOrd="0" destOrd="0" presId="urn:microsoft.com/office/officeart/2005/8/layout/vList2"/>
    <dgm:cxn modelId="{3A28E52C-05AC-464F-BC2C-AE5BA1C059F0}" type="presOf" srcId="{E1A6C867-5640-4890-9BBB-DBBB33C62E0E}" destId="{EBF0A97A-EDF1-4C47-8ECB-5F5F6A8E456D}" srcOrd="0" destOrd="0" presId="urn:microsoft.com/office/officeart/2005/8/layout/vList2"/>
    <dgm:cxn modelId="{114F78D7-52EA-4C98-83EA-2E3113FBAE6C}" srcId="{E1A6C867-5640-4890-9BBB-DBBB33C62E0E}" destId="{3B33AAEF-2BF8-4EBB-A3B1-62835B5C81BF}" srcOrd="1" destOrd="0" parTransId="{887C755C-0A39-4BCA-B05A-04B6066CC9B9}" sibTransId="{8A81B1FB-67E6-4DD3-8927-4689A7E10F68}"/>
    <dgm:cxn modelId="{2ACFD60D-ABB2-4145-BA35-09A5FD91CFF0}" type="presOf" srcId="{8E595FF9-7F13-4589-ADB1-A98CFA417FE8}" destId="{E5C9E7A5-AF2E-4D50-8726-C7D64A106B64}" srcOrd="0" destOrd="0" presId="urn:microsoft.com/office/officeart/2005/8/layout/vList2"/>
    <dgm:cxn modelId="{9F1AFFF0-E33D-4DC7-B3E7-D911C79A7F1A}" type="presParOf" srcId="{EBF0A97A-EDF1-4C47-8ECB-5F5F6A8E456D}" destId="{E5C9E7A5-AF2E-4D50-8726-C7D64A106B64}" srcOrd="0" destOrd="0" presId="urn:microsoft.com/office/officeart/2005/8/layout/vList2"/>
    <dgm:cxn modelId="{88644A3A-F668-480A-850D-C179F4F6DD3A}" type="presParOf" srcId="{EBF0A97A-EDF1-4C47-8ECB-5F5F6A8E456D}" destId="{0DFB8EA2-E9F4-4E7D-B5BF-ABC527E44C63}" srcOrd="1" destOrd="0" presId="urn:microsoft.com/office/officeart/2005/8/layout/vList2"/>
    <dgm:cxn modelId="{6C8D77FC-A446-430E-A02D-DAFAB5B7BD9F}" type="presParOf" srcId="{EBF0A97A-EDF1-4C47-8ECB-5F5F6A8E456D}" destId="{D2408717-B530-41AC-B5CE-E14FAEC5B062}" srcOrd="2" destOrd="0" presId="urn:microsoft.com/office/officeart/2005/8/layout/vList2"/>
    <dgm:cxn modelId="{91D390D9-0792-4B7E-8561-3CDA6BC8385E}" type="presParOf" srcId="{EBF0A97A-EDF1-4C47-8ECB-5F5F6A8E456D}" destId="{8F3B6D51-6576-4847-95F8-097004C88A7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C9E7A5-AF2E-4D50-8726-C7D64A106B64}">
      <dsp:nvSpPr>
        <dsp:cNvPr id="0" name=""/>
        <dsp:cNvSpPr/>
      </dsp:nvSpPr>
      <dsp:spPr>
        <a:xfrm>
          <a:off x="0" y="25822"/>
          <a:ext cx="6096000" cy="114192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altLang="en-US" sz="28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28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28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28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2800" kern="1200" dirty="0"/>
        </a:p>
      </dsp:txBody>
      <dsp:txXfrm>
        <a:off x="55744" y="81566"/>
        <a:ext cx="5984512" cy="1030432"/>
      </dsp:txXfrm>
    </dsp:sp>
    <dsp:sp modelId="{0DFB8EA2-E9F4-4E7D-B5BF-ABC527E44C63}">
      <dsp:nvSpPr>
        <dsp:cNvPr id="0" name=""/>
        <dsp:cNvSpPr/>
      </dsp:nvSpPr>
      <dsp:spPr>
        <a:xfrm>
          <a:off x="0" y="1161540"/>
          <a:ext cx="6096000" cy="1010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SGK,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kế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hoạch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bài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dạy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thước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thẳng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bảng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phụ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máy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chiếu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phiếu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bài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tập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. 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0" y="1161540"/>
        <a:ext cx="6096000" cy="1010160"/>
      </dsp:txXfrm>
    </dsp:sp>
    <dsp:sp modelId="{D2408717-B530-41AC-B5CE-E14FAEC5B062}">
      <dsp:nvSpPr>
        <dsp:cNvPr id="0" name=""/>
        <dsp:cNvSpPr/>
      </dsp:nvSpPr>
      <dsp:spPr>
        <a:xfrm>
          <a:off x="0" y="2067209"/>
          <a:ext cx="6096000" cy="114192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28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28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500" kern="1200" dirty="0"/>
        </a:p>
      </dsp:txBody>
      <dsp:txXfrm>
        <a:off x="55744" y="2122953"/>
        <a:ext cx="5984512" cy="1030432"/>
      </dsp:txXfrm>
    </dsp:sp>
    <dsp:sp modelId="{8F3B6D51-6576-4847-95F8-097004C88A78}">
      <dsp:nvSpPr>
        <dsp:cNvPr id="0" name=""/>
        <dsp:cNvSpPr/>
      </dsp:nvSpPr>
      <dsp:spPr>
        <a:xfrm>
          <a:off x="0" y="3313620"/>
          <a:ext cx="6096000" cy="1010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SGK,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sách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bài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tập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thước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thẳng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bảng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nhóm</a:t>
          </a:r>
          <a:endParaRPr lang="en-US" sz="2800" kern="1200" dirty="0">
            <a:solidFill>
              <a:schemeClr val="tx1"/>
            </a:solidFill>
            <a:latin typeface="+mj-lt"/>
          </a:endParaRPr>
        </a:p>
      </dsp:txBody>
      <dsp:txXfrm>
        <a:off x="0" y="3313620"/>
        <a:ext cx="6096000" cy="10101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8A3592-FEF6-4F18-A34B-F0E5D14EE5C6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986841-B6E9-4602-99D2-E5DE71145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24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694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155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115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GV ấn</a:t>
            </a:r>
            <a:r>
              <a:rPr lang="en-US" baseline="0" dirty="0"/>
              <a:t> vào start để bắt đầu tính giờ.</a:t>
            </a:r>
          </a:p>
          <a:p>
            <a:r>
              <a:rPr lang="en-US" baseline="0" dirty="0"/>
              <a:t>-Muốn chọn phương án nào thì ấn vào phần chữ cái trước p/a đó.</a:t>
            </a:r>
          </a:p>
          <a:p>
            <a:r>
              <a:rPr lang="en-US" baseline="0" dirty="0"/>
              <a:t>- </a:t>
            </a:r>
            <a:r>
              <a:rPr lang="en-US" baseline="0" dirty="0" err="1"/>
              <a:t>Ấn</a:t>
            </a:r>
            <a:r>
              <a:rPr lang="en-US" baseline="0" dirty="0"/>
              <a:t> </a:t>
            </a:r>
            <a:r>
              <a:rPr lang="en-US" baseline="0" dirty="0" err="1"/>
              <a:t>vào</a:t>
            </a:r>
            <a:r>
              <a:rPr lang="en-US" baseline="0" dirty="0"/>
              <a:t> </a:t>
            </a:r>
            <a:r>
              <a:rPr lang="en-US" baseline="0" dirty="0" err="1"/>
              <a:t>chuông</a:t>
            </a:r>
            <a:r>
              <a:rPr lang="en-US" baseline="0" dirty="0"/>
              <a:t> </a:t>
            </a:r>
            <a:r>
              <a:rPr lang="en-US" baseline="0" dirty="0" err="1"/>
              <a:t>và</a:t>
            </a:r>
            <a:r>
              <a:rPr lang="en-US" baseline="0" dirty="0"/>
              <a:t> quay </a:t>
            </a:r>
            <a:r>
              <a:rPr lang="en-US" baseline="0" dirty="0" err="1"/>
              <a:t>lại</a:t>
            </a:r>
            <a:r>
              <a:rPr lang="en-US" baseline="0" dirty="0"/>
              <a:t> </a:t>
            </a:r>
            <a:r>
              <a:rPr lang="en-US" baseline="0" dirty="0" err="1"/>
              <a:t>sile</a:t>
            </a:r>
            <a:r>
              <a:rPr lang="en-US" baseline="0" dirty="0"/>
              <a:t> </a:t>
            </a:r>
            <a:r>
              <a:rPr lang="en-US" baseline="0" dirty="0" err="1"/>
              <a:t>dọn</a:t>
            </a:r>
            <a:r>
              <a:rPr lang="en-US" baseline="0" dirty="0"/>
              <a:t> </a:t>
            </a:r>
            <a:r>
              <a:rPr lang="en-US" baseline="0" dirty="0" err="1"/>
              <a:t>rác</a:t>
            </a:r>
            <a:r>
              <a:rPr lang="en-US" baseline="0" dirty="0"/>
              <a:t> </a:t>
            </a:r>
            <a:r>
              <a:rPr lang="en-US" baseline="0" dirty="0" err="1"/>
              <a:t>và</a:t>
            </a:r>
            <a:r>
              <a:rPr lang="en-US" baseline="0" dirty="0"/>
              <a:t> </a:t>
            </a:r>
            <a:r>
              <a:rPr lang="en-US" baseline="0" dirty="0" err="1"/>
              <a:t>chọn</a:t>
            </a:r>
            <a:r>
              <a:rPr lang="en-US" baseline="0" dirty="0"/>
              <a:t> </a:t>
            </a:r>
            <a:r>
              <a:rPr lang="en-US" baseline="0" dirty="0" err="1"/>
              <a:t>câu</a:t>
            </a:r>
            <a:r>
              <a:rPr lang="en-US" baseline="0" dirty="0"/>
              <a:t> </a:t>
            </a:r>
            <a:r>
              <a:rPr lang="en-US" baseline="0" dirty="0" err="1"/>
              <a:t>hỏi</a:t>
            </a:r>
            <a:r>
              <a:rPr lang="en-US" baseline="0" dirty="0"/>
              <a:t> </a:t>
            </a:r>
            <a:r>
              <a:rPr lang="en-US" baseline="0" dirty="0" err="1"/>
              <a:t>khác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F164E-D685-493E-AF07-0CE742DE1FDD}" type="slidenum">
              <a:rPr lang="zh-CN" altLang="en-US" smtClean="0">
                <a:solidFill>
                  <a:prstClr val="black"/>
                </a:solidFill>
              </a:rPr>
              <a:pPr/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517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GV ấn</a:t>
            </a:r>
            <a:r>
              <a:rPr lang="en-US" baseline="0" dirty="0"/>
              <a:t> vào start để bắt đầu tính giờ.</a:t>
            </a:r>
          </a:p>
          <a:p>
            <a:r>
              <a:rPr lang="en-US" baseline="0" dirty="0"/>
              <a:t>-Muốn chọn phương án nào thì ấn vào phần chữ cái trước p/a đó.</a:t>
            </a:r>
          </a:p>
          <a:p>
            <a:r>
              <a:rPr lang="en-US" baseline="0" dirty="0"/>
              <a:t>- </a:t>
            </a:r>
            <a:r>
              <a:rPr lang="en-US" baseline="0" dirty="0" err="1"/>
              <a:t>Ấn</a:t>
            </a:r>
            <a:r>
              <a:rPr lang="en-US" baseline="0" dirty="0"/>
              <a:t> </a:t>
            </a:r>
            <a:r>
              <a:rPr lang="en-US" baseline="0" dirty="0" err="1"/>
              <a:t>vào</a:t>
            </a:r>
            <a:r>
              <a:rPr lang="en-US" baseline="0" dirty="0"/>
              <a:t> </a:t>
            </a:r>
            <a:r>
              <a:rPr lang="en-US" baseline="0" dirty="0" err="1"/>
              <a:t>chuông</a:t>
            </a:r>
            <a:r>
              <a:rPr lang="en-US" baseline="0" dirty="0"/>
              <a:t> </a:t>
            </a:r>
            <a:r>
              <a:rPr lang="en-US" baseline="0" dirty="0" err="1"/>
              <a:t>và</a:t>
            </a:r>
            <a:r>
              <a:rPr lang="en-US" baseline="0" dirty="0"/>
              <a:t> quay </a:t>
            </a:r>
            <a:r>
              <a:rPr lang="en-US" baseline="0" dirty="0" err="1"/>
              <a:t>lại</a:t>
            </a:r>
            <a:r>
              <a:rPr lang="en-US" baseline="0" dirty="0"/>
              <a:t> </a:t>
            </a:r>
            <a:r>
              <a:rPr lang="en-US" baseline="0" dirty="0" err="1"/>
              <a:t>sile</a:t>
            </a:r>
            <a:r>
              <a:rPr lang="en-US" baseline="0" dirty="0"/>
              <a:t> </a:t>
            </a:r>
            <a:r>
              <a:rPr lang="en-US" baseline="0" dirty="0" err="1"/>
              <a:t>dọn</a:t>
            </a:r>
            <a:r>
              <a:rPr lang="en-US" baseline="0" dirty="0"/>
              <a:t> </a:t>
            </a:r>
            <a:r>
              <a:rPr lang="en-US" baseline="0" dirty="0" err="1"/>
              <a:t>rác</a:t>
            </a:r>
            <a:r>
              <a:rPr lang="en-US" baseline="0" dirty="0"/>
              <a:t> </a:t>
            </a:r>
            <a:r>
              <a:rPr lang="en-US" baseline="0" dirty="0" err="1"/>
              <a:t>và</a:t>
            </a:r>
            <a:r>
              <a:rPr lang="en-US" baseline="0" dirty="0"/>
              <a:t> </a:t>
            </a:r>
            <a:r>
              <a:rPr lang="en-US" baseline="0" dirty="0" err="1"/>
              <a:t>chọn</a:t>
            </a:r>
            <a:r>
              <a:rPr lang="en-US" baseline="0" dirty="0"/>
              <a:t> </a:t>
            </a:r>
            <a:r>
              <a:rPr lang="en-US" baseline="0" dirty="0" err="1"/>
              <a:t>câu</a:t>
            </a:r>
            <a:r>
              <a:rPr lang="en-US" baseline="0" dirty="0"/>
              <a:t> </a:t>
            </a:r>
            <a:r>
              <a:rPr lang="en-US" baseline="0" dirty="0" err="1"/>
              <a:t>hỏi</a:t>
            </a:r>
            <a:r>
              <a:rPr lang="en-US" baseline="0" dirty="0"/>
              <a:t> </a:t>
            </a:r>
            <a:r>
              <a:rPr lang="en-US" baseline="0" dirty="0" err="1"/>
              <a:t>khác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F164E-D685-493E-AF07-0CE742DE1FDD}" type="slidenum">
              <a:rPr lang="zh-CN" altLang="en-US" smtClean="0">
                <a:solidFill>
                  <a:prstClr val="black"/>
                </a:solidFill>
              </a:rPr>
              <a:pPr/>
              <a:t>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5514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GV ấn</a:t>
            </a:r>
            <a:r>
              <a:rPr lang="en-US" baseline="0" dirty="0"/>
              <a:t> vào start để bắt đầu tính giờ.</a:t>
            </a:r>
          </a:p>
          <a:p>
            <a:r>
              <a:rPr lang="en-US" baseline="0" dirty="0"/>
              <a:t>-Muốn chọn phương án nào thì ấn vào phần chữ cái trước p/a đó.</a:t>
            </a:r>
          </a:p>
          <a:p>
            <a:r>
              <a:rPr lang="en-US" baseline="0" dirty="0"/>
              <a:t>- </a:t>
            </a:r>
            <a:r>
              <a:rPr lang="en-US" baseline="0" dirty="0" err="1"/>
              <a:t>Ấn</a:t>
            </a:r>
            <a:r>
              <a:rPr lang="en-US" baseline="0" dirty="0"/>
              <a:t> </a:t>
            </a:r>
            <a:r>
              <a:rPr lang="en-US" baseline="0" dirty="0" err="1"/>
              <a:t>vào</a:t>
            </a:r>
            <a:r>
              <a:rPr lang="en-US" baseline="0" dirty="0"/>
              <a:t> </a:t>
            </a:r>
            <a:r>
              <a:rPr lang="en-US" baseline="0" dirty="0" err="1"/>
              <a:t>chuông</a:t>
            </a:r>
            <a:r>
              <a:rPr lang="en-US" baseline="0" dirty="0"/>
              <a:t> </a:t>
            </a:r>
            <a:r>
              <a:rPr lang="en-US" baseline="0" dirty="0" err="1"/>
              <a:t>và</a:t>
            </a:r>
            <a:r>
              <a:rPr lang="en-US" baseline="0" dirty="0"/>
              <a:t> quay </a:t>
            </a:r>
            <a:r>
              <a:rPr lang="en-US" baseline="0" dirty="0" err="1"/>
              <a:t>lại</a:t>
            </a:r>
            <a:r>
              <a:rPr lang="en-US" baseline="0" dirty="0"/>
              <a:t> </a:t>
            </a:r>
            <a:r>
              <a:rPr lang="en-US" baseline="0" dirty="0" err="1"/>
              <a:t>sile</a:t>
            </a:r>
            <a:r>
              <a:rPr lang="en-US" baseline="0" dirty="0"/>
              <a:t> </a:t>
            </a:r>
            <a:r>
              <a:rPr lang="en-US" baseline="0" dirty="0" err="1"/>
              <a:t>dọn</a:t>
            </a:r>
            <a:r>
              <a:rPr lang="en-US" baseline="0" dirty="0"/>
              <a:t> </a:t>
            </a:r>
            <a:r>
              <a:rPr lang="en-US" baseline="0" dirty="0" err="1"/>
              <a:t>rác</a:t>
            </a:r>
            <a:r>
              <a:rPr lang="en-US" baseline="0" dirty="0"/>
              <a:t> </a:t>
            </a:r>
            <a:r>
              <a:rPr lang="en-US" baseline="0" dirty="0" err="1"/>
              <a:t>và</a:t>
            </a:r>
            <a:r>
              <a:rPr lang="en-US" baseline="0" dirty="0"/>
              <a:t> </a:t>
            </a:r>
            <a:r>
              <a:rPr lang="en-US" baseline="0" dirty="0" err="1"/>
              <a:t>chọn</a:t>
            </a:r>
            <a:r>
              <a:rPr lang="en-US" baseline="0" dirty="0"/>
              <a:t> </a:t>
            </a:r>
            <a:r>
              <a:rPr lang="en-US" baseline="0" dirty="0" err="1"/>
              <a:t>câu</a:t>
            </a:r>
            <a:r>
              <a:rPr lang="en-US" baseline="0" dirty="0"/>
              <a:t> </a:t>
            </a:r>
            <a:r>
              <a:rPr lang="en-US" baseline="0" dirty="0" err="1"/>
              <a:t>hỏi</a:t>
            </a:r>
            <a:r>
              <a:rPr lang="en-US" baseline="0" dirty="0"/>
              <a:t> </a:t>
            </a:r>
            <a:r>
              <a:rPr lang="en-US" baseline="0" dirty="0" err="1"/>
              <a:t>khác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F164E-D685-493E-AF07-0CE742DE1FDD}" type="slidenum">
              <a:rPr lang="zh-CN" altLang="en-US" smtClean="0">
                <a:solidFill>
                  <a:prstClr val="black"/>
                </a:solidFill>
              </a:rPr>
              <a:pPr/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896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GV ấn</a:t>
            </a:r>
            <a:r>
              <a:rPr lang="en-US" baseline="0" dirty="0"/>
              <a:t> vào start để bắt đầu tính giờ.</a:t>
            </a:r>
          </a:p>
          <a:p>
            <a:r>
              <a:rPr lang="en-US" baseline="0" dirty="0"/>
              <a:t>-Muốn chọn phương án nào thì ấn vào phần chữ cái trước p/a đó.</a:t>
            </a:r>
          </a:p>
          <a:p>
            <a:r>
              <a:rPr lang="en-US" baseline="0" dirty="0"/>
              <a:t>- </a:t>
            </a:r>
            <a:r>
              <a:rPr lang="en-US" baseline="0" dirty="0" err="1"/>
              <a:t>Ấn</a:t>
            </a:r>
            <a:r>
              <a:rPr lang="en-US" baseline="0" dirty="0"/>
              <a:t> </a:t>
            </a:r>
            <a:r>
              <a:rPr lang="en-US" baseline="0" dirty="0" err="1"/>
              <a:t>vào</a:t>
            </a:r>
            <a:r>
              <a:rPr lang="en-US" baseline="0" dirty="0"/>
              <a:t> </a:t>
            </a:r>
            <a:r>
              <a:rPr lang="en-US" baseline="0" dirty="0" err="1"/>
              <a:t>chuông</a:t>
            </a:r>
            <a:r>
              <a:rPr lang="en-US" baseline="0" dirty="0"/>
              <a:t> </a:t>
            </a:r>
            <a:r>
              <a:rPr lang="en-US" baseline="0" dirty="0" err="1"/>
              <a:t>và</a:t>
            </a:r>
            <a:r>
              <a:rPr lang="en-US" baseline="0" dirty="0"/>
              <a:t> quay </a:t>
            </a:r>
            <a:r>
              <a:rPr lang="en-US" baseline="0" dirty="0" err="1"/>
              <a:t>lại</a:t>
            </a:r>
            <a:r>
              <a:rPr lang="en-US" baseline="0" dirty="0"/>
              <a:t> </a:t>
            </a:r>
            <a:r>
              <a:rPr lang="en-US" baseline="0" dirty="0" err="1"/>
              <a:t>sile</a:t>
            </a:r>
            <a:r>
              <a:rPr lang="en-US" baseline="0" dirty="0"/>
              <a:t> </a:t>
            </a:r>
            <a:r>
              <a:rPr lang="en-US" baseline="0" dirty="0" err="1"/>
              <a:t>dọn</a:t>
            </a:r>
            <a:r>
              <a:rPr lang="en-US" baseline="0" dirty="0"/>
              <a:t> </a:t>
            </a:r>
            <a:r>
              <a:rPr lang="en-US" baseline="0" dirty="0" err="1"/>
              <a:t>rác</a:t>
            </a:r>
            <a:r>
              <a:rPr lang="en-US" baseline="0" dirty="0"/>
              <a:t> </a:t>
            </a:r>
            <a:r>
              <a:rPr lang="en-US" baseline="0" dirty="0" err="1"/>
              <a:t>và</a:t>
            </a:r>
            <a:r>
              <a:rPr lang="en-US" baseline="0" dirty="0"/>
              <a:t> </a:t>
            </a:r>
            <a:r>
              <a:rPr lang="en-US" baseline="0" dirty="0" err="1"/>
              <a:t>chọn</a:t>
            </a:r>
            <a:r>
              <a:rPr lang="en-US" baseline="0" dirty="0"/>
              <a:t> </a:t>
            </a:r>
            <a:r>
              <a:rPr lang="en-US" baseline="0" dirty="0" err="1"/>
              <a:t>câu</a:t>
            </a:r>
            <a:r>
              <a:rPr lang="en-US" baseline="0" dirty="0"/>
              <a:t> </a:t>
            </a:r>
            <a:r>
              <a:rPr lang="en-US" baseline="0" dirty="0" err="1"/>
              <a:t>hỏi</a:t>
            </a:r>
            <a:r>
              <a:rPr lang="en-US" baseline="0" dirty="0"/>
              <a:t> </a:t>
            </a:r>
            <a:r>
              <a:rPr lang="en-US" baseline="0" dirty="0" err="1"/>
              <a:t>khác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F164E-D685-493E-AF07-0CE742DE1FDD}" type="slidenum">
              <a:rPr lang="zh-CN" altLang="en-US" smtClean="0">
                <a:solidFill>
                  <a:prstClr val="black"/>
                </a:solidFill>
              </a:rPr>
              <a:pPr/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7677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GV ấn</a:t>
            </a:r>
            <a:r>
              <a:rPr lang="en-US" baseline="0" dirty="0"/>
              <a:t> vào start để bắt đầu tính giờ.</a:t>
            </a:r>
          </a:p>
          <a:p>
            <a:r>
              <a:rPr lang="en-US" baseline="0" dirty="0"/>
              <a:t>-Muốn chọn phương án nào thì ấn vào phần chữ cái trước p/a đó.</a:t>
            </a:r>
          </a:p>
          <a:p>
            <a:r>
              <a:rPr lang="en-US" baseline="0" dirty="0"/>
              <a:t>- </a:t>
            </a:r>
            <a:r>
              <a:rPr lang="en-US" baseline="0" dirty="0" err="1"/>
              <a:t>Ấn</a:t>
            </a:r>
            <a:r>
              <a:rPr lang="en-US" baseline="0" dirty="0"/>
              <a:t> </a:t>
            </a:r>
            <a:r>
              <a:rPr lang="en-US" baseline="0" dirty="0" err="1"/>
              <a:t>vào</a:t>
            </a:r>
            <a:r>
              <a:rPr lang="en-US" baseline="0" dirty="0"/>
              <a:t> </a:t>
            </a:r>
            <a:r>
              <a:rPr lang="en-US" baseline="0" dirty="0" err="1"/>
              <a:t>chuông</a:t>
            </a:r>
            <a:r>
              <a:rPr lang="en-US" baseline="0" dirty="0"/>
              <a:t> </a:t>
            </a:r>
            <a:r>
              <a:rPr lang="en-US" baseline="0" dirty="0" err="1"/>
              <a:t>và</a:t>
            </a:r>
            <a:r>
              <a:rPr lang="en-US" baseline="0" dirty="0"/>
              <a:t> quay </a:t>
            </a:r>
            <a:r>
              <a:rPr lang="en-US" baseline="0" dirty="0" err="1"/>
              <a:t>lại</a:t>
            </a:r>
            <a:r>
              <a:rPr lang="en-US" baseline="0" dirty="0"/>
              <a:t> </a:t>
            </a:r>
            <a:r>
              <a:rPr lang="en-US" baseline="0" dirty="0" err="1"/>
              <a:t>sile</a:t>
            </a:r>
            <a:r>
              <a:rPr lang="en-US" baseline="0" dirty="0"/>
              <a:t> </a:t>
            </a:r>
            <a:r>
              <a:rPr lang="en-US" baseline="0" dirty="0" err="1"/>
              <a:t>dọn</a:t>
            </a:r>
            <a:r>
              <a:rPr lang="en-US" baseline="0" dirty="0"/>
              <a:t> </a:t>
            </a:r>
            <a:r>
              <a:rPr lang="en-US" baseline="0" dirty="0" err="1"/>
              <a:t>rác</a:t>
            </a:r>
            <a:r>
              <a:rPr lang="en-US" baseline="0" dirty="0"/>
              <a:t> </a:t>
            </a:r>
            <a:r>
              <a:rPr lang="en-US" baseline="0" dirty="0" err="1"/>
              <a:t>và</a:t>
            </a:r>
            <a:r>
              <a:rPr lang="en-US" baseline="0" dirty="0"/>
              <a:t> </a:t>
            </a:r>
            <a:r>
              <a:rPr lang="en-US" baseline="0" dirty="0" err="1"/>
              <a:t>chọn</a:t>
            </a:r>
            <a:r>
              <a:rPr lang="en-US" baseline="0" dirty="0"/>
              <a:t> </a:t>
            </a:r>
            <a:r>
              <a:rPr lang="en-US" baseline="0" dirty="0" err="1"/>
              <a:t>câu</a:t>
            </a:r>
            <a:r>
              <a:rPr lang="en-US" baseline="0" dirty="0"/>
              <a:t> </a:t>
            </a:r>
            <a:r>
              <a:rPr lang="en-US" baseline="0" dirty="0" err="1"/>
              <a:t>hỏi</a:t>
            </a:r>
            <a:r>
              <a:rPr lang="en-US" baseline="0" dirty="0"/>
              <a:t> </a:t>
            </a:r>
            <a:r>
              <a:rPr lang="en-US" baseline="0" dirty="0" err="1"/>
              <a:t>khác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F164E-D685-493E-AF07-0CE742DE1FDD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82596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GV ấn</a:t>
            </a:r>
            <a:r>
              <a:rPr lang="en-US" baseline="0" dirty="0"/>
              <a:t> vào start để bắt đầu tính giờ.</a:t>
            </a:r>
          </a:p>
          <a:p>
            <a:r>
              <a:rPr lang="en-US" baseline="0" dirty="0"/>
              <a:t>-Muốn chọn phương án nào thì ấn vào phần chữ cái trước p/a đó.</a:t>
            </a:r>
          </a:p>
          <a:p>
            <a:r>
              <a:rPr lang="en-US" baseline="0" dirty="0"/>
              <a:t>- </a:t>
            </a:r>
            <a:r>
              <a:rPr lang="en-US" baseline="0" dirty="0" err="1"/>
              <a:t>Ấn</a:t>
            </a:r>
            <a:r>
              <a:rPr lang="en-US" baseline="0" dirty="0"/>
              <a:t> </a:t>
            </a:r>
            <a:r>
              <a:rPr lang="en-US" baseline="0" dirty="0" err="1"/>
              <a:t>vào</a:t>
            </a:r>
            <a:r>
              <a:rPr lang="en-US" baseline="0" dirty="0"/>
              <a:t> </a:t>
            </a:r>
            <a:r>
              <a:rPr lang="en-US" baseline="0" dirty="0" err="1"/>
              <a:t>chuông</a:t>
            </a:r>
            <a:r>
              <a:rPr lang="en-US" baseline="0" dirty="0"/>
              <a:t> </a:t>
            </a:r>
            <a:r>
              <a:rPr lang="en-US" baseline="0" dirty="0" err="1"/>
              <a:t>và</a:t>
            </a:r>
            <a:r>
              <a:rPr lang="en-US" baseline="0" dirty="0"/>
              <a:t> quay </a:t>
            </a:r>
            <a:r>
              <a:rPr lang="en-US" baseline="0" dirty="0" err="1"/>
              <a:t>lại</a:t>
            </a:r>
            <a:r>
              <a:rPr lang="en-US" baseline="0" dirty="0"/>
              <a:t> </a:t>
            </a:r>
            <a:r>
              <a:rPr lang="en-US" baseline="0" dirty="0" err="1"/>
              <a:t>sile</a:t>
            </a:r>
            <a:r>
              <a:rPr lang="en-US" baseline="0" dirty="0"/>
              <a:t> </a:t>
            </a:r>
            <a:r>
              <a:rPr lang="en-US" baseline="0" dirty="0" err="1"/>
              <a:t>dọn</a:t>
            </a:r>
            <a:r>
              <a:rPr lang="en-US" baseline="0" dirty="0"/>
              <a:t> </a:t>
            </a:r>
            <a:r>
              <a:rPr lang="en-US" baseline="0" dirty="0" err="1"/>
              <a:t>rác</a:t>
            </a:r>
            <a:r>
              <a:rPr lang="en-US" baseline="0" dirty="0"/>
              <a:t> </a:t>
            </a:r>
            <a:r>
              <a:rPr lang="en-US" baseline="0" dirty="0" err="1"/>
              <a:t>và</a:t>
            </a:r>
            <a:r>
              <a:rPr lang="en-US" baseline="0" dirty="0"/>
              <a:t> </a:t>
            </a:r>
            <a:r>
              <a:rPr lang="en-US" baseline="0" dirty="0" err="1"/>
              <a:t>chọn</a:t>
            </a:r>
            <a:r>
              <a:rPr lang="en-US" baseline="0" dirty="0"/>
              <a:t> </a:t>
            </a:r>
            <a:r>
              <a:rPr lang="en-US" baseline="0" dirty="0" err="1"/>
              <a:t>câu</a:t>
            </a:r>
            <a:r>
              <a:rPr lang="en-US" baseline="0" dirty="0"/>
              <a:t> </a:t>
            </a:r>
            <a:r>
              <a:rPr lang="en-US" baseline="0" dirty="0" err="1"/>
              <a:t>hỏi</a:t>
            </a:r>
            <a:r>
              <a:rPr lang="en-US" baseline="0" dirty="0"/>
              <a:t> </a:t>
            </a:r>
            <a:r>
              <a:rPr lang="en-US" baseline="0" dirty="0" err="1"/>
              <a:t>khác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F164E-D685-493E-AF07-0CE742DE1FDD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7087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GV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Đvđ</a:t>
                </a:r>
                <a:r>
                  <a:rPr lang="en-US" sz="1200" kern="1200" baseline="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: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Khi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ta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biến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đổi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đa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thức</a:t>
                </a:r>
                <a:r>
                  <a:rPr lang="en-US" sz="1200" kern="1200" baseline="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altLang="zh-CN" sz="1200" b="1" dirty="0" smtClean="0">
                    <a:solidFill>
                      <a:srgbClr val="1C7500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en-US" altLang="zh-CN" sz="1200" b="1" i="1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altLang="zh-CN" sz="1200" b="1" i="1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𝟏𝟎</m:t>
                    </m:r>
                    <m:r>
                      <a:rPr lang="en-US" altLang="zh-CN" sz="1200" b="1" i="1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𝒙</m:t>
                    </m:r>
                  </m:oMath>
                </a14:m>
                <a:r>
                  <a:rPr lang="en-US" sz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thành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tích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1200" b="1" i="1" smtClean="0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𝟐</m:t>
                    </m:r>
                    <m:r>
                      <a:rPr lang="en-US" altLang="zh-CN" sz="1200" b="1" i="1" smtClean="0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𝒙</m:t>
                    </m:r>
                    <m:d>
                      <m:dPr>
                        <m:ctrlP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𝟑</m:t>
                        </m:r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𝟓</m:t>
                        </m:r>
                      </m:e>
                    </m:d>
                  </m:oMath>
                </a14:m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thì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ta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đã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phân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tích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đa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thức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altLang="zh-CN" sz="1200" b="1" dirty="0" smtClean="0">
                    <a:solidFill>
                      <a:srgbClr val="1C7500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en-US" altLang="zh-CN" sz="1200" b="1" i="1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altLang="zh-CN" sz="1200" b="1" i="1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𝟏𝟎</m:t>
                    </m:r>
                    <m:r>
                      <a:rPr lang="en-US" altLang="zh-CN" sz="1200" b="1" i="1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𝒙</m:t>
                    </m:r>
                  </m:oMath>
                </a14:m>
                <a:r>
                  <a:rPr lang="en-US" sz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thành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nhân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tử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.</a:t>
                </a: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GV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Đvđ</a:t>
                </a:r>
                <a:r>
                  <a:rPr lang="en-US" sz="1200" kern="1200" baseline="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: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Khi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ta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biến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đổi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đa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thức</a:t>
                </a:r>
                <a:r>
                  <a:rPr lang="en-US" sz="1200" kern="1200" baseline="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altLang="zh-CN" sz="1200" b="1" dirty="0" smtClean="0">
                    <a:solidFill>
                      <a:srgbClr val="1C7500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6</a:t>
                </a:r>
                <a:r>
                  <a:rPr lang="en-US" altLang="zh-CN" sz="1200" b="1" i="0">
                    <a:solidFill>
                      <a:srgbClr val="1C7500"/>
                    </a:solidFill>
                    <a:latin typeface="Cambria Math" panose="020405030504060302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𝒙^𝟐−𝟏𝟎𝒙</a:t>
                </a:r>
                <a:r>
                  <a:rPr lang="en-US" sz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thành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tích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altLang="zh-CN" sz="1200" b="1" i="0" smtClean="0">
                    <a:solidFill>
                      <a:srgbClr val="1C7500"/>
                    </a:solidFill>
                    <a:latin typeface="Cambria Math" panose="020405030504060302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𝟐𝒙</a:t>
                </a:r>
                <a:r>
                  <a:rPr lang="en-US" altLang="zh-CN" sz="1200" b="1" i="0">
                    <a:solidFill>
                      <a:srgbClr val="1C7500"/>
                    </a:solidFill>
                    <a:latin typeface="Cambria Math" panose="020405030504060302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(𝟑𝒙−𝟓)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thì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ta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đã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phân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tích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đa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thức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altLang="zh-CN" sz="1200" b="1" dirty="0" smtClean="0">
                    <a:solidFill>
                      <a:srgbClr val="1C7500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6</a:t>
                </a:r>
                <a:r>
                  <a:rPr lang="en-US" altLang="zh-CN" sz="1200" b="1" i="0">
                    <a:solidFill>
                      <a:srgbClr val="1C7500"/>
                    </a:solidFill>
                    <a:latin typeface="Cambria Math" panose="020405030504060302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𝒙^𝟐−𝟏𝟎𝒙</a:t>
                </a:r>
                <a:r>
                  <a:rPr lang="en-US" sz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thành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nhân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tử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.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1886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GV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Đvđ</a:t>
                </a:r>
                <a:r>
                  <a:rPr lang="en-US" sz="1200" kern="1200" baseline="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: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Khi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ta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biến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đổi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đa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thức</a:t>
                </a:r>
                <a:r>
                  <a:rPr lang="en-US" sz="1200" kern="1200" baseline="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altLang="zh-CN" sz="1200" b="1" dirty="0" smtClean="0">
                    <a:solidFill>
                      <a:srgbClr val="1C7500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en-US" altLang="zh-CN" sz="1200" b="1" i="1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altLang="zh-CN" sz="1200" b="1" i="1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𝟏𝟎</m:t>
                    </m:r>
                    <m:r>
                      <a:rPr lang="en-US" altLang="zh-CN" sz="1200" b="1" i="1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𝒙</m:t>
                    </m:r>
                  </m:oMath>
                </a14:m>
                <a:r>
                  <a:rPr lang="en-US" sz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thành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tích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1200" b="1" i="1" smtClean="0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𝟐</m:t>
                    </m:r>
                    <m:r>
                      <a:rPr lang="en-US" altLang="zh-CN" sz="1200" b="1" i="1" smtClean="0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𝒙</m:t>
                    </m:r>
                    <m:d>
                      <m:dPr>
                        <m:ctrlP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𝟑</m:t>
                        </m:r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𝟓</m:t>
                        </m:r>
                      </m:e>
                    </m:d>
                  </m:oMath>
                </a14:m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thì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ta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đã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phân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tích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đa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thức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altLang="zh-CN" sz="1200" b="1" dirty="0" smtClean="0">
                    <a:solidFill>
                      <a:srgbClr val="1C7500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en-US" altLang="zh-CN" sz="1200" b="1" i="1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altLang="zh-CN" sz="1200" b="1" i="1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𝟏𝟎</m:t>
                    </m:r>
                    <m:r>
                      <a:rPr lang="en-US" altLang="zh-CN" sz="1200" b="1" i="1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𝒙</m:t>
                    </m:r>
                  </m:oMath>
                </a14:m>
                <a:r>
                  <a:rPr lang="en-US" sz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thành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nhân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tử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.</a:t>
                </a: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GV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Đvđ</a:t>
                </a:r>
                <a:r>
                  <a:rPr lang="en-US" sz="1200" kern="1200" baseline="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: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Khi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ta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biến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đổi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đa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thức</a:t>
                </a:r>
                <a:r>
                  <a:rPr lang="en-US" sz="1200" kern="1200" baseline="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altLang="zh-CN" sz="1200" b="1" dirty="0" smtClean="0">
                    <a:solidFill>
                      <a:srgbClr val="1C7500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6</a:t>
                </a:r>
                <a:r>
                  <a:rPr lang="en-US" altLang="zh-CN" sz="1200" b="1" i="0">
                    <a:solidFill>
                      <a:srgbClr val="1C7500"/>
                    </a:solidFill>
                    <a:latin typeface="Cambria Math" panose="020405030504060302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𝒙^𝟐−𝟏𝟎𝒙</a:t>
                </a:r>
                <a:r>
                  <a:rPr lang="en-US" sz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thành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tích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altLang="zh-CN" sz="1200" b="1" i="0" smtClean="0">
                    <a:solidFill>
                      <a:srgbClr val="1C7500"/>
                    </a:solidFill>
                    <a:latin typeface="Cambria Math" panose="020405030504060302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𝟐𝒙</a:t>
                </a:r>
                <a:r>
                  <a:rPr lang="en-US" altLang="zh-CN" sz="1200" b="1" i="0">
                    <a:solidFill>
                      <a:srgbClr val="1C7500"/>
                    </a:solidFill>
                    <a:latin typeface="Cambria Math" panose="020405030504060302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(𝟑𝒙−𝟓)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thì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ta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đã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phân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tích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đa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thức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altLang="zh-CN" sz="1200" b="1" dirty="0" smtClean="0">
                    <a:solidFill>
                      <a:srgbClr val="1C7500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6</a:t>
                </a:r>
                <a:r>
                  <a:rPr lang="en-US" altLang="zh-CN" sz="1200" b="1" i="0">
                    <a:solidFill>
                      <a:srgbClr val="1C7500"/>
                    </a:solidFill>
                    <a:latin typeface="Cambria Math" panose="020405030504060302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𝒙^𝟐−𝟏𝟎𝒙</a:t>
                </a:r>
                <a:r>
                  <a:rPr lang="en-US" sz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thành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nhân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tử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.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8893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478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794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496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131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246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659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723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457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017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509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87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897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56BE5A3A-290B-4650-8837-C7DF6B09D7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Tiêu đề phụ 2">
            <a:extLst>
              <a:ext uri="{FF2B5EF4-FFF2-40B4-BE49-F238E27FC236}">
                <a16:creationId xmlns:a16="http://schemas.microsoft.com/office/drawing/2014/main" id="{FAAB943A-05E5-4DBB-9439-4AA9AB58B9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vi-VN"/>
              <a:t>Bấm để chỉnh sửa kiểu tiêu đề phụ của Bản cái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937A2A3E-C51E-4812-928F-9F6EDF7D6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4E7793D6-E57D-4A32-9BA2-23F3DF086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658CFE39-66CB-4FC5-B2FF-60BABF3EF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5684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284C8E96-EA78-40BF-BDB6-5AD323A5C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B1FAEDDC-B817-4EED-9D53-E7D15904C0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57E5799D-AEA1-46D7-9F99-374B9CA01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1E9E9318-9CF6-4ACA-A5CE-866349534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0FD000B7-C01C-4DE0-BFB4-7BE0BE314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4538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41D6E89E-E412-49B0-BE62-F2EE4A2B2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681F4A66-C7C1-48F5-AAB5-5A374166AB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DCD16AEB-16D5-42CA-9537-FAD06C886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5110061A-2295-4F39-894F-8BF3905A0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84EAFA22-2B3E-47BF-8F5E-F64F86509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8026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9761EA5-4D33-4A36-8325-0AFDE8063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C9285093-E273-47EC-8BFD-2D378C93B7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E200BCDF-53F2-4681-B896-B97C759BB4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B86C5409-E40F-4002-9C0B-84C74584F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03742CB6-7BBC-4CCA-A49E-F4B0DB855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A4BB5FB3-9A75-4DFD-82CE-F2954A164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4504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DA5CC030-E22D-4C7E-B82F-6C746FBEE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AA1C16AB-9FFB-4D1E-9898-18C983971D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B848FA3B-CE27-4FB9-967B-9D7414F8DD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Văn bản 4">
            <a:extLst>
              <a:ext uri="{FF2B5EF4-FFF2-40B4-BE49-F238E27FC236}">
                <a16:creationId xmlns:a16="http://schemas.microsoft.com/office/drawing/2014/main" id="{A3946EAB-6249-4D4C-BE84-13FD263232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6" name="Chỗ dành sẵn cho Nội dung 5">
            <a:extLst>
              <a:ext uri="{FF2B5EF4-FFF2-40B4-BE49-F238E27FC236}">
                <a16:creationId xmlns:a16="http://schemas.microsoft.com/office/drawing/2014/main" id="{0CB35F50-BC3C-4EE3-8A42-9DE4B0D930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7" name="Chỗ dành sẵn cho Ngày tháng 6">
            <a:extLst>
              <a:ext uri="{FF2B5EF4-FFF2-40B4-BE49-F238E27FC236}">
                <a16:creationId xmlns:a16="http://schemas.microsoft.com/office/drawing/2014/main" id="{054FDB98-3C96-4BC5-8100-EFDBD032C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8" name="Chỗ dành sẵn cho Chân trang 7">
            <a:extLst>
              <a:ext uri="{FF2B5EF4-FFF2-40B4-BE49-F238E27FC236}">
                <a16:creationId xmlns:a16="http://schemas.microsoft.com/office/drawing/2014/main" id="{CE02A3A8-70AB-4CBC-B228-8EE92B606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hỗ dành sẵn cho Số hiệu Bản chiếu 8">
            <a:extLst>
              <a:ext uri="{FF2B5EF4-FFF2-40B4-BE49-F238E27FC236}">
                <a16:creationId xmlns:a16="http://schemas.microsoft.com/office/drawing/2014/main" id="{271F50C4-EB83-47B1-B971-F20016E98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9760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1DD26466-4061-4AEE-A69B-CB196B06D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gày tháng 2">
            <a:extLst>
              <a:ext uri="{FF2B5EF4-FFF2-40B4-BE49-F238E27FC236}">
                <a16:creationId xmlns:a16="http://schemas.microsoft.com/office/drawing/2014/main" id="{04544B7C-8624-48E3-9CF2-AFFE26A3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4" name="Chỗ dành sẵn cho Chân trang 3">
            <a:extLst>
              <a:ext uri="{FF2B5EF4-FFF2-40B4-BE49-F238E27FC236}">
                <a16:creationId xmlns:a16="http://schemas.microsoft.com/office/drawing/2014/main" id="{C1F059B1-CAD6-423E-A9CD-390BFB122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hỗ dành sẵn cho Số hiệu Bản chiếu 4">
            <a:extLst>
              <a:ext uri="{FF2B5EF4-FFF2-40B4-BE49-F238E27FC236}">
                <a16:creationId xmlns:a16="http://schemas.microsoft.com/office/drawing/2014/main" id="{EA24A03B-D71E-48E8-A1BE-FD13DDD60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4063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>
            <a:extLst>
              <a:ext uri="{FF2B5EF4-FFF2-40B4-BE49-F238E27FC236}">
                <a16:creationId xmlns:a16="http://schemas.microsoft.com/office/drawing/2014/main" id="{D6476802-3A7D-45C0-A6D8-6AA8567F3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3" name="Chỗ dành sẵn cho Chân trang 2">
            <a:extLst>
              <a:ext uri="{FF2B5EF4-FFF2-40B4-BE49-F238E27FC236}">
                <a16:creationId xmlns:a16="http://schemas.microsoft.com/office/drawing/2014/main" id="{1B13712D-5B04-4E6A-8A0F-5C2892499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hỗ dành sẵn cho Số hiệu Bản chiếu 3">
            <a:extLst>
              <a:ext uri="{FF2B5EF4-FFF2-40B4-BE49-F238E27FC236}">
                <a16:creationId xmlns:a16="http://schemas.microsoft.com/office/drawing/2014/main" id="{CA2E22E9-1CDF-4FDC-AAE0-4533882ED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6177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C277932-5BE4-45E5-AC8E-FACA9EA33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E7281689-A220-4734-AC81-35FC709D0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1C09AB8-6206-4767-ADA0-0F5BFE4C75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2DF5A107-BA2F-4CEF-9B32-74906C309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1C10382E-E862-41C1-A96E-11E22F413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6D0F9C6B-8592-414D-89CA-B1BFD2E63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574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00DA8BF-E5D9-46F3-BF21-BD1845030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Hình ảnh 2">
            <a:extLst>
              <a:ext uri="{FF2B5EF4-FFF2-40B4-BE49-F238E27FC236}">
                <a16:creationId xmlns:a16="http://schemas.microsoft.com/office/drawing/2014/main" id="{C43884FC-7CB4-4A84-8786-D3B218280D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292C80B-F672-4040-9ED6-176F3D4277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6776CA2F-89E0-48FF-B7DB-B7435BE2E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2580E76E-FA8D-4FBC-BCFF-C35B87976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CEBF6CBD-9D8A-44F6-BEBD-EA780CC7C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3015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ề và Văn bản Dọ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6D26D3B-4D83-4901-B953-D52E007DF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921C6C4-6DBC-4E30-97B6-5A0B683E9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C76BC1D8-FBB1-44B4-AD6C-9A98F65D0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E106A809-2D05-4F49-A350-721D1F61D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ED31A982-DCE9-4452-B352-F525A3C40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0913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ề Dọc và Văn bả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>
            <a:extLst>
              <a:ext uri="{FF2B5EF4-FFF2-40B4-BE49-F238E27FC236}">
                <a16:creationId xmlns:a16="http://schemas.microsoft.com/office/drawing/2014/main" id="{48643E9C-D4D0-4C27-9B92-8E7B641828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78D2274-438C-4DFA-AB47-D2EC50A5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1F6C0C3D-3E8C-4FA2-9C4A-FB6A74AB6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B2C93262-3164-4660-9FF4-3F62E2AFF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C2037D9B-155D-4BA7-B28F-D052B396D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8271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: 圆角 9"/>
          <p:cNvSpPr/>
          <p:nvPr userDrawn="1"/>
        </p:nvSpPr>
        <p:spPr>
          <a:xfrm>
            <a:off x="355607" y="200029"/>
            <a:ext cx="8432786" cy="4743443"/>
          </a:xfrm>
          <a:prstGeom prst="roundRect">
            <a:avLst>
              <a:gd name="adj" fmla="val 3157"/>
            </a:avLst>
          </a:prstGeom>
          <a:solidFill>
            <a:srgbClr val="1EA3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矩形: 圆角 11"/>
          <p:cNvSpPr/>
          <p:nvPr userDrawn="1"/>
        </p:nvSpPr>
        <p:spPr>
          <a:xfrm>
            <a:off x="483433" y="303976"/>
            <a:ext cx="8139659" cy="4499582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0" name="矩形: 圆角 59"/>
          <p:cNvSpPr/>
          <p:nvPr userDrawn="1"/>
        </p:nvSpPr>
        <p:spPr>
          <a:xfrm>
            <a:off x="530276" y="342860"/>
            <a:ext cx="8046000" cy="4428000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sp>
        <p:nvSpPr>
          <p:cNvPr id="13" name="矩形: 一个圆顶角，剪去另一个顶角 12"/>
          <p:cNvSpPr/>
          <p:nvPr userDrawn="1"/>
        </p:nvSpPr>
        <p:spPr>
          <a:xfrm rot="5400000" flipV="1">
            <a:off x="52277" y="648773"/>
            <a:ext cx="675000" cy="27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718661" y="100489"/>
            <a:ext cx="7612380" cy="461010"/>
            <a:chOff x="1509" y="211"/>
            <a:chExt cx="15984" cy="968"/>
          </a:xfrm>
        </p:grpSpPr>
        <p:sp>
          <p:nvSpPr>
            <p:cNvPr id="42" name="流程图: 接点 41"/>
            <p:cNvSpPr/>
            <p:nvPr/>
          </p:nvSpPr>
          <p:spPr>
            <a:xfrm>
              <a:off x="1509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3" name="空心弧 18"/>
            <p:cNvSpPr/>
            <p:nvPr/>
          </p:nvSpPr>
          <p:spPr>
            <a:xfrm rot="5400000">
              <a:off x="1469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4" name="流程图: 接点 43"/>
            <p:cNvSpPr/>
            <p:nvPr/>
          </p:nvSpPr>
          <p:spPr>
            <a:xfrm>
              <a:off x="3378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5" name="空心弧 18"/>
            <p:cNvSpPr/>
            <p:nvPr/>
          </p:nvSpPr>
          <p:spPr>
            <a:xfrm rot="5400000">
              <a:off x="3338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6" name="流程图: 接点 45"/>
            <p:cNvSpPr/>
            <p:nvPr/>
          </p:nvSpPr>
          <p:spPr>
            <a:xfrm>
              <a:off x="5211" y="725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7" name="空心弧 18"/>
            <p:cNvSpPr/>
            <p:nvPr/>
          </p:nvSpPr>
          <p:spPr>
            <a:xfrm rot="5400000">
              <a:off x="5171" y="29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8" name="流程图: 接点 47"/>
            <p:cNvSpPr/>
            <p:nvPr/>
          </p:nvSpPr>
          <p:spPr>
            <a:xfrm>
              <a:off x="7391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9" name="空心弧 18"/>
            <p:cNvSpPr/>
            <p:nvPr/>
          </p:nvSpPr>
          <p:spPr>
            <a:xfrm rot="5400000">
              <a:off x="7351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0" name="流程图: 接点 49"/>
            <p:cNvSpPr/>
            <p:nvPr/>
          </p:nvSpPr>
          <p:spPr>
            <a:xfrm>
              <a:off x="9260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1" name="空心弧 18"/>
            <p:cNvSpPr/>
            <p:nvPr/>
          </p:nvSpPr>
          <p:spPr>
            <a:xfrm rot="5400000">
              <a:off x="9220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2" name="流程图: 接点 51"/>
            <p:cNvSpPr/>
            <p:nvPr/>
          </p:nvSpPr>
          <p:spPr>
            <a:xfrm>
              <a:off x="11093" y="722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3" name="空心弧 18"/>
            <p:cNvSpPr/>
            <p:nvPr/>
          </p:nvSpPr>
          <p:spPr>
            <a:xfrm rot="5400000">
              <a:off x="11053" y="297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4" name="流程图: 接点 53"/>
            <p:cNvSpPr/>
            <p:nvPr/>
          </p:nvSpPr>
          <p:spPr>
            <a:xfrm>
              <a:off x="13203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5" name="空心弧 18"/>
            <p:cNvSpPr/>
            <p:nvPr/>
          </p:nvSpPr>
          <p:spPr>
            <a:xfrm rot="5400000">
              <a:off x="13162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6" name="流程图: 接点 55"/>
            <p:cNvSpPr/>
            <p:nvPr/>
          </p:nvSpPr>
          <p:spPr>
            <a:xfrm>
              <a:off x="15071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7" name="空心弧 18"/>
            <p:cNvSpPr/>
            <p:nvPr/>
          </p:nvSpPr>
          <p:spPr>
            <a:xfrm rot="5400000">
              <a:off x="15031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8" name="流程图: 接点 57"/>
            <p:cNvSpPr/>
            <p:nvPr/>
          </p:nvSpPr>
          <p:spPr>
            <a:xfrm>
              <a:off x="16905" y="714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9" name="空心弧 18"/>
            <p:cNvSpPr/>
            <p:nvPr/>
          </p:nvSpPr>
          <p:spPr>
            <a:xfrm rot="5400000">
              <a:off x="16864" y="28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</p:grpSp>
      <p:sp>
        <p:nvSpPr>
          <p:cNvPr id="65" name="矩形: 一个圆顶角，剪去另一个顶角 64"/>
          <p:cNvSpPr/>
          <p:nvPr userDrawn="1"/>
        </p:nvSpPr>
        <p:spPr>
          <a:xfrm rot="5400000" flipV="1">
            <a:off x="52277" y="1362659"/>
            <a:ext cx="675000" cy="27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6" name="矩形: 一个圆顶角，剪去另一个顶角 65"/>
          <p:cNvSpPr/>
          <p:nvPr userDrawn="1"/>
        </p:nvSpPr>
        <p:spPr>
          <a:xfrm rot="16200000" flipV="1">
            <a:off x="8400350" y="2040258"/>
            <a:ext cx="675000" cy="324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7" name="矩形: 一个圆顶角，剪去另一个顶角 66"/>
          <p:cNvSpPr/>
          <p:nvPr userDrawn="1"/>
        </p:nvSpPr>
        <p:spPr>
          <a:xfrm rot="16200000" flipV="1">
            <a:off x="8373350" y="2781143"/>
            <a:ext cx="675000" cy="27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8" name="矩形: 一个圆顶角，剪去另一个顶角 67"/>
          <p:cNvSpPr/>
          <p:nvPr userDrawn="1"/>
        </p:nvSpPr>
        <p:spPr>
          <a:xfrm rot="16200000" flipV="1">
            <a:off x="8373350" y="3495029"/>
            <a:ext cx="675000" cy="27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9" name="矩形: 一个圆顶角，剪去另一个顶角 68"/>
          <p:cNvSpPr/>
          <p:nvPr userDrawn="1"/>
        </p:nvSpPr>
        <p:spPr>
          <a:xfrm rot="16200000" flipV="1">
            <a:off x="8373350" y="4208914"/>
            <a:ext cx="675000" cy="270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0642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8DDCE-A2E0-4ED5-91D6-A39DA716103D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118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Tiêu đề 1">
            <a:extLst>
              <a:ext uri="{FF2B5EF4-FFF2-40B4-BE49-F238E27FC236}">
                <a16:creationId xmlns:a16="http://schemas.microsoft.com/office/drawing/2014/main" id="{2BC07D31-4B56-4456-B116-34D421119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3194F17A-712D-4687-B4B7-996AFB00A4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78CCD1E4-6DA5-4A95-A4B6-EECB6CDD60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9C4D9-BB03-4C0C-9630-F5D180F654E4}" type="datetimeFigureOut">
              <a:rPr lang="en-US" smtClean="0"/>
              <a:t>26/7/2023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FB198DB4-ACDF-494E-933C-55FE66AC6A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5F8B1083-D58F-4699-A741-E7EA538450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170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isc-online.com/assetrepository/viewasset?id=1508" TargetMode="External"/><Relationship Id="rId13" Type="http://schemas.openxmlformats.org/officeDocument/2006/relationships/image" Target="../media/image11.png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llwhitebackground.com/colorful-background-images.html" TargetMode="External"/><Relationship Id="rId11" Type="http://schemas.openxmlformats.org/officeDocument/2006/relationships/image" Target="../media/image9.png"/><Relationship Id="rId5" Type="http://schemas.openxmlformats.org/officeDocument/2006/relationships/image" Target="../media/image5.jpe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hyperlink" Target="https://www.publicdomainpictures.net/en/view-image.php?image=317882&amp;picture=abstract-background" TargetMode="External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5.png"/><Relationship Id="rId18" Type="http://schemas.microsoft.com/office/2007/relationships/hdphoto" Target="../media/hdphoto2.wdp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3.wav"/><Relationship Id="rId12" Type="http://schemas.openxmlformats.org/officeDocument/2006/relationships/image" Target="../media/image24.png"/><Relationship Id="rId17" Type="http://schemas.openxmlformats.org/officeDocument/2006/relationships/image" Target="../media/image28.png"/><Relationship Id="rId2" Type="http://schemas.openxmlformats.org/officeDocument/2006/relationships/audio" Target="../media/media1.mp3"/><Relationship Id="rId16" Type="http://schemas.openxmlformats.org/officeDocument/2006/relationships/image" Target="../media/image27.png"/><Relationship Id="rId1" Type="http://schemas.microsoft.com/office/2007/relationships/media" Target="../media/media1.mp3"/><Relationship Id="rId6" Type="http://schemas.openxmlformats.org/officeDocument/2006/relationships/audio" Target="../media/audio2.wav"/><Relationship Id="rId11" Type="http://schemas.openxmlformats.org/officeDocument/2006/relationships/image" Target="../media/image23.png"/><Relationship Id="rId5" Type="http://schemas.openxmlformats.org/officeDocument/2006/relationships/audio" Target="../media/audio1.wav"/><Relationship Id="rId15" Type="http://schemas.openxmlformats.org/officeDocument/2006/relationships/image" Target="../media/image23.gif"/><Relationship Id="rId10" Type="http://schemas.openxmlformats.org/officeDocument/2006/relationships/image" Target="../media/image22.png"/><Relationship Id="rId19" Type="http://schemas.openxmlformats.org/officeDocument/2006/relationships/image" Target="../media/image29.pn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22.gif"/><Relationship Id="rId1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34.png"/><Relationship Id="rId18" Type="http://schemas.openxmlformats.org/officeDocument/2006/relationships/image" Target="../media/image29.png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3.wav"/><Relationship Id="rId12" Type="http://schemas.openxmlformats.org/officeDocument/2006/relationships/image" Target="../media/image33.png"/><Relationship Id="rId17" Type="http://schemas.microsoft.com/office/2007/relationships/hdphoto" Target="../media/hdphoto2.wdp"/><Relationship Id="rId2" Type="http://schemas.openxmlformats.org/officeDocument/2006/relationships/audio" Target="../media/media1.mp3"/><Relationship Id="rId16" Type="http://schemas.openxmlformats.org/officeDocument/2006/relationships/image" Target="../media/image28.png"/><Relationship Id="rId1" Type="http://schemas.microsoft.com/office/2007/relationships/media" Target="../media/media1.mp3"/><Relationship Id="rId6" Type="http://schemas.openxmlformats.org/officeDocument/2006/relationships/audio" Target="../media/audio2.wav"/><Relationship Id="rId11" Type="http://schemas.openxmlformats.org/officeDocument/2006/relationships/image" Target="../media/image32.png"/><Relationship Id="rId5" Type="http://schemas.openxmlformats.org/officeDocument/2006/relationships/audio" Target="../media/audio1.wav"/><Relationship Id="rId15" Type="http://schemas.openxmlformats.org/officeDocument/2006/relationships/image" Target="../media/image27.png"/><Relationship Id="rId10" Type="http://schemas.openxmlformats.org/officeDocument/2006/relationships/image" Target="../media/image31.pn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22.gif"/><Relationship Id="rId14" Type="http://schemas.openxmlformats.org/officeDocument/2006/relationships/image" Target="../media/image23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38.png"/><Relationship Id="rId18" Type="http://schemas.microsoft.com/office/2007/relationships/hdphoto" Target="../media/hdphoto2.wdp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3.wav"/><Relationship Id="rId12" Type="http://schemas.openxmlformats.org/officeDocument/2006/relationships/image" Target="../media/image30.png"/><Relationship Id="rId17" Type="http://schemas.openxmlformats.org/officeDocument/2006/relationships/image" Target="../media/image28.png"/><Relationship Id="rId2" Type="http://schemas.openxmlformats.org/officeDocument/2006/relationships/audio" Target="../media/media1.mp3"/><Relationship Id="rId16" Type="http://schemas.openxmlformats.org/officeDocument/2006/relationships/image" Target="../media/image27.png"/><Relationship Id="rId20" Type="http://schemas.openxmlformats.org/officeDocument/2006/relationships/comments" Target="../comments/comment1.xml"/><Relationship Id="rId1" Type="http://schemas.microsoft.com/office/2007/relationships/media" Target="../media/media1.mp3"/><Relationship Id="rId6" Type="http://schemas.openxmlformats.org/officeDocument/2006/relationships/audio" Target="../media/audio2.wav"/><Relationship Id="rId11" Type="http://schemas.openxmlformats.org/officeDocument/2006/relationships/image" Target="../media/image36.png"/><Relationship Id="rId5" Type="http://schemas.openxmlformats.org/officeDocument/2006/relationships/audio" Target="../media/audio1.wav"/><Relationship Id="rId15" Type="http://schemas.openxmlformats.org/officeDocument/2006/relationships/image" Target="../media/image23.gif"/><Relationship Id="rId10" Type="http://schemas.openxmlformats.org/officeDocument/2006/relationships/image" Target="../media/image35.png"/><Relationship Id="rId19" Type="http://schemas.openxmlformats.org/officeDocument/2006/relationships/image" Target="../media/image29.png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22.gif"/><Relationship Id="rId14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43.png"/><Relationship Id="rId18" Type="http://schemas.microsoft.com/office/2007/relationships/hdphoto" Target="../media/hdphoto2.wdp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3.wav"/><Relationship Id="rId12" Type="http://schemas.openxmlformats.org/officeDocument/2006/relationships/image" Target="../media/image37.png"/><Relationship Id="rId17" Type="http://schemas.openxmlformats.org/officeDocument/2006/relationships/image" Target="../media/image28.png"/><Relationship Id="rId2" Type="http://schemas.openxmlformats.org/officeDocument/2006/relationships/audio" Target="../media/media1.mp3"/><Relationship Id="rId16" Type="http://schemas.openxmlformats.org/officeDocument/2006/relationships/image" Target="../media/image27.png"/><Relationship Id="rId1" Type="http://schemas.microsoft.com/office/2007/relationships/media" Target="../media/media1.mp3"/><Relationship Id="rId6" Type="http://schemas.openxmlformats.org/officeDocument/2006/relationships/audio" Target="../media/audio2.wav"/><Relationship Id="rId11" Type="http://schemas.openxmlformats.org/officeDocument/2006/relationships/image" Target="../media/image41.png"/><Relationship Id="rId5" Type="http://schemas.openxmlformats.org/officeDocument/2006/relationships/audio" Target="../media/audio1.wav"/><Relationship Id="rId15" Type="http://schemas.openxmlformats.org/officeDocument/2006/relationships/image" Target="../media/image23.gif"/><Relationship Id="rId10" Type="http://schemas.openxmlformats.org/officeDocument/2006/relationships/image" Target="../media/image40.png"/><Relationship Id="rId19" Type="http://schemas.openxmlformats.org/officeDocument/2006/relationships/image" Target="../media/image29.png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22.gif"/><Relationship Id="rId14" Type="http://schemas.openxmlformats.org/officeDocument/2006/relationships/image" Target="../media/image4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48.png"/><Relationship Id="rId18" Type="http://schemas.microsoft.com/office/2007/relationships/hdphoto" Target="../media/hdphoto2.wdp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3.wav"/><Relationship Id="rId12" Type="http://schemas.openxmlformats.org/officeDocument/2006/relationships/image" Target="../media/image42.png"/><Relationship Id="rId17" Type="http://schemas.openxmlformats.org/officeDocument/2006/relationships/image" Target="../media/image28.png"/><Relationship Id="rId2" Type="http://schemas.openxmlformats.org/officeDocument/2006/relationships/audio" Target="../media/media1.mp3"/><Relationship Id="rId16" Type="http://schemas.openxmlformats.org/officeDocument/2006/relationships/image" Target="../media/image27.png"/><Relationship Id="rId1" Type="http://schemas.microsoft.com/office/2007/relationships/media" Target="../media/media1.mp3"/><Relationship Id="rId6" Type="http://schemas.openxmlformats.org/officeDocument/2006/relationships/audio" Target="../media/audio2.wav"/><Relationship Id="rId11" Type="http://schemas.openxmlformats.org/officeDocument/2006/relationships/image" Target="../media/image46.png"/><Relationship Id="rId5" Type="http://schemas.openxmlformats.org/officeDocument/2006/relationships/audio" Target="../media/audio1.wav"/><Relationship Id="rId15" Type="http://schemas.openxmlformats.org/officeDocument/2006/relationships/image" Target="../media/image23.gif"/><Relationship Id="rId10" Type="http://schemas.openxmlformats.org/officeDocument/2006/relationships/image" Target="../media/image45.png"/><Relationship Id="rId19" Type="http://schemas.openxmlformats.org/officeDocument/2006/relationships/image" Target="../media/image29.png"/><Relationship Id="rId4" Type="http://schemas.openxmlformats.org/officeDocument/2006/relationships/notesSlide" Target="../notesSlides/notesSlide8.xml"/><Relationship Id="rId9" Type="http://schemas.openxmlformats.org/officeDocument/2006/relationships/image" Target="../media/image22.gif"/><Relationship Id="rId14" Type="http://schemas.openxmlformats.org/officeDocument/2006/relationships/image" Target="../media/image4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20.png"/><Relationship Id="rId18" Type="http://schemas.openxmlformats.org/officeDocument/2006/relationships/image" Target="../media/image28.png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3.wav"/><Relationship Id="rId12" Type="http://schemas.openxmlformats.org/officeDocument/2006/relationships/image" Target="../media/image47.png"/><Relationship Id="rId17" Type="http://schemas.openxmlformats.org/officeDocument/2006/relationships/image" Target="../media/image27.png"/><Relationship Id="rId2" Type="http://schemas.openxmlformats.org/officeDocument/2006/relationships/audio" Target="../media/media1.mp3"/><Relationship Id="rId16" Type="http://schemas.openxmlformats.org/officeDocument/2006/relationships/image" Target="../media/image23.gif"/><Relationship Id="rId20" Type="http://schemas.openxmlformats.org/officeDocument/2006/relationships/image" Target="../media/image50.png"/><Relationship Id="rId1" Type="http://schemas.microsoft.com/office/2007/relationships/media" Target="../media/media1.mp3"/><Relationship Id="rId6" Type="http://schemas.openxmlformats.org/officeDocument/2006/relationships/audio" Target="../media/audio2.wav"/><Relationship Id="rId11" Type="http://schemas.openxmlformats.org/officeDocument/2006/relationships/image" Target="../media/image200.png"/><Relationship Id="rId5" Type="http://schemas.openxmlformats.org/officeDocument/2006/relationships/audio" Target="../media/audio1.wav"/><Relationship Id="rId15" Type="http://schemas.openxmlformats.org/officeDocument/2006/relationships/slide" Target="slide10.xml"/><Relationship Id="rId10" Type="http://schemas.openxmlformats.org/officeDocument/2006/relationships/image" Target="../media/image190.png"/><Relationship Id="rId19" Type="http://schemas.microsoft.com/office/2007/relationships/hdphoto" Target="../media/hdphoto2.wdp"/><Relationship Id="rId4" Type="http://schemas.openxmlformats.org/officeDocument/2006/relationships/notesSlide" Target="../notesSlides/notesSlide9.xml"/><Relationship Id="rId9" Type="http://schemas.openxmlformats.org/officeDocument/2006/relationships/image" Target="../media/image22.gif"/><Relationship Id="rId14" Type="http://schemas.openxmlformats.org/officeDocument/2006/relationships/image" Target="../media/image23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5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0.png"/><Relationship Id="rId5" Type="http://schemas.openxmlformats.org/officeDocument/2006/relationships/image" Target="../media/image56.png"/><Relationship Id="rId4" Type="http://schemas.openxmlformats.org/officeDocument/2006/relationships/image" Target="../media/image5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0.png"/><Relationship Id="rId7" Type="http://schemas.openxmlformats.org/officeDocument/2006/relationships/image" Target="../media/image61.png"/><Relationship Id="rId2" Type="http://schemas.openxmlformats.org/officeDocument/2006/relationships/image" Target="../media/image49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10" Type="http://schemas.openxmlformats.org/officeDocument/2006/relationships/image" Target="../media/image64.png"/><Relationship Id="rId4" Type="http://schemas.openxmlformats.org/officeDocument/2006/relationships/image" Target="../media/image58.png"/><Relationship Id="rId9" Type="http://schemas.openxmlformats.org/officeDocument/2006/relationships/image" Target="../media/image6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5" Type="http://schemas.openxmlformats.org/officeDocument/2006/relationships/comments" Target="../comments/comment2.xml"/><Relationship Id="rId4" Type="http://schemas.openxmlformats.org/officeDocument/2006/relationships/image" Target="../media/image6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0.png"/><Relationship Id="rId2" Type="http://schemas.openxmlformats.org/officeDocument/2006/relationships/image" Target="../media/image610.png"/><Relationship Id="rId1" Type="http://schemas.openxmlformats.org/officeDocument/2006/relationships/slideLayout" Target="../slideLayouts/slideLayout7.xml"/><Relationship Id="rId6" Type="http://schemas.openxmlformats.org/officeDocument/2006/relationships/comments" Target="../comments/comment3.xml"/><Relationship Id="rId5" Type="http://schemas.openxmlformats.org/officeDocument/2006/relationships/image" Target="../media/image67.png"/><Relationship Id="rId4" Type="http://schemas.openxmlformats.org/officeDocument/2006/relationships/image" Target="../media/image63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50.png"/><Relationship Id="rId7" Type="http://schemas.openxmlformats.org/officeDocument/2006/relationships/image" Target="../media/image69.png"/><Relationship Id="rId2" Type="http://schemas.openxmlformats.org/officeDocument/2006/relationships/image" Target="../media/image29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671.png"/><Relationship Id="rId4" Type="http://schemas.openxmlformats.org/officeDocument/2006/relationships/image" Target="../media/image66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3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3" Type="http://schemas.openxmlformats.org/officeDocument/2006/relationships/image" Target="../media/image78.png"/><Relationship Id="rId7" Type="http://schemas.openxmlformats.org/officeDocument/2006/relationships/image" Target="../media/image81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10" Type="http://schemas.openxmlformats.org/officeDocument/2006/relationships/comments" Target="../comments/comment4.xml"/><Relationship Id="rId4" Type="http://schemas.openxmlformats.org/officeDocument/2006/relationships/image" Target="../media/image780.png"/><Relationship Id="rId9" Type="http://schemas.openxmlformats.org/officeDocument/2006/relationships/image" Target="../media/image8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0.png"/><Relationship Id="rId2" Type="http://schemas.openxmlformats.org/officeDocument/2006/relationships/image" Target="../media/image67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Chỗ dành sẵn cho Nội dung 4" descr="Ảnh có chứa diều, bầu trời, bay, ngoài trời&#10;&#10;Mô tả được tạo tự động">
            <a:extLst>
              <a:ext uri="{FF2B5EF4-FFF2-40B4-BE49-F238E27FC236}">
                <a16:creationId xmlns:a16="http://schemas.microsoft.com/office/drawing/2014/main" id="{71528377-7ACF-46B8-9189-905EFCEFA8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4"/>
          <a:stretch/>
        </p:blipFill>
        <p:spPr>
          <a:xfrm>
            <a:off x="1" y="7"/>
            <a:ext cx="7252232" cy="514349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843764" y="0"/>
            <a:ext cx="5300234" cy="51435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ABD37E8A-D45A-4AF4-AA02-27891D5290CA}"/>
              </a:ext>
            </a:extLst>
          </p:cNvPr>
          <p:cNvSpPr txBox="1"/>
          <p:nvPr/>
        </p:nvSpPr>
        <p:spPr>
          <a:xfrm>
            <a:off x="-1" y="717592"/>
            <a:ext cx="913942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spcAft>
                <a:spcPts val="450"/>
              </a:spcAft>
            </a:pPr>
            <a:r>
              <a:rPr lang="en-US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TRUNG HỌC CƠ SỞ ………………</a:t>
            </a: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D5A797EB-37FC-432B-A43C-3061B2852843}"/>
              </a:ext>
            </a:extLst>
          </p:cNvPr>
          <p:cNvSpPr txBox="1"/>
          <p:nvPr/>
        </p:nvSpPr>
        <p:spPr>
          <a:xfrm>
            <a:off x="411931" y="3013265"/>
            <a:ext cx="8732069" cy="1605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GVSB: </a:t>
            </a:r>
            <a:r>
              <a:rPr lang="en-US" sz="3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</a:t>
            </a: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Quỳnh</a:t>
            </a:r>
            <a:endParaRPr lang="en-US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</a:t>
            </a: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GVPB 1: Hà Thị Lan Anh</a:t>
            </a:r>
            <a:endParaRPr lang="en-US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</a:t>
            </a:r>
            <a:r>
              <a:rPr lang="en-US" sz="3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GVPB </a:t>
            </a:r>
            <a:r>
              <a:rPr lang="en-US" sz="30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Đặng Thị Hương</a:t>
            </a:r>
            <a:endParaRPr lang="en-US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BC2202BE-FB57-4E81-83EF-0EA40E864761}"/>
              </a:ext>
            </a:extLst>
          </p:cNvPr>
          <p:cNvSpPr txBox="1"/>
          <p:nvPr/>
        </p:nvSpPr>
        <p:spPr>
          <a:xfrm>
            <a:off x="-2285" y="1962661"/>
            <a:ext cx="913942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TOÁN LỚP 8 (CÁNH DIỀU )</a:t>
            </a: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D2B28935-FE08-4EA8-AA06-C7169869F84A}"/>
              </a:ext>
            </a:extLst>
          </p:cNvPr>
          <p:cNvSpPr txBox="1"/>
          <p:nvPr/>
        </p:nvSpPr>
        <p:spPr>
          <a:xfrm>
            <a:off x="17585" y="4612578"/>
            <a:ext cx="91195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HỌC: 2023 - 2024</a:t>
            </a:r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039C44B3-5CCE-402B-9E16-576A3ABE7C3E}"/>
              </a:ext>
            </a:extLst>
          </p:cNvPr>
          <p:cNvSpPr txBox="1"/>
          <p:nvPr/>
        </p:nvSpPr>
        <p:spPr>
          <a:xfrm>
            <a:off x="-2285" y="222914"/>
            <a:ext cx="91417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 GIÁO DỤC VÀ ĐÀO TẠO ………….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05C56A-BA12-5DB7-33FE-67C1A7E40F4E}"/>
              </a:ext>
            </a:extLst>
          </p:cNvPr>
          <p:cNvSpPr txBox="1"/>
          <p:nvPr/>
        </p:nvSpPr>
        <p:spPr>
          <a:xfrm>
            <a:off x="11147" y="-42860"/>
            <a:ext cx="525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srgbClr val="FF0000"/>
                </a:solidFill>
              </a:rPr>
              <a:t>Không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đổi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mẫu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trang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này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88617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61ABD889-CCEB-4BFD-B139-AA3762F04A82}"/>
              </a:ext>
            </a:extLst>
          </p:cNvPr>
          <p:cNvSpPr/>
          <p:nvPr/>
        </p:nvSpPr>
        <p:spPr>
          <a:xfrm rot="5400000">
            <a:off x="-118511" y="116225"/>
            <a:ext cx="3086103" cy="2853654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2F2445-9A05-4DE7-9BE5-87A906C6E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783435">
            <a:off x="-335593" y="913118"/>
            <a:ext cx="2914977" cy="596823"/>
          </a:xfrm>
          <a:prstGeom prst="rect">
            <a:avLst/>
          </a:prstGeom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306905850"/>
              </p:ext>
            </p:extLst>
          </p:nvPr>
        </p:nvGraphicFramePr>
        <p:xfrm>
          <a:off x="2590800" y="666750"/>
          <a:ext cx="60960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09105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4"/>
              </a:ext>
            </a:extLst>
          </a:blip>
          <a:srcRect l="20349" r="20345" b="-4"/>
          <a:stretch/>
        </p:blipFill>
        <p:spPr>
          <a:xfrm>
            <a:off x="865220" y="2088496"/>
            <a:ext cx="2050385" cy="2327672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6"/>
              </a:ext>
            </a:extLst>
          </a:blip>
          <a:srcRect l="17382" r="20120" b="2"/>
          <a:stretch/>
        </p:blipFill>
        <p:spPr>
          <a:xfrm>
            <a:off x="2593600" y="1428751"/>
            <a:ext cx="3433139" cy="3433139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8"/>
              </a:ext>
            </a:extLst>
          </a:blip>
          <a:srcRect l="36012" r="14448" b="2"/>
          <a:stretch/>
        </p:blipFill>
        <p:spPr>
          <a:xfrm>
            <a:off x="5670374" y="1838768"/>
            <a:ext cx="2455455" cy="2798034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17" name="Picture 1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494" y="1531858"/>
            <a:ext cx="2327672" cy="23276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5600701" y="1981483"/>
            <a:ext cx="2327672" cy="23276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70" y="2057401"/>
            <a:ext cx="1561730" cy="1561730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93A647-F1D0-4A88-8DF7-6E5578A89569}"/>
              </a:ext>
            </a:extLst>
          </p:cNvPr>
          <p:cNvSpPr/>
          <p:nvPr/>
        </p:nvSpPr>
        <p:spPr>
          <a:xfrm rot="5400000">
            <a:off x="-140931" y="138645"/>
            <a:ext cx="2327672" cy="2050384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3C0A70-E41F-49EF-8AFE-0ADD98F3B81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8669872">
            <a:off x="-238560" y="568546"/>
            <a:ext cx="2050385" cy="5204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1E4DC2-0B49-4FB2-B8C1-231C030CAE4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34363" y="626477"/>
            <a:ext cx="2025572" cy="138543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CBC910-51FE-44A7-A09E-097F9F57527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865973" y="60855"/>
            <a:ext cx="2025572" cy="13854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4DEC2C-107C-4E99-A056-D6622B3362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286500" y="381975"/>
            <a:ext cx="2176461" cy="1385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72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Hình ảnh 8">
            <a:extLst>
              <a:ext uri="{FF2B5EF4-FFF2-40B4-BE49-F238E27FC236}">
                <a16:creationId xmlns:a16="http://schemas.microsoft.com/office/drawing/2014/main" id="{4B31E9C3-2857-4554-9A2F-E296104A5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961" y="173437"/>
            <a:ext cx="3177228" cy="3714750"/>
          </a:xfrm>
          <a:prstGeom prst="rect">
            <a:avLst/>
          </a:prstGeom>
          <a:noFill/>
        </p:spPr>
      </p:pic>
      <p:sp>
        <p:nvSpPr>
          <p:cNvPr id="10" name="Hình chữ nhật 9">
            <a:extLst>
              <a:ext uri="{FF2B5EF4-FFF2-40B4-BE49-F238E27FC236}">
                <a16:creationId xmlns:a16="http://schemas.microsoft.com/office/drawing/2014/main" id="{125E670A-F252-425E-8FBD-2584A901E93B}"/>
              </a:ext>
            </a:extLst>
          </p:cNvPr>
          <p:cNvSpPr/>
          <p:nvPr/>
        </p:nvSpPr>
        <p:spPr>
          <a:xfrm>
            <a:off x="2211497" y="4358151"/>
            <a:ext cx="5012014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CÁC HOẠT ĐỘNG</a:t>
            </a:r>
            <a:endParaRPr lang="vi-VN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grpSp>
        <p:nvGrpSpPr>
          <p:cNvPr id="12" name="Nhóm 11">
            <a:extLst>
              <a:ext uri="{FF2B5EF4-FFF2-40B4-BE49-F238E27FC236}">
                <a16:creationId xmlns:a16="http://schemas.microsoft.com/office/drawing/2014/main" id="{FF13D352-FF12-4774-BF7F-7823AED9D71C}"/>
              </a:ext>
            </a:extLst>
          </p:cNvPr>
          <p:cNvGrpSpPr/>
          <p:nvPr/>
        </p:nvGrpSpPr>
        <p:grpSpPr>
          <a:xfrm>
            <a:off x="1330783" y="1067761"/>
            <a:ext cx="2050090" cy="1061828"/>
            <a:chOff x="1774377" y="1423682"/>
            <a:chExt cx="2733453" cy="1415770"/>
          </a:xfrm>
        </p:grpSpPr>
        <p:sp>
          <p:nvSpPr>
            <p:cNvPr id="26" name="Google Shape;157;p20">
              <a:extLst>
                <a:ext uri="{FF2B5EF4-FFF2-40B4-BE49-F238E27FC236}">
                  <a16:creationId xmlns:a16="http://schemas.microsoft.com/office/drawing/2014/main" id="{E98F7850-E8A1-4D65-AB4B-DB9606909211}"/>
                </a:ext>
              </a:extLst>
            </p:cNvPr>
            <p:cNvSpPr/>
            <p:nvPr/>
          </p:nvSpPr>
          <p:spPr>
            <a:xfrm>
              <a:off x="1774377" y="1423682"/>
              <a:ext cx="2733453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11" name="Hộp Văn bản 10">
              <a:extLst>
                <a:ext uri="{FF2B5EF4-FFF2-40B4-BE49-F238E27FC236}">
                  <a16:creationId xmlns:a16="http://schemas.microsoft.com/office/drawing/2014/main" id="{2BFA5FA8-BCB5-4109-A323-D465A630B106}"/>
                </a:ext>
              </a:extLst>
            </p:cNvPr>
            <p:cNvSpPr txBox="1"/>
            <p:nvPr/>
          </p:nvSpPr>
          <p:spPr>
            <a:xfrm>
              <a:off x="2165516" y="2092196"/>
              <a:ext cx="161411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</a:rPr>
                <a:t>Mở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đầu</a:t>
              </a:r>
              <a:endParaRPr lang="en-US" sz="24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3" name="Nhóm 12">
            <a:extLst>
              <a:ext uri="{FF2B5EF4-FFF2-40B4-BE49-F238E27FC236}">
                <a16:creationId xmlns:a16="http://schemas.microsoft.com/office/drawing/2014/main" id="{02197C0D-4039-4F65-A23B-3D8031420B89}"/>
              </a:ext>
            </a:extLst>
          </p:cNvPr>
          <p:cNvGrpSpPr/>
          <p:nvPr/>
        </p:nvGrpSpPr>
        <p:grpSpPr>
          <a:xfrm>
            <a:off x="4493575" y="330362"/>
            <a:ext cx="2271617" cy="1061828"/>
            <a:chOff x="5714125" y="780700"/>
            <a:chExt cx="3028822" cy="1415770"/>
          </a:xfrm>
        </p:grpSpPr>
        <p:sp>
          <p:nvSpPr>
            <p:cNvPr id="28" name="Google Shape;157;p20">
              <a:extLst>
                <a:ext uri="{FF2B5EF4-FFF2-40B4-BE49-F238E27FC236}">
                  <a16:creationId xmlns:a16="http://schemas.microsoft.com/office/drawing/2014/main" id="{A125F3E3-B2C7-4AA0-9D9F-E550F085FF67}"/>
                </a:ext>
              </a:extLst>
            </p:cNvPr>
            <p:cNvSpPr/>
            <p:nvPr/>
          </p:nvSpPr>
          <p:spPr>
            <a:xfrm>
              <a:off x="5714125" y="780700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30" name="Hộp Văn bản 29">
              <a:extLst>
                <a:ext uri="{FF2B5EF4-FFF2-40B4-BE49-F238E27FC236}">
                  <a16:creationId xmlns:a16="http://schemas.microsoft.com/office/drawing/2014/main" id="{0C48347C-72DD-4A44-99EC-6A94926D6872}"/>
                </a:ext>
              </a:extLst>
            </p:cNvPr>
            <p:cNvSpPr txBox="1"/>
            <p:nvPr/>
          </p:nvSpPr>
          <p:spPr>
            <a:xfrm>
              <a:off x="6094476" y="1042997"/>
              <a:ext cx="2162013" cy="1107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 err="1">
                  <a:solidFill>
                    <a:srgbClr val="002060"/>
                  </a:solidFill>
                </a:rPr>
                <a:t>Hình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thành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kiến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thức</a:t>
              </a:r>
              <a:endParaRPr lang="en-US" sz="24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5" name="Nhóm 14">
            <a:extLst>
              <a:ext uri="{FF2B5EF4-FFF2-40B4-BE49-F238E27FC236}">
                <a16:creationId xmlns:a16="http://schemas.microsoft.com/office/drawing/2014/main" id="{2743DAFD-E003-42CA-BE1A-E2285E182AD8}"/>
              </a:ext>
            </a:extLst>
          </p:cNvPr>
          <p:cNvGrpSpPr/>
          <p:nvPr/>
        </p:nvGrpSpPr>
        <p:grpSpPr>
          <a:xfrm>
            <a:off x="6476956" y="1123371"/>
            <a:ext cx="2271617" cy="1061828"/>
            <a:chOff x="6997439" y="2348815"/>
            <a:chExt cx="3028822" cy="1415770"/>
          </a:xfrm>
        </p:grpSpPr>
        <p:sp>
          <p:nvSpPr>
            <p:cNvPr id="31" name="Google Shape;157;p20">
              <a:extLst>
                <a:ext uri="{FF2B5EF4-FFF2-40B4-BE49-F238E27FC236}">
                  <a16:creationId xmlns:a16="http://schemas.microsoft.com/office/drawing/2014/main" id="{D2EA517D-9760-4CA9-AF11-05ED30AE9EC4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32" name="Hộp Văn bản 31">
              <a:extLst>
                <a:ext uri="{FF2B5EF4-FFF2-40B4-BE49-F238E27FC236}">
                  <a16:creationId xmlns:a16="http://schemas.microsoft.com/office/drawing/2014/main" id="{74DC3889-63BE-4E10-AD0D-8A371EC699CD}"/>
                </a:ext>
              </a:extLst>
            </p:cNvPr>
            <p:cNvSpPr txBox="1"/>
            <p:nvPr/>
          </p:nvSpPr>
          <p:spPr>
            <a:xfrm>
              <a:off x="7522714" y="2884088"/>
              <a:ext cx="216201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</a:rPr>
                <a:t>Luyện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tập</a:t>
              </a:r>
              <a:endParaRPr lang="en-US" sz="24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16" name="Google Shape;162;p20">
            <a:extLst>
              <a:ext uri="{FF2B5EF4-FFF2-40B4-BE49-F238E27FC236}">
                <a16:creationId xmlns:a16="http://schemas.microsoft.com/office/drawing/2014/main" id="{C0ADFAA8-8CC7-4D2F-BE3A-F51CE7B478C5}"/>
              </a:ext>
            </a:extLst>
          </p:cNvPr>
          <p:cNvSpPr/>
          <p:nvPr/>
        </p:nvSpPr>
        <p:spPr>
          <a:xfrm>
            <a:off x="3397892" y="1733550"/>
            <a:ext cx="1707508" cy="903298"/>
          </a:xfrm>
          <a:custGeom>
            <a:avLst/>
            <a:gdLst/>
            <a:ahLst/>
            <a:cxnLst/>
            <a:rect l="l" t="t" r="r" b="b"/>
            <a:pathLst>
              <a:path w="19002" h="10503" extrusionOk="0">
                <a:moveTo>
                  <a:pt x="17072" y="1100"/>
                </a:moveTo>
                <a:lnTo>
                  <a:pt x="17145" y="1124"/>
                </a:lnTo>
                <a:lnTo>
                  <a:pt x="17268" y="1197"/>
                </a:lnTo>
                <a:lnTo>
                  <a:pt x="17365" y="1320"/>
                </a:lnTo>
                <a:lnTo>
                  <a:pt x="17390" y="1393"/>
                </a:lnTo>
                <a:lnTo>
                  <a:pt x="17390" y="1490"/>
                </a:lnTo>
                <a:lnTo>
                  <a:pt x="17390" y="1564"/>
                </a:lnTo>
                <a:lnTo>
                  <a:pt x="17365" y="1637"/>
                </a:lnTo>
                <a:lnTo>
                  <a:pt x="17268" y="1759"/>
                </a:lnTo>
                <a:lnTo>
                  <a:pt x="17145" y="1832"/>
                </a:lnTo>
                <a:lnTo>
                  <a:pt x="17072" y="1857"/>
                </a:lnTo>
                <a:lnTo>
                  <a:pt x="16926" y="1857"/>
                </a:lnTo>
                <a:lnTo>
                  <a:pt x="16852" y="1832"/>
                </a:lnTo>
                <a:lnTo>
                  <a:pt x="16730" y="1759"/>
                </a:lnTo>
                <a:lnTo>
                  <a:pt x="16657" y="1637"/>
                </a:lnTo>
                <a:lnTo>
                  <a:pt x="16633" y="1564"/>
                </a:lnTo>
                <a:lnTo>
                  <a:pt x="16608" y="1490"/>
                </a:lnTo>
                <a:lnTo>
                  <a:pt x="16633" y="1393"/>
                </a:lnTo>
                <a:lnTo>
                  <a:pt x="16657" y="1320"/>
                </a:lnTo>
                <a:lnTo>
                  <a:pt x="16730" y="1197"/>
                </a:lnTo>
                <a:lnTo>
                  <a:pt x="16852" y="1124"/>
                </a:lnTo>
                <a:lnTo>
                  <a:pt x="16926" y="1100"/>
                </a:lnTo>
                <a:close/>
                <a:moveTo>
                  <a:pt x="15924" y="1"/>
                </a:moveTo>
                <a:lnTo>
                  <a:pt x="15656" y="25"/>
                </a:lnTo>
                <a:lnTo>
                  <a:pt x="15387" y="74"/>
                </a:lnTo>
                <a:lnTo>
                  <a:pt x="15192" y="123"/>
                </a:lnTo>
                <a:lnTo>
                  <a:pt x="14996" y="172"/>
                </a:lnTo>
                <a:lnTo>
                  <a:pt x="14801" y="269"/>
                </a:lnTo>
                <a:lnTo>
                  <a:pt x="14605" y="367"/>
                </a:lnTo>
                <a:lnTo>
                  <a:pt x="14435" y="489"/>
                </a:lnTo>
                <a:lnTo>
                  <a:pt x="14264" y="611"/>
                </a:lnTo>
                <a:lnTo>
                  <a:pt x="14093" y="758"/>
                </a:lnTo>
                <a:lnTo>
                  <a:pt x="13970" y="929"/>
                </a:lnTo>
                <a:lnTo>
                  <a:pt x="13824" y="1100"/>
                </a:lnTo>
                <a:lnTo>
                  <a:pt x="13726" y="1271"/>
                </a:lnTo>
                <a:lnTo>
                  <a:pt x="13629" y="1466"/>
                </a:lnTo>
                <a:lnTo>
                  <a:pt x="13531" y="1661"/>
                </a:lnTo>
                <a:lnTo>
                  <a:pt x="13482" y="1881"/>
                </a:lnTo>
                <a:lnTo>
                  <a:pt x="13433" y="2101"/>
                </a:lnTo>
                <a:lnTo>
                  <a:pt x="13409" y="2345"/>
                </a:lnTo>
                <a:lnTo>
                  <a:pt x="13409" y="2565"/>
                </a:lnTo>
                <a:lnTo>
                  <a:pt x="6668" y="4372"/>
                </a:lnTo>
                <a:lnTo>
                  <a:pt x="6986" y="4592"/>
                </a:lnTo>
                <a:lnTo>
                  <a:pt x="7303" y="4812"/>
                </a:lnTo>
                <a:lnTo>
                  <a:pt x="7621" y="5032"/>
                </a:lnTo>
                <a:lnTo>
                  <a:pt x="7938" y="5203"/>
                </a:lnTo>
                <a:lnTo>
                  <a:pt x="8280" y="5374"/>
                </a:lnTo>
                <a:lnTo>
                  <a:pt x="8597" y="5496"/>
                </a:lnTo>
                <a:lnTo>
                  <a:pt x="8939" y="5618"/>
                </a:lnTo>
                <a:lnTo>
                  <a:pt x="9257" y="5740"/>
                </a:lnTo>
                <a:lnTo>
                  <a:pt x="9599" y="5813"/>
                </a:lnTo>
                <a:lnTo>
                  <a:pt x="9941" y="5862"/>
                </a:lnTo>
                <a:lnTo>
                  <a:pt x="10258" y="5911"/>
                </a:lnTo>
                <a:lnTo>
                  <a:pt x="10600" y="5935"/>
                </a:lnTo>
                <a:lnTo>
                  <a:pt x="10942" y="5935"/>
                </a:lnTo>
                <a:lnTo>
                  <a:pt x="11284" y="5911"/>
                </a:lnTo>
                <a:lnTo>
                  <a:pt x="11626" y="5862"/>
                </a:lnTo>
                <a:lnTo>
                  <a:pt x="11968" y="5813"/>
                </a:lnTo>
                <a:lnTo>
                  <a:pt x="12285" y="5716"/>
                </a:lnTo>
                <a:lnTo>
                  <a:pt x="12603" y="5642"/>
                </a:lnTo>
                <a:lnTo>
                  <a:pt x="13140" y="5423"/>
                </a:lnTo>
                <a:lnTo>
                  <a:pt x="13629" y="5203"/>
                </a:lnTo>
                <a:lnTo>
                  <a:pt x="14044" y="4983"/>
                </a:lnTo>
                <a:lnTo>
                  <a:pt x="14386" y="4763"/>
                </a:lnTo>
                <a:lnTo>
                  <a:pt x="14630" y="4592"/>
                </a:lnTo>
                <a:lnTo>
                  <a:pt x="14850" y="4421"/>
                </a:lnTo>
                <a:lnTo>
                  <a:pt x="14923" y="4372"/>
                </a:lnTo>
                <a:lnTo>
                  <a:pt x="15021" y="4348"/>
                </a:lnTo>
                <a:lnTo>
                  <a:pt x="15118" y="4372"/>
                </a:lnTo>
                <a:lnTo>
                  <a:pt x="15192" y="4421"/>
                </a:lnTo>
                <a:lnTo>
                  <a:pt x="15240" y="4519"/>
                </a:lnTo>
                <a:lnTo>
                  <a:pt x="15240" y="4592"/>
                </a:lnTo>
                <a:lnTo>
                  <a:pt x="15240" y="4690"/>
                </a:lnTo>
                <a:lnTo>
                  <a:pt x="15167" y="4763"/>
                </a:lnTo>
                <a:lnTo>
                  <a:pt x="15045" y="4861"/>
                </a:lnTo>
                <a:lnTo>
                  <a:pt x="14752" y="5105"/>
                </a:lnTo>
                <a:lnTo>
                  <a:pt x="14312" y="5398"/>
                </a:lnTo>
                <a:lnTo>
                  <a:pt x="14019" y="5569"/>
                </a:lnTo>
                <a:lnTo>
                  <a:pt x="13702" y="5716"/>
                </a:lnTo>
                <a:lnTo>
                  <a:pt x="13213" y="5935"/>
                </a:lnTo>
                <a:lnTo>
                  <a:pt x="12969" y="6033"/>
                </a:lnTo>
                <a:lnTo>
                  <a:pt x="12676" y="6131"/>
                </a:lnTo>
                <a:lnTo>
                  <a:pt x="12090" y="6277"/>
                </a:lnTo>
                <a:lnTo>
                  <a:pt x="11797" y="6326"/>
                </a:lnTo>
                <a:lnTo>
                  <a:pt x="11479" y="6375"/>
                </a:lnTo>
                <a:lnTo>
                  <a:pt x="11137" y="6400"/>
                </a:lnTo>
                <a:lnTo>
                  <a:pt x="10796" y="6424"/>
                </a:lnTo>
                <a:lnTo>
                  <a:pt x="10429" y="6400"/>
                </a:lnTo>
                <a:lnTo>
                  <a:pt x="10063" y="6375"/>
                </a:lnTo>
                <a:lnTo>
                  <a:pt x="9696" y="6326"/>
                </a:lnTo>
                <a:lnTo>
                  <a:pt x="9306" y="6229"/>
                </a:lnTo>
                <a:lnTo>
                  <a:pt x="8915" y="6131"/>
                </a:lnTo>
                <a:lnTo>
                  <a:pt x="8500" y="5984"/>
                </a:lnTo>
                <a:lnTo>
                  <a:pt x="8085" y="5813"/>
                </a:lnTo>
                <a:lnTo>
                  <a:pt x="7669" y="5594"/>
                </a:lnTo>
                <a:lnTo>
                  <a:pt x="7572" y="5569"/>
                </a:lnTo>
                <a:lnTo>
                  <a:pt x="7376" y="5471"/>
                </a:lnTo>
                <a:lnTo>
                  <a:pt x="7254" y="5471"/>
                </a:lnTo>
                <a:lnTo>
                  <a:pt x="7132" y="5496"/>
                </a:lnTo>
                <a:lnTo>
                  <a:pt x="318" y="7694"/>
                </a:lnTo>
                <a:lnTo>
                  <a:pt x="245" y="7743"/>
                </a:lnTo>
                <a:lnTo>
                  <a:pt x="147" y="7792"/>
                </a:lnTo>
                <a:lnTo>
                  <a:pt x="98" y="7865"/>
                </a:lnTo>
                <a:lnTo>
                  <a:pt x="49" y="7938"/>
                </a:lnTo>
                <a:lnTo>
                  <a:pt x="1" y="8036"/>
                </a:lnTo>
                <a:lnTo>
                  <a:pt x="1" y="8134"/>
                </a:lnTo>
                <a:lnTo>
                  <a:pt x="1" y="8207"/>
                </a:lnTo>
                <a:lnTo>
                  <a:pt x="25" y="8305"/>
                </a:lnTo>
                <a:lnTo>
                  <a:pt x="98" y="8451"/>
                </a:lnTo>
                <a:lnTo>
                  <a:pt x="196" y="8549"/>
                </a:lnTo>
                <a:lnTo>
                  <a:pt x="318" y="8622"/>
                </a:lnTo>
                <a:lnTo>
                  <a:pt x="489" y="8646"/>
                </a:lnTo>
                <a:lnTo>
                  <a:pt x="611" y="8622"/>
                </a:lnTo>
                <a:lnTo>
                  <a:pt x="269" y="8793"/>
                </a:lnTo>
                <a:lnTo>
                  <a:pt x="171" y="8842"/>
                </a:lnTo>
                <a:lnTo>
                  <a:pt x="123" y="8915"/>
                </a:lnTo>
                <a:lnTo>
                  <a:pt x="49" y="8988"/>
                </a:lnTo>
                <a:lnTo>
                  <a:pt x="25" y="9086"/>
                </a:lnTo>
                <a:lnTo>
                  <a:pt x="1" y="9159"/>
                </a:lnTo>
                <a:lnTo>
                  <a:pt x="1" y="9257"/>
                </a:lnTo>
                <a:lnTo>
                  <a:pt x="1" y="9355"/>
                </a:lnTo>
                <a:lnTo>
                  <a:pt x="49" y="9452"/>
                </a:lnTo>
                <a:lnTo>
                  <a:pt x="123" y="9575"/>
                </a:lnTo>
                <a:lnTo>
                  <a:pt x="220" y="9648"/>
                </a:lnTo>
                <a:lnTo>
                  <a:pt x="342" y="9697"/>
                </a:lnTo>
                <a:lnTo>
                  <a:pt x="489" y="9721"/>
                </a:lnTo>
                <a:lnTo>
                  <a:pt x="587" y="9721"/>
                </a:lnTo>
                <a:lnTo>
                  <a:pt x="684" y="9672"/>
                </a:lnTo>
                <a:lnTo>
                  <a:pt x="855" y="9599"/>
                </a:lnTo>
                <a:lnTo>
                  <a:pt x="782" y="9721"/>
                </a:lnTo>
                <a:lnTo>
                  <a:pt x="758" y="9868"/>
                </a:lnTo>
                <a:lnTo>
                  <a:pt x="782" y="10014"/>
                </a:lnTo>
                <a:lnTo>
                  <a:pt x="831" y="10161"/>
                </a:lnTo>
                <a:lnTo>
                  <a:pt x="929" y="10258"/>
                </a:lnTo>
                <a:lnTo>
                  <a:pt x="1026" y="10307"/>
                </a:lnTo>
                <a:lnTo>
                  <a:pt x="1124" y="10356"/>
                </a:lnTo>
                <a:lnTo>
                  <a:pt x="1246" y="10380"/>
                </a:lnTo>
                <a:lnTo>
                  <a:pt x="1393" y="10356"/>
                </a:lnTo>
                <a:lnTo>
                  <a:pt x="1515" y="10283"/>
                </a:lnTo>
                <a:lnTo>
                  <a:pt x="6082" y="7303"/>
                </a:lnTo>
                <a:lnTo>
                  <a:pt x="6546" y="7523"/>
                </a:lnTo>
                <a:lnTo>
                  <a:pt x="7108" y="7743"/>
                </a:lnTo>
                <a:lnTo>
                  <a:pt x="7791" y="7987"/>
                </a:lnTo>
                <a:lnTo>
                  <a:pt x="8524" y="8207"/>
                </a:lnTo>
                <a:lnTo>
                  <a:pt x="9306" y="8402"/>
                </a:lnTo>
                <a:lnTo>
                  <a:pt x="10087" y="8549"/>
                </a:lnTo>
                <a:lnTo>
                  <a:pt x="10454" y="8598"/>
                </a:lnTo>
                <a:lnTo>
                  <a:pt x="10820" y="8646"/>
                </a:lnTo>
                <a:lnTo>
                  <a:pt x="11528" y="8646"/>
                </a:lnTo>
                <a:lnTo>
                  <a:pt x="12212" y="10356"/>
                </a:lnTo>
                <a:lnTo>
                  <a:pt x="12261" y="10405"/>
                </a:lnTo>
                <a:lnTo>
                  <a:pt x="12310" y="10454"/>
                </a:lnTo>
                <a:lnTo>
                  <a:pt x="12383" y="10478"/>
                </a:lnTo>
                <a:lnTo>
                  <a:pt x="12456" y="10503"/>
                </a:lnTo>
                <a:lnTo>
                  <a:pt x="13384" y="10503"/>
                </a:lnTo>
                <a:lnTo>
                  <a:pt x="13482" y="10478"/>
                </a:lnTo>
                <a:lnTo>
                  <a:pt x="13555" y="10454"/>
                </a:lnTo>
                <a:lnTo>
                  <a:pt x="13604" y="10405"/>
                </a:lnTo>
                <a:lnTo>
                  <a:pt x="13629" y="10332"/>
                </a:lnTo>
                <a:lnTo>
                  <a:pt x="13629" y="10234"/>
                </a:lnTo>
                <a:lnTo>
                  <a:pt x="13580" y="10161"/>
                </a:lnTo>
                <a:lnTo>
                  <a:pt x="13506" y="10087"/>
                </a:lnTo>
                <a:lnTo>
                  <a:pt x="13409" y="10087"/>
                </a:lnTo>
                <a:lnTo>
                  <a:pt x="12603" y="10014"/>
                </a:lnTo>
                <a:lnTo>
                  <a:pt x="12163" y="8646"/>
                </a:lnTo>
                <a:lnTo>
                  <a:pt x="12700" y="8598"/>
                </a:lnTo>
                <a:lnTo>
                  <a:pt x="13067" y="8549"/>
                </a:lnTo>
                <a:lnTo>
                  <a:pt x="13482" y="8475"/>
                </a:lnTo>
                <a:lnTo>
                  <a:pt x="13922" y="8378"/>
                </a:lnTo>
                <a:lnTo>
                  <a:pt x="14386" y="8280"/>
                </a:lnTo>
                <a:lnTo>
                  <a:pt x="14874" y="8109"/>
                </a:lnTo>
                <a:lnTo>
                  <a:pt x="15363" y="7914"/>
                </a:lnTo>
                <a:lnTo>
                  <a:pt x="15827" y="7670"/>
                </a:lnTo>
                <a:lnTo>
                  <a:pt x="16046" y="7547"/>
                </a:lnTo>
                <a:lnTo>
                  <a:pt x="16291" y="7376"/>
                </a:lnTo>
                <a:lnTo>
                  <a:pt x="16486" y="7205"/>
                </a:lnTo>
                <a:lnTo>
                  <a:pt x="16681" y="7035"/>
                </a:lnTo>
                <a:lnTo>
                  <a:pt x="16877" y="6839"/>
                </a:lnTo>
                <a:lnTo>
                  <a:pt x="17072" y="6619"/>
                </a:lnTo>
                <a:lnTo>
                  <a:pt x="17219" y="6375"/>
                </a:lnTo>
                <a:lnTo>
                  <a:pt x="17365" y="6131"/>
                </a:lnTo>
                <a:lnTo>
                  <a:pt x="17512" y="5862"/>
                </a:lnTo>
                <a:lnTo>
                  <a:pt x="17610" y="5569"/>
                </a:lnTo>
                <a:lnTo>
                  <a:pt x="17707" y="5276"/>
                </a:lnTo>
                <a:lnTo>
                  <a:pt x="17780" y="4959"/>
                </a:lnTo>
                <a:lnTo>
                  <a:pt x="17829" y="4592"/>
                </a:lnTo>
                <a:lnTo>
                  <a:pt x="17854" y="4226"/>
                </a:lnTo>
                <a:lnTo>
                  <a:pt x="17854" y="3884"/>
                </a:lnTo>
                <a:lnTo>
                  <a:pt x="17829" y="3444"/>
                </a:lnTo>
                <a:lnTo>
                  <a:pt x="17829" y="2980"/>
                </a:lnTo>
                <a:lnTo>
                  <a:pt x="17829" y="2760"/>
                </a:lnTo>
                <a:lnTo>
                  <a:pt x="17878" y="2590"/>
                </a:lnTo>
                <a:lnTo>
                  <a:pt x="18440" y="2370"/>
                </a:lnTo>
                <a:lnTo>
                  <a:pt x="18733" y="2272"/>
                </a:lnTo>
                <a:lnTo>
                  <a:pt x="18293" y="2125"/>
                </a:lnTo>
                <a:lnTo>
                  <a:pt x="18586" y="1979"/>
                </a:lnTo>
                <a:lnTo>
                  <a:pt x="18855" y="1857"/>
                </a:lnTo>
                <a:lnTo>
                  <a:pt x="18953" y="1808"/>
                </a:lnTo>
                <a:lnTo>
                  <a:pt x="19002" y="1759"/>
                </a:lnTo>
                <a:lnTo>
                  <a:pt x="19002" y="1710"/>
                </a:lnTo>
                <a:lnTo>
                  <a:pt x="18953" y="1686"/>
                </a:lnTo>
                <a:lnTo>
                  <a:pt x="18000" y="1271"/>
                </a:lnTo>
                <a:lnTo>
                  <a:pt x="17780" y="1026"/>
                </a:lnTo>
                <a:lnTo>
                  <a:pt x="17561" y="782"/>
                </a:lnTo>
                <a:lnTo>
                  <a:pt x="17243" y="514"/>
                </a:lnTo>
                <a:lnTo>
                  <a:pt x="17048" y="391"/>
                </a:lnTo>
                <a:lnTo>
                  <a:pt x="16852" y="269"/>
                </a:lnTo>
                <a:lnTo>
                  <a:pt x="16633" y="172"/>
                </a:lnTo>
                <a:lnTo>
                  <a:pt x="16413" y="98"/>
                </a:lnTo>
                <a:lnTo>
                  <a:pt x="16169" y="25"/>
                </a:lnTo>
                <a:lnTo>
                  <a:pt x="15924" y="1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Nhóm 13">
            <a:extLst>
              <a:ext uri="{FF2B5EF4-FFF2-40B4-BE49-F238E27FC236}">
                <a16:creationId xmlns:a16="http://schemas.microsoft.com/office/drawing/2014/main" id="{5A49C3E4-32FC-415B-B0A0-356A49F60C39}"/>
              </a:ext>
            </a:extLst>
          </p:cNvPr>
          <p:cNvGrpSpPr/>
          <p:nvPr/>
        </p:nvGrpSpPr>
        <p:grpSpPr>
          <a:xfrm>
            <a:off x="5675243" y="2428277"/>
            <a:ext cx="2271617" cy="1061829"/>
            <a:chOff x="6997439" y="2348815"/>
            <a:chExt cx="3028822" cy="1415770"/>
          </a:xfrm>
        </p:grpSpPr>
        <p:sp>
          <p:nvSpPr>
            <p:cNvPr id="17" name="Google Shape;157;p20">
              <a:extLst>
                <a:ext uri="{FF2B5EF4-FFF2-40B4-BE49-F238E27FC236}">
                  <a16:creationId xmlns:a16="http://schemas.microsoft.com/office/drawing/2014/main" id="{68EA85BB-1601-4E2D-ADD0-C19C55EB126D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18" name="Hộp Văn bản 17">
              <a:extLst>
                <a:ext uri="{FF2B5EF4-FFF2-40B4-BE49-F238E27FC236}">
                  <a16:creationId xmlns:a16="http://schemas.microsoft.com/office/drawing/2014/main" id="{A9806B95-6633-468E-AD43-6EB5B873C8E4}"/>
                </a:ext>
              </a:extLst>
            </p:cNvPr>
            <p:cNvSpPr txBox="1"/>
            <p:nvPr/>
          </p:nvSpPr>
          <p:spPr>
            <a:xfrm>
              <a:off x="7540034" y="2751137"/>
              <a:ext cx="216201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</a:rPr>
                <a:t>Vận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dụng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0333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1428750" y="628650"/>
            <a:ext cx="3143250" cy="30861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593265" y="1863382"/>
            <a:ext cx="173133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Mở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đầu</a:t>
            </a:r>
            <a:endParaRPr lang="en-US" sz="3600" dirty="0"/>
          </a:p>
        </p:txBody>
      </p:sp>
      <p:pic>
        <p:nvPicPr>
          <p:cNvPr id="6" name="Hình ảnh 5">
            <a:extLst>
              <a:ext uri="{FF2B5EF4-FFF2-40B4-BE49-F238E27FC236}">
                <a16:creationId xmlns:a16="http://schemas.microsoft.com/office/drawing/2014/main" id="{C4143E7E-651B-40FB-A4A2-3F088BFE4B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1" t="12222" r="20015" b="20370"/>
          <a:stretch/>
        </p:blipFill>
        <p:spPr>
          <a:xfrm>
            <a:off x="5276850" y="2633787"/>
            <a:ext cx="2305049" cy="223148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44939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Hình ảnh 7" descr="OPL20U25GSXzBJYl68kk8uQGfFKzs7yb1M4KJWUiLk6ZEvGF+qCIPSnY57AbBFCvTW$15.2022.43$43+K4lPs7H94VUqPe2XwIsfPRnrXQE//QTEXxb8/8N4CNc6FpgZahzpTjFhMzSA7T/nHJa11DE8Ng2TP3iAmRczFlmslSuUNOgUeb6yRvs0=">
            <a:extLst>
              <a:ext uri="{FF2B5EF4-FFF2-40B4-BE49-F238E27FC236}">
                <a16:creationId xmlns:a16="http://schemas.microsoft.com/office/drawing/2014/main" id="{43D71070-71A1-45C8-9C26-C4959E46F3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  <p:sp>
        <p:nvSpPr>
          <p:cNvPr id="20" name="Text 26" descr="OPL20U25GSXzBJYl68kk8uQGfFKzs7yb1M4KJWUiLk6ZEvGF+qCIPSnY57AbBFCvTW$15.2022.43$43+K4lPs7H94VUqPe2XwIsfPRnrXQE//QTEXxb8/8N4CNc6FpgZahzpTjFhMzSA7T/nHJa11DE8Ng2TP3iAmRczFlmslSuUNOgUeb6yRvs0=">
            <a:extLst>
              <a:ext uri="{FF2B5EF4-FFF2-40B4-BE49-F238E27FC236}">
                <a16:creationId xmlns:a16="http://schemas.microsoft.com/office/drawing/2014/main" id="{B8DCFA29-5FD8-9448-94FE-494797748810}"/>
              </a:ext>
            </a:extLst>
          </p:cNvPr>
          <p:cNvSpPr txBox="1"/>
          <p:nvPr/>
        </p:nvSpPr>
        <p:spPr>
          <a:xfrm>
            <a:off x="1398476" y="1059797"/>
            <a:ext cx="634704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defRPr/>
            </a:pP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Luật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chơi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: </a:t>
            </a:r>
          </a:p>
          <a:p>
            <a:pPr algn="just" defTabSz="685800">
              <a:defRPr/>
            </a:pP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- Chia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lớp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làm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2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nhóm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.</a:t>
            </a:r>
          </a:p>
          <a:p>
            <a:pPr algn="just" defTabSz="685800">
              <a:defRPr/>
            </a:pP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-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Có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5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câu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hỏi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,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mỗi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câu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có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thời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gian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suy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nghĩ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trong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15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giây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,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khi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hết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giờ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nhóm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nào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có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tín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hiệu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trả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lời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nhanh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nhất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sẽ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được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trả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lời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trước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.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Nếu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sai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quyền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trả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lời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sẽ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dành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cho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nhóm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còn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lại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.</a:t>
            </a:r>
          </a:p>
          <a:p>
            <a:pPr algn="just" defTabSz="685800">
              <a:defRPr/>
            </a:pP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-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Nhóm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giành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chiến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thắng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sẽ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là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nhóm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trả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lời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được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nhiều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câu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nhất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và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trong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thời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gian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nhanh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nhất</a:t>
            </a:r>
            <a:r>
              <a:rPr kumimoji="1" lang="en-US" altLang="zh-CN" sz="2400" dirty="0">
                <a:solidFill>
                  <a:srgbClr val="FCDFF8"/>
                </a:solidFill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.</a:t>
            </a:r>
            <a:endParaRPr kumimoji="1" lang="zh-CN" altLang="en-US" sz="2400" dirty="0">
              <a:solidFill>
                <a:srgbClr val="FCDFF8"/>
              </a:solidFill>
              <a:latin typeface="Times New Roman" panose="02020603050405020304" pitchFamily="18" charset="0"/>
              <a:ea typeface="zihun7hao-wennuantongzhiti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Hình chữ nhật: Góc Tròn 8" descr="OPL20U25GSXzBJYl68kk8uQGfFKzs7yb1M4KJWUiLk6ZEvGF+qCIPSnY57AbBFCvTW$15.2022.43$43+K4lPs7H94VUqPe2XwIsfPRnrXQE//QTEXxb8/8N4CNc6FpgZahzpTjFhMzSA7T/nHJa11DE8Ng2TP3iAmRczFlmslSuUNOgUeb6yRvs0=">
            <a:extLst>
              <a:ext uri="{FF2B5EF4-FFF2-40B4-BE49-F238E27FC236}">
                <a16:creationId xmlns:a16="http://schemas.microsoft.com/office/drawing/2014/main" id="{DEEAD232-507E-439F-9C11-EDC7B6289950}"/>
              </a:ext>
            </a:extLst>
          </p:cNvPr>
          <p:cNvSpPr/>
          <p:nvPr/>
        </p:nvSpPr>
        <p:spPr>
          <a:xfrm>
            <a:off x="1678251" y="1"/>
            <a:ext cx="5559389" cy="636815"/>
          </a:xfrm>
          <a:prstGeom prst="roundRect">
            <a:avLst/>
          </a:prstGeom>
          <a:solidFill>
            <a:srgbClr val="724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A3.OpenSans-San"/>
            </a:endParaRPr>
          </a:p>
        </p:txBody>
      </p:sp>
      <p:sp>
        <p:nvSpPr>
          <p:cNvPr id="27" name="Text 26" descr="OPL20U25GSXzBJYl68kk8uQGfFKzs7yb1M4KJWUiLk6ZEvGF+qCIPSnY57AbBFCvTW$15.2022.43$43+K4lPs7H94VUqPe2XwIsfPRnrXQE//QTEXxb8/8N4CNc6FpgZahzpTjFhMzSA7T/nHJa11DE8Ng2TP3iAmRczFlmslSuUNOgUeb6yRvs0=">
            <a:extLst>
              <a:ext uri="{FF2B5EF4-FFF2-40B4-BE49-F238E27FC236}">
                <a16:creationId xmlns:a16="http://schemas.microsoft.com/office/drawing/2014/main" id="{B8DCFA29-5FD8-9448-94FE-494797748810}"/>
              </a:ext>
            </a:extLst>
          </p:cNvPr>
          <p:cNvSpPr txBox="1"/>
          <p:nvPr/>
        </p:nvSpPr>
        <p:spPr>
          <a:xfrm>
            <a:off x="1851863" y="44668"/>
            <a:ext cx="5165197" cy="5539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perspectiveRelaxedModerately"/>
              <a:lightRig rig="soft" dir="t">
                <a:rot lat="0" lon="0" rev="15600000"/>
              </a:lightRig>
            </a:scene3d>
            <a:sp3d extrusionH="57150" prstMaterial="softEdge">
              <a:bevelT w="25400" h="38100" prst="convex"/>
            </a:sp3d>
          </a:bodyPr>
          <a:lstStyle/>
          <a:p>
            <a:pPr algn="r" defTabSz="685800">
              <a:defRPr/>
            </a:pPr>
            <a:r>
              <a:rPr kumimoji="1" lang="en-US" altLang="zh-CN" sz="3000" b="1">
                <a:ln/>
                <a:solidFill>
                  <a:srgbClr val="FFFF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  <a:reflection blurRad="6350" stA="60000" endA="900" endPos="60000" dist="29997" dir="5400000" sy="-100000" algn="bl" rotWithShape="0"/>
                </a:effectLst>
                <a:latin typeface="Times New Roman" panose="02020603050405020304" pitchFamily="18" charset="0"/>
                <a:ea typeface="zihun7hao-wennuantongzhiti" pitchFamily="2" charset="-122"/>
                <a:cs typeface="Times New Roman" panose="02020603050405020304" pitchFamily="18" charset="0"/>
              </a:rPr>
              <a:t>NHÓM NÀO NHANH HƠN ?</a:t>
            </a:r>
            <a:endParaRPr kumimoji="1" lang="zh-CN" altLang="en-US" sz="3000" b="1" dirty="0">
              <a:ln/>
              <a:solidFill>
                <a:srgbClr val="FFFF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  <a:reflection blurRad="6350" stA="60000" endA="900" endPos="60000" dist="29997" dir="5400000" sy="-100000" algn="bl" rotWithShape="0"/>
              </a:effectLst>
              <a:latin typeface="Times New Roman" panose="02020603050405020304" pitchFamily="18" charset="0"/>
              <a:ea typeface="zihun7hao-wennuantongzhiti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11" name="Nhóm 10" descr="OPL20U25GSXzBJYl68kk8uQGfFKzs7yb1M4KJWUiLk6ZEvGF+qCIPSnY57AbBFCvTW$15.2022.43$43+K4lPs7H94VUqPe2XwIsfPRnrXQE//QTEXxb8/8N4CNc6FpgZahzpTjFhMzSA7T/nHJa11DE8Ng2TP3iAmRczFlmslSuUNOgUeb6yRvs0=">
            <a:extLst>
              <a:ext uri="{FF2B5EF4-FFF2-40B4-BE49-F238E27FC236}">
                <a16:creationId xmlns:a16="http://schemas.microsoft.com/office/drawing/2014/main" id="{F1D24AA7-51F6-4717-A5D5-A5E532C32693}"/>
              </a:ext>
            </a:extLst>
          </p:cNvPr>
          <p:cNvGrpSpPr/>
          <p:nvPr/>
        </p:nvGrpSpPr>
        <p:grpSpPr>
          <a:xfrm rot="17502153">
            <a:off x="-482614" y="243507"/>
            <a:ext cx="2351998" cy="1661993"/>
            <a:chOff x="-109765" y="-2784667"/>
            <a:chExt cx="3135997" cy="2215990"/>
          </a:xfrm>
        </p:grpSpPr>
        <p:sp>
          <p:nvSpPr>
            <p:cNvPr id="10" name="Hình chữ nhật 9">
              <a:extLst>
                <a:ext uri="{FF2B5EF4-FFF2-40B4-BE49-F238E27FC236}">
                  <a16:creationId xmlns:a16="http://schemas.microsoft.com/office/drawing/2014/main" id="{A01C6333-0683-4BDA-8A86-0FEB0C34E264}"/>
                </a:ext>
              </a:extLst>
            </p:cNvPr>
            <p:cNvSpPr/>
            <p:nvPr/>
          </p:nvSpPr>
          <p:spPr>
            <a:xfrm>
              <a:off x="-109765" y="-2784667"/>
              <a:ext cx="1561110" cy="2215990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pPr algn="ctr" defTabSz="685800">
                <a:defRPr/>
              </a:pPr>
              <a:r>
                <a:rPr lang="en-US" sz="10350" b="1">
                  <a:ln/>
                  <a:solidFill>
                    <a:srgbClr val="FF0000"/>
                  </a:solidFill>
                  <a:latin typeface="A3.OpenSans-San"/>
                </a:rPr>
                <a:t>G</a:t>
              </a:r>
              <a:endParaRPr lang="vi-VN" sz="10350" b="1">
                <a:ln/>
                <a:solidFill>
                  <a:srgbClr val="FF0000"/>
                </a:solidFill>
                <a:latin typeface="A3.OpenSans-San"/>
              </a:endParaRPr>
            </a:p>
          </p:txBody>
        </p:sp>
        <p:sp>
          <p:nvSpPr>
            <p:cNvPr id="21" name="Hình chữ nhật 20">
              <a:extLst>
                <a:ext uri="{FF2B5EF4-FFF2-40B4-BE49-F238E27FC236}">
                  <a16:creationId xmlns:a16="http://schemas.microsoft.com/office/drawing/2014/main" id="{33D1740E-1969-423C-9A87-D78B06B70D7D}"/>
                </a:ext>
              </a:extLst>
            </p:cNvPr>
            <p:cNvSpPr/>
            <p:nvPr/>
          </p:nvSpPr>
          <p:spPr>
            <a:xfrm>
              <a:off x="1034866" y="-2276835"/>
              <a:ext cx="851516" cy="1200328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pPr algn="ctr" defTabSz="685800">
                <a:defRPr/>
              </a:pPr>
              <a:r>
                <a:rPr lang="en-US" sz="5400" b="1">
                  <a:ln/>
                  <a:solidFill>
                    <a:srgbClr val="FFCE54"/>
                  </a:solidFill>
                  <a:latin typeface="A3.OpenSans-San"/>
                </a:rPr>
                <a:t>A</a:t>
              </a:r>
              <a:endParaRPr lang="vi-VN" sz="5400" b="1">
                <a:ln/>
                <a:solidFill>
                  <a:srgbClr val="FFCE54"/>
                </a:solidFill>
                <a:latin typeface="A3.OpenSans-San"/>
              </a:endParaRPr>
            </a:p>
          </p:txBody>
        </p:sp>
        <p:sp>
          <p:nvSpPr>
            <p:cNvPr id="23" name="Hình chữ nhật 22">
              <a:extLst>
                <a:ext uri="{FF2B5EF4-FFF2-40B4-BE49-F238E27FC236}">
                  <a16:creationId xmlns:a16="http://schemas.microsoft.com/office/drawing/2014/main" id="{F4599EA0-8789-4CA5-B87F-97C0D62E3916}"/>
                </a:ext>
              </a:extLst>
            </p:cNvPr>
            <p:cNvSpPr/>
            <p:nvPr/>
          </p:nvSpPr>
          <p:spPr>
            <a:xfrm>
              <a:off x="1583025" y="-1969092"/>
              <a:ext cx="954109" cy="1200328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pPr algn="ctr" defTabSz="685800">
                <a:defRPr/>
              </a:pPr>
              <a:r>
                <a:rPr lang="en-US" sz="5400" b="1">
                  <a:ln/>
                  <a:solidFill>
                    <a:srgbClr val="4FC1E9"/>
                  </a:solidFill>
                  <a:latin typeface="A3.OpenSans-San"/>
                </a:rPr>
                <a:t>M</a:t>
              </a:r>
              <a:endParaRPr lang="vi-VN" sz="5400" b="1">
                <a:ln/>
                <a:solidFill>
                  <a:srgbClr val="4FC1E9"/>
                </a:solidFill>
                <a:latin typeface="A3.OpenSans-San"/>
              </a:endParaRPr>
            </a:p>
          </p:txBody>
        </p:sp>
        <p:sp>
          <p:nvSpPr>
            <p:cNvPr id="28" name="Hình chữ nhật 27">
              <a:extLst>
                <a:ext uri="{FF2B5EF4-FFF2-40B4-BE49-F238E27FC236}">
                  <a16:creationId xmlns:a16="http://schemas.microsoft.com/office/drawing/2014/main" id="{FFCC302B-D390-45EC-8922-56F0A4C4C2F6}"/>
                </a:ext>
              </a:extLst>
            </p:cNvPr>
            <p:cNvSpPr/>
            <p:nvPr/>
          </p:nvSpPr>
          <p:spPr>
            <a:xfrm>
              <a:off x="2226012" y="-2148768"/>
              <a:ext cx="800220" cy="1200328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pPr algn="ctr" defTabSz="685800">
                <a:defRPr/>
              </a:pPr>
              <a:r>
                <a:rPr lang="en-US" sz="5400" b="1">
                  <a:ln/>
                  <a:solidFill>
                    <a:srgbClr val="48CFAD">
                      <a:lumMod val="75000"/>
                    </a:srgbClr>
                  </a:solidFill>
                  <a:latin typeface="A3.OpenSans-San"/>
                </a:rPr>
                <a:t>E</a:t>
              </a:r>
              <a:endParaRPr lang="vi-VN" sz="5400" b="1">
                <a:ln/>
                <a:solidFill>
                  <a:srgbClr val="48CFAD">
                    <a:lumMod val="75000"/>
                  </a:srgbClr>
                </a:solidFill>
                <a:latin typeface="A3.OpenSans-S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5562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843"/>
            <a:ext cx="9153474" cy="5148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181A2FC-281B-4473-83CC-409EA5DA0A50}"/>
              </a:ext>
            </a:extLst>
          </p:cNvPr>
          <p:cNvSpPr/>
          <p:nvPr/>
        </p:nvSpPr>
        <p:spPr>
          <a:xfrm>
            <a:off x="2331847" y="714061"/>
            <a:ext cx="5495732" cy="1652816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Up">
              <a:avLst/>
            </a:prstTxWarp>
            <a:spAutoFit/>
            <a:scene3d>
              <a:camera prst="perspectiveRight"/>
              <a:lightRig rig="threePt" dir="t"/>
            </a:scene3d>
          </a:bodyPr>
          <a:lstStyle/>
          <a:p>
            <a:pPr algn="ctr"/>
            <a:r>
              <a:rPr lang="en-US" sz="4050" b="1" dirty="0" err="1">
                <a:ln w="6600">
                  <a:solidFill>
                    <a:schemeClr val="accent2"/>
                  </a:solidFill>
                  <a:prstDash val="solid"/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Trò</a:t>
            </a:r>
            <a:r>
              <a:rPr lang="en-US" sz="4050" b="1" dirty="0">
                <a:ln w="6600">
                  <a:solidFill>
                    <a:schemeClr val="accent2"/>
                  </a:solidFill>
                  <a:prstDash val="solid"/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sz="4050" b="1" dirty="0" err="1">
                <a:ln w="6600">
                  <a:solidFill>
                    <a:schemeClr val="accent2"/>
                  </a:solidFill>
                  <a:prstDash val="solid"/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chơi</a:t>
            </a:r>
            <a:r>
              <a:rPr lang="en-US" sz="4050" b="1" dirty="0">
                <a:ln w="6600">
                  <a:solidFill>
                    <a:schemeClr val="accent2"/>
                  </a:solidFill>
                  <a:prstDash val="solid"/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sz="4050" b="1" dirty="0" err="1">
                <a:ln w="6600">
                  <a:solidFill>
                    <a:schemeClr val="accent2"/>
                  </a:solidFill>
                  <a:prstDash val="solid"/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trắc</a:t>
            </a:r>
            <a:r>
              <a:rPr lang="en-US" sz="4050" b="1" dirty="0">
                <a:ln w="6600">
                  <a:solidFill>
                    <a:schemeClr val="accent2"/>
                  </a:solidFill>
                  <a:prstDash val="solid"/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sz="4050" b="1" dirty="0" err="1">
                <a:ln w="6600">
                  <a:solidFill>
                    <a:schemeClr val="accent2"/>
                  </a:solidFill>
                  <a:prstDash val="solid"/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nghiệm</a:t>
            </a:r>
            <a:endParaRPr lang="en-US" sz="4050" b="1" dirty="0">
              <a:ln w="6600">
                <a:solidFill>
                  <a:schemeClr val="accent2"/>
                </a:solidFill>
                <a:prstDash val="solid"/>
              </a:ln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1026" name="Picture 2" descr="Dễ Thương Gió Bảng Chữ Cái Tiếng Anh Abcd Nghệ Thuật Từ Hình ảnh | Định  dạng hình ảnh PSD 678662915| vn.lovepik.com">
            <a:extLst>
              <a:ext uri="{FF2B5EF4-FFF2-40B4-BE49-F238E27FC236}">
                <a16:creationId xmlns:a16="http://schemas.microsoft.com/office/drawing/2014/main" id="{69A37D4C-24E2-47ED-89D5-197E36FE5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8769">
                        <a14:foregroundMark x1="10154" y1="38902" x2="16462" y2="64989"/>
                        <a14:foregroundMark x1="13692" y1="36842" x2="16769" y2="63844"/>
                        <a14:foregroundMark x1="28462" y1="36842" x2="28769" y2="61098"/>
                        <a14:foregroundMark x1="31538" y1="44165" x2="33077" y2="48970"/>
                        <a14:foregroundMark x1="32000" y1="56293" x2="34769" y2="60870"/>
                        <a14:foregroundMark x1="38308" y1="41876" x2="39077" y2="53318"/>
                        <a14:foregroundMark x1="60000" y1="36613" x2="53846" y2="52860"/>
                        <a14:foregroundMark x1="57692" y1="55378" x2="58769" y2="61556"/>
                        <a14:foregroundMark x1="64154" y1="63387" x2="64154" y2="63387"/>
                        <a14:foregroundMark x1="36615" y1="37300" x2="36615" y2="37300"/>
                        <a14:foregroundMark x1="39846" y1="55835" x2="39846" y2="55835"/>
                        <a14:foregroundMark x1="64154" y1="40046" x2="64154" y2="400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4623" y="1791358"/>
            <a:ext cx="4518914" cy="3038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443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18">
            <a:extLst>
              <a:ext uri="{FF2B5EF4-FFF2-40B4-BE49-F238E27FC236}">
                <a16:creationId xmlns:a16="http://schemas.microsoft.com/office/drawing/2014/main" id="{BD631ECB-50FF-4ED1-BB51-68D8EADDE5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308" y="4369662"/>
            <a:ext cx="507750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Hoan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hô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.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đúng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sp>
        <p:nvSpPr>
          <p:cNvPr id="10" name="Text Box 121">
            <a:extLst>
              <a:ext uri="{FF2B5EF4-FFF2-40B4-BE49-F238E27FC236}">
                <a16:creationId xmlns:a16="http://schemas.microsoft.com/office/drawing/2014/main" id="{E55C4547-FB12-4C49-9D1B-28805DDF54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309" y="4344376"/>
            <a:ext cx="480060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pic>
        <p:nvPicPr>
          <p:cNvPr id="11" name="Picture 2" descr="Khung viền PowerPoint đẹp">
            <a:extLst>
              <a:ext uri="{FF2B5EF4-FFF2-40B4-BE49-F238E27FC236}">
                <a16:creationId xmlns:a16="http://schemas.microsoft.com/office/drawing/2014/main" id="{925DAF4E-A91E-4B67-9DD0-C1AB59B6E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024" y="-209631"/>
            <a:ext cx="7143140" cy="2213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6" descr="Picture1">
            <a:extLst>
              <a:ext uri="{FF2B5EF4-FFF2-40B4-BE49-F238E27FC236}">
                <a16:creationId xmlns:a16="http://schemas.microsoft.com/office/drawing/2014/main" id="{7F0FA2B0-031C-4973-B8CF-6079A99BF1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643" y="440584"/>
            <a:ext cx="520304" cy="520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: Rounded Corners 50">
                <a:extLst>
                  <a:ext uri="{FF2B5EF4-FFF2-40B4-BE49-F238E27FC236}">
                    <a16:creationId xmlns:a16="http://schemas.microsoft.com/office/drawing/2014/main" id="{45E844F2-37E7-4DB0-8326-D2F2054436CD}"/>
                  </a:ext>
                </a:extLst>
              </p:cNvPr>
              <p:cNvSpPr/>
              <p:nvPr/>
            </p:nvSpPr>
            <p:spPr>
              <a:xfrm>
                <a:off x="2189189" y="3313447"/>
                <a:ext cx="3132000" cy="8100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d>
                      <m:dPr>
                        <m:ctrlPr>
                          <a:rPr lang="vi-VN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</m:d>
                    <m:d>
                      <m:dPr>
                        <m:ctrlPr>
                          <a:rPr lang="vi-VN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</m:d>
                  </m:oMath>
                </a14:m>
                <a:r>
                  <a:rPr lang="en-US" sz="2800" b="1" dirty="0">
                    <a:solidFill>
                      <a:prstClr val="white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51" name="Rectangle: Rounded Corners 50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45E844F2-37E7-4DB0-8326-D2F2054436C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9189" y="3313447"/>
                <a:ext cx="3132000" cy="810000"/>
              </a:xfrm>
              <a:prstGeom prst="roundRect">
                <a:avLst/>
              </a:prstGeom>
              <a:blipFill rotWithShape="0">
                <a:blip r:embed="rId10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: Rounded Corners 51">
                <a:extLst>
                  <a:ext uri="{FF2B5EF4-FFF2-40B4-BE49-F238E27FC236}">
                    <a16:creationId xmlns:a16="http://schemas.microsoft.com/office/drawing/2014/main" id="{2C8D4153-E005-4F09-8ACD-294368F2B324}"/>
                  </a:ext>
                </a:extLst>
              </p:cNvPr>
              <p:cNvSpPr/>
              <p:nvPr/>
            </p:nvSpPr>
            <p:spPr>
              <a:xfrm>
                <a:off x="5934791" y="3340403"/>
                <a:ext cx="3132000" cy="8100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d>
                      <m:dPr>
                        <m:ctrlPr>
                          <a:rPr lang="vi-VN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</m:d>
                    <m:d>
                      <m:dPr>
                        <m:ctrlPr>
                          <a:rPr lang="vi-VN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</m:d>
                  </m:oMath>
                </a14:m>
                <a:r>
                  <a:rPr lang="vi-VN" sz="2800" b="1" dirty="0">
                    <a:solidFill>
                      <a:schemeClr val="bg1"/>
                    </a:solidFill>
                  </a:rPr>
                  <a:t>.</a:t>
                </a:r>
                <a:endParaRPr lang="en-US" sz="280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2" name="Rectangle: Rounded Corners 5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2C8D4153-E005-4F09-8ACD-294368F2B32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4791" y="3340403"/>
                <a:ext cx="3132000" cy="810000"/>
              </a:xfrm>
              <a:prstGeom prst="roundRect">
                <a:avLst/>
              </a:prstGeom>
              <a:blipFill rotWithShape="0">
                <a:blip r:embed="rId11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Oval 54">
            <a:extLst>
              <a:ext uri="{FF2B5EF4-FFF2-40B4-BE49-F238E27FC236}">
                <a16:creationId xmlns:a16="http://schemas.microsoft.com/office/drawing/2014/main" id="{662BFBA0-1A4A-4442-A43D-981C1EFFE20B}"/>
              </a:ext>
            </a:extLst>
          </p:cNvPr>
          <p:cNvSpPr/>
          <p:nvPr/>
        </p:nvSpPr>
        <p:spPr>
          <a:xfrm>
            <a:off x="5482106" y="3587753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</a:t>
            </a: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A48DBC7F-4ED8-4E83-99CD-39EDC79DA874}"/>
              </a:ext>
            </a:extLst>
          </p:cNvPr>
          <p:cNvSpPr/>
          <p:nvPr/>
        </p:nvSpPr>
        <p:spPr>
          <a:xfrm>
            <a:off x="1736504" y="3563878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FA95EC97-75F5-494A-97D4-29680E26C24F}"/>
              </a:ext>
            </a:extLst>
          </p:cNvPr>
          <p:cNvSpPr txBox="1"/>
          <p:nvPr/>
        </p:nvSpPr>
        <p:spPr>
          <a:xfrm>
            <a:off x="2784764" y="623455"/>
            <a:ext cx="384463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35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3571FB0A-124C-4001-A982-10355E214208}"/>
                  </a:ext>
                </a:extLst>
              </p:cNvPr>
              <p:cNvSpPr txBox="1"/>
              <p:nvPr/>
            </p:nvSpPr>
            <p:spPr>
              <a:xfrm>
                <a:off x="2438400" y="459598"/>
                <a:ext cx="6553200" cy="1088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 1</a:t>
                </a:r>
                <a:r>
                  <a:rPr lang="en-US" sz="32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Phân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đa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sz="3200" b="1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200" b="1" i="1">
                        <a:latin typeface="Cambria Math" panose="02040503050406030204" pitchFamily="18" charset="0"/>
                      </a:rPr>
                      <m:t>𝟒</m:t>
                    </m:r>
                    <m:sSup>
                      <m:sSup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p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thành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nhân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tử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ta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vi-VN" sz="32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3571FB0A-124C-4001-A982-10355E2142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8400" y="459598"/>
                <a:ext cx="6553200" cy="1088375"/>
              </a:xfrm>
              <a:prstGeom prst="rect">
                <a:avLst/>
              </a:prstGeom>
              <a:blipFill>
                <a:blip r:embed="rId12"/>
                <a:stretch>
                  <a:fillRect l="-2326" t="-6704" b="-167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: Rounded Corners 41">
                <a:extLst>
                  <a:ext uri="{FF2B5EF4-FFF2-40B4-BE49-F238E27FC236}">
                    <a16:creationId xmlns:a16="http://schemas.microsoft.com/office/drawing/2014/main" id="{17DC954F-049A-4CB6-9277-A19C240C2D3E}"/>
                  </a:ext>
                </a:extLst>
              </p:cNvPr>
              <p:cNvSpPr/>
              <p:nvPr/>
            </p:nvSpPr>
            <p:spPr>
              <a:xfrm>
                <a:off x="2209602" y="2151813"/>
                <a:ext cx="3132000" cy="8100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d>
                      <m:dPr>
                        <m:ctrlPr>
                          <a:rPr lang="vi-VN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</m:d>
                    <m:d>
                      <m:dPr>
                        <m:ctrlPr>
                          <a:rPr lang="vi-VN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</m:d>
                  </m:oMath>
                </a14:m>
                <a:r>
                  <a:rPr lang="vi-VN" sz="2800" b="1" dirty="0">
                    <a:solidFill>
                      <a:schemeClr val="bg1"/>
                    </a:solidFill>
                    <a:latin typeface="+mj-lt"/>
                  </a:rPr>
                  <a:t>. </a:t>
                </a:r>
                <a:endParaRPr lang="en-US" sz="2800" b="1" dirty="0">
                  <a:solidFill>
                    <a:schemeClr val="bg1"/>
                  </a:solidFill>
                  <a:latin typeface="+mj-lt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2" name="Rectangle: Rounded Corners 4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17DC954F-049A-4CB6-9277-A19C240C2D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9602" y="2151813"/>
                <a:ext cx="3132000" cy="810000"/>
              </a:xfrm>
              <a:prstGeom prst="roundRect">
                <a:avLst/>
              </a:prstGeom>
              <a:blipFill rotWithShape="0">
                <a:blip r:embed="rId13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: Rounded Corners 42">
                <a:extLst>
                  <a:ext uri="{FF2B5EF4-FFF2-40B4-BE49-F238E27FC236}">
                    <a16:creationId xmlns:a16="http://schemas.microsoft.com/office/drawing/2014/main" id="{5539E4C0-AC94-4D8B-9070-D122DDCE4A7E}"/>
                  </a:ext>
                </a:extLst>
              </p:cNvPr>
              <p:cNvSpPr/>
              <p:nvPr/>
            </p:nvSpPr>
            <p:spPr>
              <a:xfrm>
                <a:off x="5965962" y="2098801"/>
                <a:ext cx="3132000" cy="8100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d>
                      <m:dPr>
                        <m:ctrlPr>
                          <a:rPr lang="vi-VN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</m:d>
                    <m:d>
                      <m:dPr>
                        <m:ctrlPr>
                          <a:rPr lang="vi-VN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</m:d>
                  </m:oMath>
                </a14:m>
                <a:r>
                  <a:rPr lang="vi-VN" sz="2800" b="1" dirty="0">
                    <a:solidFill>
                      <a:schemeClr val="bg1"/>
                    </a:solidFill>
                  </a:rPr>
                  <a:t>.</a:t>
                </a:r>
                <a:endParaRPr lang="en-US" sz="280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3" name="Rectangle: Rounded Corners 42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5539E4C0-AC94-4D8B-9070-D122DDCE4A7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5962" y="2098801"/>
                <a:ext cx="3132000" cy="810000"/>
              </a:xfrm>
              <a:prstGeom prst="roundRect">
                <a:avLst/>
              </a:prstGeom>
              <a:blipFill rotWithShape="0">
                <a:blip r:embed="rId14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 Box 121">
            <a:extLst>
              <a:ext uri="{FF2B5EF4-FFF2-40B4-BE49-F238E27FC236}">
                <a16:creationId xmlns:a16="http://schemas.microsoft.com/office/drawing/2014/main" id="{36DC94BF-C7A5-4F7B-9138-BDD786211F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1711" y="4357249"/>
            <a:ext cx="488058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sp>
        <p:nvSpPr>
          <p:cNvPr id="46" name="Text Box 121">
            <a:extLst>
              <a:ext uri="{FF2B5EF4-FFF2-40B4-BE49-F238E27FC236}">
                <a16:creationId xmlns:a16="http://schemas.microsoft.com/office/drawing/2014/main" id="{291A04FA-25DC-469B-BFE0-5879C80A7F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1813" y="4380580"/>
            <a:ext cx="480060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pic>
        <p:nvPicPr>
          <p:cNvPr id="41" name="Picture 173">
            <a:hlinkClick r:id="" action="ppaction://noaction"/>
            <a:extLst>
              <a:ext uri="{FF2B5EF4-FFF2-40B4-BE49-F238E27FC236}">
                <a16:creationId xmlns:a16="http://schemas.microsoft.com/office/drawing/2014/main" id="{16F55502-0B94-4015-9D33-54F5F90C0C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240" y="3940654"/>
            <a:ext cx="879853" cy="879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594644F5-A545-4B7D-8AD9-ECDF06C2151F}"/>
              </a:ext>
            </a:extLst>
          </p:cNvPr>
          <p:cNvSpPr/>
          <p:nvPr/>
        </p:nvSpPr>
        <p:spPr>
          <a:xfrm>
            <a:off x="520940" y="104363"/>
            <a:ext cx="785191" cy="4934779"/>
          </a:xfrm>
          <a:prstGeom prst="rect">
            <a:avLst/>
          </a:prstGeom>
          <a:gradFill>
            <a:gsLst>
              <a:gs pos="61052">
                <a:srgbClr val="ED7D31">
                  <a:lumMod val="75000"/>
                </a:srgbClr>
              </a:gs>
              <a:gs pos="4000">
                <a:srgbClr val="4472C4">
                  <a:lumMod val="75000"/>
                </a:srgbClr>
              </a:gs>
              <a:gs pos="29000">
                <a:srgbClr val="70AD47">
                  <a:lumMod val="97000"/>
                  <a:lumOff val="3000"/>
                </a:srgbClr>
              </a:gs>
              <a:gs pos="100000">
                <a:srgbClr val="00B0F0"/>
              </a:gs>
            </a:gsLst>
            <a:lin ang="16200000" scaled="1"/>
          </a:gra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algn="ctr" defTabSz="685783">
              <a:defRPr/>
            </a:pPr>
            <a:endParaRPr lang="en-US" sz="135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02FAFA8-98F9-4E23-85CB-9D5C1B83B83F}"/>
              </a:ext>
            </a:extLst>
          </p:cNvPr>
          <p:cNvSpPr/>
          <p:nvPr/>
        </p:nvSpPr>
        <p:spPr>
          <a:xfrm>
            <a:off x="439626" y="-20783"/>
            <a:ext cx="945000" cy="5157000"/>
          </a:xfrm>
          <a:prstGeom prst="rect">
            <a:avLst/>
          </a:prstGeom>
          <a:gradFill rotWithShape="1">
            <a:gsLst>
              <a:gs pos="0">
                <a:srgbClr val="FFC000">
                  <a:satMod val="103000"/>
                  <a:lumMod val="102000"/>
                  <a:tint val="94000"/>
                </a:srgbClr>
              </a:gs>
              <a:gs pos="50000">
                <a:srgbClr val="FFC000">
                  <a:satMod val="110000"/>
                  <a:lumMod val="100000"/>
                  <a:shade val="100000"/>
                </a:srgbClr>
              </a:gs>
              <a:gs pos="100000">
                <a:srgbClr val="FFC000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  <a:softEdge rad="127000"/>
          </a:effectLst>
        </p:spPr>
        <p:txBody>
          <a:bodyPr rtlCol="0" anchor="ctr"/>
          <a:lstStyle/>
          <a:p>
            <a:pPr algn="ctr" defTabSz="685783">
              <a:defRPr/>
            </a:pPr>
            <a:endParaRPr lang="en-US" sz="135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Circle: Hollow 78">
            <a:extLst>
              <a:ext uri="{FF2B5EF4-FFF2-40B4-BE49-F238E27FC236}">
                <a16:creationId xmlns:a16="http://schemas.microsoft.com/office/drawing/2014/main" id="{66F09241-27F7-44D9-8FF4-14CC1B72E454}"/>
              </a:ext>
            </a:extLst>
          </p:cNvPr>
          <p:cNvSpPr/>
          <p:nvPr/>
        </p:nvSpPr>
        <p:spPr>
          <a:xfrm>
            <a:off x="-43336" y="104363"/>
            <a:ext cx="1867486" cy="1853671"/>
          </a:xfrm>
          <a:prstGeom prst="donut">
            <a:avLst>
              <a:gd name="adj" fmla="val 24051"/>
            </a:avLst>
          </a:prstGeom>
          <a:gradFill>
            <a:gsLst>
              <a:gs pos="0">
                <a:srgbClr val="00B0F0"/>
              </a:gs>
              <a:gs pos="48000">
                <a:srgbClr val="FFC000">
                  <a:lumMod val="75000"/>
                </a:srgbClr>
              </a:gs>
              <a:gs pos="100000">
                <a:srgbClr val="5B9BD5">
                  <a:lumMod val="75000"/>
                </a:srgbClr>
              </a:gs>
            </a:gsLst>
            <a:lin ang="3000000" scaled="0"/>
          </a:gra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783">
              <a:defRPr/>
            </a:pPr>
            <a:endParaRPr lang="en-US" sz="1350" kern="0" dirty="0">
              <a:solidFill>
                <a:prstClr val="black"/>
              </a:solidFill>
              <a:latin typeface="Calibri" panose="020F0502020204030204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105A5382-71AD-4247-B946-D72D3CFAC647}"/>
              </a:ext>
            </a:extLst>
          </p:cNvPr>
          <p:cNvGrpSpPr/>
          <p:nvPr/>
        </p:nvGrpSpPr>
        <p:grpSpPr>
          <a:xfrm>
            <a:off x="-57386" y="104363"/>
            <a:ext cx="1895584" cy="1853671"/>
            <a:chOff x="-494973" y="1043791"/>
            <a:chExt cx="3009379" cy="2964766"/>
          </a:xfrm>
        </p:grpSpPr>
        <p:sp>
          <p:nvSpPr>
            <p:cNvPr id="50" name="Sun 49">
              <a:extLst>
                <a:ext uri="{FF2B5EF4-FFF2-40B4-BE49-F238E27FC236}">
                  <a16:creationId xmlns:a16="http://schemas.microsoft.com/office/drawing/2014/main" id="{A804B890-DEB8-4354-A83B-44DBE5FD0D93}"/>
                </a:ext>
              </a:extLst>
            </p:cNvPr>
            <p:cNvSpPr/>
            <p:nvPr/>
          </p:nvSpPr>
          <p:spPr>
            <a:xfrm>
              <a:off x="-494973" y="1043791"/>
              <a:ext cx="3009379" cy="2964766"/>
            </a:xfrm>
            <a:prstGeom prst="sun">
              <a:avLst/>
            </a:prstGeom>
            <a:solidFill>
              <a:srgbClr val="FFC000">
                <a:lumMod val="60000"/>
                <a:lumOff val="40000"/>
              </a:srgbClr>
            </a:solidFill>
            <a:ln w="12700" cap="flat" cmpd="sng" algn="ctr">
              <a:solidFill>
                <a:srgbClr val="FFFF00">
                  <a:alpha val="96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783">
                <a:defRPr/>
              </a:pPr>
              <a:endParaRPr lang="en-US" sz="135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8B8CFA86-953E-44F5-93BF-BEE2170B9855}"/>
                </a:ext>
              </a:extLst>
            </p:cNvPr>
            <p:cNvSpPr/>
            <p:nvPr/>
          </p:nvSpPr>
          <p:spPr>
            <a:xfrm flipH="1">
              <a:off x="223778" y="1731144"/>
              <a:ext cx="1575127" cy="1590058"/>
            </a:xfrm>
            <a:prstGeom prst="ellipse">
              <a:avLst/>
            </a:prstGeom>
            <a:solidFill>
              <a:sysClr val="windowText" lastClr="000000"/>
            </a:solidFill>
            <a:ln w="12700" cap="flat" cmpd="sng" algn="ctr">
              <a:solidFill>
                <a:sysClr val="windowText" lastClr="000000">
                  <a:shade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783">
                <a:defRPr/>
              </a:pPr>
              <a:endParaRPr lang="en-US" sz="135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59" name="Flowchart: Connector 58">
            <a:extLst>
              <a:ext uri="{FF2B5EF4-FFF2-40B4-BE49-F238E27FC236}">
                <a16:creationId xmlns:a16="http://schemas.microsoft.com/office/drawing/2014/main" id="{416125C6-AAE5-4236-8CE2-467311D3EFB9}"/>
              </a:ext>
            </a:extLst>
          </p:cNvPr>
          <p:cNvSpPr/>
          <p:nvPr/>
        </p:nvSpPr>
        <p:spPr>
          <a:xfrm>
            <a:off x="409283" y="568159"/>
            <a:ext cx="960120" cy="960120"/>
          </a:xfrm>
          <a:prstGeom prst="flowChartConnector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783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1" name="Flowchart: Connector 60">
            <a:extLst>
              <a:ext uri="{FF2B5EF4-FFF2-40B4-BE49-F238E27FC236}">
                <a16:creationId xmlns:a16="http://schemas.microsoft.com/office/drawing/2014/main" id="{5A4D49C5-DE7C-4DB7-959B-DDEB909DC343}"/>
              </a:ext>
            </a:extLst>
          </p:cNvPr>
          <p:cNvSpPr/>
          <p:nvPr/>
        </p:nvSpPr>
        <p:spPr>
          <a:xfrm>
            <a:off x="409283" y="553079"/>
            <a:ext cx="960120" cy="975201"/>
          </a:xfrm>
          <a:prstGeom prst="flowChartConnector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783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2" name="Flowchart: Connector 61">
            <a:extLst>
              <a:ext uri="{FF2B5EF4-FFF2-40B4-BE49-F238E27FC236}">
                <a16:creationId xmlns:a16="http://schemas.microsoft.com/office/drawing/2014/main" id="{AED08271-1954-4F51-837F-EC30FEEDB66C}"/>
              </a:ext>
            </a:extLst>
          </p:cNvPr>
          <p:cNvSpPr/>
          <p:nvPr/>
        </p:nvSpPr>
        <p:spPr>
          <a:xfrm>
            <a:off x="477863" y="629198"/>
            <a:ext cx="822960" cy="822960"/>
          </a:xfrm>
          <a:prstGeom prst="flowChartConnector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783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7B3A00E-51EC-45AC-A827-A56A38D64B0B}"/>
              </a:ext>
            </a:extLst>
          </p:cNvPr>
          <p:cNvSpPr txBox="1"/>
          <p:nvPr/>
        </p:nvSpPr>
        <p:spPr>
          <a:xfrm>
            <a:off x="670471" y="58784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0DC57EC5-5ECB-4877-A851-0D1C6F1AD6DB}"/>
              </a:ext>
            </a:extLst>
          </p:cNvPr>
          <p:cNvSpPr txBox="1"/>
          <p:nvPr/>
        </p:nvSpPr>
        <p:spPr>
          <a:xfrm>
            <a:off x="702744" y="60643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5A8C26F5-8EFF-4F64-BAD8-3C7DF5253318}"/>
              </a:ext>
            </a:extLst>
          </p:cNvPr>
          <p:cNvSpPr txBox="1"/>
          <p:nvPr/>
        </p:nvSpPr>
        <p:spPr>
          <a:xfrm>
            <a:off x="652014" y="57696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A26569D-0BDD-4252-9D4E-B0899986CBA4}"/>
              </a:ext>
            </a:extLst>
          </p:cNvPr>
          <p:cNvSpPr txBox="1"/>
          <p:nvPr/>
        </p:nvSpPr>
        <p:spPr>
          <a:xfrm>
            <a:off x="679461" y="60643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0A5122A9-9AF1-4B32-84B6-A81E896E762A}"/>
              </a:ext>
            </a:extLst>
          </p:cNvPr>
          <p:cNvSpPr txBox="1"/>
          <p:nvPr/>
        </p:nvSpPr>
        <p:spPr>
          <a:xfrm>
            <a:off x="662169" y="591698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D4B416C1-0046-4435-9CAB-98AC3410B4B6}"/>
              </a:ext>
            </a:extLst>
          </p:cNvPr>
          <p:cNvSpPr txBox="1"/>
          <p:nvPr/>
        </p:nvSpPr>
        <p:spPr>
          <a:xfrm>
            <a:off x="477866" y="606430"/>
            <a:ext cx="993781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F08AF2A7-9B60-40E5-BA15-575B8DC006B9}"/>
              </a:ext>
            </a:extLst>
          </p:cNvPr>
          <p:cNvSpPr txBox="1"/>
          <p:nvPr/>
        </p:nvSpPr>
        <p:spPr>
          <a:xfrm>
            <a:off x="686139" y="591698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637BCED0-3AFC-4B2E-B8B4-66B7DAA94F13}"/>
              </a:ext>
            </a:extLst>
          </p:cNvPr>
          <p:cNvSpPr txBox="1"/>
          <p:nvPr/>
        </p:nvSpPr>
        <p:spPr>
          <a:xfrm>
            <a:off x="644144" y="582404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51C48C7-AAA3-458D-B021-2FAA555DA526}"/>
              </a:ext>
            </a:extLst>
          </p:cNvPr>
          <p:cNvSpPr txBox="1"/>
          <p:nvPr/>
        </p:nvSpPr>
        <p:spPr>
          <a:xfrm>
            <a:off x="711756" y="57696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B158F971-2853-4088-82C3-A3D9EDBBB276}"/>
              </a:ext>
            </a:extLst>
          </p:cNvPr>
          <p:cNvSpPr txBox="1"/>
          <p:nvPr/>
        </p:nvSpPr>
        <p:spPr>
          <a:xfrm>
            <a:off x="652014" y="59441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4EB5570-325E-402F-8455-D5591CBA56CE}"/>
              </a:ext>
            </a:extLst>
          </p:cNvPr>
          <p:cNvSpPr txBox="1"/>
          <p:nvPr/>
        </p:nvSpPr>
        <p:spPr>
          <a:xfrm>
            <a:off x="607959" y="626796"/>
            <a:ext cx="93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giờ</a:t>
            </a:r>
            <a:endParaRPr lang="en-US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4" name="Tieng-dong-ho-tich-tac-www_tiengdong_com">
            <a:hlinkClick r:id="" action="ppaction://media"/>
            <a:extLst>
              <a:ext uri="{FF2B5EF4-FFF2-40B4-BE49-F238E27FC236}">
                <a16:creationId xmlns:a16="http://schemas.microsoft.com/office/drawing/2014/main" id="{8EADAA77-FB26-4A69-802A-541C84A629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582858" y="587840"/>
            <a:ext cx="457200" cy="457200"/>
          </a:xfrm>
          <a:prstGeom prst="rect">
            <a:avLst/>
          </a:prstGeom>
        </p:spPr>
      </p:pic>
      <p:pic>
        <p:nvPicPr>
          <p:cNvPr id="75" name="Picture 2" descr="게임 인터페이스 시작 버튼을 압살했다 형판 갈색에 대한 스톡 벡터 아트 및 기타 이미지 - iStock">
            <a:extLst>
              <a:ext uri="{FF2B5EF4-FFF2-40B4-BE49-F238E27FC236}">
                <a16:creationId xmlns:a16="http://schemas.microsoft.com/office/drawing/2014/main" id="{ABEDF29E-23DB-4504-B486-6D2EC7D16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>
                        <a14:foregroundMark x1="37740" y1="46394" x2="39904" y2="51202"/>
                        <a14:foregroundMark x1="43750" y1="46635" x2="43990" y2="50962"/>
                        <a14:foregroundMark x1="50000" y1="47115" x2="51442" y2="51683"/>
                        <a14:foregroundMark x1="47596" y1="52163" x2="49038" y2="46635"/>
                        <a14:foregroundMark x1="55288" y1="45192" x2="55288" y2="52163"/>
                        <a14:foregroundMark x1="57452" y1="48077" x2="57452" y2="48077"/>
                        <a14:foregroundMark x1="62981" y1="45913" x2="62981" y2="45913"/>
                        <a14:foregroundMark x1="61779" y1="46635" x2="62260" y2="516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9" y="1388369"/>
            <a:ext cx="1693512" cy="232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2" descr="Index of /classrooms/ID2_Fall_2015/Cindy_Reyes-Cortes/Unit  1/Hueys_css/Images">
            <a:extLst>
              <a:ext uri="{FF2B5EF4-FFF2-40B4-BE49-F238E27FC236}">
                <a16:creationId xmlns:a16="http://schemas.microsoft.com/office/drawing/2014/main" id="{F9211EB8-BE7C-452B-8147-F560D58C8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73" y="3313448"/>
            <a:ext cx="1244140" cy="855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Oval 53">
            <a:extLst>
              <a:ext uri="{FF2B5EF4-FFF2-40B4-BE49-F238E27FC236}">
                <a16:creationId xmlns:a16="http://schemas.microsoft.com/office/drawing/2014/main" id="{010ED24C-E510-4DE5-B89F-239AE671A059}"/>
              </a:ext>
            </a:extLst>
          </p:cNvPr>
          <p:cNvSpPr/>
          <p:nvPr/>
        </p:nvSpPr>
        <p:spPr>
          <a:xfrm>
            <a:off x="1763210" y="2414496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</a:t>
            </a: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41658C25-7390-4556-BC5E-B66395E333EE}"/>
              </a:ext>
            </a:extLst>
          </p:cNvPr>
          <p:cNvSpPr/>
          <p:nvPr/>
        </p:nvSpPr>
        <p:spPr>
          <a:xfrm>
            <a:off x="5482106" y="2375482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710280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"/>
                            </p:stCondLst>
                            <p:childTnLst>
                              <p:par>
                                <p:cTn id="45" presetID="8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4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"/>
                            </p:stCondLst>
                            <p:childTnLst>
                              <p:par>
                                <p:cTn id="55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"/>
                            </p:stCondLst>
                            <p:childTnLst>
                              <p:par>
                                <p:cTn id="72" presetID="53" presetClass="exit" presetSubtype="32" fill="hold" grpId="1" nodeType="after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"/>
                            </p:stCondLst>
                            <p:childTnLst>
                              <p:par>
                                <p:cTn id="92" presetID="53" presetClass="exit" presetSubtype="32" fill="hold" grpId="1" nodeType="after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4" dur="60003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5" presetID="21" presetClass="entr" presetSubtype="1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1" presetClass="entr" presetSubtype="1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4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7" presetID="3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stop">
                                      <p:cBhvr>
                                        <p:cTn id="208" dur="1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audio>
              <p:cMediaNode vol="80000">
                <p:cTn id="2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4"/>
                </p:tgtEl>
              </p:cMediaNode>
            </p:audio>
          </p:childTnLst>
        </p:cTn>
      </p:par>
    </p:tnLst>
    <p:bldLst>
      <p:bldP spid="8" grpId="0"/>
      <p:bldP spid="10" grpId="0"/>
      <p:bldP spid="10" grpId="1"/>
      <p:bldP spid="51" grpId="0" animBg="1"/>
      <p:bldP spid="51" grpId="1" animBg="1"/>
      <p:bldP spid="52" grpId="0" animBg="1"/>
      <p:bldP spid="52" grpId="1" animBg="1"/>
      <p:bldP spid="55" grpId="0" animBg="1"/>
      <p:bldP spid="57" grpId="0" animBg="1"/>
      <p:bldP spid="60" grpId="0"/>
      <p:bldP spid="42" grpId="0" animBg="1"/>
      <p:bldP spid="42" grpId="1" animBg="1"/>
      <p:bldP spid="43" grpId="0" animBg="1"/>
      <p:bldP spid="43" grpId="1" animBg="1"/>
      <p:bldP spid="44" grpId="0"/>
      <p:bldP spid="44" grpId="1"/>
      <p:bldP spid="46" grpId="0"/>
      <p:bldP spid="46" grpId="1"/>
      <p:bldP spid="47" grpId="0" animBg="1"/>
      <p:bldP spid="48" grpId="0" animBg="1"/>
      <p:bldP spid="48" grpId="1" animBg="1"/>
      <p:bldP spid="61" grpId="0" animBg="1"/>
      <p:bldP spid="62" grpId="0" animBg="1"/>
      <p:bldP spid="63" grpId="0"/>
      <p:bldP spid="63" grpId="1"/>
      <p:bldP spid="64" grpId="0"/>
      <p:bldP spid="64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54" grpId="0" animBg="1"/>
      <p:bldP spid="5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18">
            <a:extLst>
              <a:ext uri="{FF2B5EF4-FFF2-40B4-BE49-F238E27FC236}">
                <a16:creationId xmlns:a16="http://schemas.microsoft.com/office/drawing/2014/main" id="{BD631ECB-50FF-4ED1-BB51-68D8EADDE5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308" y="4369662"/>
            <a:ext cx="507750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Hoan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hô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.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đúng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sp>
        <p:nvSpPr>
          <p:cNvPr id="10" name="Text Box 121">
            <a:extLst>
              <a:ext uri="{FF2B5EF4-FFF2-40B4-BE49-F238E27FC236}">
                <a16:creationId xmlns:a16="http://schemas.microsoft.com/office/drawing/2014/main" id="{E55C4547-FB12-4C49-9D1B-28805DDF54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309" y="4344376"/>
            <a:ext cx="480060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pic>
        <p:nvPicPr>
          <p:cNvPr id="11" name="Picture 2" descr="Khung viền PowerPoint đẹp">
            <a:extLst>
              <a:ext uri="{FF2B5EF4-FFF2-40B4-BE49-F238E27FC236}">
                <a16:creationId xmlns:a16="http://schemas.microsoft.com/office/drawing/2014/main" id="{925DAF4E-A91E-4B67-9DD0-C1AB59B6E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024" y="-209631"/>
            <a:ext cx="7557016" cy="2228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6" descr="Picture1">
            <a:extLst>
              <a:ext uri="{FF2B5EF4-FFF2-40B4-BE49-F238E27FC236}">
                <a16:creationId xmlns:a16="http://schemas.microsoft.com/office/drawing/2014/main" id="{7F0FA2B0-031C-4973-B8CF-6079A99BF1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643" y="440584"/>
            <a:ext cx="520304" cy="520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: Rounded Corners 50">
                <a:extLst>
                  <a:ext uri="{FF2B5EF4-FFF2-40B4-BE49-F238E27FC236}">
                    <a16:creationId xmlns:a16="http://schemas.microsoft.com/office/drawing/2014/main" id="{45E844F2-37E7-4DB0-8326-D2F2054436CD}"/>
                  </a:ext>
                </a:extLst>
              </p:cNvPr>
              <p:cNvSpPr/>
              <p:nvPr/>
            </p:nvSpPr>
            <p:spPr>
              <a:xfrm>
                <a:off x="2189189" y="3313447"/>
                <a:ext cx="3132000" cy="8100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𝟑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𝒙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𝟐</m:t>
                      </m:r>
                      <m:sSup>
                        <m:sSupPr>
                          <m:ctrlP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𝒙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𝟑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𝟐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𝒙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225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1" name="Rectangle: Rounded Corners 50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45E844F2-37E7-4DB0-8326-D2F2054436C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9189" y="3313447"/>
                <a:ext cx="3132000" cy="810000"/>
              </a:xfrm>
              <a:prstGeom prst="roundRect">
                <a:avLst/>
              </a:prstGeom>
              <a:blipFill rotWithShape="0">
                <a:blip r:embed="rId10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: Rounded Corners 51">
                <a:extLst>
                  <a:ext uri="{FF2B5EF4-FFF2-40B4-BE49-F238E27FC236}">
                    <a16:creationId xmlns:a16="http://schemas.microsoft.com/office/drawing/2014/main" id="{2C8D4153-E005-4F09-8ACD-294368F2B324}"/>
                  </a:ext>
                </a:extLst>
              </p:cNvPr>
              <p:cNvSpPr/>
              <p:nvPr/>
            </p:nvSpPr>
            <p:spPr>
              <a:xfrm>
                <a:off x="5941032" y="2132265"/>
                <a:ext cx="3132000" cy="8100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𝟐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𝒙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𝟏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  <m: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𝟏</m:t>
                          </m:r>
                          <m: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225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2" name="Rectangle: Rounded Corners 5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2C8D4153-E005-4F09-8ACD-294368F2B32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1032" y="2132265"/>
                <a:ext cx="3132000" cy="810000"/>
              </a:xfrm>
              <a:prstGeom prst="roundRect">
                <a:avLst/>
              </a:prstGeom>
              <a:blipFill rotWithShape="0">
                <a:blip r:embed="rId11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Oval 54">
            <a:extLst>
              <a:ext uri="{FF2B5EF4-FFF2-40B4-BE49-F238E27FC236}">
                <a16:creationId xmlns:a16="http://schemas.microsoft.com/office/drawing/2014/main" id="{662BFBA0-1A4A-4442-A43D-981C1EFFE20B}"/>
              </a:ext>
            </a:extLst>
          </p:cNvPr>
          <p:cNvSpPr/>
          <p:nvPr/>
        </p:nvSpPr>
        <p:spPr>
          <a:xfrm>
            <a:off x="5488347" y="2379615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</a:t>
            </a: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A48DBC7F-4ED8-4E83-99CD-39EDC79DA874}"/>
              </a:ext>
            </a:extLst>
          </p:cNvPr>
          <p:cNvSpPr/>
          <p:nvPr/>
        </p:nvSpPr>
        <p:spPr>
          <a:xfrm>
            <a:off x="1736504" y="3563878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FA95EC97-75F5-494A-97D4-29680E26C24F}"/>
              </a:ext>
            </a:extLst>
          </p:cNvPr>
          <p:cNvSpPr txBox="1"/>
          <p:nvPr/>
        </p:nvSpPr>
        <p:spPr>
          <a:xfrm>
            <a:off x="2784764" y="623455"/>
            <a:ext cx="384463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350" dirty="0">
              <a:solidFill>
                <a:prstClr val="black"/>
              </a:solidFill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3571FB0A-124C-4001-A982-10355E214208}"/>
              </a:ext>
            </a:extLst>
          </p:cNvPr>
          <p:cNvSpPr txBox="1"/>
          <p:nvPr/>
        </p:nvSpPr>
        <p:spPr>
          <a:xfrm>
            <a:off x="2264534" y="227776"/>
            <a:ext cx="66315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 2: 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ahoma" panose="020B0604030504040204" pitchFamily="34" charset="0"/>
              </a:rPr>
              <a:t>Trong những phép biến đổi sau đây, </a:t>
            </a:r>
            <a:r>
              <a:rPr lang="en-US" sz="3200" spc="15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phép biến đổi nào không phải là phân tích đa thức thành nhân tử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ahoma" panose="020B0604030504040204" pitchFamily="34" charset="0"/>
              </a:rPr>
              <a:t> 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: Rounded Corners 41">
                <a:extLst>
                  <a:ext uri="{FF2B5EF4-FFF2-40B4-BE49-F238E27FC236}">
                    <a16:creationId xmlns:a16="http://schemas.microsoft.com/office/drawing/2014/main" id="{17DC954F-049A-4CB6-9277-A19C240C2D3E}"/>
                  </a:ext>
                </a:extLst>
              </p:cNvPr>
              <p:cNvSpPr/>
              <p:nvPr/>
            </p:nvSpPr>
            <p:spPr>
              <a:xfrm>
                <a:off x="2209602" y="2132265"/>
                <a:ext cx="3200247" cy="865472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𝒚</m:t>
                          </m:r>
                        </m:e>
                        <m:sup>
                          <m: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=(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𝒙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𝒚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)(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𝒙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𝒚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225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2" name="Rectangle: Rounded Corners 4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17DC954F-049A-4CB6-9277-A19C240C2D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9602" y="2132265"/>
                <a:ext cx="3200247" cy="865472"/>
              </a:xfrm>
              <a:prstGeom prst="roundRect">
                <a:avLst/>
              </a:prstGeom>
              <a:blipFill rotWithShape="0">
                <a:blip r:embed="rId12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: Rounded Corners 42">
                <a:extLst>
                  <a:ext uri="{FF2B5EF4-FFF2-40B4-BE49-F238E27FC236}">
                    <a16:creationId xmlns:a16="http://schemas.microsoft.com/office/drawing/2014/main" id="{5539E4C0-AC94-4D8B-9070-D122DDCE4A7E}"/>
                  </a:ext>
                </a:extLst>
              </p:cNvPr>
              <p:cNvSpPr/>
              <p:nvPr/>
            </p:nvSpPr>
            <p:spPr>
              <a:xfrm>
                <a:off x="5941032" y="3335501"/>
                <a:ext cx="3132000" cy="8100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𝟑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𝒙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𝟓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  <m: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22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e>
                      </m:d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−(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𝟐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𝒙</m:t>
                      </m:r>
                      <m:r>
                        <a:rPr lang="en-US" sz="22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225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3" name="Rectangle: Rounded Corners 42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5539E4C0-AC94-4D8B-9070-D122DDCE4A7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1032" y="3335501"/>
                <a:ext cx="3132000" cy="810000"/>
              </a:xfrm>
              <a:prstGeom prst="roundRect">
                <a:avLst/>
              </a:prstGeom>
              <a:blipFill rotWithShape="0">
                <a:blip r:embed="rId13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 Box 121">
            <a:extLst>
              <a:ext uri="{FF2B5EF4-FFF2-40B4-BE49-F238E27FC236}">
                <a16:creationId xmlns:a16="http://schemas.microsoft.com/office/drawing/2014/main" id="{36DC94BF-C7A5-4F7B-9138-BDD786211F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1711" y="4357249"/>
            <a:ext cx="488058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sp>
        <p:nvSpPr>
          <p:cNvPr id="46" name="Text Box 121">
            <a:extLst>
              <a:ext uri="{FF2B5EF4-FFF2-40B4-BE49-F238E27FC236}">
                <a16:creationId xmlns:a16="http://schemas.microsoft.com/office/drawing/2014/main" id="{291A04FA-25DC-469B-BFE0-5879C80A7F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1813" y="4380580"/>
            <a:ext cx="480060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pic>
        <p:nvPicPr>
          <p:cNvPr id="41" name="Picture 173">
            <a:hlinkClick r:id="" action="ppaction://noaction"/>
            <a:extLst>
              <a:ext uri="{FF2B5EF4-FFF2-40B4-BE49-F238E27FC236}">
                <a16:creationId xmlns:a16="http://schemas.microsoft.com/office/drawing/2014/main" id="{16F55502-0B94-4015-9D33-54F5F90C0C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240" y="3940654"/>
            <a:ext cx="879853" cy="879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594644F5-A545-4B7D-8AD9-ECDF06C2151F}"/>
              </a:ext>
            </a:extLst>
          </p:cNvPr>
          <p:cNvSpPr/>
          <p:nvPr/>
        </p:nvSpPr>
        <p:spPr>
          <a:xfrm>
            <a:off x="520940" y="104363"/>
            <a:ext cx="785191" cy="4934779"/>
          </a:xfrm>
          <a:prstGeom prst="rect">
            <a:avLst/>
          </a:prstGeom>
          <a:gradFill>
            <a:gsLst>
              <a:gs pos="61052">
                <a:srgbClr val="ED7D31">
                  <a:lumMod val="75000"/>
                </a:srgbClr>
              </a:gs>
              <a:gs pos="4000">
                <a:srgbClr val="4472C4">
                  <a:lumMod val="75000"/>
                </a:srgbClr>
              </a:gs>
              <a:gs pos="29000">
                <a:srgbClr val="70AD47">
                  <a:lumMod val="97000"/>
                  <a:lumOff val="3000"/>
                </a:srgbClr>
              </a:gs>
              <a:gs pos="100000">
                <a:srgbClr val="00B0F0"/>
              </a:gs>
            </a:gsLst>
            <a:lin ang="16200000" scaled="1"/>
          </a:gra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algn="ctr" defTabSz="685783">
              <a:defRPr/>
            </a:pPr>
            <a:endParaRPr lang="en-US" sz="135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02FAFA8-98F9-4E23-85CB-9D5C1B83B83F}"/>
              </a:ext>
            </a:extLst>
          </p:cNvPr>
          <p:cNvSpPr/>
          <p:nvPr/>
        </p:nvSpPr>
        <p:spPr>
          <a:xfrm>
            <a:off x="439626" y="-20783"/>
            <a:ext cx="945000" cy="5157000"/>
          </a:xfrm>
          <a:prstGeom prst="rect">
            <a:avLst/>
          </a:prstGeom>
          <a:gradFill rotWithShape="1">
            <a:gsLst>
              <a:gs pos="0">
                <a:srgbClr val="FFC000">
                  <a:satMod val="103000"/>
                  <a:lumMod val="102000"/>
                  <a:tint val="94000"/>
                </a:srgbClr>
              </a:gs>
              <a:gs pos="50000">
                <a:srgbClr val="FFC000">
                  <a:satMod val="110000"/>
                  <a:lumMod val="100000"/>
                  <a:shade val="100000"/>
                </a:srgbClr>
              </a:gs>
              <a:gs pos="100000">
                <a:srgbClr val="FFC000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  <a:softEdge rad="127000"/>
          </a:effectLst>
        </p:spPr>
        <p:txBody>
          <a:bodyPr rtlCol="0" anchor="ctr"/>
          <a:lstStyle/>
          <a:p>
            <a:pPr algn="ctr" defTabSz="685783">
              <a:defRPr/>
            </a:pPr>
            <a:endParaRPr lang="en-US" sz="135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Circle: Hollow 78">
            <a:extLst>
              <a:ext uri="{FF2B5EF4-FFF2-40B4-BE49-F238E27FC236}">
                <a16:creationId xmlns:a16="http://schemas.microsoft.com/office/drawing/2014/main" id="{66F09241-27F7-44D9-8FF4-14CC1B72E454}"/>
              </a:ext>
            </a:extLst>
          </p:cNvPr>
          <p:cNvSpPr/>
          <p:nvPr/>
        </p:nvSpPr>
        <p:spPr>
          <a:xfrm>
            <a:off x="-43336" y="104363"/>
            <a:ext cx="1867486" cy="1853671"/>
          </a:xfrm>
          <a:prstGeom prst="donut">
            <a:avLst>
              <a:gd name="adj" fmla="val 24051"/>
            </a:avLst>
          </a:prstGeom>
          <a:gradFill>
            <a:gsLst>
              <a:gs pos="0">
                <a:srgbClr val="00B0F0"/>
              </a:gs>
              <a:gs pos="48000">
                <a:srgbClr val="FFC000">
                  <a:lumMod val="75000"/>
                </a:srgbClr>
              </a:gs>
              <a:gs pos="100000">
                <a:srgbClr val="5B9BD5">
                  <a:lumMod val="75000"/>
                </a:srgbClr>
              </a:gs>
            </a:gsLst>
            <a:lin ang="3000000" scaled="0"/>
          </a:gra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783">
              <a:defRPr/>
            </a:pPr>
            <a:endParaRPr lang="en-US" sz="1350" kern="0" dirty="0">
              <a:solidFill>
                <a:prstClr val="black"/>
              </a:solidFill>
              <a:latin typeface="Calibri" panose="020F0502020204030204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105A5382-71AD-4247-B946-D72D3CFAC647}"/>
              </a:ext>
            </a:extLst>
          </p:cNvPr>
          <p:cNvGrpSpPr/>
          <p:nvPr/>
        </p:nvGrpSpPr>
        <p:grpSpPr>
          <a:xfrm>
            <a:off x="-57386" y="104363"/>
            <a:ext cx="1895584" cy="1853671"/>
            <a:chOff x="-494973" y="1043791"/>
            <a:chExt cx="3009379" cy="2964766"/>
          </a:xfrm>
        </p:grpSpPr>
        <p:sp>
          <p:nvSpPr>
            <p:cNvPr id="50" name="Sun 49">
              <a:extLst>
                <a:ext uri="{FF2B5EF4-FFF2-40B4-BE49-F238E27FC236}">
                  <a16:creationId xmlns:a16="http://schemas.microsoft.com/office/drawing/2014/main" id="{A804B890-DEB8-4354-A83B-44DBE5FD0D93}"/>
                </a:ext>
              </a:extLst>
            </p:cNvPr>
            <p:cNvSpPr/>
            <p:nvPr/>
          </p:nvSpPr>
          <p:spPr>
            <a:xfrm>
              <a:off x="-494973" y="1043791"/>
              <a:ext cx="3009379" cy="2964766"/>
            </a:xfrm>
            <a:prstGeom prst="sun">
              <a:avLst/>
            </a:prstGeom>
            <a:solidFill>
              <a:srgbClr val="FFC000">
                <a:lumMod val="60000"/>
                <a:lumOff val="40000"/>
              </a:srgbClr>
            </a:solidFill>
            <a:ln w="12700" cap="flat" cmpd="sng" algn="ctr">
              <a:solidFill>
                <a:srgbClr val="FFFF00">
                  <a:alpha val="96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783">
                <a:defRPr/>
              </a:pPr>
              <a:endParaRPr lang="en-US" sz="135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8B8CFA86-953E-44F5-93BF-BEE2170B9855}"/>
                </a:ext>
              </a:extLst>
            </p:cNvPr>
            <p:cNvSpPr/>
            <p:nvPr/>
          </p:nvSpPr>
          <p:spPr>
            <a:xfrm flipH="1">
              <a:off x="223778" y="1731144"/>
              <a:ext cx="1575127" cy="1590058"/>
            </a:xfrm>
            <a:prstGeom prst="ellipse">
              <a:avLst/>
            </a:prstGeom>
            <a:solidFill>
              <a:sysClr val="windowText" lastClr="000000"/>
            </a:solidFill>
            <a:ln w="12700" cap="flat" cmpd="sng" algn="ctr">
              <a:solidFill>
                <a:sysClr val="windowText" lastClr="000000">
                  <a:shade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783">
                <a:defRPr/>
              </a:pPr>
              <a:endParaRPr lang="en-US" sz="135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59" name="Flowchart: Connector 58">
            <a:extLst>
              <a:ext uri="{FF2B5EF4-FFF2-40B4-BE49-F238E27FC236}">
                <a16:creationId xmlns:a16="http://schemas.microsoft.com/office/drawing/2014/main" id="{416125C6-AAE5-4236-8CE2-467311D3EFB9}"/>
              </a:ext>
            </a:extLst>
          </p:cNvPr>
          <p:cNvSpPr/>
          <p:nvPr/>
        </p:nvSpPr>
        <p:spPr>
          <a:xfrm>
            <a:off x="409283" y="568159"/>
            <a:ext cx="960120" cy="960120"/>
          </a:xfrm>
          <a:prstGeom prst="flowChartConnector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783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1" name="Flowchart: Connector 60">
            <a:extLst>
              <a:ext uri="{FF2B5EF4-FFF2-40B4-BE49-F238E27FC236}">
                <a16:creationId xmlns:a16="http://schemas.microsoft.com/office/drawing/2014/main" id="{5A4D49C5-DE7C-4DB7-959B-DDEB909DC343}"/>
              </a:ext>
            </a:extLst>
          </p:cNvPr>
          <p:cNvSpPr/>
          <p:nvPr/>
        </p:nvSpPr>
        <p:spPr>
          <a:xfrm>
            <a:off x="409283" y="553079"/>
            <a:ext cx="960120" cy="975201"/>
          </a:xfrm>
          <a:prstGeom prst="flowChartConnector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783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2" name="Flowchart: Connector 61">
            <a:extLst>
              <a:ext uri="{FF2B5EF4-FFF2-40B4-BE49-F238E27FC236}">
                <a16:creationId xmlns:a16="http://schemas.microsoft.com/office/drawing/2014/main" id="{AED08271-1954-4F51-837F-EC30FEEDB66C}"/>
              </a:ext>
            </a:extLst>
          </p:cNvPr>
          <p:cNvSpPr/>
          <p:nvPr/>
        </p:nvSpPr>
        <p:spPr>
          <a:xfrm>
            <a:off x="477863" y="629198"/>
            <a:ext cx="822960" cy="822960"/>
          </a:xfrm>
          <a:prstGeom prst="flowChartConnector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783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7B3A00E-51EC-45AC-A827-A56A38D64B0B}"/>
              </a:ext>
            </a:extLst>
          </p:cNvPr>
          <p:cNvSpPr txBox="1"/>
          <p:nvPr/>
        </p:nvSpPr>
        <p:spPr>
          <a:xfrm>
            <a:off x="670471" y="58784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0DC57EC5-5ECB-4877-A851-0D1C6F1AD6DB}"/>
              </a:ext>
            </a:extLst>
          </p:cNvPr>
          <p:cNvSpPr txBox="1"/>
          <p:nvPr/>
        </p:nvSpPr>
        <p:spPr>
          <a:xfrm>
            <a:off x="702744" y="60643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5A8C26F5-8EFF-4F64-BAD8-3C7DF5253318}"/>
              </a:ext>
            </a:extLst>
          </p:cNvPr>
          <p:cNvSpPr txBox="1"/>
          <p:nvPr/>
        </p:nvSpPr>
        <p:spPr>
          <a:xfrm>
            <a:off x="652014" y="57696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A26569D-0BDD-4252-9D4E-B0899986CBA4}"/>
              </a:ext>
            </a:extLst>
          </p:cNvPr>
          <p:cNvSpPr txBox="1"/>
          <p:nvPr/>
        </p:nvSpPr>
        <p:spPr>
          <a:xfrm>
            <a:off x="679461" y="60643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0A5122A9-9AF1-4B32-84B6-A81E896E762A}"/>
              </a:ext>
            </a:extLst>
          </p:cNvPr>
          <p:cNvSpPr txBox="1"/>
          <p:nvPr/>
        </p:nvSpPr>
        <p:spPr>
          <a:xfrm>
            <a:off x="662169" y="591698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D4B416C1-0046-4435-9CAB-98AC3410B4B6}"/>
              </a:ext>
            </a:extLst>
          </p:cNvPr>
          <p:cNvSpPr txBox="1"/>
          <p:nvPr/>
        </p:nvSpPr>
        <p:spPr>
          <a:xfrm>
            <a:off x="477866" y="606430"/>
            <a:ext cx="993781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F08AF2A7-9B60-40E5-BA15-575B8DC006B9}"/>
              </a:ext>
            </a:extLst>
          </p:cNvPr>
          <p:cNvSpPr txBox="1"/>
          <p:nvPr/>
        </p:nvSpPr>
        <p:spPr>
          <a:xfrm>
            <a:off x="686139" y="591698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637BCED0-3AFC-4B2E-B8B4-66B7DAA94F13}"/>
              </a:ext>
            </a:extLst>
          </p:cNvPr>
          <p:cNvSpPr txBox="1"/>
          <p:nvPr/>
        </p:nvSpPr>
        <p:spPr>
          <a:xfrm>
            <a:off x="644144" y="582404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51C48C7-AAA3-458D-B021-2FAA555DA526}"/>
              </a:ext>
            </a:extLst>
          </p:cNvPr>
          <p:cNvSpPr txBox="1"/>
          <p:nvPr/>
        </p:nvSpPr>
        <p:spPr>
          <a:xfrm>
            <a:off x="711756" y="57696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B158F971-2853-4088-82C3-A3D9EDBBB276}"/>
              </a:ext>
            </a:extLst>
          </p:cNvPr>
          <p:cNvSpPr txBox="1"/>
          <p:nvPr/>
        </p:nvSpPr>
        <p:spPr>
          <a:xfrm>
            <a:off x="652014" y="59441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4EB5570-325E-402F-8455-D5591CBA56CE}"/>
              </a:ext>
            </a:extLst>
          </p:cNvPr>
          <p:cNvSpPr txBox="1"/>
          <p:nvPr/>
        </p:nvSpPr>
        <p:spPr>
          <a:xfrm>
            <a:off x="607959" y="626796"/>
            <a:ext cx="93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giờ</a:t>
            </a:r>
            <a:endParaRPr lang="en-US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4" name="Tieng-dong-ho-tich-tac-www_tiengdong_com">
            <a:hlinkClick r:id="" action="ppaction://media"/>
            <a:extLst>
              <a:ext uri="{FF2B5EF4-FFF2-40B4-BE49-F238E27FC236}">
                <a16:creationId xmlns:a16="http://schemas.microsoft.com/office/drawing/2014/main" id="{8EADAA77-FB26-4A69-802A-541C84A629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582858" y="587840"/>
            <a:ext cx="457200" cy="457200"/>
          </a:xfrm>
          <a:prstGeom prst="rect">
            <a:avLst/>
          </a:prstGeom>
        </p:spPr>
      </p:pic>
      <p:pic>
        <p:nvPicPr>
          <p:cNvPr id="75" name="Picture 2" descr="게임 인터페이스 시작 버튼을 압살했다 형판 갈색에 대한 스톡 벡터 아트 및 기타 이미지 - iStock">
            <a:extLst>
              <a:ext uri="{FF2B5EF4-FFF2-40B4-BE49-F238E27FC236}">
                <a16:creationId xmlns:a16="http://schemas.microsoft.com/office/drawing/2014/main" id="{ABEDF29E-23DB-4504-B486-6D2EC7D16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>
                        <a14:foregroundMark x1="37740" y1="46394" x2="39904" y2="51202"/>
                        <a14:foregroundMark x1="43750" y1="46635" x2="43990" y2="50962"/>
                        <a14:foregroundMark x1="50000" y1="47115" x2="51442" y2="51683"/>
                        <a14:foregroundMark x1="47596" y1="52163" x2="49038" y2="46635"/>
                        <a14:foregroundMark x1="55288" y1="45192" x2="55288" y2="52163"/>
                        <a14:foregroundMark x1="57452" y1="48077" x2="57452" y2="48077"/>
                        <a14:foregroundMark x1="62981" y1="45913" x2="62981" y2="45913"/>
                        <a14:foregroundMark x1="61779" y1="46635" x2="62260" y2="516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9" y="1388369"/>
            <a:ext cx="1693512" cy="232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2" descr="Index of /classrooms/ID2_Fall_2015/Cindy_Reyes-Cortes/Unit  1/Hueys_css/Images">
            <a:extLst>
              <a:ext uri="{FF2B5EF4-FFF2-40B4-BE49-F238E27FC236}">
                <a16:creationId xmlns:a16="http://schemas.microsoft.com/office/drawing/2014/main" id="{F9211EB8-BE7C-452B-8147-F560D58C8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73" y="3313448"/>
            <a:ext cx="1244140" cy="855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Oval 53">
            <a:extLst>
              <a:ext uri="{FF2B5EF4-FFF2-40B4-BE49-F238E27FC236}">
                <a16:creationId xmlns:a16="http://schemas.microsoft.com/office/drawing/2014/main" id="{010ED24C-E510-4DE5-B89F-239AE671A059}"/>
              </a:ext>
            </a:extLst>
          </p:cNvPr>
          <p:cNvSpPr/>
          <p:nvPr/>
        </p:nvSpPr>
        <p:spPr>
          <a:xfrm>
            <a:off x="1763210" y="2414496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</a:t>
            </a: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41658C25-7390-4556-BC5E-B66395E333EE}"/>
              </a:ext>
            </a:extLst>
          </p:cNvPr>
          <p:cNvSpPr/>
          <p:nvPr/>
        </p:nvSpPr>
        <p:spPr>
          <a:xfrm>
            <a:off x="5457176" y="3612182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226105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"/>
                            </p:stCondLst>
                            <p:childTnLst>
                              <p:par>
                                <p:cTn id="45" presetID="8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4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"/>
                            </p:stCondLst>
                            <p:childTnLst>
                              <p:par>
                                <p:cTn id="55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"/>
                            </p:stCondLst>
                            <p:childTnLst>
                              <p:par>
                                <p:cTn id="72" presetID="53" presetClass="exit" presetSubtype="32" fill="hold" grpId="1" nodeType="after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"/>
                            </p:stCondLst>
                            <p:childTnLst>
                              <p:par>
                                <p:cTn id="92" presetID="53" presetClass="exit" presetSubtype="32" fill="hold" grpId="1" nodeType="after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4" dur="60003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5" presetID="21" presetClass="entr" presetSubtype="1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1" presetClass="entr" presetSubtype="1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4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7" presetID="3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stop">
                                      <p:cBhvr>
                                        <p:cTn id="208" dur="1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audio>
              <p:cMediaNode vol="80000">
                <p:cTn id="2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4"/>
                </p:tgtEl>
              </p:cMediaNode>
            </p:audio>
          </p:childTnLst>
        </p:cTn>
      </p:par>
    </p:tnLst>
    <p:bldLst>
      <p:bldP spid="8" grpId="0"/>
      <p:bldP spid="10" grpId="0"/>
      <p:bldP spid="10" grpId="1"/>
      <p:bldP spid="51" grpId="0" animBg="1"/>
      <p:bldP spid="51" grpId="1" animBg="1"/>
      <p:bldP spid="52" grpId="0" animBg="1"/>
      <p:bldP spid="52" grpId="1" animBg="1"/>
      <p:bldP spid="55" grpId="0" animBg="1"/>
      <p:bldP spid="57" grpId="0" animBg="1"/>
      <p:bldP spid="60" grpId="0"/>
      <p:bldP spid="42" grpId="0" animBg="1"/>
      <p:bldP spid="42" grpId="1" animBg="1"/>
      <p:bldP spid="43" grpId="0" animBg="1"/>
      <p:bldP spid="43" grpId="1" animBg="1"/>
      <p:bldP spid="44" grpId="0"/>
      <p:bldP spid="44" grpId="1"/>
      <p:bldP spid="46" grpId="0"/>
      <p:bldP spid="46" grpId="1"/>
      <p:bldP spid="47" grpId="0" animBg="1"/>
      <p:bldP spid="48" grpId="0" animBg="1"/>
      <p:bldP spid="48" grpId="1" animBg="1"/>
      <p:bldP spid="61" grpId="0" animBg="1"/>
      <p:bldP spid="62" grpId="0" animBg="1"/>
      <p:bldP spid="63" grpId="0"/>
      <p:bldP spid="63" grpId="1"/>
      <p:bldP spid="64" grpId="0"/>
      <p:bldP spid="64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54" grpId="0" animBg="1"/>
      <p:bldP spid="5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18">
            <a:extLst>
              <a:ext uri="{FF2B5EF4-FFF2-40B4-BE49-F238E27FC236}">
                <a16:creationId xmlns:a16="http://schemas.microsoft.com/office/drawing/2014/main" id="{BD631ECB-50FF-4ED1-BB51-68D8EADDE5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308" y="4369662"/>
            <a:ext cx="507750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Hoan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hô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.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đúng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sp>
        <p:nvSpPr>
          <p:cNvPr id="10" name="Text Box 121">
            <a:extLst>
              <a:ext uri="{FF2B5EF4-FFF2-40B4-BE49-F238E27FC236}">
                <a16:creationId xmlns:a16="http://schemas.microsoft.com/office/drawing/2014/main" id="{E55C4547-FB12-4C49-9D1B-28805DDF54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309" y="4344376"/>
            <a:ext cx="480060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pic>
        <p:nvPicPr>
          <p:cNvPr id="11" name="Picture 2" descr="Khung viền PowerPoint đẹp">
            <a:extLst>
              <a:ext uri="{FF2B5EF4-FFF2-40B4-BE49-F238E27FC236}">
                <a16:creationId xmlns:a16="http://schemas.microsoft.com/office/drawing/2014/main" id="{925DAF4E-A91E-4B67-9DD0-C1AB59B6E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024" y="-209631"/>
            <a:ext cx="7143140" cy="2213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6" descr="Picture1">
            <a:extLst>
              <a:ext uri="{FF2B5EF4-FFF2-40B4-BE49-F238E27FC236}">
                <a16:creationId xmlns:a16="http://schemas.microsoft.com/office/drawing/2014/main" id="{7F0FA2B0-031C-4973-B8CF-6079A99BF1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643" y="440584"/>
            <a:ext cx="520304" cy="520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: Rounded Corners 50">
                <a:extLst>
                  <a:ext uri="{FF2B5EF4-FFF2-40B4-BE49-F238E27FC236}">
                    <a16:creationId xmlns:a16="http://schemas.microsoft.com/office/drawing/2014/main" id="{45E844F2-37E7-4DB0-8326-D2F2054436CD}"/>
                  </a:ext>
                </a:extLst>
              </p:cNvPr>
              <p:cNvSpPr/>
              <p:nvPr/>
            </p:nvSpPr>
            <p:spPr>
              <a:xfrm>
                <a:off x="2189189" y="3313447"/>
                <a:ext cx="3132000" cy="8100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𝒚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p>
                      </m:sSup>
                    </m:oMath>
                  </m:oMathPara>
                </a14:m>
                <a:endParaRPr lang="en-US" sz="280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1" name="Rectangle: Rounded Corners 50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45E844F2-37E7-4DB0-8326-D2F2054436C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9189" y="3313447"/>
                <a:ext cx="3132000" cy="810000"/>
              </a:xfrm>
              <a:prstGeom prst="roundRect">
                <a:avLst/>
              </a:prstGeom>
              <a:blipFill rotWithShape="0">
                <a:blip r:embed="rId10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: Rounded Corners 51">
                <a:extLst>
                  <a:ext uri="{FF2B5EF4-FFF2-40B4-BE49-F238E27FC236}">
                    <a16:creationId xmlns:a16="http://schemas.microsoft.com/office/drawing/2014/main" id="{2C8D4153-E005-4F09-8ACD-294368F2B324}"/>
                  </a:ext>
                </a:extLst>
              </p:cNvPr>
              <p:cNvSpPr/>
              <p:nvPr/>
            </p:nvSpPr>
            <p:spPr>
              <a:xfrm>
                <a:off x="5934791" y="3340403"/>
                <a:ext cx="3132000" cy="8100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𝒚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p>
                      </m:sSup>
                    </m:oMath>
                  </m:oMathPara>
                </a14:m>
                <a:endParaRPr lang="en-US" sz="280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2" name="Rectangle: Rounded Corners 5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2C8D4153-E005-4F09-8ACD-294368F2B32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4791" y="3340403"/>
                <a:ext cx="3132000" cy="810000"/>
              </a:xfrm>
              <a:prstGeom prst="roundRect">
                <a:avLst/>
              </a:prstGeom>
              <a:blipFill rotWithShape="0">
                <a:blip r:embed="rId11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Oval 54">
            <a:extLst>
              <a:ext uri="{FF2B5EF4-FFF2-40B4-BE49-F238E27FC236}">
                <a16:creationId xmlns:a16="http://schemas.microsoft.com/office/drawing/2014/main" id="{662BFBA0-1A4A-4442-A43D-981C1EFFE20B}"/>
              </a:ext>
            </a:extLst>
          </p:cNvPr>
          <p:cNvSpPr/>
          <p:nvPr/>
        </p:nvSpPr>
        <p:spPr>
          <a:xfrm>
            <a:off x="5482106" y="3587753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</a:t>
            </a: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A48DBC7F-4ED8-4E83-99CD-39EDC79DA874}"/>
              </a:ext>
            </a:extLst>
          </p:cNvPr>
          <p:cNvSpPr/>
          <p:nvPr/>
        </p:nvSpPr>
        <p:spPr>
          <a:xfrm>
            <a:off x="1736504" y="3563878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FA95EC97-75F5-494A-97D4-29680E26C24F}"/>
              </a:ext>
            </a:extLst>
          </p:cNvPr>
          <p:cNvSpPr txBox="1"/>
          <p:nvPr/>
        </p:nvSpPr>
        <p:spPr>
          <a:xfrm>
            <a:off x="2784764" y="623455"/>
            <a:ext cx="384463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35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3571FB0A-124C-4001-A982-10355E214208}"/>
                  </a:ext>
                </a:extLst>
              </p:cNvPr>
              <p:cNvSpPr txBox="1"/>
              <p:nvPr/>
            </p:nvSpPr>
            <p:spPr>
              <a:xfrm>
                <a:off x="2438400" y="238142"/>
                <a:ext cx="6553200" cy="14877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0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 3</a:t>
                </a:r>
                <a:r>
                  <a:rPr lang="en-US" sz="30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3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Phân </a:t>
                </a:r>
                <a:r>
                  <a:rPr lang="en-US" sz="30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lang="en-US" sz="3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0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đa</a:t>
                </a:r>
                <a:r>
                  <a:rPr lang="en-US" sz="3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0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3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30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000" b="1" i="1"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p>
                        <m:r>
                          <a:rPr lang="en-US" sz="3000" b="1" i="1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en-US" sz="3000" b="1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000" b="1" i="1">
                        <a:latin typeface="Cambria Math" panose="02040503050406030204" pitchFamily="18" charset="0"/>
                      </a:rPr>
                      <m:t>𝟑</m:t>
                    </m:r>
                    <m:sSup>
                      <m:sSupPr>
                        <m:ctrlPr>
                          <a:rPr lang="en-US" sz="30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000" b="1" i="1"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p>
                        <m:r>
                          <a:rPr lang="en-US" sz="3000" b="1" i="1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sz="3000" b="1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000" b="1" i="1">
                        <a:latin typeface="Cambria Math" panose="02040503050406030204" pitchFamily="18" charset="0"/>
                      </a:rPr>
                      <m:t>𝟑</m:t>
                    </m:r>
                    <m:r>
                      <a:rPr lang="en-US" sz="3000" b="1" i="1">
                        <a:latin typeface="Cambria Math" panose="02040503050406030204" pitchFamily="18" charset="0"/>
                      </a:rPr>
                      <m:t>𝒚</m:t>
                    </m:r>
                    <m:r>
                      <a:rPr lang="en-US" sz="3000" b="1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000" b="1" i="1">
                        <a:latin typeface="Cambria Math" panose="02040503050406030204" pitchFamily="18" charset="0"/>
                      </a:rPr>
                      <m:t>𝟏</m:t>
                    </m:r>
                  </m:oMath>
                </a14:m>
                <a:r>
                  <a:rPr lang="en-US" sz="3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thành nhân tử ta được </a:t>
                </a:r>
                <a:endParaRPr lang="vi-VN" sz="30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3571FB0A-124C-4001-A982-10355E2142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8400" y="238142"/>
                <a:ext cx="6553200" cy="1487780"/>
              </a:xfrm>
              <a:prstGeom prst="rect">
                <a:avLst/>
              </a:prstGeom>
              <a:blipFill>
                <a:blip r:embed="rId12"/>
                <a:stretch>
                  <a:fillRect l="-2140" t="-5328" b="-118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: Rounded Corners 41">
                <a:extLst>
                  <a:ext uri="{FF2B5EF4-FFF2-40B4-BE49-F238E27FC236}">
                    <a16:creationId xmlns:a16="http://schemas.microsoft.com/office/drawing/2014/main" id="{17DC954F-049A-4CB6-9277-A19C240C2D3E}"/>
                  </a:ext>
                </a:extLst>
              </p:cNvPr>
              <p:cNvSpPr/>
              <p:nvPr/>
            </p:nvSpPr>
            <p:spPr>
              <a:xfrm>
                <a:off x="5928498" y="2088135"/>
                <a:ext cx="3132000" cy="8100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vi-VN" sz="2800" b="1" dirty="0">
                    <a:solidFill>
                      <a:schemeClr val="bg1"/>
                    </a:solidFill>
                    <a:latin typeface="+mj-lt"/>
                  </a:rPr>
                  <a:t>. </a:t>
                </a:r>
                <a:endParaRPr lang="en-US" sz="2800" b="1" dirty="0">
                  <a:solidFill>
                    <a:schemeClr val="bg1"/>
                  </a:solidFill>
                  <a:latin typeface="+mj-lt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2" name="Rectangle: Rounded Corners 4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17DC954F-049A-4CB6-9277-A19C240C2D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8498" y="2088135"/>
                <a:ext cx="3132000" cy="810000"/>
              </a:xfrm>
              <a:prstGeom prst="roundRect">
                <a:avLst/>
              </a:prstGeom>
              <a:blipFill rotWithShape="0">
                <a:blip r:embed="rId13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: Rounded Corners 42">
                <a:extLst>
                  <a:ext uri="{FF2B5EF4-FFF2-40B4-BE49-F238E27FC236}">
                    <a16:creationId xmlns:a16="http://schemas.microsoft.com/office/drawing/2014/main" id="{5539E4C0-AC94-4D8B-9070-D122DDCE4A7E}"/>
                  </a:ext>
                </a:extLst>
              </p:cNvPr>
              <p:cNvSpPr/>
              <p:nvPr/>
            </p:nvSpPr>
            <p:spPr>
              <a:xfrm>
                <a:off x="2198943" y="2092010"/>
                <a:ext cx="3132000" cy="8100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𝒚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p>
                      </m:sSup>
                    </m:oMath>
                  </m:oMathPara>
                </a14:m>
                <a:endParaRPr lang="en-US" sz="280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3" name="Rectangle: Rounded Corners 42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5539E4C0-AC94-4D8B-9070-D122DDCE4A7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43" y="2092010"/>
                <a:ext cx="3132000" cy="810000"/>
              </a:xfrm>
              <a:prstGeom prst="roundRect">
                <a:avLst/>
              </a:prstGeom>
              <a:blipFill rotWithShape="0">
                <a:blip r:embed="rId14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 Box 121">
            <a:extLst>
              <a:ext uri="{FF2B5EF4-FFF2-40B4-BE49-F238E27FC236}">
                <a16:creationId xmlns:a16="http://schemas.microsoft.com/office/drawing/2014/main" id="{36DC94BF-C7A5-4F7B-9138-BDD786211F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1711" y="4357249"/>
            <a:ext cx="488058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sp>
        <p:nvSpPr>
          <p:cNvPr id="46" name="Text Box 121">
            <a:extLst>
              <a:ext uri="{FF2B5EF4-FFF2-40B4-BE49-F238E27FC236}">
                <a16:creationId xmlns:a16="http://schemas.microsoft.com/office/drawing/2014/main" id="{291A04FA-25DC-469B-BFE0-5879C80A7F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1813" y="4380580"/>
            <a:ext cx="480060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pic>
        <p:nvPicPr>
          <p:cNvPr id="41" name="Picture 173">
            <a:hlinkClick r:id="" action="ppaction://noaction"/>
            <a:extLst>
              <a:ext uri="{FF2B5EF4-FFF2-40B4-BE49-F238E27FC236}">
                <a16:creationId xmlns:a16="http://schemas.microsoft.com/office/drawing/2014/main" id="{16F55502-0B94-4015-9D33-54F5F90C0C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240" y="3940654"/>
            <a:ext cx="879853" cy="879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594644F5-A545-4B7D-8AD9-ECDF06C2151F}"/>
              </a:ext>
            </a:extLst>
          </p:cNvPr>
          <p:cNvSpPr/>
          <p:nvPr/>
        </p:nvSpPr>
        <p:spPr>
          <a:xfrm>
            <a:off x="520940" y="104363"/>
            <a:ext cx="785191" cy="4934779"/>
          </a:xfrm>
          <a:prstGeom prst="rect">
            <a:avLst/>
          </a:prstGeom>
          <a:gradFill>
            <a:gsLst>
              <a:gs pos="61052">
                <a:srgbClr val="ED7D31">
                  <a:lumMod val="75000"/>
                </a:srgbClr>
              </a:gs>
              <a:gs pos="4000">
                <a:srgbClr val="4472C4">
                  <a:lumMod val="75000"/>
                </a:srgbClr>
              </a:gs>
              <a:gs pos="29000">
                <a:srgbClr val="70AD47">
                  <a:lumMod val="97000"/>
                  <a:lumOff val="3000"/>
                </a:srgbClr>
              </a:gs>
              <a:gs pos="100000">
                <a:srgbClr val="00B0F0"/>
              </a:gs>
            </a:gsLst>
            <a:lin ang="16200000" scaled="1"/>
          </a:gra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algn="ctr" defTabSz="685783">
              <a:defRPr/>
            </a:pPr>
            <a:endParaRPr lang="en-US" sz="135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02FAFA8-98F9-4E23-85CB-9D5C1B83B83F}"/>
              </a:ext>
            </a:extLst>
          </p:cNvPr>
          <p:cNvSpPr/>
          <p:nvPr/>
        </p:nvSpPr>
        <p:spPr>
          <a:xfrm>
            <a:off x="439626" y="-20783"/>
            <a:ext cx="945000" cy="5157000"/>
          </a:xfrm>
          <a:prstGeom prst="rect">
            <a:avLst/>
          </a:prstGeom>
          <a:gradFill rotWithShape="1">
            <a:gsLst>
              <a:gs pos="0">
                <a:srgbClr val="FFC000">
                  <a:satMod val="103000"/>
                  <a:lumMod val="102000"/>
                  <a:tint val="94000"/>
                </a:srgbClr>
              </a:gs>
              <a:gs pos="50000">
                <a:srgbClr val="FFC000">
                  <a:satMod val="110000"/>
                  <a:lumMod val="100000"/>
                  <a:shade val="100000"/>
                </a:srgbClr>
              </a:gs>
              <a:gs pos="100000">
                <a:srgbClr val="FFC000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  <a:softEdge rad="127000"/>
          </a:effectLst>
        </p:spPr>
        <p:txBody>
          <a:bodyPr rtlCol="0" anchor="ctr"/>
          <a:lstStyle/>
          <a:p>
            <a:pPr algn="ctr" defTabSz="685783">
              <a:defRPr/>
            </a:pPr>
            <a:endParaRPr lang="en-US" sz="135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Circle: Hollow 78">
            <a:extLst>
              <a:ext uri="{FF2B5EF4-FFF2-40B4-BE49-F238E27FC236}">
                <a16:creationId xmlns:a16="http://schemas.microsoft.com/office/drawing/2014/main" id="{66F09241-27F7-44D9-8FF4-14CC1B72E454}"/>
              </a:ext>
            </a:extLst>
          </p:cNvPr>
          <p:cNvSpPr/>
          <p:nvPr/>
        </p:nvSpPr>
        <p:spPr>
          <a:xfrm>
            <a:off x="-43336" y="104363"/>
            <a:ext cx="1867486" cy="1853671"/>
          </a:xfrm>
          <a:prstGeom prst="donut">
            <a:avLst>
              <a:gd name="adj" fmla="val 24051"/>
            </a:avLst>
          </a:prstGeom>
          <a:gradFill>
            <a:gsLst>
              <a:gs pos="0">
                <a:srgbClr val="00B0F0"/>
              </a:gs>
              <a:gs pos="48000">
                <a:srgbClr val="FFC000">
                  <a:lumMod val="75000"/>
                </a:srgbClr>
              </a:gs>
              <a:gs pos="100000">
                <a:srgbClr val="5B9BD5">
                  <a:lumMod val="75000"/>
                </a:srgbClr>
              </a:gs>
            </a:gsLst>
            <a:lin ang="3000000" scaled="0"/>
          </a:gra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783">
              <a:defRPr/>
            </a:pPr>
            <a:endParaRPr lang="en-US" sz="1350" kern="0" dirty="0">
              <a:solidFill>
                <a:prstClr val="black"/>
              </a:solidFill>
              <a:latin typeface="Calibri" panose="020F0502020204030204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105A5382-71AD-4247-B946-D72D3CFAC647}"/>
              </a:ext>
            </a:extLst>
          </p:cNvPr>
          <p:cNvGrpSpPr/>
          <p:nvPr/>
        </p:nvGrpSpPr>
        <p:grpSpPr>
          <a:xfrm>
            <a:off x="-57386" y="104363"/>
            <a:ext cx="1895584" cy="1853671"/>
            <a:chOff x="-494973" y="1043791"/>
            <a:chExt cx="3009379" cy="2964766"/>
          </a:xfrm>
        </p:grpSpPr>
        <p:sp>
          <p:nvSpPr>
            <p:cNvPr id="50" name="Sun 49">
              <a:extLst>
                <a:ext uri="{FF2B5EF4-FFF2-40B4-BE49-F238E27FC236}">
                  <a16:creationId xmlns:a16="http://schemas.microsoft.com/office/drawing/2014/main" id="{A804B890-DEB8-4354-A83B-44DBE5FD0D93}"/>
                </a:ext>
              </a:extLst>
            </p:cNvPr>
            <p:cNvSpPr/>
            <p:nvPr/>
          </p:nvSpPr>
          <p:spPr>
            <a:xfrm>
              <a:off x="-494973" y="1043791"/>
              <a:ext cx="3009379" cy="2964766"/>
            </a:xfrm>
            <a:prstGeom prst="sun">
              <a:avLst/>
            </a:prstGeom>
            <a:solidFill>
              <a:srgbClr val="FFC000">
                <a:lumMod val="60000"/>
                <a:lumOff val="40000"/>
              </a:srgbClr>
            </a:solidFill>
            <a:ln w="12700" cap="flat" cmpd="sng" algn="ctr">
              <a:solidFill>
                <a:srgbClr val="FFFF00">
                  <a:alpha val="96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783">
                <a:defRPr/>
              </a:pPr>
              <a:endParaRPr lang="en-US" sz="135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8B8CFA86-953E-44F5-93BF-BEE2170B9855}"/>
                </a:ext>
              </a:extLst>
            </p:cNvPr>
            <p:cNvSpPr/>
            <p:nvPr/>
          </p:nvSpPr>
          <p:spPr>
            <a:xfrm flipH="1">
              <a:off x="223778" y="1731144"/>
              <a:ext cx="1575127" cy="1590058"/>
            </a:xfrm>
            <a:prstGeom prst="ellipse">
              <a:avLst/>
            </a:prstGeom>
            <a:solidFill>
              <a:sysClr val="windowText" lastClr="000000"/>
            </a:solidFill>
            <a:ln w="12700" cap="flat" cmpd="sng" algn="ctr">
              <a:solidFill>
                <a:sysClr val="windowText" lastClr="000000">
                  <a:shade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783">
                <a:defRPr/>
              </a:pPr>
              <a:endParaRPr lang="en-US" sz="135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59" name="Flowchart: Connector 58">
            <a:extLst>
              <a:ext uri="{FF2B5EF4-FFF2-40B4-BE49-F238E27FC236}">
                <a16:creationId xmlns:a16="http://schemas.microsoft.com/office/drawing/2014/main" id="{416125C6-AAE5-4236-8CE2-467311D3EFB9}"/>
              </a:ext>
            </a:extLst>
          </p:cNvPr>
          <p:cNvSpPr/>
          <p:nvPr/>
        </p:nvSpPr>
        <p:spPr>
          <a:xfrm>
            <a:off x="409283" y="568159"/>
            <a:ext cx="960120" cy="960120"/>
          </a:xfrm>
          <a:prstGeom prst="flowChartConnector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783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1" name="Flowchart: Connector 60">
            <a:extLst>
              <a:ext uri="{FF2B5EF4-FFF2-40B4-BE49-F238E27FC236}">
                <a16:creationId xmlns:a16="http://schemas.microsoft.com/office/drawing/2014/main" id="{5A4D49C5-DE7C-4DB7-959B-DDEB909DC343}"/>
              </a:ext>
            </a:extLst>
          </p:cNvPr>
          <p:cNvSpPr/>
          <p:nvPr/>
        </p:nvSpPr>
        <p:spPr>
          <a:xfrm>
            <a:off x="409283" y="553079"/>
            <a:ext cx="960120" cy="975201"/>
          </a:xfrm>
          <a:prstGeom prst="flowChartConnector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783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2" name="Flowchart: Connector 61">
            <a:extLst>
              <a:ext uri="{FF2B5EF4-FFF2-40B4-BE49-F238E27FC236}">
                <a16:creationId xmlns:a16="http://schemas.microsoft.com/office/drawing/2014/main" id="{AED08271-1954-4F51-837F-EC30FEEDB66C}"/>
              </a:ext>
            </a:extLst>
          </p:cNvPr>
          <p:cNvSpPr/>
          <p:nvPr/>
        </p:nvSpPr>
        <p:spPr>
          <a:xfrm>
            <a:off x="477863" y="629198"/>
            <a:ext cx="822960" cy="822960"/>
          </a:xfrm>
          <a:prstGeom prst="flowChartConnector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783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7B3A00E-51EC-45AC-A827-A56A38D64B0B}"/>
              </a:ext>
            </a:extLst>
          </p:cNvPr>
          <p:cNvSpPr txBox="1"/>
          <p:nvPr/>
        </p:nvSpPr>
        <p:spPr>
          <a:xfrm>
            <a:off x="670471" y="58784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0DC57EC5-5ECB-4877-A851-0D1C6F1AD6DB}"/>
              </a:ext>
            </a:extLst>
          </p:cNvPr>
          <p:cNvSpPr txBox="1"/>
          <p:nvPr/>
        </p:nvSpPr>
        <p:spPr>
          <a:xfrm>
            <a:off x="702744" y="60643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5A8C26F5-8EFF-4F64-BAD8-3C7DF5253318}"/>
              </a:ext>
            </a:extLst>
          </p:cNvPr>
          <p:cNvSpPr txBox="1"/>
          <p:nvPr/>
        </p:nvSpPr>
        <p:spPr>
          <a:xfrm>
            <a:off x="652014" y="57696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A26569D-0BDD-4252-9D4E-B0899986CBA4}"/>
              </a:ext>
            </a:extLst>
          </p:cNvPr>
          <p:cNvSpPr txBox="1"/>
          <p:nvPr/>
        </p:nvSpPr>
        <p:spPr>
          <a:xfrm>
            <a:off x="679461" y="60643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0A5122A9-9AF1-4B32-84B6-A81E896E762A}"/>
              </a:ext>
            </a:extLst>
          </p:cNvPr>
          <p:cNvSpPr txBox="1"/>
          <p:nvPr/>
        </p:nvSpPr>
        <p:spPr>
          <a:xfrm>
            <a:off x="662169" y="591698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D4B416C1-0046-4435-9CAB-98AC3410B4B6}"/>
              </a:ext>
            </a:extLst>
          </p:cNvPr>
          <p:cNvSpPr txBox="1"/>
          <p:nvPr/>
        </p:nvSpPr>
        <p:spPr>
          <a:xfrm>
            <a:off x="477866" y="606430"/>
            <a:ext cx="993781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F08AF2A7-9B60-40E5-BA15-575B8DC006B9}"/>
              </a:ext>
            </a:extLst>
          </p:cNvPr>
          <p:cNvSpPr txBox="1"/>
          <p:nvPr/>
        </p:nvSpPr>
        <p:spPr>
          <a:xfrm>
            <a:off x="686139" y="591698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637BCED0-3AFC-4B2E-B8B4-66B7DAA94F13}"/>
              </a:ext>
            </a:extLst>
          </p:cNvPr>
          <p:cNvSpPr txBox="1"/>
          <p:nvPr/>
        </p:nvSpPr>
        <p:spPr>
          <a:xfrm>
            <a:off x="644144" y="582404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51C48C7-AAA3-458D-B021-2FAA555DA526}"/>
              </a:ext>
            </a:extLst>
          </p:cNvPr>
          <p:cNvSpPr txBox="1"/>
          <p:nvPr/>
        </p:nvSpPr>
        <p:spPr>
          <a:xfrm>
            <a:off x="711756" y="57696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B158F971-2853-4088-82C3-A3D9EDBBB276}"/>
              </a:ext>
            </a:extLst>
          </p:cNvPr>
          <p:cNvSpPr txBox="1"/>
          <p:nvPr/>
        </p:nvSpPr>
        <p:spPr>
          <a:xfrm>
            <a:off x="652014" y="59441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4EB5570-325E-402F-8455-D5591CBA56CE}"/>
              </a:ext>
            </a:extLst>
          </p:cNvPr>
          <p:cNvSpPr txBox="1"/>
          <p:nvPr/>
        </p:nvSpPr>
        <p:spPr>
          <a:xfrm>
            <a:off x="607959" y="626796"/>
            <a:ext cx="93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giờ</a:t>
            </a:r>
            <a:endParaRPr lang="en-US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4" name="Tieng-dong-ho-tich-tac-www_tiengdong_com">
            <a:hlinkClick r:id="" action="ppaction://media"/>
            <a:extLst>
              <a:ext uri="{FF2B5EF4-FFF2-40B4-BE49-F238E27FC236}">
                <a16:creationId xmlns:a16="http://schemas.microsoft.com/office/drawing/2014/main" id="{8EADAA77-FB26-4A69-802A-541C84A629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582858" y="587840"/>
            <a:ext cx="457200" cy="457200"/>
          </a:xfrm>
          <a:prstGeom prst="rect">
            <a:avLst/>
          </a:prstGeom>
        </p:spPr>
      </p:pic>
      <p:pic>
        <p:nvPicPr>
          <p:cNvPr id="75" name="Picture 2" descr="게임 인터페이스 시작 버튼을 압살했다 형판 갈색에 대한 스톡 벡터 아트 및 기타 이미지 - iStock">
            <a:extLst>
              <a:ext uri="{FF2B5EF4-FFF2-40B4-BE49-F238E27FC236}">
                <a16:creationId xmlns:a16="http://schemas.microsoft.com/office/drawing/2014/main" id="{ABEDF29E-23DB-4504-B486-6D2EC7D16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>
                        <a14:foregroundMark x1="37740" y1="46394" x2="39904" y2="51202"/>
                        <a14:foregroundMark x1="43750" y1="46635" x2="43990" y2="50962"/>
                        <a14:foregroundMark x1="50000" y1="47115" x2="51442" y2="51683"/>
                        <a14:foregroundMark x1="47596" y1="52163" x2="49038" y2="46635"/>
                        <a14:foregroundMark x1="55288" y1="45192" x2="55288" y2="52163"/>
                        <a14:foregroundMark x1="57452" y1="48077" x2="57452" y2="48077"/>
                        <a14:foregroundMark x1="62981" y1="45913" x2="62981" y2="45913"/>
                        <a14:foregroundMark x1="61779" y1="46635" x2="62260" y2="516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9" y="1388369"/>
            <a:ext cx="1693512" cy="232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2" descr="Index of /classrooms/ID2_Fall_2015/Cindy_Reyes-Cortes/Unit  1/Hueys_css/Images">
            <a:extLst>
              <a:ext uri="{FF2B5EF4-FFF2-40B4-BE49-F238E27FC236}">
                <a16:creationId xmlns:a16="http://schemas.microsoft.com/office/drawing/2014/main" id="{F9211EB8-BE7C-452B-8147-F560D58C8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73" y="3313448"/>
            <a:ext cx="1244140" cy="855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Oval 53">
            <a:extLst>
              <a:ext uri="{FF2B5EF4-FFF2-40B4-BE49-F238E27FC236}">
                <a16:creationId xmlns:a16="http://schemas.microsoft.com/office/drawing/2014/main" id="{010ED24C-E510-4DE5-B89F-239AE671A059}"/>
              </a:ext>
            </a:extLst>
          </p:cNvPr>
          <p:cNvSpPr/>
          <p:nvPr/>
        </p:nvSpPr>
        <p:spPr>
          <a:xfrm>
            <a:off x="5482106" y="2350818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</a:t>
            </a: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41658C25-7390-4556-BC5E-B66395E333EE}"/>
              </a:ext>
            </a:extLst>
          </p:cNvPr>
          <p:cNvSpPr/>
          <p:nvPr/>
        </p:nvSpPr>
        <p:spPr>
          <a:xfrm>
            <a:off x="1715087" y="2368691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4029500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"/>
                            </p:stCondLst>
                            <p:childTnLst>
                              <p:par>
                                <p:cTn id="45" presetID="8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4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"/>
                            </p:stCondLst>
                            <p:childTnLst>
                              <p:par>
                                <p:cTn id="55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"/>
                            </p:stCondLst>
                            <p:childTnLst>
                              <p:par>
                                <p:cTn id="72" presetID="53" presetClass="exit" presetSubtype="32" fill="hold" grpId="1" nodeType="after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"/>
                            </p:stCondLst>
                            <p:childTnLst>
                              <p:par>
                                <p:cTn id="92" presetID="53" presetClass="exit" presetSubtype="32" fill="hold" grpId="1" nodeType="after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4" dur="60003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5" presetID="21" presetClass="entr" presetSubtype="1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1" presetClass="entr" presetSubtype="1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4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7" presetID="3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stop">
                                      <p:cBhvr>
                                        <p:cTn id="208" dur="1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audio>
              <p:cMediaNode vol="80000">
                <p:cTn id="2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4"/>
                </p:tgtEl>
              </p:cMediaNode>
            </p:audio>
          </p:childTnLst>
        </p:cTn>
      </p:par>
    </p:tnLst>
    <p:bldLst>
      <p:bldP spid="8" grpId="0"/>
      <p:bldP spid="10" grpId="0"/>
      <p:bldP spid="10" grpId="1"/>
      <p:bldP spid="51" grpId="0" animBg="1"/>
      <p:bldP spid="51" grpId="1" animBg="1"/>
      <p:bldP spid="52" grpId="0" animBg="1"/>
      <p:bldP spid="52" grpId="1" animBg="1"/>
      <p:bldP spid="55" grpId="0" animBg="1"/>
      <p:bldP spid="57" grpId="0" animBg="1"/>
      <p:bldP spid="60" grpId="0"/>
      <p:bldP spid="42" grpId="0" animBg="1"/>
      <p:bldP spid="42" grpId="1" animBg="1"/>
      <p:bldP spid="43" grpId="0" animBg="1"/>
      <p:bldP spid="43" grpId="1" animBg="1"/>
      <p:bldP spid="44" grpId="0"/>
      <p:bldP spid="44" grpId="1"/>
      <p:bldP spid="46" grpId="0"/>
      <p:bldP spid="46" grpId="1"/>
      <p:bldP spid="47" grpId="0" animBg="1"/>
      <p:bldP spid="48" grpId="0" animBg="1"/>
      <p:bldP spid="48" grpId="1" animBg="1"/>
      <p:bldP spid="61" grpId="0" animBg="1"/>
      <p:bldP spid="62" grpId="0" animBg="1"/>
      <p:bldP spid="63" grpId="0"/>
      <p:bldP spid="63" grpId="1"/>
      <p:bldP spid="64" grpId="0"/>
      <p:bldP spid="64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54" grpId="0" animBg="1"/>
      <p:bldP spid="5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18">
            <a:extLst>
              <a:ext uri="{FF2B5EF4-FFF2-40B4-BE49-F238E27FC236}">
                <a16:creationId xmlns:a16="http://schemas.microsoft.com/office/drawing/2014/main" id="{BD631ECB-50FF-4ED1-BB51-68D8EADDE5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308" y="4369662"/>
            <a:ext cx="507750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Hoan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hô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.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đúng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sp>
        <p:nvSpPr>
          <p:cNvPr id="10" name="Text Box 121">
            <a:extLst>
              <a:ext uri="{FF2B5EF4-FFF2-40B4-BE49-F238E27FC236}">
                <a16:creationId xmlns:a16="http://schemas.microsoft.com/office/drawing/2014/main" id="{E55C4547-FB12-4C49-9D1B-28805DDF54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309" y="4344376"/>
            <a:ext cx="480060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pic>
        <p:nvPicPr>
          <p:cNvPr id="11" name="Picture 2" descr="Khung viền PowerPoint đẹp">
            <a:extLst>
              <a:ext uri="{FF2B5EF4-FFF2-40B4-BE49-F238E27FC236}">
                <a16:creationId xmlns:a16="http://schemas.microsoft.com/office/drawing/2014/main" id="{925DAF4E-A91E-4B67-9DD0-C1AB59B6E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024" y="-209631"/>
            <a:ext cx="7143140" cy="2213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6" descr="Picture1">
            <a:extLst>
              <a:ext uri="{FF2B5EF4-FFF2-40B4-BE49-F238E27FC236}">
                <a16:creationId xmlns:a16="http://schemas.microsoft.com/office/drawing/2014/main" id="{7F0FA2B0-031C-4973-B8CF-6079A99BF1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643" y="440584"/>
            <a:ext cx="520304" cy="520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: Rounded Corners 50">
                <a:extLst>
                  <a:ext uri="{FF2B5EF4-FFF2-40B4-BE49-F238E27FC236}">
                    <a16:creationId xmlns:a16="http://schemas.microsoft.com/office/drawing/2014/main" id="{45E844F2-37E7-4DB0-8326-D2F2054436CD}"/>
                  </a:ext>
                </a:extLst>
              </p:cNvPr>
              <p:cNvSpPr/>
              <p:nvPr/>
            </p:nvSpPr>
            <p:spPr>
              <a:xfrm>
                <a:off x="2164819" y="2104787"/>
                <a:ext cx="3132000" cy="8100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280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1" name="Rectangle: Rounded Corners 50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45E844F2-37E7-4DB0-8326-D2F2054436C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4819" y="2104787"/>
                <a:ext cx="3132000" cy="810000"/>
              </a:xfrm>
              <a:prstGeom prst="roundRect">
                <a:avLst/>
              </a:prstGeom>
              <a:blipFill rotWithShape="0">
                <a:blip r:embed="rId10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: Rounded Corners 51">
                <a:extLst>
                  <a:ext uri="{FF2B5EF4-FFF2-40B4-BE49-F238E27FC236}">
                    <a16:creationId xmlns:a16="http://schemas.microsoft.com/office/drawing/2014/main" id="{2C8D4153-E005-4F09-8ACD-294368F2B324}"/>
                  </a:ext>
                </a:extLst>
              </p:cNvPr>
              <p:cNvSpPr/>
              <p:nvPr/>
            </p:nvSpPr>
            <p:spPr>
              <a:xfrm>
                <a:off x="5934791" y="3340403"/>
                <a:ext cx="3132000" cy="8100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280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2" name="Rectangle: Rounded Corners 5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2C8D4153-E005-4F09-8ACD-294368F2B32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4791" y="3340403"/>
                <a:ext cx="3132000" cy="810000"/>
              </a:xfrm>
              <a:prstGeom prst="roundRect">
                <a:avLst/>
              </a:prstGeom>
              <a:blipFill rotWithShape="0">
                <a:blip r:embed="rId11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Oval 54">
            <a:extLst>
              <a:ext uri="{FF2B5EF4-FFF2-40B4-BE49-F238E27FC236}">
                <a16:creationId xmlns:a16="http://schemas.microsoft.com/office/drawing/2014/main" id="{662BFBA0-1A4A-4442-A43D-981C1EFFE20B}"/>
              </a:ext>
            </a:extLst>
          </p:cNvPr>
          <p:cNvSpPr/>
          <p:nvPr/>
        </p:nvSpPr>
        <p:spPr>
          <a:xfrm>
            <a:off x="5482106" y="3587753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</a:t>
            </a: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A48DBC7F-4ED8-4E83-99CD-39EDC79DA874}"/>
              </a:ext>
            </a:extLst>
          </p:cNvPr>
          <p:cNvSpPr/>
          <p:nvPr/>
        </p:nvSpPr>
        <p:spPr>
          <a:xfrm>
            <a:off x="1712134" y="2355218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FA95EC97-75F5-494A-97D4-29680E26C24F}"/>
              </a:ext>
            </a:extLst>
          </p:cNvPr>
          <p:cNvSpPr txBox="1"/>
          <p:nvPr/>
        </p:nvSpPr>
        <p:spPr>
          <a:xfrm>
            <a:off x="2784764" y="623455"/>
            <a:ext cx="384463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35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3571FB0A-124C-4001-A982-10355E214208}"/>
                  </a:ext>
                </a:extLst>
              </p:cNvPr>
              <p:cNvSpPr txBox="1"/>
              <p:nvPr/>
            </p:nvSpPr>
            <p:spPr>
              <a:xfrm>
                <a:off x="2509838" y="423880"/>
                <a:ext cx="6553200" cy="10261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0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 4</a:t>
                </a:r>
                <a:r>
                  <a:rPr lang="en-US" sz="30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3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Phân </a:t>
                </a:r>
                <a:r>
                  <a:rPr lang="en-US" sz="30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lang="en-US" sz="3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0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đa</a:t>
                </a:r>
                <a:r>
                  <a:rPr lang="en-US" sz="3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0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3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30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000" b="1" i="1"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000" b="1" i="1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sz="3000" b="1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000" b="1" i="1">
                        <a:latin typeface="Cambria Math" panose="02040503050406030204" pitchFamily="18" charset="0"/>
                      </a:rPr>
                      <m:t>𝟒</m:t>
                    </m:r>
                    <m:r>
                      <a:rPr lang="en-US" sz="3000" b="1" i="1">
                        <a:latin typeface="Cambria Math" panose="02040503050406030204" pitchFamily="18" charset="0"/>
                      </a:rPr>
                      <m:t>𝒙</m:t>
                    </m:r>
                    <m:r>
                      <a:rPr lang="en-US" sz="3000" b="1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000" b="1" i="1">
                        <a:latin typeface="Cambria Math" panose="02040503050406030204" pitchFamily="18" charset="0"/>
                      </a:rPr>
                      <m:t>𝟒</m:t>
                    </m:r>
                  </m:oMath>
                </a14:m>
                <a:r>
                  <a:rPr lang="en-US" sz="3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0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thành</a:t>
                </a:r>
                <a:r>
                  <a:rPr lang="en-US" sz="3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0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nhân</a:t>
                </a:r>
                <a:r>
                  <a:rPr lang="en-US" sz="3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0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tử</a:t>
                </a:r>
                <a:r>
                  <a:rPr lang="en-US" sz="3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ta </a:t>
                </a:r>
                <a:r>
                  <a:rPr lang="en-US" sz="30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3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vi-VN" sz="30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3571FB0A-124C-4001-A982-10355E2142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9838" y="423880"/>
                <a:ext cx="6553200" cy="1026115"/>
              </a:xfrm>
              <a:prstGeom prst="rect">
                <a:avLst/>
              </a:prstGeom>
              <a:blipFill>
                <a:blip r:embed="rId12"/>
                <a:stretch>
                  <a:fillRect l="-2233" t="-7738" b="-178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: Rounded Corners 41">
                <a:extLst>
                  <a:ext uri="{FF2B5EF4-FFF2-40B4-BE49-F238E27FC236}">
                    <a16:creationId xmlns:a16="http://schemas.microsoft.com/office/drawing/2014/main" id="{17DC954F-049A-4CB6-9277-A19C240C2D3E}"/>
                  </a:ext>
                </a:extLst>
              </p:cNvPr>
              <p:cNvSpPr/>
              <p:nvPr/>
            </p:nvSpPr>
            <p:spPr>
              <a:xfrm>
                <a:off x="5928498" y="2088135"/>
                <a:ext cx="3132000" cy="8100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vi-VN" sz="2800" b="1" dirty="0">
                    <a:solidFill>
                      <a:schemeClr val="bg1"/>
                    </a:solidFill>
                    <a:latin typeface="+mj-lt"/>
                  </a:rPr>
                  <a:t>. </a:t>
                </a:r>
                <a:endParaRPr lang="en-US" sz="2800" b="1" dirty="0">
                  <a:solidFill>
                    <a:schemeClr val="bg1"/>
                  </a:solidFill>
                  <a:latin typeface="+mj-lt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2" name="Rectangle: Rounded Corners 4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17DC954F-049A-4CB6-9277-A19C240C2D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8498" y="2088135"/>
                <a:ext cx="3132000" cy="810000"/>
              </a:xfrm>
              <a:prstGeom prst="roundRect">
                <a:avLst/>
              </a:prstGeom>
              <a:blipFill rotWithShape="0">
                <a:blip r:embed="rId13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: Rounded Corners 42">
                <a:extLst>
                  <a:ext uri="{FF2B5EF4-FFF2-40B4-BE49-F238E27FC236}">
                    <a16:creationId xmlns:a16="http://schemas.microsoft.com/office/drawing/2014/main" id="{5539E4C0-AC94-4D8B-9070-D122DDCE4A7E}"/>
                  </a:ext>
                </a:extLst>
              </p:cNvPr>
              <p:cNvSpPr/>
              <p:nvPr/>
            </p:nvSpPr>
            <p:spPr>
              <a:xfrm>
                <a:off x="2195694" y="3321543"/>
                <a:ext cx="3132000" cy="8100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280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3" name="Rectangle: Rounded Corners 42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5539E4C0-AC94-4D8B-9070-D122DDCE4A7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694" y="3321543"/>
                <a:ext cx="3132000" cy="810000"/>
              </a:xfrm>
              <a:prstGeom prst="roundRect">
                <a:avLst/>
              </a:prstGeom>
              <a:blipFill rotWithShape="0">
                <a:blip r:embed="rId14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 Box 121">
            <a:extLst>
              <a:ext uri="{FF2B5EF4-FFF2-40B4-BE49-F238E27FC236}">
                <a16:creationId xmlns:a16="http://schemas.microsoft.com/office/drawing/2014/main" id="{36DC94BF-C7A5-4F7B-9138-BDD786211F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1711" y="4357249"/>
            <a:ext cx="488058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sp>
        <p:nvSpPr>
          <p:cNvPr id="46" name="Text Box 121">
            <a:extLst>
              <a:ext uri="{FF2B5EF4-FFF2-40B4-BE49-F238E27FC236}">
                <a16:creationId xmlns:a16="http://schemas.microsoft.com/office/drawing/2014/main" id="{291A04FA-25DC-469B-BFE0-5879C80A7F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1813" y="4380580"/>
            <a:ext cx="480060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pic>
        <p:nvPicPr>
          <p:cNvPr id="41" name="Picture 173">
            <a:hlinkClick r:id="" action="ppaction://noaction"/>
            <a:extLst>
              <a:ext uri="{FF2B5EF4-FFF2-40B4-BE49-F238E27FC236}">
                <a16:creationId xmlns:a16="http://schemas.microsoft.com/office/drawing/2014/main" id="{16F55502-0B94-4015-9D33-54F5F90C0C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240" y="3940654"/>
            <a:ext cx="879853" cy="879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594644F5-A545-4B7D-8AD9-ECDF06C2151F}"/>
              </a:ext>
            </a:extLst>
          </p:cNvPr>
          <p:cNvSpPr/>
          <p:nvPr/>
        </p:nvSpPr>
        <p:spPr>
          <a:xfrm>
            <a:off x="520940" y="104363"/>
            <a:ext cx="785191" cy="4934779"/>
          </a:xfrm>
          <a:prstGeom prst="rect">
            <a:avLst/>
          </a:prstGeom>
          <a:gradFill>
            <a:gsLst>
              <a:gs pos="61052">
                <a:srgbClr val="ED7D31">
                  <a:lumMod val="75000"/>
                </a:srgbClr>
              </a:gs>
              <a:gs pos="4000">
                <a:srgbClr val="4472C4">
                  <a:lumMod val="75000"/>
                </a:srgbClr>
              </a:gs>
              <a:gs pos="29000">
                <a:srgbClr val="70AD47">
                  <a:lumMod val="97000"/>
                  <a:lumOff val="3000"/>
                </a:srgbClr>
              </a:gs>
              <a:gs pos="100000">
                <a:srgbClr val="00B0F0"/>
              </a:gs>
            </a:gsLst>
            <a:lin ang="16200000" scaled="1"/>
          </a:gra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algn="ctr" defTabSz="685783">
              <a:defRPr/>
            </a:pPr>
            <a:endParaRPr lang="en-US" sz="135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02FAFA8-98F9-4E23-85CB-9D5C1B83B83F}"/>
              </a:ext>
            </a:extLst>
          </p:cNvPr>
          <p:cNvSpPr/>
          <p:nvPr/>
        </p:nvSpPr>
        <p:spPr>
          <a:xfrm>
            <a:off x="439626" y="-20783"/>
            <a:ext cx="945000" cy="5157000"/>
          </a:xfrm>
          <a:prstGeom prst="rect">
            <a:avLst/>
          </a:prstGeom>
          <a:gradFill rotWithShape="1">
            <a:gsLst>
              <a:gs pos="0">
                <a:srgbClr val="FFC000">
                  <a:satMod val="103000"/>
                  <a:lumMod val="102000"/>
                  <a:tint val="94000"/>
                </a:srgbClr>
              </a:gs>
              <a:gs pos="50000">
                <a:srgbClr val="FFC000">
                  <a:satMod val="110000"/>
                  <a:lumMod val="100000"/>
                  <a:shade val="100000"/>
                </a:srgbClr>
              </a:gs>
              <a:gs pos="100000">
                <a:srgbClr val="FFC000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  <a:softEdge rad="127000"/>
          </a:effectLst>
        </p:spPr>
        <p:txBody>
          <a:bodyPr rtlCol="0" anchor="ctr"/>
          <a:lstStyle/>
          <a:p>
            <a:pPr algn="ctr" defTabSz="685783">
              <a:defRPr/>
            </a:pPr>
            <a:endParaRPr lang="en-US" sz="135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Circle: Hollow 78">
            <a:extLst>
              <a:ext uri="{FF2B5EF4-FFF2-40B4-BE49-F238E27FC236}">
                <a16:creationId xmlns:a16="http://schemas.microsoft.com/office/drawing/2014/main" id="{66F09241-27F7-44D9-8FF4-14CC1B72E454}"/>
              </a:ext>
            </a:extLst>
          </p:cNvPr>
          <p:cNvSpPr/>
          <p:nvPr/>
        </p:nvSpPr>
        <p:spPr>
          <a:xfrm>
            <a:off x="-43336" y="104363"/>
            <a:ext cx="1867486" cy="1853671"/>
          </a:xfrm>
          <a:prstGeom prst="donut">
            <a:avLst>
              <a:gd name="adj" fmla="val 24051"/>
            </a:avLst>
          </a:prstGeom>
          <a:gradFill>
            <a:gsLst>
              <a:gs pos="0">
                <a:srgbClr val="00B0F0"/>
              </a:gs>
              <a:gs pos="48000">
                <a:srgbClr val="FFC000">
                  <a:lumMod val="75000"/>
                </a:srgbClr>
              </a:gs>
              <a:gs pos="100000">
                <a:srgbClr val="5B9BD5">
                  <a:lumMod val="75000"/>
                </a:srgbClr>
              </a:gs>
            </a:gsLst>
            <a:lin ang="3000000" scaled="0"/>
          </a:gra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783">
              <a:defRPr/>
            </a:pPr>
            <a:endParaRPr lang="en-US" sz="1350" kern="0" dirty="0">
              <a:solidFill>
                <a:prstClr val="black"/>
              </a:solidFill>
              <a:latin typeface="Calibri" panose="020F0502020204030204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105A5382-71AD-4247-B946-D72D3CFAC647}"/>
              </a:ext>
            </a:extLst>
          </p:cNvPr>
          <p:cNvGrpSpPr/>
          <p:nvPr/>
        </p:nvGrpSpPr>
        <p:grpSpPr>
          <a:xfrm>
            <a:off x="-57386" y="104363"/>
            <a:ext cx="1895584" cy="1853671"/>
            <a:chOff x="-494973" y="1043791"/>
            <a:chExt cx="3009379" cy="2964766"/>
          </a:xfrm>
        </p:grpSpPr>
        <p:sp>
          <p:nvSpPr>
            <p:cNvPr id="50" name="Sun 49">
              <a:extLst>
                <a:ext uri="{FF2B5EF4-FFF2-40B4-BE49-F238E27FC236}">
                  <a16:creationId xmlns:a16="http://schemas.microsoft.com/office/drawing/2014/main" id="{A804B890-DEB8-4354-A83B-44DBE5FD0D93}"/>
                </a:ext>
              </a:extLst>
            </p:cNvPr>
            <p:cNvSpPr/>
            <p:nvPr/>
          </p:nvSpPr>
          <p:spPr>
            <a:xfrm>
              <a:off x="-494973" y="1043791"/>
              <a:ext cx="3009379" cy="2964766"/>
            </a:xfrm>
            <a:prstGeom prst="sun">
              <a:avLst/>
            </a:prstGeom>
            <a:solidFill>
              <a:srgbClr val="FFC000">
                <a:lumMod val="60000"/>
                <a:lumOff val="40000"/>
              </a:srgbClr>
            </a:solidFill>
            <a:ln w="12700" cap="flat" cmpd="sng" algn="ctr">
              <a:solidFill>
                <a:srgbClr val="FFFF00">
                  <a:alpha val="96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783">
                <a:defRPr/>
              </a:pPr>
              <a:endParaRPr lang="en-US" sz="135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8B8CFA86-953E-44F5-93BF-BEE2170B9855}"/>
                </a:ext>
              </a:extLst>
            </p:cNvPr>
            <p:cNvSpPr/>
            <p:nvPr/>
          </p:nvSpPr>
          <p:spPr>
            <a:xfrm flipH="1">
              <a:off x="223778" y="1731144"/>
              <a:ext cx="1575127" cy="1590058"/>
            </a:xfrm>
            <a:prstGeom prst="ellipse">
              <a:avLst/>
            </a:prstGeom>
            <a:solidFill>
              <a:sysClr val="windowText" lastClr="000000"/>
            </a:solidFill>
            <a:ln w="12700" cap="flat" cmpd="sng" algn="ctr">
              <a:solidFill>
                <a:sysClr val="windowText" lastClr="000000">
                  <a:shade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783">
                <a:defRPr/>
              </a:pPr>
              <a:endParaRPr lang="en-US" sz="135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59" name="Flowchart: Connector 58">
            <a:extLst>
              <a:ext uri="{FF2B5EF4-FFF2-40B4-BE49-F238E27FC236}">
                <a16:creationId xmlns:a16="http://schemas.microsoft.com/office/drawing/2014/main" id="{416125C6-AAE5-4236-8CE2-467311D3EFB9}"/>
              </a:ext>
            </a:extLst>
          </p:cNvPr>
          <p:cNvSpPr/>
          <p:nvPr/>
        </p:nvSpPr>
        <p:spPr>
          <a:xfrm>
            <a:off x="409283" y="568159"/>
            <a:ext cx="960120" cy="960120"/>
          </a:xfrm>
          <a:prstGeom prst="flowChartConnector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783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1" name="Flowchart: Connector 60">
            <a:extLst>
              <a:ext uri="{FF2B5EF4-FFF2-40B4-BE49-F238E27FC236}">
                <a16:creationId xmlns:a16="http://schemas.microsoft.com/office/drawing/2014/main" id="{5A4D49C5-DE7C-4DB7-959B-DDEB909DC343}"/>
              </a:ext>
            </a:extLst>
          </p:cNvPr>
          <p:cNvSpPr/>
          <p:nvPr/>
        </p:nvSpPr>
        <p:spPr>
          <a:xfrm>
            <a:off x="409283" y="553079"/>
            <a:ext cx="960120" cy="975201"/>
          </a:xfrm>
          <a:prstGeom prst="flowChartConnector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783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2" name="Flowchart: Connector 61">
            <a:extLst>
              <a:ext uri="{FF2B5EF4-FFF2-40B4-BE49-F238E27FC236}">
                <a16:creationId xmlns:a16="http://schemas.microsoft.com/office/drawing/2014/main" id="{AED08271-1954-4F51-837F-EC30FEEDB66C}"/>
              </a:ext>
            </a:extLst>
          </p:cNvPr>
          <p:cNvSpPr/>
          <p:nvPr/>
        </p:nvSpPr>
        <p:spPr>
          <a:xfrm>
            <a:off x="477863" y="629198"/>
            <a:ext cx="822960" cy="822960"/>
          </a:xfrm>
          <a:prstGeom prst="flowChartConnector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783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7B3A00E-51EC-45AC-A827-A56A38D64B0B}"/>
              </a:ext>
            </a:extLst>
          </p:cNvPr>
          <p:cNvSpPr txBox="1"/>
          <p:nvPr/>
        </p:nvSpPr>
        <p:spPr>
          <a:xfrm>
            <a:off x="670471" y="58784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0DC57EC5-5ECB-4877-A851-0D1C6F1AD6DB}"/>
              </a:ext>
            </a:extLst>
          </p:cNvPr>
          <p:cNvSpPr txBox="1"/>
          <p:nvPr/>
        </p:nvSpPr>
        <p:spPr>
          <a:xfrm>
            <a:off x="702744" y="60643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5A8C26F5-8EFF-4F64-BAD8-3C7DF5253318}"/>
              </a:ext>
            </a:extLst>
          </p:cNvPr>
          <p:cNvSpPr txBox="1"/>
          <p:nvPr/>
        </p:nvSpPr>
        <p:spPr>
          <a:xfrm>
            <a:off x="652014" y="57696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A26569D-0BDD-4252-9D4E-B0899986CBA4}"/>
              </a:ext>
            </a:extLst>
          </p:cNvPr>
          <p:cNvSpPr txBox="1"/>
          <p:nvPr/>
        </p:nvSpPr>
        <p:spPr>
          <a:xfrm>
            <a:off x="679461" y="60643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0A5122A9-9AF1-4B32-84B6-A81E896E762A}"/>
              </a:ext>
            </a:extLst>
          </p:cNvPr>
          <p:cNvSpPr txBox="1"/>
          <p:nvPr/>
        </p:nvSpPr>
        <p:spPr>
          <a:xfrm>
            <a:off x="662169" y="591698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D4B416C1-0046-4435-9CAB-98AC3410B4B6}"/>
              </a:ext>
            </a:extLst>
          </p:cNvPr>
          <p:cNvSpPr txBox="1"/>
          <p:nvPr/>
        </p:nvSpPr>
        <p:spPr>
          <a:xfrm>
            <a:off x="477866" y="606430"/>
            <a:ext cx="993781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F08AF2A7-9B60-40E5-BA15-575B8DC006B9}"/>
              </a:ext>
            </a:extLst>
          </p:cNvPr>
          <p:cNvSpPr txBox="1"/>
          <p:nvPr/>
        </p:nvSpPr>
        <p:spPr>
          <a:xfrm>
            <a:off x="686139" y="591698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637BCED0-3AFC-4B2E-B8B4-66B7DAA94F13}"/>
              </a:ext>
            </a:extLst>
          </p:cNvPr>
          <p:cNvSpPr txBox="1"/>
          <p:nvPr/>
        </p:nvSpPr>
        <p:spPr>
          <a:xfrm>
            <a:off x="644144" y="582404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51C48C7-AAA3-458D-B021-2FAA555DA526}"/>
              </a:ext>
            </a:extLst>
          </p:cNvPr>
          <p:cNvSpPr txBox="1"/>
          <p:nvPr/>
        </p:nvSpPr>
        <p:spPr>
          <a:xfrm>
            <a:off x="711756" y="57696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B158F971-2853-4088-82C3-A3D9EDBBB276}"/>
              </a:ext>
            </a:extLst>
          </p:cNvPr>
          <p:cNvSpPr txBox="1"/>
          <p:nvPr/>
        </p:nvSpPr>
        <p:spPr>
          <a:xfrm>
            <a:off x="652014" y="59441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4EB5570-325E-402F-8455-D5591CBA56CE}"/>
              </a:ext>
            </a:extLst>
          </p:cNvPr>
          <p:cNvSpPr txBox="1"/>
          <p:nvPr/>
        </p:nvSpPr>
        <p:spPr>
          <a:xfrm>
            <a:off x="607959" y="626796"/>
            <a:ext cx="93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giờ</a:t>
            </a:r>
            <a:endParaRPr lang="en-US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4" name="Tieng-dong-ho-tich-tac-www_tiengdong_com">
            <a:hlinkClick r:id="" action="ppaction://media"/>
            <a:extLst>
              <a:ext uri="{FF2B5EF4-FFF2-40B4-BE49-F238E27FC236}">
                <a16:creationId xmlns:a16="http://schemas.microsoft.com/office/drawing/2014/main" id="{8EADAA77-FB26-4A69-802A-541C84A629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582858" y="587840"/>
            <a:ext cx="457200" cy="457200"/>
          </a:xfrm>
          <a:prstGeom prst="rect">
            <a:avLst/>
          </a:prstGeom>
        </p:spPr>
      </p:pic>
      <p:pic>
        <p:nvPicPr>
          <p:cNvPr id="75" name="Picture 2" descr="게임 인터페이스 시작 버튼을 압살했다 형판 갈색에 대한 스톡 벡터 아트 및 기타 이미지 - iStock">
            <a:extLst>
              <a:ext uri="{FF2B5EF4-FFF2-40B4-BE49-F238E27FC236}">
                <a16:creationId xmlns:a16="http://schemas.microsoft.com/office/drawing/2014/main" id="{ABEDF29E-23DB-4504-B486-6D2EC7D16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>
                        <a14:foregroundMark x1="37740" y1="46394" x2="39904" y2="51202"/>
                        <a14:foregroundMark x1="43750" y1="46635" x2="43990" y2="50962"/>
                        <a14:foregroundMark x1="50000" y1="47115" x2="51442" y2="51683"/>
                        <a14:foregroundMark x1="47596" y1="52163" x2="49038" y2="46635"/>
                        <a14:foregroundMark x1="55288" y1="45192" x2="55288" y2="52163"/>
                        <a14:foregroundMark x1="57452" y1="48077" x2="57452" y2="48077"/>
                        <a14:foregroundMark x1="62981" y1="45913" x2="62981" y2="45913"/>
                        <a14:foregroundMark x1="61779" y1="46635" x2="62260" y2="516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9" y="1388369"/>
            <a:ext cx="1693512" cy="232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2" descr="Index of /classrooms/ID2_Fall_2015/Cindy_Reyes-Cortes/Unit  1/Hueys_css/Images">
            <a:extLst>
              <a:ext uri="{FF2B5EF4-FFF2-40B4-BE49-F238E27FC236}">
                <a16:creationId xmlns:a16="http://schemas.microsoft.com/office/drawing/2014/main" id="{F9211EB8-BE7C-452B-8147-F560D58C8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73" y="3313448"/>
            <a:ext cx="1244140" cy="855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Oval 53">
            <a:extLst>
              <a:ext uri="{FF2B5EF4-FFF2-40B4-BE49-F238E27FC236}">
                <a16:creationId xmlns:a16="http://schemas.microsoft.com/office/drawing/2014/main" id="{010ED24C-E510-4DE5-B89F-239AE671A059}"/>
              </a:ext>
            </a:extLst>
          </p:cNvPr>
          <p:cNvSpPr/>
          <p:nvPr/>
        </p:nvSpPr>
        <p:spPr>
          <a:xfrm>
            <a:off x="5482106" y="2350818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</a:t>
            </a: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41658C25-7390-4556-BC5E-B66395E333EE}"/>
              </a:ext>
            </a:extLst>
          </p:cNvPr>
          <p:cNvSpPr/>
          <p:nvPr/>
        </p:nvSpPr>
        <p:spPr>
          <a:xfrm>
            <a:off x="1711838" y="3598224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3893589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"/>
                            </p:stCondLst>
                            <p:childTnLst>
                              <p:par>
                                <p:cTn id="45" presetID="8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4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"/>
                            </p:stCondLst>
                            <p:childTnLst>
                              <p:par>
                                <p:cTn id="55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"/>
                            </p:stCondLst>
                            <p:childTnLst>
                              <p:par>
                                <p:cTn id="72" presetID="53" presetClass="exit" presetSubtype="32" fill="hold" grpId="1" nodeType="after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"/>
                            </p:stCondLst>
                            <p:childTnLst>
                              <p:par>
                                <p:cTn id="92" presetID="53" presetClass="exit" presetSubtype="32" fill="hold" grpId="1" nodeType="after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4" dur="60003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5" presetID="21" presetClass="entr" presetSubtype="1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1" presetClass="entr" presetSubtype="1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4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7" presetID="3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stop">
                                      <p:cBhvr>
                                        <p:cTn id="208" dur="1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audio>
              <p:cMediaNode vol="80000">
                <p:cTn id="2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4"/>
                </p:tgtEl>
              </p:cMediaNode>
            </p:audio>
          </p:childTnLst>
        </p:cTn>
      </p:par>
    </p:tnLst>
    <p:bldLst>
      <p:bldP spid="8" grpId="0"/>
      <p:bldP spid="10" grpId="0"/>
      <p:bldP spid="10" grpId="1"/>
      <p:bldP spid="51" grpId="0" animBg="1"/>
      <p:bldP spid="51" grpId="1" animBg="1"/>
      <p:bldP spid="52" grpId="0" animBg="1"/>
      <p:bldP spid="52" grpId="1" animBg="1"/>
      <p:bldP spid="55" grpId="0" animBg="1"/>
      <p:bldP spid="57" grpId="0" animBg="1"/>
      <p:bldP spid="60" grpId="0"/>
      <p:bldP spid="42" grpId="0" animBg="1"/>
      <p:bldP spid="42" grpId="1" animBg="1"/>
      <p:bldP spid="43" grpId="0" animBg="1"/>
      <p:bldP spid="43" grpId="1" animBg="1"/>
      <p:bldP spid="44" grpId="0"/>
      <p:bldP spid="44" grpId="1"/>
      <p:bldP spid="46" grpId="0"/>
      <p:bldP spid="46" grpId="1"/>
      <p:bldP spid="47" grpId="0" animBg="1"/>
      <p:bldP spid="48" grpId="0" animBg="1"/>
      <p:bldP spid="48" grpId="1" animBg="1"/>
      <p:bldP spid="61" grpId="0" animBg="1"/>
      <p:bldP spid="62" grpId="0" animBg="1"/>
      <p:bldP spid="63" grpId="0"/>
      <p:bldP spid="63" grpId="1"/>
      <p:bldP spid="64" grpId="0"/>
      <p:bldP spid="64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54" grpId="0" animBg="1"/>
      <p:bldP spid="5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18">
            <a:extLst>
              <a:ext uri="{FF2B5EF4-FFF2-40B4-BE49-F238E27FC236}">
                <a16:creationId xmlns:a16="http://schemas.microsoft.com/office/drawing/2014/main" id="{BD631ECB-50FF-4ED1-BB51-68D8EADDE5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308" y="4369662"/>
            <a:ext cx="507750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Hoan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hô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.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đúng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sp>
        <p:nvSpPr>
          <p:cNvPr id="10" name="Text Box 121">
            <a:extLst>
              <a:ext uri="{FF2B5EF4-FFF2-40B4-BE49-F238E27FC236}">
                <a16:creationId xmlns:a16="http://schemas.microsoft.com/office/drawing/2014/main" id="{E55C4547-FB12-4C49-9D1B-28805DDF54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309" y="4344376"/>
            <a:ext cx="480060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pic>
        <p:nvPicPr>
          <p:cNvPr id="11" name="Picture 2" descr="Khung viền PowerPoint đẹp">
            <a:extLst>
              <a:ext uri="{FF2B5EF4-FFF2-40B4-BE49-F238E27FC236}">
                <a16:creationId xmlns:a16="http://schemas.microsoft.com/office/drawing/2014/main" id="{925DAF4E-A91E-4B67-9DD0-C1AB59B6E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150" y="-238521"/>
            <a:ext cx="7557016" cy="1948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6" descr="Picture1">
            <a:extLst>
              <a:ext uri="{FF2B5EF4-FFF2-40B4-BE49-F238E27FC236}">
                <a16:creationId xmlns:a16="http://schemas.microsoft.com/office/drawing/2014/main" id="{7F0FA2B0-031C-4973-B8CF-6079A99BF1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643" y="440584"/>
            <a:ext cx="520304" cy="520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: Rounded Corners 50">
                <a:extLst>
                  <a:ext uri="{FF2B5EF4-FFF2-40B4-BE49-F238E27FC236}">
                    <a16:creationId xmlns:a16="http://schemas.microsoft.com/office/drawing/2014/main" id="{45E844F2-37E7-4DB0-8326-D2F2054436CD}"/>
                  </a:ext>
                </a:extLst>
              </p:cNvPr>
              <p:cNvSpPr/>
              <p:nvPr/>
            </p:nvSpPr>
            <p:spPr>
              <a:xfrm>
                <a:off x="2189189" y="3313447"/>
                <a:ext cx="3132000" cy="8100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1950" b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sz="1950" b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𝟑𝐱</m:t>
                      </m:r>
                      <m:r>
                        <a:rPr lang="en-US" sz="1950" b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1950" b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𝐲</m:t>
                      </m:r>
                      <m:r>
                        <a:rPr lang="en-US" sz="1950" b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)(</m:t>
                      </m:r>
                      <m:sSup>
                        <m:sSupPr>
                          <m:ctrlP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𝟗</m:t>
                          </m:r>
                          <m: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19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19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𝟑</m:t>
                      </m:r>
                      <m:r>
                        <a:rPr lang="en-US" sz="19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𝒙𝒚</m:t>
                      </m:r>
                      <m:r>
                        <a:rPr lang="en-US" sz="19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𝒚</m:t>
                          </m:r>
                        </m:e>
                        <m:sup>
                          <m: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19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1950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1" name="Rectangle: Rounded Corners 50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45E844F2-37E7-4DB0-8326-D2F2054436C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9189" y="3313447"/>
                <a:ext cx="3132000" cy="810000"/>
              </a:xfrm>
              <a:prstGeom prst="roundRect">
                <a:avLst/>
              </a:prstGeom>
              <a:blipFill rotWithShape="0">
                <a:blip r:embed="rId10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: Rounded Corners 51">
                <a:extLst>
                  <a:ext uri="{FF2B5EF4-FFF2-40B4-BE49-F238E27FC236}">
                    <a16:creationId xmlns:a16="http://schemas.microsoft.com/office/drawing/2014/main" id="{2C8D4153-E005-4F09-8ACD-294368F2B324}"/>
                  </a:ext>
                </a:extLst>
              </p:cNvPr>
              <p:cNvSpPr/>
              <p:nvPr/>
            </p:nvSpPr>
            <p:spPr>
              <a:xfrm>
                <a:off x="5941032" y="2132265"/>
                <a:ext cx="3132000" cy="8100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1950" b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sz="1950" b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𝟗𝐱</m:t>
                      </m:r>
                      <m:r>
                        <a:rPr lang="en-US" sz="1950" b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1950" b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𝐲</m:t>
                      </m:r>
                      <m:r>
                        <a:rPr lang="en-US" sz="1950" b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)(</m:t>
                      </m:r>
                      <m:sSup>
                        <m:sSupPr>
                          <m:ctrlP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19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19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𝟑</m:t>
                      </m:r>
                      <m:r>
                        <a:rPr lang="en-US" sz="19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𝒙𝒚</m:t>
                      </m:r>
                      <m:r>
                        <a:rPr lang="en-US" sz="19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𝒚</m:t>
                          </m:r>
                        </m:e>
                        <m:sup>
                          <m: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19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1950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2" name="Rectangle: Rounded Corners 5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2C8D4153-E005-4F09-8ACD-294368F2B32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1032" y="2132265"/>
                <a:ext cx="3132000" cy="810000"/>
              </a:xfrm>
              <a:prstGeom prst="roundRect">
                <a:avLst/>
              </a:prstGeom>
              <a:blipFill rotWithShape="0">
                <a:blip r:embed="rId11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Oval 54">
            <a:extLst>
              <a:ext uri="{FF2B5EF4-FFF2-40B4-BE49-F238E27FC236}">
                <a16:creationId xmlns:a16="http://schemas.microsoft.com/office/drawing/2014/main" id="{662BFBA0-1A4A-4442-A43D-981C1EFFE20B}"/>
              </a:ext>
            </a:extLst>
          </p:cNvPr>
          <p:cNvSpPr/>
          <p:nvPr/>
        </p:nvSpPr>
        <p:spPr>
          <a:xfrm>
            <a:off x="5488347" y="2379615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</a:t>
            </a: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A48DBC7F-4ED8-4E83-99CD-39EDC79DA874}"/>
              </a:ext>
            </a:extLst>
          </p:cNvPr>
          <p:cNvSpPr/>
          <p:nvPr/>
        </p:nvSpPr>
        <p:spPr>
          <a:xfrm>
            <a:off x="1736504" y="3563878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FA95EC97-75F5-494A-97D4-29680E26C24F}"/>
              </a:ext>
            </a:extLst>
          </p:cNvPr>
          <p:cNvSpPr txBox="1"/>
          <p:nvPr/>
        </p:nvSpPr>
        <p:spPr>
          <a:xfrm>
            <a:off x="2784764" y="623455"/>
            <a:ext cx="384463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35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3571FB0A-124C-4001-A982-10355E214208}"/>
                  </a:ext>
                </a:extLst>
              </p:cNvPr>
              <p:cNvSpPr txBox="1"/>
              <p:nvPr/>
            </p:nvSpPr>
            <p:spPr>
              <a:xfrm>
                <a:off x="2546760" y="362539"/>
                <a:ext cx="6631548" cy="11194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3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 5: </a:t>
                </a:r>
                <a:r>
                  <a:rPr lang="en-US" sz="33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Phân tích đa thức </a:t>
                </a: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33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300" b="1" i="1">
                            <a:latin typeface="Cambria Math" panose="02040503050406030204" pitchFamily="18" charset="0"/>
                          </a:rPr>
                          <m:t>𝟐𝟕</m:t>
                        </m:r>
                        <m:r>
                          <a:rPr lang="en-US" sz="3300" b="1" i="1"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300" b="1" i="1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en-US" sz="3300" b="1" i="1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sz="33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300" b="1" i="1"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p>
                        <m:r>
                          <a:rPr lang="en-US" sz="3300" b="1" i="1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en-US" sz="33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thành nhân tử ta được </a:t>
                </a:r>
                <a:endParaRPr lang="vi-VN" sz="33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3571FB0A-124C-4001-A982-10355E2142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6760" y="362539"/>
                <a:ext cx="6631548" cy="1119474"/>
              </a:xfrm>
              <a:prstGeom prst="rect">
                <a:avLst/>
              </a:prstGeom>
              <a:blipFill>
                <a:blip r:embed="rId12"/>
                <a:stretch>
                  <a:fillRect l="-2482" t="-7609" b="-179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: Rounded Corners 41">
                <a:extLst>
                  <a:ext uri="{FF2B5EF4-FFF2-40B4-BE49-F238E27FC236}">
                    <a16:creationId xmlns:a16="http://schemas.microsoft.com/office/drawing/2014/main" id="{17DC954F-049A-4CB6-9277-A19C240C2D3E}"/>
                  </a:ext>
                </a:extLst>
              </p:cNvPr>
              <p:cNvSpPr/>
              <p:nvPr/>
            </p:nvSpPr>
            <p:spPr>
              <a:xfrm>
                <a:off x="2209602" y="2132265"/>
                <a:ext cx="3200247" cy="865472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1950" b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sz="1950" b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𝟑𝐱</m:t>
                      </m:r>
                      <m:r>
                        <a:rPr lang="en-US" sz="1950" b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1950" b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𝐲</m:t>
                      </m:r>
                      <m:r>
                        <a:rPr lang="en-US" sz="1950" b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)(</m:t>
                      </m:r>
                      <m:sSup>
                        <m:sSupPr>
                          <m:ctrlP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𝟗</m:t>
                          </m:r>
                          <m: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19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19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𝟑</m:t>
                      </m:r>
                      <m:r>
                        <a:rPr lang="en-US" sz="19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𝒙𝒚</m:t>
                      </m:r>
                      <m:r>
                        <a:rPr lang="en-US" sz="19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𝒚</m:t>
                          </m:r>
                        </m:e>
                        <m:sup>
                          <m: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19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1950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2" name="Rectangle: Rounded Corners 4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17DC954F-049A-4CB6-9277-A19C240C2D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9602" y="2132265"/>
                <a:ext cx="3200247" cy="865472"/>
              </a:xfrm>
              <a:prstGeom prst="roundRect">
                <a:avLst/>
              </a:prstGeom>
              <a:blipFill rotWithShape="0">
                <a:blip r:embed="rId13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: Rounded Corners 42">
                <a:extLst>
                  <a:ext uri="{FF2B5EF4-FFF2-40B4-BE49-F238E27FC236}">
                    <a16:creationId xmlns:a16="http://schemas.microsoft.com/office/drawing/2014/main" id="{5539E4C0-AC94-4D8B-9070-D122DDCE4A7E}"/>
                  </a:ext>
                </a:extLst>
              </p:cNvPr>
              <p:cNvSpPr/>
              <p:nvPr/>
            </p:nvSpPr>
            <p:spPr>
              <a:xfrm>
                <a:off x="5941032" y="3335501"/>
                <a:ext cx="3132000" cy="8100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1950" b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sz="1950" b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𝟑𝐱</m:t>
                      </m:r>
                      <m:r>
                        <a:rPr lang="en-US" sz="1950" b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1950" b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𝐲</m:t>
                      </m:r>
                      <m:r>
                        <a:rPr lang="en-US" sz="1950" b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)(</m:t>
                      </m:r>
                      <m:sSup>
                        <m:sSupPr>
                          <m:ctrlP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𝟗</m:t>
                          </m:r>
                          <m: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19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19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𝟑</m:t>
                      </m:r>
                      <m:r>
                        <a:rPr lang="en-US" sz="19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𝒙𝒚</m:t>
                      </m:r>
                      <m:r>
                        <a:rPr lang="en-US" sz="19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𝒚</m:t>
                          </m:r>
                        </m:e>
                        <m:sup>
                          <m:r>
                            <a:rPr lang="en-US" sz="195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195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1950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3" name="Rectangle: Rounded Corners 42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5539E4C0-AC94-4D8B-9070-D122DDCE4A7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1032" y="3335501"/>
                <a:ext cx="3132000" cy="810000"/>
              </a:xfrm>
              <a:prstGeom prst="roundRect">
                <a:avLst/>
              </a:prstGeom>
              <a:blipFill rotWithShape="0">
                <a:blip r:embed="rId14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 Box 121">
            <a:extLst>
              <a:ext uri="{FF2B5EF4-FFF2-40B4-BE49-F238E27FC236}">
                <a16:creationId xmlns:a16="http://schemas.microsoft.com/office/drawing/2014/main" id="{36DC94BF-C7A5-4F7B-9138-BDD786211F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1711" y="4357249"/>
            <a:ext cx="488058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sp>
        <p:nvSpPr>
          <p:cNvPr id="46" name="Text Box 121">
            <a:extLst>
              <a:ext uri="{FF2B5EF4-FFF2-40B4-BE49-F238E27FC236}">
                <a16:creationId xmlns:a16="http://schemas.microsoft.com/office/drawing/2014/main" id="{291A04FA-25DC-469B-BFE0-5879C80A7F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1813" y="4380580"/>
            <a:ext cx="480060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pic>
        <p:nvPicPr>
          <p:cNvPr id="41" name="Picture 173">
            <a:hlinkClick r:id="" action="ppaction://noaction"/>
            <a:extLst>
              <a:ext uri="{FF2B5EF4-FFF2-40B4-BE49-F238E27FC236}">
                <a16:creationId xmlns:a16="http://schemas.microsoft.com/office/drawing/2014/main" id="{16F55502-0B94-4015-9D33-54F5F90C0C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240" y="3940654"/>
            <a:ext cx="879853" cy="879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594644F5-A545-4B7D-8AD9-ECDF06C2151F}"/>
              </a:ext>
            </a:extLst>
          </p:cNvPr>
          <p:cNvSpPr/>
          <p:nvPr/>
        </p:nvSpPr>
        <p:spPr>
          <a:xfrm>
            <a:off x="520940" y="104363"/>
            <a:ext cx="785191" cy="4934779"/>
          </a:xfrm>
          <a:prstGeom prst="rect">
            <a:avLst/>
          </a:prstGeom>
          <a:gradFill>
            <a:gsLst>
              <a:gs pos="61052">
                <a:srgbClr val="ED7D31">
                  <a:lumMod val="75000"/>
                </a:srgbClr>
              </a:gs>
              <a:gs pos="4000">
                <a:srgbClr val="4472C4">
                  <a:lumMod val="75000"/>
                </a:srgbClr>
              </a:gs>
              <a:gs pos="29000">
                <a:srgbClr val="70AD47">
                  <a:lumMod val="97000"/>
                  <a:lumOff val="3000"/>
                </a:srgbClr>
              </a:gs>
              <a:gs pos="100000">
                <a:srgbClr val="00B0F0"/>
              </a:gs>
            </a:gsLst>
            <a:lin ang="16200000" scaled="1"/>
          </a:gra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algn="ctr" defTabSz="685783">
              <a:defRPr/>
            </a:pPr>
            <a:endParaRPr lang="en-US" sz="135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02FAFA8-98F9-4E23-85CB-9D5C1B83B83F}"/>
              </a:ext>
            </a:extLst>
          </p:cNvPr>
          <p:cNvSpPr/>
          <p:nvPr/>
        </p:nvSpPr>
        <p:spPr>
          <a:xfrm>
            <a:off x="439626" y="-20783"/>
            <a:ext cx="945000" cy="5157000"/>
          </a:xfrm>
          <a:prstGeom prst="rect">
            <a:avLst/>
          </a:prstGeom>
          <a:gradFill rotWithShape="1">
            <a:gsLst>
              <a:gs pos="0">
                <a:srgbClr val="FFC000">
                  <a:satMod val="103000"/>
                  <a:lumMod val="102000"/>
                  <a:tint val="94000"/>
                </a:srgbClr>
              </a:gs>
              <a:gs pos="50000">
                <a:srgbClr val="FFC000">
                  <a:satMod val="110000"/>
                  <a:lumMod val="100000"/>
                  <a:shade val="100000"/>
                </a:srgbClr>
              </a:gs>
              <a:gs pos="100000">
                <a:srgbClr val="FFC000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  <a:softEdge rad="127000"/>
          </a:effectLst>
        </p:spPr>
        <p:txBody>
          <a:bodyPr rtlCol="0" anchor="ctr"/>
          <a:lstStyle/>
          <a:p>
            <a:pPr algn="ctr" defTabSz="685783">
              <a:defRPr/>
            </a:pPr>
            <a:endParaRPr lang="en-US" sz="135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Circle: Hollow 78">
            <a:extLst>
              <a:ext uri="{FF2B5EF4-FFF2-40B4-BE49-F238E27FC236}">
                <a16:creationId xmlns:a16="http://schemas.microsoft.com/office/drawing/2014/main" id="{66F09241-27F7-44D9-8FF4-14CC1B72E454}"/>
              </a:ext>
            </a:extLst>
          </p:cNvPr>
          <p:cNvSpPr/>
          <p:nvPr/>
        </p:nvSpPr>
        <p:spPr>
          <a:xfrm>
            <a:off x="-43336" y="104363"/>
            <a:ext cx="1867486" cy="1853671"/>
          </a:xfrm>
          <a:prstGeom prst="donut">
            <a:avLst>
              <a:gd name="adj" fmla="val 24051"/>
            </a:avLst>
          </a:prstGeom>
          <a:gradFill>
            <a:gsLst>
              <a:gs pos="0">
                <a:srgbClr val="00B0F0"/>
              </a:gs>
              <a:gs pos="48000">
                <a:srgbClr val="FFC000">
                  <a:lumMod val="75000"/>
                </a:srgbClr>
              </a:gs>
              <a:gs pos="100000">
                <a:srgbClr val="5B9BD5">
                  <a:lumMod val="75000"/>
                </a:srgbClr>
              </a:gs>
            </a:gsLst>
            <a:lin ang="3000000" scaled="0"/>
          </a:gra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783">
              <a:defRPr/>
            </a:pPr>
            <a:endParaRPr lang="en-US" sz="1350" kern="0" dirty="0">
              <a:solidFill>
                <a:prstClr val="black"/>
              </a:solidFill>
              <a:latin typeface="Calibri" panose="020F0502020204030204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105A5382-71AD-4247-B946-D72D3CFAC647}"/>
              </a:ext>
            </a:extLst>
          </p:cNvPr>
          <p:cNvGrpSpPr/>
          <p:nvPr/>
        </p:nvGrpSpPr>
        <p:grpSpPr>
          <a:xfrm>
            <a:off x="-57386" y="104363"/>
            <a:ext cx="1895584" cy="1853671"/>
            <a:chOff x="-494973" y="1043791"/>
            <a:chExt cx="3009379" cy="2964766"/>
          </a:xfrm>
        </p:grpSpPr>
        <p:sp>
          <p:nvSpPr>
            <p:cNvPr id="50" name="Sun 49">
              <a:extLst>
                <a:ext uri="{FF2B5EF4-FFF2-40B4-BE49-F238E27FC236}">
                  <a16:creationId xmlns:a16="http://schemas.microsoft.com/office/drawing/2014/main" id="{A804B890-DEB8-4354-A83B-44DBE5FD0D93}"/>
                </a:ext>
              </a:extLst>
            </p:cNvPr>
            <p:cNvSpPr/>
            <p:nvPr/>
          </p:nvSpPr>
          <p:spPr>
            <a:xfrm>
              <a:off x="-494973" y="1043791"/>
              <a:ext cx="3009379" cy="2964766"/>
            </a:xfrm>
            <a:prstGeom prst="sun">
              <a:avLst/>
            </a:prstGeom>
            <a:solidFill>
              <a:srgbClr val="FFC000">
                <a:lumMod val="60000"/>
                <a:lumOff val="40000"/>
              </a:srgbClr>
            </a:solidFill>
            <a:ln w="12700" cap="flat" cmpd="sng" algn="ctr">
              <a:solidFill>
                <a:srgbClr val="FFFF00">
                  <a:alpha val="96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783">
                <a:defRPr/>
              </a:pPr>
              <a:endParaRPr lang="en-US" sz="135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8B8CFA86-953E-44F5-93BF-BEE2170B9855}"/>
                </a:ext>
              </a:extLst>
            </p:cNvPr>
            <p:cNvSpPr/>
            <p:nvPr/>
          </p:nvSpPr>
          <p:spPr>
            <a:xfrm flipH="1">
              <a:off x="223778" y="1731144"/>
              <a:ext cx="1575127" cy="1590058"/>
            </a:xfrm>
            <a:prstGeom prst="ellipse">
              <a:avLst/>
            </a:prstGeom>
            <a:solidFill>
              <a:sysClr val="windowText" lastClr="000000"/>
            </a:solidFill>
            <a:ln w="12700" cap="flat" cmpd="sng" algn="ctr">
              <a:solidFill>
                <a:sysClr val="windowText" lastClr="000000">
                  <a:shade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783">
                <a:defRPr/>
              </a:pPr>
              <a:endParaRPr lang="en-US" sz="135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59" name="Flowchart: Connector 58">
            <a:extLst>
              <a:ext uri="{FF2B5EF4-FFF2-40B4-BE49-F238E27FC236}">
                <a16:creationId xmlns:a16="http://schemas.microsoft.com/office/drawing/2014/main" id="{416125C6-AAE5-4236-8CE2-467311D3EFB9}"/>
              </a:ext>
            </a:extLst>
          </p:cNvPr>
          <p:cNvSpPr/>
          <p:nvPr/>
        </p:nvSpPr>
        <p:spPr>
          <a:xfrm>
            <a:off x="409283" y="568159"/>
            <a:ext cx="960120" cy="960120"/>
          </a:xfrm>
          <a:prstGeom prst="flowChartConnector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783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1" name="Flowchart: Connector 60">
            <a:extLst>
              <a:ext uri="{FF2B5EF4-FFF2-40B4-BE49-F238E27FC236}">
                <a16:creationId xmlns:a16="http://schemas.microsoft.com/office/drawing/2014/main" id="{5A4D49C5-DE7C-4DB7-959B-DDEB909DC343}"/>
              </a:ext>
            </a:extLst>
          </p:cNvPr>
          <p:cNvSpPr/>
          <p:nvPr/>
        </p:nvSpPr>
        <p:spPr>
          <a:xfrm>
            <a:off x="409283" y="553079"/>
            <a:ext cx="960120" cy="975201"/>
          </a:xfrm>
          <a:prstGeom prst="flowChartConnector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783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2" name="Flowchart: Connector 61">
            <a:extLst>
              <a:ext uri="{FF2B5EF4-FFF2-40B4-BE49-F238E27FC236}">
                <a16:creationId xmlns:a16="http://schemas.microsoft.com/office/drawing/2014/main" id="{AED08271-1954-4F51-837F-EC30FEEDB66C}"/>
              </a:ext>
            </a:extLst>
          </p:cNvPr>
          <p:cNvSpPr/>
          <p:nvPr/>
        </p:nvSpPr>
        <p:spPr>
          <a:xfrm>
            <a:off x="477863" y="629198"/>
            <a:ext cx="822960" cy="822960"/>
          </a:xfrm>
          <a:prstGeom prst="flowChartConnector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783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7B3A00E-51EC-45AC-A827-A56A38D64B0B}"/>
              </a:ext>
            </a:extLst>
          </p:cNvPr>
          <p:cNvSpPr txBox="1"/>
          <p:nvPr/>
        </p:nvSpPr>
        <p:spPr>
          <a:xfrm>
            <a:off x="670471" y="58784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0DC57EC5-5ECB-4877-A851-0D1C6F1AD6DB}"/>
              </a:ext>
            </a:extLst>
          </p:cNvPr>
          <p:cNvSpPr txBox="1"/>
          <p:nvPr/>
        </p:nvSpPr>
        <p:spPr>
          <a:xfrm>
            <a:off x="702744" y="60643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5A8C26F5-8EFF-4F64-BAD8-3C7DF5253318}"/>
              </a:ext>
            </a:extLst>
          </p:cNvPr>
          <p:cNvSpPr txBox="1"/>
          <p:nvPr/>
        </p:nvSpPr>
        <p:spPr>
          <a:xfrm>
            <a:off x="652014" y="57696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A26569D-0BDD-4252-9D4E-B0899986CBA4}"/>
              </a:ext>
            </a:extLst>
          </p:cNvPr>
          <p:cNvSpPr txBox="1"/>
          <p:nvPr/>
        </p:nvSpPr>
        <p:spPr>
          <a:xfrm>
            <a:off x="679461" y="60643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0A5122A9-9AF1-4B32-84B6-A81E896E762A}"/>
              </a:ext>
            </a:extLst>
          </p:cNvPr>
          <p:cNvSpPr txBox="1"/>
          <p:nvPr/>
        </p:nvSpPr>
        <p:spPr>
          <a:xfrm>
            <a:off x="662169" y="591698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D4B416C1-0046-4435-9CAB-98AC3410B4B6}"/>
              </a:ext>
            </a:extLst>
          </p:cNvPr>
          <p:cNvSpPr txBox="1"/>
          <p:nvPr/>
        </p:nvSpPr>
        <p:spPr>
          <a:xfrm>
            <a:off x="477866" y="606430"/>
            <a:ext cx="993781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F08AF2A7-9B60-40E5-BA15-575B8DC006B9}"/>
              </a:ext>
            </a:extLst>
          </p:cNvPr>
          <p:cNvSpPr txBox="1"/>
          <p:nvPr/>
        </p:nvSpPr>
        <p:spPr>
          <a:xfrm>
            <a:off x="686139" y="591698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637BCED0-3AFC-4B2E-B8B4-66B7DAA94F13}"/>
              </a:ext>
            </a:extLst>
          </p:cNvPr>
          <p:cNvSpPr txBox="1"/>
          <p:nvPr/>
        </p:nvSpPr>
        <p:spPr>
          <a:xfrm>
            <a:off x="644144" y="582404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51C48C7-AAA3-458D-B021-2FAA555DA526}"/>
              </a:ext>
            </a:extLst>
          </p:cNvPr>
          <p:cNvSpPr txBox="1"/>
          <p:nvPr/>
        </p:nvSpPr>
        <p:spPr>
          <a:xfrm>
            <a:off x="711756" y="57696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B158F971-2853-4088-82C3-A3D9EDBBB276}"/>
              </a:ext>
            </a:extLst>
          </p:cNvPr>
          <p:cNvSpPr txBox="1"/>
          <p:nvPr/>
        </p:nvSpPr>
        <p:spPr>
          <a:xfrm>
            <a:off x="652014" y="59441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4EB5570-325E-402F-8455-D5591CBA56CE}"/>
              </a:ext>
            </a:extLst>
          </p:cNvPr>
          <p:cNvSpPr txBox="1"/>
          <p:nvPr/>
        </p:nvSpPr>
        <p:spPr>
          <a:xfrm>
            <a:off x="607959" y="626796"/>
            <a:ext cx="93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giờ</a:t>
            </a:r>
            <a:endParaRPr lang="en-US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4" name="Tieng-dong-ho-tich-tac-www_tiengdong_com">
            <a:hlinkClick r:id="" action="ppaction://media"/>
            <a:extLst>
              <a:ext uri="{FF2B5EF4-FFF2-40B4-BE49-F238E27FC236}">
                <a16:creationId xmlns:a16="http://schemas.microsoft.com/office/drawing/2014/main" id="{8EADAA77-FB26-4A69-802A-541C84A629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582858" y="587840"/>
            <a:ext cx="457200" cy="457200"/>
          </a:xfrm>
          <a:prstGeom prst="rect">
            <a:avLst/>
          </a:prstGeom>
        </p:spPr>
      </p:pic>
      <p:pic>
        <p:nvPicPr>
          <p:cNvPr id="75" name="Picture 2" descr="게임 인터페이스 시작 버튼을 압살했다 형판 갈색에 대한 스톡 벡터 아트 및 기타 이미지 - iStock">
            <a:extLst>
              <a:ext uri="{FF2B5EF4-FFF2-40B4-BE49-F238E27FC236}">
                <a16:creationId xmlns:a16="http://schemas.microsoft.com/office/drawing/2014/main" id="{ABEDF29E-23DB-4504-B486-6D2EC7D16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>
                        <a14:foregroundMark x1="37740" y1="46394" x2="39904" y2="51202"/>
                        <a14:foregroundMark x1="43750" y1="46635" x2="43990" y2="50962"/>
                        <a14:foregroundMark x1="50000" y1="47115" x2="51442" y2="51683"/>
                        <a14:foregroundMark x1="47596" y1="52163" x2="49038" y2="46635"/>
                        <a14:foregroundMark x1="55288" y1="45192" x2="55288" y2="52163"/>
                        <a14:foregroundMark x1="57452" y1="48077" x2="57452" y2="48077"/>
                        <a14:foregroundMark x1="62981" y1="45913" x2="62981" y2="45913"/>
                        <a14:foregroundMark x1="61779" y1="46635" x2="62260" y2="516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9" y="1388369"/>
            <a:ext cx="1693512" cy="232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2" descr="Index of /classrooms/ID2_Fall_2015/Cindy_Reyes-Cortes/Unit  1/Hueys_css/Images">
            <a:extLst>
              <a:ext uri="{FF2B5EF4-FFF2-40B4-BE49-F238E27FC236}">
                <a16:creationId xmlns:a16="http://schemas.microsoft.com/office/drawing/2014/main" id="{F9211EB8-BE7C-452B-8147-F560D58C8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73" y="3313448"/>
            <a:ext cx="1244140" cy="855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Oval 53">
            <a:extLst>
              <a:ext uri="{FF2B5EF4-FFF2-40B4-BE49-F238E27FC236}">
                <a16:creationId xmlns:a16="http://schemas.microsoft.com/office/drawing/2014/main" id="{010ED24C-E510-4DE5-B89F-239AE671A059}"/>
              </a:ext>
            </a:extLst>
          </p:cNvPr>
          <p:cNvSpPr/>
          <p:nvPr/>
        </p:nvSpPr>
        <p:spPr>
          <a:xfrm>
            <a:off x="1763210" y="2414496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</a:t>
            </a: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41658C25-7390-4556-BC5E-B66395E333EE}"/>
              </a:ext>
            </a:extLst>
          </p:cNvPr>
          <p:cNvSpPr/>
          <p:nvPr/>
        </p:nvSpPr>
        <p:spPr>
          <a:xfrm>
            <a:off x="5457176" y="3612182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2164471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"/>
                            </p:stCondLst>
                            <p:childTnLst>
                              <p:par>
                                <p:cTn id="45" presetID="8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4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"/>
                            </p:stCondLst>
                            <p:childTnLst>
                              <p:par>
                                <p:cTn id="55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"/>
                            </p:stCondLst>
                            <p:childTnLst>
                              <p:par>
                                <p:cTn id="72" presetID="53" presetClass="exit" presetSubtype="32" fill="hold" grpId="1" nodeType="after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"/>
                            </p:stCondLst>
                            <p:childTnLst>
                              <p:par>
                                <p:cTn id="92" presetID="53" presetClass="exit" presetSubtype="32" fill="hold" grpId="1" nodeType="after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4" dur="60003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5" presetID="21" presetClass="entr" presetSubtype="1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1" presetClass="entr" presetSubtype="1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4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7" presetID="3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stop">
                                      <p:cBhvr>
                                        <p:cTn id="208" dur="1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audio>
              <p:cMediaNode vol="80000">
                <p:cTn id="2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4"/>
                </p:tgtEl>
              </p:cMediaNode>
            </p:audio>
          </p:childTnLst>
        </p:cTn>
      </p:par>
    </p:tnLst>
    <p:bldLst>
      <p:bldP spid="8" grpId="0"/>
      <p:bldP spid="10" grpId="0"/>
      <p:bldP spid="10" grpId="1"/>
      <p:bldP spid="51" grpId="0" animBg="1"/>
      <p:bldP spid="51" grpId="1" animBg="1"/>
      <p:bldP spid="52" grpId="0" animBg="1"/>
      <p:bldP spid="52" grpId="1" animBg="1"/>
      <p:bldP spid="55" grpId="0" animBg="1"/>
      <p:bldP spid="57" grpId="0" animBg="1"/>
      <p:bldP spid="60" grpId="0"/>
      <p:bldP spid="42" grpId="0" animBg="1"/>
      <p:bldP spid="42" grpId="1" animBg="1"/>
      <p:bldP spid="43" grpId="0" animBg="1"/>
      <p:bldP spid="43" grpId="1" animBg="1"/>
      <p:bldP spid="44" grpId="0"/>
      <p:bldP spid="44" grpId="1"/>
      <p:bldP spid="46" grpId="0"/>
      <p:bldP spid="46" grpId="1"/>
      <p:bldP spid="47" grpId="0" animBg="1"/>
      <p:bldP spid="48" grpId="0" animBg="1"/>
      <p:bldP spid="48" grpId="1" animBg="1"/>
      <p:bldP spid="61" grpId="0" animBg="1"/>
      <p:bldP spid="62" grpId="0" animBg="1"/>
      <p:bldP spid="63" grpId="0"/>
      <p:bldP spid="63" grpId="1"/>
      <p:bldP spid="64" grpId="0"/>
      <p:bldP spid="64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54" grpId="0" animBg="1"/>
      <p:bldP spid="5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18">
            <a:extLst>
              <a:ext uri="{FF2B5EF4-FFF2-40B4-BE49-F238E27FC236}">
                <a16:creationId xmlns:a16="http://schemas.microsoft.com/office/drawing/2014/main" id="{BD631ECB-50FF-4ED1-BB51-68D8EADDE5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308" y="4369661"/>
            <a:ext cx="507750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Hoan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hô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.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đúng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sp>
        <p:nvSpPr>
          <p:cNvPr id="10" name="Text Box 121">
            <a:extLst>
              <a:ext uri="{FF2B5EF4-FFF2-40B4-BE49-F238E27FC236}">
                <a16:creationId xmlns:a16="http://schemas.microsoft.com/office/drawing/2014/main" id="{E55C4547-FB12-4C49-9D1B-28805DDF54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308" y="4344376"/>
            <a:ext cx="480060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pic>
        <p:nvPicPr>
          <p:cNvPr id="11" name="Picture 2" descr="Khung viền PowerPoint đẹp">
            <a:extLst>
              <a:ext uri="{FF2B5EF4-FFF2-40B4-BE49-F238E27FC236}">
                <a16:creationId xmlns:a16="http://schemas.microsoft.com/office/drawing/2014/main" id="{925DAF4E-A91E-4B67-9DD0-C1AB59B6E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024" y="-209631"/>
            <a:ext cx="7143140" cy="2213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6" descr="Picture1">
            <a:extLst>
              <a:ext uri="{FF2B5EF4-FFF2-40B4-BE49-F238E27FC236}">
                <a16:creationId xmlns:a16="http://schemas.microsoft.com/office/drawing/2014/main" id="{7F0FA2B0-031C-4973-B8CF-6079A99BF1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642" y="440584"/>
            <a:ext cx="520304" cy="520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: Rounded Corners 50">
                <a:extLst>
                  <a:ext uri="{FF2B5EF4-FFF2-40B4-BE49-F238E27FC236}">
                    <a16:creationId xmlns:a16="http://schemas.microsoft.com/office/drawing/2014/main" id="{45E844F2-37E7-4DB0-8326-D2F2054436CD}"/>
                  </a:ext>
                </a:extLst>
              </p:cNvPr>
              <p:cNvSpPr/>
              <p:nvPr/>
            </p:nvSpPr>
            <p:spPr>
              <a:xfrm>
                <a:off x="5934791" y="2148402"/>
                <a:ext cx="3132000" cy="8100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d>
                      <m:dPr>
                        <m:ctrlPr>
                          <a:rPr lang="vi-VN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</m:d>
                    <m:d>
                      <m:dPr>
                        <m:ctrlPr>
                          <a:rPr lang="vi-VN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</m:d>
                  </m:oMath>
                </a14:m>
                <a:r>
                  <a:rPr lang="en-US" sz="2800" b="1" dirty="0" smtClean="0">
                    <a:solidFill>
                      <a:prstClr val="white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1" name="Rectangle: Rounded Corners 50">
                <a:extLst>
                  <a:ext uri="{FF2B5EF4-FFF2-40B4-BE49-F238E27FC236}">
                    <a16:creationId xmlns:a16="http://schemas.microsoft.com/office/drawing/2014/main" id="{45E844F2-37E7-4DB0-8326-D2F2054436C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4791" y="2148402"/>
                <a:ext cx="3132000" cy="810000"/>
              </a:xfrm>
              <a:prstGeom prst="roundRect">
                <a:avLst/>
              </a:prstGeom>
              <a:blipFill>
                <a:blip r:embed="rId10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: Rounded Corners 51">
                <a:extLst>
                  <a:ext uri="{FF2B5EF4-FFF2-40B4-BE49-F238E27FC236}">
                    <a16:creationId xmlns:a16="http://schemas.microsoft.com/office/drawing/2014/main" id="{2C8D4153-E005-4F09-8ACD-294368F2B324}"/>
                  </a:ext>
                </a:extLst>
              </p:cNvPr>
              <p:cNvSpPr/>
              <p:nvPr/>
            </p:nvSpPr>
            <p:spPr>
              <a:xfrm>
                <a:off x="5934791" y="3340403"/>
                <a:ext cx="3132000" cy="8100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d>
                      <m:dPr>
                        <m:ctrlPr>
                          <a:rPr lang="vi-VN" sz="2800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</m:d>
                    <m:d>
                      <m:dPr>
                        <m:ctrlPr>
                          <a:rPr lang="vi-VN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</m:d>
                  </m:oMath>
                </a14:m>
                <a:r>
                  <a:rPr lang="vi-VN" sz="2800" b="1" dirty="0">
                    <a:solidFill>
                      <a:schemeClr val="bg1"/>
                    </a:solidFill>
                  </a:rPr>
                  <a:t>.</a:t>
                </a:r>
                <a:endParaRPr lang="en-US" sz="280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2" name="Rectangle: Rounded Corners 51">
                <a:extLst>
                  <a:ext uri="{FF2B5EF4-FFF2-40B4-BE49-F238E27FC236}">
                    <a16:creationId xmlns:a16="http://schemas.microsoft.com/office/drawing/2014/main" id="{2C8D4153-E005-4F09-8ACD-294368F2B32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4791" y="3340403"/>
                <a:ext cx="3132000" cy="810000"/>
              </a:xfrm>
              <a:prstGeom prst="roundRect">
                <a:avLst/>
              </a:prstGeom>
              <a:blipFill>
                <a:blip r:embed="rId11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Oval 54">
            <a:extLst>
              <a:ext uri="{FF2B5EF4-FFF2-40B4-BE49-F238E27FC236}">
                <a16:creationId xmlns:a16="http://schemas.microsoft.com/office/drawing/2014/main" id="{662BFBA0-1A4A-4442-A43D-981C1EFFE20B}"/>
              </a:ext>
            </a:extLst>
          </p:cNvPr>
          <p:cNvSpPr/>
          <p:nvPr/>
        </p:nvSpPr>
        <p:spPr>
          <a:xfrm>
            <a:off x="5482106" y="3587753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</a:t>
            </a: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A48DBC7F-4ED8-4E83-99CD-39EDC79DA874}"/>
              </a:ext>
            </a:extLst>
          </p:cNvPr>
          <p:cNvSpPr/>
          <p:nvPr/>
        </p:nvSpPr>
        <p:spPr>
          <a:xfrm>
            <a:off x="5482106" y="2398833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FA95EC97-75F5-494A-97D4-29680E26C24F}"/>
              </a:ext>
            </a:extLst>
          </p:cNvPr>
          <p:cNvSpPr txBox="1"/>
          <p:nvPr/>
        </p:nvSpPr>
        <p:spPr>
          <a:xfrm>
            <a:off x="2784763" y="623455"/>
            <a:ext cx="384463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35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3571FB0A-124C-4001-A982-10355E214208}"/>
                  </a:ext>
                </a:extLst>
              </p:cNvPr>
              <p:cNvSpPr txBox="1"/>
              <p:nvPr/>
            </p:nvSpPr>
            <p:spPr>
              <a:xfrm>
                <a:off x="2438400" y="459597"/>
                <a:ext cx="6553200" cy="10995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</a:t>
                </a:r>
                <a:r>
                  <a:rPr lang="en-US" sz="32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 1</a:t>
                </a:r>
                <a:r>
                  <a:rPr lang="en-US" sz="32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Phân</a:t>
                </a:r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đa</a:t>
                </a:r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sz="3200" b="1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200" b="1" i="1">
                        <a:latin typeface="Cambria Math" panose="02040503050406030204" pitchFamily="18" charset="0"/>
                      </a:rPr>
                      <m:t>𝟒</m:t>
                    </m:r>
                    <m:sSup>
                      <m:sSup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p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thành</a:t>
                </a:r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nhân</a:t>
                </a:r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tử</a:t>
                </a:r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ta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vi-VN" sz="32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3571FB0A-124C-4001-A982-10355E2142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8400" y="459597"/>
                <a:ext cx="6553200" cy="1099532"/>
              </a:xfrm>
              <a:prstGeom prst="rect">
                <a:avLst/>
              </a:prstGeom>
              <a:blipFill>
                <a:blip r:embed="rId12"/>
                <a:stretch>
                  <a:fillRect l="-2326" t="-6630" b="-154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: Rounded Corners 41">
                <a:extLst>
                  <a:ext uri="{FF2B5EF4-FFF2-40B4-BE49-F238E27FC236}">
                    <a16:creationId xmlns:a16="http://schemas.microsoft.com/office/drawing/2014/main" id="{17DC954F-049A-4CB6-9277-A19C240C2D3E}"/>
                  </a:ext>
                </a:extLst>
              </p:cNvPr>
              <p:cNvSpPr/>
              <p:nvPr/>
            </p:nvSpPr>
            <p:spPr>
              <a:xfrm>
                <a:off x="2209602" y="2151813"/>
                <a:ext cx="3132000" cy="810000"/>
              </a:xfrm>
              <a:prstGeom prst="roundRect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d>
                      <m:dPr>
                        <m:ctrlPr>
                          <a:rPr lang="vi-VN" sz="2800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</m:d>
                    <m:d>
                      <m:dPr>
                        <m:ctrlPr>
                          <a:rPr lang="vi-VN" sz="2800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</m:d>
                  </m:oMath>
                </a14:m>
                <a:r>
                  <a:rPr lang="vi-VN" sz="2800" b="1" dirty="0" smtClean="0">
                    <a:solidFill>
                      <a:schemeClr val="bg1"/>
                    </a:solidFill>
                    <a:latin typeface="+mj-lt"/>
                  </a:rPr>
                  <a:t>. </a:t>
                </a:r>
                <a:endParaRPr lang="en-US" sz="2800" b="1" dirty="0">
                  <a:solidFill>
                    <a:schemeClr val="bg1"/>
                  </a:solidFill>
                  <a:latin typeface="+mj-lt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2" name="Rectangle: Rounded Corners 41">
                <a:extLst>
                  <a:ext uri="{FF2B5EF4-FFF2-40B4-BE49-F238E27FC236}">
                    <a16:creationId xmlns:a16="http://schemas.microsoft.com/office/drawing/2014/main" id="{17DC954F-049A-4CB6-9277-A19C240C2D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9602" y="2151813"/>
                <a:ext cx="3132000" cy="810000"/>
              </a:xfrm>
              <a:prstGeom prst="roundRect">
                <a:avLst/>
              </a:prstGeom>
              <a:blipFill>
                <a:blip r:embed="rId13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: Rounded Corners 42">
                <a:extLst>
                  <a:ext uri="{FF2B5EF4-FFF2-40B4-BE49-F238E27FC236}">
                    <a16:creationId xmlns:a16="http://schemas.microsoft.com/office/drawing/2014/main" id="{5539E4C0-AC94-4D8B-9070-D122DDCE4A7E}"/>
                  </a:ext>
                </a:extLst>
              </p:cNvPr>
              <p:cNvSpPr/>
              <p:nvPr/>
            </p:nvSpPr>
            <p:spPr>
              <a:xfrm>
                <a:off x="2246612" y="3320786"/>
                <a:ext cx="3132000" cy="8100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d>
                      <m:dPr>
                        <m:ctrlPr>
                          <a:rPr lang="vi-VN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</m:d>
                    <m:d>
                      <m:dPr>
                        <m:ctrlPr>
                          <a:rPr lang="vi-VN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</m:d>
                  </m:oMath>
                </a14:m>
                <a:r>
                  <a:rPr lang="vi-VN" sz="2800" b="1" dirty="0">
                    <a:solidFill>
                      <a:schemeClr val="bg1"/>
                    </a:solidFill>
                  </a:rPr>
                  <a:t>.</a:t>
                </a:r>
                <a:endParaRPr lang="en-US" sz="280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3" name="Rectangle: Rounded Corners 42">
                <a:extLst>
                  <a:ext uri="{FF2B5EF4-FFF2-40B4-BE49-F238E27FC236}">
                    <a16:creationId xmlns:a16="http://schemas.microsoft.com/office/drawing/2014/main" id="{5539E4C0-AC94-4D8B-9070-D122DDCE4A7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6612" y="3320786"/>
                <a:ext cx="3132000" cy="810000"/>
              </a:xfrm>
              <a:prstGeom prst="roundRect">
                <a:avLst/>
              </a:prstGeom>
              <a:blipFill>
                <a:blip r:embed="rId14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 Box 121">
            <a:extLst>
              <a:ext uri="{FF2B5EF4-FFF2-40B4-BE49-F238E27FC236}">
                <a16:creationId xmlns:a16="http://schemas.microsoft.com/office/drawing/2014/main" id="{36DC94BF-C7A5-4F7B-9138-BDD786211F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1710" y="4357249"/>
            <a:ext cx="488058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sp>
        <p:nvSpPr>
          <p:cNvPr id="46" name="Text Box 121">
            <a:extLst>
              <a:ext uri="{FF2B5EF4-FFF2-40B4-BE49-F238E27FC236}">
                <a16:creationId xmlns:a16="http://schemas.microsoft.com/office/drawing/2014/main" id="{291A04FA-25DC-469B-BFE0-5879C80A7F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4318" y="4319092"/>
            <a:ext cx="480060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pic>
        <p:nvPicPr>
          <p:cNvPr id="41" name="Picture 173">
            <a:hlinkClick r:id="rId15" action="ppaction://hlinksldjump"/>
            <a:extLst>
              <a:ext uri="{FF2B5EF4-FFF2-40B4-BE49-F238E27FC236}">
                <a16:creationId xmlns:a16="http://schemas.microsoft.com/office/drawing/2014/main" id="{16F55502-0B94-4015-9D33-54F5F90C0C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239" y="3940653"/>
            <a:ext cx="879853" cy="879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594644F5-A545-4B7D-8AD9-ECDF06C2151F}"/>
              </a:ext>
            </a:extLst>
          </p:cNvPr>
          <p:cNvSpPr/>
          <p:nvPr/>
        </p:nvSpPr>
        <p:spPr>
          <a:xfrm>
            <a:off x="520939" y="104362"/>
            <a:ext cx="785191" cy="4934779"/>
          </a:xfrm>
          <a:prstGeom prst="rect">
            <a:avLst/>
          </a:prstGeom>
          <a:gradFill>
            <a:gsLst>
              <a:gs pos="61052">
                <a:srgbClr val="ED7D31">
                  <a:lumMod val="75000"/>
                </a:srgbClr>
              </a:gs>
              <a:gs pos="4000">
                <a:srgbClr val="4472C4">
                  <a:lumMod val="75000"/>
                </a:srgbClr>
              </a:gs>
              <a:gs pos="29000">
                <a:srgbClr val="70AD47">
                  <a:lumMod val="97000"/>
                  <a:lumOff val="3000"/>
                </a:srgbClr>
              </a:gs>
              <a:gs pos="100000">
                <a:srgbClr val="00B0F0"/>
              </a:gs>
            </a:gsLst>
            <a:lin ang="16200000" scaled="1"/>
          </a:gra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algn="ctr" defTabSz="685800">
              <a:defRPr/>
            </a:pPr>
            <a:endParaRPr lang="en-US" sz="135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02FAFA8-98F9-4E23-85CB-9D5C1B83B83F}"/>
              </a:ext>
            </a:extLst>
          </p:cNvPr>
          <p:cNvSpPr/>
          <p:nvPr/>
        </p:nvSpPr>
        <p:spPr>
          <a:xfrm>
            <a:off x="439626" y="-20783"/>
            <a:ext cx="945000" cy="5157000"/>
          </a:xfrm>
          <a:prstGeom prst="rect">
            <a:avLst/>
          </a:prstGeom>
          <a:gradFill rotWithShape="1">
            <a:gsLst>
              <a:gs pos="0">
                <a:srgbClr val="FFC000">
                  <a:satMod val="103000"/>
                  <a:lumMod val="102000"/>
                  <a:tint val="94000"/>
                </a:srgbClr>
              </a:gs>
              <a:gs pos="50000">
                <a:srgbClr val="FFC000">
                  <a:satMod val="110000"/>
                  <a:lumMod val="100000"/>
                  <a:shade val="100000"/>
                </a:srgbClr>
              </a:gs>
              <a:gs pos="100000">
                <a:srgbClr val="FFC000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  <a:softEdge rad="127000"/>
          </a:effectLst>
        </p:spPr>
        <p:txBody>
          <a:bodyPr rtlCol="0" anchor="ctr"/>
          <a:lstStyle/>
          <a:p>
            <a:pPr algn="ctr" defTabSz="685800">
              <a:defRPr/>
            </a:pPr>
            <a:endParaRPr lang="en-US" sz="135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Circle: Hollow 78">
            <a:extLst>
              <a:ext uri="{FF2B5EF4-FFF2-40B4-BE49-F238E27FC236}">
                <a16:creationId xmlns:a16="http://schemas.microsoft.com/office/drawing/2014/main" id="{66F09241-27F7-44D9-8FF4-14CC1B72E454}"/>
              </a:ext>
            </a:extLst>
          </p:cNvPr>
          <p:cNvSpPr/>
          <p:nvPr/>
        </p:nvSpPr>
        <p:spPr>
          <a:xfrm>
            <a:off x="-43336" y="104362"/>
            <a:ext cx="1867486" cy="1853671"/>
          </a:xfrm>
          <a:prstGeom prst="donut">
            <a:avLst>
              <a:gd name="adj" fmla="val 24051"/>
            </a:avLst>
          </a:prstGeom>
          <a:gradFill>
            <a:gsLst>
              <a:gs pos="0">
                <a:srgbClr val="00B0F0"/>
              </a:gs>
              <a:gs pos="48000">
                <a:srgbClr val="FFC000">
                  <a:lumMod val="75000"/>
                </a:srgbClr>
              </a:gs>
              <a:gs pos="100000">
                <a:srgbClr val="5B9BD5">
                  <a:lumMod val="75000"/>
                </a:srgbClr>
              </a:gs>
            </a:gsLst>
            <a:lin ang="3000000" scaled="0"/>
          </a:gra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 dirty="0">
              <a:solidFill>
                <a:prstClr val="black"/>
              </a:solidFill>
              <a:latin typeface="Calibri" panose="020F0502020204030204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105A5382-71AD-4247-B946-D72D3CFAC647}"/>
              </a:ext>
            </a:extLst>
          </p:cNvPr>
          <p:cNvGrpSpPr/>
          <p:nvPr/>
        </p:nvGrpSpPr>
        <p:grpSpPr>
          <a:xfrm>
            <a:off x="-57386" y="104362"/>
            <a:ext cx="1895584" cy="1853671"/>
            <a:chOff x="-494973" y="1043791"/>
            <a:chExt cx="3009379" cy="2964766"/>
          </a:xfrm>
        </p:grpSpPr>
        <p:sp>
          <p:nvSpPr>
            <p:cNvPr id="50" name="Sun 49">
              <a:extLst>
                <a:ext uri="{FF2B5EF4-FFF2-40B4-BE49-F238E27FC236}">
                  <a16:creationId xmlns:a16="http://schemas.microsoft.com/office/drawing/2014/main" id="{A804B890-DEB8-4354-A83B-44DBE5FD0D93}"/>
                </a:ext>
              </a:extLst>
            </p:cNvPr>
            <p:cNvSpPr/>
            <p:nvPr/>
          </p:nvSpPr>
          <p:spPr>
            <a:xfrm>
              <a:off x="-494973" y="1043791"/>
              <a:ext cx="3009379" cy="2964766"/>
            </a:xfrm>
            <a:prstGeom prst="sun">
              <a:avLst/>
            </a:prstGeom>
            <a:solidFill>
              <a:srgbClr val="FFC000">
                <a:lumMod val="60000"/>
                <a:lumOff val="40000"/>
              </a:srgbClr>
            </a:solidFill>
            <a:ln w="12700" cap="flat" cmpd="sng" algn="ctr">
              <a:solidFill>
                <a:srgbClr val="FFFF00">
                  <a:alpha val="96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800">
                <a:defRPr/>
              </a:pPr>
              <a:endParaRPr lang="en-US" sz="135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8B8CFA86-953E-44F5-93BF-BEE2170B9855}"/>
                </a:ext>
              </a:extLst>
            </p:cNvPr>
            <p:cNvSpPr/>
            <p:nvPr/>
          </p:nvSpPr>
          <p:spPr>
            <a:xfrm flipH="1">
              <a:off x="223778" y="1731144"/>
              <a:ext cx="1575127" cy="1590058"/>
            </a:xfrm>
            <a:prstGeom prst="ellipse">
              <a:avLst/>
            </a:prstGeom>
            <a:solidFill>
              <a:sysClr val="windowText" lastClr="000000"/>
            </a:solidFill>
            <a:ln w="12700" cap="flat" cmpd="sng" algn="ctr">
              <a:solidFill>
                <a:sysClr val="windowText" lastClr="000000">
                  <a:shade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800">
                <a:defRPr/>
              </a:pPr>
              <a:endParaRPr lang="en-US" sz="135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59" name="Flowchart: Connector 58">
            <a:extLst>
              <a:ext uri="{FF2B5EF4-FFF2-40B4-BE49-F238E27FC236}">
                <a16:creationId xmlns:a16="http://schemas.microsoft.com/office/drawing/2014/main" id="{416125C6-AAE5-4236-8CE2-467311D3EFB9}"/>
              </a:ext>
            </a:extLst>
          </p:cNvPr>
          <p:cNvSpPr/>
          <p:nvPr/>
        </p:nvSpPr>
        <p:spPr>
          <a:xfrm>
            <a:off x="409283" y="568159"/>
            <a:ext cx="960120" cy="960120"/>
          </a:xfrm>
          <a:prstGeom prst="flowChartConnector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1" name="Flowchart: Connector 60">
            <a:extLst>
              <a:ext uri="{FF2B5EF4-FFF2-40B4-BE49-F238E27FC236}">
                <a16:creationId xmlns:a16="http://schemas.microsoft.com/office/drawing/2014/main" id="{5A4D49C5-DE7C-4DB7-959B-DDEB909DC343}"/>
              </a:ext>
            </a:extLst>
          </p:cNvPr>
          <p:cNvSpPr/>
          <p:nvPr/>
        </p:nvSpPr>
        <p:spPr>
          <a:xfrm>
            <a:off x="409283" y="553079"/>
            <a:ext cx="960120" cy="975201"/>
          </a:xfrm>
          <a:prstGeom prst="flowChartConnector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2" name="Flowchart: Connector 61">
            <a:extLst>
              <a:ext uri="{FF2B5EF4-FFF2-40B4-BE49-F238E27FC236}">
                <a16:creationId xmlns:a16="http://schemas.microsoft.com/office/drawing/2014/main" id="{AED08271-1954-4F51-837F-EC30FEEDB66C}"/>
              </a:ext>
            </a:extLst>
          </p:cNvPr>
          <p:cNvSpPr/>
          <p:nvPr/>
        </p:nvSpPr>
        <p:spPr>
          <a:xfrm>
            <a:off x="477863" y="629198"/>
            <a:ext cx="822960" cy="822960"/>
          </a:xfrm>
          <a:prstGeom prst="flowChartConnector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7B3A00E-51EC-45AC-A827-A56A38D64B0B}"/>
              </a:ext>
            </a:extLst>
          </p:cNvPr>
          <p:cNvSpPr txBox="1"/>
          <p:nvPr/>
        </p:nvSpPr>
        <p:spPr>
          <a:xfrm>
            <a:off x="670470" y="58784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0DC57EC5-5ECB-4877-A851-0D1C6F1AD6DB}"/>
              </a:ext>
            </a:extLst>
          </p:cNvPr>
          <p:cNvSpPr txBox="1"/>
          <p:nvPr/>
        </p:nvSpPr>
        <p:spPr>
          <a:xfrm>
            <a:off x="702743" y="60643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5A8C26F5-8EFF-4F64-BAD8-3C7DF5253318}"/>
              </a:ext>
            </a:extLst>
          </p:cNvPr>
          <p:cNvSpPr txBox="1"/>
          <p:nvPr/>
        </p:nvSpPr>
        <p:spPr>
          <a:xfrm>
            <a:off x="652013" y="57696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A26569D-0BDD-4252-9D4E-B0899986CBA4}"/>
              </a:ext>
            </a:extLst>
          </p:cNvPr>
          <p:cNvSpPr txBox="1"/>
          <p:nvPr/>
        </p:nvSpPr>
        <p:spPr>
          <a:xfrm>
            <a:off x="679460" y="60643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0A5122A9-9AF1-4B32-84B6-A81E896E762A}"/>
              </a:ext>
            </a:extLst>
          </p:cNvPr>
          <p:cNvSpPr txBox="1"/>
          <p:nvPr/>
        </p:nvSpPr>
        <p:spPr>
          <a:xfrm>
            <a:off x="662168" y="591698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D4B416C1-0046-4435-9CAB-98AC3410B4B6}"/>
              </a:ext>
            </a:extLst>
          </p:cNvPr>
          <p:cNvSpPr txBox="1"/>
          <p:nvPr/>
        </p:nvSpPr>
        <p:spPr>
          <a:xfrm>
            <a:off x="477865" y="606430"/>
            <a:ext cx="993781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F08AF2A7-9B60-40E5-BA15-575B8DC006B9}"/>
              </a:ext>
            </a:extLst>
          </p:cNvPr>
          <p:cNvSpPr txBox="1"/>
          <p:nvPr/>
        </p:nvSpPr>
        <p:spPr>
          <a:xfrm>
            <a:off x="686138" y="591698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637BCED0-3AFC-4B2E-B8B4-66B7DAA94F13}"/>
              </a:ext>
            </a:extLst>
          </p:cNvPr>
          <p:cNvSpPr txBox="1"/>
          <p:nvPr/>
        </p:nvSpPr>
        <p:spPr>
          <a:xfrm>
            <a:off x="644143" y="582404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51C48C7-AAA3-458D-B021-2FAA555DA526}"/>
              </a:ext>
            </a:extLst>
          </p:cNvPr>
          <p:cNvSpPr txBox="1"/>
          <p:nvPr/>
        </p:nvSpPr>
        <p:spPr>
          <a:xfrm>
            <a:off x="711755" y="57696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B158F971-2853-4088-82C3-A3D9EDBBB276}"/>
              </a:ext>
            </a:extLst>
          </p:cNvPr>
          <p:cNvSpPr txBox="1"/>
          <p:nvPr/>
        </p:nvSpPr>
        <p:spPr>
          <a:xfrm>
            <a:off x="652013" y="59441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4EB5570-325E-402F-8455-D5591CBA56CE}"/>
              </a:ext>
            </a:extLst>
          </p:cNvPr>
          <p:cNvSpPr txBox="1"/>
          <p:nvPr/>
        </p:nvSpPr>
        <p:spPr>
          <a:xfrm>
            <a:off x="607958" y="626796"/>
            <a:ext cx="93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giờ</a:t>
            </a:r>
            <a:endParaRPr lang="en-US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4" name="Tieng-dong-ho-tich-tac-www_tiengdong_com">
            <a:hlinkClick r:id="" action="ppaction://media"/>
            <a:extLst>
              <a:ext uri="{FF2B5EF4-FFF2-40B4-BE49-F238E27FC236}">
                <a16:creationId xmlns:a16="http://schemas.microsoft.com/office/drawing/2014/main" id="{8EADAA77-FB26-4A69-802A-541C84A629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582858" y="587840"/>
            <a:ext cx="457200" cy="457200"/>
          </a:xfrm>
          <a:prstGeom prst="rect">
            <a:avLst/>
          </a:prstGeom>
        </p:spPr>
      </p:pic>
      <p:pic>
        <p:nvPicPr>
          <p:cNvPr id="75" name="Picture 2" descr="게임 인터페이스 시작 버튼을 압살했다 형판 갈색에 대한 스톡 벡터 아트 및 기타 이미지 - iStock">
            <a:extLst>
              <a:ext uri="{FF2B5EF4-FFF2-40B4-BE49-F238E27FC236}">
                <a16:creationId xmlns:a16="http://schemas.microsoft.com/office/drawing/2014/main" id="{ABEDF29E-23DB-4504-B486-6D2EC7D16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10000" r="90000">
                        <a14:foregroundMark x1="37740" y1="46394" x2="39904" y2="51202"/>
                        <a14:foregroundMark x1="43750" y1="46635" x2="43990" y2="50962"/>
                        <a14:foregroundMark x1="50000" y1="47115" x2="51442" y2="51683"/>
                        <a14:foregroundMark x1="47596" y1="52163" x2="49038" y2="46635"/>
                        <a14:foregroundMark x1="55288" y1="45192" x2="55288" y2="52163"/>
                        <a14:foregroundMark x1="57452" y1="48077" x2="57452" y2="48077"/>
                        <a14:foregroundMark x1="62981" y1="45913" x2="62981" y2="45913"/>
                        <a14:foregroundMark x1="61779" y1="46635" x2="62260" y2="516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1503" y="1389888"/>
            <a:ext cx="2566145" cy="2760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2" descr="Index of /classrooms/ID2_Fall_2015/Cindy_Reyes-Cortes/Unit  1/Hueys_css/Images">
            <a:extLst>
              <a:ext uri="{FF2B5EF4-FFF2-40B4-BE49-F238E27FC236}">
                <a16:creationId xmlns:a16="http://schemas.microsoft.com/office/drawing/2014/main" id="{F9211EB8-BE7C-452B-8147-F560D58C8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63" y="3313447"/>
            <a:ext cx="1454727" cy="931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Oval 53">
            <a:extLst>
              <a:ext uri="{FF2B5EF4-FFF2-40B4-BE49-F238E27FC236}">
                <a16:creationId xmlns:a16="http://schemas.microsoft.com/office/drawing/2014/main" id="{010ED24C-E510-4DE5-B89F-239AE671A059}"/>
              </a:ext>
            </a:extLst>
          </p:cNvPr>
          <p:cNvSpPr/>
          <p:nvPr/>
        </p:nvSpPr>
        <p:spPr>
          <a:xfrm>
            <a:off x="1763210" y="2414496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</a:t>
            </a: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41658C25-7390-4556-BC5E-B66395E333EE}"/>
              </a:ext>
            </a:extLst>
          </p:cNvPr>
          <p:cNvSpPr/>
          <p:nvPr/>
        </p:nvSpPr>
        <p:spPr>
          <a:xfrm>
            <a:off x="1762756" y="3597467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1946002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"/>
                            </p:stCondLst>
                            <p:childTnLst>
                              <p:par>
                                <p:cTn id="45" presetID="8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4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"/>
                            </p:stCondLst>
                            <p:childTnLst>
                              <p:par>
                                <p:cTn id="55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"/>
                            </p:stCondLst>
                            <p:childTnLst>
                              <p:par>
                                <p:cTn id="72" presetID="53" presetClass="exit" presetSubtype="32" fill="hold" grpId="1" nodeType="after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"/>
                            </p:stCondLst>
                            <p:childTnLst>
                              <p:par>
                                <p:cTn id="92" presetID="53" presetClass="exit" presetSubtype="32" fill="hold" grpId="1" nodeType="after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4" dur="60003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5" presetID="21" presetClass="entr" presetSubtype="1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1" presetClass="entr" presetSubtype="1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4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7" presetID="3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stop">
                                      <p:cBhvr>
                                        <p:cTn id="208" dur="1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audio>
              <p:cMediaNode vol="80000">
                <p:cTn id="2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4"/>
                </p:tgtEl>
              </p:cMediaNode>
            </p:audio>
          </p:childTnLst>
        </p:cTn>
      </p:par>
    </p:tnLst>
    <p:bldLst>
      <p:bldP spid="8" grpId="0"/>
      <p:bldP spid="10" grpId="0"/>
      <p:bldP spid="10" grpId="1"/>
      <p:bldP spid="51" grpId="0" animBg="1"/>
      <p:bldP spid="51" grpId="1" animBg="1"/>
      <p:bldP spid="52" grpId="0" animBg="1"/>
      <p:bldP spid="52" grpId="1" animBg="1"/>
      <p:bldP spid="55" grpId="0" animBg="1"/>
      <p:bldP spid="57" grpId="0" animBg="1"/>
      <p:bldP spid="60" grpId="0"/>
      <p:bldP spid="42" grpId="0" animBg="1"/>
      <p:bldP spid="42" grpId="1" animBg="1"/>
      <p:bldP spid="43" grpId="0" animBg="1"/>
      <p:bldP spid="43" grpId="1" animBg="1"/>
      <p:bldP spid="44" grpId="0"/>
      <p:bldP spid="44" grpId="1"/>
      <p:bldP spid="46" grpId="0"/>
      <p:bldP spid="46" grpId="1"/>
      <p:bldP spid="47" grpId="0" animBg="1"/>
      <p:bldP spid="48" grpId="0" animBg="1"/>
      <p:bldP spid="48" grpId="1" animBg="1"/>
      <p:bldP spid="61" grpId="0" animBg="1"/>
      <p:bldP spid="62" grpId="0" animBg="1"/>
      <p:bldP spid="63" grpId="0"/>
      <p:bldP spid="63" grpId="1"/>
      <p:bldP spid="64" grpId="0"/>
      <p:bldP spid="64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54" grpId="0" animBg="1"/>
      <p:bldP spid="5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74"/>
            <a:stretch/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5E6B765C-E492-4D9D-B326-A1DF01AF5D4B}"/>
              </a:ext>
            </a:extLst>
          </p:cNvPr>
          <p:cNvSpPr/>
          <p:nvPr/>
        </p:nvSpPr>
        <p:spPr>
          <a:xfrm>
            <a:off x="1" y="1786216"/>
            <a:ext cx="7494442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45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 DỤNG HẰNG ĐẲNG THỨC VÀO PHÂN TÍCH ĐA THỨC THÀNH NHÂN TỬ </a:t>
            </a:r>
            <a:endParaRPr lang="en-US" sz="45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C864D8-94FF-41B2-991B-05EF775C1920}"/>
              </a:ext>
            </a:extLst>
          </p:cNvPr>
          <p:cNvSpPr/>
          <p:nvPr/>
        </p:nvSpPr>
        <p:spPr>
          <a:xfrm>
            <a:off x="230831" y="1234362"/>
            <a:ext cx="135165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BÀI 4</a:t>
            </a:r>
            <a:endParaRPr lang="en-US" sz="36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C6D747D-C415-4964-A59E-F785BB764022}"/>
              </a:ext>
            </a:extLst>
          </p:cNvPr>
          <p:cNvSpPr/>
          <p:nvPr/>
        </p:nvSpPr>
        <p:spPr>
          <a:xfrm>
            <a:off x="1262667" y="636342"/>
            <a:ext cx="5751062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405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ĐA THỨC NHIỀU BIẾN</a:t>
            </a:r>
            <a:endParaRPr lang="en-US" sz="405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2EA59C7-7EED-485B-A9ED-438A79DA8CB3}"/>
              </a:ext>
            </a:extLst>
          </p:cNvPr>
          <p:cNvSpPr/>
          <p:nvPr/>
        </p:nvSpPr>
        <p:spPr>
          <a:xfrm>
            <a:off x="340638" y="143647"/>
            <a:ext cx="2344232" cy="5770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33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CHƯƠNG I</a:t>
            </a:r>
          </a:p>
        </p:txBody>
      </p:sp>
      <p:sp>
        <p:nvSpPr>
          <p:cNvPr id="9" name="Hình chữ nhật 8">
            <a:extLst>
              <a:ext uri="{FF2B5EF4-FFF2-40B4-BE49-F238E27FC236}">
                <a16:creationId xmlns:a16="http://schemas.microsoft.com/office/drawing/2014/main" id="{B373F0C2-A895-4718-B076-FA6AE686B6F1}"/>
              </a:ext>
            </a:extLst>
          </p:cNvPr>
          <p:cNvSpPr/>
          <p:nvPr/>
        </p:nvSpPr>
        <p:spPr>
          <a:xfrm>
            <a:off x="2033549" y="4277612"/>
            <a:ext cx="1759392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405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05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405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lang="en-US" sz="405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vi-VN" sz="405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997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6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7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87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9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52400" y="285750"/>
            <a:ext cx="46781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Mục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US" sz="3600" dirty="0">
              <a:solidFill>
                <a:prstClr val="black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" y="1123950"/>
            <a:ext cx="8763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Vận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thông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qua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nhóm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hạng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đặt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chung vào phân tích đa thức thành nhân tử.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5690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726620" y="996043"/>
            <a:ext cx="3237355" cy="30861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3963976" y="1802888"/>
            <a:ext cx="46781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Hình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thành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kiến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endParaRPr lang="en-US" sz="3600" dirty="0">
              <a:solidFill>
                <a:prstClr val="black"/>
              </a:solidFill>
            </a:endParaRPr>
          </a:p>
        </p:txBody>
      </p:sp>
      <p:pic>
        <p:nvPicPr>
          <p:cNvPr id="4" name="Hình ảnh 3" descr="Ảnh có chứa văn bản, bảng trắng&#10;&#10;Mô tả được tạo tự động">
            <a:extLst>
              <a:ext uri="{FF2B5EF4-FFF2-40B4-BE49-F238E27FC236}">
                <a16:creationId xmlns:a16="http://schemas.microsoft.com/office/drawing/2014/main" id="{887EE42C-D077-4645-BBF8-B59F43E898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073" y="2674299"/>
            <a:ext cx="2186740" cy="2186740"/>
          </a:xfrm>
          <a:prstGeom prst="rect">
            <a:avLst/>
          </a:prstGeom>
        </p:spPr>
      </p:pic>
      <p:sp>
        <p:nvSpPr>
          <p:cNvPr id="6" name="Google Shape;157;p20">
            <a:extLst>
              <a:ext uri="{FF2B5EF4-FFF2-40B4-BE49-F238E27FC236}">
                <a16:creationId xmlns:a16="http://schemas.microsoft.com/office/drawing/2014/main" id="{549CE1D0-6956-4876-8361-E0F1378BD373}"/>
              </a:ext>
            </a:extLst>
          </p:cNvPr>
          <p:cNvSpPr/>
          <p:nvPr/>
        </p:nvSpPr>
        <p:spPr>
          <a:xfrm>
            <a:off x="3963976" y="695755"/>
            <a:ext cx="1063185" cy="600576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  <p:sp>
        <p:nvSpPr>
          <p:cNvPr id="7" name="Google Shape;163;p20">
            <a:extLst>
              <a:ext uri="{FF2B5EF4-FFF2-40B4-BE49-F238E27FC236}">
                <a16:creationId xmlns:a16="http://schemas.microsoft.com/office/drawing/2014/main" id="{9EF570CD-1298-405C-894A-213B5893CEEA}"/>
              </a:ext>
            </a:extLst>
          </p:cNvPr>
          <p:cNvSpPr/>
          <p:nvPr/>
        </p:nvSpPr>
        <p:spPr>
          <a:xfrm>
            <a:off x="4996984" y="454668"/>
            <a:ext cx="522521" cy="295194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  <p:sp>
        <p:nvSpPr>
          <p:cNvPr id="8" name="Google Shape;157;p20">
            <a:extLst>
              <a:ext uri="{FF2B5EF4-FFF2-40B4-BE49-F238E27FC236}">
                <a16:creationId xmlns:a16="http://schemas.microsoft.com/office/drawing/2014/main" id="{73F07BD9-D0A3-45DF-92E3-95CBDA06D588}"/>
              </a:ext>
            </a:extLst>
          </p:cNvPr>
          <p:cNvSpPr/>
          <p:nvPr/>
        </p:nvSpPr>
        <p:spPr>
          <a:xfrm>
            <a:off x="5661293" y="864603"/>
            <a:ext cx="1283501" cy="685007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</p:spTree>
    <p:extLst>
      <p:ext uri="{BB962C8B-B14F-4D97-AF65-F5344CB8AC3E}">
        <p14:creationId xmlns:p14="http://schemas.microsoft.com/office/powerpoint/2010/main" val="214892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600" y="209550"/>
            <a:ext cx="8839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  <a:tabLst>
                <a:tab pos="900430" algn="l"/>
              </a:tabLst>
            </a:pP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pháp</a:t>
            </a:r>
            <a:r>
              <a:rPr 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vận dụng hằng đẳng thức thông 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qua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nhóm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hạng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đặt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28600" y="1574959"/>
                <a:ext cx="8763000" cy="22159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Hoạt</a:t>
                </a:r>
                <a:r>
                  <a:rPr 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động</a:t>
                </a:r>
                <a:r>
                  <a:rPr 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3: 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Cho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đa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thức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−2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𝑥𝑦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endParaRPr lang="en-US" sz="32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a)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Nhóm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ba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số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hạng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đầu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và</a:t>
                </a:r>
                <a:r>
                  <a:rPr lang="en-US" sz="320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sử</a:t>
                </a:r>
                <a:r>
                  <a:rPr lang="en-US" sz="320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dụng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hằng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đẳng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thức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để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viết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nhóm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đó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thành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tích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</a:p>
              <a:p>
                <a:pPr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b)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Phân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tích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đa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thức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trên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thành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nhân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tử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</a:t>
                </a:r>
                <a:endParaRPr lang="en-US" sz="3200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574959"/>
                <a:ext cx="8763000" cy="2215991"/>
              </a:xfrm>
              <a:prstGeom prst="rect">
                <a:avLst/>
              </a:prstGeom>
              <a:blipFill>
                <a:blip r:embed="rId3"/>
                <a:stretch>
                  <a:fillRect l="-1809" t="-3846" r="-348" b="-76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7768827" y="3787377"/>
            <a:ext cx="1375173" cy="1375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75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21FB394-1E20-15CB-01DE-910584668E3C}"/>
              </a:ext>
            </a:extLst>
          </p:cNvPr>
          <p:cNvSpPr/>
          <p:nvPr/>
        </p:nvSpPr>
        <p:spPr>
          <a:xfrm>
            <a:off x="304800" y="57150"/>
            <a:ext cx="152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8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353149" y="514350"/>
                <a:ext cx="8638451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Để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phân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tích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đa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thức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−2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𝑥𝑦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thành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nhân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tử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ta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có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thể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làm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err="1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như</a:t>
                </a:r>
                <a:r>
                  <a:rPr lang="en-US" sz="320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sau:</a:t>
                </a:r>
                <a:endParaRPr lang="en-US" sz="3200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149" y="514350"/>
                <a:ext cx="8638451" cy="1077218"/>
              </a:xfrm>
              <a:prstGeom prst="rect">
                <a:avLst/>
              </a:prstGeom>
              <a:blipFill>
                <a:blip r:embed="rId3"/>
                <a:stretch>
                  <a:fillRect l="-1835" t="-7910" r="-1764" b="-169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533400" y="1428750"/>
                <a:ext cx="4247125" cy="5833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−2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𝑥𝑦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endParaRPr lang="en-US" sz="2800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400" y="1428750"/>
                <a:ext cx="4247125" cy="58336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79897" y="2145629"/>
                <a:ext cx="465435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=(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latin typeface="Cambria Math" panose="02040503050406030204" pitchFamily="18" charset="0"/>
                      </a:rPr>
                      <m:t>−2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𝑥𝑦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endParaRPr lang="en-US" sz="2800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897" y="2145629"/>
                <a:ext cx="465435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28600" y="3191530"/>
                <a:ext cx="350346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=(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endParaRPr lang="en-US" sz="28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3191530"/>
                <a:ext cx="3503460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685800" y="4120575"/>
                <a:ext cx="353507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=(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)(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+1)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endParaRPr lang="en-US" sz="28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800" y="4120575"/>
                <a:ext cx="3535070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4724400" y="2227243"/>
            <a:ext cx="42250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Nhóm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hạng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đầu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hai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hạng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cuối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nhóm</a:t>
            </a:r>
            <a:endParaRPr lang="en-US" sz="2800" dirty="0"/>
          </a:p>
        </p:txBody>
      </p:sp>
      <p:sp>
        <p:nvSpPr>
          <p:cNvPr id="6" name="Left Arrow 5"/>
          <p:cNvSpPr/>
          <p:nvPr/>
        </p:nvSpPr>
        <p:spPr>
          <a:xfrm>
            <a:off x="4038600" y="3486150"/>
            <a:ext cx="374849" cy="7843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495800" y="3141643"/>
            <a:ext cx="5029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viết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nhóm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nhất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endParaRPr lang="en-US" sz="2800" dirty="0" smtClean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Left Arrow 10"/>
          <p:cNvSpPr/>
          <p:nvPr/>
        </p:nvSpPr>
        <p:spPr>
          <a:xfrm>
            <a:off x="4495800" y="2526031"/>
            <a:ext cx="415002" cy="457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95800" y="4006155"/>
            <a:ext cx="4724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Đặt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chung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ở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hai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nhóm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ngoài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viết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endParaRPr lang="en-US" sz="2800" dirty="0" smtClean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5" name="Left Arrow 14"/>
          <p:cNvSpPr/>
          <p:nvPr/>
        </p:nvSpPr>
        <p:spPr>
          <a:xfrm flipV="1">
            <a:off x="4038600" y="4354831"/>
            <a:ext cx="415002" cy="457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/>
          <p:cNvSpPr/>
          <p:nvPr/>
        </p:nvSpPr>
        <p:spPr>
          <a:xfrm>
            <a:off x="2825564" y="923051"/>
            <a:ext cx="6282402" cy="426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 smtClean="0">
              <a:solidFill>
                <a:schemeClr val="bg1"/>
              </a:solidFill>
            </a:endParaRPr>
          </a:p>
          <a:p>
            <a:pPr algn="ctr"/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Nhận xét: Cách làm như trên được gọi là phân tích đa thức thành nhân tử bằng phương </a:t>
            </a:r>
            <a:r>
              <a:rPr lang="en-US" sz="320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pháp </a:t>
            </a:r>
            <a:r>
              <a:rPr lang="en-US" sz="320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vận dụng hằng đẳng thức thông 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qua </a:t>
            </a:r>
            <a:r>
              <a:rPr lang="en-US" sz="320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nhóm </a:t>
            </a:r>
            <a:r>
              <a:rPr lang="en-US" sz="320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số hạng  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 đặt nhân tử chung.</a:t>
            </a:r>
            <a:endParaRPr lang="en-US" sz="3200" dirty="0">
              <a:solidFill>
                <a:schemeClr val="bg1"/>
              </a:solidFill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5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4" grpId="0"/>
      <p:bldP spid="7" grpId="0"/>
      <p:bldP spid="8" grpId="0"/>
      <p:bldP spid="9" grpId="0"/>
      <p:bldP spid="10" grpId="0"/>
      <p:bldP spid="6" grpId="0" animBg="1"/>
      <p:bldP spid="13" grpId="0"/>
      <p:bldP spid="11" grpId="0" animBg="1"/>
      <p:bldP spid="14" grpId="0"/>
      <p:bldP spid="15" grpId="0" animBg="1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812FD0D-3345-4D97-BED4-5A0590056D2D}"/>
                  </a:ext>
                </a:extLst>
              </p:cNvPr>
              <p:cNvSpPr txBox="1"/>
              <p:nvPr/>
            </p:nvSpPr>
            <p:spPr>
              <a:xfrm>
                <a:off x="152400" y="285750"/>
                <a:ext cx="8499992" cy="233345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36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36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Ví</a:t>
                </a:r>
                <a:r>
                  <a:rPr lang="en-US" sz="36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dụ</a:t>
                </a:r>
                <a:r>
                  <a:rPr lang="en-US" sz="36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3: </a:t>
                </a:r>
                <a:r>
                  <a:rPr lang="en-US" sz="36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P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hân</a:t>
                </a:r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tích</a:t>
                </a:r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mỗi</a:t>
                </a:r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đa</a:t>
                </a:r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thức</a:t>
                </a:r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sau</a:t>
                </a:r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thành</a:t>
                </a:r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nhân</a:t>
                </a:r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tử</a:t>
                </a:r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:</a:t>
                </a:r>
              </a:p>
              <a:p>
                <a:r>
                  <a:rPr lang="en-US" altLang="zh-CN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3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3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altLang="zh-CN" sz="3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3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altLang="zh-CN" sz="3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3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altLang="zh-CN" sz="3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𝑦</m:t>
                    </m:r>
                  </m:oMath>
                </a14:m>
                <a:r>
                  <a:rPr lang="en-US" altLang="zh-CN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;</a:t>
                </a:r>
              </a:p>
              <a:p>
                <a:r>
                  <a:rPr lang="en-US" altLang="zh-CN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36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600" b="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3600" b="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3600" b="0" i="1" smtClean="0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+4</m:t>
                    </m:r>
                    <m:sSup>
                      <m:sSupPr>
                        <m:ctrlPr>
                          <a:rPr lang="en-US" altLang="zh-CN" sz="3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altLang="zh-CN" sz="3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+4</m:t>
                    </m:r>
                    <m:r>
                      <a:rPr lang="en-US" altLang="zh-CN" sz="3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sSup>
                      <m:sSupPr>
                        <m:ctrlPr>
                          <a:rPr lang="en-US" altLang="zh-CN" sz="36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600" b="0" i="1" smtClean="0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3600" b="0" i="1" smtClean="0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600" b="0" i="1" smtClean="0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−9</m:t>
                    </m:r>
                    <m:r>
                      <a:rPr lang="en-US" altLang="zh-CN" sz="3600" b="0" i="1" smtClean="0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r>
                  <a:rPr lang="en-US" altLang="zh-CN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.</a:t>
                </a:r>
                <a:endParaRPr lang="zh-CN" altLang="en-US" sz="3600" dirty="0">
                  <a:solidFill>
                    <a:schemeClr val="tx1"/>
                  </a:solidFill>
                  <a:latin typeface="Times New Roman" panose="02020603050405020304" pitchFamily="18" charset="0"/>
                  <a:ea typeface="字魂59号-创粗黑" panose="00000500000000000000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812FD0D-3345-4D97-BED4-5A0590056D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85750"/>
                <a:ext cx="8499992" cy="2333459"/>
              </a:xfrm>
              <a:prstGeom prst="rect">
                <a:avLst/>
              </a:prstGeom>
              <a:blipFill>
                <a:blip r:embed="rId2"/>
                <a:stretch>
                  <a:fillRect l="-2152" t="-4439" b="-78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7845027" y="3787377"/>
            <a:ext cx="1298973" cy="1298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16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812FD0D-3345-4D97-BED4-5A0590056D2D}"/>
                  </a:ext>
                </a:extLst>
              </p:cNvPr>
              <p:cNvSpPr txBox="1"/>
              <p:nvPr/>
            </p:nvSpPr>
            <p:spPr>
              <a:xfrm>
                <a:off x="152400" y="621090"/>
                <a:ext cx="8499992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b="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3200" b="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3200" b="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b="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3200" b="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3200" b="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altLang="zh-CN" sz="3200" b="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3200" b="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altLang="zh-CN" sz="3200" b="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altLang="zh-CN" sz="3200" b="0" i="1" smtClean="0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altLang="zh-CN" sz="3200" i="1" smtClean="0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zh-CN" sz="3200" i="1">
                                <a:latin typeface="Cambria Math" panose="02040503050406030204" pitchFamily="18" charset="0"/>
                                <a:ea typeface="字魂59号-创粗黑" panose="00000500000000000000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3200" b="0" i="1">
                                <a:latin typeface="Cambria Math" panose="02040503050406030204" pitchFamily="18" charset="0"/>
                                <a:ea typeface="字魂59号-创粗黑" panose="00000500000000000000" pitchFamily="2" charset="-122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zh-CN" sz="3200" b="0" i="1">
                                <a:latin typeface="Cambria Math" panose="02040503050406030204" pitchFamily="18" charset="0"/>
                                <a:ea typeface="字魂59号-创粗黑" panose="00000500000000000000" pitchFamily="2" charset="-122"/>
                                <a:cs typeface="Times New Roman" panose="020206030504050203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en-US" altLang="zh-CN" sz="3200" b="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altLang="zh-CN" sz="3200" i="1">
                                <a:latin typeface="Cambria Math" panose="02040503050406030204" pitchFamily="18" charset="0"/>
                                <a:ea typeface="字魂59号-创粗黑" panose="00000500000000000000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3200" b="0" i="1">
                                <a:latin typeface="Cambria Math" panose="02040503050406030204" pitchFamily="18" charset="0"/>
                                <a:ea typeface="字魂59号-创粗黑" panose="00000500000000000000" pitchFamily="2" charset="-122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altLang="zh-CN" sz="3200" b="0" i="1">
                                <a:latin typeface="Cambria Math" panose="02040503050406030204" pitchFamily="18" charset="0"/>
                                <a:ea typeface="字魂59号-创粗黑" panose="00000500000000000000" pitchFamily="2" charset="-122"/>
                                <a:cs typeface="Times New Roman" panose="02020603050405020304" pitchFamily="18" charset="0"/>
                              </a:rPr>
                              <m:t>3</m:t>
                            </m:r>
                          </m:sup>
                        </m:sSup>
                      </m:e>
                    </m:d>
                    <m:r>
                      <a:rPr lang="en-US" altLang="zh-CN" sz="3200" b="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+</m:t>
                    </m:r>
                    <m:d>
                      <m:dPr>
                        <m:ctrlPr>
                          <a:rPr lang="en-US" altLang="zh-CN" sz="3200" i="1" smtClean="0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3200" b="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altLang="zh-CN" sz="3200" b="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altLang="zh-CN" sz="3200" b="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</m:d>
                  </m:oMath>
                </a14:m>
                <a:endParaRPr lang="en-US" altLang="zh-CN" sz="3200" i="1" dirty="0" smtClean="0">
                  <a:latin typeface="Cambria Math" panose="02040503050406030204" pitchFamily="18" charset="0"/>
                  <a:ea typeface="字魂59号-创粗黑" panose="00000500000000000000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812FD0D-3345-4D97-BED4-5A0590056D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621090"/>
                <a:ext cx="8499992" cy="584775"/>
              </a:xfrm>
              <a:prstGeom prst="rect">
                <a:avLst/>
              </a:prstGeom>
              <a:blipFill>
                <a:blip r:embed="rId2"/>
                <a:stretch>
                  <a:fillRect l="-1793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0" y="2114550"/>
                <a:ext cx="477496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b="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3200" b="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3200" b="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+4</m:t>
                    </m:r>
                    <m:sSup>
                      <m:sSup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b="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3200" b="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200" b="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altLang="zh-CN" sz="3200" b="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+4</m:t>
                    </m:r>
                    <m:r>
                      <a:rPr lang="en-US" altLang="zh-CN" sz="3200" b="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sSup>
                      <m:sSup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b="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3200" b="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200" b="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−9</m:t>
                    </m:r>
                    <m:r>
                      <a:rPr lang="en-US" altLang="zh-CN" sz="3200" b="0" i="1" smtClean="0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endParaRPr lang="en-US" altLang="zh-CN" sz="3200" i="1" dirty="0" smtClean="0">
                  <a:latin typeface="Cambria Math" panose="02040503050406030204" pitchFamily="18" charset="0"/>
                  <a:ea typeface="字魂59号-创粗黑" panose="00000500000000000000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2114550"/>
                <a:ext cx="4774962" cy="584775"/>
              </a:xfrm>
              <a:prstGeom prst="rect">
                <a:avLst/>
              </a:prstGeom>
              <a:blipFill>
                <a:blip r:embed="rId3"/>
                <a:stretch>
                  <a:fillRect l="-3193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228600" y="209550"/>
            <a:ext cx="9364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err="1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Giải</a:t>
            </a:r>
            <a:endParaRPr lang="en-US" altLang="zh-CN" sz="3200" b="1" dirty="0"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2286000" y="1200151"/>
                <a:ext cx="67056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=(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)(</m:t>
                      </m:r>
                      <m:sSup>
                        <m:sSupPr>
                          <m:ctrlPr>
                            <a:rPr lang="en-US" altLang="zh-CN" sz="320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altLang="zh-CN" sz="320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altLang="zh-CN" sz="320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𝑥𝑦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altLang="zh-CN" sz="320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altLang="zh-CN" sz="320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altLang="zh-CN" sz="320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)+(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altLang="zh-CN" sz="3200" dirty="0">
                  <a:latin typeface="Times New Roman" panose="02020603050405020304" pitchFamily="18" charset="0"/>
                  <a:ea typeface="字魂59号-创粗黑" panose="00000500000000000000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1200151"/>
                <a:ext cx="6705600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2514600" y="1682175"/>
                <a:ext cx="537102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=(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)(</m:t>
                    </m:r>
                    <m:sSup>
                      <m:sSup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𝑥𝑦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+1)</m:t>
                    </m:r>
                  </m:oMath>
                </a14:m>
                <a:r>
                  <a:rPr lang="en-US" altLang="zh-CN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;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4600" y="1682175"/>
                <a:ext cx="5371022" cy="584775"/>
              </a:xfrm>
              <a:prstGeom prst="rect">
                <a:avLst/>
              </a:prstGeom>
              <a:blipFill>
                <a:blip r:embed="rId5"/>
                <a:stretch>
                  <a:fillRect t="-14583" r="-1930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286000" y="2618422"/>
                <a:ext cx="59436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3200" dirty="0"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d>
                      <m:d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zh-CN" sz="3200" i="1">
                                <a:latin typeface="Cambria Math" panose="02040503050406030204" pitchFamily="18" charset="0"/>
                                <a:ea typeface="字魂59号-创粗黑" panose="00000500000000000000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3200" i="1">
                                <a:latin typeface="Cambria Math" panose="02040503050406030204" pitchFamily="18" charset="0"/>
                                <a:ea typeface="字魂59号-创粗黑" panose="00000500000000000000" pitchFamily="2" charset="-122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zh-CN" sz="3200" i="1">
                                <a:latin typeface="Cambria Math" panose="02040503050406030204" pitchFamily="18" charset="0"/>
                                <a:ea typeface="字魂59号-创粗黑" panose="00000500000000000000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+4</m:t>
                        </m:r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𝑥𝑦</m:t>
                        </m:r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+4</m:t>
                        </m:r>
                        <m:sSup>
                          <m:sSupPr>
                            <m:ctrlPr>
                              <a:rPr lang="en-US" altLang="zh-CN" sz="3200" i="1">
                                <a:latin typeface="Cambria Math" panose="02040503050406030204" pitchFamily="18" charset="0"/>
                                <a:ea typeface="字魂59号-创粗黑" panose="00000500000000000000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3200" i="1">
                                <a:latin typeface="Cambria Math" panose="02040503050406030204" pitchFamily="18" charset="0"/>
                                <a:ea typeface="字魂59号-创粗黑" panose="00000500000000000000" pitchFamily="2" charset="-122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altLang="zh-CN" sz="3200" i="1">
                                <a:latin typeface="Cambria Math" panose="02040503050406030204" pitchFamily="18" charset="0"/>
                                <a:ea typeface="字魂59号-创粗黑" panose="00000500000000000000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−9</m:t>
                        </m:r>
                      </m:e>
                    </m:d>
                  </m:oMath>
                </a14:m>
                <a:endParaRPr lang="en-US" altLang="zh-CN" sz="3200" i="1" dirty="0">
                  <a:latin typeface="Cambria Math" panose="02040503050406030204" pitchFamily="18" charset="0"/>
                  <a:ea typeface="字魂59号-创粗黑" panose="00000500000000000000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2618422"/>
                <a:ext cx="5943600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447800" y="3105150"/>
                <a:ext cx="68580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𝑥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zh-CN" sz="320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d>
                            <m:dPr>
                              <m:ctrlP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altLang="zh-CN" sz="3200" i="1">
                                      <a:latin typeface="Cambria Math" panose="02040503050406030204" pitchFamily="18" charset="0"/>
                                      <a:ea typeface="字魂59号-创粗黑" panose="00000500000000000000" pitchFamily="2" charset="-122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3200" i="1">
                                      <a:latin typeface="Cambria Math" panose="02040503050406030204" pitchFamily="18" charset="0"/>
                                      <a:ea typeface="字魂59号-创粗黑" panose="00000500000000000000" pitchFamily="2" charset="-122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altLang="zh-CN" sz="3200" i="1">
                                      <a:latin typeface="Cambria Math" panose="02040503050406030204" pitchFamily="18" charset="0"/>
                                      <a:ea typeface="字魂59号-创粗黑" panose="00000500000000000000" pitchFamily="2" charset="-122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+4</m:t>
                              </m:r>
                              <m: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𝑥𝑦</m:t>
                              </m:r>
                              <m: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+4</m:t>
                              </m:r>
                              <m:sSup>
                                <m:sSupPr>
                                  <m:ctrlPr>
                                    <a:rPr lang="en-US" altLang="zh-CN" sz="3200" i="1">
                                      <a:latin typeface="Cambria Math" panose="02040503050406030204" pitchFamily="18" charset="0"/>
                                      <a:ea typeface="字魂59号-创粗黑" panose="00000500000000000000" pitchFamily="2" charset="-122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3200" i="1">
                                      <a:latin typeface="Cambria Math" panose="02040503050406030204" pitchFamily="18" charset="0"/>
                                      <a:ea typeface="字魂59号-创粗黑" panose="00000500000000000000" pitchFamily="2" charset="-122"/>
                                      <a:cs typeface="Times New Roman" panose="02020603050405020304" pitchFamily="18" charset="0"/>
                                    </a:rPr>
                                    <m:t>𝑦</m:t>
                                  </m:r>
                                </m:e>
                                <m:sup>
                                  <m:r>
                                    <a:rPr lang="en-US" altLang="zh-CN" sz="3200" i="1">
                                      <a:latin typeface="Cambria Math" panose="02040503050406030204" pitchFamily="18" charset="0"/>
                                      <a:ea typeface="字魂59号-创粗黑" panose="00000500000000000000" pitchFamily="2" charset="-122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  <m:r>
                            <a:rPr lang="en-US" altLang="zh-CN" sz="320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  <m:t>−9</m:t>
                          </m:r>
                        </m:e>
                      </m:d>
                    </m:oMath>
                  </m:oMathPara>
                </a14:m>
                <a:endParaRPr lang="en-US" altLang="zh-CN" sz="3200" dirty="0">
                  <a:latin typeface="Times New Roman" panose="02020603050405020304" pitchFamily="18" charset="0"/>
                  <a:ea typeface="字魂59号-创粗黑" panose="00000500000000000000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7800" y="3105150"/>
                <a:ext cx="6858000" cy="58477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524000" y="3629620"/>
                <a:ext cx="70866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200" i="1" smtClean="0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altLang="zh-CN" sz="3200" i="1" smtClean="0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𝑥</m:t>
                      </m:r>
                      <m:d>
                        <m:dPr>
                          <m:begChr m:val="{"/>
                          <m:endChr m:val="]"/>
                          <m:ctrlPr>
                            <a:rPr lang="en-US" altLang="zh-CN" sz="320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[</m:t>
                              </m:r>
                              <m: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zh-CN" sz="320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  <m:t>+2.</m:t>
                          </m:r>
                          <m:r>
                            <a:rPr lang="en-US" altLang="zh-CN" sz="320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altLang="zh-CN" sz="320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  <m:t>.2</m:t>
                          </m:r>
                          <m:r>
                            <a:rPr lang="en-US" altLang="zh-CN" sz="320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  <m:t>𝑦</m:t>
                          </m:r>
                          <m:r>
                            <a:rPr lang="en-US" altLang="zh-CN" sz="320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zh-CN" sz="3200" i="1">
                                      <a:latin typeface="Cambria Math" panose="02040503050406030204" pitchFamily="18" charset="0"/>
                                      <a:ea typeface="字魂59号-创粗黑" panose="00000500000000000000" pitchFamily="2" charset="-122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altLang="zh-CN" sz="3200" i="1">
                                      <a:latin typeface="Cambria Math" panose="02040503050406030204" pitchFamily="18" charset="0"/>
                                      <a:ea typeface="字魂59号-创粗黑" panose="00000500000000000000" pitchFamily="2" charset="-122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en-US" altLang="zh-CN" sz="3200" i="1">
                                      <a:latin typeface="Cambria Math" panose="02040503050406030204" pitchFamily="18" charset="0"/>
                                      <a:ea typeface="字魂59号-创粗黑" panose="00000500000000000000" pitchFamily="2" charset="-122"/>
                                      <a:cs typeface="Times New Roman" panose="02020603050405020304" pitchFamily="18" charset="0"/>
                                    </a:rPr>
                                    <m:t>𝑦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−9}</m:t>
                      </m:r>
                    </m:oMath>
                  </m:oMathPara>
                </a14:m>
                <a:endParaRPr lang="en-US" altLang="zh-CN" sz="3200" dirty="0">
                  <a:latin typeface="Times New Roman" panose="02020603050405020304" pitchFamily="18" charset="0"/>
                  <a:ea typeface="字魂59号-创粗黑" panose="00000500000000000000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0" y="3629620"/>
                <a:ext cx="7086600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133600" y="4171950"/>
                <a:ext cx="4572000" cy="58477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200" i="1" smtClean="0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altLang="zh-CN" sz="3200" i="1" smtClean="0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𝑥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zh-CN" sz="320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3200" b="0" i="1" smtClean="0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a:rPr lang="en-US" altLang="zh-CN" sz="3200" b="0" i="1" smtClean="0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altLang="zh-CN" sz="3200" b="0" i="1" smtClean="0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+2</m:t>
                              </m:r>
                              <m:r>
                                <a:rPr lang="en-US" altLang="zh-CN" sz="3200" b="0" i="1" smtClean="0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  <m:r>
                                <a:rPr lang="en-US" altLang="zh-CN" sz="3200" b="0" i="1" smtClean="0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zh-CN" sz="320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sup>
                              <m: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n-US" altLang="zh-CN" sz="3200" i="1" dirty="0">
                  <a:latin typeface="Cambria Math" panose="02040503050406030204" pitchFamily="18" charset="0"/>
                  <a:ea typeface="字魂59号-创粗黑" panose="00000500000000000000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3600" y="4171950"/>
                <a:ext cx="4572000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2438400" y="4640818"/>
                <a:ext cx="5405903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+2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−3)(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+2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+3)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8400" y="4640818"/>
                <a:ext cx="5405903" cy="58477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66877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" grpId="0"/>
      <p:bldP spid="2" grpId="0"/>
      <p:bldP spid="3" grpId="0"/>
      <p:bldP spid="5" grpId="0"/>
      <p:bldP spid="7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812FD0D-3345-4D97-BED4-5A0590056D2D}"/>
                  </a:ext>
                </a:extLst>
              </p:cNvPr>
              <p:cNvSpPr txBox="1"/>
              <p:nvPr/>
            </p:nvSpPr>
            <p:spPr>
              <a:xfrm>
                <a:off x="152400" y="57150"/>
                <a:ext cx="6248400" cy="501675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Ví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dụ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4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: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Từ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một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miếng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bìa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có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dạng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tròn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với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bán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kính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𝑅</m:t>
                    </m:r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(cm),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bạn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Hạnh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khoét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một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tròn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ở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giữa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có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bán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kính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𝑟</m:t>
                    </m:r>
                  </m:oMath>
                </a14:m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(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cm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) </a:t>
                </a:r>
                <a14:m>
                  <m:oMath xmlns:m="http://schemas.openxmlformats.org/officeDocument/2006/math">
                    <m:r>
                      <a:rPr lang="en-US" sz="3200" b="0" i="0" smtClean="0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(0&lt;</m:t>
                    </m:r>
                    <m:r>
                      <m:rPr>
                        <m:sty m:val="p"/>
                      </m:rPr>
                      <a:rPr lang="en-US" sz="3200" b="0" i="0" smtClean="0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r</m:t>
                    </m:r>
                    <m:r>
                      <a:rPr lang="en-US" sz="3200" b="0" i="0" smtClean="0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&lt;</m:t>
                    </m:r>
                    <m:r>
                      <a:rPr lang="en-US" sz="3200" b="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𝑅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(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5).</a:t>
                </a:r>
              </a:p>
              <a:p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a)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Viết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công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thức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tính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diện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tích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phần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còn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lại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miếng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bìa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dưới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dạng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tích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b)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Tính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diện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tích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phần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còn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lại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miếng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bìa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,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biết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tổng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hai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bán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kính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8 cm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và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hiệu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hai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bán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kính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2,5 cm.</a:t>
                </a:r>
                <a:endParaRPr lang="en-US" sz="3200" dirty="0">
                  <a:latin typeface="Times New Roman" panose="02020603050405020304" pitchFamily="18" charset="0"/>
                  <a:ea typeface="字魂59号-创粗黑" panose="00000500000000000000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812FD0D-3345-4D97-BED4-5A0590056D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57150"/>
                <a:ext cx="6248400" cy="5016758"/>
              </a:xfrm>
              <a:prstGeom prst="rect">
                <a:avLst/>
              </a:prstGeom>
              <a:blipFill>
                <a:blip r:embed="rId2"/>
                <a:stretch>
                  <a:fillRect l="-2439" t="-1701" r="-4000" b="-29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6070" y="3562350"/>
            <a:ext cx="1561730" cy="156173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" t="912" r="67020" b="59090"/>
          <a:stretch/>
        </p:blipFill>
        <p:spPr>
          <a:xfrm>
            <a:off x="6324600" y="895350"/>
            <a:ext cx="2209800" cy="1981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34200" y="2952750"/>
            <a:ext cx="182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</a:t>
            </a:r>
            <a:endPara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86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812FD0D-3345-4D97-BED4-5A0590056D2D}"/>
                  </a:ext>
                </a:extLst>
              </p:cNvPr>
              <p:cNvSpPr txBox="1"/>
              <p:nvPr/>
            </p:nvSpPr>
            <p:spPr>
              <a:xfrm>
                <a:off x="152400" y="562035"/>
                <a:ext cx="8499992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a) </a:t>
                </a:r>
                <a:r>
                  <a:rPr lang="en-US" altLang="zh-CN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D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iện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tích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miếng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bìa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tròn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có</a:t>
                </a:r>
                <a:r>
                  <a:rPr lang="en-US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bán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kính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𝑅</m:t>
                    </m:r>
                  </m:oMath>
                </a14:m>
                <a:r>
                  <a:rPr lang="zh-CN" alt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là</a:t>
                </a:r>
                <a:r>
                  <a:rPr lang="en-US" altLang="zh-CN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l-GR" altLang="zh-CN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𝜋</m:t>
                    </m:r>
                    <m:sSup>
                      <m:sSupPr>
                        <m:ctrlPr>
                          <a:rPr lang="en-US" altLang="zh-CN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𝑅</m:t>
                        </m:r>
                      </m:e>
                      <m:sup>
                        <m:r>
                          <a:rPr lang="en-US" altLang="zh-CN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 (</m:t>
                    </m:r>
                    <m:sSup>
                      <m:sSup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b="0" i="1" smtClean="0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𝑐𝑚</m:t>
                        </m:r>
                      </m:e>
                      <m:sup>
                        <m:r>
                          <a:rPr lang="en-US" altLang="zh-CN" sz="3200" b="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CN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).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812FD0D-3345-4D97-BED4-5A0590056D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562035"/>
                <a:ext cx="8499992" cy="1077218"/>
              </a:xfrm>
              <a:prstGeom prst="rect">
                <a:avLst/>
              </a:prstGeom>
              <a:blipFill>
                <a:blip r:embed="rId2"/>
                <a:stretch>
                  <a:fillRect l="-1793" t="-7910" b="-169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04800" y="133350"/>
            <a:ext cx="8915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err="1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Giải</a:t>
            </a:r>
            <a:endParaRPr lang="en-US" altLang="zh-CN" sz="3200" dirty="0"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228600" y="3486150"/>
                <a:ext cx="8915400" cy="15696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en-US" altLang="zh-CN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) </a:t>
                </a:r>
                <a:r>
                  <a:rPr lang="en-US" altLang="zh-CN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Từ</a:t>
                </a:r>
                <a:r>
                  <a:rPr lang="en-US" altLang="zh-CN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câu</a:t>
                </a:r>
                <a:r>
                  <a:rPr lang="en-US" altLang="zh-CN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a, ta </a:t>
                </a:r>
                <a:r>
                  <a:rPr lang="en-US" altLang="zh-CN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thấy</a:t>
                </a:r>
                <a:r>
                  <a:rPr lang="en-US" altLang="zh-CN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diện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tích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phần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còn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lại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miếng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bìa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:</a:t>
                </a:r>
              </a:p>
              <a:p>
                <a:r>
                  <a:rPr lang="en-US" altLang="zh-CN" sz="3200" dirty="0" smtClean="0"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         </a:t>
                </a:r>
                <a14:m>
                  <m:oMath xmlns:m="http://schemas.openxmlformats.org/officeDocument/2006/math">
                    <m:r>
                      <a:rPr lang="el-GR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𝜋</m:t>
                    </m:r>
                    <m:d>
                      <m:d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𝑅</m:t>
                        </m:r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𝑟</m:t>
                        </m:r>
                      </m:e>
                    </m:d>
                    <m:d>
                      <m:d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𝑅</m:t>
                        </m:r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𝑟</m:t>
                        </m:r>
                      </m:e>
                    </m:d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=</m:t>
                    </m:r>
                    <m:r>
                      <a:rPr lang="el-GR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𝜋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.2,5.7=20</m:t>
                    </m:r>
                    <m:r>
                      <a:rPr lang="el-GR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𝜋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(</m:t>
                    </m:r>
                    <m:sSup>
                      <m:sSup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𝑐𝑚</m:t>
                        </m:r>
                      </m:e>
                      <m:sup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CN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).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3486150"/>
                <a:ext cx="8915400" cy="1569660"/>
              </a:xfrm>
              <a:prstGeom prst="rect">
                <a:avLst/>
              </a:prstGeom>
              <a:blipFill>
                <a:blip r:embed="rId3"/>
                <a:stretch>
                  <a:fillRect l="-1778" t="-5447" b="-112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228600" y="1544419"/>
                <a:ext cx="8534400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D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iện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tích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miếng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bìa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tròn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bị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khoét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đi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có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bán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kính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𝑟</m:t>
                    </m:r>
                  </m:oMath>
                </a14:m>
                <a:r>
                  <a:rPr lang="zh-CN" alt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là</a:t>
                </a:r>
                <a:r>
                  <a:rPr lang="en-US" altLang="zh-CN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l-GR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𝜋</m:t>
                    </m:r>
                    <m:sSup>
                      <m:sSup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𝑟</m:t>
                        </m:r>
                      </m:e>
                      <m:sup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 (</m:t>
                    </m:r>
                    <m:sSup>
                      <m:sSup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𝑐𝑚</m:t>
                        </m:r>
                      </m:e>
                      <m:sup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CN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).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544419"/>
                <a:ext cx="8534400" cy="1077218"/>
              </a:xfrm>
              <a:prstGeom prst="rect">
                <a:avLst/>
              </a:prstGeom>
              <a:blipFill>
                <a:blip r:embed="rId4"/>
                <a:stretch>
                  <a:fillRect l="-1857" t="-7910" b="-169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228600" y="2486620"/>
                <a:ext cx="8915400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32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Vì </a:t>
                </a:r>
                <a:r>
                  <a:rPr lang="en-US" altLang="zh-CN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vậy</a:t>
                </a:r>
                <a:r>
                  <a:rPr lang="en-US" altLang="zh-CN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,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diện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tích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phần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còn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lại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miếng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bìa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:</a:t>
                </a:r>
              </a:p>
              <a:p>
                <a:r>
                  <a:rPr lang="en-US" altLang="zh-CN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l-GR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𝜋</m:t>
                    </m:r>
                    <m:sSup>
                      <m:sSup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𝑅</m:t>
                        </m:r>
                      </m:e>
                      <m:sup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CN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-</a:t>
                </a:r>
                <a14:m>
                  <m:oMath xmlns:m="http://schemas.openxmlformats.org/officeDocument/2006/math">
                    <m:r>
                      <a:rPr lang="el-GR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𝜋</m:t>
                    </m:r>
                    <m:sSup>
                      <m:sSup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𝑟</m:t>
                        </m:r>
                      </m:e>
                      <m:sup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=</m:t>
                    </m:r>
                    <m:r>
                      <a:rPr lang="el-GR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𝜋</m:t>
                    </m:r>
                    <m:r>
                      <a:rPr lang="en-US" altLang="zh-CN" sz="3200" b="0" i="1" smtClean="0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(</m:t>
                    </m:r>
                    <m:sSup>
                      <m:sSup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b="0" i="1" smtClean="0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𝑅</m:t>
                        </m:r>
                      </m:e>
                      <m:sup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200" b="0" i="1" smtClean="0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zh-CN" sz="3200" b="0" i="1" smtClean="0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b="0" i="1" smtClean="0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𝑟</m:t>
                        </m:r>
                      </m:e>
                      <m:sup>
                        <m:r>
                          <a:rPr lang="en-US" altLang="zh-CN" sz="3200" b="0" i="1" smtClean="0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200" b="0" i="1" smtClean="0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)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=</m:t>
                    </m:r>
                    <m:r>
                      <a:rPr lang="el-GR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𝜋</m:t>
                    </m:r>
                    <m:d>
                      <m:d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𝑅</m:t>
                        </m:r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𝑟</m:t>
                        </m:r>
                      </m:e>
                    </m:d>
                    <m:d>
                      <m:d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𝑅</m:t>
                        </m:r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𝑟</m:t>
                        </m:r>
                      </m:e>
                    </m:d>
                    <m:r>
                      <a:rPr lang="en-US" altLang="zh-CN" sz="3200" b="0" i="1" smtClean="0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(</m:t>
                    </m:r>
                    <m:sSup>
                      <m:sSup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𝑐𝑚</m:t>
                        </m:r>
                      </m:e>
                      <m:sup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CN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).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2486620"/>
                <a:ext cx="8915400" cy="1077218"/>
              </a:xfrm>
              <a:prstGeom prst="rect">
                <a:avLst/>
              </a:prstGeom>
              <a:blipFill>
                <a:blip r:embed="rId5"/>
                <a:stretch>
                  <a:fillRect l="-1778" t="-7910" r="-2873" b="-169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08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  <p:bldP spid="3" grpId="0"/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04800" y="1047750"/>
                <a:ext cx="8534400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−6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𝑥𝑦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−5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+5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𝑦</m:t>
                    </m:r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      </a:t>
                </a:r>
              </a:p>
              <a:p>
                <a:pPr>
                  <a:spcAft>
                    <a:spcPts val="0"/>
                  </a:spcAft>
                </a:pP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𝑦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+4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+2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−8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𝑦</m:t>
                    </m:r>
                    <m:r>
                      <a:rPr lang="en-US" sz="3200" b="0" i="0" smtClean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.</m:t>
                    </m:r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 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1047750"/>
                <a:ext cx="8534400" cy="1077218"/>
              </a:xfrm>
              <a:prstGeom prst="rect">
                <a:avLst/>
              </a:prstGeom>
              <a:blipFill>
                <a:blip r:embed="rId2"/>
                <a:stretch>
                  <a:fillRect l="-1786" t="-7910" b="-169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303055" y="1986975"/>
            <a:ext cx="9923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Giải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52400" y="2482155"/>
                <a:ext cx="80010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28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a)</a:t>
                </a:r>
                <a14:m>
                  <m:oMath xmlns:m="http://schemas.openxmlformats.org/officeDocument/2006/math">
                    <m:r>
                      <a:rPr lang="en-US" sz="3200" b="0" i="0" smtClean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−6</m:t>
                    </m:r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𝑥𝑦</m:t>
                    </m:r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−5</m:t>
                    </m:r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+5</m:t>
                    </m:r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𝑦</m:t>
                    </m:r>
                  </m:oMath>
                </a14:m>
                <a:endParaRPr lang="en-US" sz="3200" i="1" dirty="0" smtClean="0"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482155"/>
                <a:ext cx="8001000" cy="584775"/>
              </a:xfrm>
              <a:prstGeom prst="rect">
                <a:avLst/>
              </a:prstGeom>
              <a:blipFill>
                <a:blip r:embed="rId3"/>
                <a:stretch>
                  <a:fillRect l="-1523" t="-1042" b="-270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228600" y="20419"/>
            <a:ext cx="8839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Luyện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26)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371600" y="2971621"/>
                <a:ext cx="67056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32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32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  <m:r>
                                <a:rPr lang="en-US" sz="32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sz="32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2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−6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𝑥𝑦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32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  <m:r>
                                <a:rPr lang="en-US" sz="32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US" sz="32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sz="3200" i="1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d>
                        <m:dPr>
                          <m:ctrlPr>
                            <a:rPr lang="en-US" sz="32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−5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𝑦</m:t>
                          </m:r>
                        </m:e>
                      </m:d>
                    </m:oMath>
                  </m:oMathPara>
                </a14:m>
                <a:endParaRPr lang="en-US" sz="3200" i="1" dirty="0"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1600" y="2971621"/>
                <a:ext cx="6705600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990600" y="3477220"/>
                <a:ext cx="69342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latin typeface="Cambria Math" panose="02040503050406030204" pitchFamily="18" charset="0"/>
                        </a:rPr>
                        <m:t>=3</m:t>
                      </m:r>
                      <m:d>
                        <m:dPr>
                          <m:ctrlPr>
                            <a:rPr lang="en-US" sz="32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32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sz="32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2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−2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𝑥𝑦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32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US" sz="32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sz="3200" i="1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−5</m:t>
                      </m:r>
                      <m:d>
                        <m:dPr>
                          <m:ctrlPr>
                            <a:rPr lang="en-US" sz="32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𝑦</m:t>
                          </m:r>
                        </m:e>
                      </m:d>
                    </m:oMath>
                  </m:oMathPara>
                </a14:m>
                <a:endParaRPr lang="en-US" sz="3200" i="1" dirty="0"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0600" y="3477220"/>
                <a:ext cx="6934200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676400" y="4059019"/>
                <a:ext cx="4572000" cy="58477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3200" dirty="0"/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3(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−5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</m:t>
                        </m:r>
                      </m:e>
                    </m:d>
                  </m:oMath>
                </a14:m>
                <a:endParaRPr lang="en-US" sz="3200" i="1" dirty="0"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6400" y="4059019"/>
                <a:ext cx="4572000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905000" y="4629150"/>
                <a:ext cx="4542590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</m:t>
                        </m:r>
                      </m:e>
                    </m:d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[3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</m:t>
                        </m:r>
                      </m:e>
                    </m:d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−5]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  <a:endParaRPr lang="en-US" sz="32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5000" y="4629150"/>
                <a:ext cx="4542590" cy="584775"/>
              </a:xfrm>
              <a:prstGeom prst="rect">
                <a:avLst/>
              </a:prstGeom>
              <a:blipFill>
                <a:blip r:embed="rId7"/>
                <a:stretch>
                  <a:fillRect t="-15625" r="-2416" b="-31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3333750"/>
            <a:ext cx="1752600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52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2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381000" y="539175"/>
                <a:ext cx="5017143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𝑦</m:t>
                    </m:r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+4</m:t>
                    </m:r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+2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−8</m:t>
                    </m:r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𝑦</m:t>
                    </m:r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00" y="539175"/>
                <a:ext cx="5017143" cy="584775"/>
              </a:xfrm>
              <a:prstGeom prst="rect">
                <a:avLst/>
              </a:prstGeom>
              <a:blipFill>
                <a:blip r:embed="rId2"/>
                <a:stretch>
                  <a:fillRect l="-3159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990600" y="1084005"/>
                <a:ext cx="72390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200" b="0" i="1" smtClean="0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=2</m:t>
                      </m:r>
                      <m:r>
                        <a:rPr lang="en-US" altLang="zh-CN" sz="3200" b="0" i="1" smtClean="0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𝑦</m:t>
                      </m:r>
                      <m:d>
                        <m:dPr>
                          <m:ctrlPr>
                            <a:rPr lang="en-US" altLang="zh-CN" sz="320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3200" b="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zh-CN" sz="3200" b="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zh-CN" sz="3200" b="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  <m:t>+</m:t>
                          </m:r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  <m:t>2</m:t>
                          </m:r>
                          <m:r>
                            <a:rPr lang="en-US" altLang="zh-CN" sz="3200" b="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  <m:t>𝑥𝑦</m:t>
                          </m:r>
                          <m:r>
                            <a:rPr lang="en-US" altLang="zh-CN" sz="3200" b="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3200" b="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US" altLang="zh-CN" sz="3200" b="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zh-CN" sz="3200" b="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  <m:t>4</m:t>
                          </m:r>
                        </m:e>
                      </m:d>
                    </m:oMath>
                  </m:oMathPara>
                </a14:m>
                <a:endParaRPr lang="en-US" altLang="zh-CN" sz="3200" i="1" dirty="0">
                  <a:latin typeface="Cambria Math" panose="02040503050406030204" pitchFamily="18" charset="0"/>
                  <a:ea typeface="字魂59号-创粗黑" panose="00000500000000000000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0600" y="1084005"/>
                <a:ext cx="7239000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447800" y="1724620"/>
                <a:ext cx="64770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=2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𝑦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zh-CN" sz="320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d>
                            <m:dPr>
                              <m:ctrlP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altLang="zh-CN" sz="3200" i="1">
                                      <a:latin typeface="Cambria Math" panose="02040503050406030204" pitchFamily="18" charset="0"/>
                                      <a:ea typeface="字魂59号-创粗黑" panose="00000500000000000000" pitchFamily="2" charset="-122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3200" i="1">
                                      <a:latin typeface="Cambria Math" panose="02040503050406030204" pitchFamily="18" charset="0"/>
                                      <a:ea typeface="字魂59号-创粗黑" panose="00000500000000000000" pitchFamily="2" charset="-122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altLang="zh-CN" sz="3200" i="1">
                                      <a:latin typeface="Cambria Math" panose="02040503050406030204" pitchFamily="18" charset="0"/>
                                      <a:ea typeface="字魂59号-创粗黑" panose="00000500000000000000" pitchFamily="2" charset="-122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+2</m:t>
                              </m:r>
                              <m: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𝑥𝑦</m:t>
                              </m:r>
                              <m: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altLang="zh-CN" sz="3200" i="1">
                                      <a:latin typeface="Cambria Math" panose="02040503050406030204" pitchFamily="18" charset="0"/>
                                      <a:ea typeface="字魂59号-创粗黑" panose="00000500000000000000" pitchFamily="2" charset="-122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3200" i="1">
                                      <a:latin typeface="Cambria Math" panose="02040503050406030204" pitchFamily="18" charset="0"/>
                                      <a:ea typeface="字魂59号-创粗黑" panose="00000500000000000000" pitchFamily="2" charset="-122"/>
                                      <a:cs typeface="Times New Roman" panose="02020603050405020304" pitchFamily="18" charset="0"/>
                                    </a:rPr>
                                    <m:t>𝑦</m:t>
                                  </m:r>
                                </m:e>
                                <m:sup>
                                  <m:r>
                                    <a:rPr lang="en-US" altLang="zh-CN" sz="3200" i="1">
                                      <a:latin typeface="Cambria Math" panose="02040503050406030204" pitchFamily="18" charset="0"/>
                                      <a:ea typeface="字魂59号-创粗黑" panose="00000500000000000000" pitchFamily="2" charset="-122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  <m:r>
                            <a:rPr lang="en-US" altLang="zh-CN" sz="320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  <m:t>−4</m:t>
                          </m:r>
                        </m:e>
                      </m:d>
                    </m:oMath>
                  </m:oMathPara>
                </a14:m>
                <a:endParaRPr lang="en-US" altLang="zh-CN" sz="3200" dirty="0">
                  <a:latin typeface="Times New Roman" panose="02020603050405020304" pitchFamily="18" charset="0"/>
                  <a:ea typeface="字魂59号-创粗黑" panose="00000500000000000000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7800" y="1724620"/>
                <a:ext cx="6477000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905000" y="2248585"/>
                <a:ext cx="4572000" cy="58477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=2</m:t>
                      </m:r>
                      <m:r>
                        <a:rPr lang="en-US" altLang="zh-CN" sz="3200" i="1">
                          <a:latin typeface="Cambria Math" panose="02040503050406030204" pitchFamily="18" charset="0"/>
                          <a:ea typeface="字魂59号-创粗黑" panose="00000500000000000000" pitchFamily="2" charset="-122"/>
                          <a:cs typeface="Times New Roman" panose="02020603050405020304" pitchFamily="18" charset="0"/>
                        </a:rPr>
                        <m:t>𝑦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zh-CN" sz="320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d>
                            <m:dPr>
                              <m:ctrlP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altLang="zh-CN" sz="3200" i="1">
                                      <a:latin typeface="Cambria Math" panose="02040503050406030204" pitchFamily="18" charset="0"/>
                                      <a:ea typeface="字魂59号-创粗黑" panose="00000500000000000000" pitchFamily="2" charset="-122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3200" i="1">
                                      <a:latin typeface="Cambria Math" panose="02040503050406030204" pitchFamily="18" charset="0"/>
                                      <a:ea typeface="字魂59号-创粗黑" panose="00000500000000000000" pitchFamily="2" charset="-122"/>
                                      <a:cs typeface="Times New Roman" panose="02020603050405020304" pitchFamily="18" charset="0"/>
                                    </a:rPr>
                                    <m:t>𝑦</m:t>
                                  </m:r>
                                  <m:r>
                                    <a:rPr lang="en-US" altLang="zh-CN" sz="3200" i="1">
                                      <a:latin typeface="Cambria Math" panose="02040503050406030204" pitchFamily="18" charset="0"/>
                                      <a:ea typeface="字魂59号-创粗黑" panose="00000500000000000000" pitchFamily="2" charset="-122"/>
                                      <a:cs typeface="Times New Roman" panose="020206030504050203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altLang="zh-CN" sz="3200" i="1">
                                      <a:latin typeface="Cambria Math" panose="02040503050406030204" pitchFamily="18" charset="0"/>
                                      <a:ea typeface="字魂59号-创粗黑" panose="00000500000000000000" pitchFamily="2" charset="-122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  <m:r>
                            <a:rPr lang="en-US" altLang="zh-CN" sz="3200" i="1">
                              <a:latin typeface="Cambria Math" panose="02040503050406030204" pitchFamily="18" charset="0"/>
                              <a:ea typeface="字魂59号-创粗黑" panose="00000500000000000000" pitchFamily="2" charset="-122"/>
                              <a:cs typeface="Times New Roman" panose="020206030504050203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  <m:sup>
                              <m:r>
                                <a:rPr lang="en-US" altLang="zh-CN" sz="3200" i="1">
                                  <a:latin typeface="Cambria Math" panose="02040503050406030204" pitchFamily="18" charset="0"/>
                                  <a:ea typeface="字魂59号-创粗黑" panose="00000500000000000000" pitchFamily="2" charset="-122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n-US" altLang="zh-CN" sz="3200" i="1" dirty="0">
                  <a:latin typeface="Cambria Math" panose="02040503050406030204" pitchFamily="18" charset="0"/>
                  <a:ea typeface="字魂59号-创粗黑" panose="00000500000000000000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5000" y="2248585"/>
                <a:ext cx="4572000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171228" y="2876550"/>
                <a:ext cx="514397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=2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−2)(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+2)</m:t>
                    </m:r>
                  </m:oMath>
                </a14:m>
                <a:endParaRPr lang="en-US" sz="32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1228" y="2876550"/>
                <a:ext cx="5143972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8323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726621" y="996042"/>
            <a:ext cx="3249386" cy="3099707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720036" y="1509963"/>
            <a:ext cx="3094827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5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Luyện</a:t>
            </a:r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5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tập</a:t>
            </a:r>
            <a:endParaRPr lang="en-US" sz="4500" dirty="0">
              <a:solidFill>
                <a:prstClr val="black"/>
              </a:solidFill>
            </a:endParaRPr>
          </a:p>
        </p:txBody>
      </p:sp>
      <p:pic>
        <p:nvPicPr>
          <p:cNvPr id="4" name="Hình ảnh 3">
            <a:extLst>
              <a:ext uri="{FF2B5EF4-FFF2-40B4-BE49-F238E27FC236}">
                <a16:creationId xmlns:a16="http://schemas.microsoft.com/office/drawing/2014/main" id="{65070DB6-3AAA-4E44-BD69-D8EC9843B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2294793"/>
            <a:ext cx="4762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33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52400" y="3409950"/>
                <a:ext cx="5405519" cy="10772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−2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+1−4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 </a:t>
                </a:r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−4</m:t>
                    </m:r>
                    <m:sSup>
                      <m:sSupPr>
                        <m:ctrlP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−2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+4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  </a:t>
                </a: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3409950"/>
                <a:ext cx="5405519" cy="1077218"/>
              </a:xfrm>
              <a:prstGeom prst="rect">
                <a:avLst/>
              </a:prstGeom>
              <a:blipFill>
                <a:blip r:embed="rId2"/>
                <a:stretch>
                  <a:fillRect l="-2818" t="-7910" r="-1917" b="-169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228599" y="133350"/>
            <a:ext cx="862548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2.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pháp</a:t>
            </a:r>
            <a:r>
              <a:rPr lang="en-US" sz="320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vận dụng hằng đẳng thức thông 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qua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nhóm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hạng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đặt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chung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599" y="1657350"/>
            <a:ext cx="8625489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pháp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giải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Nhóm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hạng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đặt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chung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600" y="2876550"/>
            <a:ext cx="8839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Phiếu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học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1: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7845027" y="3787377"/>
            <a:ext cx="1298973" cy="1298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34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  <p:bldP spid="2" grpId="0"/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3055" y="361950"/>
            <a:ext cx="9923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Giải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385681" y="895350"/>
                <a:ext cx="396358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−2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+1−4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3200" i="1" dirty="0" smtClean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681" y="895350"/>
                <a:ext cx="3963586" cy="584775"/>
              </a:xfrm>
              <a:prstGeom prst="rect">
                <a:avLst/>
              </a:prstGeom>
              <a:blipFill>
                <a:blip r:embed="rId2"/>
                <a:stretch>
                  <a:fillRect l="-3846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" name="Rectangle 1"/>
              <p:cNvSpPr/>
              <p:nvPr/>
            </p:nvSpPr>
            <p:spPr>
              <a:xfrm>
                <a:off x="152401" y="1581150"/>
                <a:ext cx="5181599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 smtClean="0">
                          <a:latin typeface="Cambria Math" panose="02040503050406030204" pitchFamily="18" charset="0"/>
                        </a:rPr>
                        <m:t>=(</m:t>
                      </m:r>
                      <m:sSup>
                        <m:sSup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i="1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+1)−</m:t>
                      </m:r>
                      <m:sSup>
                        <m:sSupPr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3200" dirty="0">
                  <a:latin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1" y="1581150"/>
                <a:ext cx="5181599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-914400" y="2036624"/>
                <a:ext cx="84582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latin typeface="Cambria Math" panose="02040503050406030204" pitchFamily="18" charset="0"/>
                        </a:rPr>
                        <m:t>=(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−1−2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)(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−1+2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914400" y="2036624"/>
                <a:ext cx="8458200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381000" y="2618422"/>
                <a:ext cx="73152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−4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−2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+4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𝑥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00" y="2618422"/>
                <a:ext cx="7315200" cy="584775"/>
              </a:xfrm>
              <a:prstGeom prst="rect">
                <a:avLst/>
              </a:prstGeom>
              <a:blipFill>
                <a:blip r:embed="rId5"/>
                <a:stretch>
                  <a:fillRect l="-2167" t="-14737" b="-336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021976" y="3200221"/>
                <a:ext cx="7741024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i="1">
                          <a:latin typeface="Cambria Math" panose="02040503050406030204" pitchFamily="18" charset="0"/>
                        </a:rPr>
                        <m:t>−4</m:t>
                      </m:r>
                      <m:sSup>
                        <m:sSup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i="1">
                          <a:latin typeface="Cambria Math" panose="02040503050406030204" pitchFamily="18" charset="0"/>
                        </a:rPr>
                        <m:t>)−(2</m:t>
                      </m:r>
                      <m:sSup>
                        <m:sSup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−4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𝑥</m:t>
                      </m:r>
                      <m:sSup>
                        <m:sSup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i="1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1976" y="3200221"/>
                <a:ext cx="7741024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764254" y="3766080"/>
                <a:ext cx="70104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−2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</m:d>
                      <m:d>
                        <m:d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+2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</m:d>
                      <m:r>
                        <a:rPr lang="en-US" sz="3200" i="1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𝑥𝑦</m:t>
                      </m:r>
                      <m:d>
                        <m:d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−2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</m:d>
                    </m:oMath>
                  </m:oMathPara>
                </a14:m>
                <a:endParaRPr lang="en-US" sz="32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4254" y="3766080"/>
                <a:ext cx="7010400" cy="58477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133600" y="4350855"/>
                <a:ext cx="51816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=(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−2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)(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+2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−2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𝑥𝑦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3600" y="4350855"/>
                <a:ext cx="5181600" cy="584775"/>
              </a:xfrm>
              <a:prstGeom prst="rect">
                <a:avLst/>
              </a:prstGeom>
              <a:blipFill>
                <a:blip r:embed="rId8"/>
                <a:stretch>
                  <a:fillRect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>
                <a:off x="4572000" y="1605975"/>
                <a:ext cx="365683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latin typeface="Cambria Math" panose="02040503050406030204" pitchFamily="18" charset="0"/>
                        </a:rPr>
                        <m:t>=(</m:t>
                      </m:r>
                      <m:sSup>
                        <m:sSup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𝑦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−1)</m:t>
                          </m:r>
                        </m:e>
                        <m:sup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i="1">
                          <a:latin typeface="Cambria Math" panose="02040503050406030204" pitchFamily="18" charset="0"/>
                        </a:rPr>
                        <m:t>−(2</m:t>
                      </m:r>
                      <m:sSup>
                        <m:sSup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3200" dirty="0"/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0" y="1605975"/>
                <a:ext cx="3656835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772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" grpId="0"/>
      <p:bldP spid="3" grpId="0"/>
      <p:bldP spid="4" grpId="0"/>
      <p:bldP spid="5" grpId="0"/>
      <p:bldP spid="7" grpId="0"/>
      <p:bldP spid="8" grpId="0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/>
          <p:cNvSpPr/>
          <p:nvPr/>
        </p:nvSpPr>
        <p:spPr>
          <a:xfrm>
            <a:off x="609600" y="514350"/>
            <a:ext cx="3235960" cy="318516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pic>
        <p:nvPicPr>
          <p:cNvPr id="4" name="Hình ảnh 3" descr="Ảnh có chứa văn bản, đồ chơi, đồ họa véc-tơ, danh thiếp&#10;&#10;Mô tả được tạo tự độ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25" y="2676087"/>
            <a:ext cx="2320220" cy="2234972"/>
          </a:xfrm>
          <a:prstGeom prst="rect">
            <a:avLst/>
          </a:prstGeom>
        </p:spPr>
      </p:pic>
      <p:sp>
        <p:nvSpPr>
          <p:cNvPr id="2" name="TextBox 10"/>
          <p:cNvSpPr txBox="1"/>
          <p:nvPr/>
        </p:nvSpPr>
        <p:spPr>
          <a:xfrm>
            <a:off x="4075090" y="1815147"/>
            <a:ext cx="2438400" cy="5835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VẬN DỤNG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303054" y="-19050"/>
                <a:ext cx="8536145" cy="20621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just"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3200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Bài</a:t>
                </a:r>
                <a:r>
                  <a:rPr lang="en-US" sz="3200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tập</a:t>
                </a:r>
                <a:r>
                  <a:rPr lang="en-US" sz="3200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Bác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An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vay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ngân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hàng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triệu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năm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ở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ngân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hàng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lãi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suất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%/</m:t>
                    </m:r>
                  </m:oMath>
                </a14:m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năm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tiền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bác</a:t>
                </a:r>
                <a:r>
                  <a:rPr lang="en-US" altLang="en-US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An </a:t>
                </a:r>
                <a:r>
                  <a:rPr lang="en-US" altLang="en-US" sz="3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altLang="en-US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trả</a:t>
                </a:r>
                <a:r>
                  <a:rPr lang="en-US" altLang="en-US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altLang="en-US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 </a:t>
                </a:r>
                <a:r>
                  <a:rPr lang="en-US" alt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năm</a:t>
                </a:r>
                <a:r>
                  <a:rPr lang="en-US" alt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dưới</a:t>
                </a:r>
                <a:r>
                  <a:rPr lang="en-US" alt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dạng</a:t>
                </a:r>
                <a:r>
                  <a:rPr lang="en-US" alt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lang="en-US" alt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054" y="-19050"/>
                <a:ext cx="8536145" cy="2062103"/>
              </a:xfrm>
              <a:prstGeom prst="rect">
                <a:avLst/>
              </a:prstGeom>
              <a:blipFill>
                <a:blip r:embed="rId2"/>
                <a:stretch>
                  <a:fillRect l="-1857" t="-4142" r="-1786" b="-85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303055" y="1910775"/>
            <a:ext cx="9923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Giải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914400" y="2558102"/>
                <a:ext cx="5008743" cy="6232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>
                  <a:spcBef>
                    <a:spcPts val="300"/>
                  </a:spcBef>
                  <a:spcAft>
                    <a:spcPts val="3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𝑥</m:t>
                      </m:r>
                      <m:r>
                        <a:rPr lang="en-US" sz="3200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+3.</m:t>
                      </m:r>
                      <m:r>
                        <a:rPr lang="en-US" sz="3200" i="1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𝑥</m:t>
                      </m:r>
                      <m:r>
                        <a:rPr lang="en-US" sz="320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%=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(1+3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%)</m:t>
                      </m:r>
                    </m:oMath>
                  </m:oMathPara>
                </a14:m>
                <a:endParaRPr lang="en-US" sz="3200" dirty="0">
                  <a:latin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2558102"/>
                <a:ext cx="5008743" cy="62324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3333750"/>
            <a:ext cx="1752600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6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52400" y="133350"/>
            <a:ext cx="7772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HƯỚNG DẪN VỀ NHÀ</a:t>
            </a:r>
            <a:endParaRPr lang="en-US" sz="3600" dirty="0">
              <a:solidFill>
                <a:prstClr val="black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742950"/>
            <a:ext cx="8839200" cy="1646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HS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ôn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pháp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còn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lại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SGK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24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ủ đề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18433</TotalTime>
  <Words>1526</Words>
  <Application>Microsoft Office PowerPoint</Application>
  <PresentationFormat>On-screen Show (16:9)</PresentationFormat>
  <Paragraphs>295</Paragraphs>
  <Slides>30</Slides>
  <Notes>12</Notes>
  <HiddenSlides>0</HiddenSlides>
  <MMClips>6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45" baseType="lpstr">
      <vt:lpstr>宋体</vt:lpstr>
      <vt:lpstr>A3.OpenSans-San</vt:lpstr>
      <vt:lpstr>Aharoni</vt:lpstr>
      <vt:lpstr>Arial</vt:lpstr>
      <vt:lpstr>Calibri</vt:lpstr>
      <vt:lpstr>Calibri Light</vt:lpstr>
      <vt:lpstr>Cambria Math</vt:lpstr>
      <vt:lpstr>等线</vt:lpstr>
      <vt:lpstr>Tahoma</vt:lpstr>
      <vt:lpstr>Times New Roman</vt:lpstr>
      <vt:lpstr>zihun7hao-wennuantongzhiti</vt:lpstr>
      <vt:lpstr>字魂59号-创粗黑</vt:lpstr>
      <vt:lpstr>思源黑体 Heavy</vt:lpstr>
      <vt:lpstr>Office Theme</vt:lpstr>
      <vt:lpstr>Chủ đề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Bản trình bày PowerPoint</dc:title>
  <dc:creator>Thuan Nguyen Thi My</dc:creator>
  <cp:lastModifiedBy>Admin</cp:lastModifiedBy>
  <cp:revision>364</cp:revision>
  <dcterms:created xsi:type="dcterms:W3CDTF">2021-07-22T17:31:00Z</dcterms:created>
  <dcterms:modified xsi:type="dcterms:W3CDTF">2023-07-26T02:11:16Z</dcterms:modified>
</cp:coreProperties>
</file>