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17.xml" ContentType="application/vnd.openxmlformats-officedocument.presentationml.notesSlide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2"/>
  </p:notesMasterIdLst>
  <p:sldIdLst>
    <p:sldId id="570" r:id="rId3"/>
    <p:sldId id="281" r:id="rId4"/>
    <p:sldId id="282" r:id="rId5"/>
    <p:sldId id="497" r:id="rId6"/>
    <p:sldId id="456" r:id="rId7"/>
    <p:sldId id="617" r:id="rId8"/>
    <p:sldId id="326" r:id="rId9"/>
    <p:sldId id="621" r:id="rId10"/>
    <p:sldId id="624" r:id="rId11"/>
    <p:sldId id="622" r:id="rId12"/>
    <p:sldId id="483" r:id="rId13"/>
    <p:sldId id="577" r:id="rId14"/>
    <p:sldId id="590" r:id="rId15"/>
    <p:sldId id="591" r:id="rId16"/>
    <p:sldId id="592" r:id="rId17"/>
    <p:sldId id="625" r:id="rId18"/>
    <p:sldId id="614" r:id="rId19"/>
    <p:sldId id="593" r:id="rId20"/>
    <p:sldId id="620" r:id="rId21"/>
    <p:sldId id="615" r:id="rId22"/>
    <p:sldId id="595" r:id="rId23"/>
    <p:sldId id="596" r:id="rId24"/>
    <p:sldId id="597" r:id="rId25"/>
    <p:sldId id="600" r:id="rId26"/>
    <p:sldId id="601" r:id="rId27"/>
    <p:sldId id="602" r:id="rId28"/>
    <p:sldId id="630" r:id="rId29"/>
    <p:sldId id="612" r:id="rId30"/>
    <p:sldId id="626" r:id="rId31"/>
    <p:sldId id="627" r:id="rId32"/>
    <p:sldId id="598" r:id="rId33"/>
    <p:sldId id="599" r:id="rId34"/>
    <p:sldId id="628" r:id="rId35"/>
    <p:sldId id="603" r:id="rId36"/>
    <p:sldId id="629" r:id="rId37"/>
    <p:sldId id="613" r:id="rId38"/>
    <p:sldId id="604" r:id="rId39"/>
    <p:sldId id="618" r:id="rId40"/>
    <p:sldId id="576" r:id="rId41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huan Nguyen Thi My" initials="TNTM" lastIdx="1" clrIdx="0">
    <p:extLst>
      <p:ext uri="{19B8F6BF-5375-455C-9EA6-DF929625EA0E}">
        <p15:presenceInfo xmlns:p15="http://schemas.microsoft.com/office/powerpoint/2012/main" userId="Thuan Nguyen Thi My" providerId="None"/>
      </p:ext>
    </p:extLst>
  </p:cmAuthor>
  <p:cmAuthor id="2" name="ADMIN" initials="A" lastIdx="2" clrIdx="1"/>
  <p:cmAuthor id="3" name="dung" initials="d" lastIdx="5" clrIdx="2">
    <p:extLst>
      <p:ext uri="{19B8F6BF-5375-455C-9EA6-DF929625EA0E}">
        <p15:presenceInfo xmlns:p15="http://schemas.microsoft.com/office/powerpoint/2012/main" userId="dung" providerId="None"/>
      </p:ext>
    </p:extLst>
  </p:cmAuthor>
  <p:cmAuthor id="4" name="Admin" initials="A" lastIdx="2" clrIdx="3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8BCD43"/>
    <a:srgbClr val="02023C"/>
    <a:srgbClr val="DE4654"/>
    <a:srgbClr val="54304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iểu Trung bình 2 - Màu chủ đề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31" autoAdjust="0"/>
  </p:normalViewPr>
  <p:slideViewPr>
    <p:cSldViewPr>
      <p:cViewPr varScale="1">
        <p:scale>
          <a:sx n="84" d="100"/>
          <a:sy n="84" d="100"/>
        </p:scale>
        <p:origin x="438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3-08-02T00:41:13.120" idx="1">
    <p:pos x="10" y="10"/>
    <p:text>Đồ thị này cần thay vì 2 lí do: đường gióng tọa độ cần nét đứt, đường gióng tung độ của M chưa chính xác.</p:text>
    <p:extLst>
      <p:ext uri="{C676402C-5697-4E1C-873F-D02D1690AC5C}">
        <p15:threadingInfo xmlns:p15="http://schemas.microsoft.com/office/powerpoint/2012/main" timeZoneBias="-4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3-08-02T00:42:11.214" idx="2">
    <p:pos x="10" y="10"/>
    <p:text>Đồ thị này cần thay vì 2 lí do: đường gióng tọa độ cần nét đứt, đường gióng tung độ của M chưa chính xác.</p:text>
    <p:extLst>
      <p:ext uri="{C676402C-5697-4E1C-873F-D02D1690AC5C}">
        <p15:threadingInfo xmlns:p15="http://schemas.microsoft.com/office/powerpoint/2012/main" timeZoneBias="-42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 sz="3200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 sz="3200"/>
        </a:p>
      </dgm:t>
    </dgm:pt>
    <dgm:pt modelId="{ECA0ABAF-B23C-4736-AEB9-5FAE681D07FA}">
      <dgm:prSet phldrT="[Text]" custT="1"/>
      <dgm:spPr/>
      <dgm:t>
        <a:bodyPr/>
        <a:lstStyle/>
        <a:p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KHBD,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máy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chiếu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, com pa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thước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kẻ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3200" dirty="0"/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 sz="3200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 sz="3200"/>
        </a:p>
      </dgm:t>
    </dgm:pt>
    <dgm:pt modelId="{3B33AAEF-2BF8-4EBB-A3B1-62835B5C81BF}">
      <dgm:prSet phldrT="[Text]" custT="1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 sz="3200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 sz="3200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Sách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giáo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khoa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3200" dirty="0">
            <a:latin typeface="+mj-lt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 sz="3200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 sz="3200"/>
        </a:p>
      </dgm:t>
    </dgm:pt>
    <dgm:pt modelId="{E1F6625C-DEE5-4E81-9E17-CE182C3F5B83}">
      <dgm:prSet phldrT="[Text]" custT="1"/>
      <dgm:spPr/>
      <dgm:t>
        <a:bodyPr/>
        <a:lstStyle/>
        <a:p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Tham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khảo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: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các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kiến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thức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địa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lý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sinh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học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vật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lý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lịch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 smtClean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sử</a:t>
          </a:r>
          <a:r>
            <a:rPr lang="en-US" sz="3200" dirty="0" smtClean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, …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liên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quan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đến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bài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học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3200" dirty="0"/>
        </a:p>
      </dgm:t>
    </dgm:pt>
    <dgm:pt modelId="{36AAC359-CE2D-49C3-8DCE-CD6A0AB76C47}" type="parTrans" cxnId="{16414EC6-8CBC-4C11-938D-F4D86DEAFD64}">
      <dgm:prSet/>
      <dgm:spPr/>
      <dgm:t>
        <a:bodyPr/>
        <a:lstStyle/>
        <a:p>
          <a:endParaRPr lang="en-US" sz="3200"/>
        </a:p>
      </dgm:t>
    </dgm:pt>
    <dgm:pt modelId="{C1C3EF18-84B5-4FA0-8B06-B82A0F1FB869}" type="sibTrans" cxnId="{16414EC6-8CBC-4C11-938D-F4D86DEAFD64}">
      <dgm:prSet/>
      <dgm:spPr/>
      <dgm:t>
        <a:bodyPr/>
        <a:lstStyle/>
        <a:p>
          <a:endParaRPr lang="en-US" sz="3200"/>
        </a:p>
      </dgm:t>
    </dgm:pt>
    <dgm:pt modelId="{7C640BC9-3B54-462E-81CB-2C5C26E6BC7C}">
      <dgm:prSet phldrT="[Text]" custT="1"/>
      <dgm:spPr/>
      <dgm:t>
        <a:bodyPr/>
        <a:lstStyle/>
        <a:p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Dụng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cụ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học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tập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thước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kẻ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com pa.</a:t>
          </a:r>
          <a:endParaRPr lang="en-US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2FF963-9027-4683-9E96-547AE7F71337}" type="parTrans" cxnId="{0C9C6203-F4AB-4245-B661-DDE3B284A297}">
      <dgm:prSet/>
      <dgm:spPr/>
      <dgm:t>
        <a:bodyPr/>
        <a:lstStyle/>
        <a:p>
          <a:endParaRPr lang="en-US" sz="3200"/>
        </a:p>
      </dgm:t>
    </dgm:pt>
    <dgm:pt modelId="{64865A18-553A-4E74-892F-46AD1B65C9B8}" type="sibTrans" cxnId="{0C9C6203-F4AB-4245-B661-DDE3B284A297}">
      <dgm:prSet/>
      <dgm:spPr/>
      <dgm:t>
        <a:bodyPr/>
        <a:lstStyle/>
        <a:p>
          <a:endParaRPr lang="en-US" sz="3200"/>
        </a:p>
      </dgm:t>
    </dgm:pt>
    <dgm:pt modelId="{578C45F3-86DD-4F23-BF8F-057A8C926990}">
      <dgm:prSet phldrT="[Text]" custT="1"/>
      <dgm:spPr/>
      <dgm:t>
        <a:bodyPr/>
        <a:lstStyle/>
        <a:p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Giấy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kẻ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ô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vuông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3200" dirty="0">
            <a:latin typeface="+mj-lt"/>
          </a:endParaRPr>
        </a:p>
      </dgm:t>
    </dgm:pt>
    <dgm:pt modelId="{89E4B728-BD2D-4262-99F3-4C1D72A4FFFC}" type="parTrans" cxnId="{9543479C-F188-497A-8378-6CCF83F47E1A}">
      <dgm:prSet/>
      <dgm:spPr/>
      <dgm:t>
        <a:bodyPr/>
        <a:lstStyle/>
        <a:p>
          <a:endParaRPr lang="en-US" sz="3200"/>
        </a:p>
      </dgm:t>
    </dgm:pt>
    <dgm:pt modelId="{E12720AB-8054-4212-8C1B-7445DF0EB8F9}" type="sibTrans" cxnId="{9543479C-F188-497A-8378-6CCF83F47E1A}">
      <dgm:prSet/>
      <dgm:spPr/>
      <dgm:t>
        <a:bodyPr/>
        <a:lstStyle/>
        <a:p>
          <a:endParaRPr lang="en-US" sz="3200"/>
        </a:p>
      </dgm:t>
    </dgm:pt>
    <dgm:pt modelId="{D71F825F-8A65-4BDA-BC7A-08775CC4F943}">
      <dgm:prSet phldrT="[Text]" custT="1"/>
      <dgm:spPr/>
      <dgm:t>
        <a:bodyPr/>
        <a:lstStyle/>
        <a:p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-,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vĩ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tuyến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gốc</a:t>
          </a:r>
          <a:r>
            <a:rPr lang="en-US" sz="3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3200" dirty="0"/>
        </a:p>
      </dgm:t>
    </dgm:pt>
    <dgm:pt modelId="{340B0917-AE02-47E8-991A-57C2FEF6B492}" type="parTrans" cxnId="{949833C7-880F-431F-9337-C36D09FD7E69}">
      <dgm:prSet/>
      <dgm:spPr/>
      <dgm:t>
        <a:bodyPr/>
        <a:lstStyle/>
        <a:p>
          <a:endParaRPr lang="en-US" sz="3200"/>
        </a:p>
      </dgm:t>
    </dgm:pt>
    <dgm:pt modelId="{EEA8AB36-2CE6-4B2C-BE03-742C9EF0AE15}" type="sibTrans" cxnId="{949833C7-880F-431F-9337-C36D09FD7E69}">
      <dgm:prSet/>
      <dgm:spPr/>
      <dgm:t>
        <a:bodyPr/>
        <a:lstStyle/>
        <a:p>
          <a:endParaRPr lang="en-US" sz="3200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C9E7A5-AF2E-4D50-8726-C7D64A106B64}" type="pres">
      <dgm:prSet presAssocID="{8E595FF9-7F13-4589-ADB1-A98CFA417FE8}" presName="parentText" presStyleLbl="node1" presStyleIdx="0" presStyleCnt="2" custScaleY="23804" custLinFactNeighborX="557" custLinFactNeighborY="-990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FB8EA2-E9F4-4E7D-B5BF-ABC527E44C63}" type="pres">
      <dgm:prSet presAssocID="{8E595FF9-7F13-4589-ADB1-A98CFA417FE8}" presName="childText" presStyleLbl="revTx" presStyleIdx="0" presStyleCnt="2" custLinFactNeighborY="-33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408717-B530-41AC-B5CE-E14FAEC5B062}" type="pres">
      <dgm:prSet presAssocID="{3B33AAEF-2BF8-4EBB-A3B1-62835B5C81BF}" presName="parentText" presStyleLbl="node1" presStyleIdx="1" presStyleCnt="2" custScaleY="28916" custLinFactNeighborY="-1034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16414EC6-8CBC-4C11-938D-F4D86DEAFD64}" srcId="{8E595FF9-7F13-4589-ADB1-A98CFA417FE8}" destId="{E1F6625C-DEE5-4E81-9E17-CE182C3F5B83}" srcOrd="1" destOrd="0" parTransId="{36AAC359-CE2D-49C3-8DCE-CD6A0AB76C47}" sibTransId="{C1C3EF18-84B5-4FA0-8B06-B82A0F1FB869}"/>
    <dgm:cxn modelId="{BA5B9CD6-AF1A-4D79-8DC3-9ED6964CB5F5}" type="presOf" srcId="{D71F825F-8A65-4BDA-BC7A-08775CC4F943}" destId="{0DFB8EA2-E9F4-4E7D-B5BF-ABC527E44C63}" srcOrd="0" destOrd="2" presId="urn:microsoft.com/office/officeart/2005/8/layout/vList2"/>
    <dgm:cxn modelId="{770E6D75-2589-4F18-8B25-2642615E4FB6}" type="presOf" srcId="{E1F6625C-DEE5-4E81-9E17-CE182C3F5B83}" destId="{0DFB8EA2-E9F4-4E7D-B5BF-ABC527E44C63}" srcOrd="0" destOrd="1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8C2EF9A6-E286-4D8C-9B5D-AA58CB61699C}" type="presOf" srcId="{7C640BC9-3B54-462E-81CB-2C5C26E6BC7C}" destId="{8F3B6D51-6576-4847-95F8-097004C88A78}" srcOrd="0" destOrd="1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949833C7-880F-431F-9337-C36D09FD7E69}" srcId="{8E595FF9-7F13-4589-ADB1-A98CFA417FE8}" destId="{D71F825F-8A65-4BDA-BC7A-08775CC4F943}" srcOrd="2" destOrd="0" parTransId="{340B0917-AE02-47E8-991A-57C2FEF6B492}" sibTransId="{EEA8AB36-2CE6-4B2C-BE03-742C9EF0AE15}"/>
    <dgm:cxn modelId="{0C9C6203-F4AB-4245-B661-DDE3B284A297}" srcId="{3B33AAEF-2BF8-4EBB-A3B1-62835B5C81BF}" destId="{7C640BC9-3B54-462E-81CB-2C5C26E6BC7C}" srcOrd="1" destOrd="0" parTransId="{4D2FF963-9027-4683-9E96-547AE7F71337}" sibTransId="{64865A18-553A-4E74-892F-46AD1B65C9B8}"/>
    <dgm:cxn modelId="{9543479C-F188-497A-8378-6CCF83F47E1A}" srcId="{3B33AAEF-2BF8-4EBB-A3B1-62835B5C81BF}" destId="{578C45F3-86DD-4F23-BF8F-057A8C926990}" srcOrd="2" destOrd="0" parTransId="{89E4B728-BD2D-4262-99F3-4C1D72A4FFFC}" sibTransId="{E12720AB-8054-4212-8C1B-7445DF0EB8F9}"/>
    <dgm:cxn modelId="{94D07763-1582-4358-9964-159E391A382B}" type="presOf" srcId="{578C45F3-86DD-4F23-BF8F-057A8C926990}" destId="{8F3B6D51-6576-4847-95F8-097004C88A78}" srcOrd="0" destOrd="2" presId="urn:microsoft.com/office/officeart/2005/8/layout/vList2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C9E7A5-AF2E-4D50-8726-C7D64A106B64}">
      <dsp:nvSpPr>
        <dsp:cNvPr id="0" name=""/>
        <dsp:cNvSpPr/>
      </dsp:nvSpPr>
      <dsp:spPr>
        <a:xfrm>
          <a:off x="0" y="0"/>
          <a:ext cx="7162800" cy="500234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sz="3200" b="1" i="0" u="none" strike="noStrike" kern="1200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sz="3200" b="1" i="0" u="none" strike="noStrike" kern="1200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sz="3200" kern="1200" dirty="0"/>
        </a:p>
      </dsp:txBody>
      <dsp:txXfrm>
        <a:off x="24419" y="24419"/>
        <a:ext cx="7113962" cy="451396"/>
      </dsp:txXfrm>
    </dsp:sp>
    <dsp:sp modelId="{0DFB8EA2-E9F4-4E7D-B5BF-ABC527E44C63}">
      <dsp:nvSpPr>
        <dsp:cNvPr id="0" name=""/>
        <dsp:cNvSpPr/>
      </dsp:nvSpPr>
      <dsp:spPr>
        <a:xfrm>
          <a:off x="0" y="430153"/>
          <a:ext cx="7162800" cy="195935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419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KHBD,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máy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chiếu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, com pa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thước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kẻ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Tham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khảo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: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các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kiến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thức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địa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lý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sinh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học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vật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lý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lịch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 smtClean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sử</a:t>
          </a:r>
          <a:r>
            <a:rPr lang="en-US" sz="3200" kern="1200" dirty="0" smtClean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, …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liên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quan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đến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bài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học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3200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-,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vĩ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tuyến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gốc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3200" kern="1200" dirty="0"/>
        </a:p>
      </dsp:txBody>
      <dsp:txXfrm>
        <a:off x="0" y="430153"/>
        <a:ext cx="7162800" cy="1959353"/>
      </dsp:txXfrm>
    </dsp:sp>
    <dsp:sp modelId="{D2408717-B530-41AC-B5CE-E14FAEC5B062}">
      <dsp:nvSpPr>
        <dsp:cNvPr id="0" name=""/>
        <dsp:cNvSpPr/>
      </dsp:nvSpPr>
      <dsp:spPr>
        <a:xfrm>
          <a:off x="0" y="2329134"/>
          <a:ext cx="7162800" cy="607661"/>
        </a:xfrm>
        <a:prstGeom prst="roundRect">
          <a:avLst/>
        </a:prstGeom>
        <a:solidFill>
          <a:schemeClr val="accent1">
            <a:lumMod val="60000"/>
            <a:lumOff val="40000"/>
          </a:schemeClr>
        </a:solidFill>
        <a:ln w="25400" cap="flat" cmpd="sng" algn="ctr">
          <a:solidFill>
            <a:schemeClr val="accent1">
              <a:lumMod val="40000"/>
              <a:lumOff val="6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sz="3200" b="1" kern="12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kern="1200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sz="3200" kern="1200" dirty="0"/>
        </a:p>
      </dsp:txBody>
      <dsp:txXfrm>
        <a:off x="29664" y="2358798"/>
        <a:ext cx="7103472" cy="548333"/>
      </dsp:txXfrm>
    </dsp:sp>
    <dsp:sp modelId="{8F3B6D51-6576-4847-95F8-097004C88A78}">
      <dsp:nvSpPr>
        <dsp:cNvPr id="0" name=""/>
        <dsp:cNvSpPr/>
      </dsp:nvSpPr>
      <dsp:spPr>
        <a:xfrm>
          <a:off x="0" y="3068534"/>
          <a:ext cx="7162800" cy="12735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419" tIns="40640" rIns="227584" bIns="40640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Sách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giáo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khoa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3200" kern="1200" dirty="0">
            <a:latin typeface="+mj-lt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Dụng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cụ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học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tập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,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thước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kẻ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com pa.</a:t>
          </a:r>
          <a:endParaRPr lang="en-US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Giấy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kẻ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 ô </a:t>
          </a:r>
          <a:r>
            <a:rPr lang="en-US" sz="3200" kern="1200" dirty="0" err="1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vuông</a:t>
          </a:r>
          <a:r>
            <a:rPr lang="en-US" sz="3200" kern="1200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rPr>
            <a:t>.</a:t>
          </a:r>
          <a:endParaRPr lang="en-US" sz="3200" kern="1200" dirty="0">
            <a:latin typeface="+mj-lt"/>
          </a:endParaRPr>
        </a:p>
      </dsp:txBody>
      <dsp:txXfrm>
        <a:off x="0" y="3068534"/>
        <a:ext cx="7162800" cy="12735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A3592-FEF6-4F18-A34B-F0E5D14EE5C6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986841-B6E9-4602-99D2-E5DE711450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824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694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1551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115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5295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419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Nháy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vào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biểu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tượng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đồng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hồ</a:t>
            </a:r>
            <a:r>
              <a:rPr lang="en-US" baseline="0" dirty="0" smtClean="0"/>
              <a:t> “2p” </a:t>
            </a:r>
            <a:r>
              <a:rPr lang="en-US" baseline="0" dirty="0" err="1" smtClean="0"/>
              <a:t>thì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đồng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hồ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chạy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kiểu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kim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trôi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1048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7440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8815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7358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26738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745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73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08355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986841-B6E9-4602-99D2-E5DE711450F7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084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794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31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246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3659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7234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57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0175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509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87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8DDCE-A2E0-4ED5-91D6-A39DA716103D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E1D2B-0CA4-49DE-8ACE-2DF230ACA4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8974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56BE5A3A-290B-4650-8837-C7DF6B09D7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Tiêu đề phụ 2">
            <a:extLst>
              <a:ext uri="{FF2B5EF4-FFF2-40B4-BE49-F238E27FC236}">
                <a16:creationId xmlns:a16="http://schemas.microsoft.com/office/drawing/2014/main" id="{FAAB943A-05E5-4DBB-9439-4AA9AB58B9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vi-VN"/>
              <a:t>Bấm để chỉnh sửa kiểu tiêu đề phụ của Bản cái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937A2A3E-C51E-4812-928F-9F6EDF7D68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4E7793D6-E57D-4A32-9BA2-23F3DF086B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658CFE39-66CB-4FC5-B2FF-60BABF3EF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5684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284C8E96-EA78-40BF-BDB6-5AD323A5C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B1FAEDDC-B817-4EED-9D53-E7D15904C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57E5799D-AEA1-46D7-9F99-374B9CA01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1E9E9318-9CF6-4ACA-A5CE-866349534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0FD000B7-C01C-4DE0-BFB4-7BE0BE314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4538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41D6E89E-E412-49B0-BE62-F2EE4A2B26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681F4A66-C7C1-48F5-AAB5-5A374166AB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DCD16AEB-16D5-42CA-9537-FAD06C886A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5110061A-2295-4F39-894F-8BF3905A0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84EAFA22-2B3E-47BF-8F5E-F64F865092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02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9761EA5-4D33-4A36-8325-0AFDE8063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C9285093-E273-47EC-8BFD-2D378C93B7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E200BCDF-53F2-4681-B896-B97C759BB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B86C5409-E40F-4002-9C0B-84C74584F1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03742CB6-7BBC-4CCA-A49E-F4B0DB855D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A4BB5FB3-9A75-4DFD-82CE-F2954A164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34504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DA5CC030-E22D-4C7E-B82F-6C746FBEE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AA1C16AB-9FFB-4D1E-9898-18C983971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hỗ dành sẵn cho Nội dung 3">
            <a:extLst>
              <a:ext uri="{FF2B5EF4-FFF2-40B4-BE49-F238E27FC236}">
                <a16:creationId xmlns:a16="http://schemas.microsoft.com/office/drawing/2014/main" id="{B848FA3B-CE27-4FB9-967B-9D7414F8DD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5" name="Chỗ dành sẵn cho Văn bản 4">
            <a:extLst>
              <a:ext uri="{FF2B5EF4-FFF2-40B4-BE49-F238E27FC236}">
                <a16:creationId xmlns:a16="http://schemas.microsoft.com/office/drawing/2014/main" id="{A3946EAB-6249-4D4C-BE84-13FD2632327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hỗ dành sẵn cho Nội dung 5">
            <a:extLst>
              <a:ext uri="{FF2B5EF4-FFF2-40B4-BE49-F238E27FC236}">
                <a16:creationId xmlns:a16="http://schemas.microsoft.com/office/drawing/2014/main" id="{0CB35F50-BC3C-4EE3-8A42-9DE4B0D930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7" name="Chỗ dành sẵn cho Ngày tháng 6">
            <a:extLst>
              <a:ext uri="{FF2B5EF4-FFF2-40B4-BE49-F238E27FC236}">
                <a16:creationId xmlns:a16="http://schemas.microsoft.com/office/drawing/2014/main" id="{054FDB98-3C96-4BC5-8100-EFDBD032C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8" name="Chỗ dành sẵn cho Chân trang 7">
            <a:extLst>
              <a:ext uri="{FF2B5EF4-FFF2-40B4-BE49-F238E27FC236}">
                <a16:creationId xmlns:a16="http://schemas.microsoft.com/office/drawing/2014/main" id="{CE02A3A8-70AB-4CBC-B228-8EE92B606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hỗ dành sẵn cho Số hiệu Bản chiếu 8">
            <a:extLst>
              <a:ext uri="{FF2B5EF4-FFF2-40B4-BE49-F238E27FC236}">
                <a16:creationId xmlns:a16="http://schemas.microsoft.com/office/drawing/2014/main" id="{271F50C4-EB83-47B1-B971-F20016E98B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79760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1DD26466-4061-4AEE-A69B-CB196B06D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gày tháng 2">
            <a:extLst>
              <a:ext uri="{FF2B5EF4-FFF2-40B4-BE49-F238E27FC236}">
                <a16:creationId xmlns:a16="http://schemas.microsoft.com/office/drawing/2014/main" id="{04544B7C-8624-48E3-9CF2-AFFE26A3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4" name="Chỗ dành sẵn cho Chân trang 3">
            <a:extLst>
              <a:ext uri="{FF2B5EF4-FFF2-40B4-BE49-F238E27FC236}">
                <a16:creationId xmlns:a16="http://schemas.microsoft.com/office/drawing/2014/main" id="{C1F059B1-CAD6-423E-A9CD-390BFB122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hỗ dành sẵn cho Số hiệu Bản chiếu 4">
            <a:extLst>
              <a:ext uri="{FF2B5EF4-FFF2-40B4-BE49-F238E27FC236}">
                <a16:creationId xmlns:a16="http://schemas.microsoft.com/office/drawing/2014/main" id="{EA24A03B-D71E-48E8-A1BE-FD13DDD60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4063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Ngày tháng 1">
            <a:extLst>
              <a:ext uri="{FF2B5EF4-FFF2-40B4-BE49-F238E27FC236}">
                <a16:creationId xmlns:a16="http://schemas.microsoft.com/office/drawing/2014/main" id="{D6476802-3A7D-45C0-A6D8-6AA8567F39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3" name="Chỗ dành sẵn cho Chân trang 2">
            <a:extLst>
              <a:ext uri="{FF2B5EF4-FFF2-40B4-BE49-F238E27FC236}">
                <a16:creationId xmlns:a16="http://schemas.microsoft.com/office/drawing/2014/main" id="{1B13712D-5B04-4E6A-8A0F-5C289249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hỗ dành sẵn cho Số hiệu Bản chiếu 3">
            <a:extLst>
              <a:ext uri="{FF2B5EF4-FFF2-40B4-BE49-F238E27FC236}">
                <a16:creationId xmlns:a16="http://schemas.microsoft.com/office/drawing/2014/main" id="{CA2E22E9-1CDF-4FDC-AAE0-4533882ED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6177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C277932-5BE4-45E5-AC8E-FACA9EA33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Nội dung 2">
            <a:extLst>
              <a:ext uri="{FF2B5EF4-FFF2-40B4-BE49-F238E27FC236}">
                <a16:creationId xmlns:a16="http://schemas.microsoft.com/office/drawing/2014/main" id="{E7281689-A220-4734-AC81-35FC709D0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1C09AB8-6206-4767-ADA0-0F5BFE4C7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2DF5A107-BA2F-4CEF-9B32-74906C309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1C10382E-E862-41C1-A96E-11E22F413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6D0F9C6B-8592-414D-89CA-B1BFD2E63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95749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A00DA8BF-E5D9-46F3-BF21-BD1845030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Hình ảnh 2">
            <a:extLst>
              <a:ext uri="{FF2B5EF4-FFF2-40B4-BE49-F238E27FC236}">
                <a16:creationId xmlns:a16="http://schemas.microsoft.com/office/drawing/2014/main" id="{C43884FC-7CB4-4A84-8786-D3B218280DF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Chỗ dành sẵn cho Văn bản 3">
            <a:extLst>
              <a:ext uri="{FF2B5EF4-FFF2-40B4-BE49-F238E27FC236}">
                <a16:creationId xmlns:a16="http://schemas.microsoft.com/office/drawing/2014/main" id="{8292C80B-F672-4040-9ED6-176F3D4277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Chỗ dành sẵn cho Ngày tháng 4">
            <a:extLst>
              <a:ext uri="{FF2B5EF4-FFF2-40B4-BE49-F238E27FC236}">
                <a16:creationId xmlns:a16="http://schemas.microsoft.com/office/drawing/2014/main" id="{6776CA2F-89E0-48FF-B7DB-B7435BE2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6" name="Chỗ dành sẵn cho Chân trang 5">
            <a:extLst>
              <a:ext uri="{FF2B5EF4-FFF2-40B4-BE49-F238E27FC236}">
                <a16:creationId xmlns:a16="http://schemas.microsoft.com/office/drawing/2014/main" id="{2580E76E-FA8D-4FBC-BCFF-C35B879764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hỗ dành sẵn cho Số hiệu Bản chiếu 6">
            <a:extLst>
              <a:ext uri="{FF2B5EF4-FFF2-40B4-BE49-F238E27FC236}">
                <a16:creationId xmlns:a16="http://schemas.microsoft.com/office/drawing/2014/main" id="{CEBF6CBD-9D8A-44F6-BEBD-EA780CC7C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3015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1">
            <a:extLst>
              <a:ext uri="{FF2B5EF4-FFF2-40B4-BE49-F238E27FC236}">
                <a16:creationId xmlns:a16="http://schemas.microsoft.com/office/drawing/2014/main" id="{76D26D3B-4D83-4901-B953-D52E007DF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921C6C4-6DBC-4E30-97B6-5A0B683E96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C76BC1D8-FBB1-44B4-AD6C-9A98F65D07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E106A809-2D05-4F49-A350-721D1F61D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ED31A982-DCE9-4452-B352-F525A3C409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0913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êu đề Dọc 1">
            <a:extLst>
              <a:ext uri="{FF2B5EF4-FFF2-40B4-BE49-F238E27FC236}">
                <a16:creationId xmlns:a16="http://schemas.microsoft.com/office/drawing/2014/main" id="{48643E9C-D4D0-4C27-9B92-8E7B641828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Dọc 2">
            <a:extLst>
              <a:ext uri="{FF2B5EF4-FFF2-40B4-BE49-F238E27FC236}">
                <a16:creationId xmlns:a16="http://schemas.microsoft.com/office/drawing/2014/main" id="{478D2274-438C-4DFA-AB47-D2EC50A5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1F6C0C3D-3E8C-4FA2-9C4A-FB6A74AB6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E9C4D9-BB03-4C0C-9630-F5D180F654E4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B2C93262-3164-4660-9FF4-3F62E2AFFB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C2037D9B-155D-4BA7-B28F-D052B396D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0C7E6-65DD-4795-8988-78B3EDD8A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8271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: 圆角 9"/>
          <p:cNvSpPr/>
          <p:nvPr userDrawn="1"/>
        </p:nvSpPr>
        <p:spPr>
          <a:xfrm>
            <a:off x="355607" y="200029"/>
            <a:ext cx="8432786" cy="4743443"/>
          </a:xfrm>
          <a:prstGeom prst="roundRect">
            <a:avLst>
              <a:gd name="adj" fmla="val 3157"/>
            </a:avLst>
          </a:prstGeom>
          <a:solidFill>
            <a:srgbClr val="1EA3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2" name="矩形: 圆角 11"/>
          <p:cNvSpPr/>
          <p:nvPr userDrawn="1"/>
        </p:nvSpPr>
        <p:spPr>
          <a:xfrm>
            <a:off x="483433" y="303976"/>
            <a:ext cx="8139659" cy="4499582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0" name="矩形: 圆角 59"/>
          <p:cNvSpPr/>
          <p:nvPr userDrawn="1"/>
        </p:nvSpPr>
        <p:spPr>
          <a:xfrm>
            <a:off x="530276" y="342860"/>
            <a:ext cx="8046000" cy="4428000"/>
          </a:xfrm>
          <a:prstGeom prst="roundRect">
            <a:avLst>
              <a:gd name="adj" fmla="val 3073"/>
            </a:avLst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 dirty="0"/>
          </a:p>
        </p:txBody>
      </p:sp>
      <p:sp>
        <p:nvSpPr>
          <p:cNvPr id="13" name="矩形: 一个圆顶角，剪去另一个顶角 12"/>
          <p:cNvSpPr/>
          <p:nvPr userDrawn="1"/>
        </p:nvSpPr>
        <p:spPr>
          <a:xfrm rot="5400000" flipV="1">
            <a:off x="52277" y="64877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grpSp>
        <p:nvGrpSpPr>
          <p:cNvPr id="11" name="组合 10"/>
          <p:cNvGrpSpPr/>
          <p:nvPr userDrawn="1"/>
        </p:nvGrpSpPr>
        <p:grpSpPr>
          <a:xfrm>
            <a:off x="718661" y="100489"/>
            <a:ext cx="7612380" cy="461010"/>
            <a:chOff x="1509" y="211"/>
            <a:chExt cx="15984" cy="968"/>
          </a:xfrm>
        </p:grpSpPr>
        <p:sp>
          <p:nvSpPr>
            <p:cNvPr id="42" name="流程图: 接点 41"/>
            <p:cNvSpPr/>
            <p:nvPr/>
          </p:nvSpPr>
          <p:spPr>
            <a:xfrm>
              <a:off x="1509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3" name="空心弧 18"/>
            <p:cNvSpPr/>
            <p:nvPr/>
          </p:nvSpPr>
          <p:spPr>
            <a:xfrm rot="5400000">
              <a:off x="1469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4" name="流程图: 接点 43"/>
            <p:cNvSpPr/>
            <p:nvPr/>
          </p:nvSpPr>
          <p:spPr>
            <a:xfrm>
              <a:off x="3378" y="720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5" name="空心弧 18"/>
            <p:cNvSpPr/>
            <p:nvPr/>
          </p:nvSpPr>
          <p:spPr>
            <a:xfrm rot="5400000">
              <a:off x="3338" y="295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6" name="流程图: 接点 45"/>
            <p:cNvSpPr/>
            <p:nvPr/>
          </p:nvSpPr>
          <p:spPr>
            <a:xfrm>
              <a:off x="5211" y="725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7" name="空心弧 18"/>
            <p:cNvSpPr/>
            <p:nvPr/>
          </p:nvSpPr>
          <p:spPr>
            <a:xfrm rot="5400000">
              <a:off x="5171" y="29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8" name="流程图: 接点 47"/>
            <p:cNvSpPr/>
            <p:nvPr/>
          </p:nvSpPr>
          <p:spPr>
            <a:xfrm>
              <a:off x="7391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49" name="空心弧 18"/>
            <p:cNvSpPr/>
            <p:nvPr/>
          </p:nvSpPr>
          <p:spPr>
            <a:xfrm rot="5400000">
              <a:off x="7351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0" name="流程图: 接点 49"/>
            <p:cNvSpPr/>
            <p:nvPr/>
          </p:nvSpPr>
          <p:spPr>
            <a:xfrm>
              <a:off x="9260" y="718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1" name="空心弧 18"/>
            <p:cNvSpPr/>
            <p:nvPr/>
          </p:nvSpPr>
          <p:spPr>
            <a:xfrm rot="5400000">
              <a:off x="9220" y="292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2" name="流程图: 接点 51"/>
            <p:cNvSpPr/>
            <p:nvPr/>
          </p:nvSpPr>
          <p:spPr>
            <a:xfrm>
              <a:off x="11093" y="722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3" name="空心弧 18"/>
            <p:cNvSpPr/>
            <p:nvPr/>
          </p:nvSpPr>
          <p:spPr>
            <a:xfrm rot="5400000">
              <a:off x="11053" y="297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4" name="流程图: 接点 53"/>
            <p:cNvSpPr/>
            <p:nvPr/>
          </p:nvSpPr>
          <p:spPr>
            <a:xfrm>
              <a:off x="13203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5" name="空心弧 18"/>
            <p:cNvSpPr/>
            <p:nvPr/>
          </p:nvSpPr>
          <p:spPr>
            <a:xfrm rot="5400000">
              <a:off x="13162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6" name="流程图: 接点 55"/>
            <p:cNvSpPr/>
            <p:nvPr/>
          </p:nvSpPr>
          <p:spPr>
            <a:xfrm>
              <a:off x="15071" y="709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7" name="空心弧 18"/>
            <p:cNvSpPr/>
            <p:nvPr/>
          </p:nvSpPr>
          <p:spPr>
            <a:xfrm rot="5400000">
              <a:off x="15031" y="284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8" name="流程图: 接点 57"/>
            <p:cNvSpPr/>
            <p:nvPr/>
          </p:nvSpPr>
          <p:spPr>
            <a:xfrm>
              <a:off x="16905" y="714"/>
              <a:ext cx="454" cy="454"/>
            </a:xfrm>
            <a:prstGeom prst="flowChartConnector">
              <a:avLst/>
            </a:prstGeom>
            <a:solidFill>
              <a:srgbClr val="009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  <p:sp>
          <p:nvSpPr>
            <p:cNvPr id="59" name="空心弧 18"/>
            <p:cNvSpPr/>
            <p:nvPr/>
          </p:nvSpPr>
          <p:spPr>
            <a:xfrm rot="5400000">
              <a:off x="16864" y="289"/>
              <a:ext cx="703" cy="556"/>
            </a:xfrm>
            <a:custGeom>
              <a:avLst/>
              <a:gdLst>
                <a:gd name="connsiteX0" fmla="*/ 78598 w 503582"/>
                <a:gd name="connsiteY0" fmla="*/ 331635 h 384313"/>
                <a:gd name="connsiteX1" fmla="*/ 98097 w 503582"/>
                <a:gd name="connsiteY1" fmla="*/ 39951 h 384313"/>
                <a:gd name="connsiteX2" fmla="*/ 381725 w 503582"/>
                <a:gd name="connsiteY2" fmla="*/ 27562 h 384313"/>
                <a:gd name="connsiteX3" fmla="*/ 447048 w 503582"/>
                <a:gd name="connsiteY3" fmla="*/ 313482 h 384313"/>
                <a:gd name="connsiteX4" fmla="*/ 355403 w 503582"/>
                <a:gd name="connsiteY4" fmla="*/ 256537 h 384313"/>
                <a:gd name="connsiteX5" fmla="*/ 315646 w 503582"/>
                <a:gd name="connsiteY5" fmla="*/ 111270 h 384313"/>
                <a:gd name="connsiteX6" fmla="*/ 174496 w 503582"/>
                <a:gd name="connsiteY6" fmla="*/ 115611 h 384313"/>
                <a:gd name="connsiteX7" fmla="*/ 162674 w 503582"/>
                <a:gd name="connsiteY7" fmla="*/ 263928 h 384313"/>
                <a:gd name="connsiteX8" fmla="*/ 78598 w 503582"/>
                <a:gd name="connsiteY8" fmla="*/ 331635 h 384313"/>
                <a:gd name="connsiteX0-1" fmla="*/ 78600 w 503614"/>
                <a:gd name="connsiteY0-2" fmla="*/ 331635 h 353527"/>
                <a:gd name="connsiteX1-3" fmla="*/ 98099 w 503614"/>
                <a:gd name="connsiteY1-4" fmla="*/ 39951 h 353527"/>
                <a:gd name="connsiteX2-5" fmla="*/ 381727 w 503614"/>
                <a:gd name="connsiteY2-6" fmla="*/ 27562 h 353527"/>
                <a:gd name="connsiteX3-7" fmla="*/ 447050 w 503614"/>
                <a:gd name="connsiteY3-8" fmla="*/ 313482 h 353527"/>
                <a:gd name="connsiteX4-9" fmla="*/ 355405 w 503614"/>
                <a:gd name="connsiteY4-10" fmla="*/ 256537 h 353527"/>
                <a:gd name="connsiteX5-11" fmla="*/ 315648 w 503614"/>
                <a:gd name="connsiteY5-12" fmla="*/ 111270 h 353527"/>
                <a:gd name="connsiteX6-13" fmla="*/ 174498 w 503614"/>
                <a:gd name="connsiteY6-14" fmla="*/ 115611 h 353527"/>
                <a:gd name="connsiteX7-15" fmla="*/ 162676 w 503614"/>
                <a:gd name="connsiteY7-16" fmla="*/ 263928 h 353527"/>
                <a:gd name="connsiteX8-17" fmla="*/ 156570 w 503614"/>
                <a:gd name="connsiteY8-18" fmla="*/ 351524 h 353527"/>
                <a:gd name="connsiteX9" fmla="*/ 78600 w 503614"/>
                <a:gd name="connsiteY9" fmla="*/ 331635 h 353527"/>
                <a:gd name="connsiteX0-19" fmla="*/ 78600 w 503614"/>
                <a:gd name="connsiteY0-20" fmla="*/ 331635 h 353527"/>
                <a:gd name="connsiteX1-21" fmla="*/ 98099 w 503614"/>
                <a:gd name="connsiteY1-22" fmla="*/ 39951 h 353527"/>
                <a:gd name="connsiteX2-23" fmla="*/ 381727 w 503614"/>
                <a:gd name="connsiteY2-24" fmla="*/ 27562 h 353527"/>
                <a:gd name="connsiteX3-25" fmla="*/ 447050 w 503614"/>
                <a:gd name="connsiteY3-26" fmla="*/ 313482 h 353527"/>
                <a:gd name="connsiteX4-27" fmla="*/ 355405 w 503614"/>
                <a:gd name="connsiteY4-28" fmla="*/ 256537 h 353527"/>
                <a:gd name="connsiteX5-29" fmla="*/ 315648 w 503614"/>
                <a:gd name="connsiteY5-30" fmla="*/ 111270 h 353527"/>
                <a:gd name="connsiteX6-31" fmla="*/ 174498 w 503614"/>
                <a:gd name="connsiteY6-32" fmla="*/ 115611 h 353527"/>
                <a:gd name="connsiteX7-33" fmla="*/ 162676 w 503614"/>
                <a:gd name="connsiteY7-34" fmla="*/ 263928 h 353527"/>
                <a:gd name="connsiteX8-35" fmla="*/ 156570 w 503614"/>
                <a:gd name="connsiteY8-36" fmla="*/ 351524 h 353527"/>
                <a:gd name="connsiteX9-37" fmla="*/ 78600 w 503614"/>
                <a:gd name="connsiteY9-38" fmla="*/ 331635 h 353527"/>
                <a:gd name="connsiteX0-39" fmla="*/ 78600 w 503614"/>
                <a:gd name="connsiteY0-40" fmla="*/ 331635 h 353527"/>
                <a:gd name="connsiteX1-41" fmla="*/ 98099 w 503614"/>
                <a:gd name="connsiteY1-42" fmla="*/ 39951 h 353527"/>
                <a:gd name="connsiteX2-43" fmla="*/ 381727 w 503614"/>
                <a:gd name="connsiteY2-44" fmla="*/ 27562 h 353527"/>
                <a:gd name="connsiteX3-45" fmla="*/ 447050 w 503614"/>
                <a:gd name="connsiteY3-46" fmla="*/ 313482 h 353527"/>
                <a:gd name="connsiteX4-47" fmla="*/ 372777 w 503614"/>
                <a:gd name="connsiteY4-48" fmla="*/ 321056 h 353527"/>
                <a:gd name="connsiteX5-49" fmla="*/ 355405 w 503614"/>
                <a:gd name="connsiteY5-50" fmla="*/ 256537 h 353527"/>
                <a:gd name="connsiteX6-51" fmla="*/ 315648 w 503614"/>
                <a:gd name="connsiteY6-52" fmla="*/ 111270 h 353527"/>
                <a:gd name="connsiteX7-53" fmla="*/ 174498 w 503614"/>
                <a:gd name="connsiteY7-54" fmla="*/ 115611 h 353527"/>
                <a:gd name="connsiteX8-55" fmla="*/ 162676 w 503614"/>
                <a:gd name="connsiteY8-56" fmla="*/ 263928 h 353527"/>
                <a:gd name="connsiteX9-57" fmla="*/ 156570 w 503614"/>
                <a:gd name="connsiteY9-58" fmla="*/ 351524 h 353527"/>
                <a:gd name="connsiteX10" fmla="*/ 78600 w 503614"/>
                <a:gd name="connsiteY10" fmla="*/ 331635 h 353527"/>
                <a:gd name="connsiteX0-59" fmla="*/ 78600 w 465644"/>
                <a:gd name="connsiteY0-60" fmla="*/ 335721 h 367308"/>
                <a:gd name="connsiteX1-61" fmla="*/ 98099 w 465644"/>
                <a:gd name="connsiteY1-62" fmla="*/ 44037 h 367308"/>
                <a:gd name="connsiteX2-63" fmla="*/ 381727 w 465644"/>
                <a:gd name="connsiteY2-64" fmla="*/ 31648 h 367308"/>
                <a:gd name="connsiteX3-65" fmla="*/ 420858 w 465644"/>
                <a:gd name="connsiteY3-66" fmla="*/ 348524 h 367308"/>
                <a:gd name="connsiteX4-67" fmla="*/ 372777 w 465644"/>
                <a:gd name="connsiteY4-68" fmla="*/ 325142 h 367308"/>
                <a:gd name="connsiteX5-69" fmla="*/ 355405 w 465644"/>
                <a:gd name="connsiteY5-70" fmla="*/ 260623 h 367308"/>
                <a:gd name="connsiteX6-71" fmla="*/ 315648 w 465644"/>
                <a:gd name="connsiteY6-72" fmla="*/ 115356 h 367308"/>
                <a:gd name="connsiteX7-73" fmla="*/ 174498 w 465644"/>
                <a:gd name="connsiteY7-74" fmla="*/ 119697 h 367308"/>
                <a:gd name="connsiteX8-75" fmla="*/ 162676 w 465644"/>
                <a:gd name="connsiteY8-76" fmla="*/ 268014 h 367308"/>
                <a:gd name="connsiteX9-77" fmla="*/ 156570 w 465644"/>
                <a:gd name="connsiteY9-78" fmla="*/ 355610 h 367308"/>
                <a:gd name="connsiteX10-79" fmla="*/ 78600 w 465644"/>
                <a:gd name="connsiteY10-80" fmla="*/ 335721 h 367308"/>
                <a:gd name="connsiteX0-81" fmla="*/ 78600 w 482853"/>
                <a:gd name="connsiteY0-82" fmla="*/ 326296 h 357883"/>
                <a:gd name="connsiteX1-83" fmla="*/ 98099 w 482853"/>
                <a:gd name="connsiteY1-84" fmla="*/ 34612 h 357883"/>
                <a:gd name="connsiteX2-85" fmla="*/ 381727 w 482853"/>
                <a:gd name="connsiteY2-86" fmla="*/ 22223 h 357883"/>
                <a:gd name="connsiteX3-87" fmla="*/ 482310 w 482853"/>
                <a:gd name="connsiteY3-88" fmla="*/ 199034 h 357883"/>
                <a:gd name="connsiteX4-89" fmla="*/ 420858 w 482853"/>
                <a:gd name="connsiteY4-90" fmla="*/ 339099 h 357883"/>
                <a:gd name="connsiteX5-91" fmla="*/ 372777 w 482853"/>
                <a:gd name="connsiteY5-92" fmla="*/ 315717 h 357883"/>
                <a:gd name="connsiteX6-93" fmla="*/ 355405 w 482853"/>
                <a:gd name="connsiteY6-94" fmla="*/ 251198 h 357883"/>
                <a:gd name="connsiteX7-95" fmla="*/ 315648 w 482853"/>
                <a:gd name="connsiteY7-96" fmla="*/ 105931 h 357883"/>
                <a:gd name="connsiteX8-97" fmla="*/ 174498 w 482853"/>
                <a:gd name="connsiteY8-98" fmla="*/ 110272 h 357883"/>
                <a:gd name="connsiteX9-99" fmla="*/ 162676 w 482853"/>
                <a:gd name="connsiteY9-100" fmla="*/ 258589 h 357883"/>
                <a:gd name="connsiteX10-101" fmla="*/ 156570 w 482853"/>
                <a:gd name="connsiteY10-102" fmla="*/ 346185 h 357883"/>
                <a:gd name="connsiteX11" fmla="*/ 78600 w 482853"/>
                <a:gd name="connsiteY11" fmla="*/ 326296 h 357883"/>
                <a:gd name="connsiteX0-103" fmla="*/ 78600 w 482853"/>
                <a:gd name="connsiteY0-104" fmla="*/ 326296 h 357883"/>
                <a:gd name="connsiteX1-105" fmla="*/ 98099 w 482853"/>
                <a:gd name="connsiteY1-106" fmla="*/ 34612 h 357883"/>
                <a:gd name="connsiteX2-107" fmla="*/ 381727 w 482853"/>
                <a:gd name="connsiteY2-108" fmla="*/ 22223 h 357883"/>
                <a:gd name="connsiteX3-109" fmla="*/ 482310 w 482853"/>
                <a:gd name="connsiteY3-110" fmla="*/ 199034 h 357883"/>
                <a:gd name="connsiteX4-111" fmla="*/ 420858 w 482853"/>
                <a:gd name="connsiteY4-112" fmla="*/ 339099 h 357883"/>
                <a:gd name="connsiteX5-113" fmla="*/ 372777 w 482853"/>
                <a:gd name="connsiteY5-114" fmla="*/ 315717 h 357883"/>
                <a:gd name="connsiteX6-115" fmla="*/ 355405 w 482853"/>
                <a:gd name="connsiteY6-116" fmla="*/ 251198 h 357883"/>
                <a:gd name="connsiteX7-117" fmla="*/ 315648 w 482853"/>
                <a:gd name="connsiteY7-118" fmla="*/ 105931 h 357883"/>
                <a:gd name="connsiteX8-119" fmla="*/ 174498 w 482853"/>
                <a:gd name="connsiteY8-120" fmla="*/ 110272 h 357883"/>
                <a:gd name="connsiteX9-121" fmla="*/ 162676 w 482853"/>
                <a:gd name="connsiteY9-122" fmla="*/ 258589 h 357883"/>
                <a:gd name="connsiteX10-123" fmla="*/ 156570 w 482853"/>
                <a:gd name="connsiteY10-124" fmla="*/ 346185 h 357883"/>
                <a:gd name="connsiteX11-125" fmla="*/ 78600 w 482853"/>
                <a:gd name="connsiteY11-126" fmla="*/ 326296 h 357883"/>
                <a:gd name="connsiteX0-127" fmla="*/ 78600 w 482853"/>
                <a:gd name="connsiteY0-128" fmla="*/ 326296 h 357883"/>
                <a:gd name="connsiteX1-129" fmla="*/ 98099 w 482853"/>
                <a:gd name="connsiteY1-130" fmla="*/ 34612 h 357883"/>
                <a:gd name="connsiteX2-131" fmla="*/ 381727 w 482853"/>
                <a:gd name="connsiteY2-132" fmla="*/ 22223 h 357883"/>
                <a:gd name="connsiteX3-133" fmla="*/ 482310 w 482853"/>
                <a:gd name="connsiteY3-134" fmla="*/ 199034 h 357883"/>
                <a:gd name="connsiteX4-135" fmla="*/ 420858 w 482853"/>
                <a:gd name="connsiteY4-136" fmla="*/ 339099 h 357883"/>
                <a:gd name="connsiteX5-137" fmla="*/ 372777 w 482853"/>
                <a:gd name="connsiteY5-138" fmla="*/ 315717 h 357883"/>
                <a:gd name="connsiteX6-139" fmla="*/ 350642 w 482853"/>
                <a:gd name="connsiteY6-140" fmla="*/ 253579 h 357883"/>
                <a:gd name="connsiteX7-141" fmla="*/ 315648 w 482853"/>
                <a:gd name="connsiteY7-142" fmla="*/ 105931 h 357883"/>
                <a:gd name="connsiteX8-143" fmla="*/ 174498 w 482853"/>
                <a:gd name="connsiteY8-144" fmla="*/ 110272 h 357883"/>
                <a:gd name="connsiteX9-145" fmla="*/ 162676 w 482853"/>
                <a:gd name="connsiteY9-146" fmla="*/ 258589 h 357883"/>
                <a:gd name="connsiteX10-147" fmla="*/ 156570 w 482853"/>
                <a:gd name="connsiteY10-148" fmla="*/ 346185 h 357883"/>
                <a:gd name="connsiteX11-149" fmla="*/ 78600 w 482853"/>
                <a:gd name="connsiteY11-150" fmla="*/ 326296 h 357883"/>
                <a:gd name="connsiteX0-151" fmla="*/ 78600 w 482853"/>
                <a:gd name="connsiteY0-152" fmla="*/ 326296 h 357883"/>
                <a:gd name="connsiteX1-153" fmla="*/ 98099 w 482853"/>
                <a:gd name="connsiteY1-154" fmla="*/ 34612 h 357883"/>
                <a:gd name="connsiteX2-155" fmla="*/ 381727 w 482853"/>
                <a:gd name="connsiteY2-156" fmla="*/ 22223 h 357883"/>
                <a:gd name="connsiteX3-157" fmla="*/ 482310 w 482853"/>
                <a:gd name="connsiteY3-158" fmla="*/ 199034 h 357883"/>
                <a:gd name="connsiteX4-159" fmla="*/ 420858 w 482853"/>
                <a:gd name="connsiteY4-160" fmla="*/ 339099 h 357883"/>
                <a:gd name="connsiteX5-161" fmla="*/ 372777 w 482853"/>
                <a:gd name="connsiteY5-162" fmla="*/ 315717 h 357883"/>
                <a:gd name="connsiteX6-163" fmla="*/ 350642 w 482853"/>
                <a:gd name="connsiteY6-164" fmla="*/ 253579 h 357883"/>
                <a:gd name="connsiteX7-165" fmla="*/ 315648 w 482853"/>
                <a:gd name="connsiteY7-166" fmla="*/ 105931 h 357883"/>
                <a:gd name="connsiteX8-167" fmla="*/ 174498 w 482853"/>
                <a:gd name="connsiteY8-168" fmla="*/ 110272 h 357883"/>
                <a:gd name="connsiteX9-169" fmla="*/ 172201 w 482853"/>
                <a:gd name="connsiteY9-170" fmla="*/ 260971 h 357883"/>
                <a:gd name="connsiteX10-171" fmla="*/ 156570 w 482853"/>
                <a:gd name="connsiteY10-172" fmla="*/ 346185 h 357883"/>
                <a:gd name="connsiteX11-173" fmla="*/ 78600 w 482853"/>
                <a:gd name="connsiteY11-174" fmla="*/ 326296 h 357883"/>
                <a:gd name="connsiteX0-175" fmla="*/ 86886 w 412558"/>
                <a:gd name="connsiteY0-176" fmla="*/ 360065 h 360696"/>
                <a:gd name="connsiteX1-177" fmla="*/ 27804 w 412558"/>
                <a:gd name="connsiteY1-178" fmla="*/ 37425 h 360696"/>
                <a:gd name="connsiteX2-179" fmla="*/ 311432 w 412558"/>
                <a:gd name="connsiteY2-180" fmla="*/ 25036 h 360696"/>
                <a:gd name="connsiteX3-181" fmla="*/ 412015 w 412558"/>
                <a:gd name="connsiteY3-182" fmla="*/ 201847 h 360696"/>
                <a:gd name="connsiteX4-183" fmla="*/ 350563 w 412558"/>
                <a:gd name="connsiteY4-184" fmla="*/ 341912 h 360696"/>
                <a:gd name="connsiteX5-185" fmla="*/ 302482 w 412558"/>
                <a:gd name="connsiteY5-186" fmla="*/ 318530 h 360696"/>
                <a:gd name="connsiteX6-187" fmla="*/ 280347 w 412558"/>
                <a:gd name="connsiteY6-188" fmla="*/ 256392 h 360696"/>
                <a:gd name="connsiteX7-189" fmla="*/ 245353 w 412558"/>
                <a:gd name="connsiteY7-190" fmla="*/ 108744 h 360696"/>
                <a:gd name="connsiteX8-191" fmla="*/ 104203 w 412558"/>
                <a:gd name="connsiteY8-192" fmla="*/ 113085 h 360696"/>
                <a:gd name="connsiteX9-193" fmla="*/ 101906 w 412558"/>
                <a:gd name="connsiteY9-194" fmla="*/ 263784 h 360696"/>
                <a:gd name="connsiteX10-195" fmla="*/ 86275 w 412558"/>
                <a:gd name="connsiteY10-196" fmla="*/ 348998 h 360696"/>
                <a:gd name="connsiteX11-197" fmla="*/ 86886 w 412558"/>
                <a:gd name="connsiteY11-198" fmla="*/ 360065 h 360696"/>
                <a:gd name="connsiteX0-199" fmla="*/ 125305 w 450977"/>
                <a:gd name="connsiteY0-200" fmla="*/ 353326 h 353957"/>
                <a:gd name="connsiteX1-201" fmla="*/ 2758 w 450977"/>
                <a:gd name="connsiteY1-202" fmla="*/ 240352 h 353957"/>
                <a:gd name="connsiteX2-203" fmla="*/ 66223 w 450977"/>
                <a:gd name="connsiteY2-204" fmla="*/ 30686 h 353957"/>
                <a:gd name="connsiteX3-205" fmla="*/ 349851 w 450977"/>
                <a:gd name="connsiteY3-206" fmla="*/ 18297 h 353957"/>
                <a:gd name="connsiteX4-207" fmla="*/ 450434 w 450977"/>
                <a:gd name="connsiteY4-208" fmla="*/ 195108 h 353957"/>
                <a:gd name="connsiteX5-209" fmla="*/ 388982 w 450977"/>
                <a:gd name="connsiteY5-210" fmla="*/ 335173 h 353957"/>
                <a:gd name="connsiteX6-211" fmla="*/ 340901 w 450977"/>
                <a:gd name="connsiteY6-212" fmla="*/ 311791 h 353957"/>
                <a:gd name="connsiteX7-213" fmla="*/ 318766 w 450977"/>
                <a:gd name="connsiteY7-214" fmla="*/ 249653 h 353957"/>
                <a:gd name="connsiteX8-215" fmla="*/ 283772 w 450977"/>
                <a:gd name="connsiteY8-216" fmla="*/ 102005 h 353957"/>
                <a:gd name="connsiteX9-217" fmla="*/ 142622 w 450977"/>
                <a:gd name="connsiteY9-218" fmla="*/ 106346 h 353957"/>
                <a:gd name="connsiteX10-219" fmla="*/ 140325 w 450977"/>
                <a:gd name="connsiteY10-220" fmla="*/ 257045 h 353957"/>
                <a:gd name="connsiteX11-221" fmla="*/ 124694 w 450977"/>
                <a:gd name="connsiteY11-222" fmla="*/ 342259 h 353957"/>
                <a:gd name="connsiteX12" fmla="*/ 125305 w 450977"/>
                <a:gd name="connsiteY12" fmla="*/ 353326 h 353957"/>
                <a:gd name="connsiteX0-223" fmla="*/ 120942 w 446614"/>
                <a:gd name="connsiteY0-224" fmla="*/ 352687 h 353318"/>
                <a:gd name="connsiteX1-225" fmla="*/ 3157 w 446614"/>
                <a:gd name="connsiteY1-226" fmla="*/ 227807 h 353318"/>
                <a:gd name="connsiteX2-227" fmla="*/ 61860 w 446614"/>
                <a:gd name="connsiteY2-228" fmla="*/ 30047 h 353318"/>
                <a:gd name="connsiteX3-229" fmla="*/ 345488 w 446614"/>
                <a:gd name="connsiteY3-230" fmla="*/ 17658 h 353318"/>
                <a:gd name="connsiteX4-231" fmla="*/ 446071 w 446614"/>
                <a:gd name="connsiteY4-232" fmla="*/ 194469 h 353318"/>
                <a:gd name="connsiteX5-233" fmla="*/ 384619 w 446614"/>
                <a:gd name="connsiteY5-234" fmla="*/ 334534 h 353318"/>
                <a:gd name="connsiteX6-235" fmla="*/ 336538 w 446614"/>
                <a:gd name="connsiteY6-236" fmla="*/ 311152 h 353318"/>
                <a:gd name="connsiteX7-237" fmla="*/ 314403 w 446614"/>
                <a:gd name="connsiteY7-238" fmla="*/ 249014 h 353318"/>
                <a:gd name="connsiteX8-239" fmla="*/ 279409 w 446614"/>
                <a:gd name="connsiteY8-240" fmla="*/ 101366 h 353318"/>
                <a:gd name="connsiteX9-241" fmla="*/ 138259 w 446614"/>
                <a:gd name="connsiteY9-242" fmla="*/ 105707 h 353318"/>
                <a:gd name="connsiteX10-243" fmla="*/ 135962 w 446614"/>
                <a:gd name="connsiteY10-244" fmla="*/ 256406 h 353318"/>
                <a:gd name="connsiteX11-245" fmla="*/ 120331 w 446614"/>
                <a:gd name="connsiteY11-246" fmla="*/ 341620 h 353318"/>
                <a:gd name="connsiteX12-247" fmla="*/ 120942 w 446614"/>
                <a:gd name="connsiteY12-248" fmla="*/ 352687 h 353318"/>
                <a:gd name="connsiteX0-249" fmla="*/ 120942 w 446614"/>
                <a:gd name="connsiteY0-250" fmla="*/ 352687 h 353318"/>
                <a:gd name="connsiteX1-251" fmla="*/ 3157 w 446614"/>
                <a:gd name="connsiteY1-252" fmla="*/ 227807 h 353318"/>
                <a:gd name="connsiteX2-253" fmla="*/ 61860 w 446614"/>
                <a:gd name="connsiteY2-254" fmla="*/ 30047 h 353318"/>
                <a:gd name="connsiteX3-255" fmla="*/ 345488 w 446614"/>
                <a:gd name="connsiteY3-256" fmla="*/ 17658 h 353318"/>
                <a:gd name="connsiteX4-257" fmla="*/ 446071 w 446614"/>
                <a:gd name="connsiteY4-258" fmla="*/ 194469 h 353318"/>
                <a:gd name="connsiteX5-259" fmla="*/ 384619 w 446614"/>
                <a:gd name="connsiteY5-260" fmla="*/ 334534 h 353318"/>
                <a:gd name="connsiteX6-261" fmla="*/ 336538 w 446614"/>
                <a:gd name="connsiteY6-262" fmla="*/ 311152 h 353318"/>
                <a:gd name="connsiteX7-263" fmla="*/ 314403 w 446614"/>
                <a:gd name="connsiteY7-264" fmla="*/ 249014 h 353318"/>
                <a:gd name="connsiteX8-265" fmla="*/ 279409 w 446614"/>
                <a:gd name="connsiteY8-266" fmla="*/ 101366 h 353318"/>
                <a:gd name="connsiteX9-267" fmla="*/ 138259 w 446614"/>
                <a:gd name="connsiteY9-268" fmla="*/ 105707 h 353318"/>
                <a:gd name="connsiteX10-269" fmla="*/ 135962 w 446614"/>
                <a:gd name="connsiteY10-270" fmla="*/ 256406 h 353318"/>
                <a:gd name="connsiteX11-271" fmla="*/ 120331 w 446614"/>
                <a:gd name="connsiteY11-272" fmla="*/ 341620 h 353318"/>
                <a:gd name="connsiteX12-273" fmla="*/ 120942 w 446614"/>
                <a:gd name="connsiteY12-274" fmla="*/ 352687 h 35331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  <a:cxn ang="0">
                  <a:pos x="connsiteX9-37" y="connsiteY9-38"/>
                </a:cxn>
                <a:cxn ang="0">
                  <a:pos x="connsiteX10-79" y="connsiteY10-80"/>
                </a:cxn>
                <a:cxn ang="0">
                  <a:pos x="connsiteX11-125" y="connsiteY11-126"/>
                </a:cxn>
                <a:cxn ang="0">
                  <a:pos x="connsiteX12-247" y="connsiteY12-248"/>
                </a:cxn>
              </a:cxnLst>
              <a:rect l="l" t="t" r="r" b="b"/>
              <a:pathLst>
                <a:path w="446614" h="353318">
                  <a:moveTo>
                    <a:pt x="120942" y="352687"/>
                  </a:moveTo>
                  <a:cubicBezTo>
                    <a:pt x="107366" y="330543"/>
                    <a:pt x="17766" y="269674"/>
                    <a:pt x="3157" y="227807"/>
                  </a:cubicBezTo>
                  <a:cubicBezTo>
                    <a:pt x="-6690" y="174034"/>
                    <a:pt x="4805" y="65072"/>
                    <a:pt x="61860" y="30047"/>
                  </a:cubicBezTo>
                  <a:cubicBezTo>
                    <a:pt x="118915" y="-4978"/>
                    <a:pt x="281453" y="-9746"/>
                    <a:pt x="345488" y="17658"/>
                  </a:cubicBezTo>
                  <a:cubicBezTo>
                    <a:pt x="409523" y="45062"/>
                    <a:pt x="449074" y="144037"/>
                    <a:pt x="446071" y="194469"/>
                  </a:cubicBezTo>
                  <a:cubicBezTo>
                    <a:pt x="452593" y="247282"/>
                    <a:pt x="398509" y="310324"/>
                    <a:pt x="384619" y="334534"/>
                  </a:cubicBezTo>
                  <a:cubicBezTo>
                    <a:pt x="390270" y="384243"/>
                    <a:pt x="351812" y="320643"/>
                    <a:pt x="336538" y="311152"/>
                  </a:cubicBezTo>
                  <a:cubicBezTo>
                    <a:pt x="321264" y="301661"/>
                    <a:pt x="331068" y="284772"/>
                    <a:pt x="314403" y="249014"/>
                  </a:cubicBezTo>
                  <a:cubicBezTo>
                    <a:pt x="389373" y="205557"/>
                    <a:pt x="308766" y="125251"/>
                    <a:pt x="279409" y="101366"/>
                  </a:cubicBezTo>
                  <a:cubicBezTo>
                    <a:pt x="250052" y="77481"/>
                    <a:pt x="181108" y="90123"/>
                    <a:pt x="138259" y="105707"/>
                  </a:cubicBezTo>
                  <a:cubicBezTo>
                    <a:pt x="47749" y="138625"/>
                    <a:pt x="51101" y="218453"/>
                    <a:pt x="135962" y="256406"/>
                  </a:cubicBezTo>
                  <a:cubicBezTo>
                    <a:pt x="120900" y="267369"/>
                    <a:pt x="135393" y="330657"/>
                    <a:pt x="120331" y="341620"/>
                  </a:cubicBezTo>
                  <a:cubicBezTo>
                    <a:pt x="107367" y="353226"/>
                    <a:pt x="133906" y="341081"/>
                    <a:pt x="120942" y="3526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 dirty="0">
                <a:solidFill>
                  <a:schemeClr val="tx1"/>
                </a:solidFill>
              </a:endParaRPr>
            </a:p>
          </p:txBody>
        </p:sp>
      </p:grpSp>
      <p:sp>
        <p:nvSpPr>
          <p:cNvPr id="65" name="矩形: 一个圆顶角，剪去另一个顶角 64"/>
          <p:cNvSpPr/>
          <p:nvPr userDrawn="1"/>
        </p:nvSpPr>
        <p:spPr>
          <a:xfrm rot="5400000" flipV="1">
            <a:off x="52277" y="136265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6" name="矩形: 一个圆顶角，剪去另一个顶角 65"/>
          <p:cNvSpPr/>
          <p:nvPr userDrawn="1"/>
        </p:nvSpPr>
        <p:spPr>
          <a:xfrm rot="16200000" flipV="1">
            <a:off x="8400350" y="2040258"/>
            <a:ext cx="675000" cy="324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 b="1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7" name="矩形: 一个圆顶角，剪去另一个顶角 66"/>
          <p:cNvSpPr/>
          <p:nvPr userDrawn="1"/>
        </p:nvSpPr>
        <p:spPr>
          <a:xfrm rot="16200000" flipV="1">
            <a:off x="8373350" y="2781143"/>
            <a:ext cx="675000" cy="270000"/>
          </a:xfrm>
          <a:prstGeom prst="snip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8" name="矩形: 一个圆顶角，剪去另一个顶角 67"/>
          <p:cNvSpPr/>
          <p:nvPr userDrawn="1"/>
        </p:nvSpPr>
        <p:spPr>
          <a:xfrm rot="16200000" flipV="1">
            <a:off x="8373350" y="3495029"/>
            <a:ext cx="675000" cy="270000"/>
          </a:xfrm>
          <a:prstGeom prst="snipRoundRect">
            <a:avLst/>
          </a:prstGeom>
          <a:solidFill>
            <a:srgbClr val="DA69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  <p:sp>
        <p:nvSpPr>
          <p:cNvPr id="69" name="矩形: 一个圆顶角，剪去另一个顶角 68"/>
          <p:cNvSpPr/>
          <p:nvPr userDrawn="1"/>
        </p:nvSpPr>
        <p:spPr>
          <a:xfrm rot="16200000" flipV="1">
            <a:off x="8373350" y="4208914"/>
            <a:ext cx="675000" cy="270000"/>
          </a:xfrm>
          <a:prstGeom prst="snipRound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500">
              <a:latin typeface="思源黑体 Heavy" panose="020B0A00000000000000" pitchFamily="34" charset="-122"/>
              <a:ea typeface="思源黑体 Heavy" panose="020B0A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0642279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8DDCE-A2E0-4ED5-91D6-A39DA716103D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E1D2B-0CA4-49DE-8ACE-2DF230ACA4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118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Tiêu đề 1">
            <a:extLst>
              <a:ext uri="{FF2B5EF4-FFF2-40B4-BE49-F238E27FC236}">
                <a16:creationId xmlns:a16="http://schemas.microsoft.com/office/drawing/2014/main" id="{2BC07D31-4B56-4456-B116-34D421119C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/>
          </a:p>
        </p:txBody>
      </p:sp>
      <p:sp>
        <p:nvSpPr>
          <p:cNvPr id="3" name="Chỗ dành sẵn cho Văn bản 2">
            <a:extLst>
              <a:ext uri="{FF2B5EF4-FFF2-40B4-BE49-F238E27FC236}">
                <a16:creationId xmlns:a16="http://schemas.microsoft.com/office/drawing/2014/main" id="{3194F17A-712D-4687-B4B7-996AFB00A4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4" name="Chỗ dành sẵn cho Ngày tháng 3">
            <a:extLst>
              <a:ext uri="{FF2B5EF4-FFF2-40B4-BE49-F238E27FC236}">
                <a16:creationId xmlns:a16="http://schemas.microsoft.com/office/drawing/2014/main" id="{78CCD1E4-6DA5-4A95-A4B6-EECB6CDD60E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9C4D9-BB03-4C0C-9630-F5D180F654E4}" type="datetimeFigureOut">
              <a:rPr lang="en-US" smtClean="0"/>
              <a:pPr/>
              <a:t>8/3/2023</a:t>
            </a:fld>
            <a:endParaRPr lang="en-US"/>
          </a:p>
        </p:txBody>
      </p:sp>
      <p:sp>
        <p:nvSpPr>
          <p:cNvPr id="5" name="Chỗ dành sẵn cho Chân trang 4">
            <a:extLst>
              <a:ext uri="{FF2B5EF4-FFF2-40B4-BE49-F238E27FC236}">
                <a16:creationId xmlns:a16="http://schemas.microsoft.com/office/drawing/2014/main" id="{FB198DB4-ACDF-494E-933C-55FE66AC6A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Chỗ dành sẵn cho Số hiệu Bản chiếu 5">
            <a:extLst>
              <a:ext uri="{FF2B5EF4-FFF2-40B4-BE49-F238E27FC236}">
                <a16:creationId xmlns:a16="http://schemas.microsoft.com/office/drawing/2014/main" id="{5F8B1083-D58F-4699-A741-E7EA5384509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0C7E6-65DD-4795-8988-78B3EDD8A9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170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3" Type="http://schemas.openxmlformats.org/officeDocument/2006/relationships/image" Target="../media/image4.jpeg"/><Relationship Id="rId7" Type="http://schemas.openxmlformats.org/officeDocument/2006/relationships/image" Target="../media/image6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9.png"/><Relationship Id="rId5" Type="http://schemas.openxmlformats.org/officeDocument/2006/relationships/image" Target="../media/image5.jpeg"/><Relationship Id="rId10" Type="http://schemas.openxmlformats.org/officeDocument/2006/relationships/image" Target="../media/image8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emf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em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notesSlide" Target="../notesSlides/notesSlide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9.em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3.png"/><Relationship Id="rId5" Type="http://schemas.openxmlformats.org/officeDocument/2006/relationships/image" Target="../media/image38.png"/><Relationship Id="rId4" Type="http://schemas.openxmlformats.org/officeDocument/2006/relationships/notesSlide" Target="../notesSlides/notesSlide1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2.em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3.png"/><Relationship Id="rId5" Type="http://schemas.openxmlformats.org/officeDocument/2006/relationships/image" Target="../media/image41.png"/><Relationship Id="rId4" Type="http://schemas.openxmlformats.org/officeDocument/2006/relationships/notesSlide" Target="../notesSlides/notesSlide1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comments" Target="../comments/commen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1" y="7"/>
            <a:ext cx="7252232" cy="5143493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4" cy="51435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-1" y="717592"/>
            <a:ext cx="913942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27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TRUNG HỌC CƠ SỞ ………………</a:t>
            </a:r>
          </a:p>
        </p:txBody>
      </p:sp>
      <p:sp>
        <p:nvSpPr>
          <p:cNvPr id="9" name="Hộp Văn bản 8">
            <a:extLst>
              <a:ext uri="{FF2B5EF4-FFF2-40B4-BE49-F238E27FC236}">
                <a16:creationId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411931" y="3013265"/>
            <a:ext cx="8732069" cy="16055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GVSB: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Mung</a:t>
            </a: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1: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Đỗ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Loan</a:t>
            </a:r>
          </a:p>
          <a:p>
            <a:pPr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 GVPB 2: Dung </a:t>
            </a:r>
            <a:r>
              <a:rPr lang="vi-VN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</a:t>
            </a:r>
            <a:endParaRPr lang="en-US" sz="3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-2285" y="1962661"/>
            <a:ext cx="913942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TOÁN LỚP 8 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2287" y="4612578"/>
            <a:ext cx="913485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>
              <a:spcAft>
                <a:spcPts val="450"/>
              </a:spcAft>
            </a:pPr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HỌC: 2023 - 2024</a:t>
            </a:r>
          </a:p>
        </p:txBody>
      </p: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039C44B3-5CCE-402B-9E16-576A3ABE7C3E}"/>
              </a:ext>
            </a:extLst>
          </p:cNvPr>
          <p:cNvSpPr txBox="1"/>
          <p:nvPr/>
        </p:nvSpPr>
        <p:spPr>
          <a:xfrm>
            <a:off x="-2285" y="222914"/>
            <a:ext cx="914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sz="3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………….</a:t>
            </a:r>
          </a:p>
        </p:txBody>
      </p:sp>
    </p:spTree>
    <p:extLst>
      <p:ext uri="{BB962C8B-B14F-4D97-AF65-F5344CB8AC3E}">
        <p14:creationId xmlns:p14="http://schemas.microsoft.com/office/powerpoint/2010/main" val="214388617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22050" y="119769"/>
            <a:ext cx="2756414" cy="2516886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472978" y="852258"/>
            <a:ext cx="2914977" cy="596823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772022073"/>
              </p:ext>
            </p:extLst>
          </p:nvPr>
        </p:nvGraphicFramePr>
        <p:xfrm>
          <a:off x="1981200" y="365666"/>
          <a:ext cx="71628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00910532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4"/>
              </a:ext>
            </a:extLst>
          </a:blip>
          <a:srcRect l="20349" r="20345" b="-4"/>
          <a:stretch/>
        </p:blipFill>
        <p:spPr>
          <a:xfrm>
            <a:off x="865220" y="2088496"/>
            <a:ext cx="2050385" cy="2327672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6"/>
              </a:ext>
            </a:extLst>
          </a:blip>
          <a:srcRect l="17382" r="20120" b="2"/>
          <a:stretch/>
        </p:blipFill>
        <p:spPr>
          <a:xfrm>
            <a:off x="2593600" y="1428751"/>
            <a:ext cx="3433139" cy="343313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="" xmlns:a1611="http://schemas.microsoft.com/office/drawing/2016/11/main" r:id="rId8"/>
              </a:ext>
            </a:extLst>
          </a:blip>
          <a:srcRect l="36012" r="14448" b="2"/>
          <a:stretch/>
        </p:blipFill>
        <p:spPr>
          <a:xfrm>
            <a:off x="5670374" y="1838768"/>
            <a:ext cx="2455455" cy="2798034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494" y="1531858"/>
            <a:ext cx="2327672" cy="232767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5600701" y="1981483"/>
            <a:ext cx="2327672" cy="232767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70" y="2057401"/>
            <a:ext cx="1561730" cy="1561730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40931" y="138645"/>
            <a:ext cx="2327672" cy="2050384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3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238560" y="568546"/>
            <a:ext cx="2050385" cy="520472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837333" y="959056"/>
            <a:ext cx="2088588" cy="1066800"/>
            <a:chOff x="3245412" y="2114550"/>
            <a:chExt cx="2088588" cy="1066800"/>
          </a:xfrm>
        </p:grpSpPr>
        <p:sp>
          <p:nvSpPr>
            <p:cNvPr id="16" name="Cloud Callout 15"/>
            <p:cNvSpPr/>
            <p:nvPr/>
          </p:nvSpPr>
          <p:spPr>
            <a:xfrm>
              <a:off x="3245412" y="2114550"/>
              <a:ext cx="2088588" cy="1066800"/>
            </a:xfrm>
            <a:prstGeom prst="cloudCallout">
              <a:avLst/>
            </a:prstGeom>
            <a:solidFill>
              <a:schemeClr val="bg1"/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Cloud Callout 17"/>
            <p:cNvSpPr/>
            <p:nvPr/>
          </p:nvSpPr>
          <p:spPr>
            <a:xfrm>
              <a:off x="3279572" y="2197341"/>
              <a:ext cx="2012387" cy="926840"/>
            </a:xfrm>
            <a:prstGeom prst="cloudCallout">
              <a:avLst/>
            </a:prstGeom>
            <a:solidFill>
              <a:srgbClr val="F8F8F8"/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HĐ:</a:t>
              </a:r>
            </a:p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CẶP ĐÔI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810000" y="136863"/>
            <a:ext cx="2088588" cy="1066800"/>
            <a:chOff x="3245412" y="2114550"/>
            <a:chExt cx="2088588" cy="1066800"/>
          </a:xfrm>
        </p:grpSpPr>
        <p:sp>
          <p:nvSpPr>
            <p:cNvPr id="20" name="Cloud Callout 19"/>
            <p:cNvSpPr/>
            <p:nvPr/>
          </p:nvSpPr>
          <p:spPr>
            <a:xfrm>
              <a:off x="3245412" y="2114550"/>
              <a:ext cx="2088588" cy="1066800"/>
            </a:xfrm>
            <a:prstGeom prst="cloudCallout">
              <a:avLst/>
            </a:prstGeom>
            <a:solidFill>
              <a:schemeClr val="bg1"/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Cloud Callout 20"/>
            <p:cNvSpPr/>
            <p:nvPr/>
          </p:nvSpPr>
          <p:spPr>
            <a:xfrm>
              <a:off x="3279572" y="2197341"/>
              <a:ext cx="2012387" cy="926840"/>
            </a:xfrm>
            <a:prstGeom prst="cloudCallout">
              <a:avLst/>
            </a:prstGeom>
            <a:solidFill>
              <a:srgbClr val="F8F8F8"/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HĐ:</a:t>
              </a:r>
            </a:p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NHÓM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6517490" y="656430"/>
            <a:ext cx="2286000" cy="1066800"/>
            <a:chOff x="3245412" y="2114550"/>
            <a:chExt cx="2088588" cy="1066800"/>
          </a:xfrm>
        </p:grpSpPr>
        <p:sp>
          <p:nvSpPr>
            <p:cNvPr id="23" name="Cloud Callout 22"/>
            <p:cNvSpPr/>
            <p:nvPr/>
          </p:nvSpPr>
          <p:spPr>
            <a:xfrm>
              <a:off x="3245412" y="2114550"/>
              <a:ext cx="2088588" cy="1066800"/>
            </a:xfrm>
            <a:prstGeom prst="cloudCallout">
              <a:avLst/>
            </a:prstGeom>
            <a:solidFill>
              <a:schemeClr val="bg1"/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4" name="Cloud Callout 23"/>
            <p:cNvSpPr/>
            <p:nvPr/>
          </p:nvSpPr>
          <p:spPr>
            <a:xfrm>
              <a:off x="3279572" y="2197341"/>
              <a:ext cx="2012387" cy="926840"/>
            </a:xfrm>
            <a:prstGeom prst="cloudCallout">
              <a:avLst/>
            </a:prstGeom>
            <a:solidFill>
              <a:srgbClr val="F8F8F8"/>
            </a:solidFill>
            <a:ln w="31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HĐ:</a:t>
              </a:r>
            </a:p>
            <a:p>
              <a:pPr algn="ctr"/>
              <a:r>
                <a: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CÁ NHÂN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8272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4961" y="173437"/>
            <a:ext cx="3177228" cy="371475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399034" y="4045112"/>
            <a:ext cx="4545475" cy="684803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4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CÁC HOẠT ĐỘNG</a:t>
            </a:r>
            <a:endParaRPr lang="vi-VN" sz="4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330783" y="1067761"/>
            <a:ext cx="2050090" cy="1061828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6141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Mở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đầu</a:t>
              </a:r>
              <a:endPara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4493575" y="330362"/>
            <a:ext cx="2271617" cy="1061828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6" y="1042997"/>
              <a:ext cx="2263077" cy="1107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Hình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thành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kiến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endPara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6476956" y="1123371"/>
            <a:ext cx="2271617" cy="1061828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5" y="2884088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Luyện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tập</a:t>
              </a:r>
              <a:endPara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3397892" y="1733550"/>
            <a:ext cx="1707508" cy="903298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Nhóm 13">
            <a:extLst>
              <a:ext uri="{FF2B5EF4-FFF2-40B4-BE49-F238E27FC236}">
                <a16:creationId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5675243" y="2428277"/>
            <a:ext cx="2271617" cy="1061829"/>
            <a:chOff x="6997439" y="2348815"/>
            <a:chExt cx="3028822" cy="1415770"/>
          </a:xfrm>
        </p:grpSpPr>
        <p:sp>
          <p:nvSpPr>
            <p:cNvPr id="17" name="Google Shape;157;p20">
              <a:extLst>
                <a:ext uri="{FF2B5EF4-FFF2-40B4-BE49-F238E27FC236}">
                  <a16:creationId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68569" tIns="68569" rIns="68569" bIns="68569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endParaRPr sz="1050" dirty="0"/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7"/>
              <a:ext cx="2162013" cy="615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Vận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dụng</a:t>
              </a:r>
              <a:r>
                <a:rPr lang="en-US" sz="24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3335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428750" y="628650"/>
            <a:ext cx="3143250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593265" y="1863382"/>
            <a:ext cx="1731335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Mở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đầu</a:t>
            </a:r>
            <a:endParaRPr lang="en-US" sz="3600" dirty="0"/>
          </a:p>
        </p:txBody>
      </p:sp>
      <p:pic>
        <p:nvPicPr>
          <p:cNvPr id="6" name="Hình ảnh 5">
            <a:extLst>
              <a:ext uri="{FF2B5EF4-FFF2-40B4-BE49-F238E27FC236}">
                <a16:creationId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5276850" y="2633787"/>
            <a:ext cx="2305049" cy="2231484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449398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304822" y="1508200"/>
            <a:ext cx="5407378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Trả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lời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Tọa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địa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lí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hồ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Hoàn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Kiếm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thủ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đô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Hà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Nội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là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(21</a:t>
            </a:r>
            <a:r>
              <a:rPr lang="en-US" sz="2800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01’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; 105 </a:t>
            </a:r>
            <a:r>
              <a:rPr lang="en-US" sz="2800" baseline="300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51’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vi-VN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71600" y="3333750"/>
            <a:ext cx="6477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Trong Toán học, cặp số để xác định vị trí của một điểm trên mặt phẳng tọa độ gọi là tọa độ của điểm đó.</a:t>
            </a:r>
            <a:endParaRPr lang="en-US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8918A4A-BC8F-2CCE-911C-9CCEC93487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1" y="0"/>
            <a:ext cx="2895600" cy="333375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76600" y="361950"/>
            <a:ext cx="54356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Tọa độ địa lí của hồ Hoàn Kiếm ở Thủ đô Hà Nội là bao nhiêu?</a:t>
            </a:r>
            <a:endParaRPr lang="en-US" sz="2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8229600" y="4095750"/>
            <a:ext cx="982133" cy="982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90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918875" y="1095598"/>
            <a:ext cx="683546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MẶT PHẲNG TOẠ ĐỘ. </a:t>
            </a:r>
          </a:p>
          <a:p>
            <a:pPr algn="ctr"/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ĐỒ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vi-VN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THỊ CỦA </a:t>
            </a:r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HÀM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SỐ</a:t>
            </a:r>
            <a:endParaRPr lang="vi-VN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vi-VN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(Tiết 1)</a:t>
            </a:r>
            <a:endParaRPr 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152400" y="592395"/>
            <a:ext cx="13516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2</a:t>
            </a: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92EA59C7-7EED-485B-A9ED-438A79DA8CB3}"/>
              </a:ext>
            </a:extLst>
          </p:cNvPr>
          <p:cNvSpPr/>
          <p:nvPr/>
        </p:nvSpPr>
        <p:spPr>
          <a:xfrm>
            <a:off x="1693269" y="133350"/>
            <a:ext cx="6525633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3300" b="1" dirty="0" err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33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vi-VN" sz="33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HÀM SỐ VÀ ĐỒ THỊ</a:t>
            </a:r>
            <a:endParaRPr lang="en-US" sz="33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16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266699" y="2419350"/>
            <a:ext cx="8763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TOẠ ĐỘ CỦA MỘT ĐIỂM TRONG MẶT PHẲNG TOẠ 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1" y="1138595"/>
            <a:ext cx="902969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204491" y="1809750"/>
            <a:ext cx="459610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I. MẶT PHẲNG TOẠ ĐỘ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6699" y="3267730"/>
            <a:ext cx="502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III. ĐỒ THỊ CỦA HÀM SỐ.</a:t>
            </a:r>
          </a:p>
        </p:txBody>
      </p:sp>
    </p:spTree>
    <p:extLst>
      <p:ext uri="{BB962C8B-B14F-4D97-AF65-F5344CB8AC3E}">
        <p14:creationId xmlns:p14="http://schemas.microsoft.com/office/powerpoint/2010/main" val="493724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23184"/>
            <a:ext cx="876300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MỤC TIÊU BÀI HỌC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Thấy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đ­ược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sự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cần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thiết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dùng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cặp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vị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trí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phẳng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vẽ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hệ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tọa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biểu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diễn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phẳng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phẳng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Ngược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phẳng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nó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Biết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khái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niệm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thị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hàm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Kiểm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hay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thị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hàm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trước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được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kiến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thức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phẳng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tọa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để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toán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tế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46814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0" y="0"/>
            <a:ext cx="9144000" cy="5143500"/>
            <a:chOff x="0" y="0"/>
            <a:chExt cx="12192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74"/>
            <a:stretch/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394586" y="1215866"/>
            <a:ext cx="65396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MẶT PHẲNG TOẠ ĐỘ. </a:t>
            </a:r>
          </a:p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ĐỒ THỊ CỦA HÀM SỐ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152400" y="592395"/>
            <a:ext cx="135165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BÀI 2</a:t>
            </a:r>
          </a:p>
        </p:txBody>
      </p:sp>
      <p:sp>
        <p:nvSpPr>
          <p:cNvPr id="9" name="Hình chữ nhật 8">
            <a:extLst>
              <a:ext uri="{FF2B5EF4-FFF2-40B4-BE49-F238E27FC236}">
                <a16:creationId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1905000" y="2961494"/>
            <a:ext cx="175939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40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5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sz="405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1)</a:t>
            </a:r>
            <a:endParaRPr lang="vi-VN" sz="405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1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7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87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0" y="996043"/>
            <a:ext cx="3237355" cy="30861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963976" y="1802888"/>
            <a:ext cx="46781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lang="en-US" sz="36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lang="en-US" sz="3600" dirty="0">
              <a:solidFill>
                <a:prstClr val="black"/>
              </a:solidFill>
            </a:endParaRPr>
          </a:p>
        </p:txBody>
      </p:sp>
      <p:pic>
        <p:nvPicPr>
          <p:cNvPr id="4" name="Hình ảnh 3" descr="Ảnh có chứa văn bản, bảng trắng&#10;&#10;Mô tả được tạo tự động">
            <a:extLst>
              <a:ext uri="{FF2B5EF4-FFF2-40B4-BE49-F238E27FC236}">
                <a16:creationId xmlns:a16="http://schemas.microsoft.com/office/drawing/2014/main" id="{887EE42C-D077-4645-BBF8-B59F43E89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073" y="2674299"/>
            <a:ext cx="2186740" cy="2186740"/>
          </a:xfrm>
          <a:prstGeom prst="rect">
            <a:avLst/>
          </a:prstGeom>
        </p:spPr>
      </p:pic>
      <p:sp>
        <p:nvSpPr>
          <p:cNvPr id="6" name="Google Shape;157;p20">
            <a:extLst>
              <a:ext uri="{FF2B5EF4-FFF2-40B4-BE49-F238E27FC236}">
                <a16:creationId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3963976" y="695755"/>
            <a:ext cx="1063185" cy="600576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7" name="Google Shape;163;p20">
            <a:extLst>
              <a:ext uri="{FF2B5EF4-FFF2-40B4-BE49-F238E27FC236}">
                <a16:creationId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4996984" y="454668"/>
            <a:ext cx="522521" cy="295194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  <p:sp>
        <p:nvSpPr>
          <p:cNvPr id="8" name="Google Shape;157;p20">
            <a:extLst>
              <a:ext uri="{FF2B5EF4-FFF2-40B4-BE49-F238E27FC236}">
                <a16:creationId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5661293" y="864603"/>
            <a:ext cx="1283501" cy="685007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68569" tIns="68569" rIns="68569" bIns="6856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 sz="1050"/>
          </a:p>
        </p:txBody>
      </p:sp>
    </p:spTree>
    <p:extLst>
      <p:ext uri="{BB962C8B-B14F-4D97-AF65-F5344CB8AC3E}">
        <p14:creationId xmlns:p14="http://schemas.microsoft.com/office/powerpoint/2010/main" val="214892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1" y="2610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4223" y="450846"/>
            <a:ext cx="346811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926" y="876547"/>
            <a:ext cx="5252644" cy="522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1) 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Hoạt động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1: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2;3 (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sgk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/60)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5029200" y="487770"/>
            <a:ext cx="0" cy="466344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5069193" y="3333750"/>
            <a:ext cx="3846207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Hai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Ox,</a:t>
            </a:r>
            <a:r>
              <a:rPr kumimoji="0" lang="en-US" altLang="en-US" sz="2800" b="0" i="1" u="none" strike="noStrike" cap="none" normalizeH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Oy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vuông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góc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với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nhau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tại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nằm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ngang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thẳng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đứng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n-US" altLang="en-US" sz="2800" dirty="0">
              <a:latin typeface="Arial" panose="020B060402020202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3F8ACBF1-4561-8146-D2A1-77D372ABA7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083" y="1352550"/>
            <a:ext cx="4923235" cy="375695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 flipH="1">
            <a:off x="8305800" y="4248150"/>
            <a:ext cx="982133" cy="8297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BD69DED-054B-17AB-AEAE-062E8747A1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98083" y="392410"/>
            <a:ext cx="3253739" cy="3140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58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08548" y="2754843"/>
            <a:ext cx="8454452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Ox, Oy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gọi là các trục tọa độ.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gọi là trục hoành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gọi là trục tung.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gọi là gốc tọa độ.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</a:t>
            </a:r>
            <a:endParaRPr lang="vi-VN" altLang="en-US" sz="2800" dirty="0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1219200" y="3749344"/>
            <a:ext cx="643890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Mặt phẳng có hệ trục tọa </a:t>
            </a:r>
            <a:r>
              <a:rPr kumimoji="0" lang="vi-V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Oxy</a:t>
            </a:r>
            <a:r>
              <a:rPr lang="en-US" alt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gọi là mặt phẳng tọa độ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Oxy.</a:t>
            </a:r>
            <a:endParaRPr lang="vi-VN" altLang="en-US" sz="2800" i="1" dirty="0"/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331126" y="1306594"/>
            <a:ext cx="8431874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 mặt phẳng, ta vẽ hai trục số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Ox,</a:t>
            </a:r>
            <a:r>
              <a:rPr kumimoji="0" lang="en-US" altLang="en-US" sz="2800" b="0" i="1" u="none" strike="noStrike" cap="none" normalizeH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Oy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vuông góc với nhau và cắt nhau tại gốc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 mỗi trục. Khi đó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 có hệ trục tọa độ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Oxy.</a:t>
            </a:r>
            <a:endParaRPr lang="vi-VN" alt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76200" y="-18405"/>
            <a:ext cx="899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8229600" y="4095750"/>
            <a:ext cx="982133" cy="9821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0030" y="819150"/>
            <a:ext cx="449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nghĩa</a:t>
            </a: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(SGK/61):</a:t>
            </a: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99060" y="378043"/>
            <a:ext cx="505495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861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16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486400" y="1276350"/>
            <a:ext cx="335280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* Chú ý 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Sgk/61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Các đơn vị độ dài trên hai trục tọa độ được chọn bằng nhau (nếu không có lưu ý gì thêm). </a:t>
            </a:r>
            <a:endParaRPr lang="en-US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8229600" y="4095750"/>
            <a:ext cx="982133" cy="98213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68580" y="50175"/>
            <a:ext cx="899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02870" y="514350"/>
            <a:ext cx="505495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F48EBB-E8F4-2727-066D-1AC4CEFCED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3090" y="879917"/>
            <a:ext cx="4224229" cy="425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707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50520" y="925830"/>
            <a:ext cx="4800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vi-VN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*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)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1 (</a:t>
            </a:r>
            <a:r>
              <a:rPr lang="en-US" sz="28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sgk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/61): </a:t>
            </a:r>
            <a:endParaRPr lang="zh-CN" altLang="en-US" sz="2800" b="1" dirty="0"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1D6757-56AE-B4E3-7440-AF8E748F2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015" y="1496477"/>
            <a:ext cx="2971800" cy="312789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 flipH="1">
            <a:off x="8228118" y="4276284"/>
            <a:ext cx="1134533" cy="82973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191000" y="1515829"/>
            <a:ext cx="4267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Màn hình ra đa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5)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gợi lên hình ảnh một mặt phẳng tọa độ.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0" y="-18405"/>
            <a:ext cx="8991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1396" y="423763"/>
            <a:ext cx="505495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094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55752" y="937687"/>
            <a:ext cx="48006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vi-VN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*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)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1 (</a:t>
            </a:r>
            <a:r>
              <a:rPr lang="en-US" sz="28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sgk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/61): </a:t>
            </a:r>
            <a:endParaRPr lang="zh-CN" altLang="en-US" sz="2800" b="1" dirty="0"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91D6757-56AE-B4E3-7440-AF8E748F2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551234"/>
            <a:ext cx="3028987" cy="318808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 flipH="1">
            <a:off x="8229600" y="4095750"/>
            <a:ext cx="982133" cy="98213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191000" y="1551234"/>
            <a:ext cx="43053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đài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soát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đều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thứ II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độ.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45696" y="446623"/>
            <a:ext cx="505495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1" y="2610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55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549964" y="968983"/>
            <a:ext cx="394583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*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) </a:t>
            </a:r>
            <a:r>
              <a:rPr lang="vi-VN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Hoạt động </a:t>
            </a:r>
            <a:r>
              <a:rPr lang="en-US" sz="2800" b="1" dirty="0" smtClean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2 (</a:t>
            </a:r>
            <a:r>
              <a:rPr lang="en-US" sz="28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sgk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/61). </a:t>
            </a:r>
            <a:endParaRPr lang="zh-CN" altLang="en-US" sz="2800" b="1" dirty="0"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0" y="4503535"/>
            <a:ext cx="2057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6.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313341" y="1431472"/>
            <a:ext cx="475445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 điểm </a:t>
            </a:r>
            <a:r>
              <a:rPr lang="vi-VN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trong mặt phẳng tọa độ </a:t>
            </a:r>
            <a:r>
              <a:rPr lang="vi-VN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Oxy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(hình 6).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4375454" y="3562298"/>
            <a:ext cx="46270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Oy.  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231" y="4026638"/>
            <a:ext cx="1066800" cy="1066800"/>
          </a:xfrm>
          <a:prstGeom prst="rect">
            <a:avLst/>
          </a:prstGeom>
        </p:spPr>
      </p:pic>
      <p:pic>
        <p:nvPicPr>
          <p:cNvPr id="140" name="tieng-chuong-het-gio-het-thoi-gian-trong-powerpoint-www_tiengdong_co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92888" y="126298"/>
            <a:ext cx="609600" cy="609600"/>
          </a:xfrm>
          <a:prstGeom prst="rect">
            <a:avLst/>
          </a:prstGeom>
        </p:spPr>
      </p:pic>
      <p:sp>
        <p:nvSpPr>
          <p:cNvPr id="141" name="Oval 140"/>
          <p:cNvSpPr/>
          <p:nvPr/>
        </p:nvSpPr>
        <p:spPr>
          <a:xfrm>
            <a:off x="7848600" y="514350"/>
            <a:ext cx="841602" cy="8358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2p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2894" y="503773"/>
            <a:ext cx="7798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1429" y="3753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280DCD-33B7-854A-B830-25D9D9D825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1755" y="1385196"/>
            <a:ext cx="3700853" cy="331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4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7" dur="157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569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7000"/>
                            </p:stCondLst>
                            <p:childTnLst>
                              <p:par>
                                <p:cTn id="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8130" fill="hold"/>
                                        <p:tgtEl>
                                          <p:spTgt spid="1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0"/>
                </p:tgtEl>
              </p:cMediaNode>
            </p:audio>
          </p:childTnLst>
        </p:cTn>
      </p:par>
    </p:tnLst>
    <p:bldLst>
      <p:bldP spid="5" grpId="0"/>
      <p:bldP spid="74" grpId="0"/>
      <p:bldP spid="75" grpId="0"/>
      <p:bldP spid="14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537210" y="762651"/>
            <a:ext cx="403943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*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) </a:t>
            </a:r>
            <a:r>
              <a:rPr lang="vi-VN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Hoạt động 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2(</a:t>
            </a:r>
            <a:r>
              <a:rPr lang="en-US" sz="2800" b="1" dirty="0" err="1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sgk</a:t>
            </a:r>
            <a:r>
              <a:rPr lang="en-US" sz="2800" b="1" dirty="0"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/61). </a:t>
            </a:r>
            <a:endParaRPr lang="zh-CN" altLang="en-US" sz="2800" b="1" dirty="0"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402808" y="4563130"/>
            <a:ext cx="27432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Hình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6.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395951" y="1110555"/>
            <a:ext cx="436704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4395951" y="2405955"/>
            <a:ext cx="44852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chiếu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Oy.  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365471" y="3701355"/>
            <a:ext cx="45157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sgk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/61):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(4</a:t>
            </a:r>
            <a:r>
              <a:rPr lang="vi-VN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Oxy.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128" y="4116588"/>
            <a:ext cx="1026912" cy="102691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11430" y="350520"/>
            <a:ext cx="7798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1" y="-42474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369088-CF8A-493F-DB91-C3AC482E46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409" y="1224226"/>
            <a:ext cx="3925606" cy="3512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192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7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4"/>
          <p:cNvSpPr>
            <a:spLocks noChangeArrowheads="1"/>
          </p:cNvSpPr>
          <p:nvPr/>
        </p:nvSpPr>
        <p:spPr bwMode="auto">
          <a:xfrm>
            <a:off x="365771" y="886048"/>
            <a:ext cx="642478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vi-VN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kumimoji="0" lang="vi-VN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 </a:t>
            </a:r>
            <a:r>
              <a:rPr kumimoji="0" lang="vi-VN" alt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nghĩa (sgk/62)</a:t>
            </a:r>
            <a:r>
              <a:rPr kumimoji="0" lang="en-US" alt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kumimoji="0" lang="en-US" altLang="en-US" sz="2800" b="1" i="0" u="none" strike="noStrike" cap="none" normalizeH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altLang="en-US" sz="2800" b="1" dirty="0" smtClean="0">
              <a:solidFill>
                <a:srgbClr val="FF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vi-V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 điểm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kumimoji="0" lang="vi-V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alt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 mặt phẳng tọa độ </a:t>
            </a:r>
            <a:r>
              <a:rPr lang="en-US" altLang="en-US" sz="28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Oxy.</a:t>
            </a:r>
            <a:endParaRPr lang="vi-VN" alt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24"/>
          <p:cNvSpPr>
            <a:spLocks noChangeArrowheads="1"/>
          </p:cNvSpPr>
          <p:nvPr/>
        </p:nvSpPr>
        <p:spPr bwMode="auto">
          <a:xfrm>
            <a:off x="375648" y="1741855"/>
            <a:ext cx="5985397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Giả sử hình chiếu của điểm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lên trục hoành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vi-VN" alt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24"/>
          <p:cNvSpPr>
            <a:spLocks noChangeArrowheads="1"/>
          </p:cNvSpPr>
          <p:nvPr/>
        </p:nvSpPr>
        <p:spPr bwMode="auto">
          <a:xfrm>
            <a:off x="375649" y="2642513"/>
            <a:ext cx="5835234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chiếu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của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lên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tung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là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trục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altLang="en-US" sz="28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hình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vẽ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24"/>
          <p:cNvSpPr>
            <a:spLocks noChangeArrowheads="1"/>
          </p:cNvSpPr>
          <p:nvPr/>
        </p:nvSpPr>
        <p:spPr bwMode="auto">
          <a:xfrm>
            <a:off x="376160" y="3509791"/>
            <a:ext cx="602522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Cặp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a; b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vi-VN" alt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2474" y="4453323"/>
            <a:ext cx="7867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a; b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a; b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vi-VN" alt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552372" y="1056447"/>
            <a:ext cx="2492568" cy="2963103"/>
            <a:chOff x="6019800" y="1056447"/>
            <a:chExt cx="2590800" cy="2963103"/>
          </a:xfrm>
        </p:grpSpPr>
        <p:cxnSp>
          <p:nvCxnSpPr>
            <p:cNvPr id="10" name="Straight Arrow Connector 9"/>
            <p:cNvCxnSpPr/>
            <p:nvPr/>
          </p:nvCxnSpPr>
          <p:spPr>
            <a:xfrm>
              <a:off x="6019800" y="3562350"/>
              <a:ext cx="2468880" cy="0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V="1">
              <a:off x="6477000" y="1123950"/>
              <a:ext cx="0" cy="2895600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2" name="TextBox 11"/>
            <p:cNvSpPr txBox="1"/>
            <p:nvPr/>
          </p:nvSpPr>
          <p:spPr>
            <a:xfrm>
              <a:off x="6092895" y="3455378"/>
              <a:ext cx="381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172200" y="1056447"/>
              <a:ext cx="381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8229600" y="3486150"/>
              <a:ext cx="381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6687839" y="1821083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409125" y="1668780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.M</a:t>
            </a:r>
            <a:r>
              <a:rPr lang="en-US" sz="2800" i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466772" y="3420459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cxnSp>
        <p:nvCxnSpPr>
          <p:cNvPr id="18" name="Straight Connector 17"/>
          <p:cNvCxnSpPr/>
          <p:nvPr/>
        </p:nvCxnSpPr>
        <p:spPr>
          <a:xfrm flipV="1">
            <a:off x="7009572" y="2035645"/>
            <a:ext cx="548640" cy="3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9" name="Straight Connector 18"/>
          <p:cNvCxnSpPr>
            <a:cxnSpLocks/>
          </p:cNvCxnSpPr>
          <p:nvPr/>
        </p:nvCxnSpPr>
        <p:spPr>
          <a:xfrm>
            <a:off x="7520112" y="2082245"/>
            <a:ext cx="0" cy="1498234"/>
          </a:xfrm>
          <a:prstGeom prst="line">
            <a:avLst/>
          </a:prstGeom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581306" y="2304237"/>
            <a:ext cx="1656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701915" y="933450"/>
            <a:ext cx="1276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tung</a:t>
            </a:r>
            <a:r>
              <a:rPr lang="en-US" sz="2800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endParaRPr lang="en-US" sz="2800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8557260" y="1406669"/>
            <a:ext cx="14816" cy="335186"/>
          </a:xfrm>
          <a:prstGeom prst="straightConnector1">
            <a:avLst/>
          </a:prstGeom>
          <a:ln w="1905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cxnSpLocks/>
          </p:cNvCxnSpPr>
          <p:nvPr/>
        </p:nvCxnSpPr>
        <p:spPr>
          <a:xfrm flipV="1">
            <a:off x="8153400" y="2086525"/>
            <a:ext cx="0" cy="326761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501890" y="1667530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i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</a:t>
            </a:r>
            <a:r>
              <a:rPr lang="en-US" sz="2800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) </a:t>
            </a:r>
          </a:p>
        </p:txBody>
      </p:sp>
      <p:sp>
        <p:nvSpPr>
          <p:cNvPr id="25" name="Rectangle 24"/>
          <p:cNvSpPr>
            <a:spLocks noChangeArrowheads="1"/>
          </p:cNvSpPr>
          <p:nvPr/>
        </p:nvSpPr>
        <p:spPr bwMode="auto">
          <a:xfrm>
            <a:off x="296941" y="3991964"/>
            <a:ext cx="2667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vi-VN" alt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2328719" y="3972892"/>
            <a:ext cx="45603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tung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M.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endParaRPr lang="vi-VN" alt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 flipH="1">
            <a:off x="8229600" y="4095750"/>
            <a:ext cx="982133" cy="982133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60044" y="448330"/>
            <a:ext cx="7798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1" y="2610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070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  <p:bldP spid="15" grpId="0"/>
      <p:bldP spid="16" grpId="0"/>
      <p:bldP spid="17" grpId="0"/>
      <p:bldP spid="20" grpId="0"/>
      <p:bldP spid="21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6"/>
          <p:cNvSpPr>
            <a:spLocks noChangeArrowheads="1"/>
          </p:cNvSpPr>
          <p:nvPr/>
        </p:nvSpPr>
        <p:spPr bwMode="auto">
          <a:xfrm>
            <a:off x="801348" y="1222571"/>
            <a:ext cx="3979191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* </a:t>
            </a:r>
            <a:r>
              <a:rPr kumimoji="0" lang="en-US" altLang="en-US" sz="28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Chú</a:t>
            </a:r>
            <a:r>
              <a:rPr kumimoji="0" lang="en-US" altLang="en-US" sz="2800" b="1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cap="none" normalizeH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ý</a:t>
            </a:r>
            <a:r>
              <a:rPr kumimoji="0" lang="vi-VN" altLang="en-US" sz="2800" b="1" i="0" u="none" strike="noStrike" cap="none" normalizeH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(sgk/62)</a:t>
            </a:r>
            <a:r>
              <a:rPr kumimoji="0" lang="en-US" altLang="en-US" sz="2800" b="1" i="0" u="none" strike="noStrike" cap="none" normalizeH="0" dirty="0">
                <a:ln>
                  <a:noFill/>
                </a:ln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kumimoji="0" lang="en-US" altLang="en-US" sz="28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Trong</a:t>
            </a:r>
            <a:r>
              <a:rPr kumimoji="0" lang="en-US" altLang="en-US" sz="2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mặt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phẳng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toạ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Oxy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mỗi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điểm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định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một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cặp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kumimoji="0" lang="en-US" altLang="en-US" sz="2800" b="0" i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a; b</a:t>
            </a:r>
            <a:r>
              <a:rPr kumimoji="0" lang="en-US" altLang="en-US" sz="2800" b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kumimoji="0" lang="en-US" altLang="en-US" sz="2800" b="0" i="1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Ngược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lại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mỗi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cặp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vi-VN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kumimoji="0" lang="vi-VN" altLang="en-US" sz="28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xác định một điểm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kumimoji="0" lang="vi-VN" altLang="en-US" sz="2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2450795" y="4400550"/>
            <a:ext cx="982133" cy="982133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21229" y="556403"/>
            <a:ext cx="7798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0" y="58068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5468404" y="1437447"/>
            <a:ext cx="2492568" cy="2963103"/>
            <a:chOff x="6019800" y="1056447"/>
            <a:chExt cx="2590800" cy="2963103"/>
          </a:xfrm>
        </p:grpSpPr>
        <p:cxnSp>
          <p:nvCxnSpPr>
            <p:cNvPr id="27" name="Straight Arrow Connector 26"/>
            <p:cNvCxnSpPr/>
            <p:nvPr/>
          </p:nvCxnSpPr>
          <p:spPr>
            <a:xfrm>
              <a:off x="6019800" y="3562350"/>
              <a:ext cx="2468880" cy="0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 flipV="1">
              <a:off x="6477000" y="1123950"/>
              <a:ext cx="0" cy="2895600"/>
            </a:xfrm>
            <a:prstGeom prst="straightConnector1">
              <a:avLst/>
            </a:prstGeom>
            <a:ln w="12700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6092895" y="3455378"/>
              <a:ext cx="381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172200" y="1056447"/>
              <a:ext cx="381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8229600" y="3486150"/>
              <a:ext cx="381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5603871" y="2202083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325157" y="2049780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.M</a:t>
            </a:r>
            <a:r>
              <a:rPr lang="en-US" sz="2800" i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82804" y="3801459"/>
            <a:ext cx="381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</p:txBody>
      </p:sp>
      <p:cxnSp>
        <p:nvCxnSpPr>
          <p:cNvPr id="35" name="Straight Connector 34"/>
          <p:cNvCxnSpPr/>
          <p:nvPr/>
        </p:nvCxnSpPr>
        <p:spPr>
          <a:xfrm flipV="1">
            <a:off x="5925604" y="2416645"/>
            <a:ext cx="548640" cy="3"/>
          </a:xfrm>
          <a:prstGeom prst="line">
            <a:avLst/>
          </a:prstGeom>
          <a:ln w="9525" cap="flat" cmpd="sng" algn="ctr">
            <a:solidFill>
              <a:schemeClr val="accent3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cxnSpLocks/>
          </p:cNvCxnSpPr>
          <p:nvPr/>
        </p:nvCxnSpPr>
        <p:spPr>
          <a:xfrm>
            <a:off x="6436144" y="2463245"/>
            <a:ext cx="0" cy="1498234"/>
          </a:xfrm>
          <a:prstGeom prst="line">
            <a:avLst/>
          </a:prstGeom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497338" y="2685237"/>
            <a:ext cx="1656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617947" y="1314450"/>
            <a:ext cx="12763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tung</a:t>
            </a:r>
            <a:r>
              <a:rPr lang="en-US" sz="2800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endParaRPr lang="en-US" sz="2800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>
            <a:off x="7473292" y="1787669"/>
            <a:ext cx="14816" cy="335186"/>
          </a:xfrm>
          <a:prstGeom prst="straightConnector1">
            <a:avLst/>
          </a:prstGeom>
          <a:ln w="1905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>
            <a:cxnSpLocks/>
          </p:cNvCxnSpPr>
          <p:nvPr/>
        </p:nvCxnSpPr>
        <p:spPr>
          <a:xfrm flipV="1">
            <a:off x="7069432" y="2467525"/>
            <a:ext cx="0" cy="326761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6417922" y="2048530"/>
            <a:ext cx="1409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i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</a:t>
            </a:r>
            <a:r>
              <a:rPr lang="en-US" sz="2800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307917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0042" y="862994"/>
            <a:ext cx="3344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(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sgk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/62). </a:t>
            </a:r>
            <a:endParaRPr lang="en-US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2229" y="1352550"/>
            <a:ext cx="51480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D, E, F, G, O </a:t>
            </a:r>
            <a:endParaRPr lang="en-US" sz="28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(1; -2),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(-2; 1),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(0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-3),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(-3; 0),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(0; 0).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 flipH="1">
            <a:off x="8359616" y="4315195"/>
            <a:ext cx="982133" cy="81915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57200" y="1351030"/>
            <a:ext cx="45515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8.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D, E, F, G, O.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12229" y="3201821"/>
            <a:ext cx="47695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Nhận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xét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sgk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/62):</a:t>
            </a:r>
          </a:p>
          <a:p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Điểm nằm trên trục hoành có tung độ bằng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0.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5006" y="4483030"/>
            <a:ext cx="7984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Điểm nằm trên trục tung có hoành độ bằng 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0</a:t>
            </a:r>
            <a:r>
              <a:rPr lang="en-US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800" i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76200" y="445577"/>
            <a:ext cx="7798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1" y="2610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D3AD299-8C83-23C8-560A-AE98AA60E9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0085" y="909078"/>
            <a:ext cx="3527779" cy="3596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892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14" grpId="0"/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9782" y="933332"/>
            <a:ext cx="84946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(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sgk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/62)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hãy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nêu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(3; -2).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60070" y="1825035"/>
            <a:ext cx="84243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 flipH="1">
            <a:off x="8020050" y="4095750"/>
            <a:ext cx="1191683" cy="98213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9312" y="3177496"/>
            <a:ext cx="85932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0742" y="4095750"/>
            <a:ext cx="8153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(3; -2)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45720" y="453748"/>
            <a:ext cx="7798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4289" y="2610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62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533400" y="572711"/>
                <a:ext cx="8610600" cy="15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vi-VN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Luyện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 (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sgk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/62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toạ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Oxy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(-1; 2),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(2; 2),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(2; 0),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(0; 2)</a:t>
                </a:r>
                <a:r>
                  <a:rPr lang="vi-V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vi-VN" sz="2800" i="1" dirty="0">
                        <a:latin typeface="Cambria Math"/>
                        <a:cs typeface="Times New Roman" panose="02020603050405020304" pitchFamily="18" charset="0"/>
                      </a:rPr>
                      <m:t>𝐸</m:t>
                    </m:r>
                    <m:d>
                      <m:dPr>
                        <m:ctrlP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" y="572711"/>
                <a:ext cx="8610600" cy="1598964"/>
              </a:xfrm>
              <a:prstGeom prst="rect">
                <a:avLst/>
              </a:prstGeom>
              <a:blipFill>
                <a:blip r:embed="rId3"/>
                <a:stretch>
                  <a:fillRect l="-1487" t="-4198" r="-354" b="-30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124200" y="1991384"/>
            <a:ext cx="2438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 flipH="1">
            <a:off x="8229600" y="4216707"/>
            <a:ext cx="982133" cy="86117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3400" y="2402095"/>
            <a:ext cx="24438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(-1; 2)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920" y="2812034"/>
            <a:ext cx="84239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-1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2920" y="3687310"/>
            <a:ext cx="83451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Oy.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2920" y="4528136"/>
            <a:ext cx="830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(-1; 2).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810" y="80681"/>
            <a:ext cx="7798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5332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/>
      <p:bldP spid="11" grpId="0"/>
      <p:bldP spid="12" grpId="0"/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895600" y="1925215"/>
            <a:ext cx="2401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8229600" y="4095750"/>
            <a:ext cx="982133" cy="9821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1000" y="2340984"/>
            <a:ext cx="6440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*)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(2; 2)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8150" y="2795039"/>
            <a:ext cx="84010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Ox,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1960" y="3234253"/>
            <a:ext cx="8397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Oy.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49580" y="4577577"/>
            <a:ext cx="883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(2; 2).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33375" y="568718"/>
                <a:ext cx="8610600" cy="15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vi-VN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Luyện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 (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sgk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/62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toạ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Oxy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(-1; 2),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(2; 2),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(2; 0),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(0; 2)</a:t>
                </a:r>
                <a:r>
                  <a:rPr lang="vi-V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vi-VN" sz="2800" i="1" dirty="0">
                        <a:latin typeface="Cambria Math"/>
                        <a:cs typeface="Times New Roman" panose="02020603050405020304" pitchFamily="18" charset="0"/>
                      </a:rPr>
                      <m:t>𝐸</m:t>
                    </m:r>
                    <m:d>
                      <m:dPr>
                        <m:ctrlP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375" y="568718"/>
                <a:ext cx="8610600" cy="1598964"/>
              </a:xfrm>
              <a:prstGeom prst="rect">
                <a:avLst/>
              </a:prstGeom>
              <a:blipFill>
                <a:blip r:embed="rId3"/>
                <a:stretch>
                  <a:fillRect l="-1487" t="-3802" r="-354" b="-26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810" y="80681"/>
            <a:ext cx="7798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576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0436" y="1591016"/>
            <a:ext cx="2438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*)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(2; 0)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 flipH="1">
            <a:off x="8183880" y="4034387"/>
            <a:ext cx="1134533" cy="9821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5676" y="2017693"/>
            <a:ext cx="838200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2430" y="2874986"/>
            <a:ext cx="86759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Oy.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80436" y="3732550"/>
            <a:ext cx="7803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(2;0).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1470" y="4171950"/>
            <a:ext cx="78034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Do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(2; 0)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tung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3375" y="568718"/>
            <a:ext cx="861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Luyện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(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sgk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/62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29916" y="101814"/>
            <a:ext cx="7798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00400" y="1173185"/>
            <a:ext cx="2401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190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6200" y="2004651"/>
            <a:ext cx="883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 flipH="1">
            <a:off x="8229600" y="4324350"/>
            <a:ext cx="982133" cy="7535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33400" y="2379281"/>
            <a:ext cx="883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*)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(0; 2)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FFFF6E1-2FBE-13DB-CFFD-42A32486E387}"/>
              </a:ext>
            </a:extLst>
          </p:cNvPr>
          <p:cNvSpPr txBox="1"/>
          <p:nvPr/>
        </p:nvSpPr>
        <p:spPr>
          <a:xfrm>
            <a:off x="575874" y="2810764"/>
            <a:ext cx="83395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F2A29C-D202-18DE-4175-86284D93C418}"/>
              </a:ext>
            </a:extLst>
          </p:cNvPr>
          <p:cNvSpPr txBox="1"/>
          <p:nvPr/>
        </p:nvSpPr>
        <p:spPr>
          <a:xfrm>
            <a:off x="575874" y="3680863"/>
            <a:ext cx="83395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Oy,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kẻ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vuông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Oy.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D8A57D-6E62-BD35-4277-6DFBD3C9D4D4}"/>
              </a:ext>
            </a:extLst>
          </p:cNvPr>
          <p:cNvSpPr txBox="1"/>
          <p:nvPr/>
        </p:nvSpPr>
        <p:spPr>
          <a:xfrm>
            <a:off x="578556" y="4531803"/>
            <a:ext cx="7803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cắt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33400" y="572711"/>
                <a:ext cx="8610600" cy="15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vi-VN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Luyện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 (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sgk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/62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toạ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Oxy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(-1; 2),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(2; 2),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(2; 0),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(0; 2)</a:t>
                </a:r>
                <a:r>
                  <a:rPr lang="vi-V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vi-VN" sz="2800" i="1" dirty="0">
                        <a:latin typeface="Cambria Math"/>
                        <a:cs typeface="Times New Roman" panose="02020603050405020304" pitchFamily="18" charset="0"/>
                      </a:rPr>
                      <m:t>𝐸</m:t>
                    </m:r>
                    <m:d>
                      <m:dPr>
                        <m:ctrlP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" y="572711"/>
                <a:ext cx="8610600" cy="1598964"/>
              </a:xfrm>
              <a:prstGeom prst="rect">
                <a:avLst/>
              </a:prstGeom>
              <a:blipFill>
                <a:blip r:embed="rId3"/>
                <a:stretch>
                  <a:fillRect l="-1487" t="-4198" r="-354" b="-30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0" y="0"/>
            <a:ext cx="7798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01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2" grpId="0"/>
      <p:bldP spid="5" grpId="0"/>
      <p:bldP spid="10" grpId="0"/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356" y="1604427"/>
            <a:ext cx="883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 flipH="1">
            <a:off x="8229600" y="4095750"/>
            <a:ext cx="982133" cy="9821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76626" y="1948681"/>
                <a:ext cx="8839200" cy="7371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*)</a:t>
                </a:r>
                <a14:m>
                  <m:oMath xmlns:m="http://schemas.openxmlformats.org/officeDocument/2006/math">
                    <m:r>
                      <a:rPr lang="en-US" sz="2800" b="0" i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 </m:t>
                    </m:r>
                    <m:r>
                      <a:rPr lang="vi-VN" sz="2800" i="1" dirty="0">
                        <a:solidFill>
                          <a:prstClr val="black"/>
                        </a:solidFill>
                        <a:latin typeface="Cambria Math"/>
                        <a:cs typeface="Times New Roman" panose="02020603050405020304" pitchFamily="18" charset="0"/>
                      </a:rPr>
                      <m:t>𝐸</m:t>
                    </m:r>
                    <m:d>
                      <m:dPr>
                        <m:ctrlPr>
                          <a:rPr lang="vi-VN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vi-VN" sz="28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vi-VN" sz="28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vi-VN" sz="28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vi-VN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2800" i="1" dirty="0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vi-VN" sz="28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vi-VN" sz="28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vi-VN" sz="2800" i="1" dirty="0">
                                <a:solidFill>
                                  <a:prstClr val="black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626" y="1948681"/>
                <a:ext cx="8839200" cy="737189"/>
              </a:xfrm>
              <a:prstGeom prst="rect">
                <a:avLst/>
              </a:prstGeom>
              <a:blipFill>
                <a:blip r:embed="rId3"/>
                <a:stretch>
                  <a:fillRect l="-1448" b="-74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FFFF6E1-2FBE-13DB-CFFD-42A32486E387}"/>
                  </a:ext>
                </a:extLst>
              </p:cNvPr>
              <p:cNvSpPr txBox="1"/>
              <p:nvPr/>
            </p:nvSpPr>
            <p:spPr>
              <a:xfrm>
                <a:off x="381000" y="2493461"/>
                <a:ext cx="8490857" cy="11315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 algn="just">
                  <a:buFontTx/>
                  <a:buChar char="-"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Ox,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kẻ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Ox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FFFF6E1-2FBE-13DB-CFFD-42A32486E3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2493461"/>
                <a:ext cx="8490857" cy="1131592"/>
              </a:xfrm>
              <a:prstGeom prst="rect">
                <a:avLst/>
              </a:prstGeom>
              <a:blipFill>
                <a:blip r:embed="rId4"/>
                <a:stretch>
                  <a:fillRect l="-1293" r="-1509" b="-139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2F2A29C-D202-18DE-4175-86284D93C418}"/>
                  </a:ext>
                </a:extLst>
              </p:cNvPr>
              <p:cNvSpPr txBox="1"/>
              <p:nvPr/>
            </p:nvSpPr>
            <p:spPr>
              <a:xfrm>
                <a:off x="381000" y="3438892"/>
                <a:ext cx="8620539" cy="11324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Tx/>
                  <a:buChar char="-"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vi-VN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Oy,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kẻ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vuông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góc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với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trục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Oy.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82F2A29C-D202-18DE-4175-86284D93C4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" y="3438892"/>
                <a:ext cx="8620539" cy="1132490"/>
              </a:xfrm>
              <a:prstGeom prst="rect">
                <a:avLst/>
              </a:prstGeom>
              <a:blipFill>
                <a:blip r:embed="rId5"/>
                <a:stretch>
                  <a:fillRect l="-1273" r="-636" b="-139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3D8A57D-6E62-BD35-4277-6DFBD3C9D4D4}"/>
                  </a:ext>
                </a:extLst>
              </p:cNvPr>
              <p:cNvSpPr txBox="1"/>
              <p:nvPr/>
            </p:nvSpPr>
            <p:spPr>
              <a:xfrm>
                <a:off x="456636" y="4373686"/>
                <a:ext cx="7803444" cy="7371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Tx/>
                  <a:buChar char="-"/>
                </a:pP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Hai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đường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thẳng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trên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cắt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nhau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tại</a:t>
                </a:r>
                <a:r>
                  <a:rPr lang="vi-V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vi-VN" sz="2800" i="1" dirty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𝐸</m:t>
                    </m:r>
                    <m:d>
                      <m:dPr>
                        <m:ctrlP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;−</m:t>
                        </m:r>
                        <m:f>
                          <m:fPr>
                            <m:ctrlP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F3D8A57D-6E62-BD35-4277-6DFBD3C9D4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636" y="4373686"/>
                <a:ext cx="7803444" cy="737189"/>
              </a:xfrm>
              <a:prstGeom prst="rect">
                <a:avLst/>
              </a:prstGeom>
              <a:blipFill>
                <a:blip r:embed="rId6"/>
                <a:stretch>
                  <a:fillRect l="-1406" b="-74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88056" y="363186"/>
                <a:ext cx="8610600" cy="15989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vi-VN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*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Luyện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tập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 (</a:t>
                </a:r>
                <a:r>
                  <a:rPr lang="en-US" sz="2800" b="1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sgk</a:t>
                </a:r>
                <a:r>
                  <a:rPr 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/62</a:t>
                </a:r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Trong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mặt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phẳng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toạ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độ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Oxy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hãy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nêu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cách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xác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định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điểm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(-1; 2),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(2; 2),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(2; 0), </a:t>
                </a:r>
                <a:r>
                  <a:rPr 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(0; 2)</a:t>
                </a:r>
                <a:r>
                  <a:rPr lang="vi-VN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vi-VN" sz="2800" i="1" dirty="0">
                        <a:latin typeface="Cambria Math"/>
                        <a:cs typeface="Times New Roman" panose="02020603050405020304" pitchFamily="18" charset="0"/>
                      </a:rPr>
                      <m:t>𝐸</m:t>
                    </m:r>
                    <m:d>
                      <m:dPr>
                        <m:ctrlP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num>
                          <m:den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den>
                        </m:f>
                        <m:r>
                          <a:rPr lang="vi-VN" sz="2800" i="1" dirty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;</m:t>
                        </m:r>
                        <m:r>
                          <a:rPr lang="en-US" sz="2800" b="0" i="1" dirty="0" smtClean="0"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num>
                          <m:den>
                            <m:r>
                              <a:rPr lang="vi-VN" sz="2800" i="1" dirty="0"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den>
                        </m:f>
                      </m:e>
                    </m:d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056" y="363186"/>
                <a:ext cx="8610600" cy="1598964"/>
              </a:xfrm>
              <a:prstGeom prst="rect">
                <a:avLst/>
              </a:prstGeom>
              <a:blipFill>
                <a:blip r:embed="rId7"/>
                <a:stretch>
                  <a:fillRect l="-1487" t="-4198" r="-354" b="-30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3810" y="-95250"/>
            <a:ext cx="77981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II.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của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một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điểm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trong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mặt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phẳng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tọa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độ.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51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2" grpId="0"/>
      <p:bldP spid="5" grpId="0"/>
      <p:bldP spid="10" grpId="0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726621" y="996042"/>
            <a:ext cx="3249386" cy="3099707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4720036" y="1509963"/>
            <a:ext cx="3094827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45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5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45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200" y="2294793"/>
            <a:ext cx="4762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2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0154B7B5-0188-4E3A-FB05-FECC50D89F05}"/>
              </a:ext>
            </a:extLst>
          </p:cNvPr>
          <p:cNvSpPr/>
          <p:nvPr/>
        </p:nvSpPr>
        <p:spPr>
          <a:xfrm>
            <a:off x="228600" y="511972"/>
            <a:ext cx="8754331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Dạng 1: Cho biết toạ độ của một điểm xác định xem điểm đó thuộc góc phần tư </a:t>
            </a:r>
            <a:r>
              <a:rPr lang="vi-VN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nào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vi-VN" sz="2800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2737555-0284-66EA-5BC1-2736A8EC1C21}"/>
              </a:ext>
            </a:extLst>
          </p:cNvPr>
          <p:cNvSpPr txBox="1"/>
          <p:nvPr/>
        </p:nvSpPr>
        <p:spPr>
          <a:xfrm>
            <a:off x="259247" y="1405593"/>
            <a:ext cx="46465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ts val="300"/>
              </a:spcBef>
              <a:spcAft>
                <a:spcPts val="300"/>
              </a:spcAft>
            </a:pPr>
            <a:r>
              <a:rPr lang="vi-VN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 pháp giải:</a:t>
            </a:r>
            <a:r>
              <a:rPr lang="vi-VN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3">
            <a:extLst>
              <a:ext uri="{FF2B5EF4-FFF2-40B4-BE49-F238E27FC236}">
                <a16:creationId xmlns:a16="http://schemas.microsoft.com/office/drawing/2014/main" id="{CAEF3F6A-3947-4884-A226-E653E5E2B2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4795" y="1846243"/>
            <a:ext cx="8345805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1: So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sánh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tung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tọa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0.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4">
            <a:extLst>
              <a:ext uri="{FF2B5EF4-FFF2-40B4-BE49-F238E27FC236}">
                <a16:creationId xmlns:a16="http://schemas.microsoft.com/office/drawing/2014/main" id="{A06A53CE-920D-CADF-D076-6BDC4F64C9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762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2B70960-0425-108D-1083-F01747507F19}"/>
              </a:ext>
            </a:extLst>
          </p:cNvPr>
          <p:cNvSpPr txBox="1"/>
          <p:nvPr/>
        </p:nvSpPr>
        <p:spPr>
          <a:xfrm>
            <a:off x="265043" y="2745760"/>
            <a:ext cx="788835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Bước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2: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Đối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chiếu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sau: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Rectangle 26">
            <a:extLst>
              <a:ext uri="{FF2B5EF4-FFF2-40B4-BE49-F238E27FC236}">
                <a16:creationId xmlns:a16="http://schemas.microsoft.com/office/drawing/2014/main" id="{F3DEB860-9DED-5412-714A-9DD260AEF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1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altLang="en-US" sz="1200" b="0" i="0" u="none" strike="noStrike" cap="none" normalizeH="0" baseline="0">
                <a:ln>
                  <a:noFill/>
                </a:ln>
                <a:solidFill>
                  <a:srgbClr val="0000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kumimoji="0" lang="en-US" altLang="en-US" sz="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65ECCB61-EC7C-FFD7-701C-9512A4F91AB6}"/>
              </a:ext>
            </a:extLst>
          </p:cNvPr>
          <p:cNvSpPr txBox="1"/>
          <p:nvPr/>
        </p:nvSpPr>
        <p:spPr>
          <a:xfrm>
            <a:off x="591378" y="3181350"/>
            <a:ext cx="801922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tung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g</a:t>
            </a:r>
            <a:r>
              <a:rPr lang="vi-VN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óc phần tư thứ I.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DFE0C21-9592-AF41-200B-02F5CFDC6569}"/>
              </a:ext>
            </a:extLst>
          </p:cNvPr>
          <p:cNvSpPr txBox="1"/>
          <p:nvPr/>
        </p:nvSpPr>
        <p:spPr>
          <a:xfrm>
            <a:off x="609600" y="4076700"/>
            <a:ext cx="8001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âm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tung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g</a:t>
            </a:r>
            <a:r>
              <a:rPr lang="vi-VN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óc phần tư thứ II.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0" y="2610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925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8" grpId="0"/>
      <p:bldP spid="20" grpId="0"/>
      <p:bldP spid="35" grpId="0"/>
      <p:bldP spid="42" grpId="0"/>
      <p:bldP spid="4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DBE0487-4F8E-6D83-D4A1-AC43AB018B4D}"/>
              </a:ext>
            </a:extLst>
          </p:cNvPr>
          <p:cNvSpPr txBox="1"/>
          <p:nvPr/>
        </p:nvSpPr>
        <p:spPr>
          <a:xfrm>
            <a:off x="762000" y="2876550"/>
            <a:ext cx="80772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tung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âm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g</a:t>
            </a:r>
            <a:r>
              <a:rPr lang="vi-VN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óc phần tư thứ IV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82FB4A-DB6C-469E-DDC3-64CAE939772C}"/>
              </a:ext>
            </a:extLst>
          </p:cNvPr>
          <p:cNvSpPr txBox="1"/>
          <p:nvPr/>
        </p:nvSpPr>
        <p:spPr>
          <a:xfrm>
            <a:off x="762000" y="1922443"/>
            <a:ext cx="80772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Nếu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hoành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âm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giá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tung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âm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ở g</a:t>
            </a:r>
            <a:r>
              <a:rPr lang="vi-VN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óc phần tư thứ III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154B7B5-0188-4E3A-FB05-FECC50D89F05}"/>
              </a:ext>
            </a:extLst>
          </p:cNvPr>
          <p:cNvSpPr/>
          <p:nvPr/>
        </p:nvSpPr>
        <p:spPr>
          <a:xfrm>
            <a:off x="228600" y="511972"/>
            <a:ext cx="8754331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Dạng 1: Cho biết toạ độ của một điểm xác định xem điểm đó thuộc góc phần tư </a:t>
            </a:r>
            <a:r>
              <a:rPr lang="vi-VN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nào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vi-VN" sz="2800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0" y="2610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737555-0284-66EA-5BC1-2736A8EC1C21}"/>
              </a:ext>
            </a:extLst>
          </p:cNvPr>
          <p:cNvSpPr txBox="1"/>
          <p:nvPr/>
        </p:nvSpPr>
        <p:spPr>
          <a:xfrm>
            <a:off x="259247" y="1405593"/>
            <a:ext cx="464654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spcBef>
                <a:spcPts val="300"/>
              </a:spcBef>
              <a:spcAft>
                <a:spcPts val="300"/>
              </a:spcAft>
            </a:pPr>
            <a:r>
              <a:rPr lang="vi-VN" sz="2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 pháp giải:</a:t>
            </a:r>
            <a:r>
              <a:rPr lang="vi-VN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349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600" y="1428750"/>
            <a:ext cx="793608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mỗi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&lt; 0;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&lt; 0               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&lt; 0;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 0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 0,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&lt; 0                   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0,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&gt; 0.</a:t>
            </a:r>
            <a:endParaRPr lang="en-US" sz="2800" dirty="0"/>
          </a:p>
        </p:txBody>
      </p:sp>
      <p:sp>
        <p:nvSpPr>
          <p:cNvPr id="6" name="Rectangle 5"/>
          <p:cNvSpPr/>
          <p:nvPr/>
        </p:nvSpPr>
        <p:spPr>
          <a:xfrm>
            <a:off x="838200" y="3780770"/>
            <a:ext cx="39539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thứ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III.                                </a:t>
            </a:r>
            <a:endParaRPr lang="en-US" sz="2800" dirty="0"/>
          </a:p>
        </p:txBody>
      </p:sp>
      <p:sp>
        <p:nvSpPr>
          <p:cNvPr id="5" name="Rectangle 4"/>
          <p:cNvSpPr/>
          <p:nvPr/>
        </p:nvSpPr>
        <p:spPr>
          <a:xfrm>
            <a:off x="228600" y="514350"/>
            <a:ext cx="8229600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Dạng 1: Cho biết toạ độ của một điểm xác định xem điểm đó thuộc góc phần tư </a:t>
            </a:r>
            <a:r>
              <a:rPr lang="vi-VN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nào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vi-VN" sz="2800" b="1" dirty="0">
              <a:solidFill>
                <a:srgbClr val="0000FF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53000" y="3790950"/>
            <a:ext cx="3880556" cy="522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thứ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II.</a:t>
            </a:r>
          </a:p>
        </p:txBody>
      </p:sp>
      <p:sp>
        <p:nvSpPr>
          <p:cNvPr id="8" name="Rectangle 7"/>
          <p:cNvSpPr/>
          <p:nvPr/>
        </p:nvSpPr>
        <p:spPr>
          <a:xfrm>
            <a:off x="811530" y="4313209"/>
            <a:ext cx="3984978" cy="530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c)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thứ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IV.                                </a:t>
            </a:r>
            <a:endParaRPr lang="en-US" sz="2800" dirty="0"/>
          </a:p>
        </p:txBody>
      </p:sp>
      <p:sp>
        <p:nvSpPr>
          <p:cNvPr id="9" name="Rectangle 8"/>
          <p:cNvSpPr/>
          <p:nvPr/>
        </p:nvSpPr>
        <p:spPr>
          <a:xfrm>
            <a:off x="4953000" y="4303784"/>
            <a:ext cx="3646312" cy="530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d)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Góc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phần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tư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thứ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I.</a:t>
            </a:r>
            <a:endParaRPr lang="en-US" sz="28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8229600" y="4095750"/>
            <a:ext cx="982133" cy="98213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941504" y="3257550"/>
            <a:ext cx="96212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>
                <a:latin typeface="Times New Roman" panose="02020603050405020304" pitchFamily="18" charset="0"/>
                <a:ea typeface="Calibri" panose="020F0502020204030204" pitchFamily="34" charset="0"/>
              </a:rPr>
              <a:t>Giải:</a:t>
            </a:r>
            <a:endParaRPr lang="en-US" sz="28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1" y="2610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626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5" grpId="0"/>
      <p:bldP spid="7" grpId="0"/>
      <p:bldP spid="8" grpId="0"/>
      <p:bldP spid="9" grpId="0"/>
      <p:bldP spid="10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28600" y="495204"/>
            <a:ext cx="85966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ạ</a:t>
            </a: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ng 2: Xác định tọa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một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trên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mặt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phẳng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toạ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3" name="Rectangle 13">
            <a:extLst>
              <a:ext uri="{FF2B5EF4-FFF2-40B4-BE49-F238E27FC236}">
                <a16:creationId xmlns:a16="http://schemas.microsoft.com/office/drawing/2014/main" id="{347D0AEC-FF0F-7281-1C33-0B282D2B3C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260" y="1416809"/>
            <a:ext cx="83058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1" i="0" u="none" strike="noStrike" cap="none" normalizeH="0" baseline="0" dirty="0" err="1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kumimoji="0" lang="en-US" altLang="en-US" sz="2800" b="1" i="0" u="none" strike="noStrike" cap="none" normalizeH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cap="none" normalizeH="0" dirty="0" err="1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kumimoji="0" lang="en-US" altLang="en-US" sz="2800" b="1" i="0" u="none" strike="noStrike" cap="none" normalizeH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1" i="0" u="none" strike="noStrike" cap="none" normalizeH="0" dirty="0" err="1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kumimoji="0" lang="en-US" altLang="en-US" sz="2800" b="1" i="0" u="none" strike="noStrike" cap="none" normalizeH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kumimoji="0" lang="vi-VN" alt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Để 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xác định tọa độ điểm </a:t>
            </a: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trên mặt phẳng tọa đô </a:t>
            </a: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Oxy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làm như sau: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13">
            <a:extLst>
              <a:ext uri="{FF2B5EF4-FFF2-40B4-BE49-F238E27FC236}">
                <a16:creationId xmlns:a16="http://schemas.microsoft.com/office/drawing/2014/main" id="{DB6CCC8F-1E07-5EBC-7672-13F68B7B0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261" y="2344246"/>
            <a:ext cx="819594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Từ điểm </a:t>
            </a: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kẻ đường thẳng vuông góc với </a:t>
            </a: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Ox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kumimoji="0" lang="en-US" altLang="en-US" sz="2800" b="0" i="0" u="none" strike="noStrike" cap="none" normalizeH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vi-VN" alt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cắt </a:t>
            </a: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Ox 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tại </a:t>
            </a:r>
            <a:r>
              <a:rPr lang="vi-VN" altLang="en-US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2E7FF97-0B5A-9C15-CD92-A318CE1D5BB0}"/>
              </a:ext>
            </a:extLst>
          </p:cNvPr>
          <p:cNvSpPr txBox="1"/>
          <p:nvPr/>
        </p:nvSpPr>
        <p:spPr>
          <a:xfrm>
            <a:off x="262260" y="4087887"/>
            <a:ext cx="89662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vi-VN" altLang="en-US" sz="28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 đó điểm </a:t>
            </a: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trên mặt phẳng tọa độ có tọa độ là </a:t>
            </a: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vi-VN" altLang="en-US" sz="2800" b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a;b</a:t>
            </a:r>
            <a:r>
              <a:rPr kumimoji="0" lang="vi-VN" altLang="en-US" sz="2800" b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kumimoji="0" lang="en-US" altLang="en-US" sz="2800" b="0" u="none" strike="noStrike" cap="none" normalizeH="0" baseline="0" dirty="0">
              <a:ln>
                <a:noFill/>
              </a:ln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283019D-937F-F62A-FCD2-DF94375652D4}"/>
              </a:ext>
            </a:extLst>
          </p:cNvPr>
          <p:cNvSpPr txBox="1"/>
          <p:nvPr/>
        </p:nvSpPr>
        <p:spPr>
          <a:xfrm>
            <a:off x="228601" y="3166282"/>
            <a:ext cx="80772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kumimoji="0" lang="en-US" altLang="en-US" sz="2800" b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vi-VN" alt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ừ 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 kẻ đường thẳng vuông góc </a:t>
            </a: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và cắt </a:t>
            </a: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tại </a:t>
            </a:r>
            <a:r>
              <a:rPr lang="vi-VN" altLang="en-US" sz="28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1" y="2610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16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3" grpId="0"/>
      <p:bldP spid="34" grpId="0"/>
      <p:bldP spid="36" grpId="0"/>
      <p:bldP spid="3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0488" y="1295033"/>
            <a:ext cx="506351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Cho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Oxy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 B, C, D, O.</a:t>
            </a:r>
          </a:p>
        </p:txBody>
      </p:sp>
      <p:sp>
        <p:nvSpPr>
          <p:cNvPr id="4" name="Rectangle 3"/>
          <p:cNvSpPr/>
          <p:nvPr/>
        </p:nvSpPr>
        <p:spPr>
          <a:xfrm>
            <a:off x="270488" y="2653358"/>
            <a:ext cx="47244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A, B, C, D, O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lần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-1; 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2; 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3; 0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0; -2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0; 0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225547" y="368523"/>
            <a:ext cx="7318253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ạ</a:t>
            </a: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ng 2: Xác định tọa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một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điểm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trên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mặt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phẳng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toạ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pic>
        <p:nvPicPr>
          <p:cNvPr id="52" name="Picture 51">
            <a:extLst>
              <a:ext uri="{FF2B5EF4-FFF2-40B4-BE49-F238E27FC236}">
                <a16:creationId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0327" y="4072072"/>
            <a:ext cx="1051899" cy="969340"/>
          </a:xfrm>
          <a:prstGeom prst="rect">
            <a:avLst/>
          </a:prstGeom>
        </p:spPr>
      </p:pic>
      <p:pic>
        <p:nvPicPr>
          <p:cNvPr id="136" name="tieng-chuong-het-gio-het-thoi-gian-trong-powerpoint-www_tiengdong_co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211733" y="4508237"/>
            <a:ext cx="609600" cy="609600"/>
          </a:xfrm>
          <a:prstGeom prst="rect">
            <a:avLst/>
          </a:prstGeom>
        </p:spPr>
      </p:pic>
      <p:sp>
        <p:nvSpPr>
          <p:cNvPr id="137" name="Oval 136"/>
          <p:cNvSpPr/>
          <p:nvPr/>
        </p:nvSpPr>
        <p:spPr>
          <a:xfrm>
            <a:off x="7104326" y="4371398"/>
            <a:ext cx="762000" cy="714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0" y="-12680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CFA88DC-9281-EAC8-AB78-1B08548498F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22094" y="1079329"/>
            <a:ext cx="4030132" cy="3447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942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2" dur="157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569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7000"/>
                            </p:stCondLst>
                            <p:childTnLst>
                              <p:par>
                                <p:cTn id="3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8130" fill="hold"/>
                                        <p:tgtEl>
                                          <p:spTgt spid="1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6"/>
                </p:tgtEl>
              </p:cMediaNode>
            </p:audio>
          </p:childTnLst>
        </p:cTn>
      </p:par>
    </p:tnLst>
    <p:bldLst>
      <p:bldP spid="3" grpId="0"/>
      <p:bldP spid="4" grpId="0"/>
      <p:bldP spid="6" grpId="0"/>
      <p:bldP spid="13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311304" y="526985"/>
            <a:ext cx="7372531" cy="5222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ạng</a:t>
            </a: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3: Biểu diễn điểm trên mặt phẳng toạ độ.</a:t>
            </a:r>
            <a:endParaRPr lang="en-US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8732520" y="377722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B71374C9-CBF2-5398-DDFA-BBB5723F5998}"/>
              </a:ext>
            </a:extLst>
          </p:cNvPr>
          <p:cNvSpPr txBox="1"/>
          <p:nvPr/>
        </p:nvSpPr>
        <p:spPr>
          <a:xfrm>
            <a:off x="304678" y="1091815"/>
            <a:ext cx="8001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Biểu diễn điểm </a:t>
            </a:r>
            <a:r>
              <a:rPr lang="vi-VN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vi-VN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r>
              <a:rPr lang="vi-VN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b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) trên mặt phẳng toạ độ.</a:t>
            </a:r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8A0229-6250-FD7A-3D3D-D52E4E30A3F9}"/>
              </a:ext>
            </a:extLst>
          </p:cNvPr>
          <p:cNvSpPr txBox="1"/>
          <p:nvPr/>
        </p:nvSpPr>
        <p:spPr>
          <a:xfrm>
            <a:off x="311304" y="1584636"/>
            <a:ext cx="8001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+ Qua điểm </a:t>
            </a:r>
            <a:r>
              <a:rPr lang="vi-VN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trên trục </a:t>
            </a:r>
            <a:r>
              <a:rPr lang="vi-VN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Ox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ta kẻ đường thẳng vuông góc với trục </a:t>
            </a:r>
            <a:r>
              <a:rPr lang="vi-VN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Ox.</a:t>
            </a:r>
            <a:endParaRPr lang="en-US" sz="2800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2CF22B8-408C-392D-BE87-2B66F05090E6}"/>
              </a:ext>
            </a:extLst>
          </p:cNvPr>
          <p:cNvSpPr txBox="1"/>
          <p:nvPr/>
        </p:nvSpPr>
        <p:spPr>
          <a:xfrm>
            <a:off x="331182" y="2635404"/>
            <a:ext cx="8001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+ Qua điểm </a:t>
            </a:r>
            <a:r>
              <a:rPr lang="vi-VN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b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trên trục </a:t>
            </a:r>
            <a:r>
              <a:rPr lang="vi-VN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Oy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, ta kẻ đường thẳng vuông góc với trục </a:t>
            </a:r>
            <a:r>
              <a:rPr lang="vi-VN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Oy.</a:t>
            </a:r>
            <a:endParaRPr lang="en-US" sz="2800" i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EB2019F-685E-5E68-7ADA-D4D14516A6AB}"/>
              </a:ext>
            </a:extLst>
          </p:cNvPr>
          <p:cNvSpPr txBox="1"/>
          <p:nvPr/>
        </p:nvSpPr>
        <p:spPr>
          <a:xfrm>
            <a:off x="367748" y="3589511"/>
            <a:ext cx="8001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+ Hai đường thẳng trên cắt nhau tại điểm </a:t>
            </a:r>
            <a:r>
              <a:rPr lang="vi-VN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vi-VN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;</a:t>
            </a:r>
            <a:r>
              <a:rPr lang="vi-VN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b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endParaRPr lang="en-US" sz="2800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1" y="2610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15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" grpId="0"/>
      <p:bldP spid="4" grpId="0"/>
      <p:bldP spid="5" grpId="0"/>
      <p:bldP spid="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240415" y="892947"/>
            <a:ext cx="76284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diễn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(-2; 3)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(1;  -2)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phẳng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231551" y="435583"/>
            <a:ext cx="7372531" cy="5222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</a:t>
            </a:r>
            <a:r>
              <a:rPr lang="en-US" sz="2800" b="1" dirty="0" err="1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ạng</a:t>
            </a:r>
            <a:r>
              <a:rPr lang="vi-VN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3: Biểu diễn điểm trên mặt phẳng toạ độ.</a:t>
            </a:r>
            <a:endParaRPr lang="en-US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>
            <a:off x="7486259" y="377722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43">
            <a:extLst>
              <a:ext uri="{FF2B5EF4-FFF2-40B4-BE49-F238E27FC236}">
                <a16:creationId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 flipH="1">
            <a:off x="7877746" y="827617"/>
            <a:ext cx="1130853" cy="982133"/>
          </a:xfrm>
          <a:prstGeom prst="rect">
            <a:avLst/>
          </a:prstGeom>
        </p:spPr>
      </p:pic>
      <p:grpSp>
        <p:nvGrpSpPr>
          <p:cNvPr id="64" name="Group 63"/>
          <p:cNvGrpSpPr/>
          <p:nvPr/>
        </p:nvGrpSpPr>
        <p:grpSpPr>
          <a:xfrm>
            <a:off x="4655532" y="3707483"/>
            <a:ext cx="1142121" cy="1058837"/>
            <a:chOff x="5667992" y="3734505"/>
            <a:chExt cx="1142121" cy="1058837"/>
          </a:xfrm>
        </p:grpSpPr>
        <p:cxnSp>
          <p:nvCxnSpPr>
            <p:cNvPr id="72" name="Straight Connector 71"/>
            <p:cNvCxnSpPr/>
            <p:nvPr/>
          </p:nvCxnSpPr>
          <p:spPr>
            <a:xfrm>
              <a:off x="5667992" y="4653873"/>
              <a:ext cx="457200" cy="0"/>
            </a:xfrm>
            <a:prstGeom prst="line">
              <a:avLst/>
            </a:prstGeom>
            <a:ln w="9525" cap="flat" cmpd="sng" algn="ctr">
              <a:solidFill>
                <a:schemeClr val="dk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flipH="1">
              <a:off x="6141152" y="3734505"/>
              <a:ext cx="3042" cy="914400"/>
            </a:xfrm>
            <a:prstGeom prst="line">
              <a:avLst/>
            </a:prstGeom>
            <a:ln w="9525" cap="flat" cmpd="sng" algn="ctr">
              <a:solidFill>
                <a:schemeClr val="dk1"/>
              </a:solidFill>
              <a:prstDash val="dash"/>
              <a:round/>
              <a:headEnd type="none" w="med" len="med"/>
              <a:tailEnd type="none" w="med" len="med"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</p:cxnSp>
        <p:sp>
          <p:nvSpPr>
            <p:cNvPr id="75" name="TextBox 74"/>
            <p:cNvSpPr txBox="1"/>
            <p:nvPr/>
          </p:nvSpPr>
          <p:spPr>
            <a:xfrm>
              <a:off x="5996693" y="4270122"/>
              <a:ext cx="8134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  <a:r>
                <a:rPr lang="en-US" sz="28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3200400" y="1982713"/>
            <a:ext cx="1461609" cy="1657161"/>
            <a:chOff x="4547780" y="2196411"/>
            <a:chExt cx="1461609" cy="1657161"/>
          </a:xfrm>
        </p:grpSpPr>
        <p:cxnSp>
          <p:nvCxnSpPr>
            <p:cNvPr id="80" name="Straight Connector 79"/>
            <p:cNvCxnSpPr/>
            <p:nvPr/>
          </p:nvCxnSpPr>
          <p:spPr>
            <a:xfrm flipV="1">
              <a:off x="5003549" y="2573412"/>
              <a:ext cx="1513" cy="1280160"/>
            </a:xfrm>
            <a:prstGeom prst="line">
              <a:avLst/>
            </a:prstGeom>
            <a:ln>
              <a:prstDash val="dash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flipH="1" flipV="1">
              <a:off x="5003549" y="2569722"/>
              <a:ext cx="1005840" cy="21"/>
            </a:xfrm>
            <a:prstGeom prst="line">
              <a:avLst/>
            </a:prstGeom>
            <a:ln>
              <a:prstDash val="dashDot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2" name="TextBox 81"/>
            <p:cNvSpPr txBox="1"/>
            <p:nvPr/>
          </p:nvSpPr>
          <p:spPr>
            <a:xfrm>
              <a:off x="4547780" y="2196411"/>
              <a:ext cx="7937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3384033" y="1809750"/>
            <a:ext cx="3370706" cy="3219354"/>
            <a:chOff x="3429000" y="742950"/>
            <a:chExt cx="3370706" cy="3219354"/>
          </a:xfrm>
        </p:grpSpPr>
        <p:cxnSp>
          <p:nvCxnSpPr>
            <p:cNvPr id="84" name="Straight Arrow Connector 83"/>
            <p:cNvCxnSpPr/>
            <p:nvPr/>
          </p:nvCxnSpPr>
          <p:spPr>
            <a:xfrm>
              <a:off x="3429000" y="2634224"/>
              <a:ext cx="3200400" cy="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5" name="Straight Arrow Connector 84"/>
            <p:cNvCxnSpPr/>
            <p:nvPr/>
          </p:nvCxnSpPr>
          <p:spPr>
            <a:xfrm flipV="1">
              <a:off x="4699786" y="1036224"/>
              <a:ext cx="0" cy="2926080"/>
            </a:xfrm>
            <a:prstGeom prst="straightConnector1">
              <a:avLst/>
            </a:prstGeom>
            <a:ln w="28575"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86" name="TextBox 85"/>
            <p:cNvSpPr txBox="1"/>
            <p:nvPr/>
          </p:nvSpPr>
          <p:spPr>
            <a:xfrm>
              <a:off x="4295241" y="2184760"/>
              <a:ext cx="3443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6535473" y="2495353"/>
              <a:ext cx="2642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388050" y="742950"/>
              <a:ext cx="2642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y</a:t>
              </a:r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4243483" y="2836677"/>
              <a:ext cx="69830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-1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6047115" y="2148312"/>
              <a:ext cx="2642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5528833" y="2153282"/>
              <a:ext cx="2642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5002696" y="2134426"/>
              <a:ext cx="2642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4715631" y="1021201"/>
              <a:ext cx="2642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4736230" y="1493414"/>
              <a:ext cx="2642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4715183" y="1941765"/>
              <a:ext cx="26423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</a:t>
              </a: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3962400" y="2566639"/>
              <a:ext cx="4839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-1</a:t>
              </a: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4222737" y="3292311"/>
              <a:ext cx="48393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-2</a:t>
              </a: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3459172" y="2548788"/>
              <a:ext cx="5032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-2</a:t>
              </a:r>
            </a:p>
          </p:txBody>
        </p:sp>
        <p:sp>
          <p:nvSpPr>
            <p:cNvPr id="99" name="Oval 98"/>
            <p:cNvSpPr/>
            <p:nvPr/>
          </p:nvSpPr>
          <p:spPr>
            <a:xfrm>
              <a:off x="4675856" y="2189318"/>
              <a:ext cx="45719" cy="4571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00" name="Oval 99"/>
            <p:cNvSpPr/>
            <p:nvPr/>
          </p:nvSpPr>
          <p:spPr>
            <a:xfrm>
              <a:off x="4679833" y="1739930"/>
              <a:ext cx="45719" cy="4571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01" name="Oval 100"/>
            <p:cNvSpPr/>
            <p:nvPr/>
          </p:nvSpPr>
          <p:spPr>
            <a:xfrm>
              <a:off x="4674570" y="1277260"/>
              <a:ext cx="45719" cy="4571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02" name="Oval 101"/>
            <p:cNvSpPr/>
            <p:nvPr/>
          </p:nvSpPr>
          <p:spPr>
            <a:xfrm>
              <a:off x="4670558" y="3057342"/>
              <a:ext cx="45719" cy="4571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03" name="Oval 102"/>
            <p:cNvSpPr/>
            <p:nvPr/>
          </p:nvSpPr>
          <p:spPr>
            <a:xfrm>
              <a:off x="4676926" y="3535846"/>
              <a:ext cx="45719" cy="4571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04" name="Oval 103"/>
            <p:cNvSpPr/>
            <p:nvPr/>
          </p:nvSpPr>
          <p:spPr>
            <a:xfrm>
              <a:off x="5160857" y="2606395"/>
              <a:ext cx="45719" cy="4571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05" name="Oval 104"/>
            <p:cNvSpPr/>
            <p:nvPr/>
          </p:nvSpPr>
          <p:spPr>
            <a:xfrm>
              <a:off x="5669514" y="2613044"/>
              <a:ext cx="45719" cy="4571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06" name="Oval 105"/>
            <p:cNvSpPr/>
            <p:nvPr/>
          </p:nvSpPr>
          <p:spPr>
            <a:xfrm>
              <a:off x="6182139" y="2606395"/>
              <a:ext cx="45719" cy="4571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07" name="Oval 106"/>
            <p:cNvSpPr/>
            <p:nvPr/>
          </p:nvSpPr>
          <p:spPr>
            <a:xfrm>
              <a:off x="4197764" y="2612690"/>
              <a:ext cx="45719" cy="4571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  <p:sp>
          <p:nvSpPr>
            <p:cNvPr id="108" name="Oval 107"/>
            <p:cNvSpPr/>
            <p:nvPr/>
          </p:nvSpPr>
          <p:spPr>
            <a:xfrm>
              <a:off x="3687998" y="2606041"/>
              <a:ext cx="45719" cy="45719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/>
            </a:p>
          </p:txBody>
        </p:sp>
      </p:grpSp>
      <p:sp>
        <p:nvSpPr>
          <p:cNvPr id="41" name="TextBox 4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1" y="2610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>
                <a:solidFill>
                  <a:srgbClr val="1C7500"/>
                </a:solidFill>
                <a:latin typeface="Times New Roman" panose="02020603050405020304" pitchFamily="18" charset="0"/>
                <a:ea typeface="字魂59号-创粗黑" panose="00000500000000000000" pitchFamily="2" charset="-122"/>
                <a:cs typeface="Times New Roman" panose="02020603050405020304" pitchFamily="18" charset="0"/>
              </a:rPr>
              <a:t>BÀI 2: MẶT PHẲNG TOẠ ĐỘ. ĐỒ THỊ CỦA HÀM SỐ.</a:t>
            </a:r>
            <a:endParaRPr lang="zh-CN" altLang="en-US" sz="2800" b="1" dirty="0">
              <a:solidFill>
                <a:srgbClr val="1C7500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115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/>
          <p:cNvSpPr/>
          <p:nvPr/>
        </p:nvSpPr>
        <p:spPr>
          <a:xfrm>
            <a:off x="609600" y="514350"/>
            <a:ext cx="3235960" cy="318516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pic>
        <p:nvPicPr>
          <p:cNvPr id="4" name="Hình ảnh 3" descr="Ảnh có chứa văn bản, đồ chơi, đồ họa véc-tơ, danh thiếp&#10;&#10;Mô tả được tạo tự độ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225" y="2676087"/>
            <a:ext cx="2320220" cy="2234972"/>
          </a:xfrm>
          <a:prstGeom prst="rect">
            <a:avLst/>
          </a:prstGeom>
        </p:spPr>
      </p:pic>
      <p:sp>
        <p:nvSpPr>
          <p:cNvPr id="2" name="TextBox 10"/>
          <p:cNvSpPr txBox="1"/>
          <p:nvPr/>
        </p:nvSpPr>
        <p:spPr>
          <a:xfrm>
            <a:off x="4075090" y="1815147"/>
            <a:ext cx="2438400" cy="5835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altLang="en-US" sz="32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</a:p>
        </p:txBody>
      </p:sp>
    </p:spTree>
    <p:extLst>
      <p:ext uri="{BB962C8B-B14F-4D97-AF65-F5344CB8AC3E}">
        <p14:creationId xmlns:p14="http://schemas.microsoft.com/office/powerpoint/2010/main" val="335428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0"/>
          <p:cNvSpPr>
            <a:spLocks noChangeArrowheads="1"/>
          </p:cNvSpPr>
          <p:nvPr/>
        </p:nvSpPr>
        <p:spPr bwMode="auto">
          <a:xfrm>
            <a:off x="228600" y="405839"/>
            <a:ext cx="7924800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vi-VN" altLang="en-US" sz="28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</a:t>
            </a:r>
            <a:r>
              <a:rPr kumimoji="0" lang="vi-VN" altLang="en-US" sz="28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Số bút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đã mua và số tiền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(nghìn đồng) phải trả của hai bạn Mai, Hoa được biểu diễn lần lượt bởi hai điểm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trên mặt phẳng toạ độ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Oxy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như hình vẽ sau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vi-VN" altLang="en-US" sz="2800" dirty="0"/>
          </a:p>
        </p:txBody>
      </p:sp>
      <p:sp>
        <p:nvSpPr>
          <p:cNvPr id="17" name="Rectangle 16"/>
          <p:cNvSpPr/>
          <p:nvPr/>
        </p:nvSpPr>
        <p:spPr>
          <a:xfrm>
            <a:off x="606871" y="2221721"/>
            <a:ext cx="60251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a) Tìm tọa độ điểm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i="1" dirty="0">
                <a:latin typeface="Times New Roman" panose="02020603050405020304" pitchFamily="18" charset="0"/>
                <a:ea typeface="Calibri" panose="020F0502020204030204" pitchFamily="34" charset="0"/>
              </a:rPr>
              <a:t>M, </a:t>
            </a:r>
            <a:r>
              <a:rPr lang="en-US" sz="2800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H.</a:t>
            </a:r>
            <a:r>
              <a:rPr lang="vi-VN" sz="28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en-US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607269" y="2727293"/>
            <a:ext cx="34339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vi-VN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Bạn nào mua được nhiều bút hơn</a:t>
            </a:r>
            <a:r>
              <a:rPr lang="en-US" alt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en-US" altLang="en-US" sz="2800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9410700" y="335290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43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850" y="3790950"/>
            <a:ext cx="1207107" cy="1159119"/>
          </a:xfrm>
          <a:prstGeom prst="rect">
            <a:avLst/>
          </a:prstGeom>
        </p:spPr>
      </p:pic>
      <p:pic>
        <p:nvPicPr>
          <p:cNvPr id="8" name="tieng-chuong-het-gio-het-thoi-gian-trong-powerpoint-www_tiengdong_com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91207" y="2998909"/>
            <a:ext cx="609600" cy="609600"/>
          </a:xfrm>
          <a:prstGeom prst="rect">
            <a:avLst/>
          </a:prstGeom>
        </p:spPr>
      </p:pic>
      <p:sp>
        <p:nvSpPr>
          <p:cNvPr id="9" name="Oval 8"/>
          <p:cNvSpPr/>
          <p:nvPr/>
        </p:nvSpPr>
        <p:spPr>
          <a:xfrm>
            <a:off x="8193835" y="2946672"/>
            <a:ext cx="762000" cy="71407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-1" y="26106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VẬN DỤNG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39473" y="1776146"/>
            <a:ext cx="2458107" cy="3386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140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2" dur="15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5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70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52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4" grpId="0"/>
      <p:bldP spid="17" grpId="0"/>
      <p:bldP spid="18" grpId="0"/>
      <p:bldP spid="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0"/>
          <p:cNvSpPr>
            <a:spLocks noChangeArrowheads="1"/>
          </p:cNvSpPr>
          <p:nvPr/>
        </p:nvSpPr>
        <p:spPr bwMode="auto">
          <a:xfrm>
            <a:off x="533400" y="617024"/>
            <a:ext cx="26670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vi-VN" altLang="en-US" sz="2800" b="1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Bài </a:t>
            </a:r>
            <a:r>
              <a:rPr kumimoji="0" lang="vi-VN" altLang="en-US" sz="28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endParaRPr lang="vi-VN" altLang="en-US" sz="2800" b="1" dirty="0"/>
          </a:p>
        </p:txBody>
      </p:sp>
      <p:sp>
        <p:nvSpPr>
          <p:cNvPr id="12" name="Rectangle 24"/>
          <p:cNvSpPr>
            <a:spLocks noChangeArrowheads="1"/>
          </p:cNvSpPr>
          <p:nvPr/>
        </p:nvSpPr>
        <p:spPr bwMode="auto">
          <a:xfrm>
            <a:off x="549234" y="1140244"/>
            <a:ext cx="5562600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altLang="en-US" sz="2800" b="1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Lời giải:</a:t>
            </a:r>
            <a:endParaRPr kumimoji="0" lang="en-US" altLang="en-US" sz="2800" b="1" i="0" u="none" strike="noStrike" cap="none" normalizeH="0" baseline="0" dirty="0">
              <a:ln>
                <a:noFill/>
              </a:ln>
              <a:effectLst/>
            </a:endParaRPr>
          </a:p>
          <a:p>
            <a:pPr marR="0" lvl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altLang="en-US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a) </a:t>
            </a:r>
            <a:r>
              <a:rPr kumimoji="0" lang="vi-VN" altLang="en-US" sz="2800" b="0" i="0" u="none" strike="noStrike" cap="none" normalizeH="0" baseline="0" dirty="0" smtClean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Toạ 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độ các điểm </a:t>
            </a:r>
            <a:r>
              <a:rPr lang="en-US" altLang="en-US" sz="28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M, H </a:t>
            </a:r>
            <a:r>
              <a:rPr lang="en-US" alt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</a:t>
            </a: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hình vẽ là: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kumimoji="0" lang="en-US" altLang="en-US" sz="2800" b="0" i="1" u="none" strike="noStrike" cap="none" normalizeH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u="none" strike="noStrike" cap="none" normalizeH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(1; 2)</a:t>
            </a:r>
            <a:r>
              <a:rPr kumimoji="0" lang="en-US" altLang="en-US" sz="2800" b="0" i="1" u="none" strike="noStrike" cap="none" normalizeH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H</a:t>
            </a:r>
            <a:r>
              <a:rPr kumimoji="0" lang="en-US" altLang="en-US" sz="2800" b="0" u="none" strike="noStrike" cap="none" normalizeH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( 2; 4)</a:t>
            </a:r>
            <a:r>
              <a:rPr kumimoji="0" lang="en-US" altLang="en-US" sz="2800" b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.</a:t>
            </a:r>
            <a:endParaRPr kumimoji="0" lang="en-US" altLang="en-US" sz="2800" b="0" u="none" strike="noStrike" cap="none" normalizeH="0" baseline="0" dirty="0">
              <a:ln>
                <a:noFill/>
              </a:ln>
              <a:effectLst/>
            </a:endParaRPr>
          </a:p>
        </p:txBody>
      </p:sp>
      <p:sp>
        <p:nvSpPr>
          <p:cNvPr id="15" name="Rectangle 26"/>
          <p:cNvSpPr>
            <a:spLocks noChangeArrowheads="1"/>
          </p:cNvSpPr>
          <p:nvPr/>
        </p:nvSpPr>
        <p:spPr bwMode="auto">
          <a:xfrm>
            <a:off x="549234" y="2485408"/>
            <a:ext cx="5653974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vi-VN" altLang="en-US" sz="2800" b="0" i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Vì số bút của các bạn mua được biểu diễn bởi giá trị của hoành độ </a:t>
            </a:r>
            <a:r>
              <a:rPr kumimoji="0" lang="vi-VN" altLang="en-US" sz="2800" b="0" i="1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 </a:t>
            </a:r>
            <a:r>
              <a:rPr kumimoji="0" lang="vi-VN" altLang="en-US" sz="2800" b="0" u="none" strike="noStrike" cap="none" normalizeH="0" baseline="0" dirty="0">
                <a:ln>
                  <a:noFill/>
                </a:ln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trên hệ trục tọa độ nên bạn Mai mua được 1 bút, bạn Hoa được 2 bút. Do đó bạn Hoa mua được nhiều bút hơn.</a:t>
            </a:r>
            <a:endParaRPr kumimoji="0" lang="en-US" altLang="en-US" sz="2800" b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>
            <a:off x="9410700" y="335290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0" y="93804"/>
            <a:ext cx="92117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VẬN DỤNG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字魂59号-创粗黑" panose="00000500000000000000" pitchFamily="2" charset="-122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4600" y="1398346"/>
            <a:ext cx="2590800" cy="3569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471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152400" y="133350"/>
            <a:ext cx="77724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HƯỚNG DẪN VỀ NHÀ</a:t>
            </a:r>
            <a:endParaRPr lang="en-US" sz="2800" dirty="0">
              <a:solidFill>
                <a:prstClr val="black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14400" y="1123950"/>
            <a:ext cx="7772400" cy="3089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định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nghĩa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sgk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trang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61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trang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62.</a:t>
            </a:r>
          </a:p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Xem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lại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ví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dụ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đã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</a:p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Làm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bài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: 1; 3; 4; 5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Sgk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/64+65.</a:t>
            </a:r>
          </a:p>
          <a:p>
            <a:pPr>
              <a:lnSpc>
                <a:spcPct val="107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Tìm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hiểu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ứng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dụng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phương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pháp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toạ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trên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thực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tế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các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môn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học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2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48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3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8365</TotalTime>
  <Words>2879</Words>
  <Application>Microsoft Office PowerPoint</Application>
  <PresentationFormat>On-screen Show (16:9)</PresentationFormat>
  <Paragraphs>273</Paragraphs>
  <Slides>39</Slides>
  <Notes>17</Notes>
  <HiddenSlides>0</HiddenSlides>
  <MMClips>3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39</vt:i4>
      </vt:variant>
    </vt:vector>
  </HeadingPairs>
  <TitlesOfParts>
    <vt:vector size="49" baseType="lpstr">
      <vt:lpstr>Arial</vt:lpstr>
      <vt:lpstr>Calibri</vt:lpstr>
      <vt:lpstr>Calibri Light</vt:lpstr>
      <vt:lpstr>Cambria Math</vt:lpstr>
      <vt:lpstr>等线</vt:lpstr>
      <vt:lpstr>Times New Roman</vt:lpstr>
      <vt:lpstr>字魂59号-创粗黑</vt:lpstr>
      <vt:lpstr>思源黑体 Heavy</vt:lpstr>
      <vt:lpstr>Office Theme</vt:lpstr>
      <vt:lpstr>Chủ đề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Thuan Nguyen Thi My</dc:creator>
  <cp:lastModifiedBy>Admin</cp:lastModifiedBy>
  <cp:revision>470</cp:revision>
  <cp:lastPrinted>2023-06-29T23:00:37Z</cp:lastPrinted>
  <dcterms:created xsi:type="dcterms:W3CDTF">2021-07-22T17:31:00Z</dcterms:created>
  <dcterms:modified xsi:type="dcterms:W3CDTF">2023-08-03T08:38:52Z</dcterms:modified>
</cp:coreProperties>
</file>