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6"/>
  </p:notesMasterIdLst>
  <p:sldIdLst>
    <p:sldId id="257" r:id="rId3"/>
    <p:sldId id="272" r:id="rId4"/>
    <p:sldId id="259" r:id="rId5"/>
    <p:sldId id="260" r:id="rId6"/>
    <p:sldId id="261" r:id="rId7"/>
    <p:sldId id="273" r:id="rId8"/>
    <p:sldId id="274" r:id="rId9"/>
    <p:sldId id="276" r:id="rId10"/>
    <p:sldId id="275" r:id="rId11"/>
    <p:sldId id="262" r:id="rId12"/>
    <p:sldId id="263" r:id="rId13"/>
    <p:sldId id="264" r:id="rId14"/>
    <p:sldId id="277" r:id="rId15"/>
    <p:sldId id="266" r:id="rId16"/>
    <p:sldId id="282" r:id="rId17"/>
    <p:sldId id="278" r:id="rId18"/>
    <p:sldId id="267" r:id="rId19"/>
    <p:sldId id="281" r:id="rId20"/>
    <p:sldId id="269" r:id="rId21"/>
    <p:sldId id="280" r:id="rId22"/>
    <p:sldId id="279" r:id="rId23"/>
    <p:sldId id="268" r:id="rId24"/>
    <p:sldId id="27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cmAuthor id="2" name="Administrator" initials="A" lastIdx="7" clrIdx="1">
    <p:extLst>
      <p:ext uri="{19B8F6BF-5375-455C-9EA6-DF929625EA0E}">
        <p15:presenceInfo xmlns:p15="http://schemas.microsoft.com/office/powerpoint/2012/main" userId="Administrator" providerId="None"/>
      </p:ext>
    </p:extLst>
  </p:cmAuthor>
  <p:cmAuthor id="3" name="Le My Anh" initials="" lastIdx="1" clrIdx="2">
    <p:extLst>
      <p:ext uri="{19B8F6BF-5375-455C-9EA6-DF929625EA0E}">
        <p15:presenceInfo xmlns:p15="http://schemas.microsoft.com/office/powerpoint/2012/main" userId="S::stu00000367@gamudagardens.sis.edu.vn::1b7873d9-01ea-4555-a79f-0d294642b01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96" autoAdjust="0"/>
    <p:restoredTop sz="94660"/>
  </p:normalViewPr>
  <p:slideViewPr>
    <p:cSldViewPr snapToGrid="0">
      <p:cViewPr varScale="1">
        <p:scale>
          <a:sx n="69" d="100"/>
          <a:sy n="69" d="100"/>
        </p:scale>
        <p:origin x="23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commentAuthors" Target="commentAuthors.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dirty="0">
            <a:latin typeface="Times New Roman" panose="02020603050405020304" pitchFamily="18" charset="0"/>
            <a:cs typeface="Times New Roman" panose="02020603050405020304" pitchFamily="18" charset="0"/>
          </a:endParaRPr>
        </a:p>
      </dgm:t>
    </dgm:pt>
    <dgm:pt modelId="{B327BC0A-A89C-479E-B8CD-C46EF1DB42D9}" type="parTrans" cxnId="{98EF93F6-9645-42BA-9EDE-0684263968A6}">
      <dgm:prSet/>
      <dgm:spPr/>
      <dgm:t>
        <a:bodyPr/>
        <a:lstStyle/>
        <a:p>
          <a:endParaRPr lang="en-US"/>
        </a:p>
      </dgm:t>
    </dgm:pt>
    <dgm:pt modelId="{41D8AE83-6358-42AE-B439-0EFC9D377ED1}" type="sibTrans" cxnId="{98EF93F6-9645-42BA-9EDE-0684263968A6}">
      <dgm:prSet/>
      <dgm:spPr/>
      <dgm:t>
        <a:bodyPr/>
        <a:lstStyle/>
        <a:p>
          <a:endParaRPr lang="en-US"/>
        </a:p>
      </dgm:t>
    </dgm:pt>
    <dgm:pt modelId="{ECA0ABAF-B23C-4736-AEB9-5FAE681D07FA}">
      <dgm:prSet phldrT="[Text]" custT="1"/>
      <dgm:spPr/>
      <dgm:t>
        <a:bodyPr/>
        <a:lstStyle/>
        <a:p>
          <a:r>
            <a:rPr lang="en-US" sz="3200" dirty="0">
              <a:solidFill>
                <a:srgbClr val="002060"/>
              </a:solidFill>
              <a:latin typeface="Times New Roman" panose="02020603050405020304" pitchFamily="18" charset="0"/>
              <a:cs typeface="Times New Roman" panose="02020603050405020304" pitchFamily="18" charset="0"/>
            </a:rPr>
            <a:t>SGK, </a:t>
          </a:r>
          <a:r>
            <a:rPr lang="en-US" sz="3200" dirty="0" err="1">
              <a:solidFill>
                <a:srgbClr val="002060"/>
              </a:solidFill>
              <a:latin typeface="Times New Roman" panose="02020603050405020304" pitchFamily="18" charset="0"/>
              <a:cs typeface="Times New Roman" panose="02020603050405020304" pitchFamily="18" charset="0"/>
            </a:rPr>
            <a:t>giáo</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án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bảng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phụ</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máy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chiếu</a:t>
          </a:r>
          <a:endParaRPr lang="en-US" sz="3200" dirty="0">
            <a:solidFill>
              <a:srgbClr val="002060"/>
            </a:solidFill>
            <a:latin typeface="Times New Roman" panose="02020603050405020304" pitchFamily="18" charset="0"/>
            <a:cs typeface="Times New Roman" panose="02020603050405020304" pitchFamily="18" charset="0"/>
          </a:endParaRPr>
        </a:p>
      </dgm:t>
    </dgm:pt>
    <dgm:pt modelId="{A44464D3-94BC-4791-92AF-D4DDB39C3B1A}" type="parTrans" cxnId="{8424536B-BE7E-4427-8F9D-11FD9E33F2DF}">
      <dgm:prSet/>
      <dgm:spPr/>
      <dgm:t>
        <a:bodyPr/>
        <a:lstStyle/>
        <a:p>
          <a:endParaRPr lang="en-US"/>
        </a:p>
      </dgm:t>
    </dgm:pt>
    <dgm:pt modelId="{C021D020-C3B9-4ABB-A06B-CC452B865337}" type="sibTrans" cxnId="{8424536B-BE7E-4427-8F9D-11FD9E33F2DF}">
      <dgm:prSet/>
      <dgm:spPr/>
      <dgm:t>
        <a:bodyPr/>
        <a:lstStyle/>
        <a:p>
          <a:endParaRPr lang="en-US"/>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dirty="0">
            <a:latin typeface="Times New Roman" panose="02020603050405020304" pitchFamily="18" charset="0"/>
            <a:cs typeface="Times New Roman" panose="02020603050405020304" pitchFamily="18" charset="0"/>
          </a:endParaRPr>
        </a:p>
      </dgm:t>
    </dgm:pt>
    <dgm:pt modelId="{887C755C-0A39-4BCA-B05A-04B6066CC9B9}" type="parTrans" cxnId="{114F78D7-52EA-4C98-83EA-2E3113FBAE6C}">
      <dgm:prSet/>
      <dgm:spPr/>
      <dgm:t>
        <a:bodyPr/>
        <a:lstStyle/>
        <a:p>
          <a:endParaRPr lang="en-US"/>
        </a:p>
      </dgm:t>
    </dgm:pt>
    <dgm:pt modelId="{8A81B1FB-67E6-4DD3-8927-4689A7E10F68}" type="sibTrans" cxnId="{114F78D7-52EA-4C98-83EA-2E3113FBAE6C}">
      <dgm:prSet/>
      <dgm:spPr/>
      <dgm:t>
        <a:bodyPr/>
        <a:lstStyle/>
        <a:p>
          <a:endParaRPr lang="en-US"/>
        </a:p>
      </dgm:t>
    </dgm:pt>
    <dgm:pt modelId="{704E6F5A-9DD3-4463-B617-DAC4CB1475BA}">
      <dgm:prSet phldrT="[Text]" custT="1"/>
      <dgm:spPr/>
      <dgm:t>
        <a:bodyPr/>
        <a:lstStyle/>
        <a:p>
          <a:r>
            <a:rPr lang="en-US" sz="3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SGK, </a:t>
          </a:r>
          <a:r>
            <a:rPr lang="en-US" sz="3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3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3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cầm</a:t>
          </a:r>
          <a:r>
            <a:rPr lang="en-US" sz="3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tay</a:t>
          </a:r>
          <a:endParaRPr lang="en-US" sz="3200" dirty="0">
            <a:solidFill>
              <a:srgbClr val="002060"/>
            </a:solidFill>
            <a:latin typeface="Times New Roman" panose="02020603050405020304" pitchFamily="18" charset="0"/>
            <a:cs typeface="Times New Roman" panose="02020603050405020304" pitchFamily="18" charset="0"/>
          </a:endParaRPr>
        </a:p>
      </dgm:t>
    </dgm:pt>
    <dgm:pt modelId="{527A9CE6-AF4E-472F-AD59-A231136EB5D9}" type="parTrans" cxnId="{D4D75E30-4B78-4946-8E43-D2A67A5959C0}">
      <dgm:prSet/>
      <dgm:spPr/>
      <dgm:t>
        <a:bodyPr/>
        <a:lstStyle/>
        <a:p>
          <a:endParaRPr lang="en-US"/>
        </a:p>
      </dgm:t>
    </dgm:pt>
    <dgm:pt modelId="{3EE0876E-E618-456F-81E9-FBAA95CF7E2B}" type="sibTrans" cxnId="{D4D75E30-4B78-4946-8E43-D2A67A5959C0}">
      <dgm:prSet/>
      <dgm:spPr/>
      <dgm:t>
        <a:bodyPr/>
        <a:lstStyle/>
        <a:p>
          <a:endParaRPr lang="en-US"/>
        </a:p>
      </dgm:t>
    </dgm:pt>
    <dgm:pt modelId="{E1F6625C-DEE5-4E81-9E17-CE182C3F5B83}">
      <dgm:prSet phldrT="[Text]" custT="1"/>
      <dgm:spPr/>
      <dgm:t>
        <a:bodyPr/>
        <a:lstStyle/>
        <a:p>
          <a:r>
            <a:rPr lang="en-US" sz="3200" dirty="0" err="1">
              <a:solidFill>
                <a:srgbClr val="002060"/>
              </a:solidFill>
              <a:latin typeface="Times New Roman" panose="02020603050405020304" pitchFamily="18" charset="0"/>
              <a:cs typeface="Times New Roman" panose="02020603050405020304" pitchFamily="18" charset="0"/>
            </a:rPr>
            <a:t>Phiếu</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đánh</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giá</a:t>
          </a:r>
          <a:r>
            <a:rPr lang="en-US" sz="3200" dirty="0">
              <a:solidFill>
                <a:srgbClr val="002060"/>
              </a:solidFill>
              <a:latin typeface="Times New Roman" panose="02020603050405020304" pitchFamily="18" charset="0"/>
              <a:cs typeface="Times New Roman" panose="02020603050405020304" pitchFamily="18" charset="0"/>
            </a:rPr>
            <a:t>…</a:t>
          </a:r>
        </a:p>
      </dgm:t>
    </dgm:pt>
    <dgm:pt modelId="{36AAC359-CE2D-49C3-8DCE-CD6A0AB76C47}" type="parTrans" cxnId="{16414EC6-8CBC-4C11-938D-F4D86DEAFD64}">
      <dgm:prSet/>
      <dgm:spPr/>
      <dgm:t>
        <a:bodyPr/>
        <a:lstStyle/>
        <a:p>
          <a:endParaRPr lang="en-US"/>
        </a:p>
      </dgm:t>
    </dgm:pt>
    <dgm:pt modelId="{C1C3EF18-84B5-4FA0-8B06-B82A0F1FB869}" type="sibTrans" cxnId="{16414EC6-8CBC-4C11-938D-F4D86DEAFD64}">
      <dgm:prSet/>
      <dgm:spPr/>
      <dgm:t>
        <a:bodyPr/>
        <a:lstStyle/>
        <a:p>
          <a:endParaRPr lang="en-US"/>
        </a:p>
      </dgm:t>
    </dgm:pt>
    <dgm:pt modelId="{7C640BC9-3B54-462E-81CB-2C5C26E6BC7C}">
      <dgm:prSet phldrT="[Text]" custT="1"/>
      <dgm:spPr/>
      <dgm:t>
        <a:bodyPr/>
        <a:lstStyle/>
        <a:p>
          <a:r>
            <a:rPr lang="en-US" sz="3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Giấy</a:t>
          </a:r>
          <a:r>
            <a:rPr lang="en-US" sz="3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A0, A4…</a:t>
          </a:r>
          <a:endParaRPr lang="en-US" sz="3200" dirty="0">
            <a:solidFill>
              <a:srgbClr val="002060"/>
            </a:solidFill>
            <a:latin typeface="Times New Roman" panose="02020603050405020304" pitchFamily="18" charset="0"/>
            <a:cs typeface="Times New Roman" panose="02020603050405020304" pitchFamily="18" charset="0"/>
          </a:endParaRPr>
        </a:p>
      </dgm:t>
    </dgm:pt>
    <dgm:pt modelId="{4D2FF963-9027-4683-9E96-547AE7F71337}" type="parTrans" cxnId="{0C9C6203-F4AB-4245-B661-DDE3B284A297}">
      <dgm:prSet/>
      <dgm:spPr/>
      <dgm:t>
        <a:bodyPr/>
        <a:lstStyle/>
        <a:p>
          <a:endParaRPr lang="en-US"/>
        </a:p>
      </dgm:t>
    </dgm:pt>
    <dgm:pt modelId="{64865A18-553A-4E74-892F-46AD1B65C9B8}" type="sibTrans" cxnId="{0C9C6203-F4AB-4245-B661-DDE3B284A297}">
      <dgm:prSet/>
      <dgm:spPr/>
      <dgm:t>
        <a:bodyPr/>
        <a:lstStyle/>
        <a:p>
          <a:endParaRPr lang="en-US"/>
        </a:p>
      </dgm:t>
    </dgm:pt>
    <dgm:pt modelId="{D71F825F-8A65-4BDA-BC7A-08775CC4F943}">
      <dgm:prSet phldrT="[Text]" custT="1"/>
      <dgm:spPr/>
      <dgm:t>
        <a:bodyPr/>
        <a:lstStyle/>
        <a:p>
          <a:endParaRPr lang="en-US" sz="3200" dirty="0">
            <a:latin typeface="Times New Roman" panose="02020603050405020304" pitchFamily="18" charset="0"/>
            <a:cs typeface="Times New Roman" panose="02020603050405020304" pitchFamily="18" charset="0"/>
          </a:endParaRPr>
        </a:p>
      </dgm:t>
    </dgm:pt>
    <dgm:pt modelId="{340B0917-AE02-47E8-991A-57C2FEF6B492}" type="parTrans" cxnId="{949833C7-880F-431F-9337-C36D09FD7E69}">
      <dgm:prSet/>
      <dgm:spPr/>
      <dgm:t>
        <a:bodyPr/>
        <a:lstStyle/>
        <a:p>
          <a:endParaRPr lang="en-US"/>
        </a:p>
      </dgm:t>
    </dgm:pt>
    <dgm:pt modelId="{EEA8AB36-2CE6-4B2C-BE03-742C9EF0AE15}" type="sibTrans" cxnId="{949833C7-880F-431F-9337-C36D09FD7E69}">
      <dgm:prSet/>
      <dgm:spPr/>
      <dgm:t>
        <a:bodyPr/>
        <a:lstStyle/>
        <a:p>
          <a:endParaRPr lang="en-US"/>
        </a:p>
      </dgm:t>
    </dgm:pt>
    <dgm:pt modelId="{EBF0A97A-EDF1-4C47-8ECB-5F5F6A8E456D}" type="pres">
      <dgm:prSet presAssocID="{E1A6C867-5640-4890-9BBB-DBBB33C62E0E}" presName="linear" presStyleCnt="0">
        <dgm:presLayoutVars>
          <dgm:animLvl val="lvl"/>
          <dgm:resizeHandles val="exact"/>
        </dgm:presLayoutVars>
      </dgm:prSet>
      <dgm:spPr/>
    </dgm:pt>
    <dgm:pt modelId="{E5C9E7A5-AF2E-4D50-8726-C7D64A106B64}" type="pres">
      <dgm:prSet presAssocID="{8E595FF9-7F13-4589-ADB1-A98CFA417FE8}" presName="parentText" presStyleLbl="node1" presStyleIdx="0" presStyleCnt="2" custLinFactNeighborY="614">
        <dgm:presLayoutVars>
          <dgm:chMax val="0"/>
          <dgm:bulletEnabled val="1"/>
        </dgm:presLayoutVars>
      </dgm:prSet>
      <dgm:spPr/>
    </dgm:pt>
    <dgm:pt modelId="{0DFB8EA2-E9F4-4E7D-B5BF-ABC527E44C63}" type="pres">
      <dgm:prSet presAssocID="{8E595FF9-7F13-4589-ADB1-A98CFA417FE8}" presName="childText" presStyleLbl="revTx" presStyleIdx="0" presStyleCnt="2">
        <dgm:presLayoutVars>
          <dgm:bulletEnabled val="1"/>
        </dgm:presLayoutVars>
      </dgm:prSet>
      <dgm:spPr/>
    </dgm:pt>
    <dgm:pt modelId="{D2408717-B530-41AC-B5CE-E14FAEC5B062}" type="pres">
      <dgm:prSet presAssocID="{3B33AAEF-2BF8-4EBB-A3B1-62835B5C81BF}" presName="parentText" presStyleLbl="node1" presStyleIdx="1" presStyleCnt="2" custLinFactNeighborY="-10344">
        <dgm:presLayoutVars>
          <dgm:chMax val="0"/>
          <dgm:bulletEnabled val="1"/>
        </dgm:presLayoutVars>
      </dgm:prSet>
      <dgm:spPr/>
    </dgm:pt>
    <dgm:pt modelId="{8F3B6D51-6576-4847-95F8-097004C88A78}" type="pres">
      <dgm:prSet presAssocID="{3B33AAEF-2BF8-4EBB-A3B1-62835B5C81BF}" presName="childText" presStyleLbl="revTx" presStyleIdx="1" presStyleCnt="2">
        <dgm:presLayoutVars>
          <dgm:bulletEnabled val="1"/>
        </dgm:presLayoutVars>
      </dgm:prSet>
      <dgm:spPr/>
    </dgm:pt>
  </dgm:ptLst>
  <dgm:cxnLst>
    <dgm:cxn modelId="{0C9C6203-F4AB-4245-B661-DDE3B284A297}" srcId="{3B33AAEF-2BF8-4EBB-A3B1-62835B5C81BF}" destId="{7C640BC9-3B54-462E-81CB-2C5C26E6BC7C}" srcOrd="1" destOrd="0" parTransId="{4D2FF963-9027-4683-9E96-547AE7F71337}" sibTransId="{64865A18-553A-4E74-892F-46AD1B65C9B8}"/>
    <dgm:cxn modelId="{2ACFD60D-ABB2-4145-BA35-09A5FD91CFF0}" type="presOf" srcId="{8E595FF9-7F13-4589-ADB1-A98CFA417FE8}" destId="{E5C9E7A5-AF2E-4D50-8726-C7D64A106B64}" srcOrd="0" destOrd="0" presId="urn:microsoft.com/office/officeart/2005/8/layout/vList2"/>
    <dgm:cxn modelId="{3A28E52C-05AC-464F-BC2C-AE5BA1C059F0}" type="presOf" srcId="{E1A6C867-5640-4890-9BBB-DBBB33C62E0E}" destId="{EBF0A97A-EDF1-4C47-8ECB-5F5F6A8E456D}" srcOrd="0" destOrd="0"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99C0CA34-B0CB-444B-8AAD-810CD5D103FE}" type="presOf" srcId="{ECA0ABAF-B23C-4736-AEB9-5FAE681D07FA}" destId="{0DFB8EA2-E9F4-4E7D-B5BF-ABC527E44C63}" srcOrd="0" destOrd="0" presId="urn:microsoft.com/office/officeart/2005/8/layout/vList2"/>
    <dgm:cxn modelId="{FD09A55E-6FC0-4B08-8C11-21482B1E3979}" type="presOf" srcId="{3B33AAEF-2BF8-4EBB-A3B1-62835B5C81BF}" destId="{D2408717-B530-41AC-B5CE-E14FAEC5B062}" srcOrd="0" destOrd="0"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770E6D75-2589-4F18-8B25-2642615E4FB6}" type="presOf" srcId="{E1F6625C-DEE5-4E81-9E17-CE182C3F5B83}" destId="{0DFB8EA2-E9F4-4E7D-B5BF-ABC527E44C63}" srcOrd="0" destOrd="1" presId="urn:microsoft.com/office/officeart/2005/8/layout/vList2"/>
    <dgm:cxn modelId="{8C2EF9A6-E286-4D8C-9B5D-AA58CB61699C}" type="presOf" srcId="{7C640BC9-3B54-462E-81CB-2C5C26E6BC7C}" destId="{8F3B6D51-6576-4847-95F8-097004C88A78}" srcOrd="0" destOrd="1" presId="urn:microsoft.com/office/officeart/2005/8/layout/vList2"/>
    <dgm:cxn modelId="{16414EC6-8CBC-4C11-938D-F4D86DEAFD64}" srcId="{8E595FF9-7F13-4589-ADB1-A98CFA417FE8}" destId="{E1F6625C-DEE5-4E81-9E17-CE182C3F5B83}" srcOrd="1" destOrd="0" parTransId="{36AAC359-CE2D-49C3-8DCE-CD6A0AB76C47}" sibTransId="{C1C3EF18-84B5-4FA0-8B06-B82A0F1FB869}"/>
    <dgm:cxn modelId="{949833C7-880F-431F-9337-C36D09FD7E69}" srcId="{8E595FF9-7F13-4589-ADB1-A98CFA417FE8}" destId="{D71F825F-8A65-4BDA-BC7A-08775CC4F943}" srcOrd="2" destOrd="0" parTransId="{340B0917-AE02-47E8-991A-57C2FEF6B492}" sibTransId="{EEA8AB36-2CE6-4B2C-BE03-742C9EF0AE15}"/>
    <dgm:cxn modelId="{BA5B9CD6-AF1A-4D79-8DC3-9ED6964CB5F5}" type="presOf" srcId="{D71F825F-8A65-4BDA-BC7A-08775CC4F943}" destId="{0DFB8EA2-E9F4-4E7D-B5BF-ABC527E44C63}" srcOrd="0" destOrd="2" presId="urn:microsoft.com/office/officeart/2005/8/layout/vList2"/>
    <dgm:cxn modelId="{114F78D7-52EA-4C98-83EA-2E3113FBAE6C}" srcId="{E1A6C867-5640-4890-9BBB-DBBB33C62E0E}" destId="{3B33AAEF-2BF8-4EBB-A3B1-62835B5C81BF}" srcOrd="1" destOrd="0" parTransId="{887C755C-0A39-4BCA-B05A-04B6066CC9B9}" sibTransId="{8A81B1FB-67E6-4DD3-8927-4689A7E10F68}"/>
    <dgm:cxn modelId="{31096CDC-920C-4489-BD01-670DA5CE15D5}" type="presOf" srcId="{704E6F5A-9DD3-4463-B617-DAC4CB1475BA}" destId="{8F3B6D51-6576-4847-95F8-097004C88A78}" srcOrd="0" destOrd="0" presId="urn:microsoft.com/office/officeart/2005/8/layout/vList2"/>
    <dgm:cxn modelId="{98EF93F6-9645-42BA-9EDE-0684263968A6}" srcId="{E1A6C867-5640-4890-9BBB-DBBB33C62E0E}" destId="{8E595FF9-7F13-4589-ADB1-A98CFA417FE8}" srcOrd="0" destOrd="0" parTransId="{B327BC0A-A89C-479E-B8CD-C46EF1DB42D9}" sibTransId="{41D8AE83-6358-42AE-B439-0EFC9D377ED1}"/>
    <dgm:cxn modelId="{9F1AFFF0-E33D-4DC7-B3E7-D911C79A7F1A}" type="presParOf" srcId="{EBF0A97A-EDF1-4C47-8ECB-5F5F6A8E456D}" destId="{E5C9E7A5-AF2E-4D50-8726-C7D64A106B64}" srcOrd="0" destOrd="0" presId="urn:microsoft.com/office/officeart/2005/8/layout/vList2"/>
    <dgm:cxn modelId="{88644A3A-F668-480A-850D-C179F4F6DD3A}" type="presParOf" srcId="{EBF0A97A-EDF1-4C47-8ECB-5F5F6A8E456D}" destId="{0DFB8EA2-E9F4-4E7D-B5BF-ABC527E44C63}" srcOrd="1" destOrd="0" presId="urn:microsoft.com/office/officeart/2005/8/layout/vList2"/>
    <dgm:cxn modelId="{6C8D77FC-A446-430E-A02D-DAFAB5B7BD9F}" type="presParOf" srcId="{EBF0A97A-EDF1-4C47-8ECB-5F5F6A8E456D}" destId="{D2408717-B530-41AC-B5CE-E14FAEC5B062}" srcOrd="2" destOrd="0" presId="urn:microsoft.com/office/officeart/2005/8/layout/vList2"/>
    <dgm:cxn modelId="{91D390D9-0792-4B7E-8561-3CDA6BC8385E}"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376438"/>
          <a:ext cx="8128000" cy="121680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kern="1200" dirty="0">
            <a:latin typeface="Times New Roman" panose="02020603050405020304" pitchFamily="18" charset="0"/>
            <a:cs typeface="Times New Roman" panose="02020603050405020304" pitchFamily="18" charset="0"/>
          </a:endParaRPr>
        </a:p>
      </dsp:txBody>
      <dsp:txXfrm>
        <a:off x="59399" y="435837"/>
        <a:ext cx="8009202" cy="1098002"/>
      </dsp:txXfrm>
    </dsp:sp>
    <dsp:sp modelId="{0DFB8EA2-E9F4-4E7D-B5BF-ABC527E44C63}">
      <dsp:nvSpPr>
        <dsp:cNvPr id="0" name=""/>
        <dsp:cNvSpPr/>
      </dsp:nvSpPr>
      <dsp:spPr>
        <a:xfrm>
          <a:off x="0" y="1583737"/>
          <a:ext cx="8128000" cy="1547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a:solidFill>
                <a:srgbClr val="002060"/>
              </a:solidFill>
              <a:latin typeface="Times New Roman" panose="02020603050405020304" pitchFamily="18" charset="0"/>
              <a:cs typeface="Times New Roman" panose="02020603050405020304" pitchFamily="18" charset="0"/>
            </a:rPr>
            <a:t>SGK, </a:t>
          </a:r>
          <a:r>
            <a:rPr lang="en-US" sz="3200" kern="1200" dirty="0" err="1">
              <a:solidFill>
                <a:srgbClr val="002060"/>
              </a:solidFill>
              <a:latin typeface="Times New Roman" panose="02020603050405020304" pitchFamily="18" charset="0"/>
              <a:cs typeface="Times New Roman" panose="02020603050405020304" pitchFamily="18" charset="0"/>
            </a:rPr>
            <a:t>giáo</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án</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bảng</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phụ</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máy</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chiếu</a:t>
          </a:r>
          <a:endParaRPr lang="en-US" sz="3200" kern="1200" dirty="0">
            <a:solidFill>
              <a:srgbClr val="002060"/>
            </a:solidFill>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20000"/>
            </a:spcAft>
            <a:buChar char="•"/>
          </a:pPr>
          <a:r>
            <a:rPr lang="en-US" sz="3200" kern="1200" dirty="0" err="1">
              <a:solidFill>
                <a:srgbClr val="002060"/>
              </a:solidFill>
              <a:latin typeface="Times New Roman" panose="02020603050405020304" pitchFamily="18" charset="0"/>
              <a:cs typeface="Times New Roman" panose="02020603050405020304" pitchFamily="18" charset="0"/>
            </a:rPr>
            <a:t>Phiếu</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đánh</a:t>
          </a:r>
          <a:r>
            <a:rPr lang="en-US" sz="3200" kern="1200" dirty="0">
              <a:solidFill>
                <a:srgbClr val="002060"/>
              </a:solidFill>
              <a:latin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cs typeface="Times New Roman" panose="02020603050405020304" pitchFamily="18" charset="0"/>
            </a:rPr>
            <a:t>giá</a:t>
          </a:r>
          <a:r>
            <a:rPr lang="en-US" sz="3200" kern="1200" dirty="0">
              <a:solidFill>
                <a:srgbClr val="002060"/>
              </a:solidFill>
              <a:latin typeface="Times New Roman" panose="02020603050405020304" pitchFamily="18" charset="0"/>
              <a:cs typeface="Times New Roman" panose="02020603050405020304" pitchFamily="18" charset="0"/>
            </a:rPr>
            <a:t>…</a:t>
          </a:r>
        </a:p>
        <a:p>
          <a:pPr marL="285750" lvl="1" indent="-285750" algn="l" defTabSz="1422400">
            <a:lnSpc>
              <a:spcPct val="90000"/>
            </a:lnSpc>
            <a:spcBef>
              <a:spcPct val="0"/>
            </a:spcBef>
            <a:spcAft>
              <a:spcPct val="20000"/>
            </a:spcAft>
            <a:buChar char="•"/>
          </a:pPr>
          <a:endParaRPr lang="en-US" sz="3200" kern="1200" dirty="0">
            <a:latin typeface="Times New Roman" panose="02020603050405020304" pitchFamily="18" charset="0"/>
            <a:cs typeface="Times New Roman" panose="02020603050405020304" pitchFamily="18" charset="0"/>
          </a:endParaRPr>
        </a:p>
      </dsp:txBody>
      <dsp:txXfrm>
        <a:off x="0" y="1583737"/>
        <a:ext cx="8128000" cy="1547324"/>
      </dsp:txXfrm>
    </dsp:sp>
    <dsp:sp modelId="{D2408717-B530-41AC-B5CE-E14FAEC5B062}">
      <dsp:nvSpPr>
        <dsp:cNvPr id="0" name=""/>
        <dsp:cNvSpPr/>
      </dsp:nvSpPr>
      <dsp:spPr>
        <a:xfrm>
          <a:off x="0" y="3019719"/>
          <a:ext cx="8128000" cy="1216800"/>
        </a:xfrm>
        <a:prstGeom prst="roundRect">
          <a:avLst/>
        </a:prstGeom>
        <a:solidFill>
          <a:schemeClr val="accent1">
            <a:lumMod val="60000"/>
            <a:lumOff val="40000"/>
          </a:schemeClr>
        </a:solidFill>
        <a:ln w="25400" cap="flat" cmpd="sng" algn="ctr">
          <a:solidFill>
            <a:schemeClr val="accent1">
              <a:lumMod val="40000"/>
              <a:lumOff val="6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kern="1200" dirty="0">
            <a:latin typeface="Times New Roman" panose="02020603050405020304" pitchFamily="18" charset="0"/>
            <a:cs typeface="Times New Roman" panose="02020603050405020304" pitchFamily="18" charset="0"/>
          </a:endParaRPr>
        </a:p>
      </dsp:txBody>
      <dsp:txXfrm>
        <a:off x="59399" y="3079118"/>
        <a:ext cx="8009202" cy="1098002"/>
      </dsp:txXfrm>
    </dsp:sp>
    <dsp:sp modelId="{8F3B6D51-6576-4847-95F8-097004C88A78}">
      <dsp:nvSpPr>
        <dsp:cNvPr id="0" name=""/>
        <dsp:cNvSpPr/>
      </dsp:nvSpPr>
      <dsp:spPr>
        <a:xfrm>
          <a:off x="0" y="4347862"/>
          <a:ext cx="8128000"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SGK, </a:t>
          </a:r>
          <a:r>
            <a:rPr lang="en-US" sz="3200" kern="1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3200" kern="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3200" kern="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cầm</a:t>
          </a:r>
          <a:r>
            <a:rPr lang="en-US" sz="3200" kern="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kern="1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tay</a:t>
          </a:r>
          <a:endParaRPr lang="en-US" sz="3200" kern="1200" dirty="0">
            <a:solidFill>
              <a:srgbClr val="002060"/>
            </a:solidFill>
            <a:latin typeface="Times New Roman" panose="02020603050405020304" pitchFamily="18" charset="0"/>
            <a:cs typeface="Times New Roman" panose="02020603050405020304" pitchFamily="18" charset="0"/>
          </a:endParaRPr>
        </a:p>
        <a:p>
          <a:pPr marL="285750" lvl="1" indent="-285750" algn="l" defTabSz="1422400">
            <a:lnSpc>
              <a:spcPct val="90000"/>
            </a:lnSpc>
            <a:spcBef>
              <a:spcPct val="0"/>
            </a:spcBef>
            <a:spcAft>
              <a:spcPct val="20000"/>
            </a:spcAft>
            <a:buChar char="•"/>
          </a:pPr>
          <a:r>
            <a:rPr lang="en-US" sz="3200" kern="1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Giấy</a:t>
          </a:r>
          <a:r>
            <a:rPr lang="en-US" sz="3200" kern="1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A0, A4…</a:t>
          </a:r>
          <a:endParaRPr lang="en-US" sz="3200" kern="1200" dirty="0">
            <a:solidFill>
              <a:srgbClr val="002060"/>
            </a:solidFill>
            <a:latin typeface="Times New Roman" panose="02020603050405020304" pitchFamily="18" charset="0"/>
            <a:cs typeface="Times New Roman" panose="02020603050405020304" pitchFamily="18" charset="0"/>
          </a:endParaRPr>
        </a:p>
      </dsp:txBody>
      <dsp:txXfrm>
        <a:off x="0" y="4347862"/>
        <a:ext cx="8128000" cy="10764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037986-8927-470A-9FCF-A7989D39DF48}" type="datetimeFigureOut">
              <a:rPr lang="en-US" smtClean="0"/>
              <a:t>8/3/2023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8CFA4-2CB2-4C11-8D9E-20278629BDE1}" type="slidenum">
              <a:rPr lang="en-US" smtClean="0"/>
              <a:t>‹#›</a:t>
            </a:fld>
            <a:endParaRPr lang="en-US"/>
          </a:p>
        </p:txBody>
      </p:sp>
    </p:spTree>
    <p:extLst>
      <p:ext uri="{BB962C8B-B14F-4D97-AF65-F5344CB8AC3E}">
        <p14:creationId xmlns:p14="http://schemas.microsoft.com/office/powerpoint/2010/main" val="37245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2B979B6-8E7C-4E90-8C9D-F537DFD7086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20912076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2B979B6-8E7C-4E90-8C9D-F537DFD7086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668960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2B979B6-8E7C-4E90-8C9D-F537DFD7086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925663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42B979B6-8E7C-4E90-8C9D-F537DFD7086F}"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19</a:t>
            </a:fld>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1917035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êu đề Bản chiếu">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56BE5A3A-290B-4650-8837-C7DF6B09D7C2}"/>
              </a:ext>
            </a:extLst>
          </p:cNvPr>
          <p:cNvSpPr>
            <a:spLocks noGrp="1"/>
          </p:cNvSpPr>
          <p:nvPr>
            <p:ph type="ctrTitle"/>
          </p:nvPr>
        </p:nvSpPr>
        <p:spPr>
          <a:xfrm>
            <a:off x="1524000" y="1122363"/>
            <a:ext cx="9144000" cy="2387600"/>
          </a:xfrm>
        </p:spPr>
        <p:txBody>
          <a:bodyPr anchor="b"/>
          <a:lstStyle>
            <a:lvl1pPr algn="ctr">
              <a:defRPr sz="6000"/>
            </a:lvl1pPr>
          </a:lstStyle>
          <a:p>
            <a:r>
              <a:rPr lang="vi-VN"/>
              <a:t>Bấm để sửa kiểu tiêu đề Bản cái</a:t>
            </a:r>
            <a:endParaRPr lang="en-US"/>
          </a:p>
        </p:txBody>
      </p:sp>
      <p:sp>
        <p:nvSpPr>
          <p:cNvPr id="3" name="Tiêu đề phụ 2">
            <a:extLst>
              <a:ext uri="{FF2B5EF4-FFF2-40B4-BE49-F238E27FC236}">
                <a16:creationId xmlns:a16="http://schemas.microsoft.com/office/drawing/2014/main" id="{FAAB943A-05E5-4DBB-9439-4AA9AB58B95A}"/>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vi-VN"/>
              <a:t>Bấm để chỉnh sửa kiểu tiêu đề phụ của Bản cái</a:t>
            </a:r>
            <a:endParaRPr lang="en-US"/>
          </a:p>
        </p:txBody>
      </p:sp>
      <p:sp>
        <p:nvSpPr>
          <p:cNvPr id="4" name="Chỗ dành sẵn cho Ngày tháng 3">
            <a:extLst>
              <a:ext uri="{FF2B5EF4-FFF2-40B4-BE49-F238E27FC236}">
                <a16:creationId xmlns:a16="http://schemas.microsoft.com/office/drawing/2014/main" id="{937A2A3E-C51E-4812-928F-9F6EDF7D6891}"/>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5" name="Chỗ dành sẵn cho Chân trang 4">
            <a:extLst>
              <a:ext uri="{FF2B5EF4-FFF2-40B4-BE49-F238E27FC236}">
                <a16:creationId xmlns:a16="http://schemas.microsoft.com/office/drawing/2014/main" id="{4E7793D6-E57D-4A32-9BA2-23F3DF086B3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658CFE39-66CB-4FC5-B2FF-60BABF3EF11C}"/>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038241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êu đề và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284C8E96-EA78-40BF-BDB6-5AD323A5C4CE}"/>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B1FAEDDC-B817-4EED-9D53-E7D15904C0BF}"/>
              </a:ext>
            </a:extLst>
          </p:cNvPr>
          <p:cNvSpPr>
            <a:spLocks noGrp="1"/>
          </p:cNvSpPr>
          <p:nvPr>
            <p:ph idx="1"/>
          </p:nvPr>
        </p:nvSpPr>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57E5799D-AEA1-46D7-9F99-374B9CA01260}"/>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5" name="Chỗ dành sẵn cho Chân trang 4">
            <a:extLst>
              <a:ext uri="{FF2B5EF4-FFF2-40B4-BE49-F238E27FC236}">
                <a16:creationId xmlns:a16="http://schemas.microsoft.com/office/drawing/2014/main" id="{1E9E9318-9CF6-4ACA-A5CE-866349534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0FD000B7-C01C-4DE0-BFB4-7BE0BE314184}"/>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4112933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Đầu trang của Phần">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41D6E89E-E412-49B0-BE62-F2EE4A2B26C5}"/>
              </a:ext>
            </a:extLst>
          </p:cNvPr>
          <p:cNvSpPr>
            <a:spLocks noGrp="1"/>
          </p:cNvSpPr>
          <p:nvPr>
            <p:ph type="title"/>
          </p:nvPr>
        </p:nvSpPr>
        <p:spPr>
          <a:xfrm>
            <a:off x="831851" y="1709740"/>
            <a:ext cx="10515600" cy="2852737"/>
          </a:xfrm>
        </p:spPr>
        <p:txBody>
          <a:bodyPr anchor="b"/>
          <a:lstStyle>
            <a:lvl1pPr>
              <a:defRPr sz="6000"/>
            </a:lvl1p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681F4A66-C7C1-48F5-AAB5-5A374166ABE9}"/>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vi-VN"/>
              <a:t>Bấm để chỉnh sửa kiểu văn bản của Bản cái</a:t>
            </a:r>
          </a:p>
        </p:txBody>
      </p:sp>
      <p:sp>
        <p:nvSpPr>
          <p:cNvPr id="4" name="Chỗ dành sẵn cho Ngày tháng 3">
            <a:extLst>
              <a:ext uri="{FF2B5EF4-FFF2-40B4-BE49-F238E27FC236}">
                <a16:creationId xmlns:a16="http://schemas.microsoft.com/office/drawing/2014/main" id="{DCD16AEB-16D5-42CA-9537-FAD06C886A53}"/>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5" name="Chỗ dành sẵn cho Chân trang 4">
            <a:extLst>
              <a:ext uri="{FF2B5EF4-FFF2-40B4-BE49-F238E27FC236}">
                <a16:creationId xmlns:a16="http://schemas.microsoft.com/office/drawing/2014/main" id="{5110061A-2295-4F39-894F-8BF3905A0D56}"/>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84EAFA22-2B3E-47BF-8F5E-F64F865092DD}"/>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3426126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Hai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9761EA5-4D33-4A36-8325-0AFDE8063B7B}"/>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C9285093-E273-47EC-8BFD-2D378C93B7D0}"/>
              </a:ext>
            </a:extLst>
          </p:cNvPr>
          <p:cNvSpPr>
            <a:spLocks noGrp="1"/>
          </p:cNvSpPr>
          <p:nvPr>
            <p:ph sz="half" idx="1"/>
          </p:nvPr>
        </p:nvSpPr>
        <p:spPr>
          <a:xfrm>
            <a:off x="838200" y="1825625"/>
            <a:ext cx="5181600" cy="4351339"/>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ội dung 3">
            <a:extLst>
              <a:ext uri="{FF2B5EF4-FFF2-40B4-BE49-F238E27FC236}">
                <a16:creationId xmlns:a16="http://schemas.microsoft.com/office/drawing/2014/main" id="{E200BCDF-53F2-4681-B896-B97C759BB46D}"/>
              </a:ext>
            </a:extLst>
          </p:cNvPr>
          <p:cNvSpPr>
            <a:spLocks noGrp="1"/>
          </p:cNvSpPr>
          <p:nvPr>
            <p:ph sz="half" idx="2"/>
          </p:nvPr>
        </p:nvSpPr>
        <p:spPr>
          <a:xfrm>
            <a:off x="6172200" y="1825625"/>
            <a:ext cx="5181600" cy="4351339"/>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ày tháng 4">
            <a:extLst>
              <a:ext uri="{FF2B5EF4-FFF2-40B4-BE49-F238E27FC236}">
                <a16:creationId xmlns:a16="http://schemas.microsoft.com/office/drawing/2014/main" id="{B86C5409-E40F-4002-9C0B-84C74584F17D}"/>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6" name="Chỗ dành sẵn cho Chân trang 5">
            <a:extLst>
              <a:ext uri="{FF2B5EF4-FFF2-40B4-BE49-F238E27FC236}">
                <a16:creationId xmlns:a16="http://schemas.microsoft.com/office/drawing/2014/main" id="{03742CB6-7BBC-4CCA-A49E-F4B0DB855DC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A4BB5FB3-9A75-4DFD-82CE-F2954A164016}"/>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188959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hép so sán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DA5CC030-E22D-4C7E-B82F-6C746FBEE35A}"/>
              </a:ext>
            </a:extLst>
          </p:cNvPr>
          <p:cNvSpPr>
            <a:spLocks noGrp="1"/>
          </p:cNvSpPr>
          <p:nvPr>
            <p:ph type="title"/>
          </p:nvPr>
        </p:nvSpPr>
        <p:spPr>
          <a:xfrm>
            <a:off x="839788" y="365125"/>
            <a:ext cx="10515600" cy="1325563"/>
          </a:xfrm>
        </p:spPr>
        <p:txBody>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AA1C16AB-9FFB-4D1E-9898-18C983971D69}"/>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vi-VN"/>
              <a:t>Bấm để chỉnh sửa kiểu văn bản của Bản cái</a:t>
            </a:r>
          </a:p>
        </p:txBody>
      </p:sp>
      <p:sp>
        <p:nvSpPr>
          <p:cNvPr id="4" name="Chỗ dành sẵn cho Nội dung 3">
            <a:extLst>
              <a:ext uri="{FF2B5EF4-FFF2-40B4-BE49-F238E27FC236}">
                <a16:creationId xmlns:a16="http://schemas.microsoft.com/office/drawing/2014/main" id="{B848FA3B-CE27-4FB9-967B-9D7414F8DDEB}"/>
              </a:ext>
            </a:extLst>
          </p:cNvPr>
          <p:cNvSpPr>
            <a:spLocks noGrp="1"/>
          </p:cNvSpPr>
          <p:nvPr>
            <p:ph sz="half" idx="2"/>
          </p:nvPr>
        </p:nvSpPr>
        <p:spPr>
          <a:xfrm>
            <a:off x="839789" y="2505075"/>
            <a:ext cx="5157787" cy="3684588"/>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ản 4">
            <a:extLst>
              <a:ext uri="{FF2B5EF4-FFF2-40B4-BE49-F238E27FC236}">
                <a16:creationId xmlns:a16="http://schemas.microsoft.com/office/drawing/2014/main" id="{A3946EAB-6249-4D4C-BE84-13FD2632327D}"/>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vi-VN"/>
              <a:t>Bấm để chỉnh sửa kiểu văn bản của Bản cái</a:t>
            </a:r>
          </a:p>
        </p:txBody>
      </p:sp>
      <p:sp>
        <p:nvSpPr>
          <p:cNvPr id="6" name="Chỗ dành sẵn cho Nội dung 5">
            <a:extLst>
              <a:ext uri="{FF2B5EF4-FFF2-40B4-BE49-F238E27FC236}">
                <a16:creationId xmlns:a16="http://schemas.microsoft.com/office/drawing/2014/main" id="{0CB35F50-BC3C-4EE3-8A42-9DE4B0D93042}"/>
              </a:ext>
            </a:extLst>
          </p:cNvPr>
          <p:cNvSpPr>
            <a:spLocks noGrp="1"/>
          </p:cNvSpPr>
          <p:nvPr>
            <p:ph sz="quarter" idx="4"/>
          </p:nvPr>
        </p:nvSpPr>
        <p:spPr>
          <a:xfrm>
            <a:off x="6172201" y="2505075"/>
            <a:ext cx="5183188" cy="3684588"/>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ày tháng 6">
            <a:extLst>
              <a:ext uri="{FF2B5EF4-FFF2-40B4-BE49-F238E27FC236}">
                <a16:creationId xmlns:a16="http://schemas.microsoft.com/office/drawing/2014/main" id="{054FDB98-3C96-4BC5-8100-EFDBD032C580}"/>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8" name="Chỗ dành sẵn cho Chân trang 7">
            <a:extLst>
              <a:ext uri="{FF2B5EF4-FFF2-40B4-BE49-F238E27FC236}">
                <a16:creationId xmlns:a16="http://schemas.microsoft.com/office/drawing/2014/main" id="{CE02A3A8-70AB-4CBC-B228-8EE92B606D39}"/>
              </a:ext>
            </a:extLst>
          </p:cNvPr>
          <p:cNvSpPr>
            <a:spLocks noGrp="1"/>
          </p:cNvSpPr>
          <p:nvPr>
            <p:ph type="ftr" sz="quarter" idx="11"/>
          </p:nvPr>
        </p:nvSpPr>
        <p:spPr/>
        <p:txBody>
          <a:bodyPr/>
          <a:lstStyle/>
          <a:p>
            <a:endParaRPr lang="en-US"/>
          </a:p>
        </p:txBody>
      </p:sp>
      <p:sp>
        <p:nvSpPr>
          <p:cNvPr id="9" name="Chỗ dành sẵn cho Số hiệu Bản chiếu 8">
            <a:extLst>
              <a:ext uri="{FF2B5EF4-FFF2-40B4-BE49-F238E27FC236}">
                <a16:creationId xmlns:a16="http://schemas.microsoft.com/office/drawing/2014/main" id="{271F50C4-EB83-47B1-B971-F20016E98BFF}"/>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629077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hỉ Tiêu đề">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1DD26466-4061-4AEE-A69B-CB196B06D423}"/>
              </a:ext>
            </a:extLst>
          </p:cNvPr>
          <p:cNvSpPr>
            <a:spLocks noGrp="1"/>
          </p:cNvSpPr>
          <p:nvPr>
            <p:ph type="title"/>
          </p:nvPr>
        </p:nvSpPr>
        <p:spPr/>
        <p:txBody>
          <a:bodyPr/>
          <a:lstStyle/>
          <a:p>
            <a:r>
              <a:rPr lang="vi-VN"/>
              <a:t>Bấm để sửa kiểu tiêu đề Bản cái</a:t>
            </a:r>
            <a:endParaRPr lang="en-US"/>
          </a:p>
        </p:txBody>
      </p:sp>
      <p:sp>
        <p:nvSpPr>
          <p:cNvPr id="3" name="Chỗ dành sẵn cho Ngày tháng 2">
            <a:extLst>
              <a:ext uri="{FF2B5EF4-FFF2-40B4-BE49-F238E27FC236}">
                <a16:creationId xmlns:a16="http://schemas.microsoft.com/office/drawing/2014/main" id="{04544B7C-8624-48E3-9CF2-AFFE26A38AC3}"/>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4" name="Chỗ dành sẵn cho Chân trang 3">
            <a:extLst>
              <a:ext uri="{FF2B5EF4-FFF2-40B4-BE49-F238E27FC236}">
                <a16:creationId xmlns:a16="http://schemas.microsoft.com/office/drawing/2014/main" id="{C1F059B1-CAD6-423E-A9CD-390BFB122CA2}"/>
              </a:ext>
            </a:extLst>
          </p:cNvPr>
          <p:cNvSpPr>
            <a:spLocks noGrp="1"/>
          </p:cNvSpPr>
          <p:nvPr>
            <p:ph type="ftr" sz="quarter" idx="11"/>
          </p:nvPr>
        </p:nvSpPr>
        <p:spPr/>
        <p:txBody>
          <a:bodyPr/>
          <a:lstStyle/>
          <a:p>
            <a:endParaRPr lang="en-US"/>
          </a:p>
        </p:txBody>
      </p:sp>
      <p:sp>
        <p:nvSpPr>
          <p:cNvPr id="5" name="Chỗ dành sẵn cho Số hiệu Bản chiếu 4">
            <a:extLst>
              <a:ext uri="{FF2B5EF4-FFF2-40B4-BE49-F238E27FC236}">
                <a16:creationId xmlns:a16="http://schemas.microsoft.com/office/drawing/2014/main" id="{EA24A03B-D71E-48E8-A1BE-FD13DDD607F6}"/>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3441424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rống">
    <p:spTree>
      <p:nvGrpSpPr>
        <p:cNvPr id="1" name=""/>
        <p:cNvGrpSpPr/>
        <p:nvPr/>
      </p:nvGrpSpPr>
      <p:grpSpPr>
        <a:xfrm>
          <a:off x="0" y="0"/>
          <a:ext cx="0" cy="0"/>
          <a:chOff x="0" y="0"/>
          <a:chExt cx="0" cy="0"/>
        </a:xfrm>
      </p:grpSpPr>
      <p:sp>
        <p:nvSpPr>
          <p:cNvPr id="2" name="Chỗ dành sẵn cho Ngày tháng 1">
            <a:extLst>
              <a:ext uri="{FF2B5EF4-FFF2-40B4-BE49-F238E27FC236}">
                <a16:creationId xmlns:a16="http://schemas.microsoft.com/office/drawing/2014/main" id="{D6476802-3A7D-45C0-A6D8-6AA8567F39C8}"/>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3" name="Chỗ dành sẵn cho Chân trang 2">
            <a:extLst>
              <a:ext uri="{FF2B5EF4-FFF2-40B4-BE49-F238E27FC236}">
                <a16:creationId xmlns:a16="http://schemas.microsoft.com/office/drawing/2014/main" id="{1B13712D-5B04-4E6A-8A0F-5C28924999B5}"/>
              </a:ext>
            </a:extLst>
          </p:cNvPr>
          <p:cNvSpPr>
            <a:spLocks noGrp="1"/>
          </p:cNvSpPr>
          <p:nvPr>
            <p:ph type="ftr" sz="quarter" idx="11"/>
          </p:nvPr>
        </p:nvSpPr>
        <p:spPr/>
        <p:txBody>
          <a:bodyPr/>
          <a:lstStyle/>
          <a:p>
            <a:endParaRPr lang="en-US"/>
          </a:p>
        </p:txBody>
      </p:sp>
      <p:sp>
        <p:nvSpPr>
          <p:cNvPr id="4" name="Chỗ dành sẵn cho Số hiệu Bản chiếu 3">
            <a:extLst>
              <a:ext uri="{FF2B5EF4-FFF2-40B4-BE49-F238E27FC236}">
                <a16:creationId xmlns:a16="http://schemas.microsoft.com/office/drawing/2014/main" id="{CA2E22E9-1CDF-4FDC-AAE0-4533882ED8ED}"/>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702134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ội dung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C277932-5BE4-45E5-AC8E-FACA9EA330B5}"/>
              </a:ext>
            </a:extLst>
          </p:cNvPr>
          <p:cNvSpPr>
            <a:spLocks noGrp="1"/>
          </p:cNvSpPr>
          <p:nvPr>
            <p:ph type="title"/>
          </p:nvPr>
        </p:nvSpPr>
        <p:spPr>
          <a:xfrm>
            <a:off x="839788" y="457200"/>
            <a:ext cx="3932237" cy="1600200"/>
          </a:xfrm>
        </p:spPr>
        <p:txBody>
          <a:bodyPr anchor="b"/>
          <a:lstStyle>
            <a:lvl1pPr>
              <a:defRPr sz="3200"/>
            </a:lvl1p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E7281689-A220-4734-AC81-35FC709D0BF9}"/>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ản 3">
            <a:extLst>
              <a:ext uri="{FF2B5EF4-FFF2-40B4-BE49-F238E27FC236}">
                <a16:creationId xmlns:a16="http://schemas.microsoft.com/office/drawing/2014/main" id="{81C09AB8-6206-4767-ADA0-0F5BFE4C759C}"/>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2DF5A107-BA2F-4CEF-9B32-74906C309E39}"/>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6" name="Chỗ dành sẵn cho Chân trang 5">
            <a:extLst>
              <a:ext uri="{FF2B5EF4-FFF2-40B4-BE49-F238E27FC236}">
                <a16:creationId xmlns:a16="http://schemas.microsoft.com/office/drawing/2014/main" id="{1C10382E-E862-41C1-A96E-11E22F4130A7}"/>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6D0F9C6B-8592-414D-89CA-B1BFD2E633D7}"/>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899847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nh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00DA8BF-E5D9-46F3-BF21-BD184503033D}"/>
              </a:ext>
            </a:extLst>
          </p:cNvPr>
          <p:cNvSpPr>
            <a:spLocks noGrp="1"/>
          </p:cNvSpPr>
          <p:nvPr>
            <p:ph type="title"/>
          </p:nvPr>
        </p:nvSpPr>
        <p:spPr>
          <a:xfrm>
            <a:off x="839788" y="457200"/>
            <a:ext cx="3932237" cy="1600200"/>
          </a:xfrm>
        </p:spPr>
        <p:txBody>
          <a:bodyPr anchor="b"/>
          <a:lstStyle>
            <a:lvl1pPr>
              <a:defRPr sz="3200"/>
            </a:lvl1pPr>
          </a:lstStyle>
          <a:p>
            <a:r>
              <a:rPr lang="vi-VN"/>
              <a:t>Bấm để sửa kiểu tiêu đề Bản cái</a:t>
            </a:r>
            <a:endParaRPr lang="en-US"/>
          </a:p>
        </p:txBody>
      </p:sp>
      <p:sp>
        <p:nvSpPr>
          <p:cNvPr id="3" name="Chỗ dành sẵn cho Hình ảnh 2">
            <a:extLst>
              <a:ext uri="{FF2B5EF4-FFF2-40B4-BE49-F238E27FC236}">
                <a16:creationId xmlns:a16="http://schemas.microsoft.com/office/drawing/2014/main" id="{C43884FC-7CB4-4A84-8786-D3B218280DF9}"/>
              </a:ext>
            </a:extLst>
          </p:cNvPr>
          <p:cNvSpPr>
            <a:spLocks noGrp="1"/>
          </p:cNvSpPr>
          <p:nvPr>
            <p:ph type="pic" idx="1"/>
          </p:nvPr>
        </p:nvSpPr>
        <p:spPr>
          <a:xfrm>
            <a:off x="5183188" y="987426"/>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Chỗ dành sẵn cho Văn bản 3">
            <a:extLst>
              <a:ext uri="{FF2B5EF4-FFF2-40B4-BE49-F238E27FC236}">
                <a16:creationId xmlns:a16="http://schemas.microsoft.com/office/drawing/2014/main" id="{8292C80B-F672-4040-9ED6-176F3D4277EC}"/>
              </a:ext>
            </a:extLst>
          </p:cNvPr>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6776CA2F-89E0-48FF-B7DB-B7435BE2E5F2}"/>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6" name="Chỗ dành sẵn cho Chân trang 5">
            <a:extLst>
              <a:ext uri="{FF2B5EF4-FFF2-40B4-BE49-F238E27FC236}">
                <a16:creationId xmlns:a16="http://schemas.microsoft.com/office/drawing/2014/main" id="{2580E76E-FA8D-4FBC-BCFF-C35B8797649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CEBF6CBD-9D8A-44F6-BEBD-EA780CC7CDB5}"/>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3510275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6D26D3B-4D83-4901-B953-D52E007DFDC2}"/>
              </a:ext>
            </a:extLst>
          </p:cNvPr>
          <p:cNvSpPr>
            <a:spLocks noGrp="1"/>
          </p:cNvSpPr>
          <p:nvPr>
            <p:ph type="title"/>
          </p:nvPr>
        </p:nvSpPr>
        <p:spPr/>
        <p:txBody>
          <a:bodyPr/>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921C6C4-6DBC-4E30-97B6-5A0B683E966A}"/>
              </a:ext>
            </a:extLst>
          </p:cNvPr>
          <p:cNvSpPr>
            <a:spLocks noGrp="1"/>
          </p:cNvSpPr>
          <p:nvPr>
            <p:ph type="body" orient="vert" idx="1"/>
          </p:nvPr>
        </p:nvSpPr>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C76BC1D8-FBB1-44B4-AD6C-9A98F65D07C1}"/>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5" name="Chỗ dành sẵn cho Chân trang 4">
            <a:extLst>
              <a:ext uri="{FF2B5EF4-FFF2-40B4-BE49-F238E27FC236}">
                <a16:creationId xmlns:a16="http://schemas.microsoft.com/office/drawing/2014/main" id="{E106A809-2D05-4F49-A350-721D1F61D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ED31A982-DCE9-4452-B352-F525A3C40909}"/>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944879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ề Dọc 1">
            <a:extLst>
              <a:ext uri="{FF2B5EF4-FFF2-40B4-BE49-F238E27FC236}">
                <a16:creationId xmlns:a16="http://schemas.microsoft.com/office/drawing/2014/main" id="{48643E9C-D4D0-4C27-9B92-8E7B64182860}"/>
              </a:ext>
            </a:extLst>
          </p:cNvPr>
          <p:cNvSpPr>
            <a:spLocks noGrp="1"/>
          </p:cNvSpPr>
          <p:nvPr>
            <p:ph type="title" orient="vert"/>
          </p:nvPr>
        </p:nvSpPr>
        <p:spPr>
          <a:xfrm>
            <a:off x="8724901" y="365126"/>
            <a:ext cx="2628900" cy="5811839"/>
          </a:xfrm>
        </p:spPr>
        <p:txBody>
          <a:bodyPr vert="eaVert"/>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78D2274-438C-4DFA-AB47-D2EC50A510F3}"/>
              </a:ext>
            </a:extLst>
          </p:cNvPr>
          <p:cNvSpPr>
            <a:spLocks noGrp="1"/>
          </p:cNvSpPr>
          <p:nvPr>
            <p:ph type="body" orient="vert" idx="1"/>
          </p:nvPr>
        </p:nvSpPr>
        <p:spPr>
          <a:xfrm>
            <a:off x="838201" y="365126"/>
            <a:ext cx="7734300" cy="5811839"/>
          </a:xfrm>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1F6C0C3D-3E8C-4FA2-9C4A-FB6A74AB65A3}"/>
              </a:ext>
            </a:extLst>
          </p:cNvPr>
          <p:cNvSpPr>
            <a:spLocks noGrp="1"/>
          </p:cNvSpPr>
          <p:nvPr>
            <p:ph type="dt" sz="half" idx="10"/>
          </p:nvPr>
        </p:nvSpPr>
        <p:spPr/>
        <p:txBody>
          <a:bodyPr/>
          <a:lstStyle/>
          <a:p>
            <a:fld id="{5DE9C4D9-BB03-4C0C-9630-F5D180F654E4}" type="datetimeFigureOut">
              <a:rPr lang="en-US" smtClean="0"/>
              <a:t>8/3/2023</a:t>
            </a:fld>
            <a:endParaRPr lang="en-US"/>
          </a:p>
        </p:txBody>
      </p:sp>
      <p:sp>
        <p:nvSpPr>
          <p:cNvPr id="5" name="Chỗ dành sẵn cho Chân trang 4">
            <a:extLst>
              <a:ext uri="{FF2B5EF4-FFF2-40B4-BE49-F238E27FC236}">
                <a16:creationId xmlns:a16="http://schemas.microsoft.com/office/drawing/2014/main" id="{B2C93262-3164-4660-9FF4-3F62E2AFFB9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C2037D9B-155D-4BA7-B28F-D052B396D9FA}"/>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1502558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cSld name="比较">
    <p:spTree>
      <p:nvGrpSpPr>
        <p:cNvPr id="1" name=""/>
        <p:cNvGrpSpPr/>
        <p:nvPr/>
      </p:nvGrpSpPr>
      <p:grpSpPr>
        <a:xfrm>
          <a:off x="0" y="0"/>
          <a:ext cx="0" cy="0"/>
          <a:chOff x="0" y="0"/>
          <a:chExt cx="0" cy="0"/>
        </a:xfrm>
      </p:grpSpPr>
      <p:sp>
        <p:nvSpPr>
          <p:cNvPr id="10" name="矩形: 圆角 9"/>
          <p:cNvSpPr/>
          <p:nvPr userDrawn="1"/>
        </p:nvSpPr>
        <p:spPr>
          <a:xfrm>
            <a:off x="474143" y="266706"/>
            <a:ext cx="11243715" cy="6324591"/>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 name="矩形: 圆角 11"/>
          <p:cNvSpPr/>
          <p:nvPr userDrawn="1"/>
        </p:nvSpPr>
        <p:spPr>
          <a:xfrm>
            <a:off x="644578" y="405301"/>
            <a:ext cx="10852879" cy="5999443"/>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0" name="矩形: 圆角 59"/>
          <p:cNvSpPr/>
          <p:nvPr userDrawn="1"/>
        </p:nvSpPr>
        <p:spPr>
          <a:xfrm>
            <a:off x="707035" y="457147"/>
            <a:ext cx="10728000" cy="5904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p>
        </p:txBody>
      </p:sp>
      <p:sp>
        <p:nvSpPr>
          <p:cNvPr id="13" name="矩形: 一个圆顶角，剪去另一个顶角 12"/>
          <p:cNvSpPr/>
          <p:nvPr userDrawn="1"/>
        </p:nvSpPr>
        <p:spPr>
          <a:xfrm rot="5400000" flipV="1">
            <a:off x="69703" y="86503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958215" y="133985"/>
            <a:ext cx="10149840" cy="61468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solidFill>
                  <a:schemeClr val="tx1"/>
                </a:solidFill>
              </a:endParaRPr>
            </a:p>
          </p:txBody>
        </p:sp>
      </p:grpSp>
      <p:sp>
        <p:nvSpPr>
          <p:cNvPr id="65" name="矩形: 一个圆顶角，剪去另一个顶角 64"/>
          <p:cNvSpPr/>
          <p:nvPr userDrawn="1"/>
        </p:nvSpPr>
        <p:spPr>
          <a:xfrm rot="5400000" flipV="1">
            <a:off x="69703" y="1816879"/>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11200467" y="2720344"/>
            <a:ext cx="900000" cy="432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11164467" y="3708191"/>
            <a:ext cx="900000" cy="36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11164467" y="4660039"/>
            <a:ext cx="900000" cy="36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11164467" y="5611885"/>
            <a:ext cx="900000" cy="36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0306541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38DDCE-A2E0-4ED5-91D6-A39DA716103D}" type="datetimeFigureOut">
              <a:rPr lang="en-US" smtClean="0"/>
              <a:t>8/3/2023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24515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3606123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38DDCE-A2E0-4ED5-91D6-A39DA716103D}" type="datetimeFigureOut">
              <a:rPr lang="en-US" smtClean="0"/>
              <a:t>8/3/2023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199395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38DDCE-A2E0-4ED5-91D6-A39DA716103D}" type="datetimeFigureOut">
              <a:rPr lang="en-US" smtClean="0"/>
              <a:t>8/3/2023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7219558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38DDCE-A2E0-4ED5-91D6-A39DA716103D}" type="datetimeFigureOut">
              <a:rPr lang="en-US" smtClean="0"/>
              <a:t>8/3/2023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42512289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38DDCE-A2E0-4ED5-91D6-A39DA716103D}" type="datetimeFigureOut">
              <a:rPr lang="en-US" smtClean="0"/>
              <a:t>8/3/2023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29453880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8DDCE-A2E0-4ED5-91D6-A39DA716103D}" type="datetimeFigureOut">
              <a:rPr lang="en-US" smtClean="0"/>
              <a:t>8/3/2023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008901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t>8/3/2023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2480475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t>8/3/2023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15544718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31203205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t>8/3/2023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6E1D2B-0CA4-49DE-8ACE-2DF230ACA4E4}" type="slidenum">
              <a:rPr lang="en-US" smtClean="0"/>
              <a:t>‹#›</a:t>
            </a:fld>
            <a:endParaRPr lang="en-US"/>
          </a:p>
        </p:txBody>
      </p:sp>
    </p:spTree>
    <p:extLst>
      <p:ext uri="{BB962C8B-B14F-4D97-AF65-F5344CB8AC3E}">
        <p14:creationId xmlns:p14="http://schemas.microsoft.com/office/powerpoint/2010/main" val="994679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Chỗ dành sẵn cho Tiêu đề 1">
            <a:extLst>
              <a:ext uri="{FF2B5EF4-FFF2-40B4-BE49-F238E27FC236}">
                <a16:creationId xmlns:a16="http://schemas.microsoft.com/office/drawing/2014/main" id="{2BC07D31-4B56-4456-B116-34D421119C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3194F17A-712D-4687-B4B7-996AFB00A49F}"/>
              </a:ext>
            </a:extLst>
          </p:cNvPr>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vi-VN" dirty="0"/>
              <a:t>Bấm để chỉnh sửa kiểu văn bản của Bản cái</a:t>
            </a:r>
          </a:p>
          <a:p>
            <a:pPr lvl="1"/>
            <a:r>
              <a:rPr lang="vi-VN" dirty="0"/>
              <a:t>Mức hai</a:t>
            </a:r>
          </a:p>
          <a:p>
            <a:pPr lvl="2"/>
            <a:r>
              <a:rPr lang="vi-VN" dirty="0"/>
              <a:t>Mức ba</a:t>
            </a:r>
          </a:p>
          <a:p>
            <a:pPr lvl="3"/>
            <a:r>
              <a:rPr lang="vi-VN" dirty="0"/>
              <a:t>Mức bốn</a:t>
            </a:r>
          </a:p>
          <a:p>
            <a:pPr lvl="4"/>
            <a:r>
              <a:rPr lang="vi-VN" dirty="0"/>
              <a:t>Mức năm</a:t>
            </a:r>
            <a:endParaRPr lang="en-US" dirty="0"/>
          </a:p>
        </p:txBody>
      </p:sp>
      <p:sp>
        <p:nvSpPr>
          <p:cNvPr id="4" name="Chỗ dành sẵn cho Ngày tháng 3">
            <a:extLst>
              <a:ext uri="{FF2B5EF4-FFF2-40B4-BE49-F238E27FC236}">
                <a16:creationId xmlns:a16="http://schemas.microsoft.com/office/drawing/2014/main" id="{78CCD1E4-6DA5-4A95-A4B6-EECB6CDD60E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E9C4D9-BB03-4C0C-9630-F5D180F654E4}" type="datetimeFigureOut">
              <a:rPr lang="en-US" smtClean="0"/>
              <a:t>8/3/2023</a:t>
            </a:fld>
            <a:endParaRPr lang="en-US"/>
          </a:p>
        </p:txBody>
      </p:sp>
      <p:sp>
        <p:nvSpPr>
          <p:cNvPr id="5" name="Chỗ dành sẵn cho Chân trang 4">
            <a:extLst>
              <a:ext uri="{FF2B5EF4-FFF2-40B4-BE49-F238E27FC236}">
                <a16:creationId xmlns:a16="http://schemas.microsoft.com/office/drawing/2014/main" id="{FB198DB4-ACDF-494E-933C-55FE66AC6A7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Chỗ dành sẵn cho Số hiệu Bản chiếu 5">
            <a:extLst>
              <a:ext uri="{FF2B5EF4-FFF2-40B4-BE49-F238E27FC236}">
                <a16:creationId xmlns:a16="http://schemas.microsoft.com/office/drawing/2014/main" id="{5F8B1083-D58F-4699-A741-E7EA53845090}"/>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20C7E6-65DD-4795-8988-78B3EDD8A9D6}" type="slidenum">
              <a:rPr lang="en-US" smtClean="0"/>
              <a:t>‹#›</a:t>
            </a:fld>
            <a:endParaRPr lang="en-US"/>
          </a:p>
        </p:txBody>
      </p:sp>
    </p:spTree>
    <p:extLst>
      <p:ext uri="{BB962C8B-B14F-4D97-AF65-F5344CB8AC3E}">
        <p14:creationId xmlns:p14="http://schemas.microsoft.com/office/powerpoint/2010/main" val="33592336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Times New Roman" panose="02020603050405020304" pitchFamily="18" charset="0"/>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EC38DDCE-A2E0-4ED5-91D6-A39DA716103D}" type="datetimeFigureOut">
              <a:rPr lang="en-US" smtClean="0"/>
              <a:t>8/3/2023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86E1D2B-0CA4-49DE-8ACE-2DF230ACA4E4}" type="slidenum">
              <a:rPr lang="en-US" smtClean="0"/>
              <a:t>‹#›</a:t>
            </a:fld>
            <a:endParaRPr lang="en-US"/>
          </a:p>
        </p:txBody>
      </p:sp>
    </p:spTree>
    <p:extLst>
      <p:ext uri="{BB962C8B-B14F-4D97-AF65-F5344CB8AC3E}">
        <p14:creationId xmlns:p14="http://schemas.microsoft.com/office/powerpoint/2010/main" val="3430714679"/>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hyperlink" Target="https://www.wisc-online.com/assetrepository/viewasset?id=1508" TargetMode="External"/><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hyperlink" Target="http://www.allwhitebackground.com/colorful-background-images.html" TargetMode="External"/><Relationship Id="rId11" Type="http://schemas.openxmlformats.org/officeDocument/2006/relationships/image" Target="../media/image9.png"/><Relationship Id="rId5" Type="http://schemas.openxmlformats.org/officeDocument/2006/relationships/image" Target="../media/image5.jpeg"/><Relationship Id="rId10" Type="http://schemas.openxmlformats.org/officeDocument/2006/relationships/image" Target="../media/image8.png"/><Relationship Id="rId4" Type="http://schemas.openxmlformats.org/officeDocument/2006/relationships/hyperlink" Target="https://www.publicdomainpictures.net/en/view-image.php?image=317882&amp;picture=abstract-background" TargetMode="Externa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5.png"/><Relationship Id="rId5" Type="http://schemas.microsoft.com/office/2007/relationships/hdphoto" Target="../media/hdphoto1.wdp"/><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5.png"/><Relationship Id="rId5" Type="http://schemas.microsoft.com/office/2007/relationships/hdphoto" Target="../media/hdphoto2.wdp"/><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25.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29.png"/><Relationship Id="rId2" Type="http://schemas.openxmlformats.org/officeDocument/2006/relationships/video" Target="../media/media3.mp4"/><Relationship Id="rId1" Type="http://schemas.microsoft.com/office/2007/relationships/media" Target="../media/media3.mp4"/><Relationship Id="rId6" Type="http://schemas.microsoft.com/office/2007/relationships/hdphoto" Target="../media/hdphoto3.wdp"/><Relationship Id="rId5" Type="http://schemas.openxmlformats.org/officeDocument/2006/relationships/image" Target="../media/image28.pn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kern="0">
              <a:solidFill>
                <a:prstClr val="white"/>
              </a:solidFill>
              <a:latin typeface="Calibri" panose="020F0502020204030204"/>
            </a:endParaRPr>
          </a:p>
        </p:txBody>
      </p:sp>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10"/>
            <a:ext cx="9669643" cy="6857991"/>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9"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kern="0" dirty="0">
              <a:solidFill>
                <a:prstClr val="white"/>
              </a:solidFill>
              <a:latin typeface="Calibri" panose="020F0502020204030204"/>
            </a:endParaRPr>
          </a:p>
        </p:txBody>
      </p:sp>
      <p:sp>
        <p:nvSpPr>
          <p:cNvPr id="8" name="Hộp Văn bản 7">
            <a:extLst>
              <a:ext uri="{FF2B5EF4-FFF2-40B4-BE49-F238E27FC236}">
                <a16:creationId xmlns:a16="http://schemas.microsoft.com/office/drawing/2014/main" id="{ABD37E8A-D45A-4AF4-AA02-27891D5290CA}"/>
              </a:ext>
            </a:extLst>
          </p:cNvPr>
          <p:cNvSpPr txBox="1"/>
          <p:nvPr/>
        </p:nvSpPr>
        <p:spPr>
          <a:xfrm>
            <a:off x="-1" y="956790"/>
            <a:ext cx="12185905" cy="646331"/>
          </a:xfrm>
          <a:prstGeom prst="rect">
            <a:avLst/>
          </a:prstGeom>
          <a:noFill/>
        </p:spPr>
        <p:txBody>
          <a:bodyPr wrap="square" rtlCol="0">
            <a:spAutoFit/>
          </a:bodyPr>
          <a:lstStyle/>
          <a:p>
            <a:pPr defTabSz="914377">
              <a:spcAft>
                <a:spcPts val="600"/>
              </a:spcAft>
            </a:pPr>
            <a:r>
              <a:rPr lang="en-US" sz="3600" b="1" kern="0"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549242" y="4017687"/>
            <a:ext cx="11642759" cy="2092881"/>
          </a:xfrm>
          <a:prstGeom prst="rect">
            <a:avLst/>
          </a:prstGeom>
          <a:noFill/>
        </p:spPr>
        <p:txBody>
          <a:bodyPr wrap="square" rtlCol="0">
            <a:spAutoFit/>
          </a:bodyPr>
          <a:lstStyle/>
          <a:p>
            <a:pPr defTabSz="914377">
              <a:spcAft>
                <a:spcPts val="600"/>
              </a:spcAft>
            </a:pPr>
            <a:r>
              <a:rPr lang="en-US" sz="4000" b="1" kern="0" dirty="0">
                <a:solidFill>
                  <a:srgbClr val="002060"/>
                </a:solidFill>
                <a:latin typeface="Times New Roman" panose="02020603050405020304" pitchFamily="18" charset="0"/>
                <a:cs typeface="Times New Roman" panose="02020603050405020304" pitchFamily="18" charset="0"/>
              </a:rPr>
              <a:t>ZALO GVSB: ……………………….</a:t>
            </a:r>
          </a:p>
          <a:p>
            <a:pPr defTabSz="914377">
              <a:spcAft>
                <a:spcPts val="600"/>
              </a:spcAft>
            </a:pPr>
            <a:r>
              <a:rPr lang="en-US" sz="4000" b="1" kern="0" dirty="0">
                <a:solidFill>
                  <a:srgbClr val="002060"/>
                </a:solidFill>
                <a:latin typeface="Times New Roman" panose="02020603050405020304" pitchFamily="18" charset="0"/>
                <a:cs typeface="Times New Roman" panose="02020603050405020304" pitchFamily="18" charset="0"/>
              </a:rPr>
              <a:t>ZALO GVPB 1:………………………</a:t>
            </a:r>
          </a:p>
          <a:p>
            <a:pPr defTabSz="914377">
              <a:spcAft>
                <a:spcPts val="600"/>
              </a:spcAft>
            </a:pPr>
            <a:r>
              <a:rPr lang="en-US" sz="4000" b="1" kern="0" dirty="0">
                <a:solidFill>
                  <a:srgbClr val="002060"/>
                </a:solidFill>
                <a:latin typeface="Times New Roman" panose="02020603050405020304" pitchFamily="18" charset="0"/>
                <a:cs typeface="Times New Roman" panose="02020603050405020304" pitchFamily="18" charset="0"/>
              </a:rPr>
              <a:t>ZALO GVPB 2………………………</a:t>
            </a: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3046" y="2616881"/>
            <a:ext cx="12185905" cy="1015663"/>
          </a:xfrm>
          <a:prstGeom prst="rect">
            <a:avLst/>
          </a:prstGeom>
          <a:noFill/>
        </p:spPr>
        <p:txBody>
          <a:bodyPr wrap="square" rtlCol="0">
            <a:spAutoFit/>
          </a:bodyPr>
          <a:lstStyle/>
          <a:p>
            <a:pPr algn="ctr" defTabSz="914377">
              <a:spcAft>
                <a:spcPts val="600"/>
              </a:spcAft>
            </a:pPr>
            <a:r>
              <a:rPr lang="en-US" sz="6000" b="1" kern="0"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3050" y="6150104"/>
            <a:ext cx="12179809" cy="707886"/>
          </a:xfrm>
          <a:prstGeom prst="rect">
            <a:avLst/>
          </a:prstGeom>
          <a:noFill/>
        </p:spPr>
        <p:txBody>
          <a:bodyPr wrap="square" rtlCol="0">
            <a:spAutoFit/>
          </a:bodyPr>
          <a:lstStyle/>
          <a:p>
            <a:pPr algn="ctr" defTabSz="914377">
              <a:spcAft>
                <a:spcPts val="600"/>
              </a:spcAft>
            </a:pPr>
            <a:r>
              <a:rPr lang="en-US" sz="4000" b="1" kern="0"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3047" y="297220"/>
            <a:ext cx="12188952" cy="707886"/>
          </a:xfrm>
          <a:prstGeom prst="rect">
            <a:avLst/>
          </a:prstGeom>
          <a:noFill/>
        </p:spPr>
        <p:txBody>
          <a:bodyPr wrap="square" rtlCol="0">
            <a:spAutoFit/>
          </a:bodyPr>
          <a:lstStyle/>
          <a:p>
            <a:pPr defTabSz="914377"/>
            <a:r>
              <a:rPr lang="en-US" sz="4000" b="1" kern="0"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40728360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a:extLst>
              <a:ext uri="{FF2B5EF4-FFF2-40B4-BE49-F238E27FC236}">
                <a16:creationId xmlns:a16="http://schemas.microsoft.com/office/drawing/2014/main" id="{61ABD889-CCEB-4BFD-B139-AA3762F04A82}"/>
              </a:ext>
            </a:extLst>
          </p:cNvPr>
          <p:cNvSpPr/>
          <p:nvPr/>
        </p:nvSpPr>
        <p:spPr>
          <a:xfrm rot="5400000">
            <a:off x="-158014" y="154967"/>
            <a:ext cx="4114804" cy="3804872"/>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en-US" kern="0">
              <a:solidFill>
                <a:sysClr val="windowText" lastClr="000000"/>
              </a:solidFill>
            </a:endParaRPr>
          </a:p>
        </p:txBody>
      </p:sp>
      <p:pic>
        <p:nvPicPr>
          <p:cNvPr id="6" name="Picture 5">
            <a:extLst>
              <a:ext uri="{FF2B5EF4-FFF2-40B4-BE49-F238E27FC236}">
                <a16:creationId xmlns:a16="http://schemas.microsoft.com/office/drawing/2014/main" id="{AE2F2445-9A05-4DE7-9BE5-87A906C6E4C8}"/>
              </a:ext>
            </a:extLst>
          </p:cNvPr>
          <p:cNvPicPr>
            <a:picLocks noChangeAspect="1"/>
          </p:cNvPicPr>
          <p:nvPr/>
        </p:nvPicPr>
        <p:blipFill>
          <a:blip r:embed="rId3"/>
          <a:stretch>
            <a:fillRect/>
          </a:stretch>
        </p:blipFill>
        <p:spPr>
          <a:xfrm rot="18783435">
            <a:off x="-447457" y="1217491"/>
            <a:ext cx="3886636" cy="795764"/>
          </a:xfrm>
          <a:prstGeom prst="rect">
            <a:avLst/>
          </a:prstGeom>
        </p:spPr>
      </p:pic>
      <p:graphicFrame>
        <p:nvGraphicFramePr>
          <p:cNvPr id="8" name="Diagram 7"/>
          <p:cNvGraphicFramePr/>
          <p:nvPr>
            <p:extLst>
              <p:ext uri="{D42A27DB-BD31-4B8C-83A1-F6EECF244321}">
                <p14:modId xmlns:p14="http://schemas.microsoft.com/office/powerpoint/2010/main" val="1925747369"/>
              </p:ext>
            </p:extLst>
          </p:nvPr>
        </p:nvGraphicFramePr>
        <p:xfrm>
          <a:off x="3454400" y="889000"/>
          <a:ext cx="8128000" cy="5791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26970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349" r="20345" b="-4"/>
          <a:stretch/>
        </p:blipFill>
        <p:spPr>
          <a:xfrm>
            <a:off x="1153627" y="2784661"/>
            <a:ext cx="2733847" cy="3103563"/>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7382" r="20120" b="2"/>
          <a:stretch/>
        </p:blipFill>
        <p:spPr>
          <a:xfrm>
            <a:off x="3458134" y="1905002"/>
            <a:ext cx="4577519" cy="457751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36012" r="14448" b="2"/>
          <a:stretch/>
        </p:blipFill>
        <p:spPr>
          <a:xfrm>
            <a:off x="7560499" y="2451691"/>
            <a:ext cx="3273940" cy="3730712"/>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88659" y="2042477"/>
            <a:ext cx="3103563" cy="3103563"/>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7467601" y="2641977"/>
            <a:ext cx="3103563" cy="3103563"/>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22893" y="2743201"/>
            <a:ext cx="2082307" cy="2082307"/>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87908" y="184860"/>
            <a:ext cx="3103563" cy="2733845"/>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en-US" kern="0">
              <a:solidFill>
                <a:sysClr val="windowText" lastClr="000000"/>
              </a:solidFill>
            </a:endParaRPr>
          </a:p>
        </p:txBody>
      </p:sp>
      <p:sp>
        <p:nvSpPr>
          <p:cNvPr id="2" name="Thought Bubble: Cloud 1">
            <a:extLst>
              <a:ext uri="{FF2B5EF4-FFF2-40B4-BE49-F238E27FC236}">
                <a16:creationId xmlns:a16="http://schemas.microsoft.com/office/drawing/2014/main" id="{CD32CFF6-C73B-4CB5-AD2E-5FE6D55DB0AB}"/>
              </a:ext>
            </a:extLst>
          </p:cNvPr>
          <p:cNvSpPr/>
          <p:nvPr/>
        </p:nvSpPr>
        <p:spPr>
          <a:xfrm>
            <a:off x="1521685" y="823922"/>
            <a:ext cx="2598482" cy="1520909"/>
          </a:xfrm>
          <a:prstGeom prst="cloudCallout">
            <a:avLst>
              <a:gd name="adj1" fmla="val -12757"/>
              <a:gd name="adj2" fmla="val 62500"/>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800" b="1" dirty="0">
                <a:solidFill>
                  <a:srgbClr val="002060"/>
                </a:solidFill>
                <a:latin typeface="+mj-lt"/>
              </a:rPr>
              <a:t>HĐ:</a:t>
            </a:r>
          </a:p>
          <a:p>
            <a:pPr algn="ctr"/>
            <a:r>
              <a:rPr lang="vi-VN" sz="2800" b="1" dirty="0">
                <a:solidFill>
                  <a:srgbClr val="002060"/>
                </a:solidFill>
                <a:latin typeface="+mj-lt"/>
              </a:rPr>
              <a:t>CẶP ĐÔI</a:t>
            </a:r>
            <a:endParaRPr lang="en-GB" sz="2800" b="1" dirty="0">
              <a:solidFill>
                <a:srgbClr val="002060"/>
              </a:solidFill>
              <a:latin typeface="+mj-lt"/>
            </a:endParaRPr>
          </a:p>
        </p:txBody>
      </p:sp>
      <p:sp>
        <p:nvSpPr>
          <p:cNvPr id="10" name="Thought Bubble: Cloud 9">
            <a:extLst>
              <a:ext uri="{FF2B5EF4-FFF2-40B4-BE49-F238E27FC236}">
                <a16:creationId xmlns:a16="http://schemas.microsoft.com/office/drawing/2014/main" id="{23087ACC-4A12-88E9-C04D-BCE8123937E6}"/>
              </a:ext>
            </a:extLst>
          </p:cNvPr>
          <p:cNvSpPr/>
          <p:nvPr/>
        </p:nvSpPr>
        <p:spPr>
          <a:xfrm>
            <a:off x="4962017" y="336521"/>
            <a:ext cx="2598482" cy="1520909"/>
          </a:xfrm>
          <a:prstGeom prst="cloudCallout">
            <a:avLst>
              <a:gd name="adj1" fmla="val -12757"/>
              <a:gd name="adj2" fmla="val 62500"/>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800" b="1" dirty="0">
                <a:solidFill>
                  <a:srgbClr val="002060"/>
                </a:solidFill>
                <a:latin typeface="+mj-lt"/>
              </a:rPr>
              <a:t>HĐ:</a:t>
            </a:r>
          </a:p>
          <a:p>
            <a:pPr algn="ctr"/>
            <a:r>
              <a:rPr lang="vi-VN" sz="2800" b="1" dirty="0">
                <a:solidFill>
                  <a:srgbClr val="002060"/>
                </a:solidFill>
                <a:latin typeface="+mj-lt"/>
              </a:rPr>
              <a:t>NHÓM</a:t>
            </a:r>
            <a:endParaRPr lang="en-GB" sz="2800" b="1" dirty="0">
              <a:solidFill>
                <a:srgbClr val="002060"/>
              </a:solidFill>
              <a:latin typeface="+mj-lt"/>
            </a:endParaRPr>
          </a:p>
        </p:txBody>
      </p:sp>
      <p:sp>
        <p:nvSpPr>
          <p:cNvPr id="11" name="Thought Bubble: Cloud 10">
            <a:extLst>
              <a:ext uri="{FF2B5EF4-FFF2-40B4-BE49-F238E27FC236}">
                <a16:creationId xmlns:a16="http://schemas.microsoft.com/office/drawing/2014/main" id="{1EEAA679-46D2-5BF1-E2C8-6543BA4F5924}"/>
              </a:ext>
            </a:extLst>
          </p:cNvPr>
          <p:cNvSpPr/>
          <p:nvPr/>
        </p:nvSpPr>
        <p:spPr>
          <a:xfrm>
            <a:off x="7972681" y="684205"/>
            <a:ext cx="3103563" cy="1520909"/>
          </a:xfrm>
          <a:prstGeom prst="cloudCallout">
            <a:avLst>
              <a:gd name="adj1" fmla="val -12757"/>
              <a:gd name="adj2" fmla="val 62500"/>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vi-VN" sz="2800" b="1" dirty="0">
                <a:solidFill>
                  <a:srgbClr val="002060"/>
                </a:solidFill>
                <a:latin typeface="+mj-lt"/>
              </a:rPr>
              <a:t>HĐ:</a:t>
            </a:r>
          </a:p>
          <a:p>
            <a:pPr algn="ctr"/>
            <a:r>
              <a:rPr lang="vi-VN" sz="2800" b="1" dirty="0">
                <a:solidFill>
                  <a:srgbClr val="002060"/>
                </a:solidFill>
                <a:latin typeface="+mj-lt"/>
              </a:rPr>
              <a:t>CÁ NHÂN</a:t>
            </a:r>
            <a:endParaRPr lang="en-GB" sz="2800" b="1" dirty="0">
              <a:solidFill>
                <a:srgbClr val="002060"/>
              </a:solidFill>
              <a:latin typeface="+mj-lt"/>
            </a:endParaRPr>
          </a:p>
        </p:txBody>
      </p:sp>
      <p:sp>
        <p:nvSpPr>
          <p:cNvPr id="14" name="TextBox 13">
            <a:extLst>
              <a:ext uri="{FF2B5EF4-FFF2-40B4-BE49-F238E27FC236}">
                <a16:creationId xmlns:a16="http://schemas.microsoft.com/office/drawing/2014/main" id="{F0741CD5-0D4F-07F0-D51F-0F93F92BCE7C}"/>
              </a:ext>
            </a:extLst>
          </p:cNvPr>
          <p:cNvSpPr txBox="1"/>
          <p:nvPr/>
        </p:nvSpPr>
        <p:spPr>
          <a:xfrm rot="18792384">
            <a:off x="-287899" y="750674"/>
            <a:ext cx="2856551" cy="646331"/>
          </a:xfrm>
          <a:prstGeom prst="rect">
            <a:avLst/>
          </a:prstGeom>
          <a:noFill/>
        </p:spPr>
        <p:txBody>
          <a:bodyPr wrap="none" rtlCol="0">
            <a:spAutoFit/>
          </a:bodyPr>
          <a:lstStyle/>
          <a:p>
            <a:r>
              <a:rPr lang="vi-VN" sz="3600" b="1" dirty="0">
                <a:solidFill>
                  <a:srgbClr val="C00000"/>
                </a:solidFill>
                <a:latin typeface="+mj-lt"/>
              </a:rPr>
              <a:t>CHÚ THÍCH</a:t>
            </a:r>
            <a:endParaRPr lang="en-GB" sz="3600" b="1" dirty="0">
              <a:solidFill>
                <a:srgbClr val="C00000"/>
              </a:solidFill>
              <a:latin typeface="+mj-lt"/>
            </a:endParaRPr>
          </a:p>
        </p:txBody>
      </p:sp>
    </p:spTree>
    <p:extLst>
      <p:ext uri="{BB962C8B-B14F-4D97-AF65-F5344CB8AC3E}">
        <p14:creationId xmlns:p14="http://schemas.microsoft.com/office/powerpoint/2010/main" val="3759539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3"/>
          <a:stretch>
            <a:fillRect/>
          </a:stretch>
        </p:blipFill>
        <p:spPr>
          <a:xfrm>
            <a:off x="3873281" y="231249"/>
            <a:ext cx="4236304" cy="495300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903502" y="5810869"/>
            <a:ext cx="6773008" cy="1200329"/>
          </a:xfrm>
          <a:prstGeom prst="rect">
            <a:avLst/>
          </a:prstGeom>
          <a:noFill/>
        </p:spPr>
        <p:txBody>
          <a:bodyPr wrap="none" lIns="91440" tIns="45720" rIns="91440" bIns="45720">
            <a:spAutoFit/>
          </a:bodyPr>
          <a:lstStyle/>
          <a:p>
            <a:pPr algn="ctr" defTabSz="1219170"/>
            <a:r>
              <a:rPr lang="en-US" sz="7200" b="1" kern="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CÁC HOẠT ĐỘNG</a:t>
            </a:r>
            <a:endParaRPr lang="vi-VN" sz="7200" b="1" kern="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1774378" y="1423682"/>
            <a:ext cx="2733453" cy="1415771"/>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6" y="2092196"/>
              <a:ext cx="1552028" cy="584775"/>
            </a:xfrm>
            <a:prstGeom prst="rect">
              <a:avLst/>
            </a:prstGeom>
            <a:noFill/>
          </p:spPr>
          <p:txBody>
            <a:bodyPr wrap="none" rtlCol="0">
              <a:spAutoFit/>
            </a:bodyPr>
            <a:lstStyle/>
            <a:p>
              <a:pPr defTabSz="1219170"/>
              <a:r>
                <a:rPr lang="en-US" sz="3200" b="1" kern="0" dirty="0" err="1">
                  <a:solidFill>
                    <a:srgbClr val="002060"/>
                  </a:solidFill>
                </a:rPr>
                <a:t>Mở</a:t>
              </a:r>
              <a:r>
                <a:rPr lang="en-US" sz="3200" b="1" kern="0" dirty="0">
                  <a:solidFill>
                    <a:srgbClr val="002060"/>
                  </a:solidFill>
                </a:rPr>
                <a:t> </a:t>
              </a:r>
              <a:r>
                <a:rPr lang="en-US" sz="3200" b="1" kern="0" dirty="0" err="1">
                  <a:solidFill>
                    <a:srgbClr val="002060"/>
                  </a:solidFill>
                </a:rPr>
                <a:t>đầu</a:t>
              </a:r>
              <a:endParaRPr lang="en-US" sz="3200" b="1" kern="0" dirty="0">
                <a:solidFill>
                  <a:srgbClr val="002060"/>
                </a:solidFill>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5991434" y="440483"/>
            <a:ext cx="3028823" cy="1415771"/>
            <a:chOff x="5714125" y="780700"/>
            <a:chExt cx="3028822" cy="1415770"/>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6094476" y="1042997"/>
              <a:ext cx="2162013" cy="1077217"/>
            </a:xfrm>
            <a:prstGeom prst="rect">
              <a:avLst/>
            </a:prstGeom>
            <a:noFill/>
          </p:spPr>
          <p:txBody>
            <a:bodyPr wrap="square" rtlCol="0">
              <a:spAutoFit/>
            </a:bodyPr>
            <a:lstStyle/>
            <a:p>
              <a:pPr algn="ctr" defTabSz="1219170"/>
              <a:r>
                <a:rPr lang="en-US" sz="3200" b="1" kern="0" dirty="0" err="1">
                  <a:solidFill>
                    <a:srgbClr val="002060"/>
                  </a:solidFill>
                </a:rPr>
                <a:t>Hình</a:t>
              </a:r>
              <a:r>
                <a:rPr lang="en-US" sz="3200" b="1" kern="0" dirty="0">
                  <a:solidFill>
                    <a:srgbClr val="002060"/>
                  </a:solidFill>
                </a:rPr>
                <a:t> </a:t>
              </a:r>
              <a:r>
                <a:rPr lang="en-US" sz="3200" b="1" kern="0" dirty="0" err="1">
                  <a:solidFill>
                    <a:srgbClr val="002060"/>
                  </a:solidFill>
                </a:rPr>
                <a:t>thành</a:t>
              </a:r>
              <a:r>
                <a:rPr lang="en-US" sz="3200" b="1" kern="0" dirty="0">
                  <a:solidFill>
                    <a:srgbClr val="002060"/>
                  </a:solidFill>
                </a:rPr>
                <a:t> </a:t>
              </a:r>
              <a:r>
                <a:rPr lang="en-US" sz="3200" b="1" kern="0" dirty="0" err="1">
                  <a:solidFill>
                    <a:srgbClr val="002060"/>
                  </a:solidFill>
                </a:rPr>
                <a:t>kiến</a:t>
              </a:r>
              <a:r>
                <a:rPr lang="en-US" sz="3200" b="1" kern="0" dirty="0">
                  <a:solidFill>
                    <a:srgbClr val="002060"/>
                  </a:solidFill>
                </a:rPr>
                <a:t> </a:t>
              </a:r>
              <a:r>
                <a:rPr lang="en-US" sz="3200" b="1" kern="0" dirty="0" err="1">
                  <a:solidFill>
                    <a:srgbClr val="002060"/>
                  </a:solidFill>
                </a:rPr>
                <a:t>thức</a:t>
              </a:r>
              <a:endParaRPr lang="en-US" sz="3200" b="1" kern="0" dirty="0">
                <a:solidFill>
                  <a:srgbClr val="002060"/>
                </a:solidFill>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8635942" y="1497829"/>
            <a:ext cx="3028823" cy="1415771"/>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522714" y="2884088"/>
              <a:ext cx="2162013" cy="584775"/>
            </a:xfrm>
            <a:prstGeom prst="rect">
              <a:avLst/>
            </a:prstGeom>
            <a:noFill/>
          </p:spPr>
          <p:txBody>
            <a:bodyPr wrap="square" rtlCol="0">
              <a:spAutoFit/>
            </a:bodyPr>
            <a:lstStyle/>
            <a:p>
              <a:pPr defTabSz="1219170"/>
              <a:r>
                <a:rPr lang="en-US" sz="3200" b="1" kern="0" dirty="0" err="1">
                  <a:solidFill>
                    <a:srgbClr val="002060"/>
                  </a:solidFill>
                </a:rPr>
                <a:t>Luyện</a:t>
              </a:r>
              <a:r>
                <a:rPr lang="en-US" sz="3200" b="1" kern="0" dirty="0">
                  <a:solidFill>
                    <a:srgbClr val="002060"/>
                  </a:solidFill>
                </a:rPr>
                <a:t> </a:t>
              </a:r>
              <a:r>
                <a:rPr lang="en-US" sz="3200" b="1" kern="0" dirty="0" err="1">
                  <a:solidFill>
                    <a:srgbClr val="002060"/>
                  </a:solidFill>
                </a:rPr>
                <a:t>tập</a:t>
              </a:r>
              <a:endParaRPr lang="en-US" sz="3200" b="1" kern="0" dirty="0">
                <a:solidFill>
                  <a:srgbClr val="002060"/>
                </a:solidFill>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4530523" y="2311400"/>
            <a:ext cx="2276677" cy="1204397"/>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sz="1867" kern="0" dirty="0">
              <a:latin typeface="Times New Roman" panose="02020603050405020304" pitchFamily="18" charset="0"/>
              <a:cs typeface="Times New Roman" panose="02020603050405020304" pitchFamily="18" charset="0"/>
            </a:endParaRPr>
          </a:p>
        </p:txBody>
      </p:sp>
      <p:grpSp>
        <p:nvGrpSpPr>
          <p:cNvPr id="14" name="Nhóm 13">
            <a:extLst>
              <a:ext uri="{FF2B5EF4-FFF2-40B4-BE49-F238E27FC236}">
                <a16:creationId xmlns:a16="http://schemas.microsoft.com/office/drawing/2014/main" id="{5A49C3E4-32FC-415B-B0A0-356A49F60C39}"/>
              </a:ext>
            </a:extLst>
          </p:cNvPr>
          <p:cNvGrpSpPr/>
          <p:nvPr/>
        </p:nvGrpSpPr>
        <p:grpSpPr>
          <a:xfrm>
            <a:off x="7566991" y="3237704"/>
            <a:ext cx="3028823" cy="1415772"/>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540034" y="2751137"/>
              <a:ext cx="2162013" cy="584774"/>
            </a:xfrm>
            <a:prstGeom prst="rect">
              <a:avLst/>
            </a:prstGeom>
            <a:noFill/>
          </p:spPr>
          <p:txBody>
            <a:bodyPr wrap="square" rtlCol="0">
              <a:spAutoFit/>
            </a:bodyPr>
            <a:lstStyle/>
            <a:p>
              <a:pPr defTabSz="1219170"/>
              <a:r>
                <a:rPr lang="en-US" sz="3200" b="1" kern="0" dirty="0" err="1">
                  <a:solidFill>
                    <a:srgbClr val="002060"/>
                  </a:solidFill>
                </a:rPr>
                <a:t>Vận</a:t>
              </a:r>
              <a:r>
                <a:rPr lang="en-US" sz="3200" b="1" kern="0" dirty="0">
                  <a:solidFill>
                    <a:srgbClr val="002060"/>
                  </a:solidFill>
                </a:rPr>
                <a:t> </a:t>
              </a:r>
              <a:r>
                <a:rPr lang="en-US" sz="3200" b="1" kern="0" dirty="0" err="1">
                  <a:solidFill>
                    <a:srgbClr val="002060"/>
                  </a:solidFill>
                </a:rPr>
                <a:t>dụng</a:t>
              </a:r>
              <a:r>
                <a:rPr lang="en-US" sz="3200" b="1" kern="0" dirty="0">
                  <a:solidFill>
                    <a:srgbClr val="002060"/>
                  </a:solidFill>
                </a:rPr>
                <a:t> </a:t>
              </a:r>
            </a:p>
          </p:txBody>
        </p:sp>
      </p:grpSp>
    </p:spTree>
    <p:extLst>
      <p:ext uri="{BB962C8B-B14F-4D97-AF65-F5344CB8AC3E}">
        <p14:creationId xmlns:p14="http://schemas.microsoft.com/office/powerpoint/2010/main" val="1885984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905000" y="838200"/>
            <a:ext cx="4191000"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kern="0"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6124354" y="2484509"/>
            <a:ext cx="2308447" cy="830997"/>
          </a:xfrm>
          <a:prstGeom prst="rect">
            <a:avLst/>
          </a:prstGeom>
          <a:solidFill>
            <a:srgbClr val="FFFF00"/>
          </a:solidFill>
        </p:spPr>
        <p:txBody>
          <a:bodyPr wrap="square">
            <a:spAutoFit/>
          </a:bodyPr>
          <a:lstStyle/>
          <a:p>
            <a:pPr defTabSz="1219170"/>
            <a:r>
              <a:rPr lang="en-US" sz="4800" b="1" kern="0" dirty="0" err="1">
                <a:solidFill>
                  <a:srgbClr val="FF0000"/>
                </a:solidFill>
                <a:latin typeface="Times New Roman" panose="02020603050405020304" pitchFamily="18" charset="0"/>
              </a:rPr>
              <a:t>Mở</a:t>
            </a:r>
            <a:r>
              <a:rPr lang="en-US" sz="4800" b="1" kern="0" dirty="0">
                <a:solidFill>
                  <a:srgbClr val="FF0000"/>
                </a:solidFill>
                <a:latin typeface="Times New Roman" panose="02020603050405020304" pitchFamily="18" charset="0"/>
              </a:rPr>
              <a:t> </a:t>
            </a:r>
            <a:r>
              <a:rPr lang="en-US" sz="4800" b="1" kern="0" dirty="0" err="1">
                <a:solidFill>
                  <a:srgbClr val="FF0000"/>
                </a:solidFill>
                <a:latin typeface="Times New Roman" panose="02020603050405020304" pitchFamily="18" charset="0"/>
              </a:rPr>
              <a:t>đầu</a:t>
            </a:r>
            <a:endParaRPr lang="en-US" sz="4800" kern="0" dirty="0">
              <a:solidFill>
                <a:sysClr val="windowText" lastClr="000000"/>
              </a:solidFill>
            </a:endParaRPr>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7035801" y="3511716"/>
            <a:ext cx="3073399" cy="2975312"/>
          </a:xfrm>
          <a:prstGeom prst="ellipse">
            <a:avLst/>
          </a:prstGeom>
        </p:spPr>
      </p:pic>
    </p:spTree>
    <p:extLst>
      <p:ext uri="{BB962C8B-B14F-4D97-AF65-F5344CB8AC3E}">
        <p14:creationId xmlns:p14="http://schemas.microsoft.com/office/powerpoint/2010/main" val="3802836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Vua tiếng Việt – Wikipedia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4814" y="1005252"/>
            <a:ext cx="6096000" cy="3981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17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4"/>
          <a:stretch>
            <a:fillRect/>
          </a:stretch>
        </p:blipFill>
        <p:spPr>
          <a:xfrm>
            <a:off x="6321669" y="590976"/>
            <a:ext cx="4255478" cy="3415110"/>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2108365299"/>
              </p:ext>
            </p:extLst>
          </p:nvPr>
        </p:nvGraphicFramePr>
        <p:xfrm>
          <a:off x="6620608" y="4435814"/>
          <a:ext cx="3657600" cy="731520"/>
        </p:xfrm>
        <a:graphic>
          <a:graphicData uri="http://schemas.openxmlformats.org/drawingml/2006/table">
            <a:tbl>
              <a:tblPr firstRow="1" bandRow="1"/>
              <a:tblGrid>
                <a:gridCol w="731520">
                  <a:extLst>
                    <a:ext uri="{9D8B030D-6E8A-4147-A177-3AD203B41FA5}">
                      <a16:colId xmlns:a16="http://schemas.microsoft.com/office/drawing/2014/main" val="1337197894"/>
                    </a:ext>
                  </a:extLst>
                </a:gridCol>
                <a:gridCol w="731520">
                  <a:extLst>
                    <a:ext uri="{9D8B030D-6E8A-4147-A177-3AD203B41FA5}">
                      <a16:colId xmlns:a16="http://schemas.microsoft.com/office/drawing/2014/main" val="1405480359"/>
                    </a:ext>
                  </a:extLst>
                </a:gridCol>
                <a:gridCol w="731520">
                  <a:extLst>
                    <a:ext uri="{9D8B030D-6E8A-4147-A177-3AD203B41FA5}">
                      <a16:colId xmlns:a16="http://schemas.microsoft.com/office/drawing/2014/main" val="1446133936"/>
                    </a:ext>
                  </a:extLst>
                </a:gridCol>
                <a:gridCol w="731520">
                  <a:extLst>
                    <a:ext uri="{9D8B030D-6E8A-4147-A177-3AD203B41FA5}">
                      <a16:colId xmlns:a16="http://schemas.microsoft.com/office/drawing/2014/main" val="2639121066"/>
                    </a:ext>
                  </a:extLst>
                </a:gridCol>
                <a:gridCol w="731520">
                  <a:extLst>
                    <a:ext uri="{9D8B030D-6E8A-4147-A177-3AD203B41FA5}">
                      <a16:colId xmlns:a16="http://schemas.microsoft.com/office/drawing/2014/main" val="1612082194"/>
                    </a:ext>
                  </a:extLst>
                </a:gridCol>
              </a:tblGrid>
              <a:tr h="731520">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250378"/>
                  </a:ext>
                </a:extLst>
              </a:tr>
            </a:tbl>
          </a:graphicData>
        </a:graphic>
      </p:graphicFrame>
      <p:sp>
        <p:nvSpPr>
          <p:cNvPr id="13" name="TextBox 12"/>
          <p:cNvSpPr txBox="1"/>
          <p:nvPr/>
        </p:nvSpPr>
        <p:spPr>
          <a:xfrm>
            <a:off x="6690947" y="5436539"/>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T</a:t>
            </a:r>
          </a:p>
        </p:txBody>
      </p:sp>
      <p:sp>
        <p:nvSpPr>
          <p:cNvPr id="14" name="TextBox 13"/>
          <p:cNvSpPr txBox="1"/>
          <p:nvPr/>
        </p:nvSpPr>
        <p:spPr>
          <a:xfrm>
            <a:off x="7394332" y="5436539"/>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Ầ</a:t>
            </a:r>
          </a:p>
        </p:txBody>
      </p:sp>
      <p:sp>
        <p:nvSpPr>
          <p:cNvPr id="15" name="TextBox 14"/>
          <p:cNvSpPr txBox="1"/>
          <p:nvPr/>
        </p:nvSpPr>
        <p:spPr>
          <a:xfrm>
            <a:off x="8097717" y="5436539"/>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Ư</a:t>
            </a:r>
          </a:p>
        </p:txBody>
      </p:sp>
      <p:sp>
        <p:nvSpPr>
          <p:cNvPr id="16" name="TextBox 15"/>
          <p:cNvSpPr txBox="1"/>
          <p:nvPr/>
        </p:nvSpPr>
        <p:spPr>
          <a:xfrm>
            <a:off x="8801102" y="5429363"/>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U</a:t>
            </a:r>
          </a:p>
        </p:txBody>
      </p:sp>
      <p:sp>
        <p:nvSpPr>
          <p:cNvPr id="17" name="TextBox 16"/>
          <p:cNvSpPr txBox="1"/>
          <p:nvPr/>
        </p:nvSpPr>
        <p:spPr>
          <a:xfrm>
            <a:off x="9504487" y="542774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Đ</a:t>
            </a:r>
          </a:p>
        </p:txBody>
      </p:sp>
      <p:sp>
        <p:nvSpPr>
          <p:cNvPr id="18" name="TextBox 17"/>
          <p:cNvSpPr txBox="1"/>
          <p:nvPr/>
        </p:nvSpPr>
        <p:spPr>
          <a:xfrm rot="1224342">
            <a:off x="1773111" y="1899565"/>
            <a:ext cx="4908347" cy="2139851"/>
          </a:xfrm>
          <a:prstGeom prst="notchedRightArrow">
            <a:avLst/>
          </a:prstGeom>
          <a:solidFill>
            <a:srgbClr val="FFFF00"/>
          </a:solidFill>
        </p:spPr>
        <p:txBody>
          <a:bodyPr wrap="square" rtlCol="0">
            <a:spAutoFit/>
          </a:bodyPr>
          <a:lstStyle/>
          <a:p>
            <a:r>
              <a:rPr lang="en-US" sz="3200" dirty="0">
                <a:solidFill>
                  <a:srgbClr val="FF0000"/>
                </a:solidFill>
                <a:latin typeface="Times New Roman" panose="02020603050405020304" pitchFamily="18" charset="0"/>
                <a:cs typeface="Times New Roman" panose="02020603050405020304" pitchFamily="18" charset="0"/>
              </a:rPr>
              <a:t>GHÉP CÁC CHỮ CÁI TA ĐƯỢC TỪ</a:t>
            </a:r>
          </a:p>
        </p:txBody>
      </p:sp>
      <p:pic>
        <p:nvPicPr>
          <p:cNvPr id="19" name="COUNTDOWN TIMER ( v 679 ) 30 sec with sound music effects 4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18846" y="4070493"/>
            <a:ext cx="3681046" cy="2070589"/>
          </a:xfrm>
          <a:prstGeom prst="rect">
            <a:avLst/>
          </a:prstGeom>
        </p:spPr>
      </p:pic>
    </p:spTree>
    <p:extLst>
      <p:ext uri="{BB962C8B-B14F-4D97-AF65-F5344CB8AC3E}">
        <p14:creationId xmlns:p14="http://schemas.microsoft.com/office/powerpoint/2010/main" val="314679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2.08333E-7 -1.85185E-6 L -0.23594 -0.14444 " pathEditMode="relative" rAng="0" ptsTypes="AA">
                                      <p:cBhvr>
                                        <p:cTn id="14" dur="2000" fill="hold"/>
                                        <p:tgtEl>
                                          <p:spTgt spid="17"/>
                                        </p:tgtEl>
                                        <p:attrNameLst>
                                          <p:attrName>ppt_x</p:attrName>
                                          <p:attrName>ppt_y</p:attrName>
                                        </p:attrNameLst>
                                      </p:cBhvr>
                                      <p:rCtr x="-11797" y="-7222"/>
                                    </p:animMotion>
                                  </p:childTnLst>
                                </p:cTn>
                              </p:par>
                              <p:par>
                                <p:cTn id="15" presetID="64" presetClass="path" presetSubtype="0" accel="50000" decel="50000" fill="hold" grpId="0" nodeType="withEffect">
                                  <p:stCondLst>
                                    <p:cond delay="0"/>
                                  </p:stCondLst>
                                  <p:childTnLst>
                                    <p:animMotion origin="layout" path="M -1.04167E-6 -7.40741E-7 L 0.17409 -0.14583 " pathEditMode="relative" rAng="0" ptsTypes="AA">
                                      <p:cBhvr>
                                        <p:cTn id="16" dur="2000" fill="hold"/>
                                        <p:tgtEl>
                                          <p:spTgt spid="13"/>
                                        </p:tgtEl>
                                        <p:attrNameLst>
                                          <p:attrName>ppt_x</p:attrName>
                                          <p:attrName>ppt_y</p:attrName>
                                        </p:attrNameLst>
                                      </p:cBhvr>
                                      <p:rCtr x="8698" y="-7292"/>
                                    </p:animMotion>
                                  </p:childTnLst>
                                </p:cTn>
                              </p:par>
                              <p:par>
                                <p:cTn id="17" presetID="64" presetClass="path" presetSubtype="0" accel="50000" decel="50000" fill="hold" grpId="0" nodeType="withEffect">
                                  <p:stCondLst>
                                    <p:cond delay="0"/>
                                  </p:stCondLst>
                                  <p:childTnLst>
                                    <p:animMotion origin="layout" path="M -3.33333E-6 -7.40741E-7 L -0.00286 -0.14583 " pathEditMode="relative" rAng="0" ptsTypes="AA">
                                      <p:cBhvr>
                                        <p:cTn id="18" dur="2000" fill="hold"/>
                                        <p:tgtEl>
                                          <p:spTgt spid="14"/>
                                        </p:tgtEl>
                                        <p:attrNameLst>
                                          <p:attrName>ppt_x</p:attrName>
                                          <p:attrName>ppt_y</p:attrName>
                                        </p:attrNameLst>
                                      </p:cBhvr>
                                      <p:rCtr x="-143" y="-7292"/>
                                    </p:animMotion>
                                  </p:childTnLst>
                                </p:cTn>
                              </p:par>
                              <p:par>
                                <p:cTn id="19" presetID="64" presetClass="path" presetSubtype="0" accel="50000" decel="50000" fill="hold" grpId="0" nodeType="withEffect">
                                  <p:stCondLst>
                                    <p:cond delay="0"/>
                                  </p:stCondLst>
                                  <p:childTnLst>
                                    <p:animMotion origin="layout" path="M 4.375E-6 -7.40741E-7 L 0.11953 -0.14838 " pathEditMode="relative" rAng="0" ptsTypes="AA">
                                      <p:cBhvr>
                                        <p:cTn id="20" dur="2000" fill="hold"/>
                                        <p:tgtEl>
                                          <p:spTgt spid="15"/>
                                        </p:tgtEl>
                                        <p:attrNameLst>
                                          <p:attrName>ppt_x</p:attrName>
                                          <p:attrName>ppt_y</p:attrName>
                                        </p:attrNameLst>
                                      </p:cBhvr>
                                      <p:rCtr x="5977" y="-7431"/>
                                    </p:animMotion>
                                  </p:childTnLst>
                                </p:cTn>
                              </p:par>
                              <p:par>
                                <p:cTn id="21" presetID="64" presetClass="path" presetSubtype="0" accel="50000" decel="50000" fill="hold" grpId="0" nodeType="withEffect">
                                  <p:stCondLst>
                                    <p:cond delay="0"/>
                                  </p:stCondLst>
                                  <p:childTnLst>
                                    <p:animMotion origin="layout" path="M 2.08333E-6 -3.33333E-6 L -0.05899 -0.14722 " pathEditMode="relative" rAng="0" ptsTypes="AA">
                                      <p:cBhvr>
                                        <p:cTn id="22" dur="2000" fill="hold"/>
                                        <p:tgtEl>
                                          <p:spTgt spid="16"/>
                                        </p:tgtEl>
                                        <p:attrNameLst>
                                          <p:attrName>ppt_x</p:attrName>
                                          <p:attrName>ppt_y</p:attrName>
                                        </p:attrNameLst>
                                      </p:cBhvr>
                                      <p:rCtr x="-2956" y="-7361"/>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19"/>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19"/>
                                        </p:tgtEl>
                                      </p:cBhvr>
                                    </p:cmd>
                                  </p:childTnLst>
                                </p:cTn>
                              </p:par>
                            </p:childTnLst>
                          </p:cTn>
                        </p:par>
                      </p:childTnLst>
                    </p:cTn>
                  </p:par>
                </p:childTnLst>
              </p:cTn>
              <p:nextCondLst>
                <p:cond evt="onClick" delay="0">
                  <p:tgtEl>
                    <p:spTgt spid="19"/>
                  </p:tgtEl>
                </p:cond>
              </p:nextCondLst>
            </p:seq>
            <p:video>
              <p:cMediaNode vol="80000">
                <p:cTn id="28" fill="hold" display="0">
                  <p:stCondLst>
                    <p:cond delay="indefinite"/>
                  </p:stCondLst>
                </p:cTn>
                <p:tgtEl>
                  <p:spTgt spid="19"/>
                </p:tgtEl>
              </p:cMediaNode>
            </p:video>
          </p:childTnLst>
        </p:cTn>
      </p:par>
    </p:tnLst>
    <p:bldLst>
      <p:bldP spid="13" grpId="0"/>
      <p:bldP spid="14" grpId="0"/>
      <p:bldP spid="15" grpId="0"/>
      <p:bldP spid="16" grpId="0"/>
      <p:bldP spid="17" grpId="0"/>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3"/>
          <p:cNvGraphicFramePr>
            <a:graphicFrameLocks noGrp="1"/>
          </p:cNvGraphicFramePr>
          <p:nvPr>
            <p:extLst>
              <p:ext uri="{D42A27DB-BD31-4B8C-83A1-F6EECF244321}">
                <p14:modId xmlns:p14="http://schemas.microsoft.com/office/powerpoint/2010/main" val="3443711163"/>
              </p:ext>
            </p:extLst>
          </p:nvPr>
        </p:nvGraphicFramePr>
        <p:xfrm>
          <a:off x="5618177" y="4295136"/>
          <a:ext cx="5852160" cy="731520"/>
        </p:xfrm>
        <a:graphic>
          <a:graphicData uri="http://schemas.openxmlformats.org/drawingml/2006/table">
            <a:tbl>
              <a:tblPr firstRow="1" bandRow="1"/>
              <a:tblGrid>
                <a:gridCol w="731520">
                  <a:extLst>
                    <a:ext uri="{9D8B030D-6E8A-4147-A177-3AD203B41FA5}">
                      <a16:colId xmlns:a16="http://schemas.microsoft.com/office/drawing/2014/main" val="698132881"/>
                    </a:ext>
                  </a:extLst>
                </a:gridCol>
                <a:gridCol w="731520">
                  <a:extLst>
                    <a:ext uri="{9D8B030D-6E8A-4147-A177-3AD203B41FA5}">
                      <a16:colId xmlns:a16="http://schemas.microsoft.com/office/drawing/2014/main" val="1337197894"/>
                    </a:ext>
                  </a:extLst>
                </a:gridCol>
                <a:gridCol w="731520">
                  <a:extLst>
                    <a:ext uri="{9D8B030D-6E8A-4147-A177-3AD203B41FA5}">
                      <a16:colId xmlns:a16="http://schemas.microsoft.com/office/drawing/2014/main" val="1405480359"/>
                    </a:ext>
                  </a:extLst>
                </a:gridCol>
                <a:gridCol w="731520">
                  <a:extLst>
                    <a:ext uri="{9D8B030D-6E8A-4147-A177-3AD203B41FA5}">
                      <a16:colId xmlns:a16="http://schemas.microsoft.com/office/drawing/2014/main" val="1446133936"/>
                    </a:ext>
                  </a:extLst>
                </a:gridCol>
                <a:gridCol w="731520">
                  <a:extLst>
                    <a:ext uri="{9D8B030D-6E8A-4147-A177-3AD203B41FA5}">
                      <a16:colId xmlns:a16="http://schemas.microsoft.com/office/drawing/2014/main" val="2639121066"/>
                    </a:ext>
                  </a:extLst>
                </a:gridCol>
                <a:gridCol w="731520">
                  <a:extLst>
                    <a:ext uri="{9D8B030D-6E8A-4147-A177-3AD203B41FA5}">
                      <a16:colId xmlns:a16="http://schemas.microsoft.com/office/drawing/2014/main" val="1612082194"/>
                    </a:ext>
                  </a:extLst>
                </a:gridCol>
                <a:gridCol w="731520">
                  <a:extLst>
                    <a:ext uri="{9D8B030D-6E8A-4147-A177-3AD203B41FA5}">
                      <a16:colId xmlns:a16="http://schemas.microsoft.com/office/drawing/2014/main" val="2663852151"/>
                    </a:ext>
                  </a:extLst>
                </a:gridCol>
                <a:gridCol w="731520">
                  <a:extLst>
                    <a:ext uri="{9D8B030D-6E8A-4147-A177-3AD203B41FA5}">
                      <a16:colId xmlns:a16="http://schemas.microsoft.com/office/drawing/2014/main" val="1671971902"/>
                    </a:ext>
                  </a:extLst>
                </a:gridCol>
              </a:tblGrid>
              <a:tr h="731520">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250378"/>
                  </a:ext>
                </a:extLst>
              </a:tr>
            </a:tbl>
          </a:graphicData>
        </a:graphic>
      </p:graphicFrame>
      <p:sp>
        <p:nvSpPr>
          <p:cNvPr id="15" name="TextBox 14"/>
          <p:cNvSpPr txBox="1"/>
          <p:nvPr/>
        </p:nvSpPr>
        <p:spPr>
          <a:xfrm>
            <a:off x="5689690" y="5312805"/>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T</a:t>
            </a:r>
          </a:p>
        </p:txBody>
      </p:sp>
      <p:sp>
        <p:nvSpPr>
          <p:cNvPr id="16" name="TextBox 15"/>
          <p:cNvSpPr txBox="1"/>
          <p:nvPr/>
        </p:nvSpPr>
        <p:spPr>
          <a:xfrm>
            <a:off x="6393075" y="5312805"/>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Ế</a:t>
            </a:r>
          </a:p>
        </p:txBody>
      </p:sp>
      <p:sp>
        <p:nvSpPr>
          <p:cNvPr id="17" name="TextBox 16"/>
          <p:cNvSpPr txBox="1"/>
          <p:nvPr/>
        </p:nvSpPr>
        <p:spPr>
          <a:xfrm>
            <a:off x="7096460" y="5312805"/>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M</a:t>
            </a:r>
          </a:p>
        </p:txBody>
      </p:sp>
      <p:sp>
        <p:nvSpPr>
          <p:cNvPr id="18" name="TextBox 17"/>
          <p:cNvSpPr txBox="1"/>
          <p:nvPr/>
        </p:nvSpPr>
        <p:spPr>
          <a:xfrm>
            <a:off x="7799845" y="5329749"/>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Ề</a:t>
            </a:r>
          </a:p>
        </p:txBody>
      </p:sp>
      <p:sp>
        <p:nvSpPr>
          <p:cNvPr id="19" name="TextBox 18"/>
          <p:cNvSpPr txBox="1"/>
          <p:nvPr/>
        </p:nvSpPr>
        <p:spPr>
          <a:xfrm>
            <a:off x="8503230" y="5312804"/>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K</a:t>
            </a:r>
          </a:p>
        </p:txBody>
      </p:sp>
      <p:pic>
        <p:nvPicPr>
          <p:cNvPr id="20" name="Picture 4" descr="MMO - kiếm tiền online và thủ thuật máy tính"/>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97260" l="7622" r="96341"/>
                    </a14:imgEffect>
                  </a14:imgLayer>
                </a14:imgProps>
              </a:ext>
              <a:ext uri="{28A0092B-C50C-407E-A947-70E740481C1C}">
                <a14:useLocalDpi xmlns:a14="http://schemas.microsoft.com/office/drawing/2010/main" val="0"/>
              </a:ext>
            </a:extLst>
          </a:blip>
          <a:srcRect/>
          <a:stretch>
            <a:fillRect/>
          </a:stretch>
        </p:blipFill>
        <p:spPr bwMode="auto">
          <a:xfrm>
            <a:off x="5891912" y="467135"/>
            <a:ext cx="5304691" cy="354185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p:cNvSpPr txBox="1"/>
          <p:nvPr/>
        </p:nvSpPr>
        <p:spPr>
          <a:xfrm>
            <a:off x="9206615" y="5312804"/>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I</a:t>
            </a:r>
          </a:p>
        </p:txBody>
      </p:sp>
      <p:sp>
        <p:nvSpPr>
          <p:cNvPr id="22" name="TextBox 21"/>
          <p:cNvSpPr txBox="1"/>
          <p:nvPr/>
        </p:nvSpPr>
        <p:spPr>
          <a:xfrm>
            <a:off x="9910000" y="5312804"/>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I</a:t>
            </a:r>
          </a:p>
        </p:txBody>
      </p:sp>
      <p:sp>
        <p:nvSpPr>
          <p:cNvPr id="23" name="TextBox 22"/>
          <p:cNvSpPr txBox="1"/>
          <p:nvPr/>
        </p:nvSpPr>
        <p:spPr>
          <a:xfrm>
            <a:off x="10613385" y="5312804"/>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N</a:t>
            </a:r>
          </a:p>
        </p:txBody>
      </p:sp>
      <p:sp>
        <p:nvSpPr>
          <p:cNvPr id="24" name="TextBox 23"/>
          <p:cNvSpPr txBox="1"/>
          <p:nvPr/>
        </p:nvSpPr>
        <p:spPr>
          <a:xfrm rot="1455340">
            <a:off x="2339044" y="1943083"/>
            <a:ext cx="4471623" cy="2139851"/>
          </a:xfrm>
          <a:prstGeom prst="notchedRightArrow">
            <a:avLst/>
          </a:prstGeom>
          <a:solidFill>
            <a:srgbClr val="FFFF00"/>
          </a:solidFill>
        </p:spPr>
        <p:txBody>
          <a:bodyPr wrap="square" rtlCol="0">
            <a:spAutoFit/>
          </a:bodyPr>
          <a:lstStyle/>
          <a:p>
            <a:r>
              <a:rPr lang="en-US" sz="3200" dirty="0">
                <a:solidFill>
                  <a:srgbClr val="FF0000"/>
                </a:solidFill>
                <a:latin typeface="Times New Roman" panose="02020603050405020304" pitchFamily="18" charset="0"/>
                <a:cs typeface="Times New Roman" panose="02020603050405020304" pitchFamily="18" charset="0"/>
              </a:rPr>
              <a:t>GHÉP CÁC CHỮ CÁI TA ĐƯỢC TỪ</a:t>
            </a:r>
          </a:p>
        </p:txBody>
      </p:sp>
      <p:pic>
        <p:nvPicPr>
          <p:cNvPr id="25" name="COUNTDOWN TIMER ( v 679 ) 30 sec with sound music effects 4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233746" y="3798098"/>
            <a:ext cx="3681046" cy="2070589"/>
          </a:xfrm>
          <a:prstGeom prst="rect">
            <a:avLst/>
          </a:prstGeom>
        </p:spPr>
      </p:pic>
    </p:spTree>
    <p:extLst>
      <p:ext uri="{BB962C8B-B14F-4D97-AF65-F5344CB8AC3E}">
        <p14:creationId xmlns:p14="http://schemas.microsoft.com/office/powerpoint/2010/main" val="1172008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anim calcmode="lin" valueType="num">
                                      <p:cBhvr>
                                        <p:cTn id="12" dur="1000" fill="hold"/>
                                        <p:tgtEl>
                                          <p:spTgt spid="20"/>
                                        </p:tgtEl>
                                        <p:attrNameLst>
                                          <p:attrName>ppt_x</p:attrName>
                                        </p:attrNameLst>
                                      </p:cBhvr>
                                      <p:tavLst>
                                        <p:tav tm="0">
                                          <p:val>
                                            <p:strVal val="#ppt_x"/>
                                          </p:val>
                                        </p:tav>
                                        <p:tav tm="100000">
                                          <p:val>
                                            <p:strVal val="#ppt_x"/>
                                          </p:val>
                                        </p:tav>
                                      </p:tavLst>
                                    </p:anim>
                                    <p:anim calcmode="lin" valueType="num">
                                      <p:cBhvr>
                                        <p:cTn id="1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4" presetClass="path" presetSubtype="0" accel="50000" decel="50000" fill="hold" grpId="0" nodeType="clickEffect">
                                  <p:stCondLst>
                                    <p:cond delay="0"/>
                                  </p:stCondLst>
                                  <p:childTnLst>
                                    <p:animMotion origin="layout" path="M 2.5E-6 0 L 0.23463 -0.14977 " pathEditMode="relative" rAng="0" ptsTypes="AA">
                                      <p:cBhvr>
                                        <p:cTn id="17" dur="2000" fill="hold"/>
                                        <p:tgtEl>
                                          <p:spTgt spid="15"/>
                                        </p:tgtEl>
                                        <p:attrNameLst>
                                          <p:attrName>ppt_x</p:attrName>
                                          <p:attrName>ppt_y</p:attrName>
                                        </p:attrNameLst>
                                      </p:cBhvr>
                                      <p:rCtr x="11732" y="-7500"/>
                                    </p:animMotion>
                                  </p:childTnLst>
                                </p:cTn>
                              </p:par>
                              <p:par>
                                <p:cTn id="18" presetID="64" presetClass="path" presetSubtype="0" accel="50000" decel="50000" fill="hold" grpId="0" nodeType="withEffect">
                                  <p:stCondLst>
                                    <p:cond delay="0"/>
                                  </p:stCondLst>
                                  <p:childTnLst>
                                    <p:animMotion origin="layout" path="M 2.08333E-7 0 L 0.0569 -0.14977 " pathEditMode="relative" rAng="0" ptsTypes="AA">
                                      <p:cBhvr>
                                        <p:cTn id="19" dur="2000" fill="hold"/>
                                        <p:tgtEl>
                                          <p:spTgt spid="16"/>
                                        </p:tgtEl>
                                        <p:attrNameLst>
                                          <p:attrName>ppt_x</p:attrName>
                                          <p:attrName>ppt_y</p:attrName>
                                        </p:attrNameLst>
                                      </p:cBhvr>
                                      <p:rCtr x="2839" y="-7500"/>
                                    </p:animMotion>
                                  </p:childTnLst>
                                </p:cTn>
                              </p:par>
                              <p:par>
                                <p:cTn id="20" presetID="64" presetClass="path" presetSubtype="0" accel="50000" decel="50000" fill="hold" grpId="0" nodeType="withEffect">
                                  <p:stCondLst>
                                    <p:cond delay="0"/>
                                  </p:stCondLst>
                                  <p:childTnLst>
                                    <p:animMotion origin="layout" path="M -2.08333E-6 0 L 0.05925 -0.14977 " pathEditMode="relative" rAng="0" ptsTypes="AA">
                                      <p:cBhvr>
                                        <p:cTn id="21" dur="2000" fill="hold"/>
                                        <p:tgtEl>
                                          <p:spTgt spid="17"/>
                                        </p:tgtEl>
                                        <p:attrNameLst>
                                          <p:attrName>ppt_x</p:attrName>
                                          <p:attrName>ppt_y</p:attrName>
                                        </p:attrNameLst>
                                      </p:cBhvr>
                                      <p:rCtr x="2956" y="-7500"/>
                                    </p:animMotion>
                                  </p:childTnLst>
                                </p:cTn>
                              </p:par>
                              <p:par>
                                <p:cTn id="22" presetID="64" presetClass="path" presetSubtype="0" accel="50000" decel="50000" fill="hold" grpId="0" nodeType="withEffect">
                                  <p:stCondLst>
                                    <p:cond delay="0"/>
                                  </p:stCondLst>
                                  <p:childTnLst>
                                    <p:animMotion origin="layout" path="M -4.375E-6 3.7037E-6 L 0.18086 -0.1507 " pathEditMode="relative" rAng="0" ptsTypes="AA">
                                      <p:cBhvr>
                                        <p:cTn id="23" dur="2000" fill="hold"/>
                                        <p:tgtEl>
                                          <p:spTgt spid="18"/>
                                        </p:tgtEl>
                                        <p:attrNameLst>
                                          <p:attrName>ppt_x</p:attrName>
                                          <p:attrName>ppt_y</p:attrName>
                                        </p:attrNameLst>
                                      </p:cBhvr>
                                      <p:rCtr x="9036" y="-7546"/>
                                    </p:animMotion>
                                  </p:childTnLst>
                                </p:cTn>
                              </p:par>
                              <p:par>
                                <p:cTn id="24" presetID="64" presetClass="path" presetSubtype="0" accel="50000" decel="50000" fill="hold" grpId="0" nodeType="withEffect">
                                  <p:stCondLst>
                                    <p:cond delay="0"/>
                                  </p:stCondLst>
                                  <p:childTnLst>
                                    <p:animMotion origin="layout" path="M 3.33333E-6 0 L -0.2362 -0.14977 " pathEditMode="relative" rAng="0" ptsTypes="AA">
                                      <p:cBhvr>
                                        <p:cTn id="25" dur="2000" fill="hold"/>
                                        <p:tgtEl>
                                          <p:spTgt spid="19"/>
                                        </p:tgtEl>
                                        <p:attrNameLst>
                                          <p:attrName>ppt_x</p:attrName>
                                          <p:attrName>ppt_y</p:attrName>
                                        </p:attrNameLst>
                                      </p:cBhvr>
                                      <p:rCtr x="-11810" y="-7500"/>
                                    </p:animMotion>
                                  </p:childTnLst>
                                </p:cTn>
                              </p:par>
                              <p:par>
                                <p:cTn id="26" presetID="64" presetClass="path" presetSubtype="0" accel="50000" decel="50000" fill="hold" grpId="0" nodeType="withEffect">
                                  <p:stCondLst>
                                    <p:cond delay="0"/>
                                  </p:stCondLst>
                                  <p:childTnLst>
                                    <p:animMotion origin="layout" path="M 1.04167E-6 0 L -0.23399 -0.14838 " pathEditMode="relative" rAng="0" ptsTypes="AA">
                                      <p:cBhvr>
                                        <p:cTn id="27" dur="2000" fill="hold"/>
                                        <p:tgtEl>
                                          <p:spTgt spid="21"/>
                                        </p:tgtEl>
                                        <p:attrNameLst>
                                          <p:attrName>ppt_x</p:attrName>
                                          <p:attrName>ppt_y</p:attrName>
                                        </p:attrNameLst>
                                      </p:cBhvr>
                                      <p:rCtr x="-11706" y="-7431"/>
                                    </p:animMotion>
                                  </p:childTnLst>
                                </p:cTn>
                              </p:par>
                              <p:par>
                                <p:cTn id="28" presetID="64" presetClass="path" presetSubtype="0" accel="50000" decel="50000" fill="hold" grpId="0" nodeType="withEffect">
                                  <p:stCondLst>
                                    <p:cond delay="0"/>
                                  </p:stCondLst>
                                  <p:childTnLst>
                                    <p:animMotion origin="layout" path="M -1.25E-6 0 L -0.05091 -0.14838 " pathEditMode="relative" rAng="0" ptsTypes="AA">
                                      <p:cBhvr>
                                        <p:cTn id="29" dur="2000" fill="hold"/>
                                        <p:tgtEl>
                                          <p:spTgt spid="22"/>
                                        </p:tgtEl>
                                        <p:attrNameLst>
                                          <p:attrName>ppt_x</p:attrName>
                                          <p:attrName>ppt_y</p:attrName>
                                        </p:attrNameLst>
                                      </p:cBhvr>
                                      <p:rCtr x="-2552" y="-7431"/>
                                    </p:animMotion>
                                  </p:childTnLst>
                                </p:cTn>
                              </p:par>
                              <p:par>
                                <p:cTn id="30" presetID="64" presetClass="path" presetSubtype="0" accel="50000" decel="50000" fill="hold" grpId="0" nodeType="withEffect">
                                  <p:stCondLst>
                                    <p:cond delay="0"/>
                                  </p:stCondLst>
                                  <p:childTnLst>
                                    <p:animMotion origin="layout" path="M -3.54167E-6 0 L 0.01068 -0.14838 " pathEditMode="relative" rAng="0" ptsTypes="AA">
                                      <p:cBhvr>
                                        <p:cTn id="31" dur="2000" fill="hold"/>
                                        <p:tgtEl>
                                          <p:spTgt spid="23"/>
                                        </p:tgtEl>
                                        <p:attrNameLst>
                                          <p:attrName>ppt_x</p:attrName>
                                          <p:attrName>ppt_y</p:attrName>
                                        </p:attrNameLst>
                                      </p:cBhvr>
                                      <p:rCtr x="534" y="-7431"/>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25"/>
                                        </p:tgtEl>
                                      </p:cBhvr>
                                    </p:cmd>
                                  </p:childTnLst>
                                </p:cTn>
                              </p:par>
                            </p:childTnLst>
                          </p:cTn>
                        </p:par>
                      </p:childTnLst>
                    </p:cTn>
                  </p:par>
                </p:childTnLst>
              </p:cTn>
              <p:nextCondLst>
                <p:cond evt="onClick" delay="0">
                  <p:tgtEl>
                    <p:spTgt spid="25"/>
                  </p:tgtEl>
                </p:cond>
              </p:nextCondLst>
            </p:seq>
            <p:video>
              <p:cMediaNode vol="80000">
                <p:cTn id="37" fill="hold" display="0">
                  <p:stCondLst>
                    <p:cond delay="indefinite"/>
                  </p:stCondLst>
                </p:cTn>
                <p:tgtEl>
                  <p:spTgt spid="25"/>
                </p:tgtEl>
              </p:cMediaNode>
            </p:video>
          </p:childTnLst>
        </p:cTn>
      </p:par>
    </p:tnLst>
    <p:bldLst>
      <p:bldP spid="15" grpId="0"/>
      <p:bldP spid="16" grpId="0"/>
      <p:bldP spid="17" grpId="0"/>
      <p:bldP spid="18" grpId="0"/>
      <p:bldP spid="19" grpId="0"/>
      <p:bldP spid="21" grpId="0"/>
      <p:bldP spid="22" grpId="0"/>
      <p:bldP spid="23" grpId="0"/>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3"/>
          <p:cNvGraphicFramePr>
            <a:graphicFrameLocks noGrp="1"/>
          </p:cNvGraphicFramePr>
          <p:nvPr>
            <p:extLst>
              <p:ext uri="{D42A27DB-BD31-4B8C-83A1-F6EECF244321}">
                <p14:modId xmlns:p14="http://schemas.microsoft.com/office/powerpoint/2010/main" val="3131451553"/>
              </p:ext>
            </p:extLst>
          </p:nvPr>
        </p:nvGraphicFramePr>
        <p:xfrm>
          <a:off x="5564116" y="4551488"/>
          <a:ext cx="5852160" cy="731520"/>
        </p:xfrm>
        <a:graphic>
          <a:graphicData uri="http://schemas.openxmlformats.org/drawingml/2006/table">
            <a:tbl>
              <a:tblPr firstRow="1" bandRow="1"/>
              <a:tblGrid>
                <a:gridCol w="731520">
                  <a:extLst>
                    <a:ext uri="{9D8B030D-6E8A-4147-A177-3AD203B41FA5}">
                      <a16:colId xmlns:a16="http://schemas.microsoft.com/office/drawing/2014/main" val="698132881"/>
                    </a:ext>
                  </a:extLst>
                </a:gridCol>
                <a:gridCol w="731520">
                  <a:extLst>
                    <a:ext uri="{9D8B030D-6E8A-4147-A177-3AD203B41FA5}">
                      <a16:colId xmlns:a16="http://schemas.microsoft.com/office/drawing/2014/main" val="1337197894"/>
                    </a:ext>
                  </a:extLst>
                </a:gridCol>
                <a:gridCol w="731520">
                  <a:extLst>
                    <a:ext uri="{9D8B030D-6E8A-4147-A177-3AD203B41FA5}">
                      <a16:colId xmlns:a16="http://schemas.microsoft.com/office/drawing/2014/main" val="1405480359"/>
                    </a:ext>
                  </a:extLst>
                </a:gridCol>
                <a:gridCol w="731520">
                  <a:extLst>
                    <a:ext uri="{9D8B030D-6E8A-4147-A177-3AD203B41FA5}">
                      <a16:colId xmlns:a16="http://schemas.microsoft.com/office/drawing/2014/main" val="1446133936"/>
                    </a:ext>
                  </a:extLst>
                </a:gridCol>
                <a:gridCol w="731520">
                  <a:extLst>
                    <a:ext uri="{9D8B030D-6E8A-4147-A177-3AD203B41FA5}">
                      <a16:colId xmlns:a16="http://schemas.microsoft.com/office/drawing/2014/main" val="2639121066"/>
                    </a:ext>
                  </a:extLst>
                </a:gridCol>
                <a:gridCol w="731520">
                  <a:extLst>
                    <a:ext uri="{9D8B030D-6E8A-4147-A177-3AD203B41FA5}">
                      <a16:colId xmlns:a16="http://schemas.microsoft.com/office/drawing/2014/main" val="1612082194"/>
                    </a:ext>
                  </a:extLst>
                </a:gridCol>
                <a:gridCol w="731520">
                  <a:extLst>
                    <a:ext uri="{9D8B030D-6E8A-4147-A177-3AD203B41FA5}">
                      <a16:colId xmlns:a16="http://schemas.microsoft.com/office/drawing/2014/main" val="2663852151"/>
                    </a:ext>
                  </a:extLst>
                </a:gridCol>
                <a:gridCol w="731520">
                  <a:extLst>
                    <a:ext uri="{9D8B030D-6E8A-4147-A177-3AD203B41FA5}">
                      <a16:colId xmlns:a16="http://schemas.microsoft.com/office/drawing/2014/main" val="1671971902"/>
                    </a:ext>
                  </a:extLst>
                </a:gridCol>
              </a:tblGrid>
              <a:tr h="731520">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219170" rtl="0" eaLnBrk="1" latinLnBrk="0" hangingPunct="1">
                        <a:defRPr sz="2400" b="1" kern="1200">
                          <a:solidFill>
                            <a:schemeClr val="lt1"/>
                          </a:solidFill>
                          <a:latin typeface="Calibri"/>
                        </a:defRPr>
                      </a:lvl1pPr>
                      <a:lvl2pPr marL="609585" algn="l" defTabSz="1219170" rtl="0" eaLnBrk="1" latinLnBrk="0" hangingPunct="1">
                        <a:defRPr sz="2400" b="1" kern="1200">
                          <a:solidFill>
                            <a:schemeClr val="lt1"/>
                          </a:solidFill>
                          <a:latin typeface="Calibri"/>
                        </a:defRPr>
                      </a:lvl2pPr>
                      <a:lvl3pPr marL="1219170" algn="l" defTabSz="1219170" rtl="0" eaLnBrk="1" latinLnBrk="0" hangingPunct="1">
                        <a:defRPr sz="2400" b="1" kern="1200">
                          <a:solidFill>
                            <a:schemeClr val="lt1"/>
                          </a:solidFill>
                          <a:latin typeface="Calibri"/>
                        </a:defRPr>
                      </a:lvl3pPr>
                      <a:lvl4pPr marL="1828754" algn="l" defTabSz="1219170" rtl="0" eaLnBrk="1" latinLnBrk="0" hangingPunct="1">
                        <a:defRPr sz="2400" b="1" kern="1200">
                          <a:solidFill>
                            <a:schemeClr val="lt1"/>
                          </a:solidFill>
                          <a:latin typeface="Calibri"/>
                        </a:defRPr>
                      </a:lvl4pPr>
                      <a:lvl5pPr marL="2438339" algn="l" defTabSz="1219170" rtl="0" eaLnBrk="1" latinLnBrk="0" hangingPunct="1">
                        <a:defRPr sz="2400" b="1" kern="1200">
                          <a:solidFill>
                            <a:schemeClr val="lt1"/>
                          </a:solidFill>
                          <a:latin typeface="Calibri"/>
                        </a:defRPr>
                      </a:lvl5pPr>
                      <a:lvl6pPr marL="3047924" algn="l" defTabSz="1219170" rtl="0" eaLnBrk="1" latinLnBrk="0" hangingPunct="1">
                        <a:defRPr sz="2400" b="1" kern="1200">
                          <a:solidFill>
                            <a:schemeClr val="lt1"/>
                          </a:solidFill>
                          <a:latin typeface="Calibri"/>
                        </a:defRPr>
                      </a:lvl6pPr>
                      <a:lvl7pPr marL="3657509" algn="l" defTabSz="1219170" rtl="0" eaLnBrk="1" latinLnBrk="0" hangingPunct="1">
                        <a:defRPr sz="2400" b="1" kern="1200">
                          <a:solidFill>
                            <a:schemeClr val="lt1"/>
                          </a:solidFill>
                          <a:latin typeface="Calibri"/>
                        </a:defRPr>
                      </a:lvl7pPr>
                      <a:lvl8pPr marL="4267093" algn="l" defTabSz="1219170" rtl="0" eaLnBrk="1" latinLnBrk="0" hangingPunct="1">
                        <a:defRPr sz="2400" b="1" kern="1200">
                          <a:solidFill>
                            <a:schemeClr val="lt1"/>
                          </a:solidFill>
                          <a:latin typeface="Calibri"/>
                        </a:defRPr>
                      </a:lvl8pPr>
                      <a:lvl9pPr marL="4876678" algn="l" defTabSz="1219170" rtl="0" eaLnBrk="1" latinLnBrk="0" hangingPunct="1">
                        <a:defRPr sz="2400" b="1" kern="1200">
                          <a:solidFill>
                            <a:schemeClr val="lt1"/>
                          </a:solidFill>
                          <a:latin typeface="Calibri"/>
                        </a:defRPr>
                      </a:lvl9pPr>
                    </a:lstStyle>
                    <a:p>
                      <a:endParaRPr lang="en-US" dirty="0"/>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250378"/>
                  </a:ext>
                </a:extLst>
              </a:tr>
            </a:tbl>
          </a:graphicData>
        </a:graphic>
      </p:graphicFrame>
      <p:sp>
        <p:nvSpPr>
          <p:cNvPr id="15" name="TextBox 14"/>
          <p:cNvSpPr txBox="1"/>
          <p:nvPr/>
        </p:nvSpPr>
        <p:spPr>
          <a:xfrm>
            <a:off x="5635629" y="556915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N</a:t>
            </a:r>
          </a:p>
        </p:txBody>
      </p:sp>
      <p:sp>
        <p:nvSpPr>
          <p:cNvPr id="16" name="TextBox 15"/>
          <p:cNvSpPr txBox="1"/>
          <p:nvPr/>
        </p:nvSpPr>
        <p:spPr>
          <a:xfrm>
            <a:off x="6339014" y="556915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Á</a:t>
            </a:r>
          </a:p>
        </p:txBody>
      </p:sp>
      <p:sp>
        <p:nvSpPr>
          <p:cNvPr id="17" name="TextBox 16"/>
          <p:cNvSpPr txBox="1"/>
          <p:nvPr/>
        </p:nvSpPr>
        <p:spPr>
          <a:xfrm>
            <a:off x="7042399" y="5569157"/>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N</a:t>
            </a:r>
          </a:p>
        </p:txBody>
      </p:sp>
      <p:sp>
        <p:nvSpPr>
          <p:cNvPr id="18" name="TextBox 17"/>
          <p:cNvSpPr txBox="1"/>
          <p:nvPr/>
        </p:nvSpPr>
        <p:spPr>
          <a:xfrm>
            <a:off x="7745784" y="5586101"/>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G</a:t>
            </a:r>
          </a:p>
        </p:txBody>
      </p:sp>
      <p:sp>
        <p:nvSpPr>
          <p:cNvPr id="19" name="TextBox 18"/>
          <p:cNvSpPr txBox="1"/>
          <p:nvPr/>
        </p:nvSpPr>
        <p:spPr>
          <a:xfrm>
            <a:off x="8449169" y="556915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Â</a:t>
            </a:r>
          </a:p>
        </p:txBody>
      </p:sp>
      <p:sp>
        <p:nvSpPr>
          <p:cNvPr id="20" name="TextBox 19"/>
          <p:cNvSpPr txBox="1"/>
          <p:nvPr/>
        </p:nvSpPr>
        <p:spPr>
          <a:xfrm>
            <a:off x="9152554" y="556915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S</a:t>
            </a:r>
          </a:p>
        </p:txBody>
      </p:sp>
      <p:sp>
        <p:nvSpPr>
          <p:cNvPr id="21" name="TextBox 20"/>
          <p:cNvSpPr txBox="1"/>
          <p:nvPr/>
        </p:nvSpPr>
        <p:spPr>
          <a:xfrm>
            <a:off x="9855939" y="556915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H</a:t>
            </a:r>
          </a:p>
        </p:txBody>
      </p:sp>
      <p:sp>
        <p:nvSpPr>
          <p:cNvPr id="22" name="TextBox 21"/>
          <p:cNvSpPr txBox="1"/>
          <p:nvPr/>
        </p:nvSpPr>
        <p:spPr>
          <a:xfrm>
            <a:off x="10559324" y="5569156"/>
            <a:ext cx="703385" cy="830997"/>
          </a:xfrm>
          <a:prstGeom prst="rect">
            <a:avLst/>
          </a:prstGeom>
          <a:noFill/>
        </p:spPr>
        <p:txBody>
          <a:bodyPr wrap="square" rtlCol="0">
            <a:spAutoFit/>
          </a:bodyPr>
          <a:lstStyle/>
          <a:p>
            <a:pPr algn="ctr">
              <a:defRPr/>
            </a:pPr>
            <a:r>
              <a:rPr lang="en-US" sz="4800" kern="0" dirty="0">
                <a:solidFill>
                  <a:srgbClr val="FF0000"/>
                </a:solidFill>
                <a:latin typeface="Times New Roman" panose="02020603050405020304" pitchFamily="18" charset="0"/>
                <a:cs typeface="Times New Roman" panose="02020603050405020304" pitchFamily="18" charset="0"/>
              </a:rPr>
              <a:t>C</a:t>
            </a:r>
          </a:p>
        </p:txBody>
      </p:sp>
      <p:pic>
        <p:nvPicPr>
          <p:cNvPr id="23" name="Picture 2" descr="Thử tài với đuổi hình bắt chữ (phần 178) - VnExpress"/>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941" b="90000" l="6400" r="90000">
                        <a14:foregroundMark x1="23800" y1="32059" x2="20400" y2="34412"/>
                        <a14:foregroundMark x1="30600" y1="28529" x2="35200" y2="26765"/>
                        <a14:foregroundMark x1="35200" y1="27059" x2="37600" y2="28824"/>
                        <a14:foregroundMark x1="49800" y1="17353" x2="46800" y2="21765"/>
                        <a14:foregroundMark x1="48400" y1="19706" x2="49000" y2="40882"/>
                        <a14:foregroundMark x1="48400" y1="20000" x2="58200" y2="27941"/>
                        <a14:foregroundMark x1="49400" y1="35294" x2="54800" y2="42353"/>
                        <a14:foregroundMark x1="33400" y1="30294" x2="39200" y2="32941"/>
                      </a14:backgroundRemoval>
                    </a14:imgEffect>
                  </a14:imgLayer>
                </a14:imgProps>
              </a:ext>
              <a:ext uri="{28A0092B-C50C-407E-A947-70E740481C1C}">
                <a14:useLocalDpi xmlns:a14="http://schemas.microsoft.com/office/drawing/2010/main" val="0"/>
              </a:ext>
            </a:extLst>
          </a:blip>
          <a:srcRect l="15261" r="6830" b="13084"/>
          <a:stretch/>
        </p:blipFill>
        <p:spPr bwMode="auto">
          <a:xfrm>
            <a:off x="6248151" y="569002"/>
            <a:ext cx="4484089" cy="3401739"/>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rot="1972556">
            <a:off x="1696253" y="1883072"/>
            <a:ext cx="4987080" cy="2139851"/>
          </a:xfrm>
          <a:prstGeom prst="notchedRightArrow">
            <a:avLst/>
          </a:prstGeom>
          <a:solidFill>
            <a:srgbClr val="FFFF00"/>
          </a:solidFill>
        </p:spPr>
        <p:txBody>
          <a:bodyPr wrap="square" rtlCol="0">
            <a:spAutoFit/>
          </a:bodyPr>
          <a:lstStyle/>
          <a:p>
            <a:r>
              <a:rPr lang="en-US" sz="3200" dirty="0">
                <a:solidFill>
                  <a:srgbClr val="FF0000"/>
                </a:solidFill>
                <a:latin typeface="Times New Roman" panose="02020603050405020304" pitchFamily="18" charset="0"/>
                <a:cs typeface="Times New Roman" panose="02020603050405020304" pitchFamily="18" charset="0"/>
              </a:rPr>
              <a:t>GHÉP CÁC CHỮ CÁI TA ĐƯỢC TỪ</a:t>
            </a:r>
          </a:p>
        </p:txBody>
      </p:sp>
      <p:pic>
        <p:nvPicPr>
          <p:cNvPr id="25" name="COUNTDOWN TIMER ( v 679 ) 30 sec with sound music effects 4K">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251198" y="4054450"/>
            <a:ext cx="3681046" cy="2070589"/>
          </a:xfrm>
          <a:prstGeom prst="rect">
            <a:avLst/>
          </a:prstGeom>
        </p:spPr>
      </p:pic>
    </p:spTree>
    <p:extLst>
      <p:ext uri="{BB962C8B-B14F-4D97-AF65-F5344CB8AC3E}">
        <p14:creationId xmlns:p14="http://schemas.microsoft.com/office/powerpoint/2010/main" val="286408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4" presetClass="path" presetSubtype="0" accel="50000" decel="50000" fill="hold" grpId="0" nodeType="clickEffect">
                                  <p:stCondLst>
                                    <p:cond delay="0"/>
                                  </p:stCondLst>
                                  <p:childTnLst>
                                    <p:animMotion origin="layout" path="M 1.66667E-6 1.11022E-16 L -0.00469 -0.15093 " pathEditMode="relative" rAng="0" ptsTypes="AA">
                                      <p:cBhvr>
                                        <p:cTn id="17" dur="2000" fill="hold"/>
                                        <p:tgtEl>
                                          <p:spTgt spid="15"/>
                                        </p:tgtEl>
                                        <p:attrNameLst>
                                          <p:attrName>ppt_x</p:attrName>
                                          <p:attrName>ppt_y</p:attrName>
                                        </p:attrNameLst>
                                      </p:cBhvr>
                                      <p:rCtr x="-234" y="-7546"/>
                                    </p:animMotion>
                                  </p:childTnLst>
                                </p:cTn>
                              </p:par>
                              <p:par>
                                <p:cTn id="18" presetID="64" presetClass="path" presetSubtype="0" accel="50000" decel="50000" fill="hold" grpId="0" nodeType="withEffect">
                                  <p:stCondLst>
                                    <p:cond delay="0"/>
                                  </p:stCondLst>
                                  <p:childTnLst>
                                    <p:animMotion origin="layout" path="M -6.25E-7 1.11022E-16 L 0.23698 -0.14838 " pathEditMode="relative" rAng="0" ptsTypes="AA">
                                      <p:cBhvr>
                                        <p:cTn id="19" dur="2000" fill="hold"/>
                                        <p:tgtEl>
                                          <p:spTgt spid="16"/>
                                        </p:tgtEl>
                                        <p:attrNameLst>
                                          <p:attrName>ppt_x</p:attrName>
                                          <p:attrName>ppt_y</p:attrName>
                                        </p:attrNameLst>
                                      </p:cBhvr>
                                      <p:rCtr x="11849" y="-7431"/>
                                    </p:animMotion>
                                  </p:childTnLst>
                                </p:cTn>
                              </p:par>
                              <p:par>
                                <p:cTn id="20" presetID="64" presetClass="path" presetSubtype="0" accel="50000" decel="50000" fill="hold" grpId="0" nodeType="withEffect">
                                  <p:stCondLst>
                                    <p:cond delay="0"/>
                                  </p:stCondLst>
                                  <p:childTnLst>
                                    <p:animMotion origin="layout" path="M -2.91667E-6 1.11022E-16 L 0.06003 -0.14838 " pathEditMode="relative" rAng="0" ptsTypes="AA">
                                      <p:cBhvr>
                                        <p:cTn id="21" dur="2000" fill="hold"/>
                                        <p:tgtEl>
                                          <p:spTgt spid="17"/>
                                        </p:tgtEl>
                                        <p:attrNameLst>
                                          <p:attrName>ppt_x</p:attrName>
                                          <p:attrName>ppt_y</p:attrName>
                                        </p:attrNameLst>
                                      </p:cBhvr>
                                      <p:rCtr x="2995" y="-7431"/>
                                    </p:animMotion>
                                  </p:childTnLst>
                                </p:cTn>
                              </p:par>
                              <p:par>
                                <p:cTn id="22" presetID="64" presetClass="path" presetSubtype="0" accel="50000" decel="50000" fill="hold" grpId="0" nodeType="withEffect">
                                  <p:stCondLst>
                                    <p:cond delay="0"/>
                                  </p:stCondLst>
                                  <p:childTnLst>
                                    <p:animMotion origin="layout" path="M 4.79167E-6 -4.81481E-6 L -0.11915 -0.15069 " pathEditMode="relative" rAng="0" ptsTypes="AA">
                                      <p:cBhvr>
                                        <p:cTn id="23" dur="2000" fill="hold"/>
                                        <p:tgtEl>
                                          <p:spTgt spid="18"/>
                                        </p:tgtEl>
                                        <p:attrNameLst>
                                          <p:attrName>ppt_x</p:attrName>
                                          <p:attrName>ppt_y</p:attrName>
                                        </p:attrNameLst>
                                      </p:cBhvr>
                                      <p:rCtr x="-5964" y="-7546"/>
                                    </p:animMotion>
                                  </p:childTnLst>
                                </p:cTn>
                              </p:par>
                              <p:par>
                                <p:cTn id="24" presetID="64" presetClass="path" presetSubtype="0" accel="50000" decel="50000" fill="hold" grpId="0" nodeType="withEffect">
                                  <p:stCondLst>
                                    <p:cond delay="0"/>
                                  </p:stCondLst>
                                  <p:childTnLst>
                                    <p:animMotion origin="layout" path="M 2.5E-6 1.11022E-16 L -0.11628 -0.14977 " pathEditMode="relative" rAng="0" ptsTypes="AA">
                                      <p:cBhvr>
                                        <p:cTn id="25" dur="2000" fill="hold"/>
                                        <p:tgtEl>
                                          <p:spTgt spid="19"/>
                                        </p:tgtEl>
                                        <p:attrNameLst>
                                          <p:attrName>ppt_x</p:attrName>
                                          <p:attrName>ppt_y</p:attrName>
                                        </p:attrNameLst>
                                      </p:cBhvr>
                                      <p:rCtr x="-5820" y="-7500"/>
                                    </p:animMotion>
                                  </p:childTnLst>
                                </p:cTn>
                              </p:par>
                              <p:par>
                                <p:cTn id="26" presetID="64" presetClass="path" presetSubtype="0" accel="50000" decel="50000" fill="hold" grpId="0" nodeType="withEffect">
                                  <p:stCondLst>
                                    <p:cond delay="0"/>
                                  </p:stCondLst>
                                  <p:childTnLst>
                                    <p:animMotion origin="layout" path="M 2.08333E-7 1.11022E-16 L -0.05247 -0.14977 " pathEditMode="relative" rAng="0" ptsTypes="AA">
                                      <p:cBhvr>
                                        <p:cTn id="27" dur="2000" fill="hold"/>
                                        <p:tgtEl>
                                          <p:spTgt spid="20"/>
                                        </p:tgtEl>
                                        <p:attrNameLst>
                                          <p:attrName>ppt_x</p:attrName>
                                          <p:attrName>ppt_y</p:attrName>
                                        </p:attrNameLst>
                                      </p:cBhvr>
                                      <p:rCtr x="-2630" y="-7500"/>
                                    </p:animMotion>
                                  </p:childTnLst>
                                </p:cTn>
                              </p:par>
                              <p:par>
                                <p:cTn id="28" presetID="64" presetClass="path" presetSubtype="0" accel="50000" decel="50000" fill="hold" grpId="0" nodeType="withEffect">
                                  <p:stCondLst>
                                    <p:cond delay="0"/>
                                  </p:stCondLst>
                                  <p:childTnLst>
                                    <p:animMotion origin="layout" path="M -2.08333E-6 1.11022E-16 L 0.06836 -0.14977 " pathEditMode="relative" rAng="0" ptsTypes="AA">
                                      <p:cBhvr>
                                        <p:cTn id="29" dur="2000" fill="hold"/>
                                        <p:tgtEl>
                                          <p:spTgt spid="21"/>
                                        </p:tgtEl>
                                        <p:attrNameLst>
                                          <p:attrName>ppt_x</p:attrName>
                                          <p:attrName>ppt_y</p:attrName>
                                        </p:attrNameLst>
                                      </p:cBhvr>
                                      <p:rCtr x="3411" y="-7500"/>
                                    </p:animMotion>
                                  </p:childTnLst>
                                </p:cTn>
                              </p:par>
                              <p:par>
                                <p:cTn id="30" presetID="64" presetClass="path" presetSubtype="0" accel="50000" decel="50000" fill="hold" grpId="0" nodeType="withEffect">
                                  <p:stCondLst>
                                    <p:cond delay="0"/>
                                  </p:stCondLst>
                                  <p:childTnLst>
                                    <p:animMotion origin="layout" path="M -4.375E-6 1.11022E-16 L -0.04934 -0.14977 " pathEditMode="relative" rAng="0" ptsTypes="AA">
                                      <p:cBhvr>
                                        <p:cTn id="31" dur="2000" fill="hold"/>
                                        <p:tgtEl>
                                          <p:spTgt spid="22"/>
                                        </p:tgtEl>
                                        <p:attrNameLst>
                                          <p:attrName>ppt_x</p:attrName>
                                          <p:attrName>ppt_y</p:attrName>
                                        </p:attrNameLst>
                                      </p:cBhvr>
                                      <p:rCtr x="-2474" y="-7500"/>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2" presetClass="mediacall" presetSubtype="0" fill="hold" nodeType="clickEffect">
                                  <p:stCondLst>
                                    <p:cond delay="0"/>
                                  </p:stCondLst>
                                  <p:childTnLst>
                                    <p:cmd type="call" cmd="togglePause">
                                      <p:cBhvr>
                                        <p:cTn id="36" dur="1" fill="hold"/>
                                        <p:tgtEl>
                                          <p:spTgt spid="25"/>
                                        </p:tgtEl>
                                      </p:cBhvr>
                                    </p:cmd>
                                  </p:childTnLst>
                                </p:cTn>
                              </p:par>
                            </p:childTnLst>
                          </p:cTn>
                        </p:par>
                      </p:childTnLst>
                    </p:cTn>
                  </p:par>
                </p:childTnLst>
              </p:cTn>
              <p:nextCondLst>
                <p:cond evt="onClick" delay="0">
                  <p:tgtEl>
                    <p:spTgt spid="25"/>
                  </p:tgtEl>
                </p:cond>
              </p:nextCondLst>
            </p:seq>
            <p:video>
              <p:cMediaNode vol="80000">
                <p:cTn id="37" fill="hold" display="0">
                  <p:stCondLst>
                    <p:cond delay="indefinite"/>
                  </p:stCondLst>
                </p:cTn>
                <p:tgtEl>
                  <p:spTgt spid="25"/>
                </p:tgtEl>
              </p:cMediaNode>
            </p:video>
          </p:childTnLst>
        </p:cTn>
      </p:par>
    </p:tnLst>
    <p:bldLst>
      <p:bldP spid="15" grpId="0"/>
      <p:bldP spid="16" grpId="0"/>
      <p:bldP spid="17" grpId="0"/>
      <p:bldP spid="18" grpId="0"/>
      <p:bldP spid="19" grpId="0"/>
      <p:bldP spid="20" grpId="0"/>
      <p:bldP spid="21" grpId="0"/>
      <p:bldP spid="22" grpId="0"/>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191529"/>
            <a:ext cx="12192000" cy="6858000"/>
            <a:chOff x="0" y="0"/>
            <a:chExt cx="12192000" cy="68580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600" kern="0">
                <a:solidFill>
                  <a:sysClr val="windowText" lastClr="000000"/>
                </a:solidFill>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274"/>
            <a:stretch/>
          </p:blipFill>
          <p:spPr>
            <a:xfrm>
              <a:off x="0" y="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207518" y="2428713"/>
            <a:ext cx="9232656" cy="800219"/>
          </a:xfrm>
          <a:prstGeom prst="rect">
            <a:avLst/>
          </a:prstGeom>
          <a:noFill/>
        </p:spPr>
        <p:txBody>
          <a:bodyPr wrap="none" lIns="121920" tIns="60960" rIns="121920" bIns="60960">
            <a:spAutoFit/>
          </a:bodyPr>
          <a:lstStyle/>
          <a:p>
            <a:pPr algn="ctr" defTabSz="1219170"/>
            <a:r>
              <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CHỦ ĐỀ 1. </a:t>
            </a:r>
            <a:r>
              <a:rPr lang="en-US" sz="4400" b="1" kern="0" dirty="0" err="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Quản</a:t>
            </a:r>
            <a:r>
              <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 </a:t>
            </a:r>
            <a:r>
              <a:rPr lang="en-US" sz="4400" b="1" kern="0" dirty="0" err="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lí</a:t>
            </a:r>
            <a:r>
              <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 </a:t>
            </a:r>
            <a:r>
              <a:rPr lang="en-US" sz="4400" b="1" kern="0" dirty="0" err="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tài</a:t>
            </a:r>
            <a:r>
              <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 </a:t>
            </a:r>
            <a:r>
              <a:rPr lang="en-US" sz="4400" b="1" kern="0" dirty="0" err="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chính</a:t>
            </a:r>
            <a:r>
              <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 </a:t>
            </a:r>
            <a:r>
              <a:rPr lang="en-US" sz="4400" b="1" kern="0" dirty="0" err="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cá</a:t>
            </a:r>
            <a:r>
              <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 </a:t>
            </a:r>
            <a:r>
              <a:rPr lang="en-US" sz="4400" b="1" kern="0" dirty="0" err="1">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nhân</a:t>
            </a:r>
            <a:endParaRPr lang="en-US" sz="4400" b="1" kern="0"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0C864D8-94FF-41B2-991B-05EF775C1920}"/>
              </a:ext>
            </a:extLst>
          </p:cNvPr>
          <p:cNvSpPr/>
          <p:nvPr/>
        </p:nvSpPr>
        <p:spPr>
          <a:xfrm>
            <a:off x="207518" y="1689456"/>
            <a:ext cx="10231327" cy="677108"/>
          </a:xfrm>
          <a:prstGeom prst="rect">
            <a:avLst/>
          </a:prstGeom>
          <a:noFill/>
        </p:spPr>
        <p:txBody>
          <a:bodyPr wrap="none" lIns="121920" tIns="60960" rIns="121920" bIns="60960">
            <a:spAutoFit/>
          </a:bodyPr>
          <a:lstStyle/>
          <a:p>
            <a:pPr algn="ctr" defTabSz="1219170"/>
            <a:r>
              <a:rPr lang="en-US" sz="3600" b="1" kern="0"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HOẠT ĐỘNG THỰC HÀNH VÀ TRẢI NGHIỆM</a:t>
            </a:r>
          </a:p>
        </p:txBody>
      </p:sp>
      <p:sp>
        <p:nvSpPr>
          <p:cNvPr id="7" name="Rectangle 4">
            <a:extLst>
              <a:ext uri="{FF2B5EF4-FFF2-40B4-BE49-F238E27FC236}">
                <a16:creationId xmlns:a16="http://schemas.microsoft.com/office/drawing/2014/main" id="{2C6D747D-C415-4964-A59E-F785BB764022}"/>
              </a:ext>
            </a:extLst>
          </p:cNvPr>
          <p:cNvSpPr/>
          <p:nvPr/>
        </p:nvSpPr>
        <p:spPr>
          <a:xfrm>
            <a:off x="2062166" y="848456"/>
            <a:ext cx="6910867"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defTabSz="1219170"/>
            <a:r>
              <a:rPr lang="en-US" sz="5400" b="1" kern="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PHÂN THỨC ĐẠI SỐ</a:t>
            </a:r>
          </a:p>
        </p:txBody>
      </p:sp>
      <p:sp>
        <p:nvSpPr>
          <p:cNvPr id="8" name="Rectangle 5">
            <a:extLst>
              <a:ext uri="{FF2B5EF4-FFF2-40B4-BE49-F238E27FC236}">
                <a16:creationId xmlns:a16="http://schemas.microsoft.com/office/drawing/2014/main" id="{92EA59C7-7EED-485B-A9ED-438A79DA8CB3}"/>
              </a:ext>
            </a:extLst>
          </p:cNvPr>
          <p:cNvSpPr/>
          <p:nvPr/>
        </p:nvSpPr>
        <p:spPr>
          <a:xfrm>
            <a:off x="344110" y="191529"/>
            <a:ext cx="3345789" cy="769441"/>
          </a:xfrm>
          <a:prstGeom prst="rect">
            <a:avLst/>
          </a:prstGeom>
          <a:noFill/>
        </p:spPr>
        <p:txBody>
          <a:bodyPr wrap="none" lIns="91440" tIns="45720" rIns="91440" bIns="45720">
            <a:spAutoFit/>
          </a:bodyPr>
          <a:lstStyle/>
          <a:p>
            <a:pPr algn="ctr" defTabSz="1219170"/>
            <a:r>
              <a:rPr lang="en-US" sz="4400" b="1" kern="0"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CHƯƠNG II</a:t>
            </a:r>
          </a:p>
        </p:txBody>
      </p:sp>
      <p:sp>
        <p:nvSpPr>
          <p:cNvPr id="9" name="Hình chữ nhật 8">
            <a:extLst>
              <a:ext uri="{FF2B5EF4-FFF2-40B4-BE49-F238E27FC236}">
                <a16:creationId xmlns:a16="http://schemas.microsoft.com/office/drawing/2014/main" id="{B373F0C2-A895-4718-B076-FA6AE686B6F1}"/>
              </a:ext>
            </a:extLst>
          </p:cNvPr>
          <p:cNvSpPr/>
          <p:nvPr/>
        </p:nvSpPr>
        <p:spPr>
          <a:xfrm>
            <a:off x="3910503" y="3207564"/>
            <a:ext cx="2358338" cy="923330"/>
          </a:xfrm>
          <a:prstGeom prst="rect">
            <a:avLst/>
          </a:prstGeom>
          <a:noFill/>
        </p:spPr>
        <p:txBody>
          <a:bodyPr wrap="none" lIns="91440" tIns="45720" rIns="91440" bIns="45720">
            <a:spAutoFit/>
          </a:bodyPr>
          <a:lstStyle/>
          <a:p>
            <a:pPr algn="ctr" defTabSz="1219170"/>
            <a:r>
              <a:rPr lang="en-US" sz="5400" b="1" kern="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r>
              <a:rPr lang="en-US" sz="5400" b="1" kern="0"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a:t>
            </a:r>
            <a:r>
              <a:rPr lang="en-US" sz="5400" b="1" kern="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1)</a:t>
            </a:r>
            <a:endParaRPr lang="vi-VN" sz="5400" b="1" kern="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57577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par>
                          <p:cTn id="18" fill="hold">
                            <p:stCondLst>
                              <p:cond delay="1500"/>
                            </p:stCondLst>
                            <p:childTnLst>
                              <p:par>
                                <p:cTn id="19" presetID="26"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80">
                                          <p:stCondLst>
                                            <p:cond delay="0"/>
                                          </p:stCondLst>
                                        </p:cTn>
                                        <p:tgtEl>
                                          <p:spTgt spid="9"/>
                                        </p:tgtEl>
                                      </p:cBhvr>
                                    </p:animEffect>
                                    <p:anim calcmode="lin" valueType="num">
                                      <p:cBhvr>
                                        <p:cTn id="2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7" dur="26">
                                          <p:stCondLst>
                                            <p:cond delay="650"/>
                                          </p:stCondLst>
                                        </p:cTn>
                                        <p:tgtEl>
                                          <p:spTgt spid="9"/>
                                        </p:tgtEl>
                                      </p:cBhvr>
                                      <p:to x="100000" y="60000"/>
                                    </p:animScale>
                                    <p:animScale>
                                      <p:cBhvr>
                                        <p:cTn id="28" dur="166" decel="50000">
                                          <p:stCondLst>
                                            <p:cond delay="676"/>
                                          </p:stCondLst>
                                        </p:cTn>
                                        <p:tgtEl>
                                          <p:spTgt spid="9"/>
                                        </p:tgtEl>
                                      </p:cBhvr>
                                      <p:to x="100000" y="100000"/>
                                    </p:animScale>
                                    <p:animScale>
                                      <p:cBhvr>
                                        <p:cTn id="29" dur="26">
                                          <p:stCondLst>
                                            <p:cond delay="1312"/>
                                          </p:stCondLst>
                                        </p:cTn>
                                        <p:tgtEl>
                                          <p:spTgt spid="9"/>
                                        </p:tgtEl>
                                      </p:cBhvr>
                                      <p:to x="100000" y="80000"/>
                                    </p:animScale>
                                    <p:animScale>
                                      <p:cBhvr>
                                        <p:cTn id="30" dur="166" decel="50000">
                                          <p:stCondLst>
                                            <p:cond delay="1338"/>
                                          </p:stCondLst>
                                        </p:cTn>
                                        <p:tgtEl>
                                          <p:spTgt spid="9"/>
                                        </p:tgtEl>
                                      </p:cBhvr>
                                      <p:to x="100000" y="100000"/>
                                    </p:animScale>
                                    <p:animScale>
                                      <p:cBhvr>
                                        <p:cTn id="31" dur="26">
                                          <p:stCondLst>
                                            <p:cond delay="1642"/>
                                          </p:stCondLst>
                                        </p:cTn>
                                        <p:tgtEl>
                                          <p:spTgt spid="9"/>
                                        </p:tgtEl>
                                      </p:cBhvr>
                                      <p:to x="100000" y="90000"/>
                                    </p:animScale>
                                    <p:animScale>
                                      <p:cBhvr>
                                        <p:cTn id="32" dur="166" decel="50000">
                                          <p:stCondLst>
                                            <p:cond delay="1668"/>
                                          </p:stCondLst>
                                        </p:cTn>
                                        <p:tgtEl>
                                          <p:spTgt spid="9"/>
                                        </p:tgtEl>
                                      </p:cBhvr>
                                      <p:to x="100000" y="100000"/>
                                    </p:animScale>
                                    <p:animScale>
                                      <p:cBhvr>
                                        <p:cTn id="33" dur="26">
                                          <p:stCondLst>
                                            <p:cond delay="1808"/>
                                          </p:stCondLst>
                                        </p:cTn>
                                        <p:tgtEl>
                                          <p:spTgt spid="9"/>
                                        </p:tgtEl>
                                      </p:cBhvr>
                                      <p:to x="100000" y="95000"/>
                                    </p:animScale>
                                    <p:animScale>
                                      <p:cBhvr>
                                        <p:cTn id="34" dur="166" decel="50000">
                                          <p:stCondLst>
                                            <p:cond delay="1834"/>
                                          </p:stCondLst>
                                        </p:cTn>
                                        <p:tgtEl>
                                          <p:spTgt spid="9"/>
                                        </p:tgtEl>
                                      </p:cBhvr>
                                      <p:to x="100000" y="100000"/>
                                    </p:animScale>
                                  </p:childTnLst>
                                </p:cTn>
                              </p:par>
                            </p:childTnLst>
                          </p:cTn>
                        </p:par>
                        <p:par>
                          <p:cTn id="35" fill="hold">
                            <p:stCondLst>
                              <p:cond delay="3500"/>
                            </p:stCondLst>
                            <p:childTnLst>
                              <p:par>
                                <p:cTn id="36" presetID="26" presetClass="emph" presetSubtype="0" fill="hold" grpId="0" nodeType="afterEffect">
                                  <p:stCondLst>
                                    <p:cond delay="0"/>
                                  </p:stCondLst>
                                  <p:childTnLst>
                                    <p:animEffect transition="out" filter="fade">
                                      <p:cBhvr>
                                        <p:cTn id="37" dur="1750" tmFilter="0, 0; .2, .5; .8, .5; 1, 0"/>
                                        <p:tgtEl>
                                          <p:spTgt spid="9"/>
                                        </p:tgtEl>
                                      </p:cBhvr>
                                    </p:animEffect>
                                    <p:animScale>
                                      <p:cBhvr>
                                        <p:cTn id="38" dur="875"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9"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203200" y="381001"/>
            <a:ext cx="6237515" cy="830997"/>
          </a:xfrm>
          <a:prstGeom prst="rect">
            <a:avLst/>
          </a:prstGeom>
          <a:noFill/>
        </p:spPr>
        <p:txBody>
          <a:bodyPr wrap="square">
            <a:spAutoFit/>
          </a:bodyPr>
          <a:lstStyle/>
          <a:p>
            <a:pPr defTabSz="1219170"/>
            <a:r>
              <a:rPr lang="en-US" sz="4800" b="1" kern="0" dirty="0">
                <a:solidFill>
                  <a:srgbClr val="FF0000"/>
                </a:solidFill>
                <a:latin typeface="Times New Roman" panose="02020603050405020304" pitchFamily="18" charset="0"/>
                <a:ea typeface="Calibri" panose="020F0502020204030204" pitchFamily="34" charset="0"/>
              </a:rPr>
              <a:t> </a:t>
            </a:r>
            <a:r>
              <a:rPr lang="en-US" sz="4800" b="1" kern="0" dirty="0" err="1">
                <a:solidFill>
                  <a:srgbClr val="FF0000"/>
                </a:solidFill>
                <a:latin typeface="Times New Roman" panose="02020603050405020304" pitchFamily="18" charset="0"/>
                <a:ea typeface="Calibri" panose="020F0502020204030204" pitchFamily="34" charset="0"/>
              </a:rPr>
              <a:t>Mục</a:t>
            </a:r>
            <a:r>
              <a:rPr lang="en-US" sz="4800" b="1" kern="0" dirty="0">
                <a:solidFill>
                  <a:srgbClr val="FF0000"/>
                </a:solidFill>
                <a:latin typeface="Times New Roman" panose="02020603050405020304" pitchFamily="18" charset="0"/>
                <a:ea typeface="Calibri" panose="020F0502020204030204" pitchFamily="34" charset="0"/>
              </a:rPr>
              <a:t> </a:t>
            </a:r>
            <a:r>
              <a:rPr lang="en-US" sz="4800" b="1" kern="0" dirty="0" err="1">
                <a:solidFill>
                  <a:srgbClr val="FF0000"/>
                </a:solidFill>
                <a:latin typeface="Times New Roman" panose="02020603050405020304" pitchFamily="18" charset="0"/>
                <a:ea typeface="Calibri" panose="020F0502020204030204" pitchFamily="34" charset="0"/>
              </a:rPr>
              <a:t>tiêu</a:t>
            </a:r>
            <a:r>
              <a:rPr lang="en-US" sz="4800" b="1" kern="0" dirty="0">
                <a:solidFill>
                  <a:srgbClr val="FF0000"/>
                </a:solidFill>
                <a:latin typeface="Times New Roman" panose="02020603050405020304" pitchFamily="18" charset="0"/>
                <a:ea typeface="Calibri" panose="020F0502020204030204" pitchFamily="34" charset="0"/>
              </a:rPr>
              <a:t>.</a:t>
            </a:r>
            <a:endParaRPr lang="en-US" sz="4800" kern="0" dirty="0">
              <a:solidFill>
                <a:prstClr val="black"/>
              </a:solidFill>
            </a:endParaRPr>
          </a:p>
        </p:txBody>
      </p:sp>
      <p:sp>
        <p:nvSpPr>
          <p:cNvPr id="3" name="Hình thoi 41"/>
          <p:cNvSpPr/>
          <p:nvPr/>
        </p:nvSpPr>
        <p:spPr>
          <a:xfrm>
            <a:off x="156820" y="1376053"/>
            <a:ext cx="1442332" cy="1199482"/>
          </a:xfrm>
          <a:prstGeom prst="diamond">
            <a:avLst/>
          </a:prstGeom>
          <a:solidFill>
            <a:srgbClr val="019362"/>
          </a:solidFill>
          <a:ln w="1270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1</a:t>
            </a:r>
            <a:endParaRPr kumimoji="0" lang="en-US" sz="3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4" name="Hình thoi 42"/>
          <p:cNvSpPr/>
          <p:nvPr/>
        </p:nvSpPr>
        <p:spPr>
          <a:xfrm>
            <a:off x="65302" y="3104440"/>
            <a:ext cx="1491943" cy="1047249"/>
          </a:xfrm>
          <a:prstGeom prst="diamond">
            <a:avLst/>
          </a:prstGeom>
          <a:solidFill>
            <a:srgbClr val="019362"/>
          </a:solidFill>
          <a:ln w="1270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2</a:t>
            </a:r>
            <a:endParaRPr kumimoji="0" lang="en-US" sz="3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5" name="Hình thoi 43"/>
          <p:cNvSpPr/>
          <p:nvPr/>
        </p:nvSpPr>
        <p:spPr>
          <a:xfrm>
            <a:off x="177922" y="4915294"/>
            <a:ext cx="1491944" cy="1084453"/>
          </a:xfrm>
          <a:prstGeom prst="diamond">
            <a:avLst/>
          </a:prstGeom>
          <a:solidFill>
            <a:srgbClr val="019362"/>
          </a:solidFill>
          <a:ln w="1270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3</a:t>
            </a:r>
            <a:endParaRPr kumimoji="0" lang="en-US" sz="36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6" name="AutoShape 78"/>
          <p:cNvSpPr>
            <a:spLocks noChangeArrowheads="1"/>
          </p:cNvSpPr>
          <p:nvPr/>
        </p:nvSpPr>
        <p:spPr bwMode="auto">
          <a:xfrm>
            <a:off x="1747160" y="1498839"/>
            <a:ext cx="10166418" cy="947418"/>
          </a:xfrm>
          <a:prstGeom prst="flowChartAlternateProcess">
            <a:avLst/>
          </a:prstGeom>
          <a:solidFill>
            <a:srgbClr val="70AD47">
              <a:lumMod val="20000"/>
              <a:lumOff val="80000"/>
            </a:srgbClr>
          </a:solidFill>
          <a:ln w="38100">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marL="457200" marR="0" lvl="0" indent="-457200" defTabSz="914400" eaLnBrk="1" fontAlgn="auto" latinLnBrk="0" hangingPunct="1">
              <a:lnSpc>
                <a:spcPct val="100000"/>
              </a:lnSpc>
              <a:spcBef>
                <a:spcPts val="0"/>
              </a:spcBef>
              <a:spcAft>
                <a:spcPts val="0"/>
              </a:spcAft>
              <a:buClrTx/>
              <a:buSzTx/>
              <a:buFontTx/>
              <a:buChar char="-"/>
              <a:tabLst/>
              <a:defRPr/>
            </a:pPr>
            <a:endParaRPr kumimoji="0" lang="vi-VN" sz="3200" b="1" i="1"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a:p>
            <a:pPr marL="457200" marR="0" lvl="0" indent="-457200" defTabSz="914400" eaLnBrk="1" fontAlgn="auto" latinLnBrk="0" hangingPunct="1">
              <a:lnSpc>
                <a:spcPct val="100000"/>
              </a:lnSpc>
              <a:spcBef>
                <a:spcPts val="0"/>
              </a:spcBef>
              <a:spcAft>
                <a:spcPts val="0"/>
              </a:spcAft>
              <a:buClrTx/>
              <a:buSzTx/>
              <a:buFontTx/>
              <a:buChar char="-"/>
              <a:tabLst/>
              <a:defRPr/>
            </a:pPr>
            <a:r>
              <a:rPr kumimoji="0" lang="en-US" sz="3200" b="1" i="1" u="none" strike="noStrike" kern="0" cap="none" spc="0" normalizeH="0" baseline="0" noProof="0" dirty="0" err="1">
                <a:ln>
                  <a:noFill/>
                </a:ln>
                <a:solidFill>
                  <a:sysClr val="windowText" lastClr="000000"/>
                </a:solidFill>
                <a:effectLst/>
                <a:uLnTx/>
                <a:uFillTx/>
                <a:latin typeface="Times New Roman" panose="02020603050405020304" pitchFamily="18" charset="0"/>
                <a:cs typeface="Times New Roman" panose="02020603050405020304" pitchFamily="18" charset="0"/>
              </a:rPr>
              <a:t>Kiến</a:t>
            </a:r>
            <a:r>
              <a:rPr kumimoji="0" lang="en-US" sz="3200" b="1" i="1"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 </a:t>
            </a:r>
            <a:r>
              <a:rPr kumimoji="0" lang="en-US" sz="3200" b="1" i="1" u="none" strike="noStrike" kern="0" cap="none" spc="0" normalizeH="0" baseline="0" noProof="0" dirty="0" err="1">
                <a:ln>
                  <a:noFill/>
                </a:ln>
                <a:solidFill>
                  <a:sysClr val="windowText" lastClr="000000"/>
                </a:solidFill>
                <a:effectLst/>
                <a:uLnTx/>
                <a:uFillTx/>
                <a:latin typeface="Times New Roman" panose="02020603050405020304" pitchFamily="18" charset="0"/>
                <a:cs typeface="Times New Roman" panose="02020603050405020304" pitchFamily="18" charset="0"/>
              </a:rPr>
              <a:t>thức</a:t>
            </a:r>
            <a:r>
              <a:rPr kumimoji="0" lang="en-US" sz="3200" b="1" i="1"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Lập</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được</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kế</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hoạch</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quản</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lí</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tài</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chính</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cá</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 </a:t>
            </a:r>
            <a:r>
              <a:rPr kumimoji="0" lang="en-GB" sz="3200" b="0" i="0" u="none" strike="noStrike" kern="0" cap="none" spc="0" normalizeH="0" baseline="0" noProof="0" dirty="0" err="1">
                <a:ln>
                  <a:noFill/>
                </a:ln>
                <a:solidFill>
                  <a:sysClr val="windowText" lastClr="000000"/>
                </a:solidFill>
                <a:effectLst/>
                <a:uLnTx/>
                <a:uFillTx/>
                <a:latin typeface="Times New Roman" panose="02020603050405020304" pitchFamily="18" charset="0"/>
                <a:ea typeface="Times New Roman" panose="02020603050405020304" pitchFamily="18" charset="0"/>
              </a:rPr>
              <a:t>nhân</a:t>
            </a:r>
            <a:r>
              <a:rPr kumimoji="0" lang="en-GB" sz="3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rPr>
              <a:t>.</a:t>
            </a:r>
            <a:endParaRPr kumimoji="0" lang="en-US" sz="32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3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
        <p:nvSpPr>
          <p:cNvPr id="7" name="AutoShape 78"/>
          <p:cNvSpPr>
            <a:spLocks noChangeArrowheads="1"/>
          </p:cNvSpPr>
          <p:nvPr/>
        </p:nvSpPr>
        <p:spPr bwMode="auto">
          <a:xfrm>
            <a:off x="1807839" y="2965537"/>
            <a:ext cx="10166418" cy="1431529"/>
          </a:xfrm>
          <a:prstGeom prst="flowChartAlternateProcess">
            <a:avLst/>
          </a:prstGeom>
          <a:solidFill>
            <a:srgbClr val="70AD47">
              <a:lumMod val="40000"/>
              <a:lumOff val="60000"/>
            </a:srgbClr>
          </a:solidFill>
          <a:ln w="38100">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marL="457200" marR="0" lvl="0" indent="-457200" defTabSz="914400" eaLnBrk="1" fontAlgn="auto" latinLnBrk="0" hangingPunct="1">
              <a:lnSpc>
                <a:spcPct val="100000"/>
              </a:lnSpc>
              <a:spcBef>
                <a:spcPts val="0"/>
              </a:spcBef>
              <a:spcAft>
                <a:spcPts val="0"/>
              </a:spcAft>
              <a:buClrTx/>
              <a:buSzTx/>
              <a:buFontTx/>
              <a:buChar char="-"/>
              <a:tabLst/>
              <a:defRPr/>
            </a:pPr>
            <a:r>
              <a:rPr kumimoji="0" lang="en-GB" sz="3200" b="1" i="1"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N</a:t>
            </a:r>
            <a:r>
              <a:rPr kumimoji="0" lang="vi-VN" sz="3200" b="1" i="1"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ăng lực: </a:t>
            </a:r>
            <a:r>
              <a:rPr kumimoji="0" lang="vi-VN" sz="3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Tự học, giao tiếp và hợp tác, tư duy và lập</a:t>
            </a:r>
          </a:p>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 luận toán học, sử dụng công cụ và phương tiện học Toán.</a:t>
            </a:r>
            <a:endParaRPr kumimoji="0" lang="en-US" sz="3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
        <p:nvSpPr>
          <p:cNvPr id="8" name="AutoShape 78"/>
          <p:cNvSpPr>
            <a:spLocks noChangeArrowheads="1"/>
          </p:cNvSpPr>
          <p:nvPr/>
        </p:nvSpPr>
        <p:spPr bwMode="auto">
          <a:xfrm>
            <a:off x="1747160" y="4885452"/>
            <a:ext cx="10149282" cy="1269125"/>
          </a:xfrm>
          <a:prstGeom prst="flowChartAlternateProcess">
            <a:avLst/>
          </a:prstGeom>
          <a:solidFill>
            <a:srgbClr val="70AD47">
              <a:lumMod val="60000"/>
              <a:lumOff val="40000"/>
            </a:srgbClr>
          </a:solidFill>
          <a:ln w="38100">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anchor="ctr"/>
          <a:lstStyle/>
          <a:p>
            <a:pPr marL="571500" marR="0" lvl="0" indent="-571500" defTabSz="914400" eaLnBrk="1" fontAlgn="auto" latinLnBrk="0" hangingPunct="1">
              <a:lnSpc>
                <a:spcPct val="100000"/>
              </a:lnSpc>
              <a:spcBef>
                <a:spcPts val="600"/>
              </a:spcBef>
              <a:spcAft>
                <a:spcPts val="0"/>
              </a:spcAft>
              <a:buClrTx/>
              <a:buSzTx/>
              <a:buFontTx/>
              <a:buChar char="-"/>
              <a:tabLst/>
              <a:defRPr/>
            </a:pPr>
            <a:endParaRPr kumimoji="0" lang="vi-VN" sz="40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a:p>
            <a:pPr marL="571500" marR="0" lvl="0" indent="-571500" defTabSz="914400" eaLnBrk="1" fontAlgn="auto" latinLnBrk="0" hangingPunct="1">
              <a:lnSpc>
                <a:spcPct val="100000"/>
              </a:lnSpc>
              <a:spcBef>
                <a:spcPts val="600"/>
              </a:spcBef>
              <a:spcAft>
                <a:spcPts val="0"/>
              </a:spcAft>
              <a:buClrTx/>
              <a:buSzTx/>
              <a:buFontTx/>
              <a:buChar char="-"/>
              <a:tabLst/>
              <a:defRPr/>
            </a:pPr>
            <a:r>
              <a:rPr kumimoji="0" lang="vi-VN" sz="3200" b="1" i="1"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Phẩm chất: </a:t>
            </a:r>
            <a:r>
              <a:rPr kumimoji="0" lang="vi-VN" sz="3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Chăm chỉ, trung thực, trách nhiệm.</a:t>
            </a:r>
            <a:endParaRPr kumimoji="0" lang="en-US" sz="3200" b="0" i="0" u="none" strike="noStrike" kern="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vi-VN" sz="4000" b="0" i="0" u="none" strike="noStrike" kern="0" cap="none" spc="0" normalizeH="0" baseline="0" noProof="0" dirty="0">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52475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animBg="1"/>
      <p:bldP spid="4" grpId="0" animBg="1"/>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968828" y="1328057"/>
            <a:ext cx="4316473" cy="41148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kern="0"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5285301" y="2403851"/>
            <a:ext cx="6237515" cy="830997"/>
          </a:xfrm>
          <a:prstGeom prst="rect">
            <a:avLst/>
          </a:prstGeom>
          <a:noFill/>
        </p:spPr>
        <p:txBody>
          <a:bodyPr wrap="square">
            <a:spAutoFit/>
          </a:bodyPr>
          <a:lstStyle/>
          <a:p>
            <a:pPr defTabSz="1219170"/>
            <a:r>
              <a:rPr lang="en-US" sz="4800" b="1" kern="0" dirty="0" err="1">
                <a:solidFill>
                  <a:srgbClr val="FF0000"/>
                </a:solidFill>
                <a:latin typeface="Times New Roman" panose="02020603050405020304" pitchFamily="18" charset="0"/>
                <a:ea typeface="Calibri" panose="020F0502020204030204" pitchFamily="34" charset="0"/>
              </a:rPr>
              <a:t>Hình</a:t>
            </a:r>
            <a:r>
              <a:rPr lang="en-US" sz="4800" b="1" kern="0" dirty="0">
                <a:solidFill>
                  <a:srgbClr val="FF0000"/>
                </a:solidFill>
                <a:latin typeface="Times New Roman" panose="02020603050405020304" pitchFamily="18" charset="0"/>
                <a:ea typeface="Calibri" panose="020F0502020204030204" pitchFamily="34" charset="0"/>
              </a:rPr>
              <a:t> </a:t>
            </a:r>
            <a:r>
              <a:rPr lang="en-US" sz="4800" b="1" kern="0" dirty="0" err="1">
                <a:solidFill>
                  <a:srgbClr val="FF0000"/>
                </a:solidFill>
                <a:latin typeface="Times New Roman" panose="02020603050405020304" pitchFamily="18" charset="0"/>
                <a:ea typeface="Calibri" panose="020F0502020204030204" pitchFamily="34" charset="0"/>
              </a:rPr>
              <a:t>thành</a:t>
            </a:r>
            <a:r>
              <a:rPr lang="en-US" sz="4800" b="1" kern="0" dirty="0">
                <a:solidFill>
                  <a:srgbClr val="FF0000"/>
                </a:solidFill>
                <a:latin typeface="Times New Roman" panose="02020603050405020304" pitchFamily="18" charset="0"/>
                <a:ea typeface="Calibri" panose="020F0502020204030204" pitchFamily="34" charset="0"/>
              </a:rPr>
              <a:t> </a:t>
            </a:r>
            <a:r>
              <a:rPr lang="en-US" sz="4800" b="1" kern="0" dirty="0" err="1">
                <a:solidFill>
                  <a:srgbClr val="FF0000"/>
                </a:solidFill>
                <a:latin typeface="Times New Roman" panose="02020603050405020304" pitchFamily="18" charset="0"/>
                <a:ea typeface="Calibri" panose="020F0502020204030204" pitchFamily="34" charset="0"/>
              </a:rPr>
              <a:t>kiến</a:t>
            </a:r>
            <a:r>
              <a:rPr lang="en-US" sz="4800" b="1" kern="0" dirty="0">
                <a:solidFill>
                  <a:srgbClr val="FF0000"/>
                </a:solidFill>
                <a:latin typeface="Times New Roman" panose="02020603050405020304" pitchFamily="18" charset="0"/>
                <a:ea typeface="Calibri" panose="020F0502020204030204" pitchFamily="34" charset="0"/>
              </a:rPr>
              <a:t> </a:t>
            </a:r>
            <a:r>
              <a:rPr lang="en-US" sz="4800" b="1" kern="0" dirty="0" err="1">
                <a:solidFill>
                  <a:srgbClr val="FF0000"/>
                </a:solidFill>
                <a:latin typeface="Times New Roman" panose="02020603050405020304" pitchFamily="18" charset="0"/>
                <a:ea typeface="Calibri" panose="020F0502020204030204" pitchFamily="34" charset="0"/>
              </a:rPr>
              <a:t>thức</a:t>
            </a:r>
            <a:endParaRPr lang="en-US" sz="4800" kern="0" dirty="0">
              <a:solidFill>
                <a:prstClr val="black"/>
              </a:solidFill>
            </a:endParaRPr>
          </a:p>
        </p:txBody>
      </p:sp>
      <p:pic>
        <p:nvPicPr>
          <p:cNvPr id="4" name="Hình ảnh 3" descr="Ảnh có chứa văn bản, bảng trắng&#10;&#10;Mô tả được tạo tự động">
            <a:extLst>
              <a:ext uri="{FF2B5EF4-FFF2-40B4-BE49-F238E27FC236}">
                <a16:creationId xmlns:a16="http://schemas.microsoft.com/office/drawing/2014/main" id="{887EE42C-D077-4645-BBF8-B59F43E898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1431" y="3565732"/>
            <a:ext cx="2915653" cy="2915653"/>
          </a:xfrm>
          <a:prstGeom prst="rect">
            <a:avLst/>
          </a:prstGeom>
        </p:spPr>
      </p:pic>
      <p:sp>
        <p:nvSpPr>
          <p:cNvPr id="6" name="Google Shape;157;p20">
            <a:extLst>
              <a:ext uri="{FF2B5EF4-FFF2-40B4-BE49-F238E27FC236}">
                <a16:creationId xmlns:a16="http://schemas.microsoft.com/office/drawing/2014/main" id="{549CE1D0-6956-4876-8361-E0F1378BD373}"/>
              </a:ext>
            </a:extLst>
          </p:cNvPr>
          <p:cNvSpPr/>
          <p:nvPr/>
        </p:nvSpPr>
        <p:spPr>
          <a:xfrm>
            <a:off x="5285302" y="927673"/>
            <a:ext cx="1417580" cy="800768"/>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
        <p:nvSpPr>
          <p:cNvPr id="7" name="Google Shape;163;p20">
            <a:extLst>
              <a:ext uri="{FF2B5EF4-FFF2-40B4-BE49-F238E27FC236}">
                <a16:creationId xmlns:a16="http://schemas.microsoft.com/office/drawing/2014/main" id="{9EF570CD-1298-405C-894A-213B5893CEEA}"/>
              </a:ext>
            </a:extLst>
          </p:cNvPr>
          <p:cNvSpPr/>
          <p:nvPr/>
        </p:nvSpPr>
        <p:spPr>
          <a:xfrm>
            <a:off x="6662646" y="606224"/>
            <a:ext cx="696695" cy="393592"/>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
        <p:nvSpPr>
          <p:cNvPr id="8" name="Google Shape;157;p20">
            <a:extLst>
              <a:ext uri="{FF2B5EF4-FFF2-40B4-BE49-F238E27FC236}">
                <a16:creationId xmlns:a16="http://schemas.microsoft.com/office/drawing/2014/main" id="{73F07BD9-D0A3-45DF-92E3-95CBDA06D588}"/>
              </a:ext>
            </a:extLst>
          </p:cNvPr>
          <p:cNvSpPr/>
          <p:nvPr/>
        </p:nvSpPr>
        <p:spPr>
          <a:xfrm>
            <a:off x="7548391" y="1152805"/>
            <a:ext cx="1711335" cy="913343"/>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defTabSz="1219170"/>
            <a:endParaRPr kern="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693234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3329" y="166445"/>
            <a:ext cx="9549435"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nl-NL" sz="3200" b="1" i="0" u="sng" strike="noStrike" kern="0" cap="none" spc="0" normalizeH="0" baseline="0" noProof="0" dirty="0">
                <a:ln>
                  <a:noFill/>
                </a:ln>
                <a:solidFill>
                  <a:srgbClr val="7030A0"/>
                </a:solidFill>
                <a:effectLst/>
                <a:uLnTx/>
                <a:uFillTx/>
                <a:latin typeface="Times New Roman" panose="02020603050405020304" pitchFamily="18" charset="0"/>
                <a:ea typeface="Times New Roman" panose="02020603050405020304" pitchFamily="18" charset="0"/>
              </a:rPr>
              <a:t>1. </a:t>
            </a:r>
            <a:r>
              <a:rPr kumimoji="0" lang="nl-NL" sz="3200" b="1" i="0" u="sng" strike="noStrike" kern="0" cap="none" spc="0" normalizeH="0" baseline="0" noProof="0" dirty="0">
                <a:ln>
                  <a:noFill/>
                </a:ln>
                <a:solidFill>
                  <a:srgbClr val="7030A0"/>
                </a:solidFill>
                <a:effectLst/>
                <a:uLnTx/>
                <a:uFillTx/>
                <a:latin typeface="Times New Roman" panose="02020603050405020304" pitchFamily="18" charset="0"/>
                <a:ea typeface="Arial" panose="020B0604020202020204" pitchFamily="34" charset="0"/>
              </a:rPr>
              <a:t>Giới</a:t>
            </a:r>
            <a:r>
              <a:rPr kumimoji="0" lang="nl-NL" sz="3200" b="1" i="0" u="sng" strike="noStrike" kern="0" cap="none" spc="0" normalizeH="0" noProof="0" dirty="0">
                <a:ln>
                  <a:noFill/>
                </a:ln>
                <a:solidFill>
                  <a:srgbClr val="7030A0"/>
                </a:solidFill>
                <a:effectLst/>
                <a:uLnTx/>
                <a:uFillTx/>
                <a:latin typeface="Times New Roman" panose="02020603050405020304" pitchFamily="18" charset="0"/>
                <a:ea typeface="Arial" panose="020B0604020202020204" pitchFamily="34" charset="0"/>
              </a:rPr>
              <a:t> thiệu về kế hoạch và quản lí tài chính cá nhân</a:t>
            </a:r>
            <a:endParaRPr kumimoji="0" lang="en-US" sz="3200" b="0" i="0" u="sng" strike="noStrike" kern="0" cap="none" spc="0" normalizeH="0" baseline="0" noProof="0" dirty="0">
              <a:ln>
                <a:noFill/>
              </a:ln>
              <a:solidFill>
                <a:srgbClr val="7030A0"/>
              </a:solidFill>
              <a:effectLst/>
              <a:uLnTx/>
              <a:uFillTx/>
            </a:endParaRPr>
          </a:p>
        </p:txBody>
      </p:sp>
      <p:pic>
        <p:nvPicPr>
          <p:cNvPr id="4" name="Picture 3"/>
          <p:cNvPicPr>
            <a:picLocks noChangeAspect="1"/>
          </p:cNvPicPr>
          <p:nvPr/>
        </p:nvPicPr>
        <p:blipFill rotWithShape="1">
          <a:blip r:embed="rId2"/>
          <a:srcRect t="7336" b="14051"/>
          <a:stretch/>
        </p:blipFill>
        <p:spPr>
          <a:xfrm>
            <a:off x="89355" y="3117273"/>
            <a:ext cx="9775081" cy="2828653"/>
          </a:xfrm>
          <a:prstGeom prst="rect">
            <a:avLst/>
          </a:prstGeom>
        </p:spPr>
      </p:pic>
      <p:sp>
        <p:nvSpPr>
          <p:cNvPr id="5" name="Cloud Callout 16"/>
          <p:cNvSpPr/>
          <p:nvPr/>
        </p:nvSpPr>
        <p:spPr>
          <a:xfrm>
            <a:off x="5226212" y="751220"/>
            <a:ext cx="6259206" cy="2241362"/>
          </a:xfrm>
          <a:prstGeom prst="cloudCallout">
            <a:avLst>
              <a:gd name="adj1" fmla="val 45090"/>
              <a:gd name="adj2" fmla="val 10529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2800" b="0" i="0" u="none" strike="noStrike" kern="0" cap="none" spc="0" normalizeH="0" baseline="0" noProof="0" dirty="0" err="1">
                <a:ln>
                  <a:noFill/>
                </a:ln>
                <a:solidFill>
                  <a:schemeClr val="tx1"/>
                </a:solidFill>
                <a:effectLst/>
                <a:uLnTx/>
                <a:uFillTx/>
                <a:latin typeface="Times New Roman" pitchFamily="18" charset="0"/>
              </a:rPr>
              <a:t>Các</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nhóm</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trình</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bày</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các</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khái</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niệm</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liên</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quan</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đến</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tài</a:t>
            </a:r>
            <a:r>
              <a:rPr kumimoji="0" lang="en-GB" sz="2800" b="0" i="0" u="none" strike="noStrike" kern="0" cap="none" spc="0" normalizeH="0" baseline="0" noProof="0" dirty="0">
                <a:ln>
                  <a:noFill/>
                </a:ln>
                <a:solidFill>
                  <a:schemeClr val="tx1"/>
                </a:solidFill>
                <a:effectLst/>
                <a:uLnTx/>
                <a:uFillTx/>
                <a:latin typeface="Times New Roman" pitchFamily="18" charset="0"/>
              </a:rPr>
              <a:t> </a:t>
            </a:r>
            <a:r>
              <a:rPr kumimoji="0" lang="en-GB" sz="2800" b="0" i="0" u="none" strike="noStrike" kern="0" cap="none" spc="0" normalizeH="0" baseline="0" noProof="0" dirty="0" err="1">
                <a:ln>
                  <a:noFill/>
                </a:ln>
                <a:solidFill>
                  <a:schemeClr val="tx1"/>
                </a:solidFill>
                <a:effectLst/>
                <a:uLnTx/>
                <a:uFillTx/>
                <a:latin typeface="Times New Roman" pitchFamily="18" charset="0"/>
              </a:rPr>
              <a:t>chính</a:t>
            </a:r>
            <a:r>
              <a:rPr kumimoji="0" lang="en-GB" sz="2800" b="0" i="0" u="none" strike="noStrike" kern="0" cap="none" spc="0" normalizeH="0" baseline="0" noProof="0" dirty="0">
                <a:ln>
                  <a:noFill/>
                </a:ln>
                <a:solidFill>
                  <a:schemeClr val="tx1"/>
                </a:solidFill>
                <a:effectLst/>
                <a:uLnTx/>
                <a:uFillTx/>
                <a:latin typeface="Times New Roman" pitchFamily="18" charset="0"/>
              </a:rPr>
              <a:t>.</a:t>
            </a:r>
          </a:p>
        </p:txBody>
      </p:sp>
      <p:pic>
        <p:nvPicPr>
          <p:cNvPr id="6" name="Picture 5" descr="A picture containing toy, doll&#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6170" y="4069607"/>
            <a:ext cx="2616475" cy="2616475"/>
          </a:xfrm>
          <a:prstGeom prst="rect">
            <a:avLst/>
          </a:prstGeom>
        </p:spPr>
      </p:pic>
    </p:spTree>
    <p:extLst>
      <p:ext uri="{BB962C8B-B14F-4D97-AF65-F5344CB8AC3E}">
        <p14:creationId xmlns:p14="http://schemas.microsoft.com/office/powerpoint/2010/main" val="269578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9476"/>
            <a:ext cx="9693813" cy="584775"/>
          </a:xfrm>
          <a:prstGeom prst="rect">
            <a:avLst/>
          </a:prstGeom>
        </p:spPr>
        <p:txBody>
          <a:bodyPr wrap="square">
            <a:spAutoFit/>
          </a:bodyPr>
          <a:lstStyle/>
          <a:p>
            <a:pPr lvl="0">
              <a:defRPr/>
            </a:pPr>
            <a:r>
              <a:rPr lang="nl-NL" sz="3200" b="1" u="sng" kern="0" dirty="0">
                <a:solidFill>
                  <a:srgbClr val="7030A0"/>
                </a:solidFill>
                <a:latin typeface="Times New Roman" panose="02020603050405020304" pitchFamily="18" charset="0"/>
                <a:ea typeface="Times New Roman" panose="02020603050405020304" pitchFamily="18" charset="0"/>
              </a:rPr>
              <a:t>1. </a:t>
            </a:r>
            <a:r>
              <a:rPr lang="nl-NL" sz="3200" b="1" u="sng" kern="0" dirty="0">
                <a:solidFill>
                  <a:srgbClr val="7030A0"/>
                </a:solidFill>
                <a:latin typeface="Times New Roman" panose="02020603050405020304" pitchFamily="18" charset="0"/>
                <a:ea typeface="Arial" panose="020B0604020202020204" pitchFamily="34" charset="0"/>
              </a:rPr>
              <a:t>Giới thiệu về kế hoạch và quản lí tài chính cá nhân</a:t>
            </a:r>
            <a:endParaRPr lang="en-US" sz="3200" u="sng" kern="0" dirty="0">
              <a:solidFill>
                <a:srgbClr val="7030A0"/>
              </a:solidFill>
            </a:endParaRPr>
          </a:p>
        </p:txBody>
      </p:sp>
      <p:sp>
        <p:nvSpPr>
          <p:cNvPr id="4" name="TextBox 3"/>
          <p:cNvSpPr txBox="1"/>
          <p:nvPr/>
        </p:nvSpPr>
        <p:spPr>
          <a:xfrm>
            <a:off x="163331" y="614251"/>
            <a:ext cx="11862414" cy="4832092"/>
          </a:xfrm>
          <a:prstGeom prst="rect">
            <a:avLst/>
          </a:prstGeom>
          <a:noFill/>
        </p:spPr>
        <p:txBody>
          <a:bodyPr wrap="square" rtlCol="0">
            <a:spAutoFit/>
          </a:bodyPr>
          <a:lstStyle/>
          <a:p>
            <a:pPr algn="just">
              <a:defRPr/>
            </a:pPr>
            <a:r>
              <a:rPr lang="vi-VN" sz="2800" kern="0" dirty="0">
                <a:solidFill>
                  <a:sysClr val="windowText" lastClr="000000"/>
                </a:solidFill>
                <a:latin typeface="Times New Roman" panose="02020603050405020304" pitchFamily="18" charset="0"/>
                <a:cs typeface="Times New Roman" panose="02020603050405020304" pitchFamily="18" charset="0"/>
              </a:rPr>
              <a:t>- </a:t>
            </a:r>
            <a:r>
              <a:rPr lang="vi-VN" sz="2800" b="1" kern="0" dirty="0">
                <a:solidFill>
                  <a:srgbClr val="FF0000"/>
                </a:solidFill>
                <a:latin typeface="Times New Roman" panose="02020603050405020304" pitchFamily="18" charset="0"/>
                <a:cs typeface="Times New Roman" panose="02020603050405020304" pitchFamily="18" charset="0"/>
              </a:rPr>
              <a:t>Tài chính </a:t>
            </a:r>
            <a:r>
              <a:rPr lang="vi-VN" sz="2800" kern="0" dirty="0">
                <a:solidFill>
                  <a:sysClr val="windowText" lastClr="000000"/>
                </a:solidFill>
                <a:latin typeface="Times New Roman" panose="02020603050405020304" pitchFamily="18" charset="0"/>
                <a:cs typeface="Times New Roman" panose="02020603050405020304" pitchFamily="18" charset="0"/>
              </a:rPr>
              <a:t>ảnh hưởng một phần quan trọng đến cuộc sống của mỗi người.</a:t>
            </a:r>
          </a:p>
          <a:p>
            <a:pPr algn="just">
              <a:defRPr/>
            </a:pPr>
            <a:r>
              <a:rPr lang="vi-VN" sz="2800" kern="0" dirty="0">
                <a:solidFill>
                  <a:sysClr val="windowText" lastClr="000000"/>
                </a:solidFill>
                <a:latin typeface="Times New Roman" panose="02020603050405020304" pitchFamily="18" charset="0"/>
                <a:cs typeface="Times New Roman" panose="02020603050405020304" pitchFamily="18" charset="0"/>
              </a:rPr>
              <a:t>- </a:t>
            </a:r>
            <a:r>
              <a:rPr lang="vi-VN" sz="2800" b="1" kern="0" dirty="0">
                <a:solidFill>
                  <a:srgbClr val="FF0000"/>
                </a:solidFill>
                <a:latin typeface="Times New Roman" panose="02020603050405020304" pitchFamily="18" charset="0"/>
                <a:cs typeface="Times New Roman" panose="02020603050405020304" pitchFamily="18" charset="0"/>
              </a:rPr>
              <a:t>Tài chính cá nhân </a:t>
            </a:r>
            <a:r>
              <a:rPr lang="vi-VN" sz="2800" kern="0" dirty="0">
                <a:solidFill>
                  <a:sysClr val="windowText" lastClr="000000"/>
                </a:solidFill>
                <a:latin typeface="Times New Roman" panose="02020603050405020304" pitchFamily="18" charset="0"/>
                <a:cs typeface="Times New Roman" panose="02020603050405020304" pitchFamily="18" charset="0"/>
              </a:rPr>
              <a:t>là cách thức sử dụng và quản lí tiền, kế hoạch chi tiêu, tích lũy, đầu tư tiền phù hợp với hoàn cảnh sống của cá nhân.</a:t>
            </a:r>
          </a:p>
          <a:p>
            <a:pPr algn="just">
              <a:defRPr/>
            </a:pPr>
            <a:r>
              <a:rPr lang="vi-VN" sz="2800" kern="0" dirty="0">
                <a:solidFill>
                  <a:sysClr val="windowText" lastClr="000000"/>
                </a:solidFill>
                <a:latin typeface="Times New Roman" panose="02020603050405020304" pitchFamily="18" charset="0"/>
                <a:cs typeface="Times New Roman" panose="02020603050405020304" pitchFamily="18" charset="0"/>
              </a:rPr>
              <a:t>- </a:t>
            </a:r>
            <a:r>
              <a:rPr lang="vi-VN" sz="2800" b="1" kern="0" dirty="0">
                <a:solidFill>
                  <a:srgbClr val="FF0000"/>
                </a:solidFill>
                <a:latin typeface="Times New Roman" panose="02020603050405020304" pitchFamily="18" charset="0"/>
                <a:cs typeface="Times New Roman" panose="02020603050405020304" pitchFamily="18" charset="0"/>
              </a:rPr>
              <a:t>Quản lí tài chính cá nhân </a:t>
            </a:r>
            <a:r>
              <a:rPr lang="vi-VN" sz="2800" kern="0" dirty="0">
                <a:solidFill>
                  <a:sysClr val="windowText" lastClr="000000"/>
                </a:solidFill>
                <a:latin typeface="Times New Roman" panose="02020603050405020304" pitchFamily="18" charset="0"/>
                <a:cs typeface="Times New Roman" panose="02020603050405020304" pitchFamily="18" charset="0"/>
              </a:rPr>
              <a:t>là thuật ngữ dung để chỉ các vấn đề về tài chính của một cá nhân trên cơ sở bản kế hoạch tài chính cá nhân được lập ra.</a:t>
            </a:r>
          </a:p>
          <a:p>
            <a:pPr algn="just">
              <a:defRPr/>
            </a:pPr>
            <a:r>
              <a:rPr lang="vi-VN" sz="2800" kern="0" dirty="0">
                <a:solidFill>
                  <a:sysClr val="windowText" lastClr="000000"/>
                </a:solidFill>
                <a:latin typeface="Times New Roman" panose="02020603050405020304" pitchFamily="18" charset="0"/>
                <a:cs typeface="Times New Roman" panose="02020603050405020304" pitchFamily="18" charset="0"/>
              </a:rPr>
              <a:t>- Hai vấn đề chính trong quản lí tài chính cá nhân là quản lí thu thập và quản lí chi tiêu.</a:t>
            </a:r>
          </a:p>
          <a:p>
            <a:pPr algn="just">
              <a:defRPr/>
            </a:pPr>
            <a:r>
              <a:rPr lang="vi-VN" sz="2800" kern="0" dirty="0">
                <a:solidFill>
                  <a:sysClr val="windowText" lastClr="000000"/>
                </a:solidFill>
                <a:latin typeface="Times New Roman" panose="02020603050405020304" pitchFamily="18" charset="0"/>
                <a:cs typeface="Times New Roman" panose="02020603050405020304" pitchFamily="18" charset="0"/>
              </a:rPr>
              <a:t>+ </a:t>
            </a:r>
            <a:r>
              <a:rPr lang="vi-VN" sz="2800" b="1" kern="0" dirty="0">
                <a:solidFill>
                  <a:srgbClr val="FF0000"/>
                </a:solidFill>
                <a:latin typeface="Times New Roman" panose="02020603050405020304" pitchFamily="18" charset="0"/>
                <a:cs typeface="Times New Roman" panose="02020603050405020304" pitchFamily="18" charset="0"/>
              </a:rPr>
              <a:t>Quản lí thu thập </a:t>
            </a:r>
            <a:r>
              <a:rPr lang="vi-VN" sz="2800" kern="0" dirty="0">
                <a:solidFill>
                  <a:sysClr val="windowText" lastClr="000000"/>
                </a:solidFill>
                <a:latin typeface="Times New Roman" panose="02020603050405020304" pitchFamily="18" charset="0"/>
                <a:cs typeface="Times New Roman" panose="02020603050405020304" pitchFamily="18" charset="0"/>
              </a:rPr>
              <a:t>cá nhân chủ yếu là duy trì nguồn thu nhập cá nhân và tìm cách tăng thêm nguồn thu nhập đó.</a:t>
            </a:r>
          </a:p>
          <a:p>
            <a:pPr algn="just">
              <a:defRPr/>
            </a:pPr>
            <a:r>
              <a:rPr lang="vi-VN" sz="2800" kern="0" dirty="0">
                <a:solidFill>
                  <a:sysClr val="windowText" lastClr="000000"/>
                </a:solidFill>
                <a:latin typeface="Times New Roman" panose="02020603050405020304" pitchFamily="18" charset="0"/>
                <a:cs typeface="Times New Roman" panose="02020603050405020304" pitchFamily="18" charset="0"/>
              </a:rPr>
              <a:t>+ </a:t>
            </a:r>
            <a:r>
              <a:rPr lang="vi-VN" sz="2800" b="1" kern="0" dirty="0">
                <a:solidFill>
                  <a:srgbClr val="FF0000"/>
                </a:solidFill>
                <a:latin typeface="Times New Roman" panose="02020603050405020304" pitchFamily="18" charset="0"/>
                <a:cs typeface="Times New Roman" panose="02020603050405020304" pitchFamily="18" charset="0"/>
              </a:rPr>
              <a:t>Quản lí chi tiêu </a:t>
            </a:r>
            <a:r>
              <a:rPr lang="vi-VN" sz="2800" kern="0" dirty="0">
                <a:solidFill>
                  <a:sysClr val="windowText" lastClr="000000"/>
                </a:solidFill>
                <a:latin typeface="Times New Roman" panose="02020603050405020304" pitchFamily="18" charset="0"/>
                <a:cs typeface="Times New Roman" panose="02020603050405020304" pitchFamily="18" charset="0"/>
              </a:rPr>
              <a:t>cá nhân chủ yếu là việc quản lí chi tiêu của bản thân (hoặc gia đình) và quản lí việc vay nợ (ví dụ: vay nợ các tổ chức tín dụng, mua trả góp…).</a:t>
            </a:r>
            <a:r>
              <a:rPr lang="en-GB" sz="2800" kern="0" dirty="0">
                <a:solidFill>
                  <a:sysClr val="windowText" lastClr="000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901161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911" y="0"/>
            <a:ext cx="8725144" cy="107721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nl-NL" sz="3200" b="1" i="0" u="sng" strike="noStrike" kern="0" cap="none" spc="0" normalizeH="0" baseline="0" noProof="0" dirty="0">
                <a:ln>
                  <a:noFill/>
                </a:ln>
                <a:solidFill>
                  <a:srgbClr val="7030A0"/>
                </a:solidFill>
                <a:effectLst/>
                <a:uLnTx/>
                <a:uFillTx/>
                <a:latin typeface="Times New Roman" panose="02020603050405020304" pitchFamily="18" charset="0"/>
                <a:ea typeface="Times New Roman" panose="02020603050405020304" pitchFamily="18" charset="0"/>
              </a:rPr>
              <a:t>2. </a:t>
            </a:r>
            <a:r>
              <a:rPr kumimoji="0" lang="nl-NL" sz="3200" b="1" i="0" u="sng" strike="noStrike" kern="0" cap="none" spc="0" normalizeH="0" baseline="0" noProof="0" dirty="0">
                <a:ln>
                  <a:noFill/>
                </a:ln>
                <a:solidFill>
                  <a:srgbClr val="7030A0"/>
                </a:solidFill>
                <a:effectLst/>
                <a:uLnTx/>
                <a:uFillTx/>
                <a:latin typeface="Times New Roman" panose="02020603050405020304" pitchFamily="18" charset="0"/>
                <a:ea typeface="Arial" panose="020B0604020202020204" pitchFamily="34" charset="0"/>
              </a:rPr>
              <a:t>Nội</a:t>
            </a:r>
            <a:r>
              <a:rPr kumimoji="0" lang="nl-NL" sz="3200" b="1" i="0" u="sng" strike="noStrike" kern="0" cap="none" spc="0" normalizeH="0" noProof="0" dirty="0">
                <a:ln>
                  <a:noFill/>
                </a:ln>
                <a:solidFill>
                  <a:srgbClr val="7030A0"/>
                </a:solidFill>
                <a:effectLst/>
                <a:uLnTx/>
                <a:uFillTx/>
                <a:latin typeface="Times New Roman" panose="02020603050405020304" pitchFamily="18" charset="0"/>
                <a:ea typeface="Arial" panose="020B0604020202020204" pitchFamily="34" charset="0"/>
              </a:rPr>
              <a:t> dung chính của quản lí tài chính cá nhân</a:t>
            </a:r>
          </a:p>
          <a:p>
            <a:pPr marL="0" marR="0" lvl="0" indent="0" defTabSz="914400" eaLnBrk="1" fontAlgn="auto" latinLnBrk="0" hangingPunct="1">
              <a:lnSpc>
                <a:spcPct val="100000"/>
              </a:lnSpc>
              <a:spcBef>
                <a:spcPts val="0"/>
              </a:spcBef>
              <a:spcAft>
                <a:spcPts val="0"/>
              </a:spcAft>
              <a:buClrTx/>
              <a:buSzTx/>
              <a:buFontTx/>
              <a:buNone/>
              <a:tabLst/>
              <a:defRPr/>
            </a:pPr>
            <a:r>
              <a:rPr lang="nl-NL" sz="3200" b="1" kern="0" noProof="0" dirty="0">
                <a:solidFill>
                  <a:srgbClr val="7030A0"/>
                </a:solidFill>
                <a:latin typeface="Times New Roman" panose="02020603050405020304" pitchFamily="18" charset="0"/>
              </a:rPr>
              <a:t>2.1. Chi tiêu của bản thân (hoặc của gia đình)</a:t>
            </a:r>
            <a:endParaRPr kumimoji="0" lang="en-US" sz="3200" b="0" i="0" strike="noStrike" kern="0" cap="none" spc="0" normalizeH="0" baseline="0" noProof="0" dirty="0">
              <a:ln>
                <a:noFill/>
              </a:ln>
              <a:solidFill>
                <a:srgbClr val="7030A0"/>
              </a:solidFill>
              <a:effectLst/>
              <a:uLnTx/>
              <a:uFillTx/>
            </a:endParaRPr>
          </a:p>
        </p:txBody>
      </p:sp>
      <p:sp>
        <p:nvSpPr>
          <p:cNvPr id="3" name="TextBox 2"/>
          <p:cNvSpPr txBox="1"/>
          <p:nvPr/>
        </p:nvSpPr>
        <p:spPr>
          <a:xfrm>
            <a:off x="127911" y="1059923"/>
            <a:ext cx="12064089" cy="523220"/>
          </a:xfrm>
          <a:prstGeom prst="rect">
            <a:avLst/>
          </a:prstGeom>
          <a:noFill/>
        </p:spPr>
        <p:txBody>
          <a:bodyPr wrap="square" rtlCol="0">
            <a:spAutoFit/>
          </a:bodyPr>
          <a:lstStyle/>
          <a:p>
            <a:pPr>
              <a:defRPr/>
            </a:pPr>
            <a:r>
              <a:rPr lang="en-US" sz="2800" b="1" kern="0" dirty="0" err="1">
                <a:solidFill>
                  <a:sysClr val="windowText" lastClr="000000"/>
                </a:solidFill>
                <a:latin typeface="Times New Roman" panose="02020603050405020304" pitchFamily="18" charset="0"/>
                <a:cs typeface="Times New Roman" panose="02020603050405020304" pitchFamily="18" charset="0"/>
              </a:rPr>
              <a:t>Ví</a:t>
            </a:r>
            <a:r>
              <a:rPr lang="en-US" sz="2800" b="1" kern="0" dirty="0">
                <a:solidFill>
                  <a:sysClr val="windowText" lastClr="000000"/>
                </a:solidFill>
                <a:latin typeface="Times New Roman" panose="02020603050405020304" pitchFamily="18" charset="0"/>
                <a:cs typeface="Times New Roman" panose="02020603050405020304" pitchFamily="18" charset="0"/>
              </a:rPr>
              <a:t> </a:t>
            </a:r>
            <a:r>
              <a:rPr lang="en-US" sz="2800" b="1" kern="0" dirty="0" err="1">
                <a:solidFill>
                  <a:sysClr val="windowText" lastClr="000000"/>
                </a:solidFill>
                <a:latin typeface="Times New Roman" panose="02020603050405020304" pitchFamily="18" charset="0"/>
                <a:cs typeface="Times New Roman" panose="02020603050405020304" pitchFamily="18" charset="0"/>
              </a:rPr>
              <a:t>dụ</a:t>
            </a:r>
            <a:r>
              <a:rPr lang="en-US" sz="2800" b="1" kern="0" dirty="0">
                <a:solidFill>
                  <a:sysClr val="windowText" lastClr="000000"/>
                </a:solidFill>
                <a:latin typeface="Times New Roman" panose="02020603050405020304" pitchFamily="18" charset="0"/>
                <a:cs typeface="Times New Roman" panose="02020603050405020304" pitchFamily="18" charset="0"/>
              </a:rPr>
              <a:t> 1. </a:t>
            </a:r>
            <a:r>
              <a:rPr lang="en-US" sz="2800" kern="0" dirty="0" err="1">
                <a:solidFill>
                  <a:sysClr val="windowText" lastClr="000000"/>
                </a:solidFill>
                <a:latin typeface="Times New Roman" panose="02020603050405020304" pitchFamily="18" charset="0"/>
                <a:cs typeface="Times New Roman" panose="02020603050405020304" pitchFamily="18" charset="0"/>
              </a:rPr>
              <a:t>Kế</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hoạch</a:t>
            </a:r>
            <a:r>
              <a:rPr lang="en-US" sz="2800" kern="0" dirty="0">
                <a:solidFill>
                  <a:sysClr val="windowText" lastClr="000000"/>
                </a:solidFill>
                <a:latin typeface="Times New Roman" panose="02020603050405020304" pitchFamily="18" charset="0"/>
                <a:cs typeface="Times New Roman" panose="02020603050405020304" pitchFamily="18" charset="0"/>
              </a:rPr>
              <a:t> chi </a:t>
            </a:r>
            <a:r>
              <a:rPr lang="en-US" sz="2800" kern="0" dirty="0" err="1">
                <a:solidFill>
                  <a:sysClr val="windowText" lastClr="000000"/>
                </a:solidFill>
                <a:latin typeface="Times New Roman" panose="02020603050405020304" pitchFamily="18" charset="0"/>
                <a:cs typeface="Times New Roman" panose="02020603050405020304" pitchFamily="18" charset="0"/>
              </a:rPr>
              <a:t>tiêu</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hằng</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tháng</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của</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gia</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đình</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chị</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Hạnh</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được</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cho</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bởi</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Bảng</a:t>
            </a:r>
            <a:r>
              <a:rPr lang="en-US" sz="2800" kern="0" dirty="0">
                <a:solidFill>
                  <a:sysClr val="windowText" lastClr="000000"/>
                </a:solidFill>
                <a:latin typeface="Times New Roman" panose="02020603050405020304" pitchFamily="18" charset="0"/>
                <a:cs typeface="Times New Roman" panose="02020603050405020304" pitchFamily="18" charset="0"/>
              </a:rPr>
              <a:t> 1. </a:t>
            </a:r>
            <a:endParaRPr lang="en-GB" sz="28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364301" y="4454830"/>
            <a:ext cx="11035517" cy="2246769"/>
          </a:xfrm>
          <a:prstGeom prst="rect">
            <a:avLst/>
          </a:prstGeom>
          <a:noFill/>
        </p:spPr>
        <p:txBody>
          <a:bodyPr wrap="square" rtlCol="0">
            <a:spAutoFit/>
          </a:bodyPr>
          <a:lstStyle/>
          <a:p>
            <a:pPr>
              <a:defRPr/>
            </a:pPr>
            <a:r>
              <a:rPr lang="en-US" sz="2800" kern="0" dirty="0">
                <a:solidFill>
                  <a:sysClr val="windowText" lastClr="000000"/>
                </a:solidFill>
                <a:latin typeface="Times New Roman" panose="02020603050405020304" pitchFamily="18" charset="0"/>
                <a:cs typeface="Times New Roman" panose="02020603050405020304" pitchFamily="18" charset="0"/>
              </a:rPr>
              <a:t>a) </a:t>
            </a:r>
            <a:r>
              <a:rPr lang="en-US" sz="2800" kern="0" dirty="0" err="1">
                <a:solidFill>
                  <a:sysClr val="windowText" lastClr="000000"/>
                </a:solidFill>
                <a:latin typeface="Times New Roman" panose="02020603050405020304" pitchFamily="18" charset="0"/>
                <a:cs typeface="Times New Roman" panose="02020603050405020304" pitchFamily="18" charset="0"/>
              </a:rPr>
              <a:t>Hãy</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cho</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biết</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gia</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đình</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đó</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đã</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quản</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lí</a:t>
            </a:r>
            <a:r>
              <a:rPr lang="en-US" sz="2800" kern="0" dirty="0">
                <a:solidFill>
                  <a:sysClr val="windowText" lastClr="000000"/>
                </a:solidFill>
                <a:latin typeface="Times New Roman" panose="02020603050405020304" pitchFamily="18" charset="0"/>
                <a:cs typeface="Times New Roman" panose="02020603050405020304" pitchFamily="18" charset="0"/>
              </a:rPr>
              <a:t> chi </a:t>
            </a:r>
            <a:r>
              <a:rPr lang="en-US" sz="2800" kern="0" dirty="0" err="1">
                <a:solidFill>
                  <a:sysClr val="windowText" lastClr="000000"/>
                </a:solidFill>
                <a:latin typeface="Times New Roman" panose="02020603050405020304" pitchFamily="18" charset="0"/>
                <a:cs typeface="Times New Roman" panose="02020603050405020304" pitchFamily="18" charset="0"/>
              </a:rPr>
              <a:t>tiêu</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hàng</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tháng</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theo</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các</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khoản</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mục</a:t>
            </a:r>
            <a:r>
              <a:rPr lang="en-US" sz="2800" kern="0" dirty="0">
                <a:solidFill>
                  <a:sysClr val="windowText" lastClr="000000"/>
                </a:solidFill>
                <a:latin typeface="Times New Roman" panose="02020603050405020304" pitchFamily="18" charset="0"/>
                <a:cs typeface="Times New Roman" panose="02020603050405020304" pitchFamily="18" charset="0"/>
              </a:rPr>
              <a:t> chi </a:t>
            </a:r>
            <a:r>
              <a:rPr lang="en-US" sz="2800" kern="0" dirty="0" err="1">
                <a:solidFill>
                  <a:sysClr val="windowText" lastClr="000000"/>
                </a:solidFill>
                <a:latin typeface="Times New Roman" panose="02020603050405020304" pitchFamily="18" charset="0"/>
                <a:cs typeface="Times New Roman" panose="02020603050405020304" pitchFamily="18" charset="0"/>
              </a:rPr>
              <a:t>phí</a:t>
            </a:r>
            <a:r>
              <a:rPr lang="en-US" sz="2800" kern="0" dirty="0">
                <a:solidFill>
                  <a:sysClr val="windowText" lastClr="000000"/>
                </a:solidFill>
                <a:latin typeface="Times New Roman" panose="02020603050405020304" pitchFamily="18" charset="0"/>
                <a:cs typeface="Times New Roman" panose="02020603050405020304" pitchFamily="18" charset="0"/>
              </a:rPr>
              <a:t> </a:t>
            </a:r>
            <a:r>
              <a:rPr lang="en-US" sz="2800" kern="0" dirty="0" err="1">
                <a:solidFill>
                  <a:sysClr val="windowText" lastClr="000000"/>
                </a:solidFill>
                <a:latin typeface="Times New Roman" panose="02020603050405020304" pitchFamily="18" charset="0"/>
                <a:cs typeface="Times New Roman" panose="02020603050405020304" pitchFamily="18" charset="0"/>
              </a:rPr>
              <a:t>nào</a:t>
            </a:r>
            <a:r>
              <a:rPr lang="en-US" sz="2800" kern="0" dirty="0">
                <a:solidFill>
                  <a:sysClr val="windowText" lastClr="000000"/>
                </a:solidFill>
                <a:latin typeface="Times New Roman" panose="02020603050405020304" pitchFamily="18" charset="0"/>
                <a:cs typeface="Times New Roman" panose="02020603050405020304" pitchFamily="18" charset="0"/>
              </a:rPr>
              <a:t>?</a:t>
            </a:r>
          </a:p>
          <a:p>
            <a:pPr>
              <a:defRPr/>
            </a:pPr>
            <a:r>
              <a:rPr lang="en-GB" sz="2800" kern="0" dirty="0">
                <a:solidFill>
                  <a:sysClr val="windowText" lastClr="000000"/>
                </a:solidFill>
                <a:latin typeface="Times New Roman" panose="02020603050405020304" pitchFamily="18" charset="0"/>
                <a:cs typeface="Times New Roman" panose="02020603050405020304" pitchFamily="18" charset="0"/>
              </a:rPr>
              <a:t>b) </a:t>
            </a:r>
            <a:r>
              <a:rPr lang="en-GB" sz="2800" kern="0" dirty="0" err="1">
                <a:solidFill>
                  <a:sysClr val="windowText" lastClr="000000"/>
                </a:solidFill>
                <a:latin typeface="Times New Roman" panose="02020603050405020304" pitchFamily="18" charset="0"/>
                <a:cs typeface="Times New Roman" panose="02020603050405020304" pitchFamily="18" charset="0"/>
              </a:rPr>
              <a:t>Mỗi</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khoản</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mục</a:t>
            </a:r>
            <a:r>
              <a:rPr lang="en-GB" sz="2800" kern="0" dirty="0">
                <a:solidFill>
                  <a:sysClr val="windowText" lastClr="000000"/>
                </a:solidFill>
                <a:latin typeface="Times New Roman" panose="02020603050405020304" pitchFamily="18" charset="0"/>
                <a:cs typeface="Times New Roman" panose="02020603050405020304" pitchFamily="18" charset="0"/>
              </a:rPr>
              <a:t> chi </a:t>
            </a:r>
            <a:r>
              <a:rPr lang="en-GB" sz="2800" kern="0" dirty="0" err="1">
                <a:solidFill>
                  <a:sysClr val="windowText" lastClr="000000"/>
                </a:solidFill>
                <a:latin typeface="Times New Roman" panose="02020603050405020304" pitchFamily="18" charset="0"/>
                <a:cs typeface="Times New Roman" panose="02020603050405020304" pitchFamily="18" charset="0"/>
              </a:rPr>
              <a:t>phí</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gồm</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những</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nội</a:t>
            </a:r>
            <a:r>
              <a:rPr lang="en-GB" sz="2800" kern="0" dirty="0">
                <a:solidFill>
                  <a:sysClr val="windowText" lastClr="000000"/>
                </a:solidFill>
                <a:latin typeface="Times New Roman" panose="02020603050405020304" pitchFamily="18" charset="0"/>
                <a:cs typeface="Times New Roman" panose="02020603050405020304" pitchFamily="18" charset="0"/>
              </a:rPr>
              <a:t> dung chi </a:t>
            </a:r>
            <a:r>
              <a:rPr lang="en-GB" sz="2800" kern="0" dirty="0" err="1">
                <a:solidFill>
                  <a:sysClr val="windowText" lastClr="000000"/>
                </a:solidFill>
                <a:latin typeface="Times New Roman" panose="02020603050405020304" pitchFamily="18" charset="0"/>
                <a:cs typeface="Times New Roman" panose="02020603050405020304" pitchFamily="18" charset="0"/>
              </a:rPr>
              <a:t>tiêu</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cụ</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thể</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nào</a:t>
            </a:r>
            <a:r>
              <a:rPr lang="en-GB" sz="2800" kern="0" dirty="0">
                <a:solidFill>
                  <a:sysClr val="windowText" lastClr="000000"/>
                </a:solidFill>
                <a:latin typeface="Times New Roman" panose="02020603050405020304" pitchFamily="18" charset="0"/>
                <a:cs typeface="Times New Roman" panose="02020603050405020304" pitchFamily="18" charset="0"/>
              </a:rPr>
              <a:t>?</a:t>
            </a:r>
          </a:p>
          <a:p>
            <a:pPr>
              <a:defRPr/>
            </a:pPr>
            <a:r>
              <a:rPr lang="en-GB" sz="2800" kern="0" dirty="0">
                <a:solidFill>
                  <a:sysClr val="windowText" lastClr="000000"/>
                </a:solidFill>
                <a:latin typeface="Times New Roman" panose="02020603050405020304" pitchFamily="18" charset="0"/>
                <a:cs typeface="Times New Roman" panose="02020603050405020304" pitchFamily="18" charset="0"/>
              </a:rPr>
              <a:t>c) </a:t>
            </a:r>
            <a:r>
              <a:rPr lang="en-GB" sz="2800" kern="0" dirty="0" err="1">
                <a:solidFill>
                  <a:sysClr val="windowText" lastClr="000000"/>
                </a:solidFill>
                <a:latin typeface="Times New Roman" panose="02020603050405020304" pitchFamily="18" charset="0"/>
                <a:cs typeface="Times New Roman" panose="02020603050405020304" pitchFamily="18" charset="0"/>
              </a:rPr>
              <a:t>Mỗi</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khoản</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mục</a:t>
            </a:r>
            <a:r>
              <a:rPr lang="en-GB" sz="2800" kern="0" dirty="0">
                <a:solidFill>
                  <a:sysClr val="windowText" lastClr="000000"/>
                </a:solidFill>
                <a:latin typeface="Times New Roman" panose="02020603050405020304" pitchFamily="18" charset="0"/>
                <a:cs typeface="Times New Roman" panose="02020603050405020304" pitchFamily="18" charset="0"/>
              </a:rPr>
              <a:t> chi </a:t>
            </a:r>
            <a:r>
              <a:rPr lang="en-GB" sz="2800" kern="0" dirty="0" err="1">
                <a:solidFill>
                  <a:sysClr val="windowText" lastClr="000000"/>
                </a:solidFill>
                <a:latin typeface="Times New Roman" panose="02020603050405020304" pitchFamily="18" charset="0"/>
                <a:cs typeface="Times New Roman" panose="02020603050405020304" pitchFamily="18" charset="0"/>
              </a:rPr>
              <a:t>phí</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chiếm</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bao</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nhiêu</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phần</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trăm</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trên</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tổng</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số</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tiền</a:t>
            </a:r>
            <a:r>
              <a:rPr lang="en-GB" sz="2800" kern="0" dirty="0">
                <a:solidFill>
                  <a:sysClr val="windowText" lastClr="000000"/>
                </a:solidFill>
                <a:latin typeface="Times New Roman" panose="02020603050405020304" pitchFamily="18" charset="0"/>
                <a:cs typeface="Times New Roman" panose="02020603050405020304" pitchFamily="18" charset="0"/>
              </a:rPr>
              <a:t> chi </a:t>
            </a:r>
            <a:r>
              <a:rPr lang="en-GB" sz="2800" kern="0" dirty="0" err="1">
                <a:solidFill>
                  <a:sysClr val="windowText" lastClr="000000"/>
                </a:solidFill>
                <a:latin typeface="Times New Roman" panose="02020603050405020304" pitchFamily="18" charset="0"/>
                <a:cs typeface="Times New Roman" panose="02020603050405020304" pitchFamily="18" charset="0"/>
              </a:rPr>
              <a:t>tiêu</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cả</a:t>
            </a:r>
            <a:r>
              <a:rPr lang="en-GB" sz="2800" kern="0" dirty="0">
                <a:solidFill>
                  <a:sysClr val="windowText" lastClr="000000"/>
                </a:solidFill>
                <a:latin typeface="Times New Roman" panose="02020603050405020304" pitchFamily="18" charset="0"/>
                <a:cs typeface="Times New Roman" panose="02020603050405020304" pitchFamily="18" charset="0"/>
              </a:rPr>
              <a:t> </a:t>
            </a:r>
            <a:r>
              <a:rPr lang="en-GB" sz="2800" kern="0" dirty="0" err="1">
                <a:solidFill>
                  <a:sysClr val="windowText" lastClr="000000"/>
                </a:solidFill>
                <a:latin typeface="Times New Roman" panose="02020603050405020304" pitchFamily="18" charset="0"/>
                <a:cs typeface="Times New Roman" panose="02020603050405020304" pitchFamily="18" charset="0"/>
              </a:rPr>
              <a:t>tháng</a:t>
            </a:r>
            <a:r>
              <a:rPr lang="en-GB" sz="2800" kern="0" dirty="0">
                <a:solidFill>
                  <a:sysClr val="windowText" lastClr="000000"/>
                </a:solidFill>
                <a:latin typeface="Times New Roman" panose="02020603050405020304" pitchFamily="18" charset="0"/>
                <a:cs typeface="Times New Roman" panose="02020603050405020304" pitchFamily="18" charset="0"/>
              </a:rPr>
              <a:t>?</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55937" y="1866598"/>
            <a:ext cx="2082307" cy="2082307"/>
          </a:xfrm>
          <a:prstGeom prst="rect">
            <a:avLst/>
          </a:prstGeom>
        </p:spPr>
      </p:pic>
      <p:graphicFrame>
        <p:nvGraphicFramePr>
          <p:cNvPr id="6" name="Table 5">
            <a:extLst>
              <a:ext uri="{FF2B5EF4-FFF2-40B4-BE49-F238E27FC236}">
                <a16:creationId xmlns:a16="http://schemas.microsoft.com/office/drawing/2014/main" id="{B5B12E86-8726-FE98-4D87-2E783113DFC2}"/>
              </a:ext>
            </a:extLst>
          </p:cNvPr>
          <p:cNvGraphicFramePr>
            <a:graphicFrameLocks noGrp="1"/>
          </p:cNvGraphicFramePr>
          <p:nvPr>
            <p:extLst>
              <p:ext uri="{D42A27DB-BD31-4B8C-83A1-F6EECF244321}">
                <p14:modId xmlns:p14="http://schemas.microsoft.com/office/powerpoint/2010/main" val="1044478137"/>
              </p:ext>
            </p:extLst>
          </p:nvPr>
        </p:nvGraphicFramePr>
        <p:xfrm>
          <a:off x="812138" y="1724870"/>
          <a:ext cx="9043799" cy="2588232"/>
        </p:xfrm>
        <a:graphic>
          <a:graphicData uri="http://schemas.openxmlformats.org/drawingml/2006/table">
            <a:tbl>
              <a:tblPr firstRow="1" firstCol="1" bandRow="1">
                <a:tableStyleId>{5C22544A-7EE6-4342-B048-85BDC9FD1C3A}</a:tableStyleId>
              </a:tblPr>
              <a:tblGrid>
                <a:gridCol w="7424214">
                  <a:extLst>
                    <a:ext uri="{9D8B030D-6E8A-4147-A177-3AD203B41FA5}">
                      <a16:colId xmlns:a16="http://schemas.microsoft.com/office/drawing/2014/main" val="1766628735"/>
                    </a:ext>
                  </a:extLst>
                </a:gridCol>
                <a:gridCol w="1619585">
                  <a:extLst>
                    <a:ext uri="{9D8B030D-6E8A-4147-A177-3AD203B41FA5}">
                      <a16:colId xmlns:a16="http://schemas.microsoft.com/office/drawing/2014/main" val="1960824019"/>
                    </a:ext>
                  </a:extLst>
                </a:gridCol>
              </a:tblGrid>
              <a:tr h="454632">
                <a:tc>
                  <a:txBody>
                    <a:bodyPr/>
                    <a:lstStyle/>
                    <a:p>
                      <a:pPr marL="0" marR="0" algn="ctr">
                        <a:spcBef>
                          <a:spcPts val="300"/>
                        </a:spcBef>
                        <a:spcAft>
                          <a:spcPts val="300"/>
                        </a:spcAft>
                      </a:pPr>
                      <a:r>
                        <a:rPr lang="vi-VN" sz="2800" b="1" dirty="0">
                          <a:solidFill>
                            <a:srgbClr val="0070C0"/>
                          </a:solidFill>
                          <a:effectLst/>
                          <a:latin typeface="+mj-lt"/>
                        </a:rPr>
                        <a:t>Khoản chi tiêu</a:t>
                      </a:r>
                      <a:endParaRPr lang="en-GB" sz="2800" b="1" dirty="0">
                        <a:solidFill>
                          <a:srgbClr val="0070C0"/>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algn="ctr">
                        <a:spcBef>
                          <a:spcPts val="300"/>
                        </a:spcBef>
                        <a:spcAft>
                          <a:spcPts val="300"/>
                        </a:spcAft>
                      </a:pPr>
                      <a:r>
                        <a:rPr lang="vi-VN" sz="2800" b="1" dirty="0">
                          <a:solidFill>
                            <a:srgbClr val="0070C0"/>
                          </a:solidFill>
                          <a:effectLst/>
                          <a:latin typeface="+mj-lt"/>
                        </a:rPr>
                        <a:t>Tỉ lệ (%)</a:t>
                      </a:r>
                      <a:endParaRPr lang="en-GB" sz="2800" b="1" dirty="0">
                        <a:solidFill>
                          <a:srgbClr val="0070C0"/>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175905863"/>
                  </a:ext>
                </a:extLst>
              </a:tr>
              <a:tr h="772845">
                <a:tc>
                  <a:txBody>
                    <a:bodyPr/>
                    <a:lstStyle/>
                    <a:p>
                      <a:pPr marL="0" marR="0" algn="just">
                        <a:spcBef>
                          <a:spcPts val="300"/>
                        </a:spcBef>
                        <a:spcAft>
                          <a:spcPts val="300"/>
                        </a:spcAft>
                      </a:pPr>
                      <a:r>
                        <a:rPr lang="vi-VN" sz="2800" b="0" dirty="0">
                          <a:solidFill>
                            <a:schemeClr val="tx1"/>
                          </a:solidFill>
                          <a:effectLst/>
                          <a:latin typeface="+mj-lt"/>
                        </a:rPr>
                        <a:t>Cho học tập của các con, dịch vụ y tế và chăm sóc sức khỏe.</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300"/>
                        </a:spcBef>
                        <a:spcAft>
                          <a:spcPts val="300"/>
                        </a:spcAft>
                      </a:pPr>
                      <a:r>
                        <a:rPr lang="vi-VN" sz="2800" b="0" dirty="0">
                          <a:solidFill>
                            <a:schemeClr val="tx1"/>
                          </a:solidFill>
                          <a:effectLst/>
                          <a:latin typeface="+mj-lt"/>
                          <a:ea typeface="Times New Roman" panose="02020603050405020304" pitchFamily="18" charset="0"/>
                        </a:rPr>
                        <a:t>16</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2101905"/>
                  </a:ext>
                </a:extLst>
              </a:tr>
              <a:tr h="386423">
                <a:tc>
                  <a:txBody>
                    <a:bodyPr/>
                    <a:lstStyle/>
                    <a:p>
                      <a:pPr marL="0" marR="0" algn="just">
                        <a:spcBef>
                          <a:spcPts val="300"/>
                        </a:spcBef>
                        <a:spcAft>
                          <a:spcPts val="300"/>
                        </a:spcAft>
                      </a:pPr>
                      <a:r>
                        <a:rPr lang="vi-VN" sz="2800" b="0" dirty="0">
                          <a:solidFill>
                            <a:schemeClr val="tx1"/>
                          </a:solidFill>
                          <a:effectLst/>
                          <a:latin typeface="+mj-lt"/>
                        </a:rPr>
                        <a:t>Cho các nhu cầu thiết yếu.</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300"/>
                        </a:spcBef>
                        <a:spcAft>
                          <a:spcPts val="300"/>
                        </a:spcAft>
                      </a:pPr>
                      <a:r>
                        <a:rPr lang="vi-VN" sz="2800" b="0" dirty="0">
                          <a:solidFill>
                            <a:schemeClr val="tx1"/>
                          </a:solidFill>
                          <a:effectLst/>
                          <a:latin typeface="+mj-lt"/>
                          <a:ea typeface="Times New Roman" panose="02020603050405020304" pitchFamily="18" charset="0"/>
                        </a:rPr>
                        <a:t>50</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59734031"/>
                  </a:ext>
                </a:extLst>
              </a:tr>
              <a:tr h="386423">
                <a:tc>
                  <a:txBody>
                    <a:bodyPr/>
                    <a:lstStyle/>
                    <a:p>
                      <a:pPr marL="0" marR="0" algn="just">
                        <a:spcBef>
                          <a:spcPts val="300"/>
                        </a:spcBef>
                        <a:spcAft>
                          <a:spcPts val="300"/>
                        </a:spcAft>
                      </a:pPr>
                      <a:r>
                        <a:rPr lang="vi-VN" sz="2800" b="0" dirty="0">
                          <a:solidFill>
                            <a:schemeClr val="tx1"/>
                          </a:solidFill>
                          <a:effectLst/>
                          <a:latin typeface="+mj-lt"/>
                        </a:rPr>
                        <a:t>Cho mua sắm cá nhân</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300"/>
                        </a:spcBef>
                        <a:spcAft>
                          <a:spcPts val="300"/>
                        </a:spcAft>
                      </a:pPr>
                      <a:r>
                        <a:rPr lang="vi-VN" sz="2800" b="0" dirty="0">
                          <a:solidFill>
                            <a:schemeClr val="tx1"/>
                          </a:solidFill>
                          <a:effectLst/>
                          <a:latin typeface="+mj-lt"/>
                          <a:ea typeface="Times New Roman" panose="02020603050405020304" pitchFamily="18" charset="0"/>
                        </a:rPr>
                        <a:t>14</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10042375"/>
                  </a:ext>
                </a:extLst>
              </a:tr>
              <a:tr h="386423">
                <a:tc>
                  <a:txBody>
                    <a:bodyPr/>
                    <a:lstStyle/>
                    <a:p>
                      <a:pPr marL="0" marR="0" algn="just">
                        <a:spcBef>
                          <a:spcPts val="300"/>
                        </a:spcBef>
                        <a:spcAft>
                          <a:spcPts val="300"/>
                        </a:spcAft>
                      </a:pPr>
                      <a:r>
                        <a:rPr lang="vi-VN" sz="2800" b="0" dirty="0">
                          <a:solidFill>
                            <a:schemeClr val="tx1"/>
                          </a:solidFill>
                          <a:effectLst/>
                          <a:latin typeface="+mj-lt"/>
                        </a:rPr>
                        <a:t>Cho tiết kiệm</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300"/>
                        </a:spcBef>
                        <a:spcAft>
                          <a:spcPts val="300"/>
                        </a:spcAft>
                      </a:pPr>
                      <a:r>
                        <a:rPr lang="vi-VN" sz="2800" b="0" dirty="0">
                          <a:solidFill>
                            <a:schemeClr val="tx1"/>
                          </a:solidFill>
                          <a:effectLst/>
                          <a:latin typeface="+mj-lt"/>
                          <a:ea typeface="Times New Roman" panose="02020603050405020304" pitchFamily="18" charset="0"/>
                        </a:rPr>
                        <a:t>20</a:t>
                      </a:r>
                      <a:endParaRPr lang="en-GB" sz="28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08458667"/>
                  </a:ext>
                </a:extLst>
              </a:tr>
            </a:tbl>
          </a:graphicData>
        </a:graphic>
      </p:graphicFrame>
    </p:spTree>
    <p:extLst>
      <p:ext uri="{BB962C8B-B14F-4D97-AF65-F5344CB8AC3E}">
        <p14:creationId xmlns:p14="http://schemas.microsoft.com/office/powerpoint/2010/main" val="151308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par>
                                <p:cTn id="12" presetID="16" presetClass="entr" presetSubtype="21"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par>
                                <p:cTn id="15" presetID="2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par>
                                <p:cTn id="18" presetID="4" presetClass="entr" presetSubtype="16"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box(in)">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926" y="97950"/>
            <a:ext cx="9886319" cy="1077218"/>
          </a:xfrm>
          <a:prstGeom prst="rect">
            <a:avLst/>
          </a:prstGeom>
        </p:spPr>
        <p:txBody>
          <a:bodyPr wrap="square">
            <a:spAutoFit/>
          </a:bodyPr>
          <a:lstStyle/>
          <a:p>
            <a:pPr lvl="0">
              <a:defRPr/>
            </a:pPr>
            <a:r>
              <a:rPr lang="nl-NL" sz="3200" b="1" u="sng" kern="0" dirty="0">
                <a:solidFill>
                  <a:srgbClr val="7030A0"/>
                </a:solidFill>
                <a:latin typeface="Times New Roman" panose="02020603050405020304" pitchFamily="18" charset="0"/>
                <a:ea typeface="Times New Roman" panose="02020603050405020304" pitchFamily="18" charset="0"/>
              </a:rPr>
              <a:t>2. </a:t>
            </a:r>
            <a:r>
              <a:rPr lang="nl-NL" sz="3200" b="1" u="sng" kern="0" dirty="0">
                <a:solidFill>
                  <a:srgbClr val="7030A0"/>
                </a:solidFill>
                <a:latin typeface="Times New Roman" panose="02020603050405020304" pitchFamily="18" charset="0"/>
                <a:ea typeface="Arial" panose="020B0604020202020204" pitchFamily="34" charset="0"/>
              </a:rPr>
              <a:t>Nội dung chính của quản lí tài chính cá nhân</a:t>
            </a:r>
          </a:p>
          <a:p>
            <a:pPr lvl="0">
              <a:defRPr/>
            </a:pPr>
            <a:r>
              <a:rPr lang="nl-NL" sz="3200" b="1" kern="0" dirty="0">
                <a:solidFill>
                  <a:srgbClr val="7030A0"/>
                </a:solidFill>
                <a:latin typeface="Times New Roman" panose="02020603050405020304" pitchFamily="18" charset="0"/>
              </a:rPr>
              <a:t>2.1. Chi tiêu của bản thân (hoặc của gia đình)</a:t>
            </a:r>
            <a:endParaRPr lang="en-US" sz="3200" kern="0" dirty="0">
              <a:solidFill>
                <a:srgbClr val="7030A0"/>
              </a:solidFill>
            </a:endParaRPr>
          </a:p>
        </p:txBody>
      </p:sp>
      <p:sp>
        <p:nvSpPr>
          <p:cNvPr id="3" name="TextBox 2"/>
          <p:cNvSpPr txBox="1"/>
          <p:nvPr/>
        </p:nvSpPr>
        <p:spPr>
          <a:xfrm>
            <a:off x="213926" y="1064332"/>
            <a:ext cx="11881092" cy="4401205"/>
          </a:xfrm>
          <a:prstGeom prst="rect">
            <a:avLst/>
          </a:prstGeom>
          <a:noFill/>
        </p:spPr>
        <p:txBody>
          <a:bodyPr wrap="square" rtlCol="0">
            <a:spAutoFit/>
          </a:bodyPr>
          <a:lstStyle/>
          <a:p>
            <a:pPr>
              <a:defRPr/>
            </a:pPr>
            <a:r>
              <a:rPr lang="en-US" sz="2800" b="1" kern="0" dirty="0" err="1">
                <a:solidFill>
                  <a:srgbClr val="FF0000"/>
                </a:solidFill>
                <a:latin typeface="Times New Roman" panose="02020603050405020304" pitchFamily="18" charset="0"/>
                <a:cs typeface="Times New Roman" panose="02020603050405020304" pitchFamily="18" charset="0"/>
              </a:rPr>
              <a:t>Kết</a:t>
            </a:r>
            <a:r>
              <a:rPr lang="en-US" sz="2800" b="1" kern="0" dirty="0">
                <a:solidFill>
                  <a:srgbClr val="FF0000"/>
                </a:solidFill>
                <a:latin typeface="Times New Roman" panose="02020603050405020304" pitchFamily="18" charset="0"/>
                <a:cs typeface="Times New Roman" panose="02020603050405020304" pitchFamily="18" charset="0"/>
              </a:rPr>
              <a:t> </a:t>
            </a:r>
            <a:r>
              <a:rPr lang="en-US" sz="2800" b="1" kern="0" dirty="0" err="1">
                <a:solidFill>
                  <a:srgbClr val="FF0000"/>
                </a:solidFill>
                <a:latin typeface="Times New Roman" panose="02020603050405020304" pitchFamily="18" charset="0"/>
                <a:cs typeface="Times New Roman" panose="02020603050405020304" pitchFamily="18" charset="0"/>
              </a:rPr>
              <a:t>luận</a:t>
            </a:r>
            <a:r>
              <a:rPr lang="en-US" sz="2800" b="1" kern="0" dirty="0">
                <a:solidFill>
                  <a:srgbClr val="FF0000"/>
                </a:solidFill>
                <a:latin typeface="Times New Roman" panose="02020603050405020304" pitchFamily="18" charset="0"/>
                <a:cs typeface="Times New Roman" panose="02020603050405020304" pitchFamily="18" charset="0"/>
              </a:rPr>
              <a:t>: </a:t>
            </a:r>
            <a:r>
              <a:rPr lang="vi-VN" sz="2800" kern="0" dirty="0">
                <a:solidFill>
                  <a:sysClr val="windowText" lastClr="000000"/>
                </a:solidFill>
                <a:latin typeface="Times New Roman" panose="02020603050405020304" pitchFamily="18" charset="0"/>
                <a:cs typeface="Times New Roman" panose="02020603050405020304" pitchFamily="18" charset="0"/>
              </a:rPr>
              <a:t>Để quản lí chi tiêu của bản thân (gia đình) trong một khoảng thời gian nhất định (hằng tuần hay hằng tháng) ta có thể làm như sau:</a:t>
            </a:r>
            <a:endParaRPr lang="en-US" sz="2800" kern="0" dirty="0">
              <a:solidFill>
                <a:sysClr val="windowText" lastClr="000000"/>
              </a:solidFill>
              <a:latin typeface="Times New Roman" panose="02020603050405020304" pitchFamily="18" charset="0"/>
              <a:cs typeface="Times New Roman" panose="02020603050405020304" pitchFamily="18" charset="0"/>
            </a:endParaRP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Căn cứ vào điều kiện thực tế của bản thân (gia đình), </a:t>
            </a:r>
            <a:r>
              <a:rPr lang="vi-VN" sz="2800" i="1" kern="0" dirty="0">
                <a:solidFill>
                  <a:srgbClr val="FF0000"/>
                </a:solidFill>
                <a:latin typeface="Times New Roman" panose="02020603050405020304" pitchFamily="18" charset="0"/>
                <a:cs typeface="Times New Roman" panose="02020603050405020304" pitchFamily="18" charset="0"/>
              </a:rPr>
              <a:t>lập danh sách các khoản mục chi tiêu</a:t>
            </a:r>
            <a:r>
              <a:rPr lang="vi-VN" sz="2800" b="1" kern="0" dirty="0">
                <a:solidFill>
                  <a:sysClr val="windowText" lastClr="000000"/>
                </a:solidFill>
                <a:latin typeface="Times New Roman" panose="02020603050405020304" pitchFamily="18" charset="0"/>
                <a:cs typeface="Times New Roman" panose="02020603050405020304" pitchFamily="18" charset="0"/>
              </a:rPr>
              <a:t>:</a:t>
            </a: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Cho học tập, dịch vụ y tế sức khỏe</a:t>
            </a: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Cho các nhu cầu thiết yếu</a:t>
            </a: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Cho mua sắm cá nhân</a:t>
            </a: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Cho tiết kiệm hoặc đầu tư sinh lời</a:t>
            </a: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Căn cứ vào tổng thu nhập của bản thân (gia đình), </a:t>
            </a:r>
            <a:r>
              <a:rPr lang="vi-VN" sz="2800" i="1" kern="0" dirty="0">
                <a:solidFill>
                  <a:srgbClr val="FF0000"/>
                </a:solidFill>
                <a:latin typeface="Times New Roman" panose="02020603050405020304" pitchFamily="18" charset="0"/>
                <a:cs typeface="Times New Roman" panose="02020603050405020304" pitchFamily="18" charset="0"/>
              </a:rPr>
              <a:t>phân phối tiền chi tiêu cho mỗi khoản mục</a:t>
            </a:r>
            <a:r>
              <a:rPr lang="vi-VN" sz="2800" kern="0" dirty="0">
                <a:solidFill>
                  <a:sysClr val="windowText" lastClr="000000"/>
                </a:solidFill>
                <a:latin typeface="Times New Roman" panose="02020603050405020304" pitchFamily="18" charset="0"/>
                <a:cs typeface="Times New Roman" panose="02020603050405020304" pitchFamily="18" charset="0"/>
              </a:rPr>
              <a:t> đó.</a:t>
            </a:r>
            <a:endParaRPr lang="en-GB" sz="2800" kern="0" dirty="0">
              <a:solidFill>
                <a:sysClr val="windowText" lastClr="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076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5" dur="500"/>
                                        <p:tgtEl>
                                          <p:spTgt spid="3">
                                            <p:txEl>
                                              <p:pRg st="2" end="2"/>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8" dur="500"/>
                                        <p:tgtEl>
                                          <p:spTgt spid="3">
                                            <p:txEl>
                                              <p:pRg st="3" end="3"/>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1" dur="500"/>
                                        <p:tgtEl>
                                          <p:spTgt spid="3">
                                            <p:txEl>
                                              <p:pRg st="4" end="4"/>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968828" y="1328057"/>
            <a:ext cx="4332515" cy="4132943"/>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kern="0" dirty="0">
                <a:solidFill>
                  <a:srgbClr val="FF0000"/>
                </a:solidFill>
                <a:latin typeface="Times New Roman" panose="02020603050405020304" pitchFamily="18" charset="0"/>
                <a:cs typeface="Times New Roman" panose="02020603050405020304" pitchFamily="18" charset="0"/>
              </a:rPr>
              <a:t>HOẠT ĐỘNG </a:t>
            </a:r>
          </a:p>
        </p:txBody>
      </p:sp>
      <p:sp>
        <p:nvSpPr>
          <p:cNvPr id="11" name="TextBox 10">
            <a:extLst>
              <a:ext uri="{FF2B5EF4-FFF2-40B4-BE49-F238E27FC236}">
                <a16:creationId xmlns:a16="http://schemas.microsoft.com/office/drawing/2014/main" id="{B812FD0D-3345-4D97-BED4-5A0590056D2D}"/>
              </a:ext>
            </a:extLst>
          </p:cNvPr>
          <p:cNvSpPr txBox="1"/>
          <p:nvPr/>
        </p:nvSpPr>
        <p:spPr>
          <a:xfrm>
            <a:off x="6293382" y="2013284"/>
            <a:ext cx="4126436" cy="1015663"/>
          </a:xfrm>
          <a:prstGeom prst="rect">
            <a:avLst/>
          </a:prstGeom>
          <a:noFill/>
        </p:spPr>
        <p:txBody>
          <a:bodyPr wrap="square">
            <a:spAutoFit/>
          </a:bodyPr>
          <a:lstStyle/>
          <a:p>
            <a:pPr defTabSz="1219170"/>
            <a:r>
              <a:rPr lang="en-US" sz="6000" b="1" kern="0" dirty="0" err="1">
                <a:solidFill>
                  <a:srgbClr val="FF0000"/>
                </a:solidFill>
                <a:latin typeface="Times New Roman" panose="02020603050405020304" pitchFamily="18" charset="0"/>
                <a:ea typeface="Calibri" panose="020F0502020204030204" pitchFamily="34" charset="0"/>
              </a:rPr>
              <a:t>Luyện</a:t>
            </a:r>
            <a:r>
              <a:rPr lang="en-US" sz="6000" b="1" kern="0" dirty="0">
                <a:solidFill>
                  <a:srgbClr val="FF0000"/>
                </a:solidFill>
                <a:latin typeface="Times New Roman" panose="02020603050405020304" pitchFamily="18" charset="0"/>
                <a:ea typeface="Calibri" panose="020F0502020204030204" pitchFamily="34" charset="0"/>
              </a:rPr>
              <a:t> </a:t>
            </a:r>
            <a:r>
              <a:rPr lang="en-US" sz="6000" b="1" kern="0" dirty="0" err="1">
                <a:solidFill>
                  <a:srgbClr val="FF0000"/>
                </a:solidFill>
                <a:latin typeface="Times New Roman" panose="02020603050405020304" pitchFamily="18" charset="0"/>
                <a:ea typeface="Calibri" panose="020F0502020204030204" pitchFamily="34" charset="0"/>
              </a:rPr>
              <a:t>tập</a:t>
            </a:r>
            <a:endParaRPr lang="en-US" sz="6000" kern="0" dirty="0">
              <a:solidFill>
                <a:prstClr val="black"/>
              </a:solidFill>
            </a:endParaRPr>
          </a:p>
        </p:txBody>
      </p:sp>
      <p:pic>
        <p:nvPicPr>
          <p:cNvPr id="4" name="Hình ảnh 3">
            <a:extLst>
              <a:ext uri="{FF2B5EF4-FFF2-40B4-BE49-F238E27FC236}">
                <a16:creationId xmlns:a16="http://schemas.microsoft.com/office/drawing/2014/main" id="{65070DB6-3AAA-4E44-BD69-D8EC9843B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1600" y="3059724"/>
            <a:ext cx="6350000" cy="3810000"/>
          </a:xfrm>
          <a:prstGeom prst="rect">
            <a:avLst/>
          </a:prstGeom>
        </p:spPr>
      </p:pic>
    </p:spTree>
    <p:extLst>
      <p:ext uri="{BB962C8B-B14F-4D97-AF65-F5344CB8AC3E}">
        <p14:creationId xmlns:p14="http://schemas.microsoft.com/office/powerpoint/2010/main" val="31722873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30" y="0"/>
            <a:ext cx="9340887" cy="1077218"/>
          </a:xfrm>
          <a:prstGeom prst="rect">
            <a:avLst/>
          </a:prstGeom>
        </p:spPr>
        <p:txBody>
          <a:bodyPr wrap="square">
            <a:spAutoFit/>
          </a:bodyPr>
          <a:lstStyle/>
          <a:p>
            <a:pPr lvl="0">
              <a:defRPr/>
            </a:pPr>
            <a:r>
              <a:rPr lang="nl-NL" sz="3200" b="1" u="sng" kern="0" dirty="0">
                <a:solidFill>
                  <a:srgbClr val="7030A0"/>
                </a:solidFill>
                <a:latin typeface="Times New Roman" panose="02020603050405020304" pitchFamily="18" charset="0"/>
                <a:ea typeface="Times New Roman" panose="02020603050405020304" pitchFamily="18" charset="0"/>
              </a:rPr>
              <a:t>2. </a:t>
            </a:r>
            <a:r>
              <a:rPr lang="nl-NL" sz="3200" b="1" u="sng" kern="0" dirty="0">
                <a:solidFill>
                  <a:srgbClr val="7030A0"/>
                </a:solidFill>
                <a:latin typeface="Times New Roman" panose="02020603050405020304" pitchFamily="18" charset="0"/>
                <a:ea typeface="Arial" panose="020B0604020202020204" pitchFamily="34" charset="0"/>
              </a:rPr>
              <a:t>Nội dung chính của quản lí tài chính cá nhân</a:t>
            </a:r>
          </a:p>
          <a:p>
            <a:pPr lvl="0">
              <a:defRPr/>
            </a:pPr>
            <a:r>
              <a:rPr lang="nl-NL" sz="3200" b="1" kern="0" dirty="0">
                <a:solidFill>
                  <a:srgbClr val="7030A0"/>
                </a:solidFill>
                <a:latin typeface="Times New Roman" panose="02020603050405020304" pitchFamily="18" charset="0"/>
              </a:rPr>
              <a:t>2.1. Chi tiêu của bản thân (hoặc của gia đình)</a:t>
            </a:r>
            <a:endParaRPr lang="en-US" sz="3200" kern="0" dirty="0">
              <a:solidFill>
                <a:srgbClr val="7030A0"/>
              </a:solidFill>
            </a:endParaRPr>
          </a:p>
        </p:txBody>
      </p:sp>
      <p:pic>
        <p:nvPicPr>
          <p:cNvPr id="3" name="Picture 2"/>
          <p:cNvPicPr>
            <a:picLocks noChangeAspect="1"/>
          </p:cNvPicPr>
          <p:nvPr/>
        </p:nvPicPr>
        <p:blipFill>
          <a:blip r:embed="rId4"/>
          <a:stretch>
            <a:fillRect/>
          </a:stretch>
        </p:blipFill>
        <p:spPr>
          <a:xfrm>
            <a:off x="125718" y="1072281"/>
            <a:ext cx="903188" cy="484318"/>
          </a:xfrm>
          <a:prstGeom prst="rect">
            <a:avLst/>
          </a:prstGeom>
        </p:spPr>
      </p:pic>
      <p:sp>
        <p:nvSpPr>
          <p:cNvPr id="4" name="TextBox 3"/>
          <p:cNvSpPr txBox="1"/>
          <p:nvPr/>
        </p:nvSpPr>
        <p:spPr>
          <a:xfrm>
            <a:off x="125718" y="1072281"/>
            <a:ext cx="10416659" cy="830997"/>
          </a:xfrm>
          <a:prstGeom prst="rect">
            <a:avLst/>
          </a:prstGeom>
          <a:noFill/>
        </p:spPr>
        <p:txBody>
          <a:bodyPr wrap="square" rtlCol="0">
            <a:spAutoFit/>
          </a:bodyPr>
          <a:lstStyle/>
          <a:p>
            <a:pPr>
              <a:defRPr/>
            </a:pPr>
            <a:r>
              <a:rPr lang="en-US" sz="2400" kern="0" dirty="0">
                <a:solidFill>
                  <a:sysClr val="windowText" lastClr="000000"/>
                </a:solidFill>
                <a:latin typeface="Times New Roman" panose="02020603050405020304" pitchFamily="18" charset="0"/>
                <a:cs typeface="Times New Roman" panose="02020603050405020304" pitchFamily="18" charset="0"/>
              </a:rPr>
              <a:t>	a) </a:t>
            </a:r>
            <a:r>
              <a:rPr lang="en-US" sz="2400" kern="0" dirty="0" err="1">
                <a:solidFill>
                  <a:sysClr val="windowText" lastClr="000000"/>
                </a:solidFill>
                <a:latin typeface="Times New Roman" panose="02020603050405020304" pitchFamily="18" charset="0"/>
                <a:cs typeface="Times New Roman" panose="02020603050405020304" pitchFamily="18" charset="0"/>
              </a:rPr>
              <a:t>Giả</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sử</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một</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gia</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đình</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có</a:t>
            </a:r>
            <a:r>
              <a:rPr lang="en-US" sz="2400" kern="0" dirty="0">
                <a:solidFill>
                  <a:sysClr val="windowText" lastClr="000000"/>
                </a:solidFill>
                <a:latin typeface="Times New Roman" panose="02020603050405020304" pitchFamily="18" charset="0"/>
                <a:cs typeface="Times New Roman" panose="02020603050405020304" pitchFamily="18" charset="0"/>
              </a:rPr>
              <a:t> 5 </a:t>
            </a:r>
            <a:r>
              <a:rPr lang="en-US" sz="2400" kern="0" dirty="0" err="1">
                <a:solidFill>
                  <a:sysClr val="windowText" lastClr="000000"/>
                </a:solidFill>
                <a:latin typeface="Times New Roman" panose="02020603050405020304" pitchFamily="18" charset="0"/>
                <a:cs typeface="Times New Roman" panose="02020603050405020304" pitchFamily="18" charset="0"/>
              </a:rPr>
              <a:t>triệu</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đồng</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để</a:t>
            </a:r>
            <a:r>
              <a:rPr lang="en-US" sz="2400" kern="0" dirty="0">
                <a:solidFill>
                  <a:sysClr val="windowText" lastClr="000000"/>
                </a:solidFill>
                <a:latin typeface="Times New Roman" panose="02020603050405020304" pitchFamily="18" charset="0"/>
                <a:cs typeface="Times New Roman" panose="02020603050405020304" pitchFamily="18" charset="0"/>
              </a:rPr>
              <a:t> chi </a:t>
            </a:r>
            <a:r>
              <a:rPr lang="en-US" sz="2400" kern="0" dirty="0" err="1">
                <a:solidFill>
                  <a:sysClr val="windowText" lastClr="000000"/>
                </a:solidFill>
                <a:latin typeface="Times New Roman" panose="02020603050405020304" pitchFamily="18" charset="0"/>
                <a:cs typeface="Times New Roman" panose="02020603050405020304" pitchFamily="18" charset="0"/>
              </a:rPr>
              <a:t>tiêu</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trong</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vòng</a:t>
            </a:r>
            <a:r>
              <a:rPr lang="en-US" sz="2400" kern="0" dirty="0">
                <a:solidFill>
                  <a:sysClr val="windowText" lastClr="000000"/>
                </a:solidFill>
                <a:latin typeface="Times New Roman" panose="02020603050405020304" pitchFamily="18" charset="0"/>
                <a:cs typeface="Times New Roman" panose="02020603050405020304" pitchFamily="18" charset="0"/>
              </a:rPr>
              <a:t> 1 </a:t>
            </a:r>
            <a:r>
              <a:rPr lang="en-US" sz="2400" kern="0" dirty="0" err="1">
                <a:solidFill>
                  <a:sysClr val="windowText" lastClr="000000"/>
                </a:solidFill>
                <a:latin typeface="Times New Roman" panose="02020603050405020304" pitchFamily="18" charset="0"/>
                <a:cs typeface="Times New Roman" panose="02020603050405020304" pitchFamily="18" charset="0"/>
              </a:rPr>
              <a:t>tuần</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Yêu</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cầu</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mỗi</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học</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sinh</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lập</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kế</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hoạch</a:t>
            </a:r>
            <a:r>
              <a:rPr lang="en-US" sz="2400" kern="0" dirty="0">
                <a:solidFill>
                  <a:sysClr val="windowText" lastClr="000000"/>
                </a:solidFill>
                <a:latin typeface="Times New Roman" panose="02020603050405020304" pitchFamily="18" charset="0"/>
                <a:cs typeface="Times New Roman" panose="02020603050405020304" pitchFamily="18" charset="0"/>
              </a:rPr>
              <a:t> chi </a:t>
            </a:r>
            <a:r>
              <a:rPr lang="en-US" sz="2400" kern="0" dirty="0" err="1">
                <a:solidFill>
                  <a:sysClr val="windowText" lastClr="000000"/>
                </a:solidFill>
                <a:latin typeface="Times New Roman" panose="02020603050405020304" pitchFamily="18" charset="0"/>
                <a:cs typeface="Times New Roman" panose="02020603050405020304" pitchFamily="18" charset="0"/>
              </a:rPr>
              <a:t>tiêu</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cho</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gia</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đình</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đó</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theo</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mẫu</a:t>
            </a:r>
            <a:r>
              <a:rPr lang="en-US" sz="2400" kern="0" dirty="0">
                <a:solidFill>
                  <a:sysClr val="windowText" lastClr="000000"/>
                </a:solidFill>
                <a:latin typeface="Times New Roman" panose="02020603050405020304" pitchFamily="18" charset="0"/>
                <a:cs typeface="Times New Roman" panose="02020603050405020304" pitchFamily="18" charset="0"/>
              </a:rPr>
              <a:t> </a:t>
            </a:r>
            <a:r>
              <a:rPr lang="en-US" sz="2400" kern="0" dirty="0" err="1">
                <a:solidFill>
                  <a:sysClr val="windowText" lastClr="000000"/>
                </a:solidFill>
                <a:latin typeface="Times New Roman" panose="02020603050405020304" pitchFamily="18" charset="0"/>
                <a:cs typeface="Times New Roman" panose="02020603050405020304" pitchFamily="18" charset="0"/>
              </a:rPr>
              <a:t>như</a:t>
            </a:r>
            <a:r>
              <a:rPr lang="en-US" sz="2400" kern="0" dirty="0">
                <a:solidFill>
                  <a:sysClr val="windowText" lastClr="000000"/>
                </a:solidFill>
                <a:latin typeface="Times New Roman" panose="02020603050405020304" pitchFamily="18" charset="0"/>
                <a:cs typeface="Times New Roman" panose="02020603050405020304" pitchFamily="18" charset="0"/>
              </a:rPr>
              <a:t> ở </a:t>
            </a:r>
            <a:r>
              <a:rPr lang="en-US" sz="2400" kern="0" dirty="0" err="1">
                <a:solidFill>
                  <a:sysClr val="windowText" lastClr="000000"/>
                </a:solidFill>
                <a:latin typeface="Times New Roman" panose="02020603050405020304" pitchFamily="18" charset="0"/>
                <a:cs typeface="Times New Roman" panose="02020603050405020304" pitchFamily="18" charset="0"/>
              </a:rPr>
              <a:t>Bảng</a:t>
            </a:r>
            <a:r>
              <a:rPr lang="en-US" sz="2400" kern="0" dirty="0">
                <a:solidFill>
                  <a:sysClr val="windowText" lastClr="000000"/>
                </a:solidFill>
                <a:latin typeface="Times New Roman" panose="02020603050405020304" pitchFamily="18" charset="0"/>
                <a:cs typeface="Times New Roman" panose="02020603050405020304" pitchFamily="18" charset="0"/>
              </a:rPr>
              <a:t> 2. </a:t>
            </a:r>
            <a:endParaRPr lang="en-GB" sz="2400" kern="0" dirty="0">
              <a:solidFill>
                <a:sysClr val="windowText" lastClr="00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6" name="Rectangle 5"/>
              <p:cNvSpPr/>
              <p:nvPr/>
            </p:nvSpPr>
            <p:spPr>
              <a:xfrm>
                <a:off x="1028906" y="5290027"/>
                <a:ext cx="8789750" cy="609334"/>
              </a:xfrm>
              <a:prstGeom prst="rect">
                <a:avLst/>
              </a:prstGeom>
              <a:ln>
                <a:solidFill>
                  <a:srgbClr val="FF0000"/>
                </a:solidFill>
              </a:ln>
            </p:spPr>
            <p:txBody>
              <a:bodyPr wrap="square">
                <a:spAutoFit/>
              </a:bodyPr>
              <a:lstStyle/>
              <a:p>
                <a:pPr>
                  <a:defRPr/>
                </a:pPr>
                <a14:m>
                  <m:oMathPara xmlns:m="http://schemas.openxmlformats.org/officeDocument/2006/math">
                    <m:oMathParaPr>
                      <m:jc m:val="centerGroup"/>
                    </m:oMathParaPr>
                    <m:oMath xmlns:m="http://schemas.openxmlformats.org/officeDocument/2006/math">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S</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ố </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ti</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ề</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n</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t</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ừ</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ng</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kho</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ả</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n</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chi</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ti</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ê</m:t>
                      </m:r>
                      <m:r>
                        <m:rPr>
                          <m:nor/>
                        </m:rPr>
                        <a:rPr lang="en-US" sz="320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u</m:t>
                      </m:r>
                      <m:r>
                        <m:rPr>
                          <m:nor/>
                        </m:rPr>
                        <a:rPr lang="en-US" sz="3200" b="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3200" b="0" i="0" kern="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T</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ổ</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ng</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s</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ố </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ti</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ề</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n</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 × </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T</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ỉ </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l</m:t>
                      </m:r>
                      <m:r>
                        <m:rPr>
                          <m:nor/>
                        </m:rPr>
                        <a:rPr lang="en-US" sz="3200" i="0" ker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m:t>ệ</m:t>
                      </m:r>
                    </m:oMath>
                  </m:oMathPara>
                </a14:m>
                <a:endParaRPr lang="en-US" sz="3200"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p:sp>
            <p:nvSpPr>
              <p:cNvPr id="6" name="Rectangle 5"/>
              <p:cNvSpPr>
                <a:spLocks noRot="1" noChangeAspect="1" noMove="1" noResize="1" noEditPoints="1" noAdjustHandles="1" noChangeArrowheads="1" noChangeShapeType="1" noTextEdit="1"/>
              </p:cNvSpPr>
              <p:nvPr/>
            </p:nvSpPr>
            <p:spPr>
              <a:xfrm>
                <a:off x="1028906" y="5290027"/>
                <a:ext cx="8789750" cy="609334"/>
              </a:xfrm>
              <a:prstGeom prst="rect">
                <a:avLst/>
              </a:prstGeom>
              <a:blipFill>
                <a:blip r:embed="rId5"/>
                <a:stretch>
                  <a:fillRect/>
                </a:stretch>
              </a:blipFill>
              <a:ln>
                <a:solidFill>
                  <a:srgbClr val="FF0000"/>
                </a:solidFill>
              </a:ln>
            </p:spPr>
            <p:txBody>
              <a:bodyPr/>
              <a:lstStyle/>
              <a:p>
                <a:r>
                  <a:rPr lang="en-GB">
                    <a:noFill/>
                  </a:rPr>
                  <a:t> </a:t>
                </a:r>
              </a:p>
            </p:txBody>
          </p:sp>
        </mc:Fallback>
      </mc:AlternateContent>
      <p:pic>
        <p:nvPicPr>
          <p:cNvPr id="7" name="3 Minutes Countdown 4k Giant Clock - Đồng hồ đếm ngược 3 phút">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9480883" y="2678327"/>
            <a:ext cx="2267772" cy="1275621"/>
          </a:xfrm>
          <a:prstGeom prst="rect">
            <a:avLst/>
          </a:prstGeom>
        </p:spPr>
      </p:pic>
      <p:pic>
        <p:nvPicPr>
          <p:cNvPr id="8" name="Picture 7"/>
          <p:cNvPicPr>
            <a:picLocks noChangeAspect="1"/>
          </p:cNvPicPr>
          <p:nvPr/>
        </p:nvPicPr>
        <p:blipFill>
          <a:blip r:embed="rId7"/>
          <a:stretch>
            <a:fillRect/>
          </a:stretch>
        </p:blipFill>
        <p:spPr>
          <a:xfrm>
            <a:off x="9480883" y="4386303"/>
            <a:ext cx="2122989" cy="2127160"/>
          </a:xfrm>
          <a:prstGeom prst="rect">
            <a:avLst/>
          </a:prstGeom>
        </p:spPr>
      </p:pic>
      <p:graphicFrame>
        <p:nvGraphicFramePr>
          <p:cNvPr id="9" name="Table 8">
            <a:extLst>
              <a:ext uri="{FF2B5EF4-FFF2-40B4-BE49-F238E27FC236}">
                <a16:creationId xmlns:a16="http://schemas.microsoft.com/office/drawing/2014/main" id="{B07A3593-C03F-02E0-86D8-7757C7D77AE6}"/>
              </a:ext>
            </a:extLst>
          </p:cNvPr>
          <p:cNvGraphicFramePr>
            <a:graphicFrameLocks noGrp="1"/>
          </p:cNvGraphicFramePr>
          <p:nvPr>
            <p:extLst>
              <p:ext uri="{D42A27DB-BD31-4B8C-83A1-F6EECF244321}">
                <p14:modId xmlns:p14="http://schemas.microsoft.com/office/powerpoint/2010/main" val="2599269753"/>
              </p:ext>
            </p:extLst>
          </p:nvPr>
        </p:nvGraphicFramePr>
        <p:xfrm>
          <a:off x="229844" y="1937436"/>
          <a:ext cx="9142973" cy="2979174"/>
        </p:xfrm>
        <a:graphic>
          <a:graphicData uri="http://schemas.openxmlformats.org/drawingml/2006/table">
            <a:tbl>
              <a:tblPr firstRow="1" firstCol="1" bandRow="1">
                <a:tableStyleId>{5C22544A-7EE6-4342-B048-85BDC9FD1C3A}</a:tableStyleId>
              </a:tblPr>
              <a:tblGrid>
                <a:gridCol w="6593738">
                  <a:extLst>
                    <a:ext uri="{9D8B030D-6E8A-4147-A177-3AD203B41FA5}">
                      <a16:colId xmlns:a16="http://schemas.microsoft.com/office/drawing/2014/main" val="606597731"/>
                    </a:ext>
                  </a:extLst>
                </a:gridCol>
                <a:gridCol w="1454727">
                  <a:extLst>
                    <a:ext uri="{9D8B030D-6E8A-4147-A177-3AD203B41FA5}">
                      <a16:colId xmlns:a16="http://schemas.microsoft.com/office/drawing/2014/main" val="1925749045"/>
                    </a:ext>
                  </a:extLst>
                </a:gridCol>
                <a:gridCol w="1094508">
                  <a:extLst>
                    <a:ext uri="{9D8B030D-6E8A-4147-A177-3AD203B41FA5}">
                      <a16:colId xmlns:a16="http://schemas.microsoft.com/office/drawing/2014/main" val="115393812"/>
                    </a:ext>
                  </a:extLst>
                </a:gridCol>
              </a:tblGrid>
              <a:tr h="819619">
                <a:tc>
                  <a:txBody>
                    <a:bodyPr/>
                    <a:lstStyle/>
                    <a:p>
                      <a:pPr marL="0" marR="0" algn="ctr">
                        <a:spcBef>
                          <a:spcPts val="300"/>
                        </a:spcBef>
                        <a:spcAft>
                          <a:spcPts val="300"/>
                        </a:spcAft>
                      </a:pPr>
                      <a:r>
                        <a:rPr lang="vi-VN" sz="2400" dirty="0">
                          <a:solidFill>
                            <a:srgbClr val="0070C0"/>
                          </a:solidFill>
                          <a:effectLst/>
                          <a:latin typeface="+mj-lt"/>
                        </a:rPr>
                        <a:t>Khoản chi tiêu</a:t>
                      </a:r>
                      <a:endParaRPr lang="en-GB" sz="2400" dirty="0">
                        <a:solidFill>
                          <a:srgbClr val="0070C0"/>
                        </a:solidFill>
                        <a:effectLst/>
                        <a:latin typeface="+mj-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ctr">
                        <a:spcBef>
                          <a:spcPts val="300"/>
                        </a:spcBef>
                        <a:spcAft>
                          <a:spcPts val="300"/>
                        </a:spcAft>
                      </a:pPr>
                      <a:r>
                        <a:rPr lang="vi-VN" sz="2400" dirty="0">
                          <a:solidFill>
                            <a:srgbClr val="0070C0"/>
                          </a:solidFill>
                          <a:effectLst/>
                          <a:latin typeface="+mj-lt"/>
                        </a:rPr>
                        <a:t>Số tiền (đồng)</a:t>
                      </a:r>
                      <a:endParaRPr lang="en-GB" sz="2400" dirty="0">
                        <a:solidFill>
                          <a:srgbClr val="0070C0"/>
                        </a:solidFill>
                        <a:effectLst/>
                        <a:latin typeface="+mj-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algn="ctr">
                        <a:spcBef>
                          <a:spcPts val="300"/>
                        </a:spcBef>
                        <a:spcAft>
                          <a:spcPts val="300"/>
                        </a:spcAft>
                      </a:pPr>
                      <a:r>
                        <a:rPr lang="vi-VN" sz="2400" dirty="0">
                          <a:solidFill>
                            <a:srgbClr val="0070C0"/>
                          </a:solidFill>
                          <a:effectLst/>
                          <a:latin typeface="+mj-lt"/>
                        </a:rPr>
                        <a:t>Tỉ lệ (%)</a:t>
                      </a:r>
                      <a:endParaRPr lang="en-GB" sz="2400" dirty="0">
                        <a:solidFill>
                          <a:srgbClr val="0070C0"/>
                        </a:solidFill>
                        <a:effectLst/>
                        <a:latin typeface="+mj-lt"/>
                        <a:ea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170382476"/>
                  </a:ext>
                </a:extLst>
              </a:tr>
              <a:tr h="770491">
                <a:tc>
                  <a:txBody>
                    <a:bodyPr/>
                    <a:lstStyle/>
                    <a:p>
                      <a:pPr marL="0" marR="0" algn="l">
                        <a:spcBef>
                          <a:spcPts val="300"/>
                        </a:spcBef>
                        <a:spcAft>
                          <a:spcPts val="300"/>
                        </a:spcAft>
                      </a:pPr>
                      <a:r>
                        <a:rPr lang="vi-VN" sz="2400" b="0" dirty="0">
                          <a:solidFill>
                            <a:schemeClr val="tx1"/>
                          </a:solidFill>
                          <a:effectLst/>
                          <a:latin typeface="+mj-lt"/>
                        </a:rPr>
                        <a:t>Cho học tập của các con, dịch vụ y tế và chăm sóc sức khỏe.</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dirty="0">
                          <a:solidFill>
                            <a:schemeClr val="tx1"/>
                          </a:solidFill>
                          <a:effectLst/>
                          <a:latin typeface="+mj-lt"/>
                        </a:rPr>
                        <a:t>?</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a:solidFill>
                            <a:schemeClr val="tx1"/>
                          </a:solidFill>
                          <a:effectLst/>
                          <a:latin typeface="+mj-lt"/>
                        </a:rPr>
                        <a:t>?</a:t>
                      </a:r>
                      <a:endParaRPr lang="en-GB" sz="2400" b="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4483776"/>
                  </a:ext>
                </a:extLst>
              </a:tr>
              <a:tr h="513660">
                <a:tc>
                  <a:txBody>
                    <a:bodyPr/>
                    <a:lstStyle/>
                    <a:p>
                      <a:pPr marL="0" marR="0" algn="just">
                        <a:spcBef>
                          <a:spcPts val="300"/>
                        </a:spcBef>
                        <a:spcAft>
                          <a:spcPts val="300"/>
                        </a:spcAft>
                      </a:pPr>
                      <a:r>
                        <a:rPr lang="vi-VN" sz="2400" b="0" dirty="0">
                          <a:solidFill>
                            <a:schemeClr val="tx1"/>
                          </a:solidFill>
                          <a:effectLst/>
                          <a:latin typeface="+mj-lt"/>
                        </a:rPr>
                        <a:t>Cho các nhu cầu thiết yếu.</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dirty="0">
                          <a:solidFill>
                            <a:schemeClr val="tx1"/>
                          </a:solidFill>
                          <a:effectLst/>
                          <a:latin typeface="+mj-lt"/>
                        </a:rPr>
                        <a:t>?</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dirty="0">
                          <a:solidFill>
                            <a:schemeClr val="tx1"/>
                          </a:solidFill>
                          <a:effectLst/>
                          <a:latin typeface="+mj-lt"/>
                        </a:rPr>
                        <a:t>?</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47881934"/>
                  </a:ext>
                </a:extLst>
              </a:tr>
              <a:tr h="509644">
                <a:tc>
                  <a:txBody>
                    <a:bodyPr/>
                    <a:lstStyle/>
                    <a:p>
                      <a:pPr marL="0" marR="0" algn="just">
                        <a:spcBef>
                          <a:spcPts val="300"/>
                        </a:spcBef>
                        <a:spcAft>
                          <a:spcPts val="300"/>
                        </a:spcAft>
                      </a:pPr>
                      <a:r>
                        <a:rPr lang="vi-VN" sz="2400" b="0" dirty="0">
                          <a:solidFill>
                            <a:schemeClr val="tx1"/>
                          </a:solidFill>
                          <a:effectLst/>
                          <a:latin typeface="+mj-lt"/>
                        </a:rPr>
                        <a:t>Cho mua sắm cá nhân</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dirty="0">
                          <a:solidFill>
                            <a:schemeClr val="tx1"/>
                          </a:solidFill>
                          <a:effectLst/>
                          <a:latin typeface="+mj-lt"/>
                        </a:rPr>
                        <a:t>?</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dirty="0">
                          <a:solidFill>
                            <a:schemeClr val="tx1"/>
                          </a:solidFill>
                          <a:effectLst/>
                          <a:latin typeface="+mj-lt"/>
                        </a:rPr>
                        <a:t>?</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33131948"/>
                  </a:ext>
                </a:extLst>
              </a:tr>
              <a:tr h="256831">
                <a:tc>
                  <a:txBody>
                    <a:bodyPr/>
                    <a:lstStyle/>
                    <a:p>
                      <a:pPr marL="0" marR="0" algn="just">
                        <a:spcBef>
                          <a:spcPts val="300"/>
                        </a:spcBef>
                        <a:spcAft>
                          <a:spcPts val="300"/>
                        </a:spcAft>
                      </a:pPr>
                      <a:r>
                        <a:rPr lang="vi-VN" sz="2400" b="0" dirty="0">
                          <a:solidFill>
                            <a:schemeClr val="tx1"/>
                          </a:solidFill>
                          <a:effectLst/>
                          <a:latin typeface="+mj-lt"/>
                        </a:rPr>
                        <a:t>Cho tiết kiệm</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a:solidFill>
                            <a:schemeClr val="tx1"/>
                          </a:solidFill>
                          <a:effectLst/>
                          <a:latin typeface="+mj-lt"/>
                        </a:rPr>
                        <a:t>?</a:t>
                      </a:r>
                      <a:endParaRPr lang="en-GB" sz="2400" b="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vi-VN" sz="2400" b="0" dirty="0">
                          <a:solidFill>
                            <a:schemeClr val="tx1"/>
                          </a:solidFill>
                          <a:effectLst/>
                          <a:latin typeface="+mj-lt"/>
                        </a:rPr>
                        <a:t>?</a:t>
                      </a:r>
                      <a:endParaRPr lang="en-GB" sz="2400" b="0" dirty="0">
                        <a:solidFill>
                          <a:schemeClr val="tx1"/>
                        </a:solidFill>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28271338"/>
                  </a:ext>
                </a:extLst>
              </a:tr>
            </a:tbl>
          </a:graphicData>
        </a:graphic>
      </p:graphicFrame>
    </p:spTree>
    <p:extLst>
      <p:ext uri="{BB962C8B-B14F-4D97-AF65-F5344CB8AC3E}">
        <p14:creationId xmlns:p14="http://schemas.microsoft.com/office/powerpoint/2010/main" val="4064677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2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par>
                                <p:cTn id="17" presetID="16" presetClass="entr" presetSubtype="2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26" fill="hold" display="0">
                  <p:stCondLst>
                    <p:cond delay="indefinite"/>
                  </p:stCondLst>
                </p:cTn>
                <p:tgtEl>
                  <p:spTgt spid="7"/>
                </p:tgtEl>
              </p:cMediaNode>
            </p:video>
          </p:childTnLst>
        </p:cTn>
      </p:par>
    </p:tnLst>
    <p:bldLst>
      <p:bldP spid="4" grpId="0"/>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p:cNvSpPr/>
          <p:nvPr/>
        </p:nvSpPr>
        <p:spPr>
          <a:xfrm>
            <a:off x="812800" y="685800"/>
            <a:ext cx="4314613" cy="424688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r>
              <a:rPr lang="en-US" sz="3200" b="1" kern="0">
                <a:solidFill>
                  <a:srgbClr val="002060"/>
                </a:solidFill>
                <a:latin typeface="Times New Roman" panose="02020603050405020304" pitchFamily="18" charset="0"/>
                <a:cs typeface="Times New Roman" panose="02020603050405020304" pitchFamily="18" charset="0"/>
              </a:rPr>
              <a:t>HOẠT ĐỘNG</a:t>
            </a:r>
          </a:p>
        </p:txBody>
      </p:sp>
      <p:pic>
        <p:nvPicPr>
          <p:cNvPr id="4" name="Hình ảnh 3" descr="Ảnh có chứa văn bản, đồ chơi, đồ họa véc-tơ, danh thiếp&#10;&#10;Mô tả được tạo tự độ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05633" y="3568116"/>
            <a:ext cx="3093627" cy="2979963"/>
          </a:xfrm>
          <a:prstGeom prst="rect">
            <a:avLst/>
          </a:prstGeom>
        </p:spPr>
      </p:pic>
      <p:sp>
        <p:nvSpPr>
          <p:cNvPr id="2" name="TextBox 10"/>
          <p:cNvSpPr txBox="1"/>
          <p:nvPr/>
        </p:nvSpPr>
        <p:spPr>
          <a:xfrm>
            <a:off x="5433453" y="2420197"/>
            <a:ext cx="3251200" cy="748988"/>
          </a:xfrm>
          <a:prstGeom prst="rect">
            <a:avLst/>
          </a:prstGeom>
          <a:solidFill>
            <a:schemeClr val="accent6">
              <a:lumMod val="40000"/>
              <a:lumOff val="60000"/>
            </a:schemeClr>
          </a:solidFill>
        </p:spPr>
        <p:txBody>
          <a:bodyPr wrap="square">
            <a:spAutoFit/>
          </a:bodyPr>
          <a:lstStyle/>
          <a:p>
            <a:pPr defTabSz="1219170"/>
            <a:r>
              <a:rPr lang="en-GB" altLang="en-US" sz="4267" b="1" kern="0" dirty="0">
                <a:solidFill>
                  <a:srgbClr val="FF0000"/>
                </a:solidFill>
                <a:latin typeface="Times New Roman" panose="02020603050405020304" pitchFamily="18" charset="0"/>
              </a:rPr>
              <a:t>VẬN DỤNG</a:t>
            </a:r>
          </a:p>
        </p:txBody>
      </p:sp>
    </p:spTree>
    <p:extLst>
      <p:ext uri="{BB962C8B-B14F-4D97-AF65-F5344CB8AC3E}">
        <p14:creationId xmlns:p14="http://schemas.microsoft.com/office/powerpoint/2010/main" val="3969123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6541"/>
            <a:ext cx="9432822" cy="1077218"/>
          </a:xfrm>
          <a:prstGeom prst="rect">
            <a:avLst/>
          </a:prstGeom>
        </p:spPr>
        <p:txBody>
          <a:bodyPr wrap="square">
            <a:spAutoFit/>
          </a:bodyPr>
          <a:lstStyle/>
          <a:p>
            <a:pPr lvl="0">
              <a:defRPr/>
            </a:pPr>
            <a:r>
              <a:rPr lang="nl-NL" sz="3200" b="1" u="sng" kern="0" dirty="0">
                <a:solidFill>
                  <a:srgbClr val="7030A0"/>
                </a:solidFill>
                <a:latin typeface="Times New Roman" panose="02020603050405020304" pitchFamily="18" charset="0"/>
                <a:ea typeface="Times New Roman" panose="02020603050405020304" pitchFamily="18" charset="0"/>
              </a:rPr>
              <a:t>2. </a:t>
            </a:r>
            <a:r>
              <a:rPr lang="nl-NL" sz="3200" b="1" u="sng" kern="0" dirty="0">
                <a:solidFill>
                  <a:srgbClr val="7030A0"/>
                </a:solidFill>
                <a:latin typeface="Times New Roman" panose="02020603050405020304" pitchFamily="18" charset="0"/>
                <a:ea typeface="Arial" panose="020B0604020202020204" pitchFamily="34" charset="0"/>
              </a:rPr>
              <a:t>Nội dung chính của quản lí tài chính cá nhân</a:t>
            </a:r>
          </a:p>
          <a:p>
            <a:pPr lvl="0">
              <a:defRPr/>
            </a:pPr>
            <a:r>
              <a:rPr lang="nl-NL" sz="3200" b="1" kern="0" dirty="0">
                <a:solidFill>
                  <a:srgbClr val="7030A0"/>
                </a:solidFill>
                <a:latin typeface="Times New Roman" panose="02020603050405020304" pitchFamily="18" charset="0"/>
              </a:rPr>
              <a:t>2.1. Chi tiêu của bản thân (hoặc của gia đình)</a:t>
            </a:r>
            <a:endParaRPr lang="en-US" sz="3200" kern="0" dirty="0">
              <a:solidFill>
                <a:srgbClr val="7030A0"/>
              </a:solidFill>
            </a:endParaRPr>
          </a:p>
        </p:txBody>
      </p:sp>
      <p:pic>
        <p:nvPicPr>
          <p:cNvPr id="4" name="Đồng hồ đếm ngược 5 phút __ 5 Minutes Countdown Time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0349344" y="0"/>
            <a:ext cx="1842655" cy="1036493"/>
          </a:xfrm>
          <a:prstGeom prst="rect">
            <a:avLst/>
          </a:prstGeom>
        </p:spPr>
      </p:pic>
      <p:sp>
        <p:nvSpPr>
          <p:cNvPr id="5" name="TextBox 4"/>
          <p:cNvSpPr txBox="1"/>
          <p:nvPr/>
        </p:nvSpPr>
        <p:spPr>
          <a:xfrm>
            <a:off x="134106" y="1147694"/>
            <a:ext cx="11923788" cy="2308324"/>
          </a:xfrm>
          <a:prstGeom prst="rect">
            <a:avLst/>
          </a:prstGeom>
          <a:noFill/>
        </p:spPr>
        <p:txBody>
          <a:bodyPr wrap="square" rtlCol="0">
            <a:spAutoFit/>
          </a:bodyPr>
          <a:lstStyle/>
          <a:p>
            <a:pPr>
              <a:defRPr/>
            </a:pPr>
            <a:r>
              <a:rPr lang="en-US" kern="0" dirty="0">
                <a:solidFill>
                  <a:sysClr val="windowText" lastClr="000000"/>
                </a:solidFill>
                <a:latin typeface="Times New Roman" panose="02020603050405020304" pitchFamily="18" charset="0"/>
                <a:cs typeface="Times New Roman" panose="02020603050405020304" pitchFamily="18" charset="0"/>
              </a:rPr>
              <a:t>	</a:t>
            </a:r>
            <a:r>
              <a:rPr lang="vi-VN" sz="2400" kern="0" dirty="0">
                <a:solidFill>
                  <a:sysClr val="windowText" lastClr="000000"/>
                </a:solidFill>
                <a:latin typeface="Times New Roman" panose="02020603050405020304" pitchFamily="18" charset="0"/>
                <a:cs typeface="Times New Roman" panose="02020603050405020304" pitchFamily="18" charset="0"/>
              </a:rPr>
              <a:t>Từng nhóm trao đổi, thảo luận để xác định rõ: Mỗi khoản mục chi tiêu của gia đình ở </a:t>
            </a:r>
            <a:r>
              <a:rPr lang="vi-VN" sz="2400" i="1" kern="0" dirty="0">
                <a:solidFill>
                  <a:sysClr val="windowText" lastClr="000000"/>
                </a:solidFill>
                <a:latin typeface="Times New Roman" panose="02020603050405020304" pitchFamily="18" charset="0"/>
                <a:cs typeface="Times New Roman" panose="02020603050405020304" pitchFamily="18" charset="0"/>
              </a:rPr>
              <a:t>Hoạt động 1</a:t>
            </a:r>
            <a:r>
              <a:rPr lang="vi-VN" sz="2400" kern="0" dirty="0">
                <a:solidFill>
                  <a:sysClr val="windowText" lastClr="000000"/>
                </a:solidFill>
                <a:latin typeface="Times New Roman" panose="02020603050405020304" pitchFamily="18" charset="0"/>
                <a:cs typeface="Times New Roman" panose="02020603050405020304" pitchFamily="18" charset="0"/>
              </a:rPr>
              <a:t> nên chiếm tỉ lệ bao nhiêu phần trăm là hợp lí?</a:t>
            </a:r>
          </a:p>
          <a:p>
            <a:pPr>
              <a:defRPr/>
            </a:pPr>
            <a:r>
              <a:rPr lang="vi-VN" sz="2400" kern="0" dirty="0">
                <a:solidFill>
                  <a:sysClr val="windowText" lastClr="000000"/>
                </a:solidFill>
                <a:latin typeface="Times New Roman" panose="02020603050405020304" pitchFamily="18" charset="0"/>
                <a:cs typeface="Times New Roman" panose="02020603050405020304" pitchFamily="18" charset="0"/>
              </a:rPr>
              <a:t>a) Căn cứ vào bảng thống kê của mỗi thành viên trong nhóm và những ý kiến thống nhất sau khi thảo luận, mỗi nhóm chọn lấy một bảng thống kê hợp lí nhất.</a:t>
            </a:r>
          </a:p>
          <a:p>
            <a:pPr>
              <a:defRPr/>
            </a:pPr>
            <a:r>
              <a:rPr lang="vi-VN" sz="2400" kern="0" dirty="0">
                <a:solidFill>
                  <a:sysClr val="windowText" lastClr="000000"/>
                </a:solidFill>
                <a:latin typeface="Times New Roman" panose="02020603050405020304" pitchFamily="18" charset="0"/>
                <a:cs typeface="Times New Roman" panose="02020603050405020304" pitchFamily="18" charset="0"/>
              </a:rPr>
              <a:t>b) Căn cứ vào bảng thống kê đã được chọn, mỗi học sinh tiến hành lập bảng thống kê các khoản chi tiêu của gia đình trên trong vòng một tuần theo mẫu như ở Bảng 3.</a:t>
            </a:r>
          </a:p>
        </p:txBody>
      </p:sp>
      <p:pic>
        <p:nvPicPr>
          <p:cNvPr id="6" name="Picture 5"/>
          <p:cNvPicPr>
            <a:picLocks noChangeAspect="1"/>
          </p:cNvPicPr>
          <p:nvPr/>
        </p:nvPicPr>
        <p:blipFill rotWithShape="1">
          <a:blip r:embed="rId5">
            <a:extLst>
              <a:ext uri="{BEBA8EAE-BF5A-486C-A8C5-ECC9F3942E4B}">
                <a14:imgProps xmlns:a14="http://schemas.microsoft.com/office/drawing/2010/main">
                  <a14:imgLayer r:embed="rId6">
                    <a14:imgEffect>
                      <a14:backgroundRemoval t="739" b="9606" l="694" r="9583">
                        <a14:foregroundMark x1="3056" y1="5172" x2="4444" y2="9113"/>
                        <a14:foregroundMark x1="6806" y1="4680" x2="7500" y2="9606"/>
                        <a14:foregroundMark x1="6528" y1="3941" x2="9583" y2="5172"/>
                      </a14:backgroundRemoval>
                    </a14:imgEffect>
                  </a14:imgLayer>
                </a14:imgProps>
              </a:ext>
            </a:extLst>
          </a:blip>
          <a:srcRect r="90087" b="91418"/>
          <a:stretch/>
        </p:blipFill>
        <p:spPr>
          <a:xfrm>
            <a:off x="263536" y="1147694"/>
            <a:ext cx="751112" cy="366693"/>
          </a:xfrm>
          <a:prstGeom prst="rect">
            <a:avLst/>
          </a:prstGeom>
        </p:spPr>
      </p:pic>
      <p:pic>
        <p:nvPicPr>
          <p:cNvPr id="7" name="Picture 6"/>
          <p:cNvPicPr>
            <a:picLocks noChangeAspect="1"/>
          </p:cNvPicPr>
          <p:nvPr/>
        </p:nvPicPr>
        <p:blipFill>
          <a:blip r:embed="rId7"/>
          <a:stretch>
            <a:fillRect/>
          </a:stretch>
        </p:blipFill>
        <p:spPr>
          <a:xfrm>
            <a:off x="9275119" y="4074695"/>
            <a:ext cx="2285492" cy="2285492"/>
          </a:xfrm>
          <a:prstGeom prst="rect">
            <a:avLst/>
          </a:prstGeom>
        </p:spPr>
      </p:pic>
      <p:graphicFrame>
        <p:nvGraphicFramePr>
          <p:cNvPr id="9" name="Table 9">
            <a:extLst>
              <a:ext uri="{FF2B5EF4-FFF2-40B4-BE49-F238E27FC236}">
                <a16:creationId xmlns:a16="http://schemas.microsoft.com/office/drawing/2014/main" id="{21D48BD4-E9AF-0940-3183-8B0F1063FB9E}"/>
              </a:ext>
            </a:extLst>
          </p:cNvPr>
          <p:cNvGraphicFramePr>
            <a:graphicFrameLocks noGrp="1"/>
          </p:cNvGraphicFramePr>
          <p:nvPr>
            <p:extLst>
              <p:ext uri="{D42A27DB-BD31-4B8C-83A1-F6EECF244321}">
                <p14:modId xmlns:p14="http://schemas.microsoft.com/office/powerpoint/2010/main" val="3906039240"/>
              </p:ext>
            </p:extLst>
          </p:nvPr>
        </p:nvGraphicFramePr>
        <p:xfrm>
          <a:off x="263536" y="3429000"/>
          <a:ext cx="10328316" cy="3383280"/>
        </p:xfrm>
        <a:graphic>
          <a:graphicData uri="http://schemas.openxmlformats.org/drawingml/2006/table">
            <a:tbl>
              <a:tblPr firstRow="1" bandRow="1">
                <a:tableStyleId>{5C22544A-7EE6-4342-B048-85BDC9FD1C3A}</a:tableStyleId>
              </a:tblPr>
              <a:tblGrid>
                <a:gridCol w="4502764">
                  <a:extLst>
                    <a:ext uri="{9D8B030D-6E8A-4147-A177-3AD203B41FA5}">
                      <a16:colId xmlns:a16="http://schemas.microsoft.com/office/drawing/2014/main" val="3464803405"/>
                    </a:ext>
                  </a:extLst>
                </a:gridCol>
                <a:gridCol w="1765533">
                  <a:extLst>
                    <a:ext uri="{9D8B030D-6E8A-4147-A177-3AD203B41FA5}">
                      <a16:colId xmlns:a16="http://schemas.microsoft.com/office/drawing/2014/main" val="1465867210"/>
                    </a:ext>
                  </a:extLst>
                </a:gridCol>
                <a:gridCol w="1477940">
                  <a:extLst>
                    <a:ext uri="{9D8B030D-6E8A-4147-A177-3AD203B41FA5}">
                      <a16:colId xmlns:a16="http://schemas.microsoft.com/office/drawing/2014/main" val="3060101440"/>
                    </a:ext>
                  </a:extLst>
                </a:gridCol>
                <a:gridCol w="2582079">
                  <a:extLst>
                    <a:ext uri="{9D8B030D-6E8A-4147-A177-3AD203B41FA5}">
                      <a16:colId xmlns:a16="http://schemas.microsoft.com/office/drawing/2014/main" val="963648857"/>
                    </a:ext>
                  </a:extLst>
                </a:gridCol>
              </a:tblGrid>
              <a:tr h="370840">
                <a:tc>
                  <a:txBody>
                    <a:bodyPr/>
                    <a:lstStyle/>
                    <a:p>
                      <a:pPr algn="ctr"/>
                      <a:r>
                        <a:rPr lang="vi-VN" sz="2400" dirty="0">
                          <a:solidFill>
                            <a:srgbClr val="0070C0"/>
                          </a:solidFill>
                          <a:latin typeface="+mj-lt"/>
                        </a:rPr>
                        <a:t>Khoản chi tiêu</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vi-VN" sz="2400" dirty="0">
                          <a:solidFill>
                            <a:srgbClr val="0070C0"/>
                          </a:solidFill>
                          <a:latin typeface="+mj-lt"/>
                        </a:rPr>
                        <a:t>Số tiền (đồng)</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vi-VN" sz="2400" dirty="0">
                          <a:solidFill>
                            <a:srgbClr val="0070C0"/>
                          </a:solidFill>
                          <a:latin typeface="+mj-lt"/>
                        </a:rPr>
                        <a:t>Tỉ lệ (%)</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vi-VN" sz="2400" dirty="0">
                          <a:solidFill>
                            <a:srgbClr val="0070C0"/>
                          </a:solidFill>
                          <a:latin typeface="+mj-lt"/>
                        </a:rPr>
                        <a:t>Tỉ lệ (%) theo ý kiến thống nhất của nhóm</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423643120"/>
                  </a:ext>
                </a:extLst>
              </a:tr>
              <a:tr h="370840">
                <a:tc>
                  <a:txBody>
                    <a:bodyPr/>
                    <a:lstStyle/>
                    <a:p>
                      <a:r>
                        <a:rPr lang="vi-VN" sz="2400" dirty="0">
                          <a:latin typeface="+mj-lt"/>
                        </a:rPr>
                        <a:t>Cho học tập của các con, dịch vụ y tế và chăm sóc sức khỏe</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5717323"/>
                  </a:ext>
                </a:extLst>
              </a:tr>
              <a:tr h="370840">
                <a:tc>
                  <a:txBody>
                    <a:bodyPr/>
                    <a:lstStyle/>
                    <a:p>
                      <a:r>
                        <a:rPr lang="vi-VN" sz="2400" dirty="0">
                          <a:latin typeface="+mj-lt"/>
                        </a:rPr>
                        <a:t>Cho các nhu cầu thiết yếu</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243418"/>
                  </a:ext>
                </a:extLst>
              </a:tr>
              <a:tr h="370840">
                <a:tc>
                  <a:txBody>
                    <a:bodyPr/>
                    <a:lstStyle/>
                    <a:p>
                      <a:r>
                        <a:rPr lang="vi-VN" sz="2400" dirty="0">
                          <a:latin typeface="+mj-lt"/>
                        </a:rPr>
                        <a:t>Cho mua sắm cá nhân</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25879316"/>
                  </a:ext>
                </a:extLst>
              </a:tr>
              <a:tr h="370840">
                <a:tc>
                  <a:txBody>
                    <a:bodyPr/>
                    <a:lstStyle/>
                    <a:p>
                      <a:r>
                        <a:rPr lang="vi-VN" sz="2400" dirty="0">
                          <a:latin typeface="+mj-lt"/>
                        </a:rPr>
                        <a:t>Cho tiết kiệm</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240852"/>
                  </a:ext>
                </a:extLst>
              </a:tr>
            </a:tbl>
          </a:graphicData>
        </a:graphic>
      </p:graphicFrame>
    </p:spTree>
    <p:extLst>
      <p:ext uri="{BB962C8B-B14F-4D97-AF65-F5344CB8AC3E}">
        <p14:creationId xmlns:p14="http://schemas.microsoft.com/office/powerpoint/2010/main" val="1654301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5272" fill="hold"/>
                                        <p:tgtEl>
                                          <p:spTgt spid="4"/>
                                        </p:tgtEl>
                                      </p:cBhvr>
                                    </p:cmd>
                                  </p:childTnLst>
                                </p:cTn>
                              </p:par>
                              <p:par>
                                <p:cTn id="7" presetID="6" presetClass="entr" presetSubtype="1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circle(in)">
                                      <p:cBhvr>
                                        <p:cTn id="9" dur="2000"/>
                                        <p:tgtEl>
                                          <p:spTgt spid="5"/>
                                        </p:tgtEl>
                                      </p:cBhvr>
                                    </p:animEffect>
                                  </p:childTnLst>
                                </p:cTn>
                              </p:par>
                              <p:par>
                                <p:cTn id="10" presetID="6"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2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4"/>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4"/>
                                        </p:tgtEl>
                                      </p:cBhvr>
                                    </p:cmd>
                                  </p:childTnLst>
                                </p:cTn>
                              </p:par>
                            </p:childTnLst>
                          </p:cTn>
                        </p:par>
                      </p:childTnLst>
                    </p:cTn>
                  </p:par>
                </p:childTnLst>
              </p:cTn>
              <p:nextCondLst>
                <p:cond evt="onClick" delay="0">
                  <p:tgtEl>
                    <p:spTgt spid="4"/>
                  </p:tgtEl>
                </p:cond>
              </p:nextCondLst>
            </p:seq>
            <p:video>
              <p:cMediaNode vol="80000">
                <p:cTn id="21" fill="hold" display="0">
                  <p:stCondLst>
                    <p:cond delay="indefinite"/>
                  </p:stCondLst>
                </p:cTn>
                <p:tgtEl>
                  <p:spTgt spid="4"/>
                </p:tgtEl>
              </p:cMediaNode>
            </p:video>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24180"/>
            <a:ext cx="9465272" cy="584775"/>
          </a:xfrm>
          <a:prstGeom prst="rect">
            <a:avLst/>
          </a:prstGeom>
        </p:spPr>
        <p:txBody>
          <a:bodyPr wrap="square">
            <a:spAutoFit/>
          </a:bodyPr>
          <a:lstStyle/>
          <a:p>
            <a:pPr lvl="0">
              <a:defRPr/>
            </a:pPr>
            <a:r>
              <a:rPr lang="nl-NL" sz="3200" b="1" kern="0" dirty="0">
                <a:solidFill>
                  <a:srgbClr val="7030A0"/>
                </a:solidFill>
                <a:latin typeface="Times New Roman" panose="02020603050405020304" pitchFamily="18" charset="0"/>
              </a:rPr>
              <a:t>2.1. Chi tiêu của bản thân (hoặc của gia đình)</a:t>
            </a:r>
            <a:endParaRPr lang="en-US" sz="3200" kern="0" dirty="0">
              <a:solidFill>
                <a:srgbClr val="7030A0"/>
              </a:solidFill>
            </a:endParaRPr>
          </a:p>
        </p:txBody>
      </p:sp>
      <p:sp>
        <p:nvSpPr>
          <p:cNvPr id="5" name="TextBox 4"/>
          <p:cNvSpPr txBox="1"/>
          <p:nvPr/>
        </p:nvSpPr>
        <p:spPr>
          <a:xfrm>
            <a:off x="475238" y="3814848"/>
            <a:ext cx="11618953" cy="3108543"/>
          </a:xfrm>
          <a:prstGeom prst="rect">
            <a:avLst/>
          </a:prstGeom>
          <a:noFill/>
        </p:spPr>
        <p:txBody>
          <a:bodyPr wrap="square" rtlCol="0">
            <a:spAutoFit/>
          </a:bodyPr>
          <a:lstStyle/>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Chi tiêu hợp lí thì nên </a:t>
            </a:r>
            <a:r>
              <a:rPr lang="vi-VN" sz="2800" i="1" kern="0" dirty="0">
                <a:solidFill>
                  <a:srgbClr val="FF0000"/>
                </a:solidFill>
                <a:latin typeface="Times New Roman" panose="02020603050405020304" pitchFamily="18" charset="0"/>
                <a:cs typeface="Times New Roman" panose="02020603050405020304" pitchFamily="18" charset="0"/>
              </a:rPr>
              <a:t>đặt chi tiêu vào những khoản ưu tiên</a:t>
            </a:r>
            <a:r>
              <a:rPr lang="vi-VN" sz="2800" kern="0" dirty="0">
                <a:solidFill>
                  <a:sysClr val="windowText" lastClr="000000"/>
                </a:solidFill>
                <a:latin typeface="Times New Roman" panose="02020603050405020304" pitchFamily="18" charset="0"/>
                <a:cs typeface="Times New Roman" panose="02020603050405020304" pitchFamily="18" charset="0"/>
              </a:rPr>
              <a:t>, cần thiết và </a:t>
            </a:r>
            <a:r>
              <a:rPr lang="vi-VN" sz="2800" i="1" kern="0" dirty="0">
                <a:solidFill>
                  <a:srgbClr val="FF0000"/>
                </a:solidFill>
                <a:latin typeface="Times New Roman" panose="02020603050405020304" pitchFamily="18" charset="0"/>
                <a:cs typeface="Times New Roman" panose="02020603050405020304" pitchFamily="18" charset="0"/>
              </a:rPr>
              <a:t>có một khoản tiết kiệm</a:t>
            </a:r>
            <a:r>
              <a:rPr lang="vi-VN" sz="2800" kern="0" dirty="0">
                <a:solidFill>
                  <a:sysClr val="windowText" lastClr="000000"/>
                </a:solidFill>
                <a:latin typeface="Times New Roman" panose="02020603050405020304" pitchFamily="18" charset="0"/>
                <a:cs typeface="Times New Roman" panose="02020603050405020304" pitchFamily="18" charset="0"/>
              </a:rPr>
              <a:t>:</a:t>
            </a:r>
          </a:p>
          <a:p>
            <a:pPr>
              <a:defRPr/>
            </a:pPr>
            <a:r>
              <a:rPr lang="vi-VN" sz="2800" kern="0" dirty="0">
                <a:solidFill>
                  <a:sysClr val="windowText" lastClr="000000"/>
                </a:solidFill>
                <a:latin typeface="Times New Roman" panose="02020603050405020304" pitchFamily="18" charset="0"/>
                <a:cs typeface="Times New Roman" panose="02020603050405020304" pitchFamily="18" charset="0"/>
              </a:rPr>
              <a:t>• Các khoản chi tiêu cho học tập của các con, dịch vụ y tế và chăm sóc sức khỏe chiếm khoảng </a:t>
            </a:r>
            <a:r>
              <a:rPr lang="vi-VN" sz="2800" kern="0" dirty="0">
                <a:solidFill>
                  <a:prstClr val="black"/>
                </a:solidFill>
                <a:latin typeface="Times New Roman" panose="02020603050405020304" pitchFamily="18" charset="0"/>
                <a:cs typeface="Times New Roman" panose="02020603050405020304" pitchFamily="18" charset="0"/>
              </a:rPr>
              <a:t>30%;</a:t>
            </a:r>
          </a:p>
          <a:p>
            <a:pPr>
              <a:defRPr/>
            </a:pPr>
            <a:r>
              <a:rPr lang="vi-VN" sz="2800" kern="0" dirty="0">
                <a:solidFill>
                  <a:prstClr val="black"/>
                </a:solidFill>
                <a:latin typeface="Times New Roman" panose="02020603050405020304" pitchFamily="18" charset="0"/>
                <a:cs typeface="Times New Roman" panose="02020603050405020304" pitchFamily="18" charset="0"/>
              </a:rPr>
              <a:t>• Các nhu cầu thiết yếu nên chiếm khoảng 30%;</a:t>
            </a:r>
          </a:p>
          <a:p>
            <a:pPr>
              <a:defRPr/>
            </a:pPr>
            <a:r>
              <a:rPr lang="vi-VN" sz="2800" kern="0" dirty="0">
                <a:solidFill>
                  <a:prstClr val="black"/>
                </a:solidFill>
                <a:latin typeface="Times New Roman" panose="02020603050405020304" pitchFamily="18" charset="0"/>
                <a:cs typeface="Times New Roman" panose="02020603050405020304" pitchFamily="18" charset="0"/>
              </a:rPr>
              <a:t>• Chi tiêu cho mua sắm cá nhân nên chiếm khoảng 20%;</a:t>
            </a:r>
          </a:p>
          <a:p>
            <a:pPr>
              <a:defRPr/>
            </a:pPr>
            <a:r>
              <a:rPr lang="vi-VN" sz="2800" kern="0" dirty="0">
                <a:solidFill>
                  <a:prstClr val="black"/>
                </a:solidFill>
                <a:latin typeface="Times New Roman" panose="02020603050405020304" pitchFamily="18" charset="0"/>
                <a:cs typeface="Times New Roman" panose="02020603050405020304" pitchFamily="18" charset="0"/>
              </a:rPr>
              <a:t>• Khoản tiết kiệm nên chiếm khoảng 20%.</a:t>
            </a:r>
          </a:p>
        </p:txBody>
      </p:sp>
      <p:pic>
        <p:nvPicPr>
          <p:cNvPr id="6" name="Picture 5"/>
          <p:cNvPicPr>
            <a:picLocks noChangeAspect="1"/>
          </p:cNvPicPr>
          <p:nvPr/>
        </p:nvPicPr>
        <p:blipFill rotWithShape="1">
          <a:blip r:embed="rId2">
            <a:extLst>
              <a:ext uri="{BEBA8EAE-BF5A-486C-A8C5-ECC9F3942E4B}">
                <a14:imgProps xmlns:a14="http://schemas.microsoft.com/office/drawing/2010/main">
                  <a14:imgLayer r:embed="rId3">
                    <a14:imgEffect>
                      <a14:backgroundRemoval t="739" b="9606" l="833" r="8889">
                        <a14:foregroundMark x1="3056" y1="5172" x2="4444" y2="9113"/>
                        <a14:foregroundMark x1="6806" y1="4680" x2="7500" y2="9606"/>
                      </a14:backgroundRemoval>
                    </a14:imgEffect>
                  </a14:imgLayer>
                </a14:imgProps>
              </a:ext>
            </a:extLst>
          </a:blip>
          <a:srcRect r="90087" b="91418"/>
          <a:stretch/>
        </p:blipFill>
        <p:spPr>
          <a:xfrm>
            <a:off x="0" y="504138"/>
            <a:ext cx="950477" cy="464023"/>
          </a:xfrm>
          <a:prstGeom prst="rect">
            <a:avLst/>
          </a:prstGeom>
        </p:spPr>
      </p:pic>
      <p:graphicFrame>
        <p:nvGraphicFramePr>
          <p:cNvPr id="2" name="Table 9">
            <a:extLst>
              <a:ext uri="{FF2B5EF4-FFF2-40B4-BE49-F238E27FC236}">
                <a16:creationId xmlns:a16="http://schemas.microsoft.com/office/drawing/2014/main" id="{DF13F1D1-EE87-3DE3-0590-0E89EDC3BD1D}"/>
              </a:ext>
            </a:extLst>
          </p:cNvPr>
          <p:cNvGraphicFramePr>
            <a:graphicFrameLocks noGrp="1"/>
          </p:cNvGraphicFramePr>
          <p:nvPr>
            <p:extLst>
              <p:ext uri="{D42A27DB-BD31-4B8C-83A1-F6EECF244321}">
                <p14:modId xmlns:p14="http://schemas.microsoft.com/office/powerpoint/2010/main" val="3403396354"/>
              </p:ext>
            </p:extLst>
          </p:nvPr>
        </p:nvGraphicFramePr>
        <p:xfrm>
          <a:off x="950476" y="431568"/>
          <a:ext cx="11100501" cy="3444240"/>
        </p:xfrm>
        <a:graphic>
          <a:graphicData uri="http://schemas.openxmlformats.org/drawingml/2006/table">
            <a:tbl>
              <a:tblPr firstRow="1" bandRow="1">
                <a:tableStyleId>{5C22544A-7EE6-4342-B048-85BDC9FD1C3A}</a:tableStyleId>
              </a:tblPr>
              <a:tblGrid>
                <a:gridCol w="4839408">
                  <a:extLst>
                    <a:ext uri="{9D8B030D-6E8A-4147-A177-3AD203B41FA5}">
                      <a16:colId xmlns:a16="http://schemas.microsoft.com/office/drawing/2014/main" val="3464803405"/>
                    </a:ext>
                  </a:extLst>
                </a:gridCol>
                <a:gridCol w="1897531">
                  <a:extLst>
                    <a:ext uri="{9D8B030D-6E8A-4147-A177-3AD203B41FA5}">
                      <a16:colId xmlns:a16="http://schemas.microsoft.com/office/drawing/2014/main" val="1465867210"/>
                    </a:ext>
                  </a:extLst>
                </a:gridCol>
                <a:gridCol w="1588437">
                  <a:extLst>
                    <a:ext uri="{9D8B030D-6E8A-4147-A177-3AD203B41FA5}">
                      <a16:colId xmlns:a16="http://schemas.microsoft.com/office/drawing/2014/main" val="3060101440"/>
                    </a:ext>
                  </a:extLst>
                </a:gridCol>
                <a:gridCol w="2775125">
                  <a:extLst>
                    <a:ext uri="{9D8B030D-6E8A-4147-A177-3AD203B41FA5}">
                      <a16:colId xmlns:a16="http://schemas.microsoft.com/office/drawing/2014/main" val="963648857"/>
                    </a:ext>
                  </a:extLst>
                </a:gridCol>
              </a:tblGrid>
              <a:tr h="370840">
                <a:tc>
                  <a:txBody>
                    <a:bodyPr/>
                    <a:lstStyle/>
                    <a:p>
                      <a:pPr algn="ctr"/>
                      <a:r>
                        <a:rPr lang="vi-VN" sz="2400" dirty="0">
                          <a:solidFill>
                            <a:srgbClr val="0070C0"/>
                          </a:solidFill>
                          <a:latin typeface="+mj-lt"/>
                        </a:rPr>
                        <a:t>Khoản chi tiêu</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vi-VN" sz="2400" dirty="0">
                          <a:solidFill>
                            <a:srgbClr val="0070C0"/>
                          </a:solidFill>
                          <a:latin typeface="+mj-lt"/>
                        </a:rPr>
                        <a:t>Số tiền (đồng)</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vi-VN" sz="2400" dirty="0">
                          <a:solidFill>
                            <a:srgbClr val="0070C0"/>
                          </a:solidFill>
                          <a:latin typeface="+mj-lt"/>
                        </a:rPr>
                        <a:t>Tỉ lệ (%)</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vi-VN" sz="2400" dirty="0">
                          <a:solidFill>
                            <a:srgbClr val="0070C0"/>
                          </a:solidFill>
                          <a:latin typeface="+mj-lt"/>
                        </a:rPr>
                        <a:t>Tỉ lệ (%) theo ý kiến thống nhất của nhóm</a:t>
                      </a:r>
                      <a:endParaRPr lang="en-GB" sz="2400" dirty="0">
                        <a:solidFill>
                          <a:srgbClr val="0070C0"/>
                        </a:solidFill>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423643120"/>
                  </a:ext>
                </a:extLst>
              </a:tr>
              <a:tr h="370840">
                <a:tc>
                  <a:txBody>
                    <a:bodyPr/>
                    <a:lstStyle/>
                    <a:p>
                      <a:r>
                        <a:rPr lang="vi-VN" sz="2400" dirty="0">
                          <a:latin typeface="+mj-lt"/>
                        </a:rPr>
                        <a:t>Cho học tập của các con, dịch vụ y tế và chăm sóc sức khỏe</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5717323"/>
                  </a:ext>
                </a:extLst>
              </a:tr>
              <a:tr h="370840">
                <a:tc>
                  <a:txBody>
                    <a:bodyPr/>
                    <a:lstStyle/>
                    <a:p>
                      <a:r>
                        <a:rPr lang="vi-VN" sz="2400" dirty="0">
                          <a:latin typeface="+mj-lt"/>
                        </a:rPr>
                        <a:t>Cho các nhu cầu thiết yếu</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6243418"/>
                  </a:ext>
                </a:extLst>
              </a:tr>
              <a:tr h="370840">
                <a:tc>
                  <a:txBody>
                    <a:bodyPr/>
                    <a:lstStyle/>
                    <a:p>
                      <a:r>
                        <a:rPr lang="vi-VN" sz="2400" dirty="0">
                          <a:latin typeface="+mj-lt"/>
                        </a:rPr>
                        <a:t>Cho </a:t>
                      </a:r>
                      <a:r>
                        <a:rPr lang="vi-VN" sz="2800" dirty="0">
                          <a:latin typeface="+mj-lt"/>
                        </a:rPr>
                        <a:t>mua</a:t>
                      </a:r>
                      <a:r>
                        <a:rPr lang="vi-VN" sz="2400" dirty="0">
                          <a:latin typeface="+mj-lt"/>
                        </a:rPr>
                        <a:t> sắm cá nhân</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25879316"/>
                  </a:ext>
                </a:extLst>
              </a:tr>
              <a:tr h="370840">
                <a:tc>
                  <a:txBody>
                    <a:bodyPr/>
                    <a:lstStyle/>
                    <a:p>
                      <a:r>
                        <a:rPr lang="vi-VN" sz="2400" dirty="0">
                          <a:latin typeface="+mj-lt"/>
                        </a:rPr>
                        <a:t>Cho tiết kiệm</a:t>
                      </a:r>
                      <a:endParaRPr lang="en-GB" sz="24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vi-VN" sz="2400" dirty="0">
                          <a:latin typeface="+mj-lt"/>
                        </a:rPr>
                        <a:t>?</a:t>
                      </a:r>
                      <a:endParaRPr lang="en-GB" sz="2400" dirty="0">
                        <a:latin typeface="+mj-l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3240852"/>
                  </a:ext>
                </a:extLst>
              </a:tr>
            </a:tbl>
          </a:graphicData>
        </a:graphic>
      </p:graphicFrame>
    </p:spTree>
    <p:extLst>
      <p:ext uri="{BB962C8B-B14F-4D97-AF65-F5344CB8AC3E}">
        <p14:creationId xmlns:p14="http://schemas.microsoft.com/office/powerpoint/2010/main" val="1410720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9444" y="54858"/>
            <a:ext cx="9095532" cy="1077218"/>
          </a:xfrm>
          <a:prstGeom prst="rect">
            <a:avLst/>
          </a:prstGeom>
        </p:spPr>
        <p:txBody>
          <a:bodyPr wrap="square">
            <a:spAutoFit/>
          </a:bodyPr>
          <a:lstStyle/>
          <a:p>
            <a:pPr lvl="0">
              <a:defRPr/>
            </a:pPr>
            <a:r>
              <a:rPr lang="nl-NL" sz="3200" b="1" u="sng" kern="0" dirty="0">
                <a:solidFill>
                  <a:srgbClr val="7030A0"/>
                </a:solidFill>
                <a:latin typeface="Times New Roman" panose="02020603050405020304" pitchFamily="18" charset="0"/>
                <a:ea typeface="Times New Roman" panose="02020603050405020304" pitchFamily="18" charset="0"/>
              </a:rPr>
              <a:t>2. </a:t>
            </a:r>
            <a:r>
              <a:rPr lang="nl-NL" sz="3200" b="1" u="sng" kern="0" dirty="0">
                <a:solidFill>
                  <a:srgbClr val="7030A0"/>
                </a:solidFill>
                <a:latin typeface="Times New Roman" panose="02020603050405020304" pitchFamily="18" charset="0"/>
                <a:ea typeface="Arial" panose="020B0604020202020204" pitchFamily="34" charset="0"/>
              </a:rPr>
              <a:t>Nội dung chính của quản lí tài chính cá nhân</a:t>
            </a:r>
          </a:p>
          <a:p>
            <a:pPr lvl="0">
              <a:defRPr/>
            </a:pPr>
            <a:r>
              <a:rPr lang="nl-NL" sz="3200" b="1" kern="0" dirty="0">
                <a:solidFill>
                  <a:srgbClr val="7030A0"/>
                </a:solidFill>
                <a:latin typeface="Times New Roman" panose="02020603050405020304" pitchFamily="18" charset="0"/>
              </a:rPr>
              <a:t>2.1. Chi tiêu của bản thân (hoặc của gia đình)</a:t>
            </a:r>
            <a:endParaRPr lang="en-US" sz="3200" kern="0" dirty="0">
              <a:solidFill>
                <a:srgbClr val="7030A0"/>
              </a:solidFill>
            </a:endParaRPr>
          </a:p>
        </p:txBody>
      </p:sp>
      <p:pic>
        <p:nvPicPr>
          <p:cNvPr id="4" name="Picture 2" descr="https://lh5.googleusercontent.com/zxSbGUPvz3Rtj86P-E_OJkUYhvLDRuFYfh-wNMLuXFwqK3VitIhjmj1zUYn0Ws6zTx9Cfo2prq8-abAgFJD68DtraREIqdXnQ9mtqnvXa0itbKU-5WaHxWdrInM3DyVVefAPVBEBoCh1G_Kh1pkj=s2048"/>
          <p:cNvPicPr>
            <a:picLocks noChangeAspect="1" noChangeArrowheads="1"/>
          </p:cNvPicPr>
          <p:nvPr/>
        </p:nvPicPr>
        <p:blipFill rotWithShape="1">
          <a:blip r:embed="rId2">
            <a:extLst>
              <a:ext uri="{28A0092B-C50C-407E-A947-70E740481C1C}">
                <a14:useLocalDpi xmlns:a14="http://schemas.microsoft.com/office/drawing/2010/main" val="0"/>
              </a:ext>
            </a:extLst>
          </a:blip>
          <a:srcRect t="9641"/>
          <a:stretch/>
        </p:blipFill>
        <p:spPr bwMode="auto">
          <a:xfrm>
            <a:off x="1236667" y="2620107"/>
            <a:ext cx="9739671" cy="230742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647233" y="5088660"/>
            <a:ext cx="1315452" cy="1200329"/>
          </a:xfrm>
          <a:prstGeom prst="rect">
            <a:avLst/>
          </a:prstGeom>
        </p:spPr>
        <p:txBody>
          <a:bodyPr wrap="square">
            <a:spAutoFit/>
          </a:bodyPr>
          <a:lstStyle/>
          <a:p>
            <a:pPr algn="ctr">
              <a:defRPr/>
            </a:pPr>
            <a:r>
              <a:rPr lang="en-US" sz="2400" b="1" kern="0" dirty="0">
                <a:solidFill>
                  <a:srgbClr val="FF0000"/>
                </a:solidFill>
                <a:latin typeface="Times New Roman" panose="02020603050405020304" pitchFamily="18" charset="0"/>
                <a:cs typeface="Times New Roman" panose="02020603050405020304" pitchFamily="18" charset="0"/>
              </a:rPr>
              <a:t>55%</a:t>
            </a:r>
            <a:endParaRPr lang="en-US" sz="2400" kern="0" dirty="0">
              <a:solidFill>
                <a:sysClr val="windowText" lastClr="000000"/>
              </a:solidFill>
              <a:latin typeface="Times New Roman" panose="02020603050405020304" pitchFamily="18" charset="0"/>
              <a:cs typeface="Times New Roman" panose="02020603050405020304" pitchFamily="18" charset="0"/>
            </a:endParaRPr>
          </a:p>
          <a:p>
            <a:pPr algn="ctr">
              <a:defRPr/>
            </a:pPr>
            <a:r>
              <a:rPr lang="en-US" sz="2400" kern="0" dirty="0">
                <a:solidFill>
                  <a:srgbClr val="000000"/>
                </a:solidFill>
                <a:latin typeface="Times New Roman" panose="02020603050405020304" pitchFamily="18" charset="0"/>
                <a:cs typeface="Times New Roman" panose="02020603050405020304" pitchFamily="18" charset="0"/>
              </a:rPr>
              <a:t>Chi </a:t>
            </a:r>
            <a:r>
              <a:rPr lang="en-US" sz="2400" kern="0" dirty="0" err="1">
                <a:solidFill>
                  <a:srgbClr val="000000"/>
                </a:solidFill>
                <a:latin typeface="Times New Roman" panose="02020603050405020304" pitchFamily="18" charset="0"/>
                <a:cs typeface="Times New Roman" panose="02020603050405020304" pitchFamily="18" charset="0"/>
              </a:rPr>
              <a:t>tiêu</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cần</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thiết</a:t>
            </a:r>
            <a:endParaRPr lang="en-US" sz="24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973960" y="5078697"/>
            <a:ext cx="1780674" cy="1200329"/>
          </a:xfrm>
          <a:prstGeom prst="rect">
            <a:avLst/>
          </a:prstGeom>
        </p:spPr>
        <p:txBody>
          <a:bodyPr wrap="square">
            <a:spAutoFit/>
          </a:bodyPr>
          <a:lstStyle/>
          <a:p>
            <a:pPr algn="ctr">
              <a:defRPr/>
            </a:pPr>
            <a:r>
              <a:rPr lang="en-US" sz="2400" b="1" kern="0" dirty="0">
                <a:solidFill>
                  <a:srgbClr val="FF0000"/>
                </a:solidFill>
                <a:latin typeface="Times New Roman" panose="02020603050405020304" pitchFamily="18" charset="0"/>
                <a:cs typeface="Times New Roman" panose="02020603050405020304" pitchFamily="18" charset="0"/>
              </a:rPr>
              <a:t>10%</a:t>
            </a:r>
            <a:endParaRPr lang="en-US" sz="2400" kern="0" dirty="0">
              <a:solidFill>
                <a:sysClr val="windowText" lastClr="000000"/>
              </a:solidFill>
              <a:latin typeface="Times New Roman" panose="02020603050405020304" pitchFamily="18" charset="0"/>
              <a:cs typeface="Times New Roman" panose="02020603050405020304" pitchFamily="18" charset="0"/>
            </a:endParaRPr>
          </a:p>
          <a:p>
            <a:pPr algn="ctr">
              <a:defRPr/>
            </a:pPr>
            <a:r>
              <a:rPr lang="en-US" sz="2400" kern="0" dirty="0" err="1">
                <a:solidFill>
                  <a:srgbClr val="000000"/>
                </a:solidFill>
                <a:latin typeface="Times New Roman" panose="02020603050405020304" pitchFamily="18" charset="0"/>
                <a:cs typeface="Times New Roman" panose="02020603050405020304" pitchFamily="18" charset="0"/>
              </a:rPr>
              <a:t>Tiết</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kiệm</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dài</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hạn</a:t>
            </a:r>
            <a:endParaRPr lang="en-US" sz="24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614587" y="5088660"/>
            <a:ext cx="1588168" cy="830997"/>
          </a:xfrm>
          <a:prstGeom prst="rect">
            <a:avLst/>
          </a:prstGeom>
        </p:spPr>
        <p:txBody>
          <a:bodyPr wrap="square">
            <a:spAutoFit/>
          </a:bodyPr>
          <a:lstStyle/>
          <a:p>
            <a:pPr algn="ctr">
              <a:defRPr/>
            </a:pPr>
            <a:r>
              <a:rPr lang="en-US" sz="2400" b="1" kern="0" dirty="0">
                <a:solidFill>
                  <a:srgbClr val="FF0000"/>
                </a:solidFill>
                <a:latin typeface="Times New Roman" panose="02020603050405020304" pitchFamily="18" charset="0"/>
                <a:cs typeface="Times New Roman" panose="02020603050405020304" pitchFamily="18" charset="0"/>
              </a:rPr>
              <a:t>10%</a:t>
            </a:r>
            <a:endParaRPr lang="en-US" sz="2400" kern="0" dirty="0">
              <a:solidFill>
                <a:sysClr val="windowText" lastClr="000000"/>
              </a:solidFill>
              <a:latin typeface="Times New Roman" panose="02020603050405020304" pitchFamily="18" charset="0"/>
              <a:cs typeface="Times New Roman" panose="02020603050405020304" pitchFamily="18" charset="0"/>
            </a:endParaRPr>
          </a:p>
          <a:p>
            <a:pPr algn="ctr">
              <a:defRPr/>
            </a:pPr>
            <a:r>
              <a:rPr lang="en-US" sz="2400" kern="0" dirty="0" err="1">
                <a:solidFill>
                  <a:srgbClr val="000000"/>
                </a:solidFill>
                <a:latin typeface="Times New Roman" panose="02020603050405020304" pitchFamily="18" charset="0"/>
                <a:cs typeface="Times New Roman" panose="02020603050405020304" pitchFamily="18" charset="0"/>
              </a:rPr>
              <a:t>Giáo</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dục</a:t>
            </a:r>
            <a:endParaRPr lang="en-US" sz="24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6117301" y="5078697"/>
            <a:ext cx="1604211" cy="830997"/>
          </a:xfrm>
          <a:prstGeom prst="rect">
            <a:avLst/>
          </a:prstGeom>
        </p:spPr>
        <p:txBody>
          <a:bodyPr wrap="square">
            <a:spAutoFit/>
          </a:bodyPr>
          <a:lstStyle/>
          <a:p>
            <a:pPr algn="ctr">
              <a:defRPr/>
            </a:pPr>
            <a:r>
              <a:rPr lang="vi-VN" sz="2400" b="1" kern="0" dirty="0">
                <a:solidFill>
                  <a:srgbClr val="FF0000"/>
                </a:solidFill>
                <a:latin typeface="Times New Roman" panose="02020603050405020304" pitchFamily="18" charset="0"/>
                <a:cs typeface="Times New Roman" panose="02020603050405020304" pitchFamily="18" charset="0"/>
              </a:rPr>
              <a:t>10%</a:t>
            </a:r>
            <a:endParaRPr lang="vi-VN" sz="2400" kern="0" dirty="0">
              <a:solidFill>
                <a:sysClr val="windowText" lastClr="000000"/>
              </a:solidFill>
              <a:latin typeface="Times New Roman" panose="02020603050405020304" pitchFamily="18" charset="0"/>
              <a:cs typeface="Times New Roman" panose="02020603050405020304" pitchFamily="18" charset="0"/>
            </a:endParaRPr>
          </a:p>
          <a:p>
            <a:pPr algn="ctr">
              <a:defRPr/>
            </a:pPr>
            <a:r>
              <a:rPr lang="vi-VN" sz="2400" kern="0" dirty="0">
                <a:solidFill>
                  <a:srgbClr val="000000"/>
                </a:solidFill>
                <a:latin typeface="Times New Roman" panose="02020603050405020304" pitchFamily="18" charset="0"/>
                <a:cs typeface="Times New Roman" panose="02020603050405020304" pitchFamily="18" charset="0"/>
              </a:rPr>
              <a:t>Hưởng thụ</a:t>
            </a:r>
            <a:endParaRPr lang="vi-VN" sz="24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9" name="Rectangle 8"/>
          <p:cNvSpPr/>
          <p:nvPr/>
        </p:nvSpPr>
        <p:spPr>
          <a:xfrm>
            <a:off x="7753596" y="5094087"/>
            <a:ext cx="1491380" cy="1200329"/>
          </a:xfrm>
          <a:prstGeom prst="rect">
            <a:avLst/>
          </a:prstGeom>
        </p:spPr>
        <p:txBody>
          <a:bodyPr wrap="square">
            <a:spAutoFit/>
          </a:bodyPr>
          <a:lstStyle/>
          <a:p>
            <a:pPr algn="ctr">
              <a:defRPr/>
            </a:pPr>
            <a:r>
              <a:rPr lang="pt-BR" sz="2400" b="1" kern="0" dirty="0">
                <a:solidFill>
                  <a:srgbClr val="FF0000"/>
                </a:solidFill>
                <a:latin typeface="Times New Roman" panose="02020603050405020304" pitchFamily="18" charset="0"/>
                <a:cs typeface="Times New Roman" panose="02020603050405020304" pitchFamily="18" charset="0"/>
              </a:rPr>
              <a:t>10%</a:t>
            </a:r>
            <a:endParaRPr lang="pt-BR" sz="2400" kern="0" dirty="0">
              <a:solidFill>
                <a:sysClr val="windowText" lastClr="000000"/>
              </a:solidFill>
              <a:latin typeface="Times New Roman" panose="02020603050405020304" pitchFamily="18" charset="0"/>
              <a:cs typeface="Times New Roman" panose="02020603050405020304" pitchFamily="18" charset="0"/>
            </a:endParaRPr>
          </a:p>
          <a:p>
            <a:pPr algn="ctr">
              <a:defRPr/>
            </a:pPr>
            <a:r>
              <a:rPr lang="pt-BR" sz="2400" kern="0" dirty="0">
                <a:solidFill>
                  <a:srgbClr val="000000"/>
                </a:solidFill>
                <a:latin typeface="Times New Roman" panose="02020603050405020304" pitchFamily="18" charset="0"/>
                <a:cs typeface="Times New Roman" panose="02020603050405020304" pitchFamily="18" charset="0"/>
              </a:rPr>
              <a:t>Quỹ tự do tài chính</a:t>
            </a:r>
            <a:endParaRPr lang="pt-BR" sz="24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9255775" y="5094087"/>
            <a:ext cx="1556084" cy="830997"/>
          </a:xfrm>
          <a:prstGeom prst="rect">
            <a:avLst/>
          </a:prstGeom>
        </p:spPr>
        <p:txBody>
          <a:bodyPr wrap="square">
            <a:spAutoFit/>
          </a:bodyPr>
          <a:lstStyle/>
          <a:p>
            <a:pPr algn="ctr">
              <a:defRPr/>
            </a:pPr>
            <a:r>
              <a:rPr lang="en-US" sz="2400" b="1" kern="0" dirty="0">
                <a:solidFill>
                  <a:srgbClr val="FF0000"/>
                </a:solidFill>
                <a:latin typeface="Times New Roman" panose="02020603050405020304" pitchFamily="18" charset="0"/>
                <a:cs typeface="Times New Roman" panose="02020603050405020304" pitchFamily="18" charset="0"/>
              </a:rPr>
              <a:t>5%</a:t>
            </a:r>
            <a:endParaRPr lang="en-US" sz="2400" kern="0" dirty="0">
              <a:solidFill>
                <a:sysClr val="windowText" lastClr="000000"/>
              </a:solidFill>
              <a:latin typeface="Times New Roman" panose="02020603050405020304" pitchFamily="18" charset="0"/>
              <a:cs typeface="Times New Roman" panose="02020603050405020304" pitchFamily="18" charset="0"/>
            </a:endParaRPr>
          </a:p>
          <a:p>
            <a:pPr algn="ctr">
              <a:defRPr/>
            </a:pPr>
            <a:r>
              <a:rPr lang="en-US" sz="2400" kern="0" dirty="0" err="1">
                <a:solidFill>
                  <a:srgbClr val="000000"/>
                </a:solidFill>
                <a:latin typeface="Times New Roman" panose="02020603050405020304" pitchFamily="18" charset="0"/>
                <a:cs typeface="Times New Roman" panose="02020603050405020304" pitchFamily="18" charset="0"/>
              </a:rPr>
              <a:t>Từ</a:t>
            </a:r>
            <a:r>
              <a:rPr lang="en-US" sz="2400" kern="0" dirty="0">
                <a:solidFill>
                  <a:srgbClr val="000000"/>
                </a:solidFill>
                <a:latin typeface="Times New Roman" panose="02020603050405020304" pitchFamily="18" charset="0"/>
                <a:cs typeface="Times New Roman" panose="02020603050405020304" pitchFamily="18" charset="0"/>
              </a:rPr>
              <a:t> </a:t>
            </a:r>
            <a:r>
              <a:rPr lang="en-US" sz="2400" kern="0" dirty="0" err="1">
                <a:solidFill>
                  <a:srgbClr val="000000"/>
                </a:solidFill>
                <a:latin typeface="Times New Roman" panose="02020603050405020304" pitchFamily="18" charset="0"/>
                <a:cs typeface="Times New Roman" panose="02020603050405020304" pitchFamily="18" charset="0"/>
              </a:rPr>
              <a:t>thiện</a:t>
            </a:r>
            <a:endParaRPr lang="en-US" sz="2400" kern="0" dirty="0">
              <a:solidFill>
                <a:sysClr val="windowText" lastClr="0000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3265733" y="1675666"/>
            <a:ext cx="5703136" cy="523220"/>
          </a:xfrm>
          <a:prstGeom prst="rect">
            <a:avLst/>
          </a:prstGeom>
        </p:spPr>
        <p:txBody>
          <a:bodyPr wrap="square">
            <a:spAutoFit/>
          </a:bodyPr>
          <a:lstStyle/>
          <a:p>
            <a:pPr algn="ctr">
              <a:buClr>
                <a:srgbClr val="000000"/>
              </a:buClr>
              <a:buSzPts val="6000"/>
              <a:buFont typeface="Special Elite"/>
              <a:buNone/>
              <a:defRPr/>
            </a:pPr>
            <a:r>
              <a:rPr lang="en-US" sz="2800" b="1" kern="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“6 </a:t>
            </a:r>
            <a:r>
              <a:rPr lang="en-US" sz="2800" b="1" kern="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chiếc</a:t>
            </a: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lọ</a:t>
            </a: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tài</a:t>
            </a: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b="1" kern="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altLang="en-GB" sz="2800" b="1" kern="0" dirty="0">
              <a:solidFill>
                <a:srgbClr val="FF0000"/>
              </a:solidFill>
              <a:latin typeface="Times New Roman" panose="02020603050405020304" pitchFamily="18" charset="0"/>
              <a:ea typeface="思源黑体 Medium"/>
              <a:cs typeface="Times New Roman" panose="02020603050405020304" pitchFamily="18" charset="0"/>
              <a:sym typeface="Special Elite"/>
            </a:endParaRPr>
          </a:p>
        </p:txBody>
      </p:sp>
    </p:spTree>
    <p:extLst>
      <p:ext uri="{BB962C8B-B14F-4D97-AF65-F5344CB8AC3E}">
        <p14:creationId xmlns:p14="http://schemas.microsoft.com/office/powerpoint/2010/main" val="243033965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203200" y="177801"/>
            <a:ext cx="10363200" cy="830997"/>
          </a:xfrm>
          <a:prstGeom prst="rect">
            <a:avLst/>
          </a:prstGeom>
          <a:noFill/>
        </p:spPr>
        <p:txBody>
          <a:bodyPr wrap="square">
            <a:spAutoFit/>
          </a:bodyPr>
          <a:lstStyle/>
          <a:p>
            <a:pPr algn="ctr" defTabSz="1219170"/>
            <a:r>
              <a:rPr lang="en-US" sz="4800" b="1" kern="0" dirty="0">
                <a:solidFill>
                  <a:srgbClr val="FF0000"/>
                </a:solidFill>
                <a:latin typeface="Times New Roman" panose="02020603050405020304" pitchFamily="18" charset="0"/>
                <a:ea typeface="Calibri" panose="020F0502020204030204" pitchFamily="34" charset="0"/>
              </a:rPr>
              <a:t> HƯỚNG DẪN VỀ NHÀ</a:t>
            </a:r>
            <a:endParaRPr lang="en-US" sz="4800" kern="0" dirty="0">
              <a:solidFill>
                <a:prstClr val="black"/>
              </a:solidFill>
            </a:endParaRPr>
          </a:p>
        </p:txBody>
      </p:sp>
      <p:pic>
        <p:nvPicPr>
          <p:cNvPr id="6" name="图片 37"/>
          <p:cNvPicPr>
            <a:picLocks noChangeAspect="1"/>
          </p:cNvPicPr>
          <p:nvPr/>
        </p:nvPicPr>
        <p:blipFill rotWithShape="1">
          <a:blip r:embed="rId2">
            <a:extLst>
              <a:ext uri="{28A0092B-C50C-407E-A947-70E740481C1C}">
                <a14:useLocalDpi xmlns:a14="http://schemas.microsoft.com/office/drawing/2010/main" val="0"/>
              </a:ext>
            </a:extLst>
          </a:blip>
          <a:srcRect l="13464" t="15742" r="21012" b="6334"/>
          <a:stretch/>
        </p:blipFill>
        <p:spPr>
          <a:xfrm>
            <a:off x="2118489" y="2435686"/>
            <a:ext cx="2120858" cy="2285734"/>
          </a:xfrm>
          <a:prstGeom prst="rect">
            <a:avLst/>
          </a:prstGeom>
        </p:spPr>
      </p:pic>
      <p:grpSp>
        <p:nvGrpSpPr>
          <p:cNvPr id="7" name="组合 39"/>
          <p:cNvGrpSpPr/>
          <p:nvPr/>
        </p:nvGrpSpPr>
        <p:grpSpPr>
          <a:xfrm>
            <a:off x="5668226" y="1008798"/>
            <a:ext cx="1108811" cy="1109613"/>
            <a:chOff x="304800" y="673100"/>
            <a:chExt cx="4000500" cy="4000500"/>
          </a:xfrm>
          <a:effectLst>
            <a:outerShdw blurRad="317500" dist="190500" dir="8100000" algn="tr" rotWithShape="0">
              <a:prstClr val="black">
                <a:alpha val="50000"/>
              </a:prstClr>
            </a:outerShdw>
          </a:effectLst>
        </p:grpSpPr>
        <p:sp>
          <p:nvSpPr>
            <p:cNvPr id="8" name="同心圆 4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399" b="1" i="0" u="none" strike="noStrike" kern="0" cap="none" spc="0" normalizeH="0" baseline="0" noProof="0">
                <a:ln>
                  <a:noFill/>
                </a:ln>
                <a:solidFill>
                  <a:srgbClr val="C00000"/>
                </a:solidFill>
                <a:effectLst/>
                <a:uLnTx/>
                <a:uFillTx/>
                <a:latin typeface="微软雅黑" pitchFamily="34" charset="-122"/>
                <a:ea typeface="微软雅黑" pitchFamily="34" charset="-122"/>
                <a:cs typeface="+mn-cs"/>
              </a:endParaRPr>
            </a:p>
          </p:txBody>
        </p:sp>
        <p:sp>
          <p:nvSpPr>
            <p:cNvPr id="9" name="椭圆 4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399" b="1" i="0" u="none" strike="noStrike" kern="0" cap="none" spc="0" normalizeH="0" baseline="0" noProof="0" dirty="0">
                  <a:ln>
                    <a:noFill/>
                  </a:ln>
                  <a:solidFill>
                    <a:srgbClr val="5B9BD5"/>
                  </a:solidFill>
                  <a:effectLst/>
                  <a:uLnTx/>
                  <a:uFillTx/>
                  <a:latin typeface="微软雅黑" pitchFamily="34" charset="-122"/>
                  <a:ea typeface="微软雅黑" pitchFamily="34" charset="-122"/>
                  <a:cs typeface="+mn-cs"/>
                </a:rPr>
                <a:t>1</a:t>
              </a:r>
              <a:endParaRPr kumimoji="0" lang="zh-CN" altLang="en-US" sz="4399" b="1" i="0" u="none" strike="noStrike" kern="0" cap="none" spc="0" normalizeH="0" baseline="0" noProof="0" dirty="0">
                <a:ln>
                  <a:noFill/>
                </a:ln>
                <a:solidFill>
                  <a:srgbClr val="5B9BD5"/>
                </a:solidFill>
                <a:effectLst/>
                <a:uLnTx/>
                <a:uFillTx/>
                <a:latin typeface="微软雅黑" pitchFamily="34" charset="-122"/>
                <a:ea typeface="微软雅黑" pitchFamily="34" charset="-122"/>
                <a:cs typeface="+mn-cs"/>
              </a:endParaRPr>
            </a:p>
          </p:txBody>
        </p:sp>
      </p:grpSp>
      <p:grpSp>
        <p:nvGrpSpPr>
          <p:cNvPr id="10" name="组合 42"/>
          <p:cNvGrpSpPr/>
          <p:nvPr/>
        </p:nvGrpSpPr>
        <p:grpSpPr>
          <a:xfrm>
            <a:off x="6222631" y="2988360"/>
            <a:ext cx="1108811" cy="1109613"/>
            <a:chOff x="304800" y="673100"/>
            <a:chExt cx="4000500" cy="4000500"/>
          </a:xfrm>
          <a:effectLst>
            <a:outerShdw blurRad="317500" dist="190500" dir="8100000" algn="tr" rotWithShape="0">
              <a:prstClr val="black">
                <a:alpha val="50000"/>
              </a:prstClr>
            </a:outerShdw>
          </a:effectLst>
        </p:grpSpPr>
        <p:sp>
          <p:nvSpPr>
            <p:cNvPr id="12"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399" b="1" i="0" u="none" strike="noStrike" kern="0" cap="none" spc="0" normalizeH="0" baseline="0" noProof="0">
                <a:ln>
                  <a:noFill/>
                </a:ln>
                <a:solidFill>
                  <a:srgbClr val="C00000"/>
                </a:solidFill>
                <a:effectLst/>
                <a:uLnTx/>
                <a:uFillTx/>
                <a:latin typeface="微软雅黑" pitchFamily="34" charset="-122"/>
                <a:ea typeface="微软雅黑" pitchFamily="34" charset="-122"/>
                <a:cs typeface="+mn-cs"/>
              </a:endParaRPr>
            </a:p>
          </p:txBody>
        </p:sp>
        <p:sp>
          <p:nvSpPr>
            <p:cNvPr id="13" name="椭圆 4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399" b="1" i="0" u="none" strike="noStrike" kern="0" cap="none" spc="0" normalizeH="0" baseline="0" noProof="0" dirty="0">
                  <a:ln>
                    <a:noFill/>
                  </a:ln>
                  <a:solidFill>
                    <a:srgbClr val="5B9BD5"/>
                  </a:solidFill>
                  <a:effectLst/>
                  <a:uLnTx/>
                  <a:uFillTx/>
                  <a:latin typeface="微软雅黑" pitchFamily="34" charset="-122"/>
                  <a:ea typeface="微软雅黑" pitchFamily="34" charset="-122"/>
                  <a:cs typeface="+mn-cs"/>
                </a:rPr>
                <a:t>2</a:t>
              </a:r>
              <a:endParaRPr kumimoji="0" lang="zh-CN" altLang="en-US" sz="4399" b="1" i="0" u="none" strike="noStrike" kern="0" cap="none" spc="0" normalizeH="0" baseline="0" noProof="0" dirty="0">
                <a:ln>
                  <a:noFill/>
                </a:ln>
                <a:solidFill>
                  <a:srgbClr val="5B9BD5"/>
                </a:solidFill>
                <a:effectLst/>
                <a:uLnTx/>
                <a:uFillTx/>
                <a:latin typeface="微软雅黑" pitchFamily="34" charset="-122"/>
                <a:ea typeface="微软雅黑" pitchFamily="34" charset="-122"/>
                <a:cs typeface="+mn-cs"/>
              </a:endParaRPr>
            </a:p>
          </p:txBody>
        </p:sp>
      </p:grpSp>
      <p:grpSp>
        <p:nvGrpSpPr>
          <p:cNvPr id="14" name="组合 45"/>
          <p:cNvGrpSpPr/>
          <p:nvPr/>
        </p:nvGrpSpPr>
        <p:grpSpPr>
          <a:xfrm>
            <a:off x="5471472" y="4904749"/>
            <a:ext cx="1108811" cy="1109613"/>
            <a:chOff x="304800" y="673100"/>
            <a:chExt cx="4000500" cy="4000500"/>
          </a:xfrm>
          <a:effectLst>
            <a:outerShdw blurRad="317500" dist="190500" dir="8100000" algn="tr" rotWithShape="0">
              <a:prstClr val="black">
                <a:alpha val="50000"/>
              </a:prstClr>
            </a:outerShdw>
          </a:effectLst>
        </p:grpSpPr>
        <p:sp>
          <p:nvSpPr>
            <p:cNvPr id="15" name="同心圆 4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4399" b="1" i="0" u="none" strike="noStrike" kern="0" cap="none" spc="0" normalizeH="0" baseline="0" noProof="0">
                <a:ln>
                  <a:noFill/>
                </a:ln>
                <a:solidFill>
                  <a:srgbClr val="C00000"/>
                </a:solidFill>
                <a:effectLst/>
                <a:uLnTx/>
                <a:uFillTx/>
                <a:latin typeface="微软雅黑" pitchFamily="34" charset="-122"/>
                <a:ea typeface="微软雅黑" pitchFamily="34" charset="-122"/>
                <a:cs typeface="+mn-cs"/>
              </a:endParaRPr>
            </a:p>
          </p:txBody>
        </p:sp>
        <p:sp>
          <p:nvSpPr>
            <p:cNvPr id="16" name="椭圆 4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399" b="1" i="0" u="none" strike="noStrike" kern="0" cap="none" spc="0" normalizeH="0" baseline="0" noProof="0" dirty="0">
                  <a:ln>
                    <a:noFill/>
                  </a:ln>
                  <a:solidFill>
                    <a:srgbClr val="5B9BD5"/>
                  </a:solidFill>
                  <a:effectLst/>
                  <a:uLnTx/>
                  <a:uFillTx/>
                  <a:latin typeface="微软雅黑" pitchFamily="34" charset="-122"/>
                  <a:ea typeface="微软雅黑" pitchFamily="34" charset="-122"/>
                  <a:cs typeface="+mn-cs"/>
                </a:rPr>
                <a:t>3</a:t>
              </a:r>
              <a:endParaRPr kumimoji="0" lang="zh-CN" altLang="en-US" sz="4399" b="1" i="0" u="none" strike="noStrike" kern="0" cap="none" spc="0" normalizeH="0" baseline="0" noProof="0" dirty="0">
                <a:ln>
                  <a:noFill/>
                </a:ln>
                <a:solidFill>
                  <a:srgbClr val="5B9BD5"/>
                </a:solidFill>
                <a:effectLst/>
                <a:uLnTx/>
                <a:uFillTx/>
                <a:latin typeface="微软雅黑" pitchFamily="34" charset="-122"/>
                <a:ea typeface="微软雅黑" pitchFamily="34" charset="-122"/>
                <a:cs typeface="+mn-cs"/>
              </a:endParaRPr>
            </a:p>
          </p:txBody>
        </p:sp>
      </p:grpSp>
      <p:sp>
        <p:nvSpPr>
          <p:cNvPr id="17" name="TextBox 16"/>
          <p:cNvSpPr txBox="1"/>
          <p:nvPr/>
        </p:nvSpPr>
        <p:spPr>
          <a:xfrm>
            <a:off x="7209429" y="969141"/>
            <a:ext cx="4256158" cy="1242615"/>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algn="l" fontAlgn="base">
              <a:lnSpc>
                <a:spcPct val="100000"/>
              </a:lnSpc>
              <a:spcBef>
                <a:spcPct val="0"/>
              </a:spcBef>
              <a:spcAft>
                <a:spcPct val="0"/>
              </a:spcAft>
              <a:defRPr/>
            </a:pPr>
            <a:r>
              <a:rPr lang="vi-VN" sz="2800" b="0" kern="0" dirty="0">
                <a:solidFill>
                  <a:srgbClr val="44546A"/>
                </a:solidFill>
                <a:latin typeface="Times New Roman" panose="02020603050405020304" pitchFamily="18" charset="0"/>
                <a:ea typeface="Times New Roman" panose="02020603050405020304" pitchFamily="18" charset="0"/>
              </a:rPr>
              <a:t>Xem lại các </a:t>
            </a:r>
            <a:r>
              <a:rPr lang="en-US" sz="2800" b="0" kern="0" dirty="0" err="1">
                <a:solidFill>
                  <a:srgbClr val="44546A"/>
                </a:solidFill>
                <a:latin typeface="Times New Roman" panose="02020603050405020304" pitchFamily="18" charset="0"/>
                <a:ea typeface="Times New Roman" panose="02020603050405020304" pitchFamily="18" charset="0"/>
              </a:rPr>
              <a:t>nội</a:t>
            </a:r>
            <a:r>
              <a:rPr lang="en-US" sz="2800" b="0" kern="0" dirty="0">
                <a:solidFill>
                  <a:srgbClr val="44546A"/>
                </a:solidFill>
                <a:latin typeface="Times New Roman" panose="02020603050405020304" pitchFamily="18" charset="0"/>
                <a:ea typeface="Times New Roman" panose="02020603050405020304" pitchFamily="18" charset="0"/>
              </a:rPr>
              <a:t> dung </a:t>
            </a:r>
            <a:r>
              <a:rPr lang="en-US" sz="2800" b="0" kern="0" dirty="0" err="1">
                <a:solidFill>
                  <a:srgbClr val="44546A"/>
                </a:solidFill>
                <a:latin typeface="Times New Roman" panose="02020603050405020304" pitchFamily="18" charset="0"/>
                <a:ea typeface="Times New Roman" panose="02020603050405020304" pitchFamily="18" charset="0"/>
              </a:rPr>
              <a:t>đã</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học</a:t>
            </a:r>
            <a:r>
              <a:rPr lang="en-US" sz="2800" b="0" kern="0" dirty="0">
                <a:solidFill>
                  <a:srgbClr val="44546A"/>
                </a:solidFill>
                <a:latin typeface="Times New Roman" panose="02020603050405020304" pitchFamily="18" charset="0"/>
                <a:ea typeface="Times New Roman" panose="02020603050405020304" pitchFamily="18" charset="0"/>
              </a:rPr>
              <a:t>.</a:t>
            </a:r>
            <a:endParaRPr lang="vi-VN" sz="2800" b="0" kern="0" dirty="0">
              <a:solidFill>
                <a:srgbClr val="44546A"/>
              </a:solidFill>
              <a:latin typeface="Times New Roman" panose="02020603050405020304" pitchFamily="18" charset="0"/>
              <a:ea typeface="Times New Roman" panose="02020603050405020304" pitchFamily="18" charset="0"/>
            </a:endParaRPr>
          </a:p>
        </p:txBody>
      </p:sp>
      <p:sp>
        <p:nvSpPr>
          <p:cNvPr id="18" name="TextBox 17"/>
          <p:cNvSpPr txBox="1"/>
          <p:nvPr/>
        </p:nvSpPr>
        <p:spPr>
          <a:xfrm>
            <a:off x="6604483" y="4721420"/>
            <a:ext cx="4709927" cy="1728097"/>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marL="0" lvl="1">
              <a:defRPr/>
            </a:pPr>
            <a:r>
              <a:rPr lang="en-US" sz="2800" kern="0" dirty="0" err="1">
                <a:solidFill>
                  <a:srgbClr val="44546A"/>
                </a:solidFill>
                <a:latin typeface="Times New Roman" panose="02020603050405020304" pitchFamily="18" charset="0"/>
                <a:ea typeface="Times New Roman" panose="02020603050405020304" pitchFamily="18" charset="0"/>
              </a:rPr>
              <a:t>Tìm</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hiểu</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về</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cách</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mua</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hàng</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trả</a:t>
            </a:r>
            <a:r>
              <a:rPr lang="en-US" sz="2800" kern="0" dirty="0">
                <a:solidFill>
                  <a:srgbClr val="44546A"/>
                </a:solidFill>
                <a:latin typeface="Times New Roman" panose="02020603050405020304" pitchFamily="18" charset="0"/>
                <a:ea typeface="Times New Roman" panose="02020603050405020304" pitchFamily="18" charset="0"/>
              </a:rPr>
              <a:t> </a:t>
            </a:r>
            <a:r>
              <a:rPr lang="en-US" sz="2800" kern="0" dirty="0" err="1">
                <a:solidFill>
                  <a:srgbClr val="44546A"/>
                </a:solidFill>
                <a:latin typeface="Times New Roman" panose="02020603050405020304" pitchFamily="18" charset="0"/>
                <a:ea typeface="Times New Roman" panose="02020603050405020304" pitchFamily="18" charset="0"/>
              </a:rPr>
              <a:t>góp</a:t>
            </a:r>
            <a:r>
              <a:rPr lang="en-US" sz="2800" kern="0" dirty="0">
                <a:solidFill>
                  <a:srgbClr val="44546A"/>
                </a:solidFill>
                <a:latin typeface="Times New Roman" panose="02020603050405020304" pitchFamily="18" charset="0"/>
                <a:ea typeface="Times New Roman" panose="02020603050405020304" pitchFamily="18" charset="0"/>
              </a:rPr>
              <a:t>.</a:t>
            </a:r>
            <a:endParaRPr lang="vi-VN" sz="2800" kern="0" dirty="0">
              <a:solidFill>
                <a:srgbClr val="44546A"/>
              </a:solidFill>
              <a:latin typeface="Times New Roman" panose="02020603050405020304" pitchFamily="18" charset="0"/>
              <a:ea typeface="Times New Roman" panose="02020603050405020304" pitchFamily="18" charset="0"/>
            </a:endParaRPr>
          </a:p>
        </p:txBody>
      </p:sp>
      <p:sp>
        <p:nvSpPr>
          <p:cNvPr id="20" name="TextBox 19"/>
          <p:cNvSpPr txBox="1"/>
          <p:nvPr/>
        </p:nvSpPr>
        <p:spPr>
          <a:xfrm>
            <a:off x="7876328" y="2949691"/>
            <a:ext cx="3875957" cy="1242615"/>
          </a:xfrm>
          <a:prstGeom prst="rect">
            <a:avLst/>
          </a:prstGeom>
          <a:noFill/>
        </p:spPr>
        <p:txBody>
          <a:bodyPr wrap="square" lIns="0" tIns="0" rIns="0" bIns="0" rtlCol="0" anchor="ctr" anchorCtr="0">
            <a:noAutofit/>
          </a:bodyPr>
          <a:lstStyle>
            <a:defPPr>
              <a:defRPr lang="zh-CN"/>
            </a:defPPr>
            <a:lvl1pPr algn="just">
              <a:lnSpc>
                <a:spcPts val="2000"/>
              </a:lnSpc>
              <a:defRPr sz="3200" b="1">
                <a:latin typeface="微软雅黑" pitchFamily="34" charset="-122"/>
                <a:ea typeface="微软雅黑" pitchFamily="34" charset="-122"/>
              </a:defRPr>
            </a:lvl1pPr>
          </a:lstStyle>
          <a:p>
            <a:pPr algn="l" fontAlgn="base">
              <a:lnSpc>
                <a:spcPct val="100000"/>
              </a:lnSpc>
              <a:spcBef>
                <a:spcPct val="0"/>
              </a:spcBef>
              <a:spcAft>
                <a:spcPct val="0"/>
              </a:spcAft>
              <a:defRPr/>
            </a:pPr>
            <a:r>
              <a:rPr lang="en-US" sz="2800" b="0" kern="0" dirty="0" err="1">
                <a:solidFill>
                  <a:srgbClr val="44546A"/>
                </a:solidFill>
                <a:latin typeface="Times New Roman" panose="02020603050405020304" pitchFamily="18" charset="0"/>
                <a:ea typeface="Times New Roman" panose="02020603050405020304" pitchFamily="18" charset="0"/>
              </a:rPr>
              <a:t>Tìm</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hiểu</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các</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hình</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thức</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vay</a:t>
            </a:r>
            <a:r>
              <a:rPr lang="en-US" sz="2800" b="0" kern="0" dirty="0">
                <a:solidFill>
                  <a:srgbClr val="44546A"/>
                </a:solidFill>
                <a:latin typeface="Times New Roman" panose="02020603050405020304" pitchFamily="18" charset="0"/>
                <a:ea typeface="Times New Roman" panose="02020603050405020304" pitchFamily="18" charset="0"/>
              </a:rPr>
              <a:t> </a:t>
            </a:r>
            <a:r>
              <a:rPr lang="en-US" sz="2800" b="0" kern="0" dirty="0" err="1">
                <a:solidFill>
                  <a:srgbClr val="44546A"/>
                </a:solidFill>
                <a:latin typeface="Times New Roman" panose="02020603050405020304" pitchFamily="18" charset="0"/>
                <a:ea typeface="Times New Roman" panose="02020603050405020304" pitchFamily="18" charset="0"/>
              </a:rPr>
              <a:t>nợ</a:t>
            </a:r>
            <a:r>
              <a:rPr lang="en-US" sz="2800" b="0" kern="0" dirty="0">
                <a:solidFill>
                  <a:srgbClr val="44546A"/>
                </a:solidFill>
                <a:latin typeface="Times New Roman" panose="02020603050405020304" pitchFamily="18" charset="0"/>
                <a:ea typeface="Times New Roman" panose="02020603050405020304" pitchFamily="18" charset="0"/>
              </a:rPr>
              <a:t>.</a:t>
            </a:r>
            <a:endParaRPr lang="vi-VN" sz="2800" b="0" kern="0" dirty="0">
              <a:solidFill>
                <a:srgbClr val="44546A"/>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89794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80">
                                          <p:stCondLst>
                                            <p:cond delay="0"/>
                                          </p:stCondLst>
                                        </p:cTn>
                                        <p:tgtEl>
                                          <p:spTgt spid="7"/>
                                        </p:tgtEl>
                                      </p:cBhvr>
                                    </p:animEffect>
                                    <p:anim calcmode="lin" valueType="num">
                                      <p:cBhvr>
                                        <p:cTn id="2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6" dur="26">
                                          <p:stCondLst>
                                            <p:cond delay="650"/>
                                          </p:stCondLst>
                                        </p:cTn>
                                        <p:tgtEl>
                                          <p:spTgt spid="7"/>
                                        </p:tgtEl>
                                      </p:cBhvr>
                                      <p:to x="100000" y="60000"/>
                                    </p:animScale>
                                    <p:animScale>
                                      <p:cBhvr>
                                        <p:cTn id="27" dur="166" decel="50000">
                                          <p:stCondLst>
                                            <p:cond delay="676"/>
                                          </p:stCondLst>
                                        </p:cTn>
                                        <p:tgtEl>
                                          <p:spTgt spid="7"/>
                                        </p:tgtEl>
                                      </p:cBhvr>
                                      <p:to x="100000" y="100000"/>
                                    </p:animScale>
                                    <p:animScale>
                                      <p:cBhvr>
                                        <p:cTn id="28" dur="26">
                                          <p:stCondLst>
                                            <p:cond delay="1312"/>
                                          </p:stCondLst>
                                        </p:cTn>
                                        <p:tgtEl>
                                          <p:spTgt spid="7"/>
                                        </p:tgtEl>
                                      </p:cBhvr>
                                      <p:to x="100000" y="80000"/>
                                    </p:animScale>
                                    <p:animScale>
                                      <p:cBhvr>
                                        <p:cTn id="29" dur="166" decel="50000">
                                          <p:stCondLst>
                                            <p:cond delay="1338"/>
                                          </p:stCondLst>
                                        </p:cTn>
                                        <p:tgtEl>
                                          <p:spTgt spid="7"/>
                                        </p:tgtEl>
                                      </p:cBhvr>
                                      <p:to x="100000" y="100000"/>
                                    </p:animScale>
                                    <p:animScale>
                                      <p:cBhvr>
                                        <p:cTn id="30" dur="26">
                                          <p:stCondLst>
                                            <p:cond delay="1642"/>
                                          </p:stCondLst>
                                        </p:cTn>
                                        <p:tgtEl>
                                          <p:spTgt spid="7"/>
                                        </p:tgtEl>
                                      </p:cBhvr>
                                      <p:to x="100000" y="90000"/>
                                    </p:animScale>
                                    <p:animScale>
                                      <p:cBhvr>
                                        <p:cTn id="31" dur="166" decel="50000">
                                          <p:stCondLst>
                                            <p:cond delay="1668"/>
                                          </p:stCondLst>
                                        </p:cTn>
                                        <p:tgtEl>
                                          <p:spTgt spid="7"/>
                                        </p:tgtEl>
                                      </p:cBhvr>
                                      <p:to x="100000" y="100000"/>
                                    </p:animScale>
                                    <p:animScale>
                                      <p:cBhvr>
                                        <p:cTn id="32" dur="26">
                                          <p:stCondLst>
                                            <p:cond delay="1808"/>
                                          </p:stCondLst>
                                        </p:cTn>
                                        <p:tgtEl>
                                          <p:spTgt spid="7"/>
                                        </p:tgtEl>
                                      </p:cBhvr>
                                      <p:to x="100000" y="95000"/>
                                    </p:animScale>
                                    <p:animScale>
                                      <p:cBhvr>
                                        <p:cTn id="33" dur="166" decel="50000">
                                          <p:stCondLst>
                                            <p:cond delay="1834"/>
                                          </p:stCondLst>
                                        </p:cTn>
                                        <p:tgtEl>
                                          <p:spTgt spid="7"/>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barn(inVertical)">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80">
                                          <p:stCondLst>
                                            <p:cond delay="0"/>
                                          </p:stCondLst>
                                        </p:cTn>
                                        <p:tgtEl>
                                          <p:spTgt spid="10"/>
                                        </p:tgtEl>
                                      </p:cBhvr>
                                    </p:animEffect>
                                    <p:anim calcmode="lin" valueType="num">
                                      <p:cBhvr>
                                        <p:cTn id="4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9" dur="26">
                                          <p:stCondLst>
                                            <p:cond delay="650"/>
                                          </p:stCondLst>
                                        </p:cTn>
                                        <p:tgtEl>
                                          <p:spTgt spid="10"/>
                                        </p:tgtEl>
                                      </p:cBhvr>
                                      <p:to x="100000" y="60000"/>
                                    </p:animScale>
                                    <p:animScale>
                                      <p:cBhvr>
                                        <p:cTn id="50" dur="166" decel="50000">
                                          <p:stCondLst>
                                            <p:cond delay="676"/>
                                          </p:stCondLst>
                                        </p:cTn>
                                        <p:tgtEl>
                                          <p:spTgt spid="10"/>
                                        </p:tgtEl>
                                      </p:cBhvr>
                                      <p:to x="100000" y="100000"/>
                                    </p:animScale>
                                    <p:animScale>
                                      <p:cBhvr>
                                        <p:cTn id="51" dur="26">
                                          <p:stCondLst>
                                            <p:cond delay="1312"/>
                                          </p:stCondLst>
                                        </p:cTn>
                                        <p:tgtEl>
                                          <p:spTgt spid="10"/>
                                        </p:tgtEl>
                                      </p:cBhvr>
                                      <p:to x="100000" y="80000"/>
                                    </p:animScale>
                                    <p:animScale>
                                      <p:cBhvr>
                                        <p:cTn id="52" dur="166" decel="50000">
                                          <p:stCondLst>
                                            <p:cond delay="1338"/>
                                          </p:stCondLst>
                                        </p:cTn>
                                        <p:tgtEl>
                                          <p:spTgt spid="10"/>
                                        </p:tgtEl>
                                      </p:cBhvr>
                                      <p:to x="100000" y="100000"/>
                                    </p:animScale>
                                    <p:animScale>
                                      <p:cBhvr>
                                        <p:cTn id="53" dur="26">
                                          <p:stCondLst>
                                            <p:cond delay="1642"/>
                                          </p:stCondLst>
                                        </p:cTn>
                                        <p:tgtEl>
                                          <p:spTgt spid="10"/>
                                        </p:tgtEl>
                                      </p:cBhvr>
                                      <p:to x="100000" y="90000"/>
                                    </p:animScale>
                                    <p:animScale>
                                      <p:cBhvr>
                                        <p:cTn id="54" dur="166" decel="50000">
                                          <p:stCondLst>
                                            <p:cond delay="1668"/>
                                          </p:stCondLst>
                                        </p:cTn>
                                        <p:tgtEl>
                                          <p:spTgt spid="10"/>
                                        </p:tgtEl>
                                      </p:cBhvr>
                                      <p:to x="100000" y="100000"/>
                                    </p:animScale>
                                    <p:animScale>
                                      <p:cBhvr>
                                        <p:cTn id="55" dur="26">
                                          <p:stCondLst>
                                            <p:cond delay="1808"/>
                                          </p:stCondLst>
                                        </p:cTn>
                                        <p:tgtEl>
                                          <p:spTgt spid="10"/>
                                        </p:tgtEl>
                                      </p:cBhvr>
                                      <p:to x="100000" y="95000"/>
                                    </p:animScale>
                                    <p:animScale>
                                      <p:cBhvr>
                                        <p:cTn id="56" dur="166" decel="50000">
                                          <p:stCondLst>
                                            <p:cond delay="1834"/>
                                          </p:stCondLst>
                                        </p:cTn>
                                        <p:tgtEl>
                                          <p:spTgt spid="10"/>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arn(inVertical)">
                                      <p:cBhvr>
                                        <p:cTn id="61" dur="500"/>
                                        <p:tgtEl>
                                          <p:spTgt spid="20"/>
                                        </p:tgtEl>
                                      </p:cBhvr>
                                    </p:animEffect>
                                  </p:childTnLst>
                                </p:cTn>
                              </p:par>
                            </p:childTnLst>
                          </p:cTn>
                        </p:par>
                      </p:childTnLst>
                    </p:cTn>
                  </p:par>
                  <p:par>
                    <p:cTn id="62" fill="hold">
                      <p:stCondLst>
                        <p:cond delay="indefinite"/>
                      </p:stCondLst>
                      <p:childTnLst>
                        <p:par>
                          <p:cTn id="63" fill="hold">
                            <p:stCondLst>
                              <p:cond delay="0"/>
                            </p:stCondLst>
                            <p:childTnLst>
                              <p:par>
                                <p:cTn id="64" presetID="26" presetClass="entr" presetSubtype="0" fill="hold"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down)">
                                      <p:cBhvr>
                                        <p:cTn id="66" dur="580">
                                          <p:stCondLst>
                                            <p:cond delay="0"/>
                                          </p:stCondLst>
                                        </p:cTn>
                                        <p:tgtEl>
                                          <p:spTgt spid="14"/>
                                        </p:tgtEl>
                                      </p:cBhvr>
                                    </p:animEffect>
                                    <p:anim calcmode="lin" valueType="num">
                                      <p:cBhvr>
                                        <p:cTn id="67"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72" dur="26">
                                          <p:stCondLst>
                                            <p:cond delay="650"/>
                                          </p:stCondLst>
                                        </p:cTn>
                                        <p:tgtEl>
                                          <p:spTgt spid="14"/>
                                        </p:tgtEl>
                                      </p:cBhvr>
                                      <p:to x="100000" y="60000"/>
                                    </p:animScale>
                                    <p:animScale>
                                      <p:cBhvr>
                                        <p:cTn id="73" dur="166" decel="50000">
                                          <p:stCondLst>
                                            <p:cond delay="676"/>
                                          </p:stCondLst>
                                        </p:cTn>
                                        <p:tgtEl>
                                          <p:spTgt spid="14"/>
                                        </p:tgtEl>
                                      </p:cBhvr>
                                      <p:to x="100000" y="100000"/>
                                    </p:animScale>
                                    <p:animScale>
                                      <p:cBhvr>
                                        <p:cTn id="74" dur="26">
                                          <p:stCondLst>
                                            <p:cond delay="1312"/>
                                          </p:stCondLst>
                                        </p:cTn>
                                        <p:tgtEl>
                                          <p:spTgt spid="14"/>
                                        </p:tgtEl>
                                      </p:cBhvr>
                                      <p:to x="100000" y="80000"/>
                                    </p:animScale>
                                    <p:animScale>
                                      <p:cBhvr>
                                        <p:cTn id="75" dur="166" decel="50000">
                                          <p:stCondLst>
                                            <p:cond delay="1338"/>
                                          </p:stCondLst>
                                        </p:cTn>
                                        <p:tgtEl>
                                          <p:spTgt spid="14"/>
                                        </p:tgtEl>
                                      </p:cBhvr>
                                      <p:to x="100000" y="100000"/>
                                    </p:animScale>
                                    <p:animScale>
                                      <p:cBhvr>
                                        <p:cTn id="76" dur="26">
                                          <p:stCondLst>
                                            <p:cond delay="1642"/>
                                          </p:stCondLst>
                                        </p:cTn>
                                        <p:tgtEl>
                                          <p:spTgt spid="14"/>
                                        </p:tgtEl>
                                      </p:cBhvr>
                                      <p:to x="100000" y="90000"/>
                                    </p:animScale>
                                    <p:animScale>
                                      <p:cBhvr>
                                        <p:cTn id="77" dur="166" decel="50000">
                                          <p:stCondLst>
                                            <p:cond delay="1668"/>
                                          </p:stCondLst>
                                        </p:cTn>
                                        <p:tgtEl>
                                          <p:spTgt spid="14"/>
                                        </p:tgtEl>
                                      </p:cBhvr>
                                      <p:to x="100000" y="100000"/>
                                    </p:animScale>
                                    <p:animScale>
                                      <p:cBhvr>
                                        <p:cTn id="78" dur="26">
                                          <p:stCondLst>
                                            <p:cond delay="1808"/>
                                          </p:stCondLst>
                                        </p:cTn>
                                        <p:tgtEl>
                                          <p:spTgt spid="14"/>
                                        </p:tgtEl>
                                      </p:cBhvr>
                                      <p:to x="100000" y="95000"/>
                                    </p:animScale>
                                    <p:animScale>
                                      <p:cBhvr>
                                        <p:cTn id="79" dur="166" decel="50000">
                                          <p:stCondLst>
                                            <p:cond delay="1834"/>
                                          </p:stCondLst>
                                        </p:cTn>
                                        <p:tgtEl>
                                          <p:spTgt spid="14"/>
                                        </p:tgtEl>
                                      </p:cBhvr>
                                      <p:to x="100000" y="100000"/>
                                    </p:animScale>
                                  </p:childTnLst>
                                </p:cTn>
                              </p:par>
                            </p:childTnLst>
                          </p:cTn>
                        </p:par>
                      </p:childTnLst>
                    </p:cTn>
                  </p:par>
                  <p:par>
                    <p:cTn id="80" fill="hold">
                      <p:stCondLst>
                        <p:cond delay="indefinite"/>
                      </p:stCondLst>
                      <p:childTnLst>
                        <p:par>
                          <p:cTn id="81" fill="hold">
                            <p:stCondLst>
                              <p:cond delay="0"/>
                            </p:stCondLst>
                            <p:childTnLst>
                              <p:par>
                                <p:cTn id="82" presetID="16" presetClass="entr" presetSubtype="21" fill="hold" grpId="0" nodeType="click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barn(inVertical)">
                                      <p:cBhvr>
                                        <p:cTn id="8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7" grpId="0"/>
      <p:bldP spid="18" grpId="0"/>
      <p:bldP spid="20" grpId="0"/>
    </p:bldLst>
  </p:timing>
</p:sld>
</file>

<file path=ppt/theme/theme1.xml><?xml version="1.0" encoding="utf-8"?>
<a:theme xmlns:a="http://schemas.openxmlformats.org/drawingml/2006/main" name="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1359</Words>
  <Application>Microsoft Office PowerPoint</Application>
  <PresentationFormat>Widescreen</PresentationFormat>
  <Paragraphs>202</Paragraphs>
  <Slides>23</Slides>
  <Notes>4</Notes>
  <HiddenSlides>0</HiddenSlides>
  <MMClips>5</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Microsoft YaHei</vt:lpstr>
      <vt:lpstr>Arial</vt:lpstr>
      <vt:lpstr>Calibri</vt:lpstr>
      <vt:lpstr>Calibri Light</vt:lpstr>
      <vt:lpstr>Special Elite</vt:lpstr>
      <vt:lpstr>Times New Roman</vt:lpstr>
      <vt:lpstr>思源黑体 Heavy</vt:lpstr>
      <vt:lpstr>Chủ đề Office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 Minh Tam</dc:creator>
  <cp:lastModifiedBy>Le My Anh</cp:lastModifiedBy>
  <cp:revision>12</cp:revision>
  <dcterms:created xsi:type="dcterms:W3CDTF">2023-07-28T02:20:58Z</dcterms:created>
  <dcterms:modified xsi:type="dcterms:W3CDTF">2023-08-03T06:35:36Z</dcterms:modified>
</cp:coreProperties>
</file>