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21"/>
  </p:notesMasterIdLst>
  <p:sldIdLst>
    <p:sldId id="257" r:id="rId3"/>
    <p:sldId id="258" r:id="rId4"/>
    <p:sldId id="275" r:id="rId5"/>
    <p:sldId id="260" r:id="rId6"/>
    <p:sldId id="261" r:id="rId7"/>
    <p:sldId id="266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1" r:id="rId16"/>
    <p:sldId id="272" r:id="rId17"/>
    <p:sldId id="273" r:id="rId18"/>
    <p:sldId id="270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1" clrIdx="0"/>
  <p:cmAuthor id="2" name="Administrator" initials="A" lastIdx="4" clrIdx="1">
    <p:extLst>
      <p:ext uri="{19B8F6BF-5375-455C-9EA6-DF929625EA0E}">
        <p15:presenceInfo xmlns:p15="http://schemas.microsoft.com/office/powerpoint/2012/main" userId="Administrato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A6C867-5640-4890-9BBB-DBBB33C62E0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E595FF9-7F13-4589-ADB1-A98CFA417FE8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kumimoji="0" lang="en-US" altLang="en-US" sz="32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32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32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32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27BC0A-A89C-479E-B8CD-C46EF1DB42D9}" type="parTrans" cxnId="{98EF93F6-9645-42BA-9EDE-0684263968A6}">
      <dgm:prSet/>
      <dgm:spPr/>
      <dgm:t>
        <a:bodyPr/>
        <a:lstStyle/>
        <a:p>
          <a:endParaRPr lang="en-US"/>
        </a:p>
      </dgm:t>
    </dgm:pt>
    <dgm:pt modelId="{41D8AE83-6358-42AE-B439-0EFC9D377ED1}" type="sibTrans" cxnId="{98EF93F6-9645-42BA-9EDE-0684263968A6}">
      <dgm:prSet/>
      <dgm:spPr/>
      <dgm:t>
        <a:bodyPr/>
        <a:lstStyle/>
        <a:p>
          <a:endParaRPr lang="en-US"/>
        </a:p>
      </dgm:t>
    </dgm:pt>
    <dgm:pt modelId="{ECA0ABAF-B23C-4736-AEB9-5FAE681D07FA}">
      <dgm:prSet phldrT="[Text]" custT="1"/>
      <dgm:spPr/>
      <dgm:t>
        <a:bodyPr/>
        <a:lstStyle/>
        <a:p>
          <a:r>
            <a: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SGK, </a:t>
          </a:r>
          <a:r>
            <a:rPr lang="en-US" sz="3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án</a:t>
          </a:r>
          <a:r>
            <a: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bảng</a:t>
          </a:r>
          <a:r>
            <a: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phụ</a:t>
          </a:r>
          <a:r>
            <a: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chiếu</a:t>
          </a:r>
          <a:endParaRPr lang="en-US" sz="3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4464D3-94BC-4791-92AF-D4DDB39C3B1A}" type="parTrans" cxnId="{8424536B-BE7E-4427-8F9D-11FD9E33F2DF}">
      <dgm:prSet/>
      <dgm:spPr/>
      <dgm:t>
        <a:bodyPr/>
        <a:lstStyle/>
        <a:p>
          <a:endParaRPr lang="en-US"/>
        </a:p>
      </dgm:t>
    </dgm:pt>
    <dgm:pt modelId="{C021D020-C3B9-4ABB-A06B-CC452B865337}" type="sibTrans" cxnId="{8424536B-BE7E-4427-8F9D-11FD9E33F2DF}">
      <dgm:prSet/>
      <dgm:spPr/>
      <dgm:t>
        <a:bodyPr/>
        <a:lstStyle/>
        <a:p>
          <a:endParaRPr lang="en-US"/>
        </a:p>
      </dgm:t>
    </dgm:pt>
    <dgm:pt modelId="{3B33AAEF-2BF8-4EBB-A3B1-62835B5C81BF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32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7C755C-0A39-4BCA-B05A-04B6066CC9B9}" type="parTrans" cxnId="{114F78D7-52EA-4C98-83EA-2E3113FBAE6C}">
      <dgm:prSet/>
      <dgm:spPr/>
      <dgm:t>
        <a:bodyPr/>
        <a:lstStyle/>
        <a:p>
          <a:endParaRPr lang="en-US"/>
        </a:p>
      </dgm:t>
    </dgm:pt>
    <dgm:pt modelId="{8A81B1FB-67E6-4DD3-8927-4689A7E10F68}" type="sibTrans" cxnId="{114F78D7-52EA-4C98-83EA-2E3113FBAE6C}">
      <dgm:prSet/>
      <dgm:spPr/>
      <dgm:t>
        <a:bodyPr/>
        <a:lstStyle/>
        <a:p>
          <a:endParaRPr lang="en-US"/>
        </a:p>
      </dgm:t>
    </dgm:pt>
    <dgm:pt modelId="{704E6F5A-9DD3-4463-B617-DAC4CB1475BA}">
      <dgm:prSet phldrT="[Text]" custT="1"/>
      <dgm:spPr/>
      <dgm:t>
        <a:bodyPr/>
        <a:lstStyle/>
        <a:p>
          <a:r>
            <a:rPr lang="en-US" sz="32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SGK, </a:t>
          </a:r>
          <a:r>
            <a:rPr lang="en-US" sz="32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tính</a:t>
          </a:r>
          <a:r>
            <a:rPr lang="en-US" sz="32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cầm</a:t>
          </a:r>
          <a:r>
            <a:rPr lang="en-US" sz="32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tay</a:t>
          </a:r>
          <a:endParaRPr lang="en-US" sz="3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7A9CE6-AF4E-472F-AD59-A231136EB5D9}" type="parTrans" cxnId="{D4D75E30-4B78-4946-8E43-D2A67A5959C0}">
      <dgm:prSet/>
      <dgm:spPr/>
      <dgm:t>
        <a:bodyPr/>
        <a:lstStyle/>
        <a:p>
          <a:endParaRPr lang="en-US"/>
        </a:p>
      </dgm:t>
    </dgm:pt>
    <dgm:pt modelId="{3EE0876E-E618-456F-81E9-FBAA95CF7E2B}" type="sibTrans" cxnId="{D4D75E30-4B78-4946-8E43-D2A67A5959C0}">
      <dgm:prSet/>
      <dgm:spPr/>
      <dgm:t>
        <a:bodyPr/>
        <a:lstStyle/>
        <a:p>
          <a:endParaRPr lang="en-US"/>
        </a:p>
      </dgm:t>
    </dgm:pt>
    <dgm:pt modelId="{E1F6625C-DEE5-4E81-9E17-CE182C3F5B83}">
      <dgm:prSet phldrT="[Text]" custT="1"/>
      <dgm:spPr/>
      <dgm:t>
        <a:bodyPr/>
        <a:lstStyle/>
        <a:p>
          <a:r>
            <a:rPr lang="en-US" sz="3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Phiếu</a:t>
          </a:r>
          <a:r>
            <a: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đánh</a:t>
          </a:r>
          <a:r>
            <a: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giá</a:t>
          </a:r>
          <a:r>
            <a: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…</a:t>
          </a:r>
        </a:p>
      </dgm:t>
    </dgm:pt>
    <dgm:pt modelId="{36AAC359-CE2D-49C3-8DCE-CD6A0AB76C47}" type="parTrans" cxnId="{16414EC6-8CBC-4C11-938D-F4D86DEAFD64}">
      <dgm:prSet/>
      <dgm:spPr/>
      <dgm:t>
        <a:bodyPr/>
        <a:lstStyle/>
        <a:p>
          <a:endParaRPr lang="en-US"/>
        </a:p>
      </dgm:t>
    </dgm:pt>
    <dgm:pt modelId="{C1C3EF18-84B5-4FA0-8B06-B82A0F1FB869}" type="sibTrans" cxnId="{16414EC6-8CBC-4C11-938D-F4D86DEAFD64}">
      <dgm:prSet/>
      <dgm:spPr/>
      <dgm:t>
        <a:bodyPr/>
        <a:lstStyle/>
        <a:p>
          <a:endParaRPr lang="en-US"/>
        </a:p>
      </dgm:t>
    </dgm:pt>
    <dgm:pt modelId="{7C640BC9-3B54-462E-81CB-2C5C26E6BC7C}">
      <dgm:prSet phldrT="[Text]" custT="1"/>
      <dgm:spPr/>
      <dgm:t>
        <a:bodyPr/>
        <a:lstStyle/>
        <a:p>
          <a:r>
            <a:rPr lang="en-US" sz="32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Giấy</a:t>
          </a:r>
          <a:r>
            <a:rPr lang="en-US" sz="32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A0, A4…</a:t>
          </a:r>
          <a:endParaRPr lang="en-US" sz="3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D2FF963-9027-4683-9E96-547AE7F71337}" type="parTrans" cxnId="{0C9C6203-F4AB-4245-B661-DDE3B284A297}">
      <dgm:prSet/>
      <dgm:spPr/>
      <dgm:t>
        <a:bodyPr/>
        <a:lstStyle/>
        <a:p>
          <a:endParaRPr lang="en-US"/>
        </a:p>
      </dgm:t>
    </dgm:pt>
    <dgm:pt modelId="{64865A18-553A-4E74-892F-46AD1B65C9B8}" type="sibTrans" cxnId="{0C9C6203-F4AB-4245-B661-DDE3B284A297}">
      <dgm:prSet/>
      <dgm:spPr/>
      <dgm:t>
        <a:bodyPr/>
        <a:lstStyle/>
        <a:p>
          <a:endParaRPr lang="en-US"/>
        </a:p>
      </dgm:t>
    </dgm:pt>
    <dgm:pt modelId="{D71F825F-8A65-4BDA-BC7A-08775CC4F943}">
      <dgm:prSet phldrT="[Text]" custT="1"/>
      <dgm:spPr/>
      <dgm:t>
        <a:bodyPr/>
        <a:lstStyle/>
        <a:p>
          <a:endParaRPr lang="en-US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0B0917-AE02-47E8-991A-57C2FEF6B492}" type="parTrans" cxnId="{949833C7-880F-431F-9337-C36D09FD7E69}">
      <dgm:prSet/>
      <dgm:spPr/>
      <dgm:t>
        <a:bodyPr/>
        <a:lstStyle/>
        <a:p>
          <a:endParaRPr lang="en-US"/>
        </a:p>
      </dgm:t>
    </dgm:pt>
    <dgm:pt modelId="{EEA8AB36-2CE6-4B2C-BE03-742C9EF0AE15}" type="sibTrans" cxnId="{949833C7-880F-431F-9337-C36D09FD7E69}">
      <dgm:prSet/>
      <dgm:spPr/>
      <dgm:t>
        <a:bodyPr/>
        <a:lstStyle/>
        <a:p>
          <a:endParaRPr lang="en-US"/>
        </a:p>
      </dgm:t>
    </dgm:pt>
    <dgm:pt modelId="{EBF0A97A-EDF1-4C47-8ECB-5F5F6A8E456D}" type="pres">
      <dgm:prSet presAssocID="{E1A6C867-5640-4890-9BBB-DBBB33C62E0E}" presName="linear" presStyleCnt="0">
        <dgm:presLayoutVars>
          <dgm:animLvl val="lvl"/>
          <dgm:resizeHandles val="exact"/>
        </dgm:presLayoutVars>
      </dgm:prSet>
      <dgm:spPr/>
    </dgm:pt>
    <dgm:pt modelId="{E5C9E7A5-AF2E-4D50-8726-C7D64A106B64}" type="pres">
      <dgm:prSet presAssocID="{8E595FF9-7F13-4589-ADB1-A98CFA417FE8}" presName="parentText" presStyleLbl="node1" presStyleIdx="0" presStyleCnt="2" custLinFactNeighborY="614">
        <dgm:presLayoutVars>
          <dgm:chMax val="0"/>
          <dgm:bulletEnabled val="1"/>
        </dgm:presLayoutVars>
      </dgm:prSet>
      <dgm:spPr/>
    </dgm:pt>
    <dgm:pt modelId="{0DFB8EA2-E9F4-4E7D-B5BF-ABC527E44C63}" type="pres">
      <dgm:prSet presAssocID="{8E595FF9-7F13-4589-ADB1-A98CFA417FE8}" presName="childText" presStyleLbl="revTx" presStyleIdx="0" presStyleCnt="2">
        <dgm:presLayoutVars>
          <dgm:bulletEnabled val="1"/>
        </dgm:presLayoutVars>
      </dgm:prSet>
      <dgm:spPr/>
    </dgm:pt>
    <dgm:pt modelId="{D2408717-B530-41AC-B5CE-E14FAEC5B062}" type="pres">
      <dgm:prSet presAssocID="{3B33AAEF-2BF8-4EBB-A3B1-62835B5C81BF}" presName="parentText" presStyleLbl="node1" presStyleIdx="1" presStyleCnt="2" custLinFactNeighborY="-10344">
        <dgm:presLayoutVars>
          <dgm:chMax val="0"/>
          <dgm:bulletEnabled val="1"/>
        </dgm:presLayoutVars>
      </dgm:prSet>
      <dgm:spPr/>
    </dgm:pt>
    <dgm:pt modelId="{8F3B6D51-6576-4847-95F8-097004C88A78}" type="pres">
      <dgm:prSet presAssocID="{3B33AAEF-2BF8-4EBB-A3B1-62835B5C81BF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0C9C6203-F4AB-4245-B661-DDE3B284A297}" srcId="{3B33AAEF-2BF8-4EBB-A3B1-62835B5C81BF}" destId="{7C640BC9-3B54-462E-81CB-2C5C26E6BC7C}" srcOrd="1" destOrd="0" parTransId="{4D2FF963-9027-4683-9E96-547AE7F71337}" sibTransId="{64865A18-553A-4E74-892F-46AD1B65C9B8}"/>
    <dgm:cxn modelId="{2ACFD60D-ABB2-4145-BA35-09A5FD91CFF0}" type="presOf" srcId="{8E595FF9-7F13-4589-ADB1-A98CFA417FE8}" destId="{E5C9E7A5-AF2E-4D50-8726-C7D64A106B64}" srcOrd="0" destOrd="0" presId="urn:microsoft.com/office/officeart/2005/8/layout/vList2"/>
    <dgm:cxn modelId="{3A28E52C-05AC-464F-BC2C-AE5BA1C059F0}" type="presOf" srcId="{E1A6C867-5640-4890-9BBB-DBBB33C62E0E}" destId="{EBF0A97A-EDF1-4C47-8ECB-5F5F6A8E456D}" srcOrd="0" destOrd="0" presId="urn:microsoft.com/office/officeart/2005/8/layout/vList2"/>
    <dgm:cxn modelId="{D4D75E30-4B78-4946-8E43-D2A67A5959C0}" srcId="{3B33AAEF-2BF8-4EBB-A3B1-62835B5C81BF}" destId="{704E6F5A-9DD3-4463-B617-DAC4CB1475BA}" srcOrd="0" destOrd="0" parTransId="{527A9CE6-AF4E-472F-AD59-A231136EB5D9}" sibTransId="{3EE0876E-E618-456F-81E9-FBAA95CF7E2B}"/>
    <dgm:cxn modelId="{99C0CA34-B0CB-444B-8AAD-810CD5D103FE}" type="presOf" srcId="{ECA0ABAF-B23C-4736-AEB9-5FAE681D07FA}" destId="{0DFB8EA2-E9F4-4E7D-B5BF-ABC527E44C63}" srcOrd="0" destOrd="0" presId="urn:microsoft.com/office/officeart/2005/8/layout/vList2"/>
    <dgm:cxn modelId="{FD09A55E-6FC0-4B08-8C11-21482B1E3979}" type="presOf" srcId="{3B33AAEF-2BF8-4EBB-A3B1-62835B5C81BF}" destId="{D2408717-B530-41AC-B5CE-E14FAEC5B062}" srcOrd="0" destOrd="0" presId="urn:microsoft.com/office/officeart/2005/8/layout/vList2"/>
    <dgm:cxn modelId="{8424536B-BE7E-4427-8F9D-11FD9E33F2DF}" srcId="{8E595FF9-7F13-4589-ADB1-A98CFA417FE8}" destId="{ECA0ABAF-B23C-4736-AEB9-5FAE681D07FA}" srcOrd="0" destOrd="0" parTransId="{A44464D3-94BC-4791-92AF-D4DDB39C3B1A}" sibTransId="{C021D020-C3B9-4ABB-A06B-CC452B865337}"/>
    <dgm:cxn modelId="{770E6D75-2589-4F18-8B25-2642615E4FB6}" type="presOf" srcId="{E1F6625C-DEE5-4E81-9E17-CE182C3F5B83}" destId="{0DFB8EA2-E9F4-4E7D-B5BF-ABC527E44C63}" srcOrd="0" destOrd="1" presId="urn:microsoft.com/office/officeart/2005/8/layout/vList2"/>
    <dgm:cxn modelId="{8C2EF9A6-E286-4D8C-9B5D-AA58CB61699C}" type="presOf" srcId="{7C640BC9-3B54-462E-81CB-2C5C26E6BC7C}" destId="{8F3B6D51-6576-4847-95F8-097004C88A78}" srcOrd="0" destOrd="1" presId="urn:microsoft.com/office/officeart/2005/8/layout/vList2"/>
    <dgm:cxn modelId="{16414EC6-8CBC-4C11-938D-F4D86DEAFD64}" srcId="{8E595FF9-7F13-4589-ADB1-A98CFA417FE8}" destId="{E1F6625C-DEE5-4E81-9E17-CE182C3F5B83}" srcOrd="1" destOrd="0" parTransId="{36AAC359-CE2D-49C3-8DCE-CD6A0AB76C47}" sibTransId="{C1C3EF18-84B5-4FA0-8B06-B82A0F1FB869}"/>
    <dgm:cxn modelId="{949833C7-880F-431F-9337-C36D09FD7E69}" srcId="{8E595FF9-7F13-4589-ADB1-A98CFA417FE8}" destId="{D71F825F-8A65-4BDA-BC7A-08775CC4F943}" srcOrd="2" destOrd="0" parTransId="{340B0917-AE02-47E8-991A-57C2FEF6B492}" sibTransId="{EEA8AB36-2CE6-4B2C-BE03-742C9EF0AE15}"/>
    <dgm:cxn modelId="{BA5B9CD6-AF1A-4D79-8DC3-9ED6964CB5F5}" type="presOf" srcId="{D71F825F-8A65-4BDA-BC7A-08775CC4F943}" destId="{0DFB8EA2-E9F4-4E7D-B5BF-ABC527E44C63}" srcOrd="0" destOrd="2" presId="urn:microsoft.com/office/officeart/2005/8/layout/vList2"/>
    <dgm:cxn modelId="{114F78D7-52EA-4C98-83EA-2E3113FBAE6C}" srcId="{E1A6C867-5640-4890-9BBB-DBBB33C62E0E}" destId="{3B33AAEF-2BF8-4EBB-A3B1-62835B5C81BF}" srcOrd="1" destOrd="0" parTransId="{887C755C-0A39-4BCA-B05A-04B6066CC9B9}" sibTransId="{8A81B1FB-67E6-4DD3-8927-4689A7E10F68}"/>
    <dgm:cxn modelId="{31096CDC-920C-4489-BD01-670DA5CE15D5}" type="presOf" srcId="{704E6F5A-9DD3-4463-B617-DAC4CB1475BA}" destId="{8F3B6D51-6576-4847-95F8-097004C88A78}" srcOrd="0" destOrd="0" presId="urn:microsoft.com/office/officeart/2005/8/layout/vList2"/>
    <dgm:cxn modelId="{98EF93F6-9645-42BA-9EDE-0684263968A6}" srcId="{E1A6C867-5640-4890-9BBB-DBBB33C62E0E}" destId="{8E595FF9-7F13-4589-ADB1-A98CFA417FE8}" srcOrd="0" destOrd="0" parTransId="{B327BC0A-A89C-479E-B8CD-C46EF1DB42D9}" sibTransId="{41D8AE83-6358-42AE-B439-0EFC9D377ED1}"/>
    <dgm:cxn modelId="{9F1AFFF0-E33D-4DC7-B3E7-D911C79A7F1A}" type="presParOf" srcId="{EBF0A97A-EDF1-4C47-8ECB-5F5F6A8E456D}" destId="{E5C9E7A5-AF2E-4D50-8726-C7D64A106B64}" srcOrd="0" destOrd="0" presId="urn:microsoft.com/office/officeart/2005/8/layout/vList2"/>
    <dgm:cxn modelId="{88644A3A-F668-480A-850D-C179F4F6DD3A}" type="presParOf" srcId="{EBF0A97A-EDF1-4C47-8ECB-5F5F6A8E456D}" destId="{0DFB8EA2-E9F4-4E7D-B5BF-ABC527E44C63}" srcOrd="1" destOrd="0" presId="urn:microsoft.com/office/officeart/2005/8/layout/vList2"/>
    <dgm:cxn modelId="{6C8D77FC-A446-430E-A02D-DAFAB5B7BD9F}" type="presParOf" srcId="{EBF0A97A-EDF1-4C47-8ECB-5F5F6A8E456D}" destId="{D2408717-B530-41AC-B5CE-E14FAEC5B062}" srcOrd="2" destOrd="0" presId="urn:microsoft.com/office/officeart/2005/8/layout/vList2"/>
    <dgm:cxn modelId="{91D390D9-0792-4B7E-8561-3CDA6BC8385E}" type="presParOf" srcId="{EBF0A97A-EDF1-4C47-8ECB-5F5F6A8E456D}" destId="{8F3B6D51-6576-4847-95F8-097004C88A78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C9E7A5-AF2E-4D50-8726-C7D64A106B64}">
      <dsp:nvSpPr>
        <dsp:cNvPr id="0" name=""/>
        <dsp:cNvSpPr/>
      </dsp:nvSpPr>
      <dsp:spPr>
        <a:xfrm>
          <a:off x="0" y="376438"/>
          <a:ext cx="8128000" cy="121680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kumimoji="0" lang="en-US" altLang="en-US" sz="32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32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32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32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399" y="435837"/>
        <a:ext cx="8009202" cy="1098002"/>
      </dsp:txXfrm>
    </dsp:sp>
    <dsp:sp modelId="{0DFB8EA2-E9F4-4E7D-B5BF-ABC527E44C63}">
      <dsp:nvSpPr>
        <dsp:cNvPr id="0" name=""/>
        <dsp:cNvSpPr/>
      </dsp:nvSpPr>
      <dsp:spPr>
        <a:xfrm>
          <a:off x="0" y="1583737"/>
          <a:ext cx="8128000" cy="15473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64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2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SGK, </a:t>
          </a:r>
          <a:r>
            <a:rPr lang="en-US" sz="3200" kern="1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lang="en-US" sz="32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án</a:t>
          </a:r>
          <a:r>
            <a:rPr lang="en-US" sz="32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bảng</a:t>
          </a:r>
          <a:r>
            <a:rPr lang="en-US" sz="32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phụ</a:t>
          </a:r>
          <a:r>
            <a:rPr lang="en-US" sz="32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chiếu</a:t>
          </a:r>
          <a:endParaRPr lang="en-US" sz="3200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200" kern="1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Phiếu</a:t>
          </a:r>
          <a:r>
            <a:rPr lang="en-US" sz="32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đánh</a:t>
          </a:r>
          <a:r>
            <a:rPr lang="en-US" sz="32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giá</a:t>
          </a:r>
          <a:r>
            <a:rPr lang="en-US" sz="32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…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en-US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583737"/>
        <a:ext cx="8128000" cy="1547324"/>
      </dsp:txXfrm>
    </dsp:sp>
    <dsp:sp modelId="{D2408717-B530-41AC-B5CE-E14FAEC5B062}">
      <dsp:nvSpPr>
        <dsp:cNvPr id="0" name=""/>
        <dsp:cNvSpPr/>
      </dsp:nvSpPr>
      <dsp:spPr>
        <a:xfrm>
          <a:off x="0" y="3019719"/>
          <a:ext cx="8128000" cy="1216800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32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32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399" y="3079118"/>
        <a:ext cx="8009202" cy="1098002"/>
      </dsp:txXfrm>
    </dsp:sp>
    <dsp:sp modelId="{8F3B6D51-6576-4847-95F8-097004C88A78}">
      <dsp:nvSpPr>
        <dsp:cNvPr id="0" name=""/>
        <dsp:cNvSpPr/>
      </dsp:nvSpPr>
      <dsp:spPr>
        <a:xfrm>
          <a:off x="0" y="4347862"/>
          <a:ext cx="8128000" cy="10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64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200" kern="12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SGK, </a:t>
          </a:r>
          <a:r>
            <a:rPr lang="en-US" sz="3200" kern="12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máy</a:t>
          </a:r>
          <a:r>
            <a:rPr lang="en-US" sz="3200" kern="12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tính</a:t>
          </a:r>
          <a:r>
            <a:rPr lang="en-US" sz="3200" kern="12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cầm</a:t>
          </a:r>
          <a:r>
            <a:rPr lang="en-US" sz="3200" kern="12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tay</a:t>
          </a:r>
          <a:endParaRPr lang="en-US" sz="3200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3200" kern="1200" dirty="0" err="1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Giấy</a:t>
          </a:r>
          <a:r>
            <a:rPr lang="en-US" sz="3200" kern="12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A0, A4…</a:t>
          </a:r>
          <a:endParaRPr lang="en-US" sz="3200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4347862"/>
        <a:ext cx="8128000" cy="10764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13B526-56D0-49D6-9A64-2A14F4BC1FBE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733674-CDA3-4148-B0BD-C9041050A5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4926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B979B6-8E7C-4E90-8C9D-F537DFD7086F}" type="slidenum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9662171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B979B6-8E7C-4E90-8C9D-F537DFD7086F}" type="slidenum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6689602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B979B6-8E7C-4E90-8C9D-F537DFD7086F}" type="slidenum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2970686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B979B6-8E7C-4E90-8C9D-F537DFD7086F}" type="slidenum">
              <a: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294413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56BE5A3A-290B-4650-8837-C7DF6B09D7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Tiêu đề phụ 2">
            <a:extLst>
              <a:ext uri="{FF2B5EF4-FFF2-40B4-BE49-F238E27FC236}">
                <a16:creationId xmlns:a16="http://schemas.microsoft.com/office/drawing/2014/main" id="{FAAB943A-05E5-4DBB-9439-4AA9AB58B9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vi-VN"/>
              <a:t>Bấm để chỉnh sửa kiểu tiêu đề phụ của Bản cái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937A2A3E-C51E-4812-928F-9F6EDF7D6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4E7793D6-E57D-4A32-9BA2-23F3DF086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658CFE39-66CB-4FC5-B2FF-60BABF3EF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7228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ề và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284C8E96-EA78-40BF-BDB6-5AD323A5C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B1FAEDDC-B817-4EED-9D53-E7D15904C0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57E5799D-AEA1-46D7-9F99-374B9CA01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1E9E9318-9CF6-4ACA-A5CE-866349534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0FD000B7-C01C-4DE0-BFB4-7BE0BE314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7700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41D6E89E-E412-49B0-BE62-F2EE4A2B26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681F4A66-C7C1-48F5-AAB5-5A374166AB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DCD16AEB-16D5-42CA-9537-FAD06C886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5110061A-2295-4F39-894F-8BF3905A0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84EAFA22-2B3E-47BF-8F5E-F64F86509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975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A9761EA5-4D33-4A36-8325-0AFDE8063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C9285093-E273-47EC-8BFD-2D378C93B7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ội dung 3">
            <a:extLst>
              <a:ext uri="{FF2B5EF4-FFF2-40B4-BE49-F238E27FC236}">
                <a16:creationId xmlns:a16="http://schemas.microsoft.com/office/drawing/2014/main" id="{E200BCDF-53F2-4681-B896-B97C759BB4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B86C5409-E40F-4002-9C0B-84C74584F1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03742CB6-7BBC-4CCA-A49E-F4B0DB855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A4BB5FB3-9A75-4DFD-82CE-F2954A164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57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DA5CC030-E22D-4C7E-B82F-6C746FBEE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AA1C16AB-9FFB-4D1E-9898-18C983971D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4" name="Chỗ dành sẵn cho Nội dung 3">
            <a:extLst>
              <a:ext uri="{FF2B5EF4-FFF2-40B4-BE49-F238E27FC236}">
                <a16:creationId xmlns:a16="http://schemas.microsoft.com/office/drawing/2014/main" id="{B848FA3B-CE27-4FB9-967B-9D7414F8DD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5" name="Chỗ dành sẵn cho Văn bản 4">
            <a:extLst>
              <a:ext uri="{FF2B5EF4-FFF2-40B4-BE49-F238E27FC236}">
                <a16:creationId xmlns:a16="http://schemas.microsoft.com/office/drawing/2014/main" id="{A3946EAB-6249-4D4C-BE84-13FD263232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6" name="Chỗ dành sẵn cho Nội dung 5">
            <a:extLst>
              <a:ext uri="{FF2B5EF4-FFF2-40B4-BE49-F238E27FC236}">
                <a16:creationId xmlns:a16="http://schemas.microsoft.com/office/drawing/2014/main" id="{0CB35F50-BC3C-4EE3-8A42-9DE4B0D930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7" name="Chỗ dành sẵn cho Ngày tháng 6">
            <a:extLst>
              <a:ext uri="{FF2B5EF4-FFF2-40B4-BE49-F238E27FC236}">
                <a16:creationId xmlns:a16="http://schemas.microsoft.com/office/drawing/2014/main" id="{054FDB98-3C96-4BC5-8100-EFDBD032C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8" name="Chỗ dành sẵn cho Chân trang 7">
            <a:extLst>
              <a:ext uri="{FF2B5EF4-FFF2-40B4-BE49-F238E27FC236}">
                <a16:creationId xmlns:a16="http://schemas.microsoft.com/office/drawing/2014/main" id="{CE02A3A8-70AB-4CBC-B228-8EE92B606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hỗ dành sẵn cho Số hiệu Bản chiếu 8">
            <a:extLst>
              <a:ext uri="{FF2B5EF4-FFF2-40B4-BE49-F238E27FC236}">
                <a16:creationId xmlns:a16="http://schemas.microsoft.com/office/drawing/2014/main" id="{271F50C4-EB83-47B1-B971-F20016E98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496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1DD26466-4061-4AEE-A69B-CB196B06D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gày tháng 2">
            <a:extLst>
              <a:ext uri="{FF2B5EF4-FFF2-40B4-BE49-F238E27FC236}">
                <a16:creationId xmlns:a16="http://schemas.microsoft.com/office/drawing/2014/main" id="{04544B7C-8624-48E3-9CF2-AFFE26A38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4" name="Chỗ dành sẵn cho Chân trang 3">
            <a:extLst>
              <a:ext uri="{FF2B5EF4-FFF2-40B4-BE49-F238E27FC236}">
                <a16:creationId xmlns:a16="http://schemas.microsoft.com/office/drawing/2014/main" id="{C1F059B1-CAD6-423E-A9CD-390BFB122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hỗ dành sẵn cho Số hiệu Bản chiếu 4">
            <a:extLst>
              <a:ext uri="{FF2B5EF4-FFF2-40B4-BE49-F238E27FC236}">
                <a16:creationId xmlns:a16="http://schemas.microsoft.com/office/drawing/2014/main" id="{EA24A03B-D71E-48E8-A1BE-FD13DDD60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731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gày tháng 1">
            <a:extLst>
              <a:ext uri="{FF2B5EF4-FFF2-40B4-BE49-F238E27FC236}">
                <a16:creationId xmlns:a16="http://schemas.microsoft.com/office/drawing/2014/main" id="{D6476802-3A7D-45C0-A6D8-6AA8567F3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3" name="Chỗ dành sẵn cho Chân trang 2">
            <a:extLst>
              <a:ext uri="{FF2B5EF4-FFF2-40B4-BE49-F238E27FC236}">
                <a16:creationId xmlns:a16="http://schemas.microsoft.com/office/drawing/2014/main" id="{1B13712D-5B04-4E6A-8A0F-5C2892499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hỗ dành sẵn cho Số hiệu Bản chiếu 3">
            <a:extLst>
              <a:ext uri="{FF2B5EF4-FFF2-40B4-BE49-F238E27FC236}">
                <a16:creationId xmlns:a16="http://schemas.microsoft.com/office/drawing/2014/main" id="{CA2E22E9-1CDF-4FDC-AAE0-4533882ED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9773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7C277932-5BE4-45E5-AC8E-FACA9EA33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E7281689-A220-4734-AC81-35FC709D0B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Văn bản 3">
            <a:extLst>
              <a:ext uri="{FF2B5EF4-FFF2-40B4-BE49-F238E27FC236}">
                <a16:creationId xmlns:a16="http://schemas.microsoft.com/office/drawing/2014/main" id="{81C09AB8-6206-4767-ADA0-0F5BFE4C75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2DF5A107-BA2F-4CEF-9B32-74906C309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1C10382E-E862-41C1-A96E-11E22F413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6D0F9C6B-8592-414D-89CA-B1BFD2E63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196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A00DA8BF-E5D9-46F3-BF21-BD1845030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Hình ảnh 2">
            <a:extLst>
              <a:ext uri="{FF2B5EF4-FFF2-40B4-BE49-F238E27FC236}">
                <a16:creationId xmlns:a16="http://schemas.microsoft.com/office/drawing/2014/main" id="{C43884FC-7CB4-4A84-8786-D3B218280D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Chỗ dành sẵn cho Văn bản 3">
            <a:extLst>
              <a:ext uri="{FF2B5EF4-FFF2-40B4-BE49-F238E27FC236}">
                <a16:creationId xmlns:a16="http://schemas.microsoft.com/office/drawing/2014/main" id="{8292C80B-F672-4040-9ED6-176F3D4277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6776CA2F-89E0-48FF-B7DB-B7435BE2E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2580E76E-FA8D-4FBC-BCFF-C35B87976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CEBF6CBD-9D8A-44F6-BEBD-EA780CC7C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7361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ề và Văn bản Dọ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76D26D3B-4D83-4901-B953-D52E007DF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Dọc 2">
            <a:extLst>
              <a:ext uri="{FF2B5EF4-FFF2-40B4-BE49-F238E27FC236}">
                <a16:creationId xmlns:a16="http://schemas.microsoft.com/office/drawing/2014/main" id="{4921C6C4-6DBC-4E30-97B6-5A0B683E9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C76BC1D8-FBB1-44B4-AD6C-9A98F65D0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E106A809-2D05-4F49-A350-721D1F61D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ED31A982-DCE9-4452-B352-F525A3C40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316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ề Dọc và Văn bả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Dọc 1">
            <a:extLst>
              <a:ext uri="{FF2B5EF4-FFF2-40B4-BE49-F238E27FC236}">
                <a16:creationId xmlns:a16="http://schemas.microsoft.com/office/drawing/2014/main" id="{48643E9C-D4D0-4C27-9B92-8E7B641828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Dọc 2">
            <a:extLst>
              <a:ext uri="{FF2B5EF4-FFF2-40B4-BE49-F238E27FC236}">
                <a16:creationId xmlns:a16="http://schemas.microsoft.com/office/drawing/2014/main" id="{478D2274-438C-4DFA-AB47-D2EC50A51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1F6C0C3D-3E8C-4FA2-9C4A-FB6A74AB6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B2C93262-3164-4660-9FF4-3F62E2AFF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C2037D9B-155D-4BA7-B28F-D052B396D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491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: 圆角 9"/>
          <p:cNvSpPr/>
          <p:nvPr userDrawn="1"/>
        </p:nvSpPr>
        <p:spPr>
          <a:xfrm>
            <a:off x="474143" y="266706"/>
            <a:ext cx="11243715" cy="6324591"/>
          </a:xfrm>
          <a:prstGeom prst="roundRect">
            <a:avLst>
              <a:gd name="adj" fmla="val 3157"/>
            </a:avLst>
          </a:prstGeom>
          <a:solidFill>
            <a:srgbClr val="1EA3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12" name="矩形: 圆角 11"/>
          <p:cNvSpPr/>
          <p:nvPr userDrawn="1"/>
        </p:nvSpPr>
        <p:spPr>
          <a:xfrm>
            <a:off x="644578" y="405301"/>
            <a:ext cx="10852879" cy="5999443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/>
          </a:p>
        </p:txBody>
      </p:sp>
      <p:sp>
        <p:nvSpPr>
          <p:cNvPr id="60" name="矩形: 圆角 59"/>
          <p:cNvSpPr/>
          <p:nvPr userDrawn="1"/>
        </p:nvSpPr>
        <p:spPr>
          <a:xfrm>
            <a:off x="707035" y="457147"/>
            <a:ext cx="10728000" cy="5904000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00" dirty="0"/>
          </a:p>
        </p:txBody>
      </p:sp>
      <p:sp>
        <p:nvSpPr>
          <p:cNvPr id="13" name="矩形: 一个圆顶角，剪去另一个顶角 12"/>
          <p:cNvSpPr/>
          <p:nvPr userDrawn="1"/>
        </p:nvSpPr>
        <p:spPr>
          <a:xfrm rot="5400000" flipV="1">
            <a:off x="69703" y="865031"/>
            <a:ext cx="900000" cy="360000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958215" y="133985"/>
            <a:ext cx="10149840" cy="614680"/>
            <a:chOff x="1509" y="211"/>
            <a:chExt cx="15984" cy="968"/>
          </a:xfrm>
        </p:grpSpPr>
        <p:sp>
          <p:nvSpPr>
            <p:cNvPr id="42" name="流程图: 接点 41"/>
            <p:cNvSpPr/>
            <p:nvPr/>
          </p:nvSpPr>
          <p:spPr>
            <a:xfrm>
              <a:off x="1509" y="720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43" name="空心弧 18"/>
            <p:cNvSpPr/>
            <p:nvPr/>
          </p:nvSpPr>
          <p:spPr>
            <a:xfrm rot="5400000">
              <a:off x="1469" y="295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44" name="流程图: 接点 43"/>
            <p:cNvSpPr/>
            <p:nvPr/>
          </p:nvSpPr>
          <p:spPr>
            <a:xfrm>
              <a:off x="3378" y="720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45" name="空心弧 18"/>
            <p:cNvSpPr/>
            <p:nvPr/>
          </p:nvSpPr>
          <p:spPr>
            <a:xfrm rot="5400000">
              <a:off x="3338" y="295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46" name="流程图: 接点 45"/>
            <p:cNvSpPr/>
            <p:nvPr/>
          </p:nvSpPr>
          <p:spPr>
            <a:xfrm>
              <a:off x="5211" y="725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47" name="空心弧 18"/>
            <p:cNvSpPr/>
            <p:nvPr/>
          </p:nvSpPr>
          <p:spPr>
            <a:xfrm rot="5400000">
              <a:off x="5171" y="299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48" name="流程图: 接点 47"/>
            <p:cNvSpPr/>
            <p:nvPr/>
          </p:nvSpPr>
          <p:spPr>
            <a:xfrm>
              <a:off x="7391" y="718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49" name="空心弧 18"/>
            <p:cNvSpPr/>
            <p:nvPr/>
          </p:nvSpPr>
          <p:spPr>
            <a:xfrm rot="5400000">
              <a:off x="7351" y="292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50" name="流程图: 接点 49"/>
            <p:cNvSpPr/>
            <p:nvPr/>
          </p:nvSpPr>
          <p:spPr>
            <a:xfrm>
              <a:off x="9260" y="718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51" name="空心弧 18"/>
            <p:cNvSpPr/>
            <p:nvPr/>
          </p:nvSpPr>
          <p:spPr>
            <a:xfrm rot="5400000">
              <a:off x="9220" y="292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52" name="流程图: 接点 51"/>
            <p:cNvSpPr/>
            <p:nvPr/>
          </p:nvSpPr>
          <p:spPr>
            <a:xfrm>
              <a:off x="11093" y="722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53" name="空心弧 18"/>
            <p:cNvSpPr/>
            <p:nvPr/>
          </p:nvSpPr>
          <p:spPr>
            <a:xfrm rot="5400000">
              <a:off x="11053" y="297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54" name="流程图: 接点 53"/>
            <p:cNvSpPr/>
            <p:nvPr/>
          </p:nvSpPr>
          <p:spPr>
            <a:xfrm>
              <a:off x="13203" y="709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55" name="空心弧 18"/>
            <p:cNvSpPr/>
            <p:nvPr/>
          </p:nvSpPr>
          <p:spPr>
            <a:xfrm rot="5400000">
              <a:off x="13162" y="284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56" name="流程图: 接点 55"/>
            <p:cNvSpPr/>
            <p:nvPr/>
          </p:nvSpPr>
          <p:spPr>
            <a:xfrm>
              <a:off x="15071" y="709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57" name="空心弧 18"/>
            <p:cNvSpPr/>
            <p:nvPr/>
          </p:nvSpPr>
          <p:spPr>
            <a:xfrm rot="5400000">
              <a:off x="15031" y="284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58" name="流程图: 接点 57"/>
            <p:cNvSpPr/>
            <p:nvPr/>
          </p:nvSpPr>
          <p:spPr>
            <a:xfrm>
              <a:off x="16905" y="714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  <p:sp>
          <p:nvSpPr>
            <p:cNvPr id="59" name="空心弧 18"/>
            <p:cNvSpPr/>
            <p:nvPr/>
          </p:nvSpPr>
          <p:spPr>
            <a:xfrm rot="5400000">
              <a:off x="16864" y="289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dirty="0">
                <a:solidFill>
                  <a:schemeClr val="tx1"/>
                </a:solidFill>
              </a:endParaRPr>
            </a:p>
          </p:txBody>
        </p:sp>
      </p:grpSp>
      <p:sp>
        <p:nvSpPr>
          <p:cNvPr id="65" name="矩形: 一个圆顶角，剪去另一个顶角 64"/>
          <p:cNvSpPr/>
          <p:nvPr userDrawn="1"/>
        </p:nvSpPr>
        <p:spPr>
          <a:xfrm rot="5400000" flipV="1">
            <a:off x="69703" y="1816879"/>
            <a:ext cx="900000" cy="360000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6" name="矩形: 一个圆顶角，剪去另一个顶角 65"/>
          <p:cNvSpPr/>
          <p:nvPr userDrawn="1"/>
        </p:nvSpPr>
        <p:spPr>
          <a:xfrm rot="16200000" flipV="1">
            <a:off x="11200467" y="2720344"/>
            <a:ext cx="900000" cy="432000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7" name="矩形: 一个圆顶角，剪去另一个顶角 66"/>
          <p:cNvSpPr/>
          <p:nvPr userDrawn="1"/>
        </p:nvSpPr>
        <p:spPr>
          <a:xfrm rot="16200000" flipV="1">
            <a:off x="11164467" y="3708191"/>
            <a:ext cx="900000" cy="360000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8" name="矩形: 一个圆顶角，剪去另一个顶角 67"/>
          <p:cNvSpPr/>
          <p:nvPr userDrawn="1"/>
        </p:nvSpPr>
        <p:spPr>
          <a:xfrm rot="16200000" flipV="1">
            <a:off x="11164467" y="4660039"/>
            <a:ext cx="900000" cy="360000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9" name="矩形: 一个圆顶角，剪去另一个顶角 68"/>
          <p:cNvSpPr/>
          <p:nvPr userDrawn="1"/>
        </p:nvSpPr>
        <p:spPr>
          <a:xfrm rot="16200000" flipV="1">
            <a:off x="11164467" y="5611885"/>
            <a:ext cx="900000" cy="360000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85199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47810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3441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89814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1473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94008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42466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923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9292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8626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081407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610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Tiêu đề 1">
            <a:extLst>
              <a:ext uri="{FF2B5EF4-FFF2-40B4-BE49-F238E27FC236}">
                <a16:creationId xmlns:a16="http://schemas.microsoft.com/office/drawing/2014/main" id="{2BC07D31-4B56-4456-B116-34D421119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3194F17A-712D-4687-B4B7-996AFB00A4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vi-VN" dirty="0"/>
              <a:t>Bấm để chỉnh sửa kiểu văn bản của Bản cái</a:t>
            </a:r>
          </a:p>
          <a:p>
            <a:pPr lvl="1"/>
            <a:r>
              <a:rPr lang="vi-VN" dirty="0"/>
              <a:t>Mức hai</a:t>
            </a:r>
          </a:p>
          <a:p>
            <a:pPr lvl="2"/>
            <a:r>
              <a:rPr lang="vi-VN" dirty="0"/>
              <a:t>Mức ba</a:t>
            </a:r>
          </a:p>
          <a:p>
            <a:pPr lvl="3"/>
            <a:r>
              <a:rPr lang="vi-VN" dirty="0"/>
              <a:t>Mức bốn</a:t>
            </a:r>
          </a:p>
          <a:p>
            <a:pPr lvl="4"/>
            <a:r>
              <a:rPr lang="vi-VN" dirty="0"/>
              <a:t>Mức năm</a:t>
            </a:r>
            <a:endParaRPr lang="en-US" dirty="0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78CCD1E4-6DA5-4A95-A4B6-EECB6CDD60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9C4D9-BB03-4C0C-9630-F5D180F654E4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FB198DB4-ACDF-494E-933C-55FE66AC6A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5F8B1083-D58F-4699-A741-E7EA538450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20C7E6-65DD-4795-8988-78B3EDD8A9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411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imes New Roman" panose="02020603050405020304" pitchFamily="18" charset="0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8DDCE-A2E0-4ED5-91D6-A39DA716103D}" type="datetimeFigureOut">
              <a:rPr lang="en-US" smtClean="0"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1D2B-0CA4-49DE-8ACE-2DF230ACA4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5424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isc-online.com/assetrepository/viewasset?id=1508" TargetMode="External"/><Relationship Id="rId3" Type="http://schemas.openxmlformats.org/officeDocument/2006/relationships/image" Target="../media/image4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6" Type="http://schemas.openxmlformats.org/officeDocument/2006/relationships/hyperlink" Target="http://www.allwhitebackground.com/colorful-background-images.html" TargetMode="External"/><Relationship Id="rId11" Type="http://schemas.openxmlformats.org/officeDocument/2006/relationships/image" Target="../media/image9.png"/><Relationship Id="rId5" Type="http://schemas.openxmlformats.org/officeDocument/2006/relationships/image" Target="../media/image5.jpeg"/><Relationship Id="rId10" Type="http://schemas.openxmlformats.org/officeDocument/2006/relationships/image" Target="../media/image8.png"/><Relationship Id="rId4" Type="http://schemas.openxmlformats.org/officeDocument/2006/relationships/hyperlink" Target="https://www.publicdomainpictures.net/en/view-image.php?image=317882&amp;picture=abstract-background" TargetMode="External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7.png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</a:endParaRPr>
          </a:p>
        </p:txBody>
      </p:sp>
      <p:pic>
        <p:nvPicPr>
          <p:cNvPr id="5" name="Chỗ dành sẵn cho Nội dung 4" descr="Ảnh có chứa diều, bầu trời, bay, ngoài trời&#10;&#10;Mô tả được tạo tự động">
            <a:extLst>
              <a:ext uri="{FF2B5EF4-FFF2-40B4-BE49-F238E27FC236}">
                <a16:creationId xmlns:a16="http://schemas.microsoft.com/office/drawing/2014/main" id="{71528377-7ACF-46B8-9189-905EFCEFA8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4"/>
          <a:stretch/>
        </p:blipFill>
        <p:spPr>
          <a:xfrm>
            <a:off x="1" y="10"/>
            <a:ext cx="9669643" cy="6857991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9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ABD37E8A-D45A-4AF4-AA02-27891D5290CA}"/>
              </a:ext>
            </a:extLst>
          </p:cNvPr>
          <p:cNvSpPr txBox="1"/>
          <p:nvPr/>
        </p:nvSpPr>
        <p:spPr>
          <a:xfrm>
            <a:off x="-1" y="956790"/>
            <a:ext cx="121859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TRƯỜNG TRUNG HỌC CƠ SỞ ………………</a:t>
            </a:r>
          </a:p>
        </p:txBody>
      </p:sp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D5A797EB-37FC-432B-A43C-3061B2852843}"/>
              </a:ext>
            </a:extLst>
          </p:cNvPr>
          <p:cNvSpPr txBox="1"/>
          <p:nvPr/>
        </p:nvSpPr>
        <p:spPr>
          <a:xfrm>
            <a:off x="549242" y="4017687"/>
            <a:ext cx="11642759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ZALO GVSB: ……………………….</a:t>
            </a:r>
          </a:p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ZALO GVPB 1:………………………</a:t>
            </a:r>
          </a:p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ZALO GVPB 2………………………</a:t>
            </a:r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BC2202BE-FB57-4E81-83EF-0EA40E864761}"/>
              </a:ext>
            </a:extLst>
          </p:cNvPr>
          <p:cNvSpPr txBox="1"/>
          <p:nvPr/>
        </p:nvSpPr>
        <p:spPr>
          <a:xfrm>
            <a:off x="-3046" y="2616881"/>
            <a:ext cx="121859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MÔN TOÁN LỚP 8 (CÁNH DIỀU )</a:t>
            </a:r>
          </a:p>
        </p:txBody>
      </p:sp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D2B28935-FE08-4EA8-AA06-C7169869F84A}"/>
              </a:ext>
            </a:extLst>
          </p:cNvPr>
          <p:cNvSpPr txBox="1"/>
          <p:nvPr/>
        </p:nvSpPr>
        <p:spPr>
          <a:xfrm>
            <a:off x="3050" y="6150104"/>
            <a:ext cx="121798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NĂM HỌC: 2023 - 2024</a:t>
            </a:r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039C44B3-5CCE-402B-9E16-576A3ABE7C3E}"/>
              </a:ext>
            </a:extLst>
          </p:cNvPr>
          <p:cNvSpPr txBox="1"/>
          <p:nvPr/>
        </p:nvSpPr>
        <p:spPr>
          <a:xfrm>
            <a:off x="-3047" y="297220"/>
            <a:ext cx="12188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37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PHÒNG GIÁO DỤC VÀ ĐÀO TẠO ………….</a:t>
            </a:r>
          </a:p>
        </p:txBody>
      </p:sp>
    </p:spTree>
    <p:extLst>
      <p:ext uri="{BB962C8B-B14F-4D97-AF65-F5344CB8AC3E}">
        <p14:creationId xmlns:p14="http://schemas.microsoft.com/office/powerpoint/2010/main" val="11682819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61ABD889-CCEB-4BFD-B139-AA3762F04A82}"/>
              </a:ext>
            </a:extLst>
          </p:cNvPr>
          <p:cNvSpPr/>
          <p:nvPr/>
        </p:nvSpPr>
        <p:spPr>
          <a:xfrm rot="5400000">
            <a:off x="-158014" y="154967"/>
            <a:ext cx="4114804" cy="3804872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2F2445-9A05-4DE7-9BE5-87A906C6E4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783435">
            <a:off x="-447457" y="1217491"/>
            <a:ext cx="3886636" cy="795764"/>
          </a:xfrm>
          <a:prstGeom prst="rect">
            <a:avLst/>
          </a:prstGeom>
        </p:spPr>
      </p:pic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84098519"/>
              </p:ext>
            </p:extLst>
          </p:nvPr>
        </p:nvGraphicFramePr>
        <p:xfrm>
          <a:off x="3454400" y="889000"/>
          <a:ext cx="81280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238983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4E208DDE-5F53-487A-916C-A3AE276FA6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rcRect l="20349" r="20345" b="-4"/>
          <a:stretch/>
        </p:blipFill>
        <p:spPr>
          <a:xfrm>
            <a:off x="1153627" y="2784661"/>
            <a:ext cx="2733847" cy="3103563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65A14FCB-5569-4268-AF8B-502D9EF6E7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rcRect l="17382" r="20120" b="2"/>
          <a:stretch/>
        </p:blipFill>
        <p:spPr>
          <a:xfrm>
            <a:off x="3458134" y="1905002"/>
            <a:ext cx="4577519" cy="4577519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8" name="Picture 7" descr="Background pattern&#10;&#10;Description automatically generated">
            <a:extLst>
              <a:ext uri="{FF2B5EF4-FFF2-40B4-BE49-F238E27FC236}">
                <a16:creationId xmlns:a16="http://schemas.microsoft.com/office/drawing/2014/main" id="{EEA75D7F-8BEB-403A-A7C2-DC62D23C83A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rcRect l="36012" r="14448" b="2"/>
          <a:stretch/>
        </p:blipFill>
        <p:spPr>
          <a:xfrm>
            <a:off x="7560499" y="2451691"/>
            <a:ext cx="3273940" cy="3730712"/>
          </a:xfrm>
          <a:custGeom>
            <a:avLst/>
            <a:gdLst/>
            <a:ahLst/>
            <a:cxnLst/>
            <a:rect l="l" t="t" r="r" b="b"/>
            <a:pathLst>
              <a:path w="2577829" h="2926956">
                <a:moveTo>
                  <a:pt x="1114351" y="0"/>
                </a:moveTo>
                <a:cubicBezTo>
                  <a:pt x="1922608" y="0"/>
                  <a:pt x="2577829" y="655221"/>
                  <a:pt x="2577829" y="1463478"/>
                </a:cubicBezTo>
                <a:cubicBezTo>
                  <a:pt x="2577829" y="2271735"/>
                  <a:pt x="1922608" y="2926956"/>
                  <a:pt x="1114351" y="2926956"/>
                </a:cubicBezTo>
                <a:cubicBezTo>
                  <a:pt x="710223" y="2926956"/>
                  <a:pt x="344353" y="2763151"/>
                  <a:pt x="79516" y="2498313"/>
                </a:cubicBezTo>
                <a:lnTo>
                  <a:pt x="0" y="2410824"/>
                </a:lnTo>
                <a:lnTo>
                  <a:pt x="69413" y="2266732"/>
                </a:lnTo>
                <a:cubicBezTo>
                  <a:pt x="193516" y="1973319"/>
                  <a:pt x="262142" y="1650728"/>
                  <a:pt x="262142" y="1312109"/>
                </a:cubicBezTo>
                <a:cubicBezTo>
                  <a:pt x="262142" y="1058145"/>
                  <a:pt x="223540" y="813196"/>
                  <a:pt x="151883" y="582811"/>
                </a:cubicBezTo>
                <a:lnTo>
                  <a:pt x="91478" y="417771"/>
                </a:lnTo>
                <a:lnTo>
                  <a:pt x="183443" y="334187"/>
                </a:lnTo>
                <a:cubicBezTo>
                  <a:pt x="436418" y="125413"/>
                  <a:pt x="760739" y="0"/>
                  <a:pt x="1114351" y="0"/>
                </a:cubicBezTo>
                <a:close/>
              </a:path>
            </a:pathLst>
          </a:custGeom>
        </p:spPr>
      </p:pic>
      <p:pic>
        <p:nvPicPr>
          <p:cNvPr id="17" name="Picture 1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659" y="2042477"/>
            <a:ext cx="3103563" cy="310356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7467601" y="2641977"/>
            <a:ext cx="3103563" cy="310356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5F0387D-CEB3-4D01-B097-E93181CF9E3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893" y="2743201"/>
            <a:ext cx="2082307" cy="2082307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93A647-F1D0-4A88-8DF7-6E5578A89569}"/>
              </a:ext>
            </a:extLst>
          </p:cNvPr>
          <p:cNvSpPr/>
          <p:nvPr/>
        </p:nvSpPr>
        <p:spPr>
          <a:xfrm rot="5400000">
            <a:off x="-187908" y="184860"/>
            <a:ext cx="3103563" cy="2733845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en-US" kern="0">
              <a:solidFill>
                <a:sysClr val="windowText" lastClr="000000"/>
              </a:solidFill>
            </a:endParaRPr>
          </a:p>
        </p:txBody>
      </p:sp>
      <p:sp>
        <p:nvSpPr>
          <p:cNvPr id="2" name="Thought Bubble: Cloud 1">
            <a:extLst>
              <a:ext uri="{FF2B5EF4-FFF2-40B4-BE49-F238E27FC236}">
                <a16:creationId xmlns:a16="http://schemas.microsoft.com/office/drawing/2014/main" id="{CD32CFF6-C73B-4CB5-AD2E-5FE6D55DB0AB}"/>
              </a:ext>
            </a:extLst>
          </p:cNvPr>
          <p:cNvSpPr/>
          <p:nvPr/>
        </p:nvSpPr>
        <p:spPr>
          <a:xfrm>
            <a:off x="1521685" y="823922"/>
            <a:ext cx="2598482" cy="1520909"/>
          </a:xfrm>
          <a:prstGeom prst="cloudCallout">
            <a:avLst>
              <a:gd name="adj1" fmla="val -12757"/>
              <a:gd name="adj2" fmla="val 62500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800" b="1" dirty="0">
                <a:solidFill>
                  <a:srgbClr val="002060"/>
                </a:solidFill>
                <a:latin typeface="+mj-lt"/>
              </a:rPr>
              <a:t>HĐ:</a:t>
            </a:r>
          </a:p>
          <a:p>
            <a:pPr algn="ctr"/>
            <a:r>
              <a:rPr lang="vi-VN" sz="2800" b="1" dirty="0">
                <a:solidFill>
                  <a:srgbClr val="002060"/>
                </a:solidFill>
                <a:latin typeface="+mj-lt"/>
              </a:rPr>
              <a:t>CẶP ĐÔI</a:t>
            </a:r>
            <a:endParaRPr lang="en-GB" sz="28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0" name="Thought Bubble: Cloud 9">
            <a:extLst>
              <a:ext uri="{FF2B5EF4-FFF2-40B4-BE49-F238E27FC236}">
                <a16:creationId xmlns:a16="http://schemas.microsoft.com/office/drawing/2014/main" id="{23087ACC-4A12-88E9-C04D-BCE8123937E6}"/>
              </a:ext>
            </a:extLst>
          </p:cNvPr>
          <p:cNvSpPr/>
          <p:nvPr/>
        </p:nvSpPr>
        <p:spPr>
          <a:xfrm>
            <a:off x="4962017" y="336521"/>
            <a:ext cx="2598482" cy="1520909"/>
          </a:xfrm>
          <a:prstGeom prst="cloudCallout">
            <a:avLst>
              <a:gd name="adj1" fmla="val -12757"/>
              <a:gd name="adj2" fmla="val 62500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800" b="1" dirty="0">
                <a:solidFill>
                  <a:srgbClr val="002060"/>
                </a:solidFill>
                <a:latin typeface="+mj-lt"/>
              </a:rPr>
              <a:t>HĐ:</a:t>
            </a:r>
          </a:p>
          <a:p>
            <a:pPr algn="ctr"/>
            <a:r>
              <a:rPr lang="vi-VN" sz="2800" b="1" dirty="0">
                <a:solidFill>
                  <a:srgbClr val="002060"/>
                </a:solidFill>
                <a:latin typeface="+mj-lt"/>
              </a:rPr>
              <a:t>NHÓM</a:t>
            </a:r>
            <a:endParaRPr lang="en-GB" sz="28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1" name="Thought Bubble: Cloud 10">
            <a:extLst>
              <a:ext uri="{FF2B5EF4-FFF2-40B4-BE49-F238E27FC236}">
                <a16:creationId xmlns:a16="http://schemas.microsoft.com/office/drawing/2014/main" id="{1EEAA679-46D2-5BF1-E2C8-6543BA4F5924}"/>
              </a:ext>
            </a:extLst>
          </p:cNvPr>
          <p:cNvSpPr/>
          <p:nvPr/>
        </p:nvSpPr>
        <p:spPr>
          <a:xfrm>
            <a:off x="7972681" y="684205"/>
            <a:ext cx="3103563" cy="1520909"/>
          </a:xfrm>
          <a:prstGeom prst="cloudCallout">
            <a:avLst>
              <a:gd name="adj1" fmla="val -12757"/>
              <a:gd name="adj2" fmla="val 62500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2800" b="1" dirty="0">
                <a:solidFill>
                  <a:srgbClr val="002060"/>
                </a:solidFill>
                <a:latin typeface="+mj-lt"/>
              </a:rPr>
              <a:t>HĐ:</a:t>
            </a:r>
          </a:p>
          <a:p>
            <a:pPr algn="ctr"/>
            <a:r>
              <a:rPr lang="vi-VN" sz="2800" b="1" dirty="0">
                <a:solidFill>
                  <a:srgbClr val="002060"/>
                </a:solidFill>
                <a:latin typeface="+mj-lt"/>
              </a:rPr>
              <a:t>CÁ NHÂN</a:t>
            </a:r>
            <a:endParaRPr lang="en-GB" sz="2800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0741CD5-0D4F-07F0-D51F-0F93F92BCE7C}"/>
              </a:ext>
            </a:extLst>
          </p:cNvPr>
          <p:cNvSpPr txBox="1"/>
          <p:nvPr/>
        </p:nvSpPr>
        <p:spPr>
          <a:xfrm rot="18792384">
            <a:off x="-287899" y="750674"/>
            <a:ext cx="28565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3600" b="1" dirty="0">
                <a:solidFill>
                  <a:srgbClr val="C00000"/>
                </a:solidFill>
                <a:latin typeface="+mj-lt"/>
              </a:rPr>
              <a:t>CHÚ THÍCH</a:t>
            </a:r>
            <a:endParaRPr lang="en-GB" sz="3600" b="1" dirty="0">
              <a:solidFill>
                <a:srgbClr val="C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595399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Hình ảnh 8">
            <a:extLst>
              <a:ext uri="{FF2B5EF4-FFF2-40B4-BE49-F238E27FC236}">
                <a16:creationId xmlns:a16="http://schemas.microsoft.com/office/drawing/2014/main" id="{4B31E9C3-2857-4554-9A2F-E296104A5D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3281" y="231249"/>
            <a:ext cx="4236304" cy="4953000"/>
          </a:xfrm>
          <a:prstGeom prst="rect">
            <a:avLst/>
          </a:prstGeom>
          <a:noFill/>
        </p:spPr>
      </p:pic>
      <p:sp>
        <p:nvSpPr>
          <p:cNvPr id="10" name="Hình chữ nhật 9">
            <a:extLst>
              <a:ext uri="{FF2B5EF4-FFF2-40B4-BE49-F238E27FC236}">
                <a16:creationId xmlns:a16="http://schemas.microsoft.com/office/drawing/2014/main" id="{125E670A-F252-425E-8FBD-2584A901E93B}"/>
              </a:ext>
            </a:extLst>
          </p:cNvPr>
          <p:cNvSpPr/>
          <p:nvPr/>
        </p:nvSpPr>
        <p:spPr>
          <a:xfrm>
            <a:off x="2903502" y="5810869"/>
            <a:ext cx="677300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1" i="0" u="none" strike="noStrike" kern="0" cap="none" spc="0" normalizeH="0" baseline="0" noProof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uLnTx/>
                <a:uFillTx/>
              </a:rPr>
              <a:t>CÁC HOẠT ĐỘNG</a:t>
            </a:r>
            <a:endParaRPr kumimoji="0" lang="vi-VN" sz="7200" b="1" i="0" u="none" strike="noStrike" kern="0" cap="none" spc="0" normalizeH="0" baseline="0" noProof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uLnTx/>
              <a:uFillTx/>
              <a:latin typeface="Times New Roman" panose="02020603050405020304" pitchFamily="18" charset="0"/>
            </a:endParaRPr>
          </a:p>
        </p:txBody>
      </p:sp>
      <p:grpSp>
        <p:nvGrpSpPr>
          <p:cNvPr id="12" name="Nhóm 11">
            <a:extLst>
              <a:ext uri="{FF2B5EF4-FFF2-40B4-BE49-F238E27FC236}">
                <a16:creationId xmlns:a16="http://schemas.microsoft.com/office/drawing/2014/main" id="{FF13D352-FF12-4774-BF7F-7823AED9D71C}"/>
              </a:ext>
            </a:extLst>
          </p:cNvPr>
          <p:cNvGrpSpPr/>
          <p:nvPr/>
        </p:nvGrpSpPr>
        <p:grpSpPr>
          <a:xfrm>
            <a:off x="1774378" y="1423682"/>
            <a:ext cx="2733453" cy="1415771"/>
            <a:chOff x="1774377" y="1423682"/>
            <a:chExt cx="2733453" cy="1415770"/>
          </a:xfrm>
        </p:grpSpPr>
        <p:sp>
          <p:nvSpPr>
            <p:cNvPr id="26" name="Google Shape;157;p20">
              <a:extLst>
                <a:ext uri="{FF2B5EF4-FFF2-40B4-BE49-F238E27FC236}">
                  <a16:creationId xmlns:a16="http://schemas.microsoft.com/office/drawing/2014/main" id="{E98F7850-E8A1-4D65-AB4B-DB9606909211}"/>
                </a:ext>
              </a:extLst>
            </p:cNvPr>
            <p:cNvSpPr/>
            <p:nvPr/>
          </p:nvSpPr>
          <p:spPr>
            <a:xfrm>
              <a:off x="1774377" y="1423682"/>
              <a:ext cx="2733453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endParaRPr>
            </a:p>
          </p:txBody>
        </p:sp>
        <p:sp>
          <p:nvSpPr>
            <p:cNvPr id="11" name="Hộp Văn bản 10">
              <a:extLst>
                <a:ext uri="{FF2B5EF4-FFF2-40B4-BE49-F238E27FC236}">
                  <a16:creationId xmlns:a16="http://schemas.microsoft.com/office/drawing/2014/main" id="{2BFA5FA8-BCB5-4109-A323-D465A630B106}"/>
                </a:ext>
              </a:extLst>
            </p:cNvPr>
            <p:cNvSpPr txBox="1"/>
            <p:nvPr/>
          </p:nvSpPr>
          <p:spPr>
            <a:xfrm>
              <a:off x="2165516" y="2092196"/>
              <a:ext cx="155202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Mở</a:t>
              </a:r>
              <a:r>
                <a:rPr kumimoji="0" 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 </a:t>
              </a:r>
              <a:r>
                <a:rPr kumimoji="0" lang="en-US" sz="32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đầu</a:t>
              </a:r>
              <a:endPara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3" name="Nhóm 12">
            <a:extLst>
              <a:ext uri="{FF2B5EF4-FFF2-40B4-BE49-F238E27FC236}">
                <a16:creationId xmlns:a16="http://schemas.microsoft.com/office/drawing/2014/main" id="{02197C0D-4039-4F65-A23B-3D8031420B89}"/>
              </a:ext>
            </a:extLst>
          </p:cNvPr>
          <p:cNvGrpSpPr/>
          <p:nvPr/>
        </p:nvGrpSpPr>
        <p:grpSpPr>
          <a:xfrm>
            <a:off x="5991434" y="440483"/>
            <a:ext cx="3028823" cy="1415771"/>
            <a:chOff x="5714125" y="780700"/>
            <a:chExt cx="3028822" cy="1415770"/>
          </a:xfrm>
        </p:grpSpPr>
        <p:sp>
          <p:nvSpPr>
            <p:cNvPr id="28" name="Google Shape;157;p20">
              <a:extLst>
                <a:ext uri="{FF2B5EF4-FFF2-40B4-BE49-F238E27FC236}">
                  <a16:creationId xmlns:a16="http://schemas.microsoft.com/office/drawing/2014/main" id="{A125F3E3-B2C7-4AA0-9D9F-E550F085FF67}"/>
                </a:ext>
              </a:extLst>
            </p:cNvPr>
            <p:cNvSpPr/>
            <p:nvPr/>
          </p:nvSpPr>
          <p:spPr>
            <a:xfrm>
              <a:off x="5714125" y="780700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endParaRPr>
            </a:p>
          </p:txBody>
        </p:sp>
        <p:sp>
          <p:nvSpPr>
            <p:cNvPr id="30" name="Hộp Văn bản 29">
              <a:extLst>
                <a:ext uri="{FF2B5EF4-FFF2-40B4-BE49-F238E27FC236}">
                  <a16:creationId xmlns:a16="http://schemas.microsoft.com/office/drawing/2014/main" id="{0C48347C-72DD-4A44-99EC-6A94926D6872}"/>
                </a:ext>
              </a:extLst>
            </p:cNvPr>
            <p:cNvSpPr txBox="1"/>
            <p:nvPr/>
          </p:nvSpPr>
          <p:spPr>
            <a:xfrm>
              <a:off x="6094476" y="1042997"/>
              <a:ext cx="2162013" cy="1077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Hình</a:t>
              </a:r>
              <a:r>
                <a:rPr kumimoji="0" 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 </a:t>
              </a:r>
              <a:r>
                <a:rPr kumimoji="0" lang="en-US" sz="32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thành</a:t>
              </a:r>
              <a:r>
                <a:rPr kumimoji="0" 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 </a:t>
              </a:r>
              <a:r>
                <a:rPr kumimoji="0" lang="en-US" sz="32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kiến</a:t>
              </a:r>
              <a:r>
                <a:rPr kumimoji="0" 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 </a:t>
              </a:r>
              <a:r>
                <a:rPr kumimoji="0" lang="en-US" sz="32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thức</a:t>
              </a:r>
              <a:endPara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5" name="Nhóm 14">
            <a:extLst>
              <a:ext uri="{FF2B5EF4-FFF2-40B4-BE49-F238E27FC236}">
                <a16:creationId xmlns:a16="http://schemas.microsoft.com/office/drawing/2014/main" id="{2743DAFD-E003-42CA-BE1A-E2285E182AD8}"/>
              </a:ext>
            </a:extLst>
          </p:cNvPr>
          <p:cNvGrpSpPr/>
          <p:nvPr/>
        </p:nvGrpSpPr>
        <p:grpSpPr>
          <a:xfrm>
            <a:off x="8635942" y="1497829"/>
            <a:ext cx="3028823" cy="1415771"/>
            <a:chOff x="6997439" y="2348815"/>
            <a:chExt cx="3028822" cy="1415770"/>
          </a:xfrm>
        </p:grpSpPr>
        <p:sp>
          <p:nvSpPr>
            <p:cNvPr id="31" name="Google Shape;157;p20">
              <a:extLst>
                <a:ext uri="{FF2B5EF4-FFF2-40B4-BE49-F238E27FC236}">
                  <a16:creationId xmlns:a16="http://schemas.microsoft.com/office/drawing/2014/main" id="{D2EA517D-9760-4CA9-AF11-05ED30AE9EC4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endParaRPr>
            </a:p>
          </p:txBody>
        </p:sp>
        <p:sp>
          <p:nvSpPr>
            <p:cNvPr id="32" name="Hộp Văn bản 31">
              <a:extLst>
                <a:ext uri="{FF2B5EF4-FFF2-40B4-BE49-F238E27FC236}">
                  <a16:creationId xmlns:a16="http://schemas.microsoft.com/office/drawing/2014/main" id="{74DC3889-63BE-4E10-AD0D-8A371EC699CD}"/>
                </a:ext>
              </a:extLst>
            </p:cNvPr>
            <p:cNvSpPr txBox="1"/>
            <p:nvPr/>
          </p:nvSpPr>
          <p:spPr>
            <a:xfrm>
              <a:off x="7522714" y="2884088"/>
              <a:ext cx="216201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Luyện</a:t>
              </a:r>
              <a:r>
                <a:rPr kumimoji="0" 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 </a:t>
              </a:r>
              <a:r>
                <a:rPr kumimoji="0" lang="en-US" sz="32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tập</a:t>
              </a:r>
              <a:endPara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6" name="Google Shape;162;p20">
            <a:extLst>
              <a:ext uri="{FF2B5EF4-FFF2-40B4-BE49-F238E27FC236}">
                <a16:creationId xmlns:a16="http://schemas.microsoft.com/office/drawing/2014/main" id="{C0ADFAA8-8CC7-4D2F-BE3A-F51CE7B478C5}"/>
              </a:ext>
            </a:extLst>
          </p:cNvPr>
          <p:cNvSpPr/>
          <p:nvPr/>
        </p:nvSpPr>
        <p:spPr>
          <a:xfrm>
            <a:off x="4530523" y="2311400"/>
            <a:ext cx="2276677" cy="1204397"/>
          </a:xfrm>
          <a:custGeom>
            <a:avLst/>
            <a:gdLst/>
            <a:ahLst/>
            <a:cxnLst/>
            <a:rect l="l" t="t" r="r" b="b"/>
            <a:pathLst>
              <a:path w="19002" h="10503" extrusionOk="0">
                <a:moveTo>
                  <a:pt x="17072" y="1100"/>
                </a:moveTo>
                <a:lnTo>
                  <a:pt x="17145" y="1124"/>
                </a:lnTo>
                <a:lnTo>
                  <a:pt x="17268" y="1197"/>
                </a:lnTo>
                <a:lnTo>
                  <a:pt x="17365" y="1320"/>
                </a:lnTo>
                <a:lnTo>
                  <a:pt x="17390" y="1393"/>
                </a:lnTo>
                <a:lnTo>
                  <a:pt x="17390" y="1490"/>
                </a:lnTo>
                <a:lnTo>
                  <a:pt x="17390" y="1564"/>
                </a:lnTo>
                <a:lnTo>
                  <a:pt x="17365" y="1637"/>
                </a:lnTo>
                <a:lnTo>
                  <a:pt x="17268" y="1759"/>
                </a:lnTo>
                <a:lnTo>
                  <a:pt x="17145" y="1832"/>
                </a:lnTo>
                <a:lnTo>
                  <a:pt x="17072" y="1857"/>
                </a:lnTo>
                <a:lnTo>
                  <a:pt x="16926" y="1857"/>
                </a:lnTo>
                <a:lnTo>
                  <a:pt x="16852" y="1832"/>
                </a:lnTo>
                <a:lnTo>
                  <a:pt x="16730" y="1759"/>
                </a:lnTo>
                <a:lnTo>
                  <a:pt x="16657" y="1637"/>
                </a:lnTo>
                <a:lnTo>
                  <a:pt x="16633" y="1564"/>
                </a:lnTo>
                <a:lnTo>
                  <a:pt x="16608" y="1490"/>
                </a:lnTo>
                <a:lnTo>
                  <a:pt x="16633" y="1393"/>
                </a:lnTo>
                <a:lnTo>
                  <a:pt x="16657" y="1320"/>
                </a:lnTo>
                <a:lnTo>
                  <a:pt x="16730" y="1197"/>
                </a:lnTo>
                <a:lnTo>
                  <a:pt x="16852" y="1124"/>
                </a:lnTo>
                <a:lnTo>
                  <a:pt x="16926" y="1100"/>
                </a:lnTo>
                <a:close/>
                <a:moveTo>
                  <a:pt x="15924" y="1"/>
                </a:moveTo>
                <a:lnTo>
                  <a:pt x="15656" y="25"/>
                </a:lnTo>
                <a:lnTo>
                  <a:pt x="15387" y="74"/>
                </a:lnTo>
                <a:lnTo>
                  <a:pt x="15192" y="123"/>
                </a:lnTo>
                <a:lnTo>
                  <a:pt x="14996" y="172"/>
                </a:lnTo>
                <a:lnTo>
                  <a:pt x="14801" y="269"/>
                </a:lnTo>
                <a:lnTo>
                  <a:pt x="14605" y="367"/>
                </a:lnTo>
                <a:lnTo>
                  <a:pt x="14435" y="489"/>
                </a:lnTo>
                <a:lnTo>
                  <a:pt x="14264" y="611"/>
                </a:lnTo>
                <a:lnTo>
                  <a:pt x="14093" y="758"/>
                </a:lnTo>
                <a:lnTo>
                  <a:pt x="13970" y="929"/>
                </a:lnTo>
                <a:lnTo>
                  <a:pt x="13824" y="1100"/>
                </a:lnTo>
                <a:lnTo>
                  <a:pt x="13726" y="1271"/>
                </a:lnTo>
                <a:lnTo>
                  <a:pt x="13629" y="1466"/>
                </a:lnTo>
                <a:lnTo>
                  <a:pt x="13531" y="1661"/>
                </a:lnTo>
                <a:lnTo>
                  <a:pt x="13482" y="1881"/>
                </a:lnTo>
                <a:lnTo>
                  <a:pt x="13433" y="2101"/>
                </a:lnTo>
                <a:lnTo>
                  <a:pt x="13409" y="2345"/>
                </a:lnTo>
                <a:lnTo>
                  <a:pt x="13409" y="2565"/>
                </a:lnTo>
                <a:lnTo>
                  <a:pt x="6668" y="4372"/>
                </a:lnTo>
                <a:lnTo>
                  <a:pt x="6986" y="4592"/>
                </a:lnTo>
                <a:lnTo>
                  <a:pt x="7303" y="4812"/>
                </a:lnTo>
                <a:lnTo>
                  <a:pt x="7621" y="5032"/>
                </a:lnTo>
                <a:lnTo>
                  <a:pt x="7938" y="5203"/>
                </a:lnTo>
                <a:lnTo>
                  <a:pt x="8280" y="5374"/>
                </a:lnTo>
                <a:lnTo>
                  <a:pt x="8597" y="5496"/>
                </a:lnTo>
                <a:lnTo>
                  <a:pt x="8939" y="5618"/>
                </a:lnTo>
                <a:lnTo>
                  <a:pt x="9257" y="5740"/>
                </a:lnTo>
                <a:lnTo>
                  <a:pt x="9599" y="5813"/>
                </a:lnTo>
                <a:lnTo>
                  <a:pt x="9941" y="5862"/>
                </a:lnTo>
                <a:lnTo>
                  <a:pt x="10258" y="5911"/>
                </a:lnTo>
                <a:lnTo>
                  <a:pt x="10600" y="5935"/>
                </a:lnTo>
                <a:lnTo>
                  <a:pt x="10942" y="5935"/>
                </a:lnTo>
                <a:lnTo>
                  <a:pt x="11284" y="5911"/>
                </a:lnTo>
                <a:lnTo>
                  <a:pt x="11626" y="5862"/>
                </a:lnTo>
                <a:lnTo>
                  <a:pt x="11968" y="5813"/>
                </a:lnTo>
                <a:lnTo>
                  <a:pt x="12285" y="5716"/>
                </a:lnTo>
                <a:lnTo>
                  <a:pt x="12603" y="5642"/>
                </a:lnTo>
                <a:lnTo>
                  <a:pt x="13140" y="5423"/>
                </a:lnTo>
                <a:lnTo>
                  <a:pt x="13629" y="5203"/>
                </a:lnTo>
                <a:lnTo>
                  <a:pt x="14044" y="4983"/>
                </a:lnTo>
                <a:lnTo>
                  <a:pt x="14386" y="4763"/>
                </a:lnTo>
                <a:lnTo>
                  <a:pt x="14630" y="4592"/>
                </a:lnTo>
                <a:lnTo>
                  <a:pt x="14850" y="4421"/>
                </a:lnTo>
                <a:lnTo>
                  <a:pt x="14923" y="4372"/>
                </a:lnTo>
                <a:lnTo>
                  <a:pt x="15021" y="4348"/>
                </a:lnTo>
                <a:lnTo>
                  <a:pt x="15118" y="4372"/>
                </a:lnTo>
                <a:lnTo>
                  <a:pt x="15192" y="4421"/>
                </a:lnTo>
                <a:lnTo>
                  <a:pt x="15240" y="4519"/>
                </a:lnTo>
                <a:lnTo>
                  <a:pt x="15240" y="4592"/>
                </a:lnTo>
                <a:lnTo>
                  <a:pt x="15240" y="4690"/>
                </a:lnTo>
                <a:lnTo>
                  <a:pt x="15167" y="4763"/>
                </a:lnTo>
                <a:lnTo>
                  <a:pt x="15045" y="4861"/>
                </a:lnTo>
                <a:lnTo>
                  <a:pt x="14752" y="5105"/>
                </a:lnTo>
                <a:lnTo>
                  <a:pt x="14312" y="5398"/>
                </a:lnTo>
                <a:lnTo>
                  <a:pt x="14019" y="5569"/>
                </a:lnTo>
                <a:lnTo>
                  <a:pt x="13702" y="5716"/>
                </a:lnTo>
                <a:lnTo>
                  <a:pt x="13213" y="5935"/>
                </a:lnTo>
                <a:lnTo>
                  <a:pt x="12969" y="6033"/>
                </a:lnTo>
                <a:lnTo>
                  <a:pt x="12676" y="6131"/>
                </a:lnTo>
                <a:lnTo>
                  <a:pt x="12090" y="6277"/>
                </a:lnTo>
                <a:lnTo>
                  <a:pt x="11797" y="6326"/>
                </a:lnTo>
                <a:lnTo>
                  <a:pt x="11479" y="6375"/>
                </a:lnTo>
                <a:lnTo>
                  <a:pt x="11137" y="6400"/>
                </a:lnTo>
                <a:lnTo>
                  <a:pt x="10796" y="6424"/>
                </a:lnTo>
                <a:lnTo>
                  <a:pt x="10429" y="6400"/>
                </a:lnTo>
                <a:lnTo>
                  <a:pt x="10063" y="6375"/>
                </a:lnTo>
                <a:lnTo>
                  <a:pt x="9696" y="6326"/>
                </a:lnTo>
                <a:lnTo>
                  <a:pt x="9306" y="6229"/>
                </a:lnTo>
                <a:lnTo>
                  <a:pt x="8915" y="6131"/>
                </a:lnTo>
                <a:lnTo>
                  <a:pt x="8500" y="5984"/>
                </a:lnTo>
                <a:lnTo>
                  <a:pt x="8085" y="5813"/>
                </a:lnTo>
                <a:lnTo>
                  <a:pt x="7669" y="5594"/>
                </a:lnTo>
                <a:lnTo>
                  <a:pt x="7572" y="5569"/>
                </a:lnTo>
                <a:lnTo>
                  <a:pt x="7376" y="5471"/>
                </a:lnTo>
                <a:lnTo>
                  <a:pt x="7254" y="5471"/>
                </a:lnTo>
                <a:lnTo>
                  <a:pt x="7132" y="5496"/>
                </a:lnTo>
                <a:lnTo>
                  <a:pt x="318" y="7694"/>
                </a:lnTo>
                <a:lnTo>
                  <a:pt x="245" y="7743"/>
                </a:lnTo>
                <a:lnTo>
                  <a:pt x="147" y="7792"/>
                </a:lnTo>
                <a:lnTo>
                  <a:pt x="98" y="7865"/>
                </a:lnTo>
                <a:lnTo>
                  <a:pt x="49" y="7938"/>
                </a:lnTo>
                <a:lnTo>
                  <a:pt x="1" y="8036"/>
                </a:lnTo>
                <a:lnTo>
                  <a:pt x="1" y="8134"/>
                </a:lnTo>
                <a:lnTo>
                  <a:pt x="1" y="8207"/>
                </a:lnTo>
                <a:lnTo>
                  <a:pt x="25" y="8305"/>
                </a:lnTo>
                <a:lnTo>
                  <a:pt x="98" y="8451"/>
                </a:lnTo>
                <a:lnTo>
                  <a:pt x="196" y="8549"/>
                </a:lnTo>
                <a:lnTo>
                  <a:pt x="318" y="8622"/>
                </a:lnTo>
                <a:lnTo>
                  <a:pt x="489" y="8646"/>
                </a:lnTo>
                <a:lnTo>
                  <a:pt x="611" y="8622"/>
                </a:lnTo>
                <a:lnTo>
                  <a:pt x="269" y="8793"/>
                </a:lnTo>
                <a:lnTo>
                  <a:pt x="171" y="8842"/>
                </a:lnTo>
                <a:lnTo>
                  <a:pt x="123" y="8915"/>
                </a:lnTo>
                <a:lnTo>
                  <a:pt x="49" y="8988"/>
                </a:lnTo>
                <a:lnTo>
                  <a:pt x="25" y="9086"/>
                </a:lnTo>
                <a:lnTo>
                  <a:pt x="1" y="9159"/>
                </a:lnTo>
                <a:lnTo>
                  <a:pt x="1" y="9257"/>
                </a:lnTo>
                <a:lnTo>
                  <a:pt x="1" y="9355"/>
                </a:lnTo>
                <a:lnTo>
                  <a:pt x="49" y="9452"/>
                </a:lnTo>
                <a:lnTo>
                  <a:pt x="123" y="9575"/>
                </a:lnTo>
                <a:lnTo>
                  <a:pt x="220" y="9648"/>
                </a:lnTo>
                <a:lnTo>
                  <a:pt x="342" y="9697"/>
                </a:lnTo>
                <a:lnTo>
                  <a:pt x="489" y="9721"/>
                </a:lnTo>
                <a:lnTo>
                  <a:pt x="587" y="9721"/>
                </a:lnTo>
                <a:lnTo>
                  <a:pt x="684" y="9672"/>
                </a:lnTo>
                <a:lnTo>
                  <a:pt x="855" y="9599"/>
                </a:lnTo>
                <a:lnTo>
                  <a:pt x="782" y="9721"/>
                </a:lnTo>
                <a:lnTo>
                  <a:pt x="758" y="9868"/>
                </a:lnTo>
                <a:lnTo>
                  <a:pt x="782" y="10014"/>
                </a:lnTo>
                <a:lnTo>
                  <a:pt x="831" y="10161"/>
                </a:lnTo>
                <a:lnTo>
                  <a:pt x="929" y="10258"/>
                </a:lnTo>
                <a:lnTo>
                  <a:pt x="1026" y="10307"/>
                </a:lnTo>
                <a:lnTo>
                  <a:pt x="1124" y="10356"/>
                </a:lnTo>
                <a:lnTo>
                  <a:pt x="1246" y="10380"/>
                </a:lnTo>
                <a:lnTo>
                  <a:pt x="1393" y="10356"/>
                </a:lnTo>
                <a:lnTo>
                  <a:pt x="1515" y="10283"/>
                </a:lnTo>
                <a:lnTo>
                  <a:pt x="6082" y="7303"/>
                </a:lnTo>
                <a:lnTo>
                  <a:pt x="6546" y="7523"/>
                </a:lnTo>
                <a:lnTo>
                  <a:pt x="7108" y="7743"/>
                </a:lnTo>
                <a:lnTo>
                  <a:pt x="7791" y="7987"/>
                </a:lnTo>
                <a:lnTo>
                  <a:pt x="8524" y="8207"/>
                </a:lnTo>
                <a:lnTo>
                  <a:pt x="9306" y="8402"/>
                </a:lnTo>
                <a:lnTo>
                  <a:pt x="10087" y="8549"/>
                </a:lnTo>
                <a:lnTo>
                  <a:pt x="10454" y="8598"/>
                </a:lnTo>
                <a:lnTo>
                  <a:pt x="10820" y="8646"/>
                </a:lnTo>
                <a:lnTo>
                  <a:pt x="11528" y="8646"/>
                </a:lnTo>
                <a:lnTo>
                  <a:pt x="12212" y="10356"/>
                </a:lnTo>
                <a:lnTo>
                  <a:pt x="12261" y="10405"/>
                </a:lnTo>
                <a:lnTo>
                  <a:pt x="12310" y="10454"/>
                </a:lnTo>
                <a:lnTo>
                  <a:pt x="12383" y="10478"/>
                </a:lnTo>
                <a:lnTo>
                  <a:pt x="12456" y="10503"/>
                </a:lnTo>
                <a:lnTo>
                  <a:pt x="13384" y="10503"/>
                </a:lnTo>
                <a:lnTo>
                  <a:pt x="13482" y="10478"/>
                </a:lnTo>
                <a:lnTo>
                  <a:pt x="13555" y="10454"/>
                </a:lnTo>
                <a:lnTo>
                  <a:pt x="13604" y="10405"/>
                </a:lnTo>
                <a:lnTo>
                  <a:pt x="13629" y="10332"/>
                </a:lnTo>
                <a:lnTo>
                  <a:pt x="13629" y="10234"/>
                </a:lnTo>
                <a:lnTo>
                  <a:pt x="13580" y="10161"/>
                </a:lnTo>
                <a:lnTo>
                  <a:pt x="13506" y="10087"/>
                </a:lnTo>
                <a:lnTo>
                  <a:pt x="13409" y="10087"/>
                </a:lnTo>
                <a:lnTo>
                  <a:pt x="12603" y="10014"/>
                </a:lnTo>
                <a:lnTo>
                  <a:pt x="12163" y="8646"/>
                </a:lnTo>
                <a:lnTo>
                  <a:pt x="12700" y="8598"/>
                </a:lnTo>
                <a:lnTo>
                  <a:pt x="13067" y="8549"/>
                </a:lnTo>
                <a:lnTo>
                  <a:pt x="13482" y="8475"/>
                </a:lnTo>
                <a:lnTo>
                  <a:pt x="13922" y="8378"/>
                </a:lnTo>
                <a:lnTo>
                  <a:pt x="14386" y="8280"/>
                </a:lnTo>
                <a:lnTo>
                  <a:pt x="14874" y="8109"/>
                </a:lnTo>
                <a:lnTo>
                  <a:pt x="15363" y="7914"/>
                </a:lnTo>
                <a:lnTo>
                  <a:pt x="15827" y="7670"/>
                </a:lnTo>
                <a:lnTo>
                  <a:pt x="16046" y="7547"/>
                </a:lnTo>
                <a:lnTo>
                  <a:pt x="16291" y="7376"/>
                </a:lnTo>
                <a:lnTo>
                  <a:pt x="16486" y="7205"/>
                </a:lnTo>
                <a:lnTo>
                  <a:pt x="16681" y="7035"/>
                </a:lnTo>
                <a:lnTo>
                  <a:pt x="16877" y="6839"/>
                </a:lnTo>
                <a:lnTo>
                  <a:pt x="17072" y="6619"/>
                </a:lnTo>
                <a:lnTo>
                  <a:pt x="17219" y="6375"/>
                </a:lnTo>
                <a:lnTo>
                  <a:pt x="17365" y="6131"/>
                </a:lnTo>
                <a:lnTo>
                  <a:pt x="17512" y="5862"/>
                </a:lnTo>
                <a:lnTo>
                  <a:pt x="17610" y="5569"/>
                </a:lnTo>
                <a:lnTo>
                  <a:pt x="17707" y="5276"/>
                </a:lnTo>
                <a:lnTo>
                  <a:pt x="17780" y="4959"/>
                </a:lnTo>
                <a:lnTo>
                  <a:pt x="17829" y="4592"/>
                </a:lnTo>
                <a:lnTo>
                  <a:pt x="17854" y="4226"/>
                </a:lnTo>
                <a:lnTo>
                  <a:pt x="17854" y="3884"/>
                </a:lnTo>
                <a:lnTo>
                  <a:pt x="17829" y="3444"/>
                </a:lnTo>
                <a:lnTo>
                  <a:pt x="17829" y="2980"/>
                </a:lnTo>
                <a:lnTo>
                  <a:pt x="17829" y="2760"/>
                </a:lnTo>
                <a:lnTo>
                  <a:pt x="17878" y="2590"/>
                </a:lnTo>
                <a:lnTo>
                  <a:pt x="18440" y="2370"/>
                </a:lnTo>
                <a:lnTo>
                  <a:pt x="18733" y="2272"/>
                </a:lnTo>
                <a:lnTo>
                  <a:pt x="18293" y="2125"/>
                </a:lnTo>
                <a:lnTo>
                  <a:pt x="18586" y="1979"/>
                </a:lnTo>
                <a:lnTo>
                  <a:pt x="18855" y="1857"/>
                </a:lnTo>
                <a:lnTo>
                  <a:pt x="18953" y="1808"/>
                </a:lnTo>
                <a:lnTo>
                  <a:pt x="19002" y="1759"/>
                </a:lnTo>
                <a:lnTo>
                  <a:pt x="19002" y="1710"/>
                </a:lnTo>
                <a:lnTo>
                  <a:pt x="18953" y="1686"/>
                </a:lnTo>
                <a:lnTo>
                  <a:pt x="18000" y="1271"/>
                </a:lnTo>
                <a:lnTo>
                  <a:pt x="17780" y="1026"/>
                </a:lnTo>
                <a:lnTo>
                  <a:pt x="17561" y="782"/>
                </a:lnTo>
                <a:lnTo>
                  <a:pt x="17243" y="514"/>
                </a:lnTo>
                <a:lnTo>
                  <a:pt x="17048" y="391"/>
                </a:lnTo>
                <a:lnTo>
                  <a:pt x="16852" y="269"/>
                </a:lnTo>
                <a:lnTo>
                  <a:pt x="16633" y="172"/>
                </a:lnTo>
                <a:lnTo>
                  <a:pt x="16413" y="98"/>
                </a:lnTo>
                <a:lnTo>
                  <a:pt x="16169" y="25"/>
                </a:lnTo>
                <a:lnTo>
                  <a:pt x="15924" y="1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67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</p:txBody>
      </p:sp>
      <p:grpSp>
        <p:nvGrpSpPr>
          <p:cNvPr id="14" name="Nhóm 13">
            <a:extLst>
              <a:ext uri="{FF2B5EF4-FFF2-40B4-BE49-F238E27FC236}">
                <a16:creationId xmlns:a16="http://schemas.microsoft.com/office/drawing/2014/main" id="{5A49C3E4-32FC-415B-B0A0-356A49F60C39}"/>
              </a:ext>
            </a:extLst>
          </p:cNvPr>
          <p:cNvGrpSpPr/>
          <p:nvPr/>
        </p:nvGrpSpPr>
        <p:grpSpPr>
          <a:xfrm>
            <a:off x="7566991" y="3237704"/>
            <a:ext cx="3028823" cy="1415772"/>
            <a:chOff x="6997439" y="2348815"/>
            <a:chExt cx="3028822" cy="1415770"/>
          </a:xfrm>
        </p:grpSpPr>
        <p:sp>
          <p:nvSpPr>
            <p:cNvPr id="17" name="Google Shape;157;p20">
              <a:extLst>
                <a:ext uri="{FF2B5EF4-FFF2-40B4-BE49-F238E27FC236}">
                  <a16:creationId xmlns:a16="http://schemas.microsoft.com/office/drawing/2014/main" id="{68EA85BB-1601-4E2D-ADD0-C19C55EB126D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/>
                <a:cs typeface="Times New Roman" panose="02020603050405020304" pitchFamily="18" charset="0"/>
                <a:sym typeface="Arial"/>
              </a:endParaRPr>
            </a:p>
          </p:txBody>
        </p:sp>
        <p:sp>
          <p:nvSpPr>
            <p:cNvPr id="18" name="Hộp Văn bản 17">
              <a:extLst>
                <a:ext uri="{FF2B5EF4-FFF2-40B4-BE49-F238E27FC236}">
                  <a16:creationId xmlns:a16="http://schemas.microsoft.com/office/drawing/2014/main" id="{A9806B95-6633-468E-AD43-6EB5B873C8E4}"/>
                </a:ext>
              </a:extLst>
            </p:cNvPr>
            <p:cNvSpPr txBox="1"/>
            <p:nvPr/>
          </p:nvSpPr>
          <p:spPr>
            <a:xfrm>
              <a:off x="7540034" y="2751137"/>
              <a:ext cx="2162013" cy="584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Vận</a:t>
              </a:r>
              <a:r>
                <a:rPr kumimoji="0" 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 </a:t>
              </a:r>
              <a:r>
                <a:rPr kumimoji="0" lang="en-US" sz="3200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dụng</a:t>
              </a:r>
              <a:r>
                <a:rPr kumimoji="0" lang="en-US" sz="3200" b="1" i="0" u="none" strike="noStrike" kern="0" cap="none" spc="0" normalizeH="0" baseline="0" noProof="0" dirty="0">
                  <a:ln>
                    <a:noFill/>
                  </a:ln>
                  <a:solidFill>
                    <a:srgbClr val="002060"/>
                  </a:solidFill>
                  <a:effectLst/>
                  <a:uLnTx/>
                  <a:uFillTx/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751843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1905000" y="838200"/>
            <a:ext cx="4191000" cy="41148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6124354" y="2484509"/>
            <a:ext cx="2308447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Mở</a:t>
            </a: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 </a:t>
            </a:r>
            <a:r>
              <a:rPr kumimoji="0" lang="en-US" sz="4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đầu</a:t>
            </a:r>
            <a:endParaRPr kumimoji="0" lang="en-US" sz="4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6" name="Hình ảnh 5">
            <a:extLst>
              <a:ext uri="{FF2B5EF4-FFF2-40B4-BE49-F238E27FC236}">
                <a16:creationId xmlns:a16="http://schemas.microsoft.com/office/drawing/2014/main" id="{C4143E7E-651B-40FB-A4A2-3F088BFE4B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11" t="12222" r="20015" b="20370"/>
          <a:stretch/>
        </p:blipFill>
        <p:spPr>
          <a:xfrm>
            <a:off x="7035801" y="3511716"/>
            <a:ext cx="3073399" cy="2975312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864653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418999"/>
            <a:ext cx="2779659" cy="374332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813772" y="-83127"/>
            <a:ext cx="359343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3200" b="1" i="0" u="none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Tình huống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38425" y="135791"/>
            <a:ext cx="9719384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600" dirty="0">
                <a:solidFill>
                  <a:prstClr val="black"/>
                </a:solidFill>
                <a:latin typeface="Times New Roman" panose="02020603050405020304" pitchFamily="18" charset="0"/>
              </a:rPr>
              <a:t>Anh An muốn mua một chiếc Macbook Air. Cửa hàng có những lựa chọn sau:</a:t>
            </a:r>
          </a:p>
          <a:p>
            <a:r>
              <a:rPr lang="vi-VN" sz="2600" dirty="0">
                <a:solidFill>
                  <a:prstClr val="black"/>
                </a:solidFill>
                <a:latin typeface="Times New Roman" panose="02020603050405020304" pitchFamily="18" charset="0"/>
              </a:rPr>
              <a:t>+ Trả hết tiền trong một lần thì được giảm giá còn </a:t>
            </a:r>
            <a:r>
              <a:rPr lang="en-US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39 490 000</a:t>
            </a:r>
            <a:r>
              <a:rPr lang="vi-VN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600" dirty="0">
                <a:solidFill>
                  <a:prstClr val="black"/>
                </a:solidFill>
                <a:latin typeface="Times New Roman" panose="02020603050405020304" pitchFamily="18" charset="0"/>
              </a:rPr>
              <a:t>(đồng)</a:t>
            </a:r>
          </a:p>
          <a:p>
            <a:r>
              <a:rPr lang="vi-VN" sz="2600" dirty="0">
                <a:solidFill>
                  <a:prstClr val="black"/>
                </a:solidFill>
                <a:latin typeface="Times New Roman" panose="02020603050405020304" pitchFamily="18" charset="0"/>
              </a:rPr>
              <a:t>+ Mua trả góp kì hạn 6 tháng hoặc 12 tháng với số tiền cần trả như ảnh dưới.</a:t>
            </a:r>
          </a:p>
          <a:p>
            <a:r>
              <a:rPr lang="vi-VN" sz="2600" dirty="0">
                <a:solidFill>
                  <a:prstClr val="black"/>
                </a:solidFill>
                <a:latin typeface="Times New Roman" panose="02020603050405020304" pitchFamily="18" charset="0"/>
              </a:rPr>
              <a:t>Anh An đã có 20 triệu tiền tiết kiệm và chuẩn bị lĩnh 20 triệu tiền lương. Theo em, anh An nên chọn phương án nào và vì sao?</a:t>
            </a:r>
          </a:p>
        </p:txBody>
      </p:sp>
      <p:pic>
        <p:nvPicPr>
          <p:cNvPr id="5" name="Picture 4"/>
          <p:cNvPicPr/>
          <p:nvPr/>
        </p:nvPicPr>
        <p:blipFill rotWithShape="1">
          <a:blip r:embed="rId3"/>
          <a:srcRect t="2129" b="3461"/>
          <a:stretch/>
        </p:blipFill>
        <p:spPr>
          <a:xfrm>
            <a:off x="2500325" y="3028891"/>
            <a:ext cx="6477866" cy="382910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14021" y="4562361"/>
            <a:ext cx="2117558" cy="2121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88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191529"/>
            <a:ext cx="12192000" cy="6858000"/>
            <a:chOff x="0" y="0"/>
            <a:chExt cx="12192000" cy="6858000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121917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6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274"/>
            <a:stretch/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5E6B765C-E492-4D9D-B326-A1DF01AF5D4B}"/>
              </a:ext>
            </a:extLst>
          </p:cNvPr>
          <p:cNvSpPr/>
          <p:nvPr/>
        </p:nvSpPr>
        <p:spPr>
          <a:xfrm>
            <a:off x="207518" y="2428713"/>
            <a:ext cx="9232656" cy="800219"/>
          </a:xfrm>
          <a:prstGeom prst="rect">
            <a:avLst/>
          </a:prstGeom>
          <a:noFill/>
        </p:spPr>
        <p:txBody>
          <a:bodyPr wrap="none" lIns="121920" tIns="60960" rIns="121920" bIns="60960">
            <a:spAutoFit/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CHỦ ĐỀ 1. </a:t>
            </a:r>
            <a:r>
              <a:rPr kumimoji="0" lang="en-US" sz="4400" b="1" i="0" u="none" strike="noStrike" kern="0" cap="none" spc="0" normalizeH="0" baseline="0" noProof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kumimoji="0" lang="en-US" sz="4400" b="1" i="0" u="none" strike="noStrike" kern="0" cap="none" spc="0" normalizeH="0" baseline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400" b="1" i="0" u="none" strike="noStrike" kern="0" cap="none" spc="0" normalizeH="0" baseline="0" noProof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  <a:r>
              <a:rPr kumimoji="0" lang="en-US" sz="4400" b="1" i="0" u="none" strike="noStrike" kern="0" cap="none" spc="0" normalizeH="0" baseline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400" b="1" i="0" u="none" strike="noStrike" kern="0" cap="none" spc="0" normalizeH="0" baseline="0" noProof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kumimoji="0" lang="en-US" sz="4400" b="1" i="0" u="none" strike="noStrike" kern="0" cap="none" spc="0" normalizeH="0" baseline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400" b="1" i="0" u="none" strike="noStrike" kern="0" cap="none" spc="0" normalizeH="0" baseline="0" noProof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kumimoji="0" lang="en-US" sz="4400" b="1" i="0" u="none" strike="noStrike" kern="0" cap="none" spc="0" normalizeH="0" baseline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400" b="1" i="0" u="none" strike="noStrike" kern="0" cap="none" spc="0" normalizeH="0" baseline="0" noProof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cá</a:t>
            </a:r>
            <a:r>
              <a:rPr kumimoji="0" lang="en-US" sz="4400" b="1" i="0" u="none" strike="noStrike" kern="0" cap="none" spc="0" normalizeH="0" baseline="0" noProof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4400" b="1" i="0" u="none" strike="noStrike" kern="0" cap="none" spc="0" normalizeH="0" baseline="0" noProof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endParaRPr kumimoji="0" lang="en-US" sz="4400" b="1" i="0" u="none" strike="noStrike" kern="0" cap="none" spc="0" normalizeH="0" baseline="0" noProof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0C864D8-94FF-41B2-991B-05EF775C1920}"/>
              </a:ext>
            </a:extLst>
          </p:cNvPr>
          <p:cNvSpPr/>
          <p:nvPr/>
        </p:nvSpPr>
        <p:spPr>
          <a:xfrm>
            <a:off x="207518" y="1689456"/>
            <a:ext cx="10231327" cy="677108"/>
          </a:xfrm>
          <a:prstGeom prst="rect">
            <a:avLst/>
          </a:prstGeom>
          <a:noFill/>
        </p:spPr>
        <p:txBody>
          <a:bodyPr wrap="none" lIns="121920" tIns="60960" rIns="121920" bIns="60960">
            <a:spAutoFit/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THỰC HÀNH VÀ TRẢI NGHIỆM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C6D747D-C415-4964-A59E-F785BB764022}"/>
              </a:ext>
            </a:extLst>
          </p:cNvPr>
          <p:cNvSpPr/>
          <p:nvPr/>
        </p:nvSpPr>
        <p:spPr>
          <a:xfrm>
            <a:off x="2062166" y="848456"/>
            <a:ext cx="69108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0" cap="none" spc="0" normalizeH="0" baseline="0" noProof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PHÂN THỨC ĐẠI SỐ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92EA59C7-7EED-485B-A9ED-438A79DA8CB3}"/>
              </a:ext>
            </a:extLst>
          </p:cNvPr>
          <p:cNvSpPr/>
          <p:nvPr/>
        </p:nvSpPr>
        <p:spPr>
          <a:xfrm>
            <a:off x="344110" y="191529"/>
            <a:ext cx="334578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0" cap="none" spc="0" normalizeH="0" baseline="0" noProof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CHƯƠNG II</a:t>
            </a:r>
          </a:p>
        </p:txBody>
      </p:sp>
      <p:sp>
        <p:nvSpPr>
          <p:cNvPr id="9" name="Hình chữ nhật 8">
            <a:extLst>
              <a:ext uri="{FF2B5EF4-FFF2-40B4-BE49-F238E27FC236}">
                <a16:creationId xmlns:a16="http://schemas.microsoft.com/office/drawing/2014/main" id="{B373F0C2-A895-4718-B076-FA6AE686B6F1}"/>
              </a:ext>
            </a:extLst>
          </p:cNvPr>
          <p:cNvSpPr/>
          <p:nvPr/>
        </p:nvSpPr>
        <p:spPr>
          <a:xfrm>
            <a:off x="4144012" y="3220419"/>
            <a:ext cx="23583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0" cap="none" spc="0" normalizeH="0" baseline="0" noProof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kumimoji="0" lang="en-US" sz="5400" b="1" i="0" u="none" strike="noStrike" kern="0" cap="none" spc="0" normalizeH="0" baseline="0" noProof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kumimoji="0" lang="en-US" sz="5400" b="1" i="0" u="none" strike="noStrike" kern="0" cap="none" spc="0" normalizeH="0" baseline="0" noProof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kern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5400" b="1" i="0" u="none" strike="noStrike" kern="0" cap="none" spc="0" normalizeH="0" baseline="0" noProof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kumimoji="0" lang="vi-VN" sz="5400" b="1" i="0" u="none" strike="noStrike" kern="0" cap="none" spc="0" normalizeH="0" baseline="0" noProof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048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6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17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87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9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203200" y="381001"/>
            <a:ext cx="623751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kumimoji="0" lang="en-US" sz="4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Mục</a:t>
            </a: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kumimoji="0" lang="en-US" sz="4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tiêu</a:t>
            </a: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kumimoji="0" lang="en-US" sz="4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" name="Hình thoi 41"/>
          <p:cNvSpPr/>
          <p:nvPr/>
        </p:nvSpPr>
        <p:spPr>
          <a:xfrm>
            <a:off x="156820" y="1376053"/>
            <a:ext cx="1442332" cy="1199482"/>
          </a:xfrm>
          <a:prstGeom prst="diamond">
            <a:avLst/>
          </a:prstGeom>
          <a:solidFill>
            <a:srgbClr val="019362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" name="Hình thoi 42"/>
          <p:cNvSpPr/>
          <p:nvPr/>
        </p:nvSpPr>
        <p:spPr>
          <a:xfrm>
            <a:off x="65302" y="3104440"/>
            <a:ext cx="1491943" cy="1047249"/>
          </a:xfrm>
          <a:prstGeom prst="diamond">
            <a:avLst/>
          </a:prstGeom>
          <a:solidFill>
            <a:srgbClr val="019362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Hình thoi 43"/>
          <p:cNvSpPr/>
          <p:nvPr/>
        </p:nvSpPr>
        <p:spPr>
          <a:xfrm>
            <a:off x="177922" y="4915294"/>
            <a:ext cx="1491944" cy="1084453"/>
          </a:xfrm>
          <a:prstGeom prst="diamond">
            <a:avLst/>
          </a:prstGeom>
          <a:solidFill>
            <a:srgbClr val="019362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</a:t>
            </a:r>
            <a:endParaRPr kumimoji="0" lang="en-US" sz="3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AutoShape 78"/>
          <p:cNvSpPr>
            <a:spLocks noChangeArrowheads="1"/>
          </p:cNvSpPr>
          <p:nvPr/>
        </p:nvSpPr>
        <p:spPr bwMode="auto">
          <a:xfrm>
            <a:off x="1747160" y="1498839"/>
            <a:ext cx="10166418" cy="947418"/>
          </a:xfrm>
          <a:prstGeom prst="flowChartAlternateProcess">
            <a:avLst/>
          </a:prstGeom>
          <a:solidFill>
            <a:srgbClr val="70AD47">
              <a:lumMod val="20000"/>
              <a:lumOff val="80000"/>
            </a:srgbClr>
          </a:solidFill>
          <a:ln w="38100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vi-VN" sz="3200" b="1" i="1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Tx/>
              <a:buChar char="-"/>
              <a:defRPr/>
            </a:pPr>
            <a:r>
              <a:rPr lang="en-US" sz="3200" b="1" i="1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3200" b="1" i="1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b="1" i="1" kern="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Tính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tiền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phải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trả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từng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tháng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để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thanh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lvl="0">
              <a:defRPr/>
            </a:pP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toán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các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khoản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vay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GB" sz="3200" kern="0" dirty="0" err="1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nợ</a:t>
            </a:r>
            <a:r>
              <a:rPr lang="en-GB" sz="3200" kern="0" dirty="0">
                <a:solidFill>
                  <a:sysClr val="windowText" lastClr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3200" kern="0" dirty="0">
              <a:solidFill>
                <a:sysClr val="windowText" lastClr="000000"/>
              </a:solidFill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78"/>
          <p:cNvSpPr>
            <a:spLocks noChangeArrowheads="1"/>
          </p:cNvSpPr>
          <p:nvPr/>
        </p:nvSpPr>
        <p:spPr bwMode="auto">
          <a:xfrm>
            <a:off x="1807839" y="2965537"/>
            <a:ext cx="10166418" cy="1431529"/>
          </a:xfrm>
          <a:prstGeom prst="flowChartAlternateProcess">
            <a:avLst/>
          </a:prstGeom>
          <a:solidFill>
            <a:srgbClr val="70AD47">
              <a:lumMod val="40000"/>
              <a:lumOff val="60000"/>
            </a:srgbClr>
          </a:solidFill>
          <a:ln w="38100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marL="457200" marR="0" lvl="0" indent="-4572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GB" sz="3200" b="1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vi-VN" sz="3200" b="1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ăng lực: </a:t>
            </a: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Tự học, giao tiếp và hợp tác, tư duy và lập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luận toán học, sử dụng công cụ và phương tiện học Toán.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AutoShape 78"/>
          <p:cNvSpPr>
            <a:spLocks noChangeArrowheads="1"/>
          </p:cNvSpPr>
          <p:nvPr/>
        </p:nvSpPr>
        <p:spPr bwMode="auto">
          <a:xfrm>
            <a:off x="1747160" y="4885452"/>
            <a:ext cx="10149282" cy="1269125"/>
          </a:xfrm>
          <a:prstGeom prst="flowChartAlternateProcess">
            <a:avLst/>
          </a:prstGeom>
          <a:solidFill>
            <a:srgbClr val="70AD47">
              <a:lumMod val="60000"/>
              <a:lumOff val="40000"/>
            </a:srgbClr>
          </a:solidFill>
          <a:ln w="38100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marL="571500" marR="0" lvl="0" indent="-571500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endParaRPr kumimoji="0" lang="vi-VN" sz="4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marR="0" lvl="0" indent="-571500" defTabSz="91440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vi-VN" sz="3200" b="1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Phẩm chất: </a:t>
            </a: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Chăm chỉ, trung thực, trách nhiệm.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4000" b="0" i="0" u="none" strike="noStrike" kern="0" cap="none" spc="0" normalizeH="0" baseline="0" noProof="0" dirty="0">
              <a:ln/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656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968828" y="1328057"/>
            <a:ext cx="4316473" cy="41148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5285301" y="2403851"/>
            <a:ext cx="623751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Hình</a:t>
            </a: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kumimoji="0" lang="en-US" sz="4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thành</a:t>
            </a: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kumimoji="0" lang="en-US" sz="4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kiến</a:t>
            </a: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kumimoji="0" lang="en-US" sz="48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endParaRPr kumimoji="0" lang="en-US" sz="4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4" name="Hình ảnh 3" descr="Ảnh có chứa văn bản, bảng trắng&#10;&#10;Mô tả được tạo tự động">
            <a:extLst>
              <a:ext uri="{FF2B5EF4-FFF2-40B4-BE49-F238E27FC236}">
                <a16:creationId xmlns:a16="http://schemas.microsoft.com/office/drawing/2014/main" id="{887EE42C-D077-4645-BBF8-B59F43E898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1431" y="3565732"/>
            <a:ext cx="2915653" cy="2915653"/>
          </a:xfrm>
          <a:prstGeom prst="rect">
            <a:avLst/>
          </a:prstGeom>
        </p:spPr>
      </p:pic>
      <p:sp>
        <p:nvSpPr>
          <p:cNvPr id="6" name="Google Shape;157;p20">
            <a:extLst>
              <a:ext uri="{FF2B5EF4-FFF2-40B4-BE49-F238E27FC236}">
                <a16:creationId xmlns:a16="http://schemas.microsoft.com/office/drawing/2014/main" id="{549CE1D0-6956-4876-8361-E0F1378BD373}"/>
              </a:ext>
            </a:extLst>
          </p:cNvPr>
          <p:cNvSpPr/>
          <p:nvPr/>
        </p:nvSpPr>
        <p:spPr>
          <a:xfrm>
            <a:off x="5285302" y="927673"/>
            <a:ext cx="1417580" cy="800768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7" name="Google Shape;163;p20">
            <a:extLst>
              <a:ext uri="{FF2B5EF4-FFF2-40B4-BE49-F238E27FC236}">
                <a16:creationId xmlns:a16="http://schemas.microsoft.com/office/drawing/2014/main" id="{9EF570CD-1298-405C-894A-213B5893CEEA}"/>
              </a:ext>
            </a:extLst>
          </p:cNvPr>
          <p:cNvSpPr/>
          <p:nvPr/>
        </p:nvSpPr>
        <p:spPr>
          <a:xfrm>
            <a:off x="6662646" y="606224"/>
            <a:ext cx="696695" cy="393592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8" name="Google Shape;157;p20">
            <a:extLst>
              <a:ext uri="{FF2B5EF4-FFF2-40B4-BE49-F238E27FC236}">
                <a16:creationId xmlns:a16="http://schemas.microsoft.com/office/drawing/2014/main" id="{73F07BD9-D0A3-45DF-92E3-95CBDA06D588}"/>
              </a:ext>
            </a:extLst>
          </p:cNvPr>
          <p:cNvSpPr/>
          <p:nvPr/>
        </p:nvSpPr>
        <p:spPr>
          <a:xfrm>
            <a:off x="7548391" y="1152805"/>
            <a:ext cx="1711335" cy="913343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"/>
              <a:cs typeface="Times New Roman" panose="02020603050405020304" pitchFamily="18" charset="0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5118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toy, doll&#10;&#10;Description automatically generated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6170" y="4069607"/>
            <a:ext cx="2616475" cy="261647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42781" y="125056"/>
            <a:ext cx="71110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3200" b="1" u="sng" kern="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2.2</a:t>
            </a:r>
            <a:r>
              <a:rPr kumimoji="0" lang="nl-NL" sz="3200" b="1" i="0" u="sng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kumimoji="0" lang="nl-NL" sz="3200" b="1" i="0" u="sng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</a:rPr>
              <a:t>Vay nợ và thanh toán khoản vay nợ</a:t>
            </a:r>
            <a:endParaRPr kumimoji="0" lang="en-US" sz="3200" b="0" i="0" u="sng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sp>
        <p:nvSpPr>
          <p:cNvPr id="9" name="Cloud Callout 16"/>
          <p:cNvSpPr/>
          <p:nvPr/>
        </p:nvSpPr>
        <p:spPr>
          <a:xfrm>
            <a:off x="4473130" y="1976731"/>
            <a:ext cx="6679609" cy="2393187"/>
          </a:xfrm>
          <a:prstGeom prst="cloudCallout">
            <a:avLst>
              <a:gd name="adj1" fmla="val 44203"/>
              <a:gd name="adj2" fmla="val 81303"/>
            </a:avLst>
          </a:prstGeom>
          <a:solidFill>
            <a:srgbClr val="FFFF00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Các</a:t>
            </a:r>
            <a:r>
              <a:rPr kumimoji="0" lang="en-GB" sz="3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GB" sz="3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nhóm</a:t>
            </a:r>
            <a:r>
              <a:rPr kumimoji="0" lang="en-GB" sz="3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GB" sz="3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trình</a:t>
            </a:r>
            <a:r>
              <a:rPr kumimoji="0" lang="en-GB" sz="3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GB" sz="3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bày</a:t>
            </a:r>
            <a:r>
              <a:rPr kumimoji="0" lang="en-GB" sz="3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GB" sz="3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một</a:t>
            </a:r>
            <a:r>
              <a:rPr kumimoji="0" lang="en-GB" sz="3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GB" sz="3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số</a:t>
            </a:r>
            <a:r>
              <a:rPr kumimoji="0" lang="en-GB" sz="3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GB" sz="3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hình</a:t>
            </a:r>
            <a:r>
              <a:rPr kumimoji="0" lang="en-GB" sz="3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GB" sz="3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thức</a:t>
            </a:r>
            <a:r>
              <a:rPr kumimoji="0" lang="en-GB" sz="3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GB" sz="3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vay</a:t>
            </a:r>
            <a:r>
              <a:rPr kumimoji="0" lang="en-GB" sz="3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GB" sz="3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vốn</a:t>
            </a:r>
            <a:r>
              <a:rPr kumimoji="0" lang="en-GB" sz="3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GB" sz="3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phổ</a:t>
            </a:r>
            <a:r>
              <a:rPr kumimoji="0" lang="en-GB" sz="3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GB" sz="3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biến</a:t>
            </a:r>
            <a:r>
              <a:rPr kumimoji="0" lang="en-GB" sz="3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GB" sz="3200" b="0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hiện</a:t>
            </a:r>
            <a:r>
              <a:rPr kumimoji="0" lang="en-GB" sz="3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nay</a:t>
            </a:r>
          </a:p>
        </p:txBody>
      </p:sp>
      <p:sp>
        <p:nvSpPr>
          <p:cNvPr id="10" name="Rectangle 9"/>
          <p:cNvSpPr/>
          <p:nvPr/>
        </p:nvSpPr>
        <p:spPr>
          <a:xfrm>
            <a:off x="228449" y="1376566"/>
            <a:ext cx="7043916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vay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vốn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nay:</a:t>
            </a:r>
          </a:p>
          <a:p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Vay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tín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chấp</a:t>
            </a: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Vay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thấu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</a:t>
            </a:r>
          </a:p>
          <a:p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Vay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góp</a:t>
            </a: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Vay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chấp</a:t>
            </a:r>
            <a:endParaRPr lang="en-US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82489" y="709831"/>
            <a:ext cx="452078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a)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vay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572569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71110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3200" b="1" u="sng" kern="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2.2</a:t>
            </a:r>
            <a:r>
              <a:rPr kumimoji="0" lang="nl-NL" sz="3200" b="1" i="0" u="sng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kumimoji="0" lang="nl-NL" sz="3200" b="1" i="0" u="sng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</a:rPr>
              <a:t>Vay nợ và thanh toán khoản vay nợ</a:t>
            </a:r>
            <a:endParaRPr kumimoji="0" lang="en-US" sz="3200" b="0" i="0" u="sng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8586" y="578899"/>
            <a:ext cx="73741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vay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ngân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10974" y="1079028"/>
                <a:ext cx="11504332" cy="5089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defRPr/>
                </a:pPr>
                <a:r>
                  <a:rPr lang="en-US" sz="2800" b="1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Ví </a:t>
                </a:r>
                <a:r>
                  <a:rPr lang="en-US" sz="2800" b="1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dụ</a:t>
                </a:r>
                <a:r>
                  <a:rPr lang="en-US" sz="2800" b="1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2. 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đình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bác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Châu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quyết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vay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nợ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ngân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hàng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để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mua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nhà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trả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góp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Hợp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đồng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tín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dụng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giữa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đại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diện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ngân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hàng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bên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vay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đình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bác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Châu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bên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vay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nêu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rõ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những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điều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khoản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sau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>
                  <a:defRPr/>
                </a:pP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Tổng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tiền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ngân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hàng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vay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một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lần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900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triệu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đồng</a:t>
                </a:r>
                <a:r>
                  <a:rPr lang="en-US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>
                  <a:defRPr/>
                </a:pP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-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Thời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vay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48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tháng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từ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ngày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đình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bác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Châu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nhận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được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khoản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tiền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vay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Lãi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suất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vay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9,75%/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năm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không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thay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đổi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trong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suốt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thời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hạn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hợp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đồng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(48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tháng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và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tính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lãi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theo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dư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nợ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ban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đầu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Theo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đó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  <a:defRPr/>
                </a:pP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Lãi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trả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hằng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tháng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0,8125%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tiền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vay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900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triệu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đồng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  <a:defRPr/>
                </a:pP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Trả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nợ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gốc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hằng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tháng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kern="0">
                            <a:solidFill>
                              <a:sysClr val="windowText" lastClr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sz="2800" i="0" kern="0">
                            <a:solidFill>
                              <a:sysClr val="windowText" lastClr="00000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800" i="0" kern="0">
                            <a:solidFill>
                              <a:sysClr val="windowText" lastClr="000000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48</m:t>
                        </m:r>
                      </m:den>
                    </m:f>
                  </m:oMath>
                </a14:m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tiền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vay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900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triệu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đồng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>
                  <a:defRPr/>
                </a:pP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Hỏi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gia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đình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bác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Châu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mỗi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tháng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trả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cho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ngân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hàng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tổng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cộng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>
                  <a:defRPr/>
                </a:pP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bao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nhiêu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kern="0" dirty="0" err="1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tiền</a:t>
                </a:r>
                <a:r>
                  <a:rPr lang="en-GB" sz="2800" kern="0" dirty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974" y="1079028"/>
                <a:ext cx="11504332" cy="5089663"/>
              </a:xfrm>
              <a:prstGeom prst="rect">
                <a:avLst/>
              </a:prstGeom>
              <a:blipFill>
                <a:blip r:embed="rId2"/>
                <a:stretch>
                  <a:fillRect l="-1113" t="-1198" r="-901" b="-2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30293" y="4648430"/>
            <a:ext cx="2085013" cy="2085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767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71110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3200" b="1" i="0" u="sng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2.2. </a:t>
            </a:r>
            <a:r>
              <a:rPr kumimoji="0" lang="nl-NL" sz="3200" b="1" i="0" u="sng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</a:rPr>
              <a:t>Vay nợ và thanh toán khoản vay nợ</a:t>
            </a:r>
            <a:endParaRPr kumimoji="0" lang="en-US" sz="3200" b="0" i="0" u="sng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529882"/>
            <a:ext cx="73741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hoạch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vay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ngân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hàng</a:t>
            </a:r>
            <a:r>
              <a:rPr lang="en-US" sz="2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270812" y="1114657"/>
                <a:ext cx="11466486" cy="1548886"/>
              </a:xfrm>
              <a:prstGeom prst="rect">
                <a:avLst/>
              </a:prstGeom>
              <a:ln w="19050"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pPr marL="0" marR="0" lvl="0" indent="0" algn="just" defTabSz="914400" eaLnBrk="1" fontAlgn="auto" latinLnBrk="0" hangingPunct="1">
                  <a:lnSpc>
                    <a:spcPct val="100000"/>
                  </a:lnSpc>
                  <a:spcBef>
                    <a:spcPts val="300"/>
                  </a:spcBef>
                  <a:spcAft>
                    <a:spcPts val="3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tiền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trả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góp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hàng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kumimoji="0" lang="en-US" sz="3200" b="0" i="0" u="none" strike="noStrike" kern="0" cap="none" spc="0" normalizeH="0" baseline="0" noProof="0" dirty="0" err="1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tháng</a:t>
                </a: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  <a:p>
                <a:pPr marL="0" marR="0" lvl="0" indent="0" algn="just" defTabSz="914400" eaLnBrk="1" fontAlgn="auto" latinLnBrk="0" hangingPunct="1">
                  <a:lnSpc>
                    <a:spcPct val="100000"/>
                  </a:lnSpc>
                  <a:spcBef>
                    <a:spcPts val="300"/>
                  </a:spcBef>
                  <a:spcAft>
                    <a:spcPts val="3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US" sz="3200" b="0" i="1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kumimoji="0" lang="en-US" sz="32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Gi</m:t>
                        </m:r>
                        <m:r>
                          <m:rPr>
                            <m:nor/>
                          </m:rPr>
                          <a:rPr kumimoji="0" lang="en-US" sz="32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á </m:t>
                        </m:r>
                        <m:r>
                          <m:rPr>
                            <m:nor/>
                          </m:rPr>
                          <a:rPr kumimoji="0" lang="en-US" sz="32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tr</m:t>
                        </m:r>
                        <m:r>
                          <m:rPr>
                            <m:nor/>
                          </m:rPr>
                          <a:rPr kumimoji="0" lang="en-US" sz="32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ị </m:t>
                        </m:r>
                        <m:r>
                          <m:rPr>
                            <m:nor/>
                          </m:rPr>
                          <a:rPr kumimoji="0" lang="en-US" sz="32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kho</m:t>
                        </m:r>
                        <m:r>
                          <m:rPr>
                            <m:nor/>
                          </m:rPr>
                          <a:rPr kumimoji="0" lang="en-US" sz="32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ả</m:t>
                        </m:r>
                        <m:r>
                          <m:rPr>
                            <m:nor/>
                          </m:rPr>
                          <a:rPr kumimoji="0" lang="en-US" sz="32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n</m:t>
                        </m:r>
                        <m:r>
                          <m:rPr>
                            <m:nor/>
                          </m:rPr>
                          <a:rPr kumimoji="0" lang="en-US" sz="32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kumimoji="0" lang="en-US" sz="32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vay</m:t>
                        </m:r>
                      </m:num>
                      <m:den>
                        <m:r>
                          <m:rPr>
                            <m:nor/>
                          </m:rPr>
                          <a:rPr kumimoji="0" lang="en-US" sz="32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K</m:t>
                        </m:r>
                        <m:r>
                          <m:rPr>
                            <m:nor/>
                          </m:rPr>
                          <a:rPr kumimoji="0" lang="en-US" sz="32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ỳ </m:t>
                        </m:r>
                        <m:r>
                          <m:rPr>
                            <m:nor/>
                          </m:rPr>
                          <a:rPr kumimoji="0" lang="en-US" sz="32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h</m:t>
                        </m:r>
                        <m:r>
                          <m:rPr>
                            <m:nor/>
                          </m:rPr>
                          <a:rPr kumimoji="0" lang="en-US" sz="32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ạ</m:t>
                        </m:r>
                        <m:r>
                          <m:rPr>
                            <m:nor/>
                          </m:rPr>
                          <a:rPr kumimoji="0" lang="en-US" sz="32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n</m:t>
                        </m:r>
                        <m:r>
                          <m:rPr>
                            <m:nor/>
                          </m:rPr>
                          <a:rPr kumimoji="0" lang="en-US" sz="32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kumimoji="0" lang="en-US" sz="3200" b="0" i="0" u="none" strike="noStrike" kern="0" cap="none" spc="0" normalizeH="0" baseline="0" noProof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Times New Roman" panose="020206030504050203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vay</m:t>
                        </m:r>
                      </m:den>
                    </m:f>
                    <m:r>
                      <m:rPr>
                        <m:nor/>
                      </m:rPr>
                      <a:rPr kumimoji="0" lang="en-US" sz="32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kumimoji="0" lang="en-US" sz="32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kumimoji="0" lang="en-US" sz="32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Gi</m:t>
                    </m:r>
                    <m:r>
                      <m:rPr>
                        <m:nor/>
                      </m:rPr>
                      <a:rPr kumimoji="0" lang="en-US" sz="32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á </m:t>
                    </m:r>
                    <m:r>
                      <m:rPr>
                        <m:nor/>
                      </m:rPr>
                      <a:rPr kumimoji="0" lang="en-US" sz="32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tr</m:t>
                    </m:r>
                    <m:r>
                      <m:rPr>
                        <m:nor/>
                      </m:rPr>
                      <a:rPr kumimoji="0" lang="en-US" sz="32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ị </m:t>
                    </m:r>
                    <m:r>
                      <m:rPr>
                        <m:nor/>
                      </m:rPr>
                      <a:rPr kumimoji="0" lang="en-US" sz="32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kho</m:t>
                    </m:r>
                    <m:r>
                      <m:rPr>
                        <m:nor/>
                      </m:rPr>
                      <a:rPr kumimoji="0" lang="en-US" sz="32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ả</m:t>
                    </m:r>
                    <m:r>
                      <m:rPr>
                        <m:nor/>
                      </m:rPr>
                      <a:rPr kumimoji="0" lang="en-US" sz="32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n</m:t>
                    </m:r>
                    <m:r>
                      <m:rPr>
                        <m:nor/>
                      </m:rPr>
                      <a:rPr kumimoji="0" lang="en-US" sz="32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kumimoji="0" lang="en-US" sz="32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vay</m:t>
                    </m:r>
                    <m:r>
                      <m:rPr>
                        <m:nor/>
                      </m:rPr>
                      <a:rPr kumimoji="0" lang="en-US" sz="3200" b="0" i="0" u="none" strike="noStrike" kern="0" cap="none" spc="0" normalizeH="0" baseline="0" noProof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kumimoji="0" lang="en-US" sz="32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×</m:t>
                    </m:r>
                    <m:r>
                      <m:rPr>
                        <m:nor/>
                      </m:rPr>
                      <a:rPr kumimoji="0" lang="en-US" sz="3200" b="0" i="0" u="none" strike="noStrike" kern="0" cap="none" spc="0" normalizeH="0" baseline="0" noProof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kumimoji="0" lang="en-US" sz="32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l</m:t>
                    </m:r>
                    <m:r>
                      <m:rPr>
                        <m:nor/>
                      </m:rPr>
                      <a:rPr kumimoji="0" lang="en-US" sz="32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ã</m:t>
                    </m:r>
                    <m:r>
                      <m:rPr>
                        <m:nor/>
                      </m:rPr>
                      <a:rPr kumimoji="0" lang="en-US" sz="32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i</m:t>
                    </m:r>
                    <m:r>
                      <m:rPr>
                        <m:nor/>
                      </m:rPr>
                      <a:rPr kumimoji="0" lang="en-US" sz="32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kumimoji="0" lang="en-US" sz="32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su</m:t>
                    </m:r>
                    <m:r>
                      <m:rPr>
                        <m:nor/>
                      </m:rPr>
                      <a:rPr kumimoji="0" lang="en-US" sz="32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ấ</m:t>
                    </m:r>
                    <m:r>
                      <m:rPr>
                        <m:nor/>
                      </m:rPr>
                      <a:rPr kumimoji="0" lang="en-US" sz="32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t</m:t>
                    </m:r>
                    <m:r>
                      <m:rPr>
                        <m:nor/>
                      </m:rPr>
                      <a:rPr kumimoji="0" lang="en-US" sz="32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kumimoji="0" lang="en-US" sz="32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th</m:t>
                    </m:r>
                    <m:r>
                      <m:rPr>
                        <m:nor/>
                      </m:rPr>
                      <a:rPr kumimoji="0" lang="en-US" sz="32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á</m:t>
                    </m:r>
                    <m:r>
                      <m:rPr>
                        <m:nor/>
                      </m:rPr>
                      <a:rPr kumimoji="0" lang="en-US" sz="32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ng</m:t>
                    </m:r>
                  </m:oMath>
                </a14:m>
                <a:endParaRPr kumimoji="0" lang="en-US" sz="3200" b="0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812" y="1114657"/>
                <a:ext cx="11466486" cy="1548886"/>
              </a:xfrm>
              <a:prstGeom prst="rect">
                <a:avLst/>
              </a:prstGeom>
              <a:blipFill>
                <a:blip r:embed="rId2"/>
                <a:stretch>
                  <a:fillRect l="-1274" t="-5058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10"/>
          <p:cNvSpPr/>
          <p:nvPr/>
        </p:nvSpPr>
        <p:spPr>
          <a:xfrm>
            <a:off x="270812" y="2736502"/>
            <a:ext cx="1173630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vay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ta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cân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nhắc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kĩ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lưỡng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khả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thanh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khoản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vay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nợ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vì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quản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tiêu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thân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gây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thiếu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hụt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83715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71110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nl-NL" sz="3200" b="1" u="sng" kern="0" dirty="0">
                <a:solidFill>
                  <a:srgbClr val="7030A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kumimoji="0" lang="nl-NL" sz="3200" b="1" i="0" u="sng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. Ý nghĩa của quản lí tài chính cá nhân</a:t>
            </a:r>
            <a:endParaRPr kumimoji="0" lang="en-US" sz="3200" b="0" i="0" u="sng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8122" y="698916"/>
            <a:ext cx="1154408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sz="3200" dirty="0">
                <a:solidFill>
                  <a:prstClr val="black"/>
                </a:solidFill>
                <a:latin typeface="Times New Roman" panose="02020603050405020304" pitchFamily="18" charset="0"/>
              </a:rPr>
              <a:t>- Quản lí được tiền hằng ngày; tạo dựng được khả năng quản lí tiền cá nhân trong một tình huống thực tế, bao gồm cả tình huống chưa bao giờ trải nghiệm.</a:t>
            </a:r>
          </a:p>
          <a:p>
            <a:pPr algn="just"/>
            <a:r>
              <a:rPr lang="vi-VN" sz="3200" dirty="0">
                <a:solidFill>
                  <a:prstClr val="black"/>
                </a:solidFill>
                <a:latin typeface="Times New Roman" panose="02020603050405020304" pitchFamily="18" charset="0"/>
              </a:rPr>
              <a:t>- Thiết lập được cách thức sử dụng tiền, kế hoạch chi tiêu và tiết kiệm tiền phù </a:t>
            </a:r>
            <a:r>
              <a:rPr lang="vi-VN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 với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hoàn</a:t>
            </a:r>
            <a:r>
              <a:rPr lang="vi-VN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cảnh </a:t>
            </a:r>
            <a:r>
              <a:rPr lang="vi-VN" sz="3200" dirty="0">
                <a:solidFill>
                  <a:prstClr val="black"/>
                </a:solidFill>
                <a:latin typeface="Times New Roman" panose="02020603050405020304" pitchFamily="18" charset="0"/>
              </a:rPr>
              <a:t>sống của cá nhân ở hiện tại và trong tương lai.</a:t>
            </a:r>
          </a:p>
          <a:p>
            <a:pPr algn="just"/>
            <a:r>
              <a:rPr lang="vi-VN" sz="3200" dirty="0">
                <a:solidFill>
                  <a:prstClr val="black"/>
                </a:solidFill>
                <a:latin typeface="Times New Roman" panose="02020603050405020304" pitchFamily="18" charset="0"/>
              </a:rPr>
              <a:t>- Đưa ra và thực hiện được các quyết định về quản lí tài chính cá nhân bằng cách sử dụng các công cụ tài chính.</a:t>
            </a:r>
          </a:p>
        </p:txBody>
      </p:sp>
      <p:pic>
        <p:nvPicPr>
          <p:cNvPr id="5" name="Hình ảnh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4103" y="5342021"/>
            <a:ext cx="2253977" cy="1362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730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968828" y="1328057"/>
            <a:ext cx="4332515" cy="4132943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6293382" y="2013284"/>
            <a:ext cx="412643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Luyện</a:t>
            </a:r>
            <a:r>
              <a:rPr kumimoji="0" lang="en-US" sz="6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kumimoji="0" lang="en-US" sz="6000" b="1" i="0" u="none" strike="noStrike" kern="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tập</a:t>
            </a:r>
            <a:endParaRPr kumimoji="0" lang="en-US" sz="6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4" name="Hình ảnh 3">
            <a:extLst>
              <a:ext uri="{FF2B5EF4-FFF2-40B4-BE49-F238E27FC236}">
                <a16:creationId xmlns:a16="http://schemas.microsoft.com/office/drawing/2014/main" id="{65070DB6-3AAA-4E44-BD69-D8EC9843B0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3059724"/>
            <a:ext cx="635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297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15647" y="271955"/>
            <a:ext cx="1106905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32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Chị Mai vay vốn trả góp ngân hàng số tiền 60 triệu đồng với lãi suất 1,15% hàng tháng trong 2 năm. Vậy mỗi tháng chị Mai phải trả ngân hàng bao nhiêu tiền? Biết rằng lãi suất không thay đổi trong suốt thời hạn hợp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>
                <a:spLocks noChangeArrowheads="1"/>
              </p:cNvSpPr>
              <p:nvPr/>
            </p:nvSpPr>
            <p:spPr bwMode="auto">
              <a:xfrm>
                <a:off x="1524316" y="2798817"/>
                <a:ext cx="8818897" cy="107721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 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tiền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lãi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mà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chị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Mai 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trả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mỗi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tháng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endParaRPr lang="en-US" altLang="en-US" sz="3200" i="1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en-US" sz="3200" i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60 000 000</m:t>
                    </m:r>
                    <m:r>
                      <m:rPr>
                        <m:nor/>
                      </m:rPr>
                      <a:rPr lang="en-US" altLang="en-US" sz="3200" b="0" i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US" altLang="en-US" sz="3200" i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.</m:t>
                    </m:r>
                    <m:r>
                      <m:rPr>
                        <m:nor/>
                      </m:rPr>
                      <a:rPr lang="en-US" altLang="en-US" sz="3200" b="0" i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US" altLang="en-US" sz="3200" i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1,15%</m:t>
                    </m:r>
                    <m:r>
                      <m:rPr>
                        <m:nor/>
                      </m:rPr>
                      <a:rPr lang="en-US" altLang="en-US" sz="3200" b="0" i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US" altLang="en-US" sz="3200" i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US" altLang="en-US" sz="3200" b="0" i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US" altLang="en-US" sz="3200" i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690 000</m:t>
                    </m:r>
                  </m:oMath>
                </a14:m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đồng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altLang="en-US" sz="32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524316" y="2798817"/>
                <a:ext cx="8818897" cy="1077218"/>
              </a:xfrm>
              <a:prstGeom prst="rect">
                <a:avLst/>
              </a:prstGeom>
              <a:blipFill>
                <a:blip r:embed="rId2"/>
                <a:stretch>
                  <a:fillRect l="-1728" t="-7345" b="-17514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angle 12"/>
          <p:cNvSpPr/>
          <p:nvPr/>
        </p:nvSpPr>
        <p:spPr>
          <a:xfrm>
            <a:off x="215646" y="2334058"/>
            <a:ext cx="218277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vi-VN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>
                <a:spLocks noChangeArrowheads="1"/>
              </p:cNvSpPr>
              <p:nvPr/>
            </p:nvSpPr>
            <p:spPr bwMode="auto">
              <a:xfrm>
                <a:off x="1524316" y="3876035"/>
                <a:ext cx="8818897" cy="136909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tiền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nợ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gốc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chị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Mai 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trả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mỗi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tháng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endParaRPr lang="en-US" altLang="en-US" sz="3200" i="1" dirty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en-US" sz="3200" i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60 000 000</m:t>
                    </m:r>
                    <m:r>
                      <m:rPr>
                        <m:nor/>
                      </m:rPr>
                      <a:rPr lang="en-US" altLang="en-US" sz="3200" b="0" i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US" altLang="en-US" sz="3200" i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.</m:t>
                    </m:r>
                    <m:r>
                      <m:rPr>
                        <m:nor/>
                      </m:rPr>
                      <a:rPr lang="en-US" altLang="en-US" sz="3200" b="0" i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f>
                      <m:fPr>
                        <m:ctrlPr>
                          <a:rPr lang="en-US" altLang="en-US" sz="32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en-US" sz="3200" i="0">
                            <a:solidFill>
                              <a:prstClr val="black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altLang="en-US" sz="3200" i="0">
                            <a:solidFill>
                              <a:prstClr val="black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24</m:t>
                        </m:r>
                      </m:den>
                    </m:f>
                    <m:r>
                      <m:rPr>
                        <m:nor/>
                      </m:rPr>
                      <a:rPr lang="en-US" altLang="en-US" sz="3200" b="0" i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US" altLang="en-US" sz="3200" i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US" altLang="en-US" sz="3200" b="0" i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US" altLang="en-US" sz="3200" i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2 500 000</m:t>
                    </m:r>
                  </m:oMath>
                </a14:m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đồng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524316" y="3876035"/>
                <a:ext cx="8818897" cy="1369093"/>
              </a:xfrm>
              <a:prstGeom prst="rect">
                <a:avLst/>
              </a:prstGeom>
              <a:blipFill>
                <a:blip r:embed="rId3"/>
                <a:stretch>
                  <a:fillRect l="-1728" t="-5804" b="-6250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>
                <a:spLocks noChangeArrowheads="1"/>
              </p:cNvSpPr>
              <p:nvPr/>
            </p:nvSpPr>
            <p:spPr bwMode="auto">
              <a:xfrm>
                <a:off x="1524316" y="5152795"/>
                <a:ext cx="9143368" cy="107721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Vậy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tổng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tiền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mà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chị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Mai 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phải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trả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mỗi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tháng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là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endParaRPr lang="en-US" altLang="en-US" sz="3200" i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US" altLang="en-US" sz="3200" i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690 000</m:t>
                    </m:r>
                    <m:r>
                      <m:rPr>
                        <m:nor/>
                      </m:rPr>
                      <a:rPr lang="en-US" altLang="en-US" sz="3200" b="0" i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US" altLang="en-US" sz="3200" i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+</m:t>
                    </m:r>
                    <m:r>
                      <m:rPr>
                        <m:nor/>
                      </m:rPr>
                      <a:rPr lang="en-US" altLang="en-US" sz="3200" b="0" i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US" altLang="en-US" sz="3200" i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2</m:t>
                    </m:r>
                    <m:r>
                      <m:rPr>
                        <m:nor/>
                      </m:rPr>
                      <a:rPr lang="en-US" altLang="en-US" sz="3200" b="0" i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US" altLang="en-US" sz="3200" i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500 000</m:t>
                    </m:r>
                    <m:r>
                      <m:rPr>
                        <m:nor/>
                      </m:rPr>
                      <a:rPr lang="en-US" altLang="en-US" sz="3200" b="0" i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US" altLang="en-US" sz="3200" i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US" altLang="en-US" sz="3200" b="0" i="0" smtClean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m:rPr>
                        <m:nor/>
                      </m:rPr>
                      <a:rPr lang="en-US" altLang="en-US" sz="3200" i="0">
                        <a:solidFill>
                          <a:prstClr val="black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3 190 000 </m:t>
                    </m:r>
                  </m:oMath>
                </a14:m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:r>
                  <a:rPr lang="en-US" altLang="en-US" sz="3200" dirty="0" err="1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đồng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altLang="en-US" sz="32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524316" y="5152795"/>
                <a:ext cx="9143368" cy="1077218"/>
              </a:xfrm>
              <a:prstGeom prst="rect">
                <a:avLst/>
              </a:prstGeom>
              <a:blipFill>
                <a:blip r:embed="rId4"/>
                <a:stretch>
                  <a:fillRect l="-1667" t="-7345" b="-17514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15" descr="A picture containing toy, doll&#10;&#10;Description automatically generated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6716" y="4281413"/>
            <a:ext cx="2472516" cy="2472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143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  <p:bldP spid="14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/>
          <p:cNvSpPr/>
          <p:nvPr/>
        </p:nvSpPr>
        <p:spPr>
          <a:xfrm>
            <a:off x="812800" y="685800"/>
            <a:ext cx="4314613" cy="424688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pic>
        <p:nvPicPr>
          <p:cNvPr id="4" name="Hình ảnh 3" descr="Ảnh có chứa văn bản, đồ chơi, đồ họa véc-tơ, danh thiếp&#10;&#10;Mô tả được tạo tự độ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633" y="3568116"/>
            <a:ext cx="3093627" cy="2979963"/>
          </a:xfrm>
          <a:prstGeom prst="rect">
            <a:avLst/>
          </a:prstGeom>
        </p:spPr>
      </p:pic>
      <p:sp>
        <p:nvSpPr>
          <p:cNvPr id="2" name="TextBox 10"/>
          <p:cNvSpPr txBox="1"/>
          <p:nvPr/>
        </p:nvSpPr>
        <p:spPr>
          <a:xfrm>
            <a:off x="5433453" y="2420197"/>
            <a:ext cx="3251200" cy="7489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267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</a:rPr>
              <a:t>VẬN DỤNG</a:t>
            </a:r>
          </a:p>
        </p:txBody>
      </p:sp>
    </p:spTree>
    <p:extLst>
      <p:ext uri="{BB962C8B-B14F-4D97-AF65-F5344CB8AC3E}">
        <p14:creationId xmlns:p14="http://schemas.microsoft.com/office/powerpoint/2010/main" val="29319906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4492178" y="1370342"/>
            <a:ext cx="2361375" cy="320165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417238" y="106371"/>
            <a:ext cx="53575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3200" b="1" i="0" u="none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rPr>
              <a:t>Em là chuyên gia tài chính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394395" y="4461205"/>
            <a:ext cx="1058274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vi-VN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rả hết tiền trong một lần thì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tháng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chi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gian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góp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trả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cảng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/>
          <p:nvPr/>
        </p:nvPicPr>
        <p:blipFill rotWithShape="1">
          <a:blip r:embed="rId3"/>
          <a:srcRect t="2129" b="3461"/>
          <a:stretch/>
        </p:blipFill>
        <p:spPr>
          <a:xfrm>
            <a:off x="6957578" y="775941"/>
            <a:ext cx="5123586" cy="368526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147640" y="5936021"/>
            <a:ext cx="108295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=&gt;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Tùy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anh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sẽ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lựa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chọn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phù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8" name="Picture 2" descr="Financial Advisor Female Simple Illustration Stock Illustration 1920138428  | Shutterstock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79" t="23966" r="12140" b="12408"/>
          <a:stretch/>
        </p:blipFill>
        <p:spPr bwMode="auto">
          <a:xfrm>
            <a:off x="353039" y="1967906"/>
            <a:ext cx="2234474" cy="219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hought Bubble: Cloud 8"/>
          <p:cNvSpPr/>
          <p:nvPr/>
        </p:nvSpPr>
        <p:spPr>
          <a:xfrm>
            <a:off x="1886287" y="537476"/>
            <a:ext cx="5559542" cy="2538733"/>
          </a:xfrm>
          <a:prstGeom prst="cloudCallout">
            <a:avLst>
              <a:gd name="adj1" fmla="val -55196"/>
              <a:gd name="adj2" fmla="val 65376"/>
            </a:avLst>
          </a:prstGeom>
          <a:solidFill>
            <a:srgbClr val="FFFF00"/>
          </a:solidFill>
          <a:ln w="12700" cap="flat" cmpd="sng" algn="ctr">
            <a:solidFill>
              <a:srgbClr val="FFC000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Sau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khi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tìm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hiểu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về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vay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nợ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em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hãy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đưa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ra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lời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khuyên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cho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anh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An.</a:t>
            </a:r>
          </a:p>
        </p:txBody>
      </p:sp>
    </p:spTree>
    <p:extLst>
      <p:ext uri="{BB962C8B-B14F-4D97-AF65-F5344CB8AC3E}">
        <p14:creationId xmlns:p14="http://schemas.microsoft.com/office/powerpoint/2010/main" val="697452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9" grpId="0" animBg="1"/>
      <p:bldP spid="9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203200" y="177801"/>
            <a:ext cx="103632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</a:rPr>
              <a:t> HƯỚNG DẪN VỀ NHÀ</a:t>
            </a:r>
            <a:endParaRPr kumimoji="0" lang="en-US" sz="4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6" name="图片 3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64" t="15742" r="21012" b="6334"/>
          <a:stretch/>
        </p:blipFill>
        <p:spPr>
          <a:xfrm>
            <a:off x="2022236" y="1906572"/>
            <a:ext cx="2120858" cy="2285734"/>
          </a:xfrm>
          <a:prstGeom prst="rect">
            <a:avLst/>
          </a:prstGeom>
        </p:spPr>
      </p:pic>
      <p:grpSp>
        <p:nvGrpSpPr>
          <p:cNvPr id="14" name="组合 39"/>
          <p:cNvGrpSpPr/>
          <p:nvPr/>
        </p:nvGrpSpPr>
        <p:grpSpPr>
          <a:xfrm>
            <a:off x="5263644" y="1162822"/>
            <a:ext cx="1108811" cy="110961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" name="同心圆 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4399" b="1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6" name="椭圆 4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399" b="1" i="0" u="none" strike="noStrike" kern="0" cap="none" spc="0" normalizeH="0" baseline="0" noProof="0" dirty="0">
                  <a:ln>
                    <a:noFill/>
                  </a:ln>
                  <a:solidFill>
                    <a:srgbClr val="5B9BD5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1</a:t>
              </a:r>
              <a:endParaRPr kumimoji="0" lang="zh-CN" altLang="en-US" sz="4399" b="1" i="0" u="none" strike="noStrike" kern="0" cap="none" spc="0" normalizeH="0" baseline="0" noProof="0" dirty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18" name="组合 42"/>
          <p:cNvGrpSpPr/>
          <p:nvPr/>
        </p:nvGrpSpPr>
        <p:grpSpPr>
          <a:xfrm>
            <a:off x="5818049" y="3142384"/>
            <a:ext cx="1108811" cy="110961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" name="同心圆 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4399" b="1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1" name="椭圆 4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399" b="1" i="0" u="none" strike="noStrike" kern="0" cap="none" spc="0" normalizeH="0" baseline="0" noProof="0" dirty="0">
                  <a:ln>
                    <a:noFill/>
                  </a:ln>
                  <a:solidFill>
                    <a:srgbClr val="5B9BD5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2</a:t>
              </a:r>
              <a:endParaRPr kumimoji="0" lang="zh-CN" altLang="en-US" sz="4399" b="1" i="0" u="none" strike="noStrike" kern="0" cap="none" spc="0" normalizeH="0" baseline="0" noProof="0" dirty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grpSp>
        <p:nvGrpSpPr>
          <p:cNvPr id="22" name="组合 45"/>
          <p:cNvGrpSpPr/>
          <p:nvPr/>
        </p:nvGrpSpPr>
        <p:grpSpPr>
          <a:xfrm>
            <a:off x="5066890" y="5058773"/>
            <a:ext cx="1108811" cy="110961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3" name="同心圆 4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ysClr val="window" lastClr="FFFFFF"/>
                </a:gs>
                <a:gs pos="55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65000"/>
                  </a:sysClr>
                </a:gs>
              </a:gsLst>
              <a:lin ang="81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4399" b="1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24" name="椭圆 4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ysClr val="window" lastClr="FFFFFF"/>
                </a:gs>
                <a:gs pos="51000">
                  <a:sysClr val="window" lastClr="FFFFFF">
                    <a:lumMod val="95000"/>
                  </a:sysClr>
                </a:gs>
                <a:gs pos="100000">
                  <a:sysClr val="window" lastClr="FFFFFF">
                    <a:lumMod val="75000"/>
                  </a:sysClr>
                </a:gs>
              </a:gsLst>
              <a:lin ang="18900000" scaled="0"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4399" b="1" i="0" u="none" strike="noStrike" kern="0" cap="none" spc="0" normalizeH="0" baseline="0" noProof="0" dirty="0">
                  <a:ln>
                    <a:noFill/>
                  </a:ln>
                  <a:solidFill>
                    <a:srgbClr val="5B9BD5"/>
                  </a:solidFill>
                  <a:effectLst/>
                  <a:uLnTx/>
                  <a:uFillTx/>
                  <a:latin typeface="微软雅黑" pitchFamily="34" charset="-122"/>
                  <a:ea typeface="微软雅黑" pitchFamily="34" charset="-122"/>
                  <a:cs typeface="+mn-cs"/>
                </a:rPr>
                <a:t>3</a:t>
              </a:r>
              <a:endParaRPr kumimoji="0" lang="zh-CN" altLang="en-US" sz="4399" b="1" i="0" u="none" strike="noStrike" kern="0" cap="none" spc="0" normalizeH="0" baseline="0" noProof="0" dirty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6804847" y="1123165"/>
            <a:ext cx="4256158" cy="124261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3200" b="1"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l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vi-VN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Xem lại các </a:t>
            </a:r>
            <a:r>
              <a:rPr lang="en-US" sz="2800" b="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nội</a:t>
            </a:r>
            <a:r>
              <a:rPr lang="en-US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dung </a:t>
            </a:r>
            <a:r>
              <a:rPr lang="en-US" sz="2800" b="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đã</a:t>
            </a:r>
            <a:r>
              <a:rPr lang="en-US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học</a:t>
            </a:r>
            <a:r>
              <a:rPr lang="en-US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vi-VN" sz="2800" b="0" kern="0" dirty="0">
              <a:solidFill>
                <a:srgbClr val="44546A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637776" y="4708919"/>
            <a:ext cx="4709927" cy="1728097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3200" b="1">
                <a:latin typeface="微软雅黑" pitchFamily="34" charset="-122"/>
                <a:ea typeface="微软雅黑" pitchFamily="34" charset="-122"/>
              </a:defRPr>
            </a:lvl1pPr>
          </a:lstStyle>
          <a:p>
            <a:pPr marL="0" lvl="1">
              <a:defRPr/>
            </a:pPr>
            <a:r>
              <a:rPr lang="en-US" sz="280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Làm</a:t>
            </a:r>
            <a:r>
              <a:rPr lang="en-US" sz="280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hoạt</a:t>
            </a:r>
            <a:r>
              <a:rPr lang="en-US" sz="280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động</a:t>
            </a:r>
            <a:r>
              <a:rPr lang="en-US" sz="280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 (</a:t>
            </a:r>
            <a:r>
              <a:rPr lang="en-US" sz="280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sgk</a:t>
            </a:r>
            <a:r>
              <a:rPr lang="en-US" sz="280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</a:t>
            </a:r>
            <a:r>
              <a:rPr lang="en-US" sz="280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trang</a:t>
            </a:r>
            <a:r>
              <a:rPr lang="en-US" sz="280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54).</a:t>
            </a:r>
            <a:endParaRPr lang="vi-VN" sz="2800" kern="0" dirty="0">
              <a:solidFill>
                <a:srgbClr val="44546A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471746" y="3103715"/>
            <a:ext cx="3875957" cy="124261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>
            <a:defPPr>
              <a:defRPr lang="zh-CN"/>
            </a:defPPr>
            <a:lvl1pPr algn="just">
              <a:lnSpc>
                <a:spcPts val="2000"/>
              </a:lnSpc>
              <a:defRPr sz="3200" b="1"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l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b="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Lập</a:t>
            </a:r>
            <a:r>
              <a:rPr lang="en-US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kế</a:t>
            </a:r>
            <a:r>
              <a:rPr lang="en-US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hoạch</a:t>
            </a:r>
            <a:r>
              <a:rPr lang="en-US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chi </a:t>
            </a:r>
            <a:r>
              <a:rPr lang="en-US" sz="2800" b="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tiêu</a:t>
            </a:r>
            <a:r>
              <a:rPr lang="en-US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chuyến</a:t>
            </a:r>
            <a:r>
              <a:rPr lang="en-US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du </a:t>
            </a:r>
            <a:r>
              <a:rPr lang="en-US" sz="2800" b="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lịch</a:t>
            </a:r>
            <a:r>
              <a:rPr lang="en-US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gia</a:t>
            </a:r>
            <a:r>
              <a:rPr lang="en-US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đình</a:t>
            </a:r>
            <a:r>
              <a:rPr lang="en-US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4 </a:t>
            </a:r>
            <a:r>
              <a:rPr lang="en-US" sz="2800" b="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người</a:t>
            </a:r>
            <a:r>
              <a:rPr lang="en-US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với</a:t>
            </a:r>
            <a:r>
              <a:rPr lang="en-US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ngân</a:t>
            </a:r>
            <a:r>
              <a:rPr lang="en-US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sách</a:t>
            </a:r>
            <a:r>
              <a:rPr lang="en-US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50 </a:t>
            </a:r>
            <a:r>
              <a:rPr lang="en-US" sz="2800" b="0" kern="0" dirty="0" err="1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triệu</a:t>
            </a:r>
            <a:r>
              <a:rPr lang="en-US" sz="2800" b="0" kern="0" dirty="0">
                <a:solidFill>
                  <a:srgbClr val="44546A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vi-VN" sz="2800" b="0" kern="0" dirty="0">
              <a:solidFill>
                <a:srgbClr val="44546A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4787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5" grpId="0"/>
      <p:bldP spid="26" grpId="0"/>
      <p:bldP spid="27" grpId="0"/>
    </p:bldLst>
  </p:timing>
</p:sld>
</file>

<file path=ppt/theme/theme1.xml><?xml version="1.0" encoding="utf-8"?>
<a:theme xmlns:a="http://schemas.openxmlformats.org/drawingml/2006/main" name="Chủ đề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1013</Words>
  <Application>Microsoft Office PowerPoint</Application>
  <PresentationFormat>Widescreen</PresentationFormat>
  <Paragraphs>104</Paragraphs>
  <Slides>18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微软雅黑</vt:lpstr>
      <vt:lpstr>Arial</vt:lpstr>
      <vt:lpstr>Calibri</vt:lpstr>
      <vt:lpstr>Calibri Light</vt:lpstr>
      <vt:lpstr>Cambria Math</vt:lpstr>
      <vt:lpstr>Times New Roman</vt:lpstr>
      <vt:lpstr>思源黑体 Heavy</vt:lpstr>
      <vt:lpstr>Chủ đề Office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Do Minh Tam</dc:creator>
  <cp:lastModifiedBy>Le My Anh</cp:lastModifiedBy>
  <cp:revision>11</cp:revision>
  <dcterms:created xsi:type="dcterms:W3CDTF">2023-07-28T03:05:37Z</dcterms:created>
  <dcterms:modified xsi:type="dcterms:W3CDTF">2023-08-03T06:36:18Z</dcterms:modified>
</cp:coreProperties>
</file>