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7" r:id="rId2"/>
    <p:sldId id="298" r:id="rId3"/>
    <p:sldId id="297" r:id="rId4"/>
    <p:sldId id="284" r:id="rId5"/>
    <p:sldId id="299" r:id="rId6"/>
    <p:sldId id="325" r:id="rId7"/>
    <p:sldId id="327" r:id="rId8"/>
    <p:sldId id="310" r:id="rId9"/>
    <p:sldId id="447" r:id="rId10"/>
    <p:sldId id="326" r:id="rId11"/>
    <p:sldId id="328" r:id="rId12"/>
    <p:sldId id="448" r:id="rId13"/>
    <p:sldId id="301" r:id="rId14"/>
    <p:sldId id="329" r:id="rId15"/>
    <p:sldId id="313" r:id="rId16"/>
    <p:sldId id="303" r:id="rId17"/>
    <p:sldId id="309" r:id="rId18"/>
    <p:sldId id="322" r:id="rId19"/>
    <p:sldId id="30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77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01C2DE-F788-48B0-928F-06DEA92841A1}" type="datetimeFigureOut">
              <a:rPr lang="en-US" smtClean="0"/>
              <a:t>10/24/2023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753FE-12E4-4AD2-AF2F-A9C3CED8B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8515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13103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456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03288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68444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5970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4007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857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64736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9400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93BF5-23F5-4228-8E77-26B8A52FFA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2921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138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3615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0019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0309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2955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0545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9170E8-697C-4E6D-B223-61B1691779F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7号-萌趣欢乐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7号-萌趣欢乐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549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FFDD29-F9FC-45CC-8DA8-0F75845DCB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FF11CA9-4BB2-4193-A26A-0CBCF45A5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8B2048-5BCF-4BC9-BAA7-935AFB877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15ED-88B9-4766-9405-10D61C02FD29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F548D6-B412-454A-B6FC-D6C46F43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8B1786C-EAED-46D5-A2E7-64C0927B6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8919-47BD-42F6-9240-8F06890473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364939"/>
      </p:ext>
    </p:extLst>
  </p:cSld>
  <p:clrMapOvr>
    <a:masterClrMapping/>
  </p:clrMapOvr>
  <p:transition spd="slow" advTm="3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556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07593359"/>
      </p:ext>
    </p:extLst>
  </p:cSld>
  <p:clrMapOvr>
    <a:masterClrMapping/>
  </p:clrMapOvr>
  <p:transition spd="slow" advTm="3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C79F60-456E-4E1B-80CF-5138057E5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322A75F-289C-458E-A675-A9BAB0EFF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A362103-7EF9-44FB-B8CB-369F46932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ABEC00A-7302-4247-9D64-87B1946DB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15ED-88B9-4766-9405-10D61C02FD29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550A80A-2688-4854-84D7-D4BBD831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0109EE-4F9E-4109-8C45-9C4D2F1E2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8919-47BD-42F6-9240-8F06890473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0999277"/>
      </p:ext>
    </p:extLst>
  </p:cSld>
  <p:clrMapOvr>
    <a:masterClrMapping/>
  </p:clrMapOvr>
  <p:transition spd="slow" advTm="3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B65AF8-4580-4AD3-A1AA-4C4840551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13B8CEE-E90C-48DC-ADB5-CB10E08873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/>
              <a:t>Click icon to add picture</a:t>
            </a:r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60D18C1-7883-4484-AA32-CAF699D048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1FC4615-6EE2-4CF0-86B4-A97F4E1FE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15ED-88B9-4766-9405-10D61C02FD29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AC1524-55FA-48D8-92C8-DE477CCAF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5A1A1B4-AAB8-482D-B8A3-6975867A4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8919-47BD-42F6-9240-8F06890473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1853502"/>
      </p:ext>
    </p:extLst>
  </p:cSld>
  <p:clrMapOvr>
    <a:masterClrMapping/>
  </p:clrMapOvr>
  <p:transition spd="slow" advTm="3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E3C3BA-953F-4065-AD25-FA765CE53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A8B0BA4-D1A1-4EE3-A8CB-F74F8C0232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521CAD0-EB56-461A-B7F2-7D5064F36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15ED-88B9-4766-9405-10D61C02FD29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26F8C6-B9EA-4808-8AE2-0D19558E5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861DF59-DFCF-42A0-B5B5-74F365FB4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8919-47BD-42F6-9240-8F06890473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257712"/>
      </p:ext>
    </p:extLst>
  </p:cSld>
  <p:clrMapOvr>
    <a:masterClrMapping/>
  </p:clrMapOvr>
  <p:transition spd="slow" advTm="3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BA0731B-864E-4E06-BF84-67E5F83D97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ED683AE-A59E-47E0-BEE8-6BFD44B73F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493F87D-A8E0-49F8-9370-32DB4A8B8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15ED-88B9-4766-9405-10D61C02FD29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DE653A-0968-4E82-8CA3-1D7D5C0F7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8921D96-E7E1-4180-BE90-5E0AEA078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8919-47BD-42F6-9240-8F06890473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1464716"/>
      </p:ext>
    </p:extLst>
  </p:cSld>
  <p:clrMapOvr>
    <a:masterClrMapping/>
  </p:clrMapOvr>
  <p:transition spd="slow" advTm="3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4686608"/>
      </p:ext>
    </p:extLst>
  </p:cSld>
  <p:clrMapOvr>
    <a:masterClrMapping/>
  </p:clrMapOvr>
  <p:transition spd="slow" advTm="3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83BB68-9340-45A5-9DF9-75149E7D0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FF37043-7C13-41D8-B045-D914CA75D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86FCAB9-0B94-4A46-822A-45ED05C4E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15ED-88B9-4766-9405-10D61C02FD29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502201-B138-456E-A301-64B45DD78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BAE3243-3B82-45A1-A0C4-1D915342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8919-47BD-42F6-9240-8F06890473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9263847"/>
      </p:ext>
    </p:extLst>
  </p:cSld>
  <p:clrMapOvr>
    <a:masterClrMapping/>
  </p:clrMapOvr>
  <p:transition spd="slow" advTm="3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F4CCF9-EEF7-4826-A5BC-F66EFCFA3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C83AF09-1352-4A88-99FC-F813F4407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CDCEF6-2A89-4359-BB5C-FE1B82A89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15ED-88B9-4766-9405-10D61C02FD29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7577732-3FBC-4D8C-BDA8-110F1F822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5935D6F-49F4-44A1-BD88-A04E0A96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8919-47BD-42F6-9240-8F06890473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1968303"/>
      </p:ext>
    </p:extLst>
  </p:cSld>
  <p:clrMapOvr>
    <a:masterClrMapping/>
  </p:clrMapOvr>
  <p:transition spd="slow" advTm="3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565361-D2BE-4709-861C-3A4098198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7C04E3-CD1D-4435-A33A-CD1999862A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D7B32CC-0BFC-44B2-A415-64E99A805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643D789-0EBD-4407-8FAC-D1A3AB8E7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15ED-88B9-4766-9405-10D61C02FD29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22E30C-4360-4318-B1C2-7ABD2DB33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EDDECC2-835E-4D68-BFC5-EA4C99518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8919-47BD-42F6-9240-8F06890473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2756961"/>
      </p:ext>
    </p:extLst>
  </p:cSld>
  <p:clrMapOvr>
    <a:masterClrMapping/>
  </p:clrMapOvr>
  <p:transition spd="slow" advTm="3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6D68D0-4882-49E7-99FD-302ADEB03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798ABAB-ECC3-4F49-BAB6-E25A7C306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F67B60B-3301-40A4-8634-4DC890F09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447C786-89D8-4586-9FDA-E9464DFCE7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137B4B1-DC45-4235-9C30-51CC076C5C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B625036-2875-421C-9091-AC81B6D9D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15ED-88B9-4766-9405-10D61C02FD29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5707A95-E157-490B-BAF3-29FAA035B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5D8CA39-64A1-4BA0-B773-22F28D187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8919-47BD-42F6-9240-8F06890473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6983821"/>
      </p:ext>
    </p:extLst>
  </p:cSld>
  <p:clrMapOvr>
    <a:masterClrMapping/>
  </p:clrMapOvr>
  <p:transition spd="slow" advTm="3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DB7602-9F35-4839-8C57-33826D2B4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D9A2F13-40AA-4DED-AD91-3A5AD538F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B15ED-88B9-4766-9405-10D61C02FD29}" type="datetimeFigureOut">
              <a:rPr lang="zh-CN" altLang="en-US" smtClean="0"/>
              <a:t>2023/10/24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D926094-C2B7-4BD2-86B7-D4C1BEEA9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7F2295E-923B-411B-ACE7-7F549E4B4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78919-47BD-42F6-9240-8F068904734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5467684"/>
      </p:ext>
    </p:extLst>
  </p:cSld>
  <p:clrMapOvr>
    <a:masterClrMapping/>
  </p:clrMapOvr>
  <p:transition spd="slow" advTm="3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03575816"/>
      </p:ext>
    </p:extLst>
  </p:cSld>
  <p:clrMapOvr>
    <a:masterClrMapping/>
  </p:clrMapOvr>
  <p:transition spd="slow" advTm="3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302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78940401"/>
      </p:ext>
    </p:extLst>
  </p:cSld>
  <p:clrMapOvr>
    <a:masterClrMapping/>
  </p:clrMapOvr>
  <p:transition spd="slow" advTm="3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bg>
      <p:bgPr>
        <a:solidFill>
          <a:srgbClr val="FFD5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1F7E285-EF68-4DAC-A003-9458A2D619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2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id="{248E6151-A74A-47DE-A57A-D14D5834B9C0}"/>
              </a:ext>
            </a:extLst>
          </p:cNvPr>
          <p:cNvSpPr/>
          <p:nvPr userDrawn="1"/>
        </p:nvSpPr>
        <p:spPr>
          <a:xfrm>
            <a:off x="355600" y="482600"/>
            <a:ext cx="11480800" cy="5892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7号-萌趣欢乐体" panose="00000500000000000000" pitchFamily="2" charset="-122"/>
              <a:ea typeface="字魂107号-萌趣欢乐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39376664"/>
      </p:ext>
    </p:extLst>
  </p:cSld>
  <p:clrMapOvr>
    <a:masterClrMapping/>
  </p:clrMapOvr>
  <p:transition spd="slow" advTm="3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8264AA3-EF09-4136-B307-ECB992416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9E6073F-BC80-4BD9-B052-AA5FE099C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33251D-8FD4-4180-ABCD-BFBB3A1F4F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107号-萌趣欢乐体" panose="00000500000000000000" pitchFamily="2" charset="-122"/>
                <a:ea typeface="字魂107号-萌趣欢乐体" panose="00000500000000000000" pitchFamily="2" charset="-122"/>
              </a:defRPr>
            </a:lvl1pPr>
          </a:lstStyle>
          <a:p>
            <a:fld id="{88EB15ED-88B9-4766-9405-10D61C02FD29}" type="datetimeFigureOut">
              <a:rPr lang="zh-CN" altLang="en-US" smtClean="0"/>
              <a:pPr/>
              <a:t>2023/10/24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C0D2D06-3AEC-41B8-A039-37380CF05E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107号-萌趣欢乐体" panose="00000500000000000000" pitchFamily="2" charset="-122"/>
                <a:ea typeface="字魂107号-萌趣欢乐体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FBC5792-E88B-4FAA-B0A8-6A692BE947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107号-萌趣欢乐体" panose="00000500000000000000" pitchFamily="2" charset="-122"/>
                <a:ea typeface="字魂107号-萌趣欢乐体" panose="00000500000000000000" pitchFamily="2" charset="-122"/>
              </a:defRPr>
            </a:lvl1pPr>
          </a:lstStyle>
          <a:p>
            <a:fld id="{A0B78919-47BD-42F6-9240-8F0689047340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15999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 spd="slow" advTm="3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107号-萌趣欢乐体" panose="00000500000000000000" pitchFamily="2" charset="-122"/>
          <a:ea typeface="字魂107号-萌趣欢乐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107号-萌趣欢乐体" panose="00000500000000000000" pitchFamily="2" charset="-122"/>
          <a:ea typeface="字魂107号-萌趣欢乐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107号-萌趣欢乐体" panose="00000500000000000000" pitchFamily="2" charset="-122"/>
          <a:ea typeface="字魂107号-萌趣欢乐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107号-萌趣欢乐体" panose="00000500000000000000" pitchFamily="2" charset="-122"/>
          <a:ea typeface="字魂107号-萌趣欢乐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107号-萌趣欢乐体" panose="00000500000000000000" pitchFamily="2" charset="-122"/>
          <a:ea typeface="字魂107号-萌趣欢乐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E9F6C7A-8C3B-4FEE-8BB1-A9E2804C2A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6035EB75-F946-4E83-A818-608789F1851B}"/>
              </a:ext>
            </a:extLst>
          </p:cNvPr>
          <p:cNvSpPr txBox="1"/>
          <p:nvPr/>
        </p:nvSpPr>
        <p:spPr>
          <a:xfrm>
            <a:off x="2686665" y="2110243"/>
            <a:ext cx="7447721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 VÀ NGHE</a:t>
            </a:r>
          </a:p>
          <a:p>
            <a:pPr lvl="0" algn="ctr">
              <a:defRPr/>
            </a:pP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VỀ MỘT VẤN ĐỀ</a:t>
            </a:r>
          </a:p>
        </p:txBody>
      </p:sp>
    </p:spTree>
    <p:extLst>
      <p:ext uri="{BB962C8B-B14F-4D97-AF65-F5344CB8AC3E}">
        <p14:creationId xmlns:p14="http://schemas.microsoft.com/office/powerpoint/2010/main" val="4240126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4">
            <a:extLst>
              <a:ext uri="{FF2B5EF4-FFF2-40B4-BE49-F238E27FC236}">
                <a16:creationId xmlns:a16="http://schemas.microsoft.com/office/drawing/2014/main" id="{961E45B7-3026-30EB-5B7C-B6EC752A2217}"/>
              </a:ext>
            </a:extLst>
          </p:cNvPr>
          <p:cNvSpPr txBox="1"/>
          <p:nvPr/>
        </p:nvSpPr>
        <p:spPr>
          <a:xfrm>
            <a:off x="1863066" y="657337"/>
            <a:ext cx="4781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defRPr/>
            </a:pP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b.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Tìm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ý,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lập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dàn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ý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6B8A94B-2188-10F7-DA0F-D9AE4EE130F8}"/>
              </a:ext>
            </a:extLst>
          </p:cNvPr>
          <p:cNvCxnSpPr>
            <a:cxnSpLocks/>
          </p:cNvCxnSpPr>
          <p:nvPr/>
        </p:nvCxnSpPr>
        <p:spPr>
          <a:xfrm flipV="1">
            <a:off x="1952943" y="1324900"/>
            <a:ext cx="4633557" cy="592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84D64199-D5AA-957D-EFD6-902C3BEAF79A}"/>
              </a:ext>
            </a:extLst>
          </p:cNvPr>
          <p:cNvSpPr/>
          <p:nvPr/>
        </p:nvSpPr>
        <p:spPr>
          <a:xfrm>
            <a:off x="4590254" y="1397499"/>
            <a:ext cx="2101281" cy="6614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nl-NL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LẬP DÀN Ý</a:t>
            </a:r>
            <a:endParaRPr lang="en-US" sz="28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3CDAD88-C981-6DDA-1BA5-6EF2E11D06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056208"/>
              </p:ext>
            </p:extLst>
          </p:nvPr>
        </p:nvGraphicFramePr>
        <p:xfrm>
          <a:off x="981751" y="2214349"/>
          <a:ext cx="10166838" cy="379412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145323">
                  <a:extLst>
                    <a:ext uri="{9D8B030D-6E8A-4147-A177-3AD203B41FA5}">
                      <a16:colId xmlns:a16="http://schemas.microsoft.com/office/drawing/2014/main" val="3498357424"/>
                    </a:ext>
                  </a:extLst>
                </a:gridCol>
                <a:gridCol w="8021515">
                  <a:extLst>
                    <a:ext uri="{9D8B030D-6E8A-4147-A177-3AD203B41FA5}">
                      <a16:colId xmlns:a16="http://schemas.microsoft.com/office/drawing/2014/main" val="2249971060"/>
                    </a:ext>
                  </a:extLst>
                </a:gridCol>
              </a:tblGrid>
              <a:tr h="2009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Võ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Tòng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0544130"/>
                  </a:ext>
                </a:extLst>
              </a:tr>
              <a:tr h="3889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 nhau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bớt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75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thuộc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thuộc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175301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8475410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715A7A-8AC3-4E12-ADD6-E9709E70BC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r="11491" b="56505"/>
          <a:stretch/>
        </p:blipFill>
        <p:spPr>
          <a:xfrm>
            <a:off x="318782" y="2311284"/>
            <a:ext cx="4007567" cy="133980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44DD55D-B81B-4DEE-ACB2-4711D96CD1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6" t="57112" r="11839" b="1779"/>
          <a:stretch/>
        </p:blipFill>
        <p:spPr>
          <a:xfrm>
            <a:off x="7593563" y="1870073"/>
            <a:ext cx="3422487" cy="128599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2309D60-8064-4C7B-869B-9097541E35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6" t="57112" r="11839" b="1779"/>
          <a:stretch/>
        </p:blipFill>
        <p:spPr>
          <a:xfrm>
            <a:off x="7632631" y="4112380"/>
            <a:ext cx="3575714" cy="1126985"/>
          </a:xfrm>
          <a:prstGeom prst="rect">
            <a:avLst/>
          </a:prstGeom>
        </p:spPr>
      </p:pic>
      <p:sp>
        <p:nvSpPr>
          <p:cNvPr id="20" name="文本框 14">
            <a:extLst>
              <a:ext uri="{FF2B5EF4-FFF2-40B4-BE49-F238E27FC236}">
                <a16:creationId xmlns:a16="http://schemas.microsoft.com/office/drawing/2014/main" id="{F0F96C13-F1CE-4378-A0F1-B16B64AED055}"/>
              </a:ext>
            </a:extLst>
          </p:cNvPr>
          <p:cNvSpPr txBox="1"/>
          <p:nvPr/>
        </p:nvSpPr>
        <p:spPr>
          <a:xfrm>
            <a:off x="1863067" y="657337"/>
            <a:ext cx="34052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defRPr/>
            </a:pP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c.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Tập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luyện</a:t>
            </a:r>
            <a:endParaRPr lang="en-US" altLang="zh-CN" sz="3200" b="1" dirty="0">
              <a:ln w="25400">
                <a:noFill/>
              </a:ln>
              <a:solidFill>
                <a:srgbClr val="002060"/>
              </a:solidFill>
              <a:latin typeface="Times New Roman" panose="02020603050405020304" pitchFamily="18" charset="0"/>
              <a:ea typeface="字魂27号-布丁体" panose="00000500000000000000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033A9B-9C36-47D7-A9FA-6E640B9C116D}"/>
              </a:ext>
            </a:extLst>
          </p:cNvPr>
          <p:cNvCxnSpPr>
            <a:cxnSpLocks/>
          </p:cNvCxnSpPr>
          <p:nvPr/>
        </p:nvCxnSpPr>
        <p:spPr>
          <a:xfrm>
            <a:off x="1952943" y="1384180"/>
            <a:ext cx="3315344" cy="1331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77243BE6-8057-4540-8DB9-08FD767A1D10}"/>
              </a:ext>
            </a:extLst>
          </p:cNvPr>
          <p:cNvSpPr/>
          <p:nvPr/>
        </p:nvSpPr>
        <p:spPr>
          <a:xfrm>
            <a:off x="7974212" y="2025460"/>
            <a:ext cx="28895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ý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phần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chưa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chỉnh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sửa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87B2DF-56ED-4192-A280-4B4F093AD936}"/>
              </a:ext>
            </a:extLst>
          </p:cNvPr>
          <p:cNvSpPr/>
          <p:nvPr/>
        </p:nvSpPr>
        <p:spPr>
          <a:xfrm>
            <a:off x="7974212" y="4245698"/>
            <a:ext cx="28895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Tránh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nhìn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562249-F6DE-4F7E-B7DC-D185E74C8B47}"/>
              </a:ext>
            </a:extLst>
          </p:cNvPr>
          <p:cNvSpPr/>
          <p:nvPr/>
        </p:nvSpPr>
        <p:spPr>
          <a:xfrm>
            <a:off x="580006" y="2498035"/>
            <a:ext cx="34197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tập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luyện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gương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trước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bè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6800721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5" grpId="0"/>
      <p:bldP spid="14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4">
            <a:extLst>
              <a:ext uri="{FF2B5EF4-FFF2-40B4-BE49-F238E27FC236}">
                <a16:creationId xmlns:a16="http://schemas.microsoft.com/office/drawing/2014/main" id="{F0F96C13-F1CE-4378-A0F1-B16B64AED055}"/>
              </a:ext>
            </a:extLst>
          </p:cNvPr>
          <p:cNvSpPr txBox="1"/>
          <p:nvPr/>
        </p:nvSpPr>
        <p:spPr>
          <a:xfrm>
            <a:off x="1863067" y="657337"/>
            <a:ext cx="4115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defRPr/>
            </a:pP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d.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Kiểm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tra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chỉnh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sửa</a:t>
            </a:r>
            <a:endParaRPr lang="en-US" altLang="zh-CN" sz="3200" b="1" dirty="0">
              <a:ln w="25400">
                <a:noFill/>
              </a:ln>
              <a:solidFill>
                <a:srgbClr val="002060"/>
              </a:solidFill>
              <a:latin typeface="Times New Roman" panose="02020603050405020304" pitchFamily="18" charset="0"/>
              <a:ea typeface="字魂27号-布丁体" panose="00000500000000000000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033A9B-9C36-47D7-A9FA-6E640B9C116D}"/>
              </a:ext>
            </a:extLst>
          </p:cNvPr>
          <p:cNvCxnSpPr>
            <a:cxnSpLocks/>
          </p:cNvCxnSpPr>
          <p:nvPr/>
        </p:nvCxnSpPr>
        <p:spPr>
          <a:xfrm>
            <a:off x="1952943" y="1384180"/>
            <a:ext cx="3315344" cy="1331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126984B-D62E-5302-3A06-E5D8C6714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401470"/>
              </p:ext>
            </p:extLst>
          </p:nvPr>
        </p:nvGraphicFramePr>
        <p:xfrm>
          <a:off x="763084" y="1716015"/>
          <a:ext cx="10445261" cy="4372679"/>
        </p:xfrm>
        <a:graphic>
          <a:graphicData uri="http://schemas.openxmlformats.org/drawingml/2006/table">
            <a:tbl>
              <a:tblPr firstRow="1" firstCol="1" bandRow="1" bandCol="1">
                <a:tableStyleId>{9DCAF9ED-07DC-4A11-8D7F-57B35C25682E}</a:tableStyleId>
              </a:tblPr>
              <a:tblGrid>
                <a:gridCol w="8440615">
                  <a:extLst>
                    <a:ext uri="{9D8B030D-6E8A-4147-A177-3AD203B41FA5}">
                      <a16:colId xmlns:a16="http://schemas.microsoft.com/office/drawing/2014/main" val="3966526481"/>
                    </a:ext>
                  </a:extLst>
                </a:gridCol>
                <a:gridCol w="2004646">
                  <a:extLst>
                    <a:ext uri="{9D8B030D-6E8A-4147-A177-3AD203B41FA5}">
                      <a16:colId xmlns:a16="http://schemas.microsoft.com/office/drawing/2014/main" val="263917231"/>
                    </a:ext>
                  </a:extLst>
                </a:gridCol>
              </a:tblGrid>
              <a:tr h="3419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4" marR="53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4" marR="53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92934"/>
                  </a:ext>
                </a:extLst>
              </a:tr>
              <a:tr h="3419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mở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4" marR="53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4" marR="53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2912813"/>
                  </a:ext>
                </a:extLst>
              </a:tr>
              <a:tr h="141596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rằng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Võ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Tòng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đàn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rừng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 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tiểu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rừng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Nam”)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Đoàn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Giỏi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ấy</a:t>
                      </a:r>
                      <a:r>
                        <a:rPr lang="vi-VN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Khẳng định quan điểm cá nhân.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4" marR="53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4" marR="53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9205409"/>
                  </a:ext>
                </a:extLst>
              </a:tr>
              <a:tr h="5188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lẽ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tỏ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4" marR="53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4" marR="53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7528278"/>
                  </a:ext>
                </a:extLst>
              </a:tr>
              <a:tr h="3419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dùng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4" marR="53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4" marR="53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3422143"/>
                  </a:ext>
                </a:extLst>
              </a:tr>
              <a:tr h="872639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phi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4" marR="53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144" marR="5314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1099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8567773"/>
      </p:ext>
    </p:extLst>
  </p:cSld>
  <p:clrMapOvr>
    <a:masterClrMapping/>
  </p:clrMapOvr>
  <p:transition spd="slow" advClick="0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4">
            <a:extLst>
              <a:ext uri="{FF2B5EF4-FFF2-40B4-BE49-F238E27FC236}">
                <a16:creationId xmlns:a16="http://schemas.microsoft.com/office/drawing/2014/main" id="{F0F96C13-F1CE-4378-A0F1-B16B64AED055}"/>
              </a:ext>
            </a:extLst>
          </p:cNvPr>
          <p:cNvSpPr txBox="1"/>
          <p:nvPr/>
        </p:nvSpPr>
        <p:spPr>
          <a:xfrm>
            <a:off x="1863066" y="657337"/>
            <a:ext cx="4232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defRPr/>
            </a:pP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2.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Trình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bày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bài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nói</a:t>
            </a:r>
            <a:endParaRPr kumimoji="0" lang="zh-CN" altLang="en-US" sz="3200" b="1" i="0" u="none" strike="noStrike" kern="1200" cap="none" spc="0" normalizeH="0" baseline="0" noProof="0" dirty="0">
              <a:ln w="25400"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字魂27号-布丁体" panose="00000500000000000000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033A9B-9C36-47D7-A9FA-6E640B9C116D}"/>
              </a:ext>
            </a:extLst>
          </p:cNvPr>
          <p:cNvCxnSpPr>
            <a:cxnSpLocks/>
          </p:cNvCxnSpPr>
          <p:nvPr/>
        </p:nvCxnSpPr>
        <p:spPr>
          <a:xfrm>
            <a:off x="1981717" y="1292298"/>
            <a:ext cx="4114283" cy="882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图片 6">
            <a:extLst>
              <a:ext uri="{FF2B5EF4-FFF2-40B4-BE49-F238E27FC236}">
                <a16:creationId xmlns:a16="http://schemas.microsoft.com/office/drawing/2014/main" id="{8D452BA4-0D9A-4FA1-947A-29F6D580AB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547" y="1410323"/>
            <a:ext cx="1306050" cy="1036327"/>
          </a:xfrm>
          <a:prstGeom prst="rect">
            <a:avLst/>
          </a:prstGeom>
        </p:spPr>
      </p:pic>
      <p:pic>
        <p:nvPicPr>
          <p:cNvPr id="26" name="图片 11">
            <a:extLst>
              <a:ext uri="{FF2B5EF4-FFF2-40B4-BE49-F238E27FC236}">
                <a16:creationId xmlns:a16="http://schemas.microsoft.com/office/drawing/2014/main" id="{2FE7CC87-B48A-4782-B04D-1A06085E79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6"/>
          <a:stretch/>
        </p:blipFill>
        <p:spPr>
          <a:xfrm>
            <a:off x="6676586" y="1030954"/>
            <a:ext cx="4398673" cy="1279984"/>
          </a:xfrm>
          <a:prstGeom prst="rect">
            <a:avLst/>
          </a:prstGeom>
        </p:spPr>
      </p:pic>
      <p:sp>
        <p:nvSpPr>
          <p:cNvPr id="28" name="文本框 16">
            <a:extLst>
              <a:ext uri="{FF2B5EF4-FFF2-40B4-BE49-F238E27FC236}">
                <a16:creationId xmlns:a16="http://schemas.microsoft.com/office/drawing/2014/main" id="{5E2B833F-6C04-41DF-8450-82E33B98DA43}"/>
              </a:ext>
            </a:extLst>
          </p:cNvPr>
          <p:cNvSpPr txBox="1"/>
          <p:nvPr/>
        </p:nvSpPr>
        <p:spPr bwMode="auto">
          <a:xfrm>
            <a:off x="6912276" y="1425093"/>
            <a:ext cx="3940303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>
              <a:defRPr/>
            </a:pPr>
            <a:r>
              <a:rPr lang="vi-VN" sz="20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Trình bày lần lượt các ý đã được xác định trong </a:t>
            </a:r>
            <a:r>
              <a:rPr lang="en-US" sz="20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dàn</a:t>
            </a:r>
            <a:r>
              <a:rPr lang="en-US" sz="20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ý</a:t>
            </a:r>
            <a:r>
              <a:rPr lang="vi-VN" sz="20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" panose="020F0502020204030204"/>
            </a:endParaRPr>
          </a:p>
        </p:txBody>
      </p:sp>
      <p:pic>
        <p:nvPicPr>
          <p:cNvPr id="30" name="图片 6">
            <a:extLst>
              <a:ext uri="{FF2B5EF4-FFF2-40B4-BE49-F238E27FC236}">
                <a16:creationId xmlns:a16="http://schemas.microsoft.com/office/drawing/2014/main" id="{782370FC-CD59-4B3D-A941-C01A54D9AB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123" y="2706869"/>
            <a:ext cx="1306050" cy="1036327"/>
          </a:xfrm>
          <a:prstGeom prst="rect">
            <a:avLst/>
          </a:prstGeom>
        </p:spPr>
      </p:pic>
      <p:pic>
        <p:nvPicPr>
          <p:cNvPr id="31" name="图片 11">
            <a:extLst>
              <a:ext uri="{FF2B5EF4-FFF2-40B4-BE49-F238E27FC236}">
                <a16:creationId xmlns:a16="http://schemas.microsoft.com/office/drawing/2014/main" id="{81F7C643-0484-4F18-8147-42275357D1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6"/>
          <a:stretch/>
        </p:blipFill>
        <p:spPr>
          <a:xfrm>
            <a:off x="6769951" y="2696754"/>
            <a:ext cx="4814613" cy="1046442"/>
          </a:xfrm>
          <a:prstGeom prst="rect">
            <a:avLst/>
          </a:prstGeom>
        </p:spPr>
      </p:pic>
      <p:sp>
        <p:nvSpPr>
          <p:cNvPr id="32" name="文本框 16">
            <a:extLst>
              <a:ext uri="{FF2B5EF4-FFF2-40B4-BE49-F238E27FC236}">
                <a16:creationId xmlns:a16="http://schemas.microsoft.com/office/drawing/2014/main" id="{EDB96CF4-C810-42AB-86AE-C9A86FE5BDCF}"/>
              </a:ext>
            </a:extLst>
          </p:cNvPr>
          <p:cNvSpPr txBox="1"/>
          <p:nvPr/>
        </p:nvSpPr>
        <p:spPr bwMode="auto">
          <a:xfrm>
            <a:off x="7077866" y="3078069"/>
            <a:ext cx="4595476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>
              <a:defRPr/>
            </a:pP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Sử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dụng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lí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lẽ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và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bằng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chứng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cụ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thể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(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dẫn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từ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sách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hoặc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đời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sống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thực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)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để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làm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rõ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vấn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đề</a:t>
            </a:r>
            <a:r>
              <a:rPr lang="en-US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" panose="020F0502020204030204"/>
            </a:endParaRPr>
          </a:p>
        </p:txBody>
      </p:sp>
      <p:pic>
        <p:nvPicPr>
          <p:cNvPr id="33" name="图片 6">
            <a:extLst>
              <a:ext uri="{FF2B5EF4-FFF2-40B4-BE49-F238E27FC236}">
                <a16:creationId xmlns:a16="http://schemas.microsoft.com/office/drawing/2014/main" id="{F504203F-AA2E-4C91-91FB-9CB0AB4BE3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878" y="4425802"/>
            <a:ext cx="1306050" cy="1036327"/>
          </a:xfrm>
          <a:prstGeom prst="rect">
            <a:avLst/>
          </a:prstGeom>
        </p:spPr>
      </p:pic>
      <p:pic>
        <p:nvPicPr>
          <p:cNvPr id="34" name="图片 11">
            <a:extLst>
              <a:ext uri="{FF2B5EF4-FFF2-40B4-BE49-F238E27FC236}">
                <a16:creationId xmlns:a16="http://schemas.microsoft.com/office/drawing/2014/main" id="{1628480D-82BD-4303-8182-493ED9D1D3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6"/>
          <a:stretch/>
        </p:blipFill>
        <p:spPr>
          <a:xfrm>
            <a:off x="6641877" y="4410341"/>
            <a:ext cx="5230554" cy="1046442"/>
          </a:xfrm>
          <a:prstGeom prst="rect">
            <a:avLst/>
          </a:prstGeom>
        </p:spPr>
      </p:pic>
      <p:sp>
        <p:nvSpPr>
          <p:cNvPr id="35" name="文本框 16">
            <a:extLst>
              <a:ext uri="{FF2B5EF4-FFF2-40B4-BE49-F238E27FC236}">
                <a16:creationId xmlns:a16="http://schemas.microsoft.com/office/drawing/2014/main" id="{D448B23B-3432-4623-90DC-A6BA51A32BEC}"/>
              </a:ext>
            </a:extLst>
          </p:cNvPr>
          <p:cNvSpPr txBox="1"/>
          <p:nvPr/>
        </p:nvSpPr>
        <p:spPr bwMode="auto">
          <a:xfrm>
            <a:off x="6845689" y="4730301"/>
            <a:ext cx="5230553" cy="5044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vi-VN" sz="20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Bộc lộ được cảm xúc, thái độ phù hợp.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23964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4">
            <a:extLst>
              <a:ext uri="{FF2B5EF4-FFF2-40B4-BE49-F238E27FC236}">
                <a16:creationId xmlns:a16="http://schemas.microsoft.com/office/drawing/2014/main" id="{F0F96C13-F1CE-4378-A0F1-B16B64AED055}"/>
              </a:ext>
            </a:extLst>
          </p:cNvPr>
          <p:cNvSpPr txBox="1"/>
          <p:nvPr/>
        </p:nvSpPr>
        <p:spPr>
          <a:xfrm>
            <a:off x="1863066" y="657337"/>
            <a:ext cx="42329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defRPr/>
            </a:pP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3.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Trao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đổi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về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bài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nói</a:t>
            </a:r>
            <a:endParaRPr kumimoji="0" lang="zh-CN" altLang="en-US" sz="3200" b="1" i="0" u="none" strike="noStrike" kern="1200" cap="none" spc="0" normalizeH="0" baseline="0" noProof="0" dirty="0">
              <a:ln w="25400"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字魂27号-布丁体" panose="00000500000000000000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033A9B-9C36-47D7-A9FA-6E640B9C116D}"/>
              </a:ext>
            </a:extLst>
          </p:cNvPr>
          <p:cNvCxnSpPr>
            <a:cxnSpLocks/>
          </p:cNvCxnSpPr>
          <p:nvPr/>
        </p:nvCxnSpPr>
        <p:spPr>
          <a:xfrm>
            <a:off x="1981717" y="1292298"/>
            <a:ext cx="4114283" cy="3260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图片 6">
            <a:extLst>
              <a:ext uri="{FF2B5EF4-FFF2-40B4-BE49-F238E27FC236}">
                <a16:creationId xmlns:a16="http://schemas.microsoft.com/office/drawing/2014/main" id="{8D452BA4-0D9A-4FA1-947A-29F6D580AB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619" y="1206639"/>
            <a:ext cx="1306050" cy="1036327"/>
          </a:xfrm>
          <a:prstGeom prst="rect">
            <a:avLst/>
          </a:prstGeom>
        </p:spPr>
      </p:pic>
      <p:pic>
        <p:nvPicPr>
          <p:cNvPr id="26" name="图片 11">
            <a:extLst>
              <a:ext uri="{FF2B5EF4-FFF2-40B4-BE49-F238E27FC236}">
                <a16:creationId xmlns:a16="http://schemas.microsoft.com/office/drawing/2014/main" id="{2FE7CC87-B48A-4782-B04D-1A06085E79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6"/>
          <a:stretch/>
        </p:blipFill>
        <p:spPr>
          <a:xfrm>
            <a:off x="6687658" y="827270"/>
            <a:ext cx="4896906" cy="1279984"/>
          </a:xfrm>
          <a:prstGeom prst="rect">
            <a:avLst/>
          </a:prstGeom>
        </p:spPr>
      </p:pic>
      <p:sp>
        <p:nvSpPr>
          <p:cNvPr id="28" name="文本框 16">
            <a:extLst>
              <a:ext uri="{FF2B5EF4-FFF2-40B4-BE49-F238E27FC236}">
                <a16:creationId xmlns:a16="http://schemas.microsoft.com/office/drawing/2014/main" id="{5E2B833F-6C04-41DF-8450-82E33B98DA43}"/>
              </a:ext>
            </a:extLst>
          </p:cNvPr>
          <p:cNvSpPr txBox="1"/>
          <p:nvPr/>
        </p:nvSpPr>
        <p:spPr bwMode="auto">
          <a:xfrm>
            <a:off x="6977383" y="1204721"/>
            <a:ext cx="4330467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>
              <a:defRPr/>
            </a:pP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Cầu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thị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nghiêm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túc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lắng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nghe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,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đánh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giá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bài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nói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của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bạn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30" name="图片 6">
            <a:extLst>
              <a:ext uri="{FF2B5EF4-FFF2-40B4-BE49-F238E27FC236}">
                <a16:creationId xmlns:a16="http://schemas.microsoft.com/office/drawing/2014/main" id="{782370FC-CD59-4B3D-A941-C01A54D9AB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415" y="2322603"/>
            <a:ext cx="1306050" cy="1036327"/>
          </a:xfrm>
          <a:prstGeom prst="rect">
            <a:avLst/>
          </a:prstGeom>
        </p:spPr>
      </p:pic>
      <p:pic>
        <p:nvPicPr>
          <p:cNvPr id="31" name="图片 11">
            <a:extLst>
              <a:ext uri="{FF2B5EF4-FFF2-40B4-BE49-F238E27FC236}">
                <a16:creationId xmlns:a16="http://schemas.microsoft.com/office/drawing/2014/main" id="{81F7C643-0484-4F18-8147-42275357D1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6"/>
          <a:stretch/>
        </p:blipFill>
        <p:spPr>
          <a:xfrm>
            <a:off x="6792243" y="2312488"/>
            <a:ext cx="4814613" cy="1046442"/>
          </a:xfrm>
          <a:prstGeom prst="rect">
            <a:avLst/>
          </a:prstGeom>
        </p:spPr>
      </p:pic>
      <p:sp>
        <p:nvSpPr>
          <p:cNvPr id="32" name="文本框 16">
            <a:extLst>
              <a:ext uri="{FF2B5EF4-FFF2-40B4-BE49-F238E27FC236}">
                <a16:creationId xmlns:a16="http://schemas.microsoft.com/office/drawing/2014/main" id="{EDB96CF4-C810-42AB-86AE-C9A86FE5BDCF}"/>
              </a:ext>
            </a:extLst>
          </p:cNvPr>
          <p:cNvSpPr txBox="1"/>
          <p:nvPr/>
        </p:nvSpPr>
        <p:spPr bwMode="auto">
          <a:xfrm>
            <a:off x="7100158" y="2693803"/>
            <a:ext cx="4595476" cy="46166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>
              <a:defRPr/>
            </a:pP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Lựa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chọn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câu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hỏi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để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phản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hồi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33" name="图片 6">
            <a:extLst>
              <a:ext uri="{FF2B5EF4-FFF2-40B4-BE49-F238E27FC236}">
                <a16:creationId xmlns:a16="http://schemas.microsoft.com/office/drawing/2014/main" id="{F504203F-AA2E-4C91-91FB-9CB0AB4BE3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881" y="3552244"/>
            <a:ext cx="1306050" cy="1036327"/>
          </a:xfrm>
          <a:prstGeom prst="rect">
            <a:avLst/>
          </a:prstGeom>
        </p:spPr>
      </p:pic>
      <p:pic>
        <p:nvPicPr>
          <p:cNvPr id="34" name="图片 11">
            <a:extLst>
              <a:ext uri="{FF2B5EF4-FFF2-40B4-BE49-F238E27FC236}">
                <a16:creationId xmlns:a16="http://schemas.microsoft.com/office/drawing/2014/main" id="{1628480D-82BD-4303-8182-493ED9D1D3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6"/>
          <a:stretch/>
        </p:blipFill>
        <p:spPr>
          <a:xfrm>
            <a:off x="6598880" y="3536783"/>
            <a:ext cx="5096754" cy="1046442"/>
          </a:xfrm>
          <a:prstGeom prst="rect">
            <a:avLst/>
          </a:prstGeom>
        </p:spPr>
      </p:pic>
      <p:sp>
        <p:nvSpPr>
          <p:cNvPr id="35" name="文本框 16">
            <a:extLst>
              <a:ext uri="{FF2B5EF4-FFF2-40B4-BE49-F238E27FC236}">
                <a16:creationId xmlns:a16="http://schemas.microsoft.com/office/drawing/2014/main" id="{D448B23B-3432-4623-90DC-A6BA51A32BEC}"/>
              </a:ext>
            </a:extLst>
          </p:cNvPr>
          <p:cNvSpPr txBox="1"/>
          <p:nvPr/>
        </p:nvSpPr>
        <p:spPr bwMode="auto">
          <a:xfrm>
            <a:off x="6802693" y="3856743"/>
            <a:ext cx="5026742" cy="58695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Trao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đổi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thêm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sau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buổi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trình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bày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图片 6">
            <a:extLst>
              <a:ext uri="{FF2B5EF4-FFF2-40B4-BE49-F238E27FC236}">
                <a16:creationId xmlns:a16="http://schemas.microsoft.com/office/drawing/2014/main" id="{B0C1171A-83E3-458A-A4C7-36AF765417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932" y="4875456"/>
            <a:ext cx="1306050" cy="1036327"/>
          </a:xfrm>
          <a:prstGeom prst="rect">
            <a:avLst/>
          </a:prstGeom>
        </p:spPr>
      </p:pic>
      <p:pic>
        <p:nvPicPr>
          <p:cNvPr id="25" name="图片 11">
            <a:extLst>
              <a:ext uri="{FF2B5EF4-FFF2-40B4-BE49-F238E27FC236}">
                <a16:creationId xmlns:a16="http://schemas.microsoft.com/office/drawing/2014/main" id="{55992703-01B7-41E9-8069-CB0694DCAB3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6"/>
          <a:stretch/>
        </p:blipFill>
        <p:spPr>
          <a:xfrm>
            <a:off x="6571931" y="4868787"/>
            <a:ext cx="5123703" cy="1046442"/>
          </a:xfrm>
          <a:prstGeom prst="rect">
            <a:avLst/>
          </a:prstGeom>
        </p:spPr>
      </p:pic>
      <p:sp>
        <p:nvSpPr>
          <p:cNvPr id="27" name="文本框 16">
            <a:extLst>
              <a:ext uri="{FF2B5EF4-FFF2-40B4-BE49-F238E27FC236}">
                <a16:creationId xmlns:a16="http://schemas.microsoft.com/office/drawing/2014/main" id="{FDA14B48-C8B7-4D71-9471-DC40D4E97691}"/>
              </a:ext>
            </a:extLst>
          </p:cNvPr>
          <p:cNvSpPr txBox="1"/>
          <p:nvPr/>
        </p:nvSpPr>
        <p:spPr bwMode="auto">
          <a:xfrm>
            <a:off x="6775743" y="5179955"/>
            <a:ext cx="5230553" cy="58695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Tôn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trọng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ý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kiến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đóng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2400" b="1" kern="100" dirty="0" err="1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góp</a:t>
            </a:r>
            <a:r>
              <a:rPr lang="en-US" sz="2400" b="1" kern="10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808748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35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7E71FCC-AF7F-46C1-8AF2-DF9611D03050}"/>
              </a:ext>
            </a:extLst>
          </p:cNvPr>
          <p:cNvGraphicFramePr>
            <a:graphicFrameLocks noGrp="1"/>
          </p:cNvGraphicFramePr>
          <p:nvPr/>
        </p:nvGraphicFramePr>
        <p:xfrm>
          <a:off x="869658" y="678082"/>
          <a:ext cx="10452683" cy="5022590"/>
        </p:xfrm>
        <a:graphic>
          <a:graphicData uri="http://schemas.openxmlformats.org/drawingml/2006/table">
            <a:tbl>
              <a:tblPr firstRow="1" firstCol="1" bandRow="1"/>
              <a:tblGrid>
                <a:gridCol w="8389668">
                  <a:extLst>
                    <a:ext uri="{9D8B030D-6E8A-4147-A177-3AD203B41FA5}">
                      <a16:colId xmlns:a16="http://schemas.microsoft.com/office/drawing/2014/main" val="1710482369"/>
                    </a:ext>
                  </a:extLst>
                </a:gridCol>
                <a:gridCol w="2063015">
                  <a:extLst>
                    <a:ext uri="{9D8B030D-6E8A-4147-A177-3AD203B41FA5}">
                      <a16:colId xmlns:a16="http://schemas.microsoft.com/office/drawing/2014/main" val="1503562697"/>
                    </a:ext>
                  </a:extLst>
                </a:gridCol>
              </a:tblGrid>
              <a:tr h="6532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kiểm tra</a:t>
                      </a:r>
                      <a:endParaRPr lang="en-US" sz="2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Đạt/chưa đạt</a:t>
                      </a:r>
                      <a:endParaRPr lang="en-US" sz="2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070525"/>
                  </a:ext>
                </a:extLst>
              </a:tr>
              <a:tr h="5764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Bài trình bày cỏ đủ các phần giới thiệu, nội dung và kết thúc.</a:t>
                      </a:r>
                      <a:endParaRPr lang="en-US" sz="2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740994"/>
                  </a:ext>
                </a:extLst>
              </a:tr>
              <a:tr h="5764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Mở đầu và kết thúc ấn tượng, thu hút.</a:t>
                      </a:r>
                      <a:endParaRPr lang="en-US" sz="2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281039"/>
                  </a:ext>
                </a:extLst>
              </a:tr>
              <a:tr h="5764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Thể hiện được ý kiến, lí lẽ, bằng chứng để thuyết phục người nghe.</a:t>
                      </a:r>
                      <a:endParaRPr lang="en-US" sz="24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2034999"/>
                  </a:ext>
                </a:extLst>
              </a:tr>
              <a:tr h="5764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 trình bày nói rõ ràng, rành mạch và đúng thời gian quy định.</a:t>
                      </a:r>
                      <a:endParaRPr lang="en-US" sz="24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3360208"/>
                  </a:ext>
                </a:extLst>
              </a:tr>
              <a:tr h="5764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 trình bày tự tin, nhìn vào người nghe khi nói, sử dụng giọng điệu và điệu bộ hợp lí.</a:t>
                      </a:r>
                      <a:endParaRPr lang="en-US" sz="24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4310030"/>
                  </a:ext>
                </a:extLst>
              </a:tr>
              <a:tr h="57646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Người trình bày ghi nhận và phàn hồi thỏa đáng những câu hỏi, lí lẽ phản biện của khán giả.</a:t>
                      </a:r>
                      <a:endParaRPr lang="en-US" sz="24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7170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9301782"/>
      </p:ext>
    </p:extLst>
  </p:cSld>
  <p:clrMapOvr>
    <a:masterClrMapping/>
  </p:clrMapOvr>
  <p:transition spd="slow" advTm="3000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50D420B-442A-40B5-B68F-C45D067171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10">
            <a:extLst>
              <a:ext uri="{FF2B5EF4-FFF2-40B4-BE49-F238E27FC236}">
                <a16:creationId xmlns:a16="http://schemas.microsoft.com/office/drawing/2014/main" id="{DE233F98-2212-496E-8BE0-202F758FA2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117" y="-489249"/>
            <a:ext cx="6188945" cy="6188945"/>
          </a:xfrm>
          <a:prstGeom prst="rect">
            <a:avLst/>
          </a:prstGeom>
        </p:spPr>
      </p:pic>
      <p:sp>
        <p:nvSpPr>
          <p:cNvPr id="10" name="文本框 11">
            <a:extLst>
              <a:ext uri="{FF2B5EF4-FFF2-40B4-BE49-F238E27FC236}">
                <a16:creationId xmlns:a16="http://schemas.microsoft.com/office/drawing/2014/main" id="{C6095E9E-1F5C-41D8-AE18-43A23A7698E5}"/>
              </a:ext>
            </a:extLst>
          </p:cNvPr>
          <p:cNvSpPr txBox="1"/>
          <p:nvPr/>
        </p:nvSpPr>
        <p:spPr>
          <a:xfrm>
            <a:off x="3579529" y="3044279"/>
            <a:ext cx="36769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VẬN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DỤNG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080057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4">
            <a:extLst>
              <a:ext uri="{FF2B5EF4-FFF2-40B4-BE49-F238E27FC236}">
                <a16:creationId xmlns:a16="http://schemas.microsoft.com/office/drawing/2014/main" id="{F0F96C13-F1CE-4378-A0F1-B16B64AED055}"/>
              </a:ext>
            </a:extLst>
          </p:cNvPr>
          <p:cNvSpPr txBox="1"/>
          <p:nvPr/>
        </p:nvSpPr>
        <p:spPr>
          <a:xfrm>
            <a:off x="1863066" y="657337"/>
            <a:ext cx="2395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 w="254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Vận</a:t>
            </a:r>
            <a:r>
              <a:rPr kumimoji="0" lang="en-US" altLang="zh-CN" sz="3200" b="1" i="0" u="none" strike="noStrike" kern="1200" cap="none" spc="0" normalizeH="0" baseline="0" noProof="0" dirty="0">
                <a:ln w="254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 w="254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dụng</a:t>
            </a:r>
            <a:endParaRPr kumimoji="0" lang="zh-CN" altLang="en-US" sz="3200" b="1" i="0" u="none" strike="noStrike" kern="1200" cap="none" spc="0" normalizeH="0" baseline="0" noProof="0" dirty="0">
              <a:ln w="25400"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字魂27号-布丁体" panose="00000500000000000000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033A9B-9C36-47D7-A9FA-6E640B9C116D}"/>
              </a:ext>
            </a:extLst>
          </p:cNvPr>
          <p:cNvCxnSpPr>
            <a:cxnSpLocks/>
          </p:cNvCxnSpPr>
          <p:nvPr/>
        </p:nvCxnSpPr>
        <p:spPr>
          <a:xfrm>
            <a:off x="1981717" y="1292298"/>
            <a:ext cx="227721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765D4D2-ABAB-9104-600C-97DE2B4E8C4B}"/>
              </a:ext>
            </a:extLst>
          </p:cNvPr>
          <p:cNvSpPr txBox="1"/>
          <p:nvPr/>
        </p:nvSpPr>
        <p:spPr>
          <a:xfrm>
            <a:off x="3405413" y="1607225"/>
            <a:ext cx="5439650" cy="2181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 ý kiến cho rằng bài thơ “Tiếng gà trưa” của Xuân Quỳnh chủ yếu nói lên tình yêu quê h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ươ</a:t>
            </a:r>
            <a:r>
              <a:rPr lang="vi-VN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 đất nước của tác giả. Em sẽ nêu ý kiến như thế nào trong buổi thảo luận nhóm?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468626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933E5042-50A0-443E-A6C6-7A929A87B885}"/>
              </a:ext>
            </a:extLst>
          </p:cNvPr>
          <p:cNvGrpSpPr/>
          <p:nvPr/>
        </p:nvGrpSpPr>
        <p:grpSpPr>
          <a:xfrm>
            <a:off x="983655" y="1497500"/>
            <a:ext cx="3748133" cy="2156651"/>
            <a:chOff x="288339" y="889653"/>
            <a:chExt cx="3748133" cy="1299575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AB715A7A-8AC3-4E12-ADD6-E9709E70BC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84" r="11491" b="56505"/>
            <a:stretch/>
          </p:blipFill>
          <p:spPr>
            <a:xfrm>
              <a:off x="288339" y="889653"/>
              <a:ext cx="3630305" cy="1299575"/>
            </a:xfrm>
            <a:prstGeom prst="rect">
              <a:avLst/>
            </a:prstGeom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D701CB4B-30DD-43D3-9EB7-6BFF6F05F18B}"/>
                </a:ext>
              </a:extLst>
            </p:cNvPr>
            <p:cNvSpPr txBox="1"/>
            <p:nvPr/>
          </p:nvSpPr>
          <p:spPr>
            <a:xfrm>
              <a:off x="526603" y="1056119"/>
              <a:ext cx="3509869" cy="500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*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Bài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cũ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: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hoàn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thành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bài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theo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yêu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cầu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8478C03B-0995-412F-9091-4A767370CA11}"/>
              </a:ext>
            </a:extLst>
          </p:cNvPr>
          <p:cNvGrpSpPr/>
          <p:nvPr/>
        </p:nvGrpSpPr>
        <p:grpSpPr>
          <a:xfrm>
            <a:off x="7722772" y="3843969"/>
            <a:ext cx="3842278" cy="1228298"/>
            <a:chOff x="7844701" y="3630681"/>
            <a:chExt cx="4794268" cy="1228298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B44DD55D-B81B-4DEE-ACB2-4711D96CD1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36" t="57112" r="11839" b="1779"/>
            <a:stretch/>
          </p:blipFill>
          <p:spPr>
            <a:xfrm>
              <a:off x="7844701" y="3630681"/>
              <a:ext cx="4794268" cy="1228298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B8003D37-4D96-45F1-A3E9-C8FFEFC68C46}"/>
                </a:ext>
              </a:extLst>
            </p:cNvPr>
            <p:cNvSpPr txBox="1"/>
            <p:nvPr/>
          </p:nvSpPr>
          <p:spPr>
            <a:xfrm>
              <a:off x="8130310" y="3783165"/>
              <a:ext cx="44351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*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Bài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m</a:t>
              </a:r>
              <a:r>
                <a:rPr lang="en-US" sz="24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ới</a:t>
              </a:r>
              <a:r>
                <a: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24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soạn</a:t>
              </a:r>
              <a:r>
                <a: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ôn</a:t>
              </a:r>
              <a:r>
                <a: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文本框 14">
            <a:extLst>
              <a:ext uri="{FF2B5EF4-FFF2-40B4-BE49-F238E27FC236}">
                <a16:creationId xmlns:a16="http://schemas.microsoft.com/office/drawing/2014/main" id="{F0F96C13-F1CE-4378-A0F1-B16B64AED055}"/>
              </a:ext>
            </a:extLst>
          </p:cNvPr>
          <p:cNvSpPr txBox="1"/>
          <p:nvPr/>
        </p:nvSpPr>
        <p:spPr>
          <a:xfrm>
            <a:off x="1863066" y="657337"/>
            <a:ext cx="3861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 w="254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Hướng</a:t>
            </a:r>
            <a:r>
              <a:rPr kumimoji="0" lang="en-US" altLang="zh-CN" sz="3200" b="1" i="0" u="none" strike="noStrike" kern="1200" cap="none" spc="0" normalizeH="0" noProof="0" dirty="0">
                <a:ln w="254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 w="254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dẫn</a:t>
            </a:r>
            <a:r>
              <a:rPr kumimoji="0" lang="en-US" altLang="zh-CN" sz="3200" b="1" i="0" u="none" strike="noStrike" kern="1200" cap="none" spc="0" normalizeH="0" noProof="0" dirty="0">
                <a:ln w="254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 w="254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tự</a:t>
            </a:r>
            <a:r>
              <a:rPr kumimoji="0" lang="en-US" altLang="zh-CN" sz="3200" b="1" i="0" u="none" strike="noStrike" kern="1200" cap="none" spc="0" normalizeH="0" noProof="0" dirty="0">
                <a:ln w="254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 w="2540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học</a:t>
            </a:r>
            <a:endParaRPr kumimoji="0" lang="zh-CN" altLang="en-US" sz="3200" b="1" i="0" u="none" strike="noStrike" kern="1200" cap="none" spc="0" normalizeH="0" baseline="0" noProof="0" dirty="0">
              <a:ln w="25400"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字魂27号-布丁体" panose="00000500000000000000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033A9B-9C36-47D7-A9FA-6E640B9C116D}"/>
              </a:ext>
            </a:extLst>
          </p:cNvPr>
          <p:cNvCxnSpPr>
            <a:cxnSpLocks/>
          </p:cNvCxnSpPr>
          <p:nvPr/>
        </p:nvCxnSpPr>
        <p:spPr>
          <a:xfrm>
            <a:off x="1981717" y="1292298"/>
            <a:ext cx="3647296" cy="3260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6184400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50D420B-442A-40B5-B68F-C45D067171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10">
            <a:extLst>
              <a:ext uri="{FF2B5EF4-FFF2-40B4-BE49-F238E27FC236}">
                <a16:creationId xmlns:a16="http://schemas.microsoft.com/office/drawing/2014/main" id="{DE233F98-2212-496E-8BE0-202F758FA2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117" y="-489249"/>
            <a:ext cx="6188945" cy="6188945"/>
          </a:xfrm>
          <a:prstGeom prst="rect">
            <a:avLst/>
          </a:prstGeom>
        </p:spPr>
      </p:pic>
      <p:sp>
        <p:nvSpPr>
          <p:cNvPr id="10" name="文本框 11">
            <a:extLst>
              <a:ext uri="{FF2B5EF4-FFF2-40B4-BE49-F238E27FC236}">
                <a16:creationId xmlns:a16="http://schemas.microsoft.com/office/drawing/2014/main" id="{C6095E9E-1F5C-41D8-AE18-43A23A7698E5}"/>
              </a:ext>
            </a:extLst>
          </p:cNvPr>
          <p:cNvSpPr txBox="1"/>
          <p:nvPr/>
        </p:nvSpPr>
        <p:spPr>
          <a:xfrm>
            <a:off x="3661109" y="2800998"/>
            <a:ext cx="52815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b="1" dirty="0">
                <a:solidFill>
                  <a:srgbClr val="00206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CHÂN THÀNH CẢM ƠN!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66115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9">
            <a:extLst>
              <a:ext uri="{FF2B5EF4-FFF2-40B4-BE49-F238E27FC236}">
                <a16:creationId xmlns:a16="http://schemas.microsoft.com/office/drawing/2014/main" id="{209FC3D7-3FFD-44C2-82D9-4B792C08B8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848" y="59971"/>
            <a:ext cx="4825369" cy="48665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C3100A9-D4E3-45F7-885D-13B4DD1AE90D}"/>
              </a:ext>
            </a:extLst>
          </p:cNvPr>
          <p:cNvSpPr/>
          <p:nvPr/>
        </p:nvSpPr>
        <p:spPr>
          <a:xfrm>
            <a:off x="5354958" y="1815215"/>
            <a:ext cx="3475476" cy="1889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8600" algn="just">
              <a:lnSpc>
                <a:spcPct val="150000"/>
              </a:lnSpc>
              <a:defRPr/>
            </a:pPr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Nhắc lại những kiến thức thảo luận nhóm về một vấn đề đã được định hướng ở bài 3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indent="228600" algn="just">
              <a:lnSpc>
                <a:spcPct val="150000"/>
              </a:lnSpc>
              <a:defRPr/>
            </a:pP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(Trang 77)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Time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871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50D420B-442A-40B5-B68F-C45D067171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10">
            <a:extLst>
              <a:ext uri="{FF2B5EF4-FFF2-40B4-BE49-F238E27FC236}">
                <a16:creationId xmlns:a16="http://schemas.microsoft.com/office/drawing/2014/main" id="{DE233F98-2212-496E-8BE0-202F758FA2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117" y="-489249"/>
            <a:ext cx="6188945" cy="6188945"/>
          </a:xfrm>
          <a:prstGeom prst="rect">
            <a:avLst/>
          </a:prstGeom>
        </p:spPr>
      </p:pic>
      <p:sp>
        <p:nvSpPr>
          <p:cNvPr id="10" name="文本框 11">
            <a:extLst>
              <a:ext uri="{FF2B5EF4-FFF2-40B4-BE49-F238E27FC236}">
                <a16:creationId xmlns:a16="http://schemas.microsoft.com/office/drawing/2014/main" id="{C6095E9E-1F5C-41D8-AE18-43A23A7698E5}"/>
              </a:ext>
            </a:extLst>
          </p:cNvPr>
          <p:cNvSpPr txBox="1"/>
          <p:nvPr/>
        </p:nvSpPr>
        <p:spPr>
          <a:xfrm>
            <a:off x="2921176" y="2840723"/>
            <a:ext cx="65983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THỰC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HÀNH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NÓI VÀ NGHE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7219616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4">
            <a:extLst>
              <a:ext uri="{FF2B5EF4-FFF2-40B4-BE49-F238E27FC236}">
                <a16:creationId xmlns:a16="http://schemas.microsoft.com/office/drawing/2014/main" id="{F0F96C13-F1CE-4378-A0F1-B16B64AED055}"/>
              </a:ext>
            </a:extLst>
          </p:cNvPr>
          <p:cNvSpPr txBox="1"/>
          <p:nvPr/>
        </p:nvSpPr>
        <p:spPr>
          <a:xfrm>
            <a:off x="4885972" y="614033"/>
            <a:ext cx="1714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defRPr/>
            </a:pPr>
            <a:r>
              <a:rPr lang="en-US" altLang="zh-CN" sz="3200" b="1" noProof="0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ĐỀ BÀI</a:t>
            </a:r>
            <a:endParaRPr kumimoji="0" lang="zh-CN" altLang="en-US" sz="3200" b="1" i="0" u="none" strike="noStrike" kern="1200" cap="none" spc="0" normalizeH="0" baseline="0" noProof="0" dirty="0">
              <a:ln w="25400"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字魂27号-布丁体" panose="00000500000000000000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033A9B-9C36-47D7-A9FA-6E640B9C116D}"/>
              </a:ext>
            </a:extLst>
          </p:cNvPr>
          <p:cNvCxnSpPr>
            <a:cxnSpLocks/>
          </p:cNvCxnSpPr>
          <p:nvPr/>
        </p:nvCxnSpPr>
        <p:spPr>
          <a:xfrm>
            <a:off x="1981717" y="1292298"/>
            <a:ext cx="752301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4">
            <a:extLst>
              <a:ext uri="{FF2B5EF4-FFF2-40B4-BE49-F238E27FC236}">
                <a16:creationId xmlns:a16="http://schemas.microsoft.com/office/drawing/2014/main" id="{43B9EEAC-F1AE-4497-AEF7-259A69CF8A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294" y="5740739"/>
            <a:ext cx="872706" cy="90560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A5485E1-FA04-4762-C8F6-CC9895C6FD99}"/>
              </a:ext>
            </a:extLst>
          </p:cNvPr>
          <p:cNvSpPr txBox="1"/>
          <p:nvPr/>
        </p:nvSpPr>
        <p:spPr>
          <a:xfrm>
            <a:off x="838101" y="2004535"/>
            <a:ext cx="998386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1200"/>
              </a:spcAft>
            </a:pPr>
            <a:r>
              <a:rPr lang="vi-VN" sz="2800" b="1" i="1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Đề bài</a:t>
            </a:r>
            <a:r>
              <a:rPr lang="vi-VN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vi-VN" sz="28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 người cho rằng, phân tích đặc đi</a:t>
            </a:r>
            <a:r>
              <a:rPr lang="en-US" sz="2800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ể</a:t>
            </a:r>
            <a:r>
              <a:rPr lang="vi-VN" sz="28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 nhân vật Võ Tòng trong đoạn trích “Người đàn ông cô độc giữa rừng</a:t>
            </a:r>
            <a:r>
              <a:rPr lang="en-US" sz="28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r>
              <a:rPr lang="vi-VN" sz="28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(trích ti</a:t>
            </a:r>
            <a:r>
              <a:rPr lang="en-US" sz="28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ể</a:t>
            </a:r>
            <a:r>
              <a:rPr lang="vi-VN" sz="28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 thuyết “Đất rừng phương Nam”) c</a:t>
            </a:r>
            <a:r>
              <a:rPr lang="en-US" sz="2800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ủ</a:t>
            </a:r>
            <a:r>
              <a:rPr lang="vi-VN" sz="28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Đoàn Giỏi nghĩa là kể lại câu chuyện về nhân vật </a:t>
            </a:r>
            <a:r>
              <a:rPr lang="en-US" sz="28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ấ</a:t>
            </a:r>
            <a:r>
              <a:rPr lang="vi-VN" sz="2800" i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y. Em sẽ nêu ý kiến như thế nào trong buổi thảo luận nhóm?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19268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933E5042-50A0-443E-A6C6-7A929A87B885}"/>
              </a:ext>
            </a:extLst>
          </p:cNvPr>
          <p:cNvGrpSpPr/>
          <p:nvPr/>
        </p:nvGrpSpPr>
        <p:grpSpPr>
          <a:xfrm>
            <a:off x="429981" y="2795342"/>
            <a:ext cx="3736865" cy="2156651"/>
            <a:chOff x="288339" y="889653"/>
            <a:chExt cx="3736865" cy="1299575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AB715A7A-8AC3-4E12-ADD6-E9709E70BC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84" r="11491" b="56505"/>
            <a:stretch/>
          </p:blipFill>
          <p:spPr>
            <a:xfrm>
              <a:off x="288339" y="889653"/>
              <a:ext cx="3630305" cy="1299575"/>
            </a:xfrm>
            <a:prstGeom prst="rect">
              <a:avLst/>
            </a:prstGeom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D701CB4B-30DD-43D3-9EB7-6BFF6F05F18B}"/>
                </a:ext>
              </a:extLst>
            </p:cNvPr>
            <p:cNvSpPr txBox="1"/>
            <p:nvPr/>
          </p:nvSpPr>
          <p:spPr>
            <a:xfrm>
              <a:off x="515335" y="1207772"/>
              <a:ext cx="3509869" cy="278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vi-VN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Trước khi nói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8478C03B-0995-412F-9091-4A767370CA11}"/>
              </a:ext>
            </a:extLst>
          </p:cNvPr>
          <p:cNvGrpSpPr/>
          <p:nvPr/>
        </p:nvGrpSpPr>
        <p:grpSpPr>
          <a:xfrm>
            <a:off x="7512837" y="2181193"/>
            <a:ext cx="3922503" cy="3384949"/>
            <a:chOff x="7582751" y="1967905"/>
            <a:chExt cx="4894370" cy="3384949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B44DD55D-B81B-4DEE-ACB2-4711D96CD1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36" t="57112" r="11839" b="1779"/>
            <a:stretch/>
          </p:blipFill>
          <p:spPr>
            <a:xfrm>
              <a:off x="7582751" y="1967905"/>
              <a:ext cx="4794268" cy="1228298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B8003D37-4D96-45F1-A3E9-C8FFEFC68C46}"/>
                </a:ext>
              </a:extLst>
            </p:cNvPr>
            <p:cNvSpPr txBox="1"/>
            <p:nvPr/>
          </p:nvSpPr>
          <p:spPr>
            <a:xfrm>
              <a:off x="7941896" y="2233940"/>
              <a:ext cx="44351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vi-VN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2. Trình bày bài nói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17" name="图片 9">
              <a:extLst>
                <a:ext uri="{FF2B5EF4-FFF2-40B4-BE49-F238E27FC236}">
                  <a16:creationId xmlns:a16="http://schemas.microsoft.com/office/drawing/2014/main" id="{622C0466-B013-4C1E-8C25-DAAC59FED8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36" t="57112" r="11839" b="1779"/>
            <a:stretch/>
          </p:blipFill>
          <p:spPr>
            <a:xfrm>
              <a:off x="7682853" y="4124556"/>
              <a:ext cx="4794268" cy="1228298"/>
            </a:xfrm>
            <a:prstGeom prst="rect">
              <a:avLst/>
            </a:prstGeom>
          </p:spPr>
        </p:pic>
        <p:sp>
          <p:nvSpPr>
            <p:cNvPr id="25" name="文本框 10">
              <a:extLst>
                <a:ext uri="{FF2B5EF4-FFF2-40B4-BE49-F238E27FC236}">
                  <a16:creationId xmlns:a16="http://schemas.microsoft.com/office/drawing/2014/main" id="{D49FA80E-6AF9-4EC0-9E40-9D61E12545C2}"/>
                </a:ext>
              </a:extLst>
            </p:cNvPr>
            <p:cNvSpPr txBox="1"/>
            <p:nvPr/>
          </p:nvSpPr>
          <p:spPr>
            <a:xfrm>
              <a:off x="8041998" y="4390591"/>
              <a:ext cx="44351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vi-VN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3. Trao đổi về bài nói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文本框 14">
            <a:extLst>
              <a:ext uri="{FF2B5EF4-FFF2-40B4-BE49-F238E27FC236}">
                <a16:creationId xmlns:a16="http://schemas.microsoft.com/office/drawing/2014/main" id="{F0F96C13-F1CE-4378-A0F1-B16B64AED055}"/>
              </a:ext>
            </a:extLst>
          </p:cNvPr>
          <p:cNvSpPr txBox="1"/>
          <p:nvPr/>
        </p:nvSpPr>
        <p:spPr>
          <a:xfrm>
            <a:off x="1863066" y="719073"/>
            <a:ext cx="8354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defRPr/>
            </a:pPr>
            <a:r>
              <a:rPr lang="en-US" altLang="zh-CN" sz="3200" b="1" spc="-150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THẢO LUẬN NHÓM VỀ MỘT VẤN ĐỀ </a:t>
            </a:r>
            <a:endParaRPr kumimoji="0" lang="zh-CN" altLang="en-US" sz="3200" b="1" i="0" u="none" strike="noStrike" kern="1200" cap="none" spc="-150" normalizeH="0" baseline="0" noProof="0" dirty="0">
              <a:ln w="25400"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字魂27号-布丁体" panose="00000500000000000000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033A9B-9C36-47D7-A9FA-6E640B9C116D}"/>
              </a:ext>
            </a:extLst>
          </p:cNvPr>
          <p:cNvCxnSpPr>
            <a:cxnSpLocks/>
          </p:cNvCxnSpPr>
          <p:nvPr/>
        </p:nvCxnSpPr>
        <p:spPr>
          <a:xfrm>
            <a:off x="1989944" y="1381755"/>
            <a:ext cx="821211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42934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933E5042-50A0-443E-A6C6-7A929A87B885}"/>
              </a:ext>
            </a:extLst>
          </p:cNvPr>
          <p:cNvGrpSpPr/>
          <p:nvPr/>
        </p:nvGrpSpPr>
        <p:grpSpPr>
          <a:xfrm>
            <a:off x="510206" y="1717016"/>
            <a:ext cx="3736865" cy="2156651"/>
            <a:chOff x="288339" y="889653"/>
            <a:chExt cx="3736865" cy="1299575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AB715A7A-8AC3-4E12-ADD6-E9709E70BC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84" r="11491" b="56505"/>
            <a:stretch/>
          </p:blipFill>
          <p:spPr>
            <a:xfrm>
              <a:off x="288339" y="889653"/>
              <a:ext cx="3630305" cy="1299575"/>
            </a:xfrm>
            <a:prstGeom prst="rect">
              <a:avLst/>
            </a:prstGeom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D701CB4B-30DD-43D3-9EB7-6BFF6F05F18B}"/>
                </a:ext>
              </a:extLst>
            </p:cNvPr>
            <p:cNvSpPr txBox="1"/>
            <p:nvPr/>
          </p:nvSpPr>
          <p:spPr>
            <a:xfrm>
              <a:off x="515335" y="1207772"/>
              <a:ext cx="3509869" cy="2781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vi-VN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 Chuẩn bị nội dung nói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8478C03B-0995-412F-9091-4A767370CA11}"/>
              </a:ext>
            </a:extLst>
          </p:cNvPr>
          <p:cNvGrpSpPr/>
          <p:nvPr/>
        </p:nvGrpSpPr>
        <p:grpSpPr>
          <a:xfrm>
            <a:off x="7512837" y="2181193"/>
            <a:ext cx="3842278" cy="1228298"/>
            <a:chOff x="7582751" y="1967905"/>
            <a:chExt cx="4794268" cy="1228298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B44DD55D-B81B-4DEE-ACB2-4711D96CD12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36" t="57112" r="11839" b="1779"/>
            <a:stretch/>
          </p:blipFill>
          <p:spPr>
            <a:xfrm>
              <a:off x="7582751" y="1967905"/>
              <a:ext cx="4794268" cy="1228298"/>
            </a:xfrm>
            <a:prstGeom prst="rect">
              <a:avLst/>
            </a:prstGeom>
          </p:spPr>
        </p:pic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B8003D37-4D96-45F1-A3E9-C8FFEFC68C46}"/>
                </a:ext>
              </a:extLst>
            </p:cNvPr>
            <p:cNvSpPr txBox="1"/>
            <p:nvPr/>
          </p:nvSpPr>
          <p:spPr>
            <a:xfrm>
              <a:off x="7941896" y="2224990"/>
              <a:ext cx="44351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</a:t>
              </a:r>
              <a:r>
                <a:rPr lang="en-US" sz="24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luyện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文本框 14">
            <a:extLst>
              <a:ext uri="{FF2B5EF4-FFF2-40B4-BE49-F238E27FC236}">
                <a16:creationId xmlns:a16="http://schemas.microsoft.com/office/drawing/2014/main" id="{F0F96C13-F1CE-4378-A0F1-B16B64AED055}"/>
              </a:ext>
            </a:extLst>
          </p:cNvPr>
          <p:cNvSpPr txBox="1"/>
          <p:nvPr/>
        </p:nvSpPr>
        <p:spPr>
          <a:xfrm>
            <a:off x="1863066" y="657337"/>
            <a:ext cx="3170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defRPr/>
            </a:pPr>
            <a:r>
              <a:rPr lang="vi-VN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1. Trước khi nói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033A9B-9C36-47D7-A9FA-6E640B9C116D}"/>
              </a:ext>
            </a:extLst>
          </p:cNvPr>
          <p:cNvCxnSpPr>
            <a:cxnSpLocks/>
          </p:cNvCxnSpPr>
          <p:nvPr/>
        </p:nvCxnSpPr>
        <p:spPr>
          <a:xfrm>
            <a:off x="1863066" y="1354856"/>
            <a:ext cx="33213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15">
            <a:extLst>
              <a:ext uri="{FF2B5EF4-FFF2-40B4-BE49-F238E27FC236}">
                <a16:creationId xmlns:a16="http://schemas.microsoft.com/office/drawing/2014/main" id="{D6659063-46DD-4CD6-AC46-93B275E93F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882" y="2498035"/>
            <a:ext cx="4633557" cy="4001631"/>
          </a:xfrm>
          <a:prstGeom prst="rect">
            <a:avLst/>
          </a:prstGeom>
        </p:spPr>
      </p:pic>
      <p:pic>
        <p:nvPicPr>
          <p:cNvPr id="30" name="图片 9">
            <a:extLst>
              <a:ext uri="{FF2B5EF4-FFF2-40B4-BE49-F238E27FC236}">
                <a16:creationId xmlns:a16="http://schemas.microsoft.com/office/drawing/2014/main" id="{A0C19A3A-75D2-407E-8F31-F9948B9622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6" t="57112" r="11839" b="1779"/>
          <a:stretch/>
        </p:blipFill>
        <p:spPr>
          <a:xfrm>
            <a:off x="7512837" y="4340429"/>
            <a:ext cx="3842278" cy="1228298"/>
          </a:xfrm>
          <a:prstGeom prst="rect">
            <a:avLst/>
          </a:prstGeom>
        </p:spPr>
      </p:pic>
      <p:sp>
        <p:nvSpPr>
          <p:cNvPr id="31" name="文本框 10">
            <a:extLst>
              <a:ext uri="{FF2B5EF4-FFF2-40B4-BE49-F238E27FC236}">
                <a16:creationId xmlns:a16="http://schemas.microsoft.com/office/drawing/2014/main" id="{C7F5F804-5B52-49E5-8EFF-F14BE09E774E}"/>
              </a:ext>
            </a:extLst>
          </p:cNvPr>
          <p:cNvSpPr txBox="1"/>
          <p:nvPr/>
        </p:nvSpPr>
        <p:spPr>
          <a:xfrm>
            <a:off x="7800667" y="4630306"/>
            <a:ext cx="3554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17" name="组合 2">
            <a:extLst>
              <a:ext uri="{FF2B5EF4-FFF2-40B4-BE49-F238E27FC236}">
                <a16:creationId xmlns:a16="http://schemas.microsoft.com/office/drawing/2014/main" id="{66E74D04-517D-C660-296B-DDE662A94A98}"/>
              </a:ext>
            </a:extLst>
          </p:cNvPr>
          <p:cNvGrpSpPr/>
          <p:nvPr/>
        </p:nvGrpSpPr>
        <p:grpSpPr>
          <a:xfrm>
            <a:off x="1205080" y="3864251"/>
            <a:ext cx="2992179" cy="1835977"/>
            <a:chOff x="288339" y="889653"/>
            <a:chExt cx="3736865" cy="1299575"/>
          </a:xfrm>
        </p:grpSpPr>
        <p:pic>
          <p:nvPicPr>
            <p:cNvPr id="25" name="图片 3">
              <a:extLst>
                <a:ext uri="{FF2B5EF4-FFF2-40B4-BE49-F238E27FC236}">
                  <a16:creationId xmlns:a16="http://schemas.microsoft.com/office/drawing/2014/main" id="{7330E672-EAE8-E43E-F4E0-7EA464124C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84" r="11491" b="56505"/>
            <a:stretch/>
          </p:blipFill>
          <p:spPr>
            <a:xfrm>
              <a:off x="288339" y="889653"/>
              <a:ext cx="3630305" cy="1299575"/>
            </a:xfrm>
            <a:prstGeom prst="rect">
              <a:avLst/>
            </a:prstGeom>
          </p:spPr>
        </p:pic>
        <p:sp>
          <p:nvSpPr>
            <p:cNvPr id="26" name="文本框 4">
              <a:extLst>
                <a:ext uri="{FF2B5EF4-FFF2-40B4-BE49-F238E27FC236}">
                  <a16:creationId xmlns:a16="http://schemas.microsoft.com/office/drawing/2014/main" id="{1AAD627B-417A-68F3-4AC9-95F3E3EC01FE}"/>
                </a:ext>
              </a:extLst>
            </p:cNvPr>
            <p:cNvSpPr txBox="1"/>
            <p:nvPr/>
          </p:nvSpPr>
          <p:spPr>
            <a:xfrm>
              <a:off x="515335" y="1207772"/>
              <a:ext cx="3509869" cy="326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vi-VN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 </a:t>
              </a:r>
              <a:r>
                <a:rPr lang="en-US" sz="24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ý, </a:t>
              </a:r>
              <a:r>
                <a:rPr lang="en-US" sz="24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lập</a:t>
              </a:r>
              <a:r>
                <a: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dàn</a:t>
              </a:r>
              <a:r>
                <a: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ý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371308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B715A7A-8AC3-4E12-ADD6-E9709E70BC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4" r="11491" b="56505"/>
          <a:stretch/>
        </p:blipFill>
        <p:spPr>
          <a:xfrm>
            <a:off x="318782" y="2311284"/>
            <a:ext cx="4007567" cy="249810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44DD55D-B81B-4DEE-ACB2-4711D96CD1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6" t="57112" r="11839" b="1779"/>
          <a:stretch/>
        </p:blipFill>
        <p:spPr>
          <a:xfrm>
            <a:off x="7593563" y="1870072"/>
            <a:ext cx="3422487" cy="174356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2309D60-8064-4C7B-869B-9097541E35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6" t="57112" r="11839" b="1779"/>
          <a:stretch/>
        </p:blipFill>
        <p:spPr>
          <a:xfrm>
            <a:off x="7495346" y="4241600"/>
            <a:ext cx="3763710" cy="1126985"/>
          </a:xfrm>
          <a:prstGeom prst="rect">
            <a:avLst/>
          </a:prstGeom>
        </p:spPr>
      </p:pic>
      <p:sp>
        <p:nvSpPr>
          <p:cNvPr id="20" name="文本框 14">
            <a:extLst>
              <a:ext uri="{FF2B5EF4-FFF2-40B4-BE49-F238E27FC236}">
                <a16:creationId xmlns:a16="http://schemas.microsoft.com/office/drawing/2014/main" id="{F0F96C13-F1CE-4378-A0F1-B16B64AED055}"/>
              </a:ext>
            </a:extLst>
          </p:cNvPr>
          <p:cNvSpPr txBox="1"/>
          <p:nvPr/>
        </p:nvSpPr>
        <p:spPr>
          <a:xfrm>
            <a:off x="1863066" y="657337"/>
            <a:ext cx="4781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defRPr/>
            </a:pP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a.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Chuẩn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bị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nội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dung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nói</a:t>
            </a:r>
            <a:endParaRPr lang="en-US" altLang="zh-CN" sz="3200" b="1" dirty="0">
              <a:ln w="25400">
                <a:noFill/>
              </a:ln>
              <a:solidFill>
                <a:srgbClr val="002060"/>
              </a:solidFill>
              <a:latin typeface="Times New Roman" panose="02020603050405020304" pitchFamily="18" charset="0"/>
              <a:ea typeface="字魂27号-布丁体" panose="00000500000000000000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033A9B-9C36-47D7-A9FA-6E640B9C116D}"/>
              </a:ext>
            </a:extLst>
          </p:cNvPr>
          <p:cNvCxnSpPr>
            <a:cxnSpLocks/>
          </p:cNvCxnSpPr>
          <p:nvPr/>
        </p:nvCxnSpPr>
        <p:spPr>
          <a:xfrm flipV="1">
            <a:off x="1952943" y="1324900"/>
            <a:ext cx="4633557" cy="592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77243BE6-8057-4540-8DB9-08FD767A1D10}"/>
              </a:ext>
            </a:extLst>
          </p:cNvPr>
          <p:cNvSpPr/>
          <p:nvPr/>
        </p:nvSpPr>
        <p:spPr>
          <a:xfrm>
            <a:off x="7781192" y="2025460"/>
            <a:ext cx="3082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cãi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87B2DF-56ED-4192-A280-4B4F093AD936}"/>
              </a:ext>
            </a:extLst>
          </p:cNvPr>
          <p:cNvSpPr/>
          <p:nvPr/>
        </p:nvSpPr>
        <p:spPr>
          <a:xfrm>
            <a:off x="7705039" y="4406740"/>
            <a:ext cx="35017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sv-SE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Bổ sung tranh ảnh, video,..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562249-F6DE-4F7E-B7DC-D185E74C8B47}"/>
              </a:ext>
            </a:extLst>
          </p:cNvPr>
          <p:cNvSpPr/>
          <p:nvPr/>
        </p:nvSpPr>
        <p:spPr>
          <a:xfrm>
            <a:off x="536895" y="2705623"/>
            <a:ext cx="34197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773463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4">
            <a:extLst>
              <a:ext uri="{FF2B5EF4-FFF2-40B4-BE49-F238E27FC236}">
                <a16:creationId xmlns:a16="http://schemas.microsoft.com/office/drawing/2014/main" id="{F0F96C13-F1CE-4378-A0F1-B16B64AED055}"/>
              </a:ext>
            </a:extLst>
          </p:cNvPr>
          <p:cNvSpPr txBox="1"/>
          <p:nvPr/>
        </p:nvSpPr>
        <p:spPr>
          <a:xfrm>
            <a:off x="1863066" y="771599"/>
            <a:ext cx="7842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defRPr/>
            </a:pPr>
            <a:r>
              <a:rPr lang="vi-VN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Xác định mục đích nói và người nghe</a:t>
            </a:r>
            <a:endParaRPr kumimoji="0" lang="zh-CN" altLang="en-US" sz="3200" b="1" i="0" u="none" strike="noStrike" kern="1200" cap="none" spc="0" normalizeH="0" baseline="0" noProof="0" dirty="0">
              <a:ln w="25400"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字魂27号-布丁体" panose="00000500000000000000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033A9B-9C36-47D7-A9FA-6E640B9C116D}"/>
              </a:ext>
            </a:extLst>
          </p:cNvPr>
          <p:cNvCxnSpPr>
            <a:cxnSpLocks/>
          </p:cNvCxnSpPr>
          <p:nvPr/>
        </p:nvCxnSpPr>
        <p:spPr>
          <a:xfrm>
            <a:off x="1981717" y="1292298"/>
            <a:ext cx="763206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29">
            <a:extLst>
              <a:ext uri="{FF2B5EF4-FFF2-40B4-BE49-F238E27FC236}">
                <a16:creationId xmlns:a16="http://schemas.microsoft.com/office/drawing/2014/main" id="{2A2778A0-2955-4160-8987-34BBA9C0A2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4704" y="2237046"/>
            <a:ext cx="433660" cy="364632"/>
          </a:xfrm>
          <a:prstGeom prst="rect">
            <a:avLst/>
          </a:prstGeom>
        </p:spPr>
      </p:pic>
      <p:sp>
        <p:nvSpPr>
          <p:cNvPr id="24" name="文本框 31">
            <a:extLst>
              <a:ext uri="{FF2B5EF4-FFF2-40B4-BE49-F238E27FC236}">
                <a16:creationId xmlns:a16="http://schemas.microsoft.com/office/drawing/2014/main" id="{C8BEDA65-6089-4A61-B658-A72E152D33F9}"/>
              </a:ext>
            </a:extLst>
          </p:cNvPr>
          <p:cNvSpPr txBox="1"/>
          <p:nvPr/>
        </p:nvSpPr>
        <p:spPr>
          <a:xfrm>
            <a:off x="4253986" y="2140840"/>
            <a:ext cx="87255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85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4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inpin heiti" charset="-122"/>
                <a:ea typeface="inpin heiti" charset="-122"/>
                <a:cs typeface="inpin heiti" charset="-122"/>
              </a:rPr>
              <a:t>01</a:t>
            </a:r>
          </a:p>
        </p:txBody>
      </p:sp>
      <p:pic>
        <p:nvPicPr>
          <p:cNvPr id="25" name="图片 32">
            <a:extLst>
              <a:ext uri="{FF2B5EF4-FFF2-40B4-BE49-F238E27FC236}">
                <a16:creationId xmlns:a16="http://schemas.microsoft.com/office/drawing/2014/main" id="{58035C29-482F-46BA-90F7-D6AD582D9E4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2842" y="4179340"/>
            <a:ext cx="433660" cy="364632"/>
          </a:xfrm>
          <a:prstGeom prst="rect">
            <a:avLst/>
          </a:prstGeom>
        </p:spPr>
      </p:pic>
      <p:sp>
        <p:nvSpPr>
          <p:cNvPr id="26" name="文本框 33">
            <a:extLst>
              <a:ext uri="{FF2B5EF4-FFF2-40B4-BE49-F238E27FC236}">
                <a16:creationId xmlns:a16="http://schemas.microsoft.com/office/drawing/2014/main" id="{841D090E-EB30-4741-8B5D-EE84AA76B2DA}"/>
              </a:ext>
            </a:extLst>
          </p:cNvPr>
          <p:cNvSpPr txBox="1"/>
          <p:nvPr/>
        </p:nvSpPr>
        <p:spPr>
          <a:xfrm>
            <a:off x="7347177" y="4066190"/>
            <a:ext cx="87255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85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4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inpin heiti" charset="-122"/>
                <a:ea typeface="inpin heiti" charset="-122"/>
                <a:cs typeface="inpin heiti" charset="-122"/>
              </a:rPr>
              <a:t>02</a:t>
            </a:r>
          </a:p>
        </p:txBody>
      </p:sp>
      <p:sp>
        <p:nvSpPr>
          <p:cNvPr id="31" name="矩形 38">
            <a:extLst>
              <a:ext uri="{FF2B5EF4-FFF2-40B4-BE49-F238E27FC236}">
                <a16:creationId xmlns:a16="http://schemas.microsoft.com/office/drawing/2014/main" id="{B9A0BFD8-F420-4B11-B99A-3467C3475362}"/>
              </a:ext>
            </a:extLst>
          </p:cNvPr>
          <p:cNvSpPr/>
          <p:nvPr/>
        </p:nvSpPr>
        <p:spPr>
          <a:xfrm>
            <a:off x="1212941" y="2114315"/>
            <a:ext cx="3003984" cy="13234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defRPr/>
            </a:pPr>
            <a:r>
              <a:rPr lang="vi-VN" sz="2000" b="1" i="1" dirty="0">
                <a:solidFill>
                  <a:prstClr val="black"/>
                </a:solidFill>
                <a:latin typeface="Times New Roman" panose="02020603050405020304" pitchFamily="18" charset="0"/>
              </a:rPr>
              <a:t>Mục đích: chia sẻ để mọi người hiểu rõ hơn về vấn đề đời sống được gợi ra từ cuốn sách đã đọc.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 Light" panose="020F0302020204030204"/>
              <a:ea typeface="+mn-ea"/>
              <a:cs typeface="+mn-cs"/>
            </a:endParaRPr>
          </a:p>
        </p:txBody>
      </p:sp>
      <p:sp>
        <p:nvSpPr>
          <p:cNvPr id="34" name="矩形 41">
            <a:extLst>
              <a:ext uri="{FF2B5EF4-FFF2-40B4-BE49-F238E27FC236}">
                <a16:creationId xmlns:a16="http://schemas.microsoft.com/office/drawing/2014/main" id="{47123C4A-314C-4A3C-9A80-42DEDC006F0E}"/>
              </a:ext>
            </a:extLst>
          </p:cNvPr>
          <p:cNvSpPr/>
          <p:nvPr/>
        </p:nvSpPr>
        <p:spPr>
          <a:xfrm>
            <a:off x="8848683" y="4179340"/>
            <a:ext cx="2556911" cy="14285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 defTabSz="1097280">
              <a:lnSpc>
                <a:spcPct val="150000"/>
              </a:lnSpc>
              <a:defRPr/>
            </a:pPr>
            <a:r>
              <a:rPr lang="vi-VN" sz="2000" b="1" i="1" dirty="0">
                <a:solidFill>
                  <a:prstClr val="black"/>
                </a:solidFill>
                <a:latin typeface="Times New Roman" panose="02020603050405020304" pitchFamily="18" charset="0"/>
              </a:rPr>
              <a:t>Người nghe: thầy cô, bạn bè, người quan tâm.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等线 Light" panose="020F0302020204030204"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663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6" grpId="0"/>
      <p:bldP spid="31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4">
            <a:extLst>
              <a:ext uri="{FF2B5EF4-FFF2-40B4-BE49-F238E27FC236}">
                <a16:creationId xmlns:a16="http://schemas.microsoft.com/office/drawing/2014/main" id="{F0F96C13-F1CE-4378-A0F1-B16B64AED055}"/>
              </a:ext>
            </a:extLst>
          </p:cNvPr>
          <p:cNvSpPr txBox="1"/>
          <p:nvPr/>
        </p:nvSpPr>
        <p:spPr>
          <a:xfrm>
            <a:off x="1863066" y="657337"/>
            <a:ext cx="47810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>
              <a:defRPr/>
            </a:pP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b.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Tìm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ý,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lập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dàn</a:t>
            </a:r>
            <a:r>
              <a:rPr lang="en-US" altLang="zh-CN" sz="3200" b="1" dirty="0">
                <a:ln w="25400">
                  <a:noFill/>
                </a:ln>
                <a:solidFill>
                  <a:srgbClr val="002060"/>
                </a:solidFill>
                <a:latin typeface="Times New Roman" panose="02020603050405020304" pitchFamily="18" charset="0"/>
                <a:ea typeface="字魂27号-布丁体" panose="00000500000000000000" pitchFamily="2" charset="-122"/>
                <a:cs typeface="Times New Roman" panose="02020603050405020304" pitchFamily="18" charset="0"/>
              </a:rPr>
              <a:t> ý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033A9B-9C36-47D7-A9FA-6E640B9C116D}"/>
              </a:ext>
            </a:extLst>
          </p:cNvPr>
          <p:cNvCxnSpPr>
            <a:cxnSpLocks/>
          </p:cNvCxnSpPr>
          <p:nvPr/>
        </p:nvCxnSpPr>
        <p:spPr>
          <a:xfrm flipV="1">
            <a:off x="1952943" y="1324900"/>
            <a:ext cx="4633557" cy="592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F1ACC12F-E892-4550-E292-706E7DEBEA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758949"/>
              </p:ext>
            </p:extLst>
          </p:nvPr>
        </p:nvGraphicFramePr>
        <p:xfrm>
          <a:off x="2132201" y="2343086"/>
          <a:ext cx="7927597" cy="3560888"/>
        </p:xfrm>
        <a:graphic>
          <a:graphicData uri="http://schemas.openxmlformats.org/drawingml/2006/table">
            <a:tbl>
              <a:tblPr firstRow="1" firstCol="1" bandRow="1"/>
              <a:tblGrid>
                <a:gridCol w="4269033">
                  <a:extLst>
                    <a:ext uri="{9D8B030D-6E8A-4147-A177-3AD203B41FA5}">
                      <a16:colId xmlns:a16="http://schemas.microsoft.com/office/drawing/2014/main" val="355104458"/>
                    </a:ext>
                  </a:extLst>
                </a:gridCol>
                <a:gridCol w="3658564">
                  <a:extLst>
                    <a:ext uri="{9D8B030D-6E8A-4147-A177-3AD203B41FA5}">
                      <a16:colId xmlns:a16="http://schemas.microsoft.com/office/drawing/2014/main" val="1881215616"/>
                    </a:ext>
                  </a:extLst>
                </a:gridCol>
              </a:tblGrid>
              <a:tr h="89022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452054"/>
                  </a:ext>
                </a:extLst>
              </a:tr>
              <a:tr h="89022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8603212"/>
                  </a:ext>
                </a:extLst>
              </a:tr>
              <a:tr h="89022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Hai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533675"/>
                  </a:ext>
                </a:extLst>
              </a:tr>
              <a:tr h="89022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6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923882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055FBC17-BD11-F82D-ABFB-35E402DE248F}"/>
              </a:ext>
            </a:extLst>
          </p:cNvPr>
          <p:cNvSpPr/>
          <p:nvPr/>
        </p:nvSpPr>
        <p:spPr>
          <a:xfrm>
            <a:off x="3860630" y="1397499"/>
            <a:ext cx="3560526" cy="6614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nl-NL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PHT số 1: Phiếu tìm ý</a:t>
            </a:r>
            <a:endParaRPr lang="en-US" sz="28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353248"/>
      </p:ext>
    </p:extLst>
  </p:cSld>
  <p:clrMapOvr>
    <a:masterClrMapping/>
  </p:clrMapOvr>
  <p:transition spd="slow" advClick="0">
    <p:push dir="u"/>
  </p:transition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BÀI 8. TIẾT 11 - NÓI VÀ NGHE - KNTT</Template>
  <TotalTime>103</TotalTime>
  <Words>937</Words>
  <Application>Microsoft Office PowerPoint</Application>
  <PresentationFormat>Widescreen</PresentationFormat>
  <Paragraphs>108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等线</vt:lpstr>
      <vt:lpstr>等线 Light</vt:lpstr>
      <vt:lpstr>.VnTime</vt:lpstr>
      <vt:lpstr>Arial</vt:lpstr>
      <vt:lpstr>Calibri</vt:lpstr>
      <vt:lpstr>inpin heiti</vt:lpstr>
      <vt:lpstr>Times New Roman</vt:lpstr>
      <vt:lpstr>字魂107号-萌趣欢乐体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Tung Lâm</cp:lastModifiedBy>
  <cp:revision>19</cp:revision>
  <dcterms:created xsi:type="dcterms:W3CDTF">2022-01-29T12:14:37Z</dcterms:created>
  <dcterms:modified xsi:type="dcterms:W3CDTF">2023-10-24T11:07:57Z</dcterms:modified>
</cp:coreProperties>
</file>