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7"/>
  </p:notesMasterIdLst>
  <p:sldIdLst>
    <p:sldId id="436" r:id="rId2"/>
    <p:sldId id="408" r:id="rId3"/>
    <p:sldId id="409" r:id="rId4"/>
    <p:sldId id="439" r:id="rId5"/>
    <p:sldId id="414" r:id="rId6"/>
    <p:sldId id="416" r:id="rId7"/>
    <p:sldId id="419" r:id="rId8"/>
    <p:sldId id="434" r:id="rId9"/>
    <p:sldId id="437" r:id="rId10"/>
    <p:sldId id="420" r:id="rId11"/>
    <p:sldId id="422" r:id="rId12"/>
    <p:sldId id="423" r:id="rId13"/>
    <p:sldId id="425" r:id="rId14"/>
    <p:sldId id="435" r:id="rId15"/>
    <p:sldId id="426" r:id="rId16"/>
  </p:sldIdLst>
  <p:sldSz cx="9144000" cy="6858000" type="screen4x3"/>
  <p:notesSz cx="6858000" cy="9144000"/>
  <p:custDataLst>
    <p:tags r:id="rId1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FF"/>
    <a:srgbClr val="FFFFCC"/>
    <a:srgbClr val="3399FF"/>
    <a:srgbClr val="FF0066"/>
    <a:srgbClr val="3366FF"/>
    <a:srgbClr val="FF0000"/>
    <a:srgbClr val="FF9933"/>
    <a:srgbClr val="E4E7B7"/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887" autoAdjust="0"/>
    <p:restoredTop sz="88790" autoAdjust="0"/>
  </p:normalViewPr>
  <p:slideViewPr>
    <p:cSldViewPr>
      <p:cViewPr varScale="1">
        <p:scale>
          <a:sx n="61" d="100"/>
          <a:sy n="61" d="100"/>
        </p:scale>
        <p:origin x="91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67282DE-0363-42E3-8D13-B0E9374761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2936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924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1392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D2C635-8134-4FD8-9CF5-FC7FED820E85}" type="slidenum">
              <a:rPr lang="en-US" smtClean="0"/>
              <a:pPr eaLnBrk="1" hangingPunct="1"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FD2C635-8134-4FD8-9CF5-FC7FED820E85}" type="slidenum">
              <a:rPr lang="en-US" smtClean="0"/>
              <a:pPr eaLnBrk="1" hangingPunct="1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29158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4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5231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5982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8052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6804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351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254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6427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7282DE-0363-42E3-8D13-B0E937476143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38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465795-571F-4201-A774-E0C54C4F1A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84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1EE17-42C9-4F4D-92BF-DE2567E3AB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99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25F7AA-BEF9-43F2-9308-20B33198F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604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E916B-7107-446D-A031-D47E34C239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2963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F9E7CD-4674-41B0-A771-C23AECC96E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55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F9A8C-D731-4877-8BA2-03F4653764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9824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3A5346-106F-4C8E-9717-23507AA3A4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085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E6D18-08FA-46E2-9CC8-0090D8BE9B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771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D28FC-57AF-4F58-A3CE-693CFE3C26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841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B00CB6-2111-40BC-8409-BAA8133103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863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97C5B8-75E4-4E16-B819-F91185EED5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92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20F9C-FFCA-42C3-8ED8-3E861B8FF8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242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042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81CBA1F-7B39-4E2A-8431-B80FABB2AC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11.png"/><Relationship Id="rId2" Type="http://schemas.microsoft.com/office/2007/relationships/media" Target="../media/media1.mp3"/><Relationship Id="rId1" Type="http://schemas.openxmlformats.org/officeDocument/2006/relationships/tags" Target="../tags/tag12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2" Type="http://schemas.microsoft.com/office/2007/relationships/media" Target="../media/media2.mp3"/><Relationship Id="rId1" Type="http://schemas.openxmlformats.org/officeDocument/2006/relationships/tags" Target="../tags/tag14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2" Type="http://schemas.microsoft.com/office/2007/relationships/media" Target="../media/media2.mp3"/><Relationship Id="rId1" Type="http://schemas.openxmlformats.org/officeDocument/2006/relationships/tags" Target="../tags/tag15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0" descr="Kết quả hình ảnh cho Life in the pas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WordArt 18"/>
          <p:cNvSpPr>
            <a:spLocks noChangeArrowheads="1" noChangeShapeType="1" noTextEdit="1"/>
          </p:cNvSpPr>
          <p:nvPr/>
        </p:nvSpPr>
        <p:spPr bwMode="auto">
          <a:xfrm>
            <a:off x="381000" y="2057400"/>
            <a:ext cx="8229600" cy="129540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36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WELCOME TO OUR CLASS </a:t>
            </a:r>
          </a:p>
        </p:txBody>
      </p:sp>
      <p:sp>
        <p:nvSpPr>
          <p:cNvPr id="2052" name="AutoShape 16" descr="Hiển thị IMG_13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custDataLst>
      <p:tags r:id="rId1"/>
    </p:custDataLst>
  </p:cSld>
  <p:clrMapOvr>
    <a:masterClrMapping/>
  </p:clrMapOvr>
  <p:transition>
    <p:whee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Group 4"/>
          <p:cNvGrpSpPr>
            <a:grpSpLocks/>
          </p:cNvGrpSpPr>
          <p:nvPr/>
        </p:nvGrpSpPr>
        <p:grpSpPr bwMode="auto">
          <a:xfrm rot="-474702">
            <a:off x="6084953" y="5032534"/>
            <a:ext cx="2499402" cy="1661355"/>
            <a:chOff x="3373" y="1928"/>
            <a:chExt cx="1960" cy="1157"/>
          </a:xfrm>
        </p:grpSpPr>
        <p:grpSp>
          <p:nvGrpSpPr>
            <p:cNvPr id="2071" name="Group 5"/>
            <p:cNvGrpSpPr>
              <a:grpSpLocks/>
            </p:cNvGrpSpPr>
            <p:nvPr/>
          </p:nvGrpSpPr>
          <p:grpSpPr bwMode="auto">
            <a:xfrm>
              <a:off x="3373" y="1928"/>
              <a:ext cx="1960" cy="1157"/>
              <a:chOff x="3037" y="2216"/>
              <a:chExt cx="1960" cy="1157"/>
            </a:xfrm>
          </p:grpSpPr>
          <p:pic>
            <p:nvPicPr>
              <p:cNvPr id="2073" name="Picture 6" descr="BOOK2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312031">
                <a:off x="3037" y="2216"/>
                <a:ext cx="1960" cy="11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74" name="WordArt 7"/>
              <p:cNvSpPr>
                <a:spLocks noChangeArrowheads="1" noChangeShapeType="1" noTextEdit="1"/>
              </p:cNvSpPr>
              <p:nvPr/>
            </p:nvSpPr>
            <p:spPr bwMode="auto">
              <a:xfrm rot="20430294">
                <a:off x="3463" y="2330"/>
                <a:ext cx="736" cy="273"/>
              </a:xfrm>
              <a:prstGeom prst="rect">
                <a:avLst/>
              </a:prstGeom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fromWordArt="1">
                <a:prstTxWarp prst="textPlain">
                  <a:avLst>
                    <a:gd name="adj" fmla="val 56722"/>
                  </a:avLst>
                </a:prstTxWarp>
              </a:bodyPr>
              <a:lstStyle/>
              <a:p>
                <a:pPr algn="ctr"/>
                <a:r>
                  <a:rPr lang="en-US" sz="3600" kern="10" spc="720" dirty="0">
                    <a:gradFill rotWithShape="1">
                      <a:gsLst>
                        <a:gs pos="0">
                          <a:srgbClr val="FFFF66"/>
                        </a:gs>
                        <a:gs pos="100000">
                          <a:srgbClr val="FFCC00"/>
                        </a:gs>
                      </a:gsLst>
                      <a:lin ang="5400000" scaled="1"/>
                    </a:gradFill>
                    <a:effectLst>
                      <a:outerShdw dist="45791" dir="3378596" algn="ctr" rotWithShape="0">
                        <a:srgbClr val="4D4D4D">
                          <a:alpha val="79999"/>
                        </a:srgbClr>
                      </a:outerShdw>
                    </a:effectLst>
                    <a:latin typeface="Arial Black"/>
                  </a:rPr>
                  <a:t>ENGLISH 9</a:t>
                </a:r>
              </a:p>
            </p:txBody>
          </p:sp>
        </p:grpSp>
        <p:sp>
          <p:nvSpPr>
            <p:cNvPr id="2072" name="WordArt 8"/>
            <p:cNvSpPr>
              <a:spLocks noChangeArrowheads="1" noChangeShapeType="1" noTextEdit="1"/>
            </p:cNvSpPr>
            <p:nvPr/>
          </p:nvSpPr>
          <p:spPr bwMode="auto">
            <a:xfrm rot="20414003">
              <a:off x="4317" y="2528"/>
              <a:ext cx="668" cy="19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9634"/>
                </a:avLst>
              </a:prstTxWarp>
            </a:bodyPr>
            <a:lstStyle/>
            <a:p>
              <a:pPr algn="ctr"/>
              <a:r>
                <a:rPr lang="en-US" sz="3600" kern="10" dirty="0">
                  <a:ln w="12700" cap="sq">
                    <a:solidFill>
                      <a:srgbClr val="EAEAEA"/>
                    </a:solidFill>
                    <a:miter lim="800000"/>
                    <a:headEnd type="none" w="sm" len="sm"/>
                    <a:tailEnd type="none" w="sm" len="sm"/>
                  </a:ln>
                  <a:gradFill rotWithShape="1">
                    <a:gsLst>
                      <a:gs pos="0">
                        <a:srgbClr val="A603AB"/>
                      </a:gs>
                      <a:gs pos="12000">
                        <a:srgbClr val="E81766"/>
                      </a:gs>
                      <a:gs pos="27000">
                        <a:srgbClr val="EE3F17"/>
                      </a:gs>
                      <a:gs pos="48000">
                        <a:srgbClr val="FFFF00"/>
                      </a:gs>
                      <a:gs pos="64999">
                        <a:srgbClr val="1A8D48"/>
                      </a:gs>
                      <a:gs pos="78999">
                        <a:srgbClr val="0819FB"/>
                      </a:gs>
                      <a:gs pos="100000">
                        <a:srgbClr val="A603AB"/>
                      </a:gs>
                    </a:gsLst>
                    <a:lin ang="1140000" scaled="1"/>
                  </a:gradFill>
                  <a:effectLst>
                    <a:outerShdw dist="35921" dir="2700000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Arial Black"/>
                </a:rPr>
                <a:t>UNIT 4</a:t>
              </a:r>
            </a:p>
          </p:txBody>
        </p:sp>
      </p:grpSp>
      <p:pic>
        <p:nvPicPr>
          <p:cNvPr id="2053" name="Picture 1" descr="story_tim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86200"/>
            <a:ext cx="3429000" cy="27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3" descr="SAO'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4953000"/>
            <a:ext cx="152400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8" name="AutoShape 14"/>
          <p:cNvSpPr>
            <a:spLocks noChangeArrowheads="1"/>
          </p:cNvSpPr>
          <p:nvPr/>
        </p:nvSpPr>
        <p:spPr bwMode="auto">
          <a:xfrm rot="3792358">
            <a:off x="7764463" y="3132137"/>
            <a:ext cx="915988" cy="1052513"/>
          </a:xfrm>
          <a:prstGeom prst="irregularSeal2">
            <a:avLst/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60" name="AutoShape 16"/>
          <p:cNvSpPr>
            <a:spLocks noChangeArrowheads="1"/>
          </p:cNvSpPr>
          <p:nvPr/>
        </p:nvSpPr>
        <p:spPr bwMode="auto">
          <a:xfrm rot="3792358">
            <a:off x="4640263" y="5418137"/>
            <a:ext cx="915988" cy="1052513"/>
          </a:xfrm>
          <a:prstGeom prst="irregularSeal2">
            <a:avLst/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61" name="AutoShape 17"/>
          <p:cNvSpPr>
            <a:spLocks noChangeArrowheads="1"/>
          </p:cNvSpPr>
          <p:nvPr/>
        </p:nvSpPr>
        <p:spPr bwMode="auto">
          <a:xfrm rot="3792358">
            <a:off x="449263" y="2751137"/>
            <a:ext cx="915988" cy="1052513"/>
          </a:xfrm>
          <a:prstGeom prst="irregularSeal2">
            <a:avLst/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2063" name="AutoShape 19"/>
          <p:cNvSpPr>
            <a:spLocks noChangeArrowheads="1"/>
          </p:cNvSpPr>
          <p:nvPr/>
        </p:nvSpPr>
        <p:spPr bwMode="auto">
          <a:xfrm rot="3792358">
            <a:off x="449263" y="-68263"/>
            <a:ext cx="915988" cy="1052513"/>
          </a:xfrm>
          <a:prstGeom prst="irregularSeal2">
            <a:avLst/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2065" name="Picture 21" descr="SAO'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886200"/>
            <a:ext cx="152400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4800" y="1600200"/>
            <a:ext cx="8443001" cy="15696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dirty="0">
                <a:solidFill>
                  <a:schemeClr val="accent4">
                    <a:lumMod val="95000"/>
                    <a:lumOff val="5000"/>
                  </a:schemeClr>
                </a:solidFill>
                <a:latin typeface="Algerian" pitchFamily="82" charset="0"/>
              </a:rPr>
              <a:t>Period 28</a:t>
            </a:r>
            <a:r>
              <a:rPr lang="en-US" sz="4800" baseline="30000" dirty="0">
                <a:solidFill>
                  <a:schemeClr val="accent4">
                    <a:lumMod val="95000"/>
                    <a:lumOff val="5000"/>
                  </a:schemeClr>
                </a:solidFill>
                <a:latin typeface="Algerian" pitchFamily="82" charset="0"/>
              </a:rPr>
              <a:t>th</a:t>
            </a:r>
            <a:r>
              <a:rPr lang="en-US" sz="4800" dirty="0">
                <a:solidFill>
                  <a:schemeClr val="accent4">
                    <a:lumMod val="95000"/>
                    <a:lumOff val="5000"/>
                  </a:schemeClr>
                </a:solidFill>
                <a:latin typeface="Algerian" pitchFamily="82" charset="0"/>
              </a:rPr>
              <a:t>- UNIT 4:</a:t>
            </a:r>
          </a:p>
          <a:p>
            <a:pPr algn="ctr"/>
            <a:r>
              <a:rPr lang="en-US" sz="4800" dirty="0">
                <a:solidFill>
                  <a:schemeClr val="accent4">
                    <a:lumMod val="95000"/>
                    <a:lumOff val="5000"/>
                  </a:schemeClr>
                </a:solidFill>
                <a:latin typeface="Algerian" pitchFamily="82" charset="0"/>
              </a:rPr>
              <a:t>Lesson 2: A CLOSER LOOK 1</a:t>
            </a:r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 rot="3792358">
            <a:off x="4333018" y="469106"/>
            <a:ext cx="915988" cy="1052513"/>
          </a:xfrm>
          <a:prstGeom prst="irregularSeal2">
            <a:avLst/>
          </a:prstGeom>
          <a:gradFill rotWithShape="1">
            <a:gsLst>
              <a:gs pos="0">
                <a:srgbClr val="0000FF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>
              <a:solidFill>
                <a:srgbClr val="000000"/>
              </a:solidFill>
            </a:endParaRPr>
          </a:p>
        </p:txBody>
      </p:sp>
      <p:pic>
        <p:nvPicPr>
          <p:cNvPr id="16" name="Picture 21" descr="SAO'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69" y="566674"/>
            <a:ext cx="152400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3" descr="SAO'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66674"/>
            <a:ext cx="1524000" cy="107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TextBox 32"/>
          <p:cNvSpPr txBox="1">
            <a:spLocks noChangeArrowheads="1"/>
          </p:cNvSpPr>
          <p:nvPr/>
        </p:nvSpPr>
        <p:spPr bwMode="auto">
          <a:xfrm>
            <a:off x="4155468" y="5181600"/>
            <a:ext cx="34925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3" name="TextBox 14"/>
          <p:cNvSpPr txBox="1">
            <a:spLocks noChangeArrowheads="1"/>
          </p:cNvSpPr>
          <p:nvPr/>
        </p:nvSpPr>
        <p:spPr bwMode="auto">
          <a:xfrm>
            <a:off x="5328175" y="3556000"/>
            <a:ext cx="23930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20638" y="717550"/>
            <a:ext cx="2819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 dirty="0">
                <a:solidFill>
                  <a:srgbClr val="C00000"/>
                </a:solidFill>
              </a:rPr>
              <a:t>I. Vocabulary</a:t>
            </a:r>
          </a:p>
        </p:txBody>
      </p:sp>
      <p:pic>
        <p:nvPicPr>
          <p:cNvPr id="20" name="Picture 19" descr="C:\Users\SONGKIET\Desktop\dạy giỏi\image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286000"/>
            <a:ext cx="45720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dell\Desktop\a5 (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33800" y="2286000"/>
            <a:ext cx="4648200" cy="3810000"/>
          </a:xfrm>
          <a:prstGeom prst="rect">
            <a:avLst/>
          </a:prstGeom>
          <a:noFill/>
        </p:spPr>
      </p:pic>
      <p:pic>
        <p:nvPicPr>
          <p:cNvPr id="1027" name="Picture 3" descr="C:\Users\dell\Desktop\tải xuốn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10000" y="2362200"/>
            <a:ext cx="3505200" cy="2590800"/>
          </a:xfrm>
          <a:prstGeom prst="rect">
            <a:avLst/>
          </a:prstGeom>
          <a:noFill/>
        </p:spPr>
      </p:pic>
      <p:pic>
        <p:nvPicPr>
          <p:cNvPr id="1029" name="Picture 5" descr="C:\Users\dell\Desktop\tải xuống (1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33800" y="1981200"/>
            <a:ext cx="4572000" cy="3886200"/>
          </a:xfrm>
          <a:prstGeom prst="rect">
            <a:avLst/>
          </a:prstGeom>
          <a:noFill/>
        </p:spPr>
      </p:pic>
      <p:pic>
        <p:nvPicPr>
          <p:cNvPr id="1030" name="Picture 6" descr="C:\Users\dell\Desktop\tải xuống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86200" y="1981200"/>
            <a:ext cx="4114800" cy="41148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TextBox 24"/>
          <p:cNvSpPr txBox="1">
            <a:spLocks noChangeArrowheads="1"/>
          </p:cNvSpPr>
          <p:nvPr/>
        </p:nvSpPr>
        <p:spPr bwMode="auto">
          <a:xfrm>
            <a:off x="0" y="659785"/>
            <a:ext cx="9144000" cy="9140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800" dirty="0"/>
              <a:t>entertain       / ,</a:t>
            </a:r>
            <a:r>
              <a:rPr lang="en-US" sz="2800" dirty="0" err="1"/>
              <a:t>entə'tein</a:t>
            </a:r>
            <a:r>
              <a:rPr lang="en-US" sz="2800" dirty="0"/>
              <a:t> /  (v): - 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endParaRPr lang="en-US" sz="2800" dirty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2800" dirty="0"/>
              <a:t>act out                             ( v) : -  </a:t>
            </a:r>
            <a:r>
              <a:rPr lang="en-US" sz="2800" dirty="0" err="1"/>
              <a:t>diễn</a:t>
            </a:r>
            <a:r>
              <a:rPr lang="en-US" sz="2800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bare-footed   / </a:t>
            </a:r>
            <a:r>
              <a:rPr lang="en-US" sz="2800" dirty="0" err="1"/>
              <a:t>beə</a:t>
            </a:r>
            <a:r>
              <a:rPr lang="en-US" sz="2800" dirty="0"/>
              <a:t>  ˈ</a:t>
            </a:r>
            <a:r>
              <a:rPr lang="en-US" sz="2800" dirty="0" err="1"/>
              <a:t>fʊtɪd</a:t>
            </a:r>
            <a:r>
              <a:rPr lang="en-US" sz="2800" dirty="0"/>
              <a:t> / (</a:t>
            </a:r>
            <a:r>
              <a:rPr lang="en-US" sz="2800" dirty="0" err="1"/>
              <a:t>adj</a:t>
            </a:r>
            <a:r>
              <a:rPr lang="en-US" sz="2800" dirty="0"/>
              <a:t>) : - </a:t>
            </a:r>
            <a:r>
              <a:rPr lang="vi-VN" sz="2800" dirty="0"/>
              <a:t>đi chân đất</a:t>
            </a:r>
            <a:endParaRPr lang="en-US" sz="2800" dirty="0"/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sz="2800" dirty="0"/>
              <a:t>street vendor / '</a:t>
            </a:r>
            <a:r>
              <a:rPr lang="en-US" sz="2800" dirty="0" err="1"/>
              <a:t>vendɔ</a:t>
            </a:r>
            <a:r>
              <a:rPr lang="en-US" sz="2800" dirty="0"/>
              <a:t> / (n) : -  </a:t>
            </a:r>
            <a:r>
              <a:rPr lang="en-US" sz="2800" dirty="0" err="1"/>
              <a:t>người</a:t>
            </a:r>
            <a:r>
              <a:rPr lang="en-US" sz="2800" dirty="0"/>
              <a:t> / </a:t>
            </a:r>
            <a:r>
              <a:rPr lang="en-US" sz="2800" dirty="0" err="1"/>
              <a:t>quán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rong</a:t>
            </a: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tug of war     / </a:t>
            </a:r>
            <a:r>
              <a:rPr lang="en-US" sz="2800" dirty="0" err="1"/>
              <a:t>tʌg</a:t>
            </a:r>
            <a:r>
              <a:rPr lang="en-US" sz="2800" dirty="0"/>
              <a:t>  </a:t>
            </a:r>
            <a:r>
              <a:rPr lang="en-US" sz="2800" dirty="0" err="1"/>
              <a:t>əv</a:t>
            </a:r>
            <a:r>
              <a:rPr lang="en-US" sz="2800" dirty="0"/>
              <a:t>  </a:t>
            </a:r>
            <a:r>
              <a:rPr lang="en-US" sz="2800" dirty="0" err="1"/>
              <a:t>wɔ</a:t>
            </a:r>
            <a:r>
              <a:rPr lang="en-US" sz="2800" dirty="0"/>
              <a:t>:  /   : -  </a:t>
            </a:r>
            <a:r>
              <a:rPr lang="en-US" sz="2800" dirty="0" err="1"/>
              <a:t>trò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 co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Illiterate         /</a:t>
            </a:r>
            <a:r>
              <a:rPr lang="en-US" sz="2800" dirty="0" err="1"/>
              <a:t>ɪˈlɪtərət</a:t>
            </a:r>
            <a:r>
              <a:rPr lang="en-US" sz="2800" dirty="0"/>
              <a:t>/         :-  </a:t>
            </a:r>
            <a:r>
              <a:rPr lang="en-US" sz="2800" dirty="0" err="1"/>
              <a:t>mù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seniority   /ˌ</a:t>
            </a:r>
            <a:r>
              <a:rPr lang="en-US" sz="2800" dirty="0" err="1"/>
              <a:t>siːniˈɒrəti</a:t>
            </a:r>
            <a:r>
              <a:rPr lang="en-US" sz="2800" dirty="0"/>
              <a:t>/ :-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tuổi</a:t>
            </a:r>
            <a:r>
              <a:rPr lang="en-US" sz="2800" dirty="0"/>
              <a:t>,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hệ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keep a diary   / '</a:t>
            </a:r>
            <a:r>
              <a:rPr lang="en-US" sz="2800" dirty="0" err="1"/>
              <a:t>daiəri</a:t>
            </a:r>
            <a:r>
              <a:rPr lang="en-US" sz="2800" dirty="0"/>
              <a:t> /       : -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endParaRPr lang="en-US" sz="2800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Pay respect to + N             : -  </a:t>
            </a:r>
            <a:r>
              <a:rPr lang="en-US" sz="2800" dirty="0" err="1"/>
              <a:t>tôn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 bold            </a:t>
            </a:r>
            <a:r>
              <a:rPr lang="en-US" sz="2800" b="1" dirty="0"/>
              <a:t> / </a:t>
            </a:r>
            <a:r>
              <a:rPr lang="en-US" sz="2800" dirty="0" err="1"/>
              <a:t>bould</a:t>
            </a:r>
            <a:r>
              <a:rPr lang="en-US" sz="2800" dirty="0"/>
              <a:t> /        : - </a:t>
            </a:r>
            <a:r>
              <a:rPr lang="vi-VN" sz="2800" dirty="0"/>
              <a:t>trơ tráo, liều lĩnh</a:t>
            </a:r>
            <a:endParaRPr lang="en-US" sz="2800" dirty="0"/>
          </a:p>
          <a:p>
            <a:pPr marL="514350" indent="-514350"/>
            <a:endParaRPr lang="en-US" sz="2800" dirty="0"/>
          </a:p>
          <a:p>
            <a:endParaRPr lang="en-US" sz="2800" dirty="0"/>
          </a:p>
          <a:p>
            <a:pPr marL="514350" indent="-514350">
              <a:buFont typeface="+mj-lt"/>
              <a:buAutoNum type="arabicPeriod"/>
            </a:pPr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pPr eaLnBrk="1" hangingPunct="1"/>
            <a:endParaRPr lang="en-US" sz="2800" dirty="0"/>
          </a:p>
          <a:p>
            <a:pPr eaLnBrk="1" hangingPunct="1">
              <a:buFontTx/>
              <a:buChar char="-"/>
            </a:pPr>
            <a:endParaRPr lang="en-US" sz="2800" dirty="0"/>
          </a:p>
          <a:p>
            <a:pPr eaLnBrk="1" hangingPunct="1">
              <a:buFontTx/>
              <a:buChar char="-"/>
            </a:pPr>
            <a:endParaRPr lang="en-US" sz="2800" dirty="0"/>
          </a:p>
          <a:p>
            <a:pPr eaLnBrk="1" hangingPunct="1">
              <a:buFontTx/>
              <a:buChar char="-"/>
            </a:pPr>
            <a:endParaRPr lang="en-US" sz="2800" dirty="0"/>
          </a:p>
          <a:p>
            <a:pPr eaLnBrk="1" hangingPunct="1">
              <a:buFontTx/>
              <a:buChar char="-"/>
            </a:pPr>
            <a:endParaRPr lang="en-US" sz="2800" dirty="0"/>
          </a:p>
          <a:p>
            <a:pPr eaLnBrk="1" hangingPunct="1">
              <a:buFontTx/>
              <a:buChar char="-"/>
            </a:pPr>
            <a:endParaRPr lang="en-US" sz="2800" dirty="0"/>
          </a:p>
        </p:txBody>
      </p:sp>
      <p:sp>
        <p:nvSpPr>
          <p:cNvPr id="3084" name="TextBox 32"/>
          <p:cNvSpPr txBox="1">
            <a:spLocks noChangeArrowheads="1"/>
          </p:cNvSpPr>
          <p:nvPr/>
        </p:nvSpPr>
        <p:spPr bwMode="auto">
          <a:xfrm>
            <a:off x="4155468" y="5181600"/>
            <a:ext cx="34925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3" name="TextBox 14"/>
          <p:cNvSpPr txBox="1">
            <a:spLocks noChangeArrowheads="1"/>
          </p:cNvSpPr>
          <p:nvPr/>
        </p:nvSpPr>
        <p:spPr bwMode="auto">
          <a:xfrm>
            <a:off x="5328175" y="3556000"/>
            <a:ext cx="23930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 sz="2800">
              <a:solidFill>
                <a:srgbClr val="002060"/>
              </a:solidFill>
            </a:endParaRPr>
          </a:p>
        </p:txBody>
      </p:sp>
      <p:sp>
        <p:nvSpPr>
          <p:cNvPr id="4" name="TextBox 8"/>
          <p:cNvSpPr txBox="1">
            <a:spLocks noChangeArrowheads="1"/>
          </p:cNvSpPr>
          <p:nvPr/>
        </p:nvSpPr>
        <p:spPr bwMode="auto">
          <a:xfrm>
            <a:off x="0" y="0"/>
            <a:ext cx="2819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800" b="1" dirty="0">
                <a:solidFill>
                  <a:srgbClr val="C00000"/>
                </a:solidFill>
              </a:rPr>
              <a:t>I. Vocabulary</a:t>
            </a:r>
          </a:p>
        </p:txBody>
      </p:sp>
    </p:spTree>
    <p:custDataLst>
      <p:tags r:id="rId1"/>
    </p:custData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2"/>
          <p:cNvSpPr txBox="1">
            <a:spLocks noChangeArrowheads="1"/>
          </p:cNvSpPr>
          <p:nvPr/>
        </p:nvSpPr>
        <p:spPr bwMode="auto">
          <a:xfrm>
            <a:off x="304800" y="76200"/>
            <a:ext cx="853440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800" b="1" dirty="0">
                <a:solidFill>
                  <a:srgbClr val="C00000"/>
                </a:solidFill>
              </a:rPr>
              <a:t>1. Match a verb in A with a word/phrase in B.</a:t>
            </a:r>
          </a:p>
        </p:txBody>
      </p:sp>
      <p:graphicFrame>
        <p:nvGraphicFramePr>
          <p:cNvPr id="10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57907"/>
              </p:ext>
            </p:extLst>
          </p:nvPr>
        </p:nvGraphicFramePr>
        <p:xfrm>
          <a:off x="1371600" y="836613"/>
          <a:ext cx="6400800" cy="4664079"/>
        </p:xfrm>
        <a:graphic>
          <a:graphicData uri="http://schemas.openxmlformats.org/drawingml/2006/table">
            <a:tbl>
              <a:tblPr/>
              <a:tblGrid>
                <a:gridCol w="3200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0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8231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A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B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1. go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a. to drum music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2. collect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b. themselves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3. entertain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c. stories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4. dance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d. a diary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5. act out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e. your imagination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6. use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f. bare-footed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7. preserve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g. the post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823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8. keep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h. our traditions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1" name="Text Box 74"/>
          <p:cNvSpPr txBox="1">
            <a:spLocks noChangeArrowheads="1"/>
          </p:cNvSpPr>
          <p:nvPr/>
        </p:nvSpPr>
        <p:spPr bwMode="auto">
          <a:xfrm>
            <a:off x="152400" y="5500688"/>
            <a:ext cx="990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Key:</a:t>
            </a:r>
          </a:p>
        </p:txBody>
      </p:sp>
      <p:graphicFrame>
        <p:nvGraphicFramePr>
          <p:cNvPr id="12" name="Group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112056"/>
              </p:ext>
            </p:extLst>
          </p:nvPr>
        </p:nvGraphicFramePr>
        <p:xfrm>
          <a:off x="762000" y="5486400"/>
          <a:ext cx="8153400" cy="1036638"/>
        </p:xfrm>
        <a:graphic>
          <a:graphicData uri="http://schemas.openxmlformats.org/drawingml/2006/table">
            <a:tbl>
              <a:tblPr/>
              <a:tblGrid>
                <a:gridCol w="1019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91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8319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1</a:t>
                      </a: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2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5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6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7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Arial" charset="0"/>
                        </a:rPr>
                        <a:t>8</a:t>
                      </a: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31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3" name="Text Box 75"/>
          <p:cNvSpPr txBox="1">
            <a:spLocks noChangeArrowheads="1"/>
          </p:cNvSpPr>
          <p:nvPr/>
        </p:nvSpPr>
        <p:spPr bwMode="auto">
          <a:xfrm>
            <a:off x="990600" y="5943600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dirty="0">
                <a:solidFill>
                  <a:srgbClr val="C00000"/>
                </a:solidFill>
              </a:rPr>
              <a:t>f</a:t>
            </a:r>
          </a:p>
        </p:txBody>
      </p:sp>
      <p:sp>
        <p:nvSpPr>
          <p:cNvPr id="14" name="Text Box 76"/>
          <p:cNvSpPr txBox="1">
            <a:spLocks noChangeArrowheads="1"/>
          </p:cNvSpPr>
          <p:nvPr/>
        </p:nvSpPr>
        <p:spPr bwMode="auto">
          <a:xfrm>
            <a:off x="1981200" y="5943600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dirty="0">
                <a:solidFill>
                  <a:srgbClr val="C00000"/>
                </a:solidFill>
              </a:rPr>
              <a:t>g</a:t>
            </a:r>
          </a:p>
        </p:txBody>
      </p:sp>
      <p:sp>
        <p:nvSpPr>
          <p:cNvPr id="15" name="Text Box 77"/>
          <p:cNvSpPr txBox="1">
            <a:spLocks noChangeArrowheads="1"/>
          </p:cNvSpPr>
          <p:nvPr/>
        </p:nvSpPr>
        <p:spPr bwMode="auto">
          <a:xfrm>
            <a:off x="2971800" y="5943600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>
                <a:solidFill>
                  <a:srgbClr val="C00000"/>
                </a:solidFill>
              </a:rPr>
              <a:t>b</a:t>
            </a:r>
          </a:p>
        </p:txBody>
      </p:sp>
      <p:sp>
        <p:nvSpPr>
          <p:cNvPr id="16" name="Text Box 78"/>
          <p:cNvSpPr txBox="1">
            <a:spLocks noChangeArrowheads="1"/>
          </p:cNvSpPr>
          <p:nvPr/>
        </p:nvSpPr>
        <p:spPr bwMode="auto">
          <a:xfrm>
            <a:off x="4038600" y="5943600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>
                <a:solidFill>
                  <a:srgbClr val="C00000"/>
                </a:solidFill>
              </a:rPr>
              <a:t>a</a:t>
            </a:r>
          </a:p>
        </p:txBody>
      </p:sp>
      <p:sp>
        <p:nvSpPr>
          <p:cNvPr id="17" name="Text Box 79"/>
          <p:cNvSpPr txBox="1">
            <a:spLocks noChangeArrowheads="1"/>
          </p:cNvSpPr>
          <p:nvPr/>
        </p:nvSpPr>
        <p:spPr bwMode="auto">
          <a:xfrm>
            <a:off x="4953000" y="5953125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>
                <a:solidFill>
                  <a:srgbClr val="C00000"/>
                </a:solidFill>
              </a:rPr>
              <a:t>c</a:t>
            </a:r>
          </a:p>
        </p:txBody>
      </p:sp>
      <p:sp>
        <p:nvSpPr>
          <p:cNvPr id="18" name="Text Box 80"/>
          <p:cNvSpPr txBox="1">
            <a:spLocks noChangeArrowheads="1"/>
          </p:cNvSpPr>
          <p:nvPr/>
        </p:nvSpPr>
        <p:spPr bwMode="auto">
          <a:xfrm>
            <a:off x="6096000" y="5943600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>
                <a:solidFill>
                  <a:srgbClr val="C00000"/>
                </a:solidFill>
              </a:rPr>
              <a:t>e</a:t>
            </a:r>
          </a:p>
        </p:txBody>
      </p:sp>
      <p:sp>
        <p:nvSpPr>
          <p:cNvPr id="19" name="Text Box 81"/>
          <p:cNvSpPr txBox="1">
            <a:spLocks noChangeArrowheads="1"/>
          </p:cNvSpPr>
          <p:nvPr/>
        </p:nvSpPr>
        <p:spPr bwMode="auto">
          <a:xfrm>
            <a:off x="7162800" y="5943600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dirty="0">
                <a:solidFill>
                  <a:srgbClr val="C00000"/>
                </a:solidFill>
              </a:rPr>
              <a:t>h</a:t>
            </a:r>
          </a:p>
        </p:txBody>
      </p:sp>
      <p:sp>
        <p:nvSpPr>
          <p:cNvPr id="20" name="Text Box 82"/>
          <p:cNvSpPr txBox="1">
            <a:spLocks noChangeArrowheads="1"/>
          </p:cNvSpPr>
          <p:nvPr/>
        </p:nvSpPr>
        <p:spPr bwMode="auto">
          <a:xfrm>
            <a:off x="8153400" y="5953125"/>
            <a:ext cx="4572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dirty="0">
                <a:solidFill>
                  <a:srgbClr val="C00000"/>
                </a:solidFill>
              </a:rPr>
              <a:t>d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Box 2"/>
          <p:cNvSpPr txBox="1">
            <a:spLocks noChangeArrowheads="1"/>
          </p:cNvSpPr>
          <p:nvPr/>
        </p:nvSpPr>
        <p:spPr bwMode="auto">
          <a:xfrm>
            <a:off x="304800" y="82550"/>
            <a:ext cx="8534400" cy="831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400" b="1" dirty="0">
                <a:solidFill>
                  <a:srgbClr val="C00000"/>
                </a:solidFill>
              </a:rPr>
              <a:t>2. Use the newly-formed phrases in with the verbs in their correct forms to complete the sentences.</a:t>
            </a:r>
          </a:p>
        </p:txBody>
      </p:sp>
      <p:sp>
        <p:nvSpPr>
          <p:cNvPr id="8196" name="Rectangle 3"/>
          <p:cNvSpPr>
            <a:spLocks noChangeArrowheads="1"/>
          </p:cNvSpPr>
          <p:nvPr/>
        </p:nvSpPr>
        <p:spPr bwMode="auto">
          <a:xfrm>
            <a:off x="381000" y="1111320"/>
            <a:ext cx="8458200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0066"/>
                </a:solidFill>
              </a:rPr>
              <a:t>1. In my time, most girls ____________ where they could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write down their daily thoughts and feelings.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2. 'Grandpa, how did the children in your village use to </a:t>
            </a:r>
            <a:r>
              <a:rPr lang="en-US" dirty="0">
                <a:solidFill>
                  <a:srgbClr val="000066"/>
                </a:solidFill>
              </a:rPr>
              <a:t>________________</a:t>
            </a:r>
            <a:r>
              <a:rPr lang="en-US" sz="2400" dirty="0">
                <a:solidFill>
                  <a:srgbClr val="000066"/>
                </a:solidFill>
              </a:rPr>
              <a:t>           ?' - 'They played games like tug of war, hide and seek, or flew their kites.'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3. We should work together to </a:t>
            </a:r>
            <a:r>
              <a:rPr lang="en-US" dirty="0">
                <a:solidFill>
                  <a:srgbClr val="000066"/>
                </a:solidFill>
              </a:rPr>
              <a:t>____________________</a:t>
            </a:r>
            <a:r>
              <a:rPr lang="en-US" sz="2400" dirty="0">
                <a:solidFill>
                  <a:srgbClr val="000066"/>
                </a:solidFill>
              </a:rPr>
              <a:t> .   They are of great value to us.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4. </a:t>
            </a:r>
            <a:r>
              <a:rPr lang="en-US" dirty="0">
                <a:solidFill>
                  <a:srgbClr val="000066"/>
                </a:solidFill>
              </a:rPr>
              <a:t>__________________ </a:t>
            </a:r>
            <a:r>
              <a:rPr lang="en-US" sz="2400" dirty="0">
                <a:solidFill>
                  <a:srgbClr val="000066"/>
                </a:solidFill>
              </a:rPr>
              <a:t>and draw a picture of your dream house.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5. Children are very creative. They are good at </a:t>
            </a:r>
            <a:r>
              <a:rPr lang="en-US" dirty="0">
                <a:solidFill>
                  <a:srgbClr val="000066"/>
                </a:solidFill>
              </a:rPr>
              <a:t>_____________ .</a:t>
            </a:r>
          </a:p>
          <a:p>
            <a:pPr eaLnBrk="0" hangingPunct="0"/>
            <a:r>
              <a:rPr lang="en-US" sz="2400" dirty="0">
                <a:solidFill>
                  <a:srgbClr val="000066"/>
                </a:solidFill>
              </a:rPr>
              <a:t>6. A postman comes once a day to </a:t>
            </a:r>
            <a:r>
              <a:rPr lang="en-US" dirty="0">
                <a:solidFill>
                  <a:srgbClr val="000066"/>
                </a:solidFill>
              </a:rPr>
              <a:t>______________ </a:t>
            </a:r>
            <a:r>
              <a:rPr lang="en-US" sz="2400" dirty="0">
                <a:solidFill>
                  <a:srgbClr val="000066"/>
                </a:solidFill>
              </a:rPr>
              <a:t>from the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post box.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7. I love ___________    on the beach and feeling the sand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under my feet.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8. The Lion Dance is usually performed at Mid-Autumn Festival, where the dancers </a:t>
            </a:r>
            <a:r>
              <a:rPr lang="en-US" sz="2400" dirty="0" err="1">
                <a:solidFill>
                  <a:srgbClr val="000066"/>
                </a:solidFill>
              </a:rPr>
              <a:t>skilfully</a:t>
            </a:r>
            <a:r>
              <a:rPr lang="en-US" sz="2400" dirty="0">
                <a:solidFill>
                  <a:srgbClr val="000066"/>
                </a:solidFill>
              </a:rPr>
              <a:t> _____________.</a:t>
            </a:r>
            <a:endParaRPr lang="en-US" dirty="0">
              <a:solidFill>
                <a:srgbClr val="000066"/>
              </a:solidFill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3810000" y="1200150"/>
            <a:ext cx="19812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</a:rPr>
              <a:t>kept a diary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-76200" y="2266950"/>
            <a:ext cx="35052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</a:rPr>
              <a:t>entertain themselves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4572001" y="2996852"/>
            <a:ext cx="312419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</a:rPr>
              <a:t>preserve our traditions</a:t>
            </a:r>
          </a:p>
        </p:txBody>
      </p:sp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381000" y="3733800"/>
            <a:ext cx="31242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</a:rPr>
              <a:t>Use your imagination</a:t>
            </a:r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6618288" y="4038600"/>
            <a:ext cx="2449512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>
                <a:solidFill>
                  <a:srgbClr val="FF0000"/>
                </a:solidFill>
              </a:rPr>
              <a:t>acting out stories</a:t>
            </a: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4953000" y="4476750"/>
            <a:ext cx="2176463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>
                <a:solidFill>
                  <a:srgbClr val="FF0000"/>
                </a:solidFill>
              </a:rPr>
              <a:t>collect the post</a:t>
            </a: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1447800" y="5181600"/>
            <a:ext cx="251460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>
                <a:solidFill>
                  <a:srgbClr val="FF0000"/>
                </a:solidFill>
              </a:rPr>
              <a:t>going bare-footed</a:t>
            </a: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5311775" y="6248400"/>
            <a:ext cx="3146425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>
                <a:solidFill>
                  <a:srgbClr val="FF0000"/>
                </a:solidFill>
              </a:rPr>
              <a:t>dance to drum music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Box 2"/>
          <p:cNvSpPr txBox="1">
            <a:spLocks noChangeArrowheads="1"/>
          </p:cNvSpPr>
          <p:nvPr/>
        </p:nvSpPr>
        <p:spPr bwMode="auto">
          <a:xfrm>
            <a:off x="0" y="152400"/>
            <a:ext cx="9144000" cy="430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dirty="0">
                <a:solidFill>
                  <a:srgbClr val="C00000"/>
                </a:solidFill>
              </a:rPr>
              <a:t>3. Choose a word/phrase from the box to complete the sentences.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914400" y="762000"/>
            <a:ext cx="6843713" cy="9906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solidFill>
                <a:srgbClr val="002060"/>
              </a:solidFill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990600" y="838200"/>
            <a:ext cx="16764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dirty="0">
                <a:solidFill>
                  <a:srgbClr val="002060"/>
                </a:solidFill>
              </a:rPr>
              <a:t>illiterate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990600" y="1219200"/>
            <a:ext cx="16764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2060"/>
                </a:solidFill>
              </a:rPr>
              <a:t>strict rules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2971800" y="838200"/>
            <a:ext cx="19050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2060"/>
                </a:solidFill>
              </a:rPr>
              <a:t>face to face</a:t>
            </a:r>
          </a:p>
        </p:txBody>
      </p:sp>
      <p:sp>
        <p:nvSpPr>
          <p:cNvPr id="10248" name="Text Box 10"/>
          <p:cNvSpPr txBox="1">
            <a:spLocks noChangeArrowheads="1"/>
          </p:cNvSpPr>
          <p:nvPr/>
        </p:nvSpPr>
        <p:spPr bwMode="auto">
          <a:xfrm>
            <a:off x="2895600" y="1219200"/>
            <a:ext cx="19812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2060"/>
                </a:solidFill>
              </a:rPr>
              <a:t>street vendors</a:t>
            </a:r>
          </a:p>
        </p:txBody>
      </p:sp>
      <p:sp>
        <p:nvSpPr>
          <p:cNvPr id="10249" name="Text Box 8"/>
          <p:cNvSpPr txBox="1">
            <a:spLocks noChangeArrowheads="1"/>
          </p:cNvSpPr>
          <p:nvPr/>
        </p:nvSpPr>
        <p:spPr bwMode="auto">
          <a:xfrm>
            <a:off x="6096000" y="838200"/>
            <a:ext cx="14478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2060"/>
                </a:solidFill>
              </a:rPr>
              <a:t>physical</a:t>
            </a:r>
          </a:p>
        </p:txBody>
      </p:sp>
      <p:sp>
        <p:nvSpPr>
          <p:cNvPr id="10250" name="Text Box 9"/>
          <p:cNvSpPr txBox="1">
            <a:spLocks noChangeArrowheads="1"/>
          </p:cNvSpPr>
          <p:nvPr/>
        </p:nvSpPr>
        <p:spPr bwMode="auto">
          <a:xfrm>
            <a:off x="6096000" y="1219200"/>
            <a:ext cx="1585913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2060"/>
                </a:solidFill>
              </a:rPr>
              <a:t>seniority</a:t>
            </a:r>
          </a:p>
        </p:txBody>
      </p:sp>
      <p:sp>
        <p:nvSpPr>
          <p:cNvPr id="10251" name="Rectangle 3"/>
          <p:cNvSpPr>
            <a:spLocks noChangeArrowheads="1"/>
          </p:cNvSpPr>
          <p:nvPr/>
        </p:nvSpPr>
        <p:spPr bwMode="auto">
          <a:xfrm>
            <a:off x="152400" y="1905000"/>
            <a:ext cx="87630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2060"/>
                </a:solidFill>
              </a:rPr>
              <a:t>1. Paying respect to people of ____________is a tradition in Viet Nam.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2. Quite a large number of ethnic people in the mountains are still ____________. They can't read or write.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3. Eating from ______________is a popular habit of people in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big cities in Viet Nam.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4. There should be _____________ on the roads to reduce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the number of accidents.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5. _____________ punishment was common at schools in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the past.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6. I prefer talking ____________ to talking on the phone.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4510087" y="1905000"/>
            <a:ext cx="158591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seniority</a:t>
            </a: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1423987" y="2981325"/>
            <a:ext cx="1676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illiterate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2286000" y="3348335"/>
            <a:ext cx="23622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street vendors</a:t>
            </a: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3062287" y="4078288"/>
            <a:ext cx="1676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strict rules</a:t>
            </a:r>
          </a:p>
        </p:txBody>
      </p:sp>
      <p:sp>
        <p:nvSpPr>
          <p:cNvPr id="22" name="Text Box 8"/>
          <p:cNvSpPr txBox="1">
            <a:spLocks noChangeArrowheads="1"/>
          </p:cNvSpPr>
          <p:nvPr/>
        </p:nvSpPr>
        <p:spPr bwMode="auto">
          <a:xfrm>
            <a:off x="738187" y="4810125"/>
            <a:ext cx="1447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Physical</a:t>
            </a: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701925" y="5526088"/>
            <a:ext cx="1905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face to face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0" y="152400"/>
            <a:ext cx="9039225" cy="430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 dirty="0">
                <a:solidFill>
                  <a:srgbClr val="C00000"/>
                </a:solidFill>
              </a:rPr>
              <a:t>4. Complete the sentences with the right form of the words below.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838200" y="914400"/>
            <a:ext cx="7467600" cy="6096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2400">
              <a:solidFill>
                <a:srgbClr val="002060"/>
              </a:solidFill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990600" y="944563"/>
            <a:ext cx="1676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tradition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3048000" y="914400"/>
            <a:ext cx="1066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habit</a:t>
            </a:r>
          </a:p>
        </p:txBody>
      </p:sp>
      <p:sp>
        <p:nvSpPr>
          <p:cNvPr id="12295" name="Text Box 6"/>
          <p:cNvSpPr txBox="1">
            <a:spLocks noChangeArrowheads="1"/>
          </p:cNvSpPr>
          <p:nvPr/>
        </p:nvSpPr>
        <p:spPr bwMode="auto">
          <a:xfrm>
            <a:off x="4724400" y="914400"/>
            <a:ext cx="16764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behaviour</a:t>
            </a: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934200" y="914400"/>
            <a:ext cx="1447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practice</a:t>
            </a:r>
          </a:p>
        </p:txBody>
      </p:sp>
      <p:sp>
        <p:nvSpPr>
          <p:cNvPr id="12297" name="Rectangle 3"/>
          <p:cNvSpPr>
            <a:spLocks noChangeArrowheads="1"/>
          </p:cNvSpPr>
          <p:nvPr/>
        </p:nvSpPr>
        <p:spPr bwMode="auto">
          <a:xfrm>
            <a:off x="685800" y="1957933"/>
            <a:ext cx="77724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2060"/>
                </a:solidFill>
              </a:rPr>
              <a:t>1. It's never easy to break a bad ____________.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2. His bold ____________shocked everybody present.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3. It runs as a ____________ in Viet Nam that elderly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grandparents and parents are taken care of by their children until they die.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4. It was his ____________ to take a nap after lunch.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5. Using blackboards and chalk as the only teaching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aid is still a common ____________in most developing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countries.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6. He could be fired for his rude ____________ towards the VIP guest.</a:t>
            </a:r>
          </a:p>
        </p:txBody>
      </p:sp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Box 2"/>
          <p:cNvSpPr txBox="1">
            <a:spLocks noChangeArrowheads="1"/>
          </p:cNvSpPr>
          <p:nvPr/>
        </p:nvSpPr>
        <p:spPr bwMode="auto">
          <a:xfrm>
            <a:off x="304800" y="990600"/>
            <a:ext cx="8610600" cy="3108543"/>
          </a:xfrm>
          <a:prstGeom prst="rect">
            <a:avLst/>
          </a:prstGeom>
          <a:solidFill>
            <a:srgbClr val="FFFFCC"/>
          </a:soli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b="1" dirty="0">
                <a:solidFill>
                  <a:srgbClr val="FF0000"/>
                </a:solidFill>
              </a:rPr>
              <a:t>Remember!</a:t>
            </a:r>
          </a:p>
          <a:p>
            <a:pPr algn="just" eaLnBrk="1" hangingPunct="1"/>
            <a:r>
              <a:rPr lang="en-US" sz="2800" i="1" dirty="0">
                <a:solidFill>
                  <a:srgbClr val="FF0000"/>
                </a:solidFill>
              </a:rPr>
              <a:t>tradition</a:t>
            </a:r>
            <a:r>
              <a:rPr lang="en-US" sz="2800" dirty="0">
                <a:solidFill>
                  <a:srgbClr val="002060"/>
                </a:solidFill>
              </a:rPr>
              <a:t>: an inherited way of thinking or acting </a:t>
            </a:r>
          </a:p>
          <a:p>
            <a:pPr algn="just" eaLnBrk="1" hangingPunct="1"/>
            <a:r>
              <a:rPr lang="en-US" sz="2800" i="1" dirty="0">
                <a:solidFill>
                  <a:srgbClr val="FF0000"/>
                </a:solidFill>
              </a:rPr>
              <a:t>habit</a:t>
            </a:r>
            <a:r>
              <a:rPr lang="en-US" sz="2800" dirty="0">
                <a:solidFill>
                  <a:srgbClr val="002060"/>
                </a:solidFill>
              </a:rPr>
              <a:t>: what you frequently do</a:t>
            </a:r>
          </a:p>
          <a:p>
            <a:pPr algn="just" eaLnBrk="1" hangingPunct="1"/>
            <a:r>
              <a:rPr lang="en-US" sz="2800" i="1" dirty="0" err="1">
                <a:solidFill>
                  <a:srgbClr val="FF0000"/>
                </a:solidFill>
              </a:rPr>
              <a:t>behaviour</a:t>
            </a:r>
            <a:r>
              <a:rPr lang="en-US" sz="2800" dirty="0">
                <a:solidFill>
                  <a:srgbClr val="002060"/>
                </a:solidFill>
              </a:rPr>
              <a:t>: the way in which one acts, especially towards others</a:t>
            </a:r>
          </a:p>
          <a:p>
            <a:pPr algn="just" eaLnBrk="1" hangingPunct="1"/>
            <a:r>
              <a:rPr lang="en-US" sz="2800" i="1" dirty="0">
                <a:solidFill>
                  <a:srgbClr val="FF0000"/>
                </a:solidFill>
              </a:rPr>
              <a:t>practice</a:t>
            </a:r>
            <a:r>
              <a:rPr lang="en-US" sz="2800" dirty="0">
                <a:solidFill>
                  <a:srgbClr val="002060"/>
                </a:solidFill>
              </a:rPr>
              <a:t>: the actual application or use of an idea, </a:t>
            </a:r>
            <a:r>
              <a:rPr lang="en-US" sz="2800" dirty="0" err="1">
                <a:solidFill>
                  <a:srgbClr val="002060"/>
                </a:solidFill>
              </a:rPr>
              <a:t>belief,or</a:t>
            </a:r>
            <a:r>
              <a:rPr lang="en-US" sz="2800" dirty="0">
                <a:solidFill>
                  <a:srgbClr val="002060"/>
                </a:solidFill>
              </a:rPr>
              <a:t> method </a:t>
            </a:r>
            <a:endParaRPr lang="en-US" dirty="0">
              <a:solidFill>
                <a:srgbClr val="002060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76200" y="178713"/>
            <a:ext cx="896302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2200" b="1">
                <a:solidFill>
                  <a:srgbClr val="C00000"/>
                </a:solidFill>
              </a:rPr>
              <a:t>4. Complete the sentences with the right form of the words below.</a:t>
            </a:r>
            <a:endParaRPr lang="en-US" b="1">
              <a:solidFill>
                <a:srgbClr val="C00000"/>
              </a:solidFill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838200" y="838200"/>
            <a:ext cx="7467600" cy="6096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sz="2400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914400" y="944563"/>
            <a:ext cx="1676400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tradition</a:t>
            </a: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2971800" y="914400"/>
            <a:ext cx="1066800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habit</a:t>
            </a:r>
          </a:p>
        </p:txBody>
      </p:sp>
      <p:sp>
        <p:nvSpPr>
          <p:cNvPr id="14343" name="Text Box 6"/>
          <p:cNvSpPr txBox="1">
            <a:spLocks noChangeArrowheads="1"/>
          </p:cNvSpPr>
          <p:nvPr/>
        </p:nvSpPr>
        <p:spPr bwMode="auto">
          <a:xfrm>
            <a:off x="4648200" y="914400"/>
            <a:ext cx="1676400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>
                <a:solidFill>
                  <a:srgbClr val="002060"/>
                </a:solidFill>
              </a:rPr>
              <a:t>behaviour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6781800" y="914400"/>
            <a:ext cx="1447800" cy="46166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</a:rPr>
              <a:t>practice</a:t>
            </a:r>
          </a:p>
        </p:txBody>
      </p:sp>
      <p:sp>
        <p:nvSpPr>
          <p:cNvPr id="14345" name="Rectangle 3"/>
          <p:cNvSpPr>
            <a:spLocks noChangeArrowheads="1"/>
          </p:cNvSpPr>
          <p:nvPr/>
        </p:nvSpPr>
        <p:spPr bwMode="auto">
          <a:xfrm>
            <a:off x="685800" y="1957933"/>
            <a:ext cx="777240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en-US" sz="2400" dirty="0">
                <a:solidFill>
                  <a:srgbClr val="002060"/>
                </a:solidFill>
              </a:rPr>
              <a:t>1. It's never easy to break a bad ____________.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2. His bold ____________shocked everybody present.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3. It runs as a ____________ in Viet Nam that elderly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grandparents and parents are taken care of by their children until they die.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4. It was his ____________ to take a nap after lunch.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5. Using blackboards and chalk as the only teaching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aid is still a common ____________in most developing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countries.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6. He could be fired for his rude ____________ towards the VIP guest.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5262563" y="1905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habit</a:t>
            </a:r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2362200" y="23622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behaviour</a:t>
            </a: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2743200" y="27209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tradition</a:t>
            </a: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2514600" y="38100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habit</a:t>
            </a: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3657600" y="4549775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practice</a:t>
            </a: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5181600" y="52578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behaviour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7"/>
          <p:cNvSpPr txBox="1">
            <a:spLocks noChangeArrowheads="1"/>
          </p:cNvSpPr>
          <p:nvPr/>
        </p:nvSpPr>
        <p:spPr bwMode="auto">
          <a:xfrm>
            <a:off x="1219200" y="152400"/>
            <a:ext cx="7086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400" b="1" dirty="0">
                <a:solidFill>
                  <a:srgbClr val="C00000"/>
                </a:solidFill>
              </a:rPr>
              <a:t>PRONUNCIATION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sz="2400" b="1" dirty="0">
                <a:solidFill>
                  <a:srgbClr val="0000FF"/>
                </a:solidFill>
              </a:rPr>
              <a:t>Stress on auxiliary verbs in sentences</a:t>
            </a: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457200" y="1295400"/>
            <a:ext cx="6019800" cy="1828800"/>
          </a:xfrm>
          <a:prstGeom prst="flowChartDocument">
            <a:avLst/>
          </a:prstGeom>
          <a:solidFill>
            <a:srgbClr val="0000FF"/>
          </a:solidFill>
          <a:ln w="76200" algn="ctr">
            <a:solidFill>
              <a:srgbClr val="9966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457200" y="1295400"/>
            <a:ext cx="5856288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Remember!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An auxiliary verb combines with another verb to help form the tense, mood, voice of the main verb. They are: be, have, do, can, shall, will, may, must, need, used (to). </a:t>
            </a:r>
          </a:p>
        </p:txBody>
      </p:sp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35" t="5357" r="8791" b="53571"/>
          <a:stretch>
            <a:fillRect/>
          </a:stretch>
        </p:blipFill>
        <p:spPr bwMode="auto">
          <a:xfrm>
            <a:off x="7329814" y="1371600"/>
            <a:ext cx="15240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066800" y="3733800"/>
            <a:ext cx="70866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000066"/>
                </a:solidFill>
              </a:rPr>
              <a:t>1. Life will be improved in those remote areas.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2. They can see the rain coming in from the west.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3. You did make me laugh!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4. He hasn't handed in his assignment.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5. I don't like the idea of going there at night.</a:t>
            </a:r>
            <a:br>
              <a:rPr lang="en-US" sz="2400" dirty="0">
                <a:solidFill>
                  <a:srgbClr val="000066"/>
                </a:solidFill>
              </a:rPr>
            </a:br>
            <a:r>
              <a:rPr lang="en-US" sz="2400" dirty="0">
                <a:solidFill>
                  <a:srgbClr val="000066"/>
                </a:solidFill>
              </a:rPr>
              <a:t>6. Sam doesn't like fast food but I do.</a:t>
            </a:r>
          </a:p>
        </p:txBody>
      </p:sp>
      <p:sp>
        <p:nvSpPr>
          <p:cNvPr id="16" name="Line 9"/>
          <p:cNvSpPr>
            <a:spLocks noChangeShapeType="1"/>
          </p:cNvSpPr>
          <p:nvPr/>
        </p:nvSpPr>
        <p:spPr bwMode="auto">
          <a:xfrm>
            <a:off x="2133600" y="4800600"/>
            <a:ext cx="381000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" name="Line 10"/>
          <p:cNvSpPr>
            <a:spLocks noChangeShapeType="1"/>
          </p:cNvSpPr>
          <p:nvPr/>
        </p:nvSpPr>
        <p:spPr bwMode="auto">
          <a:xfrm>
            <a:off x="1981200" y="5181600"/>
            <a:ext cx="762000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Line 10"/>
          <p:cNvSpPr>
            <a:spLocks noChangeShapeType="1"/>
          </p:cNvSpPr>
          <p:nvPr/>
        </p:nvSpPr>
        <p:spPr bwMode="auto">
          <a:xfrm>
            <a:off x="1600200" y="5562600"/>
            <a:ext cx="762000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5692775" y="5943600"/>
            <a:ext cx="381000" cy="0"/>
          </a:xfrm>
          <a:prstGeom prst="line">
            <a:avLst/>
          </a:prstGeom>
          <a:noFill/>
          <a:ln w="38100">
            <a:solidFill>
              <a:srgbClr val="C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3" name="26 Track 26- Act5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7329814" y="2709797"/>
            <a:ext cx="609600" cy="6096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28600" y="3124200"/>
            <a:ext cx="9220200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dirty="0"/>
              <a:t>5 Listen and underline the auxiliary verbs which are stressed. Then </a:t>
            </a:r>
            <a:r>
              <a:rPr lang="en-US" dirty="0" err="1"/>
              <a:t>practise</a:t>
            </a:r>
            <a:r>
              <a:rPr lang="en-US" dirty="0"/>
              <a:t> saying the sentences.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4" dur="7770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11" grpId="0"/>
      <p:bldP spid="15" grpId="0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1714500" y="381000"/>
            <a:ext cx="5791200" cy="574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sz="2800">
                <a:solidFill>
                  <a:schemeClr val="bg1"/>
                </a:solidFill>
              </a:rPr>
              <a:t>Remember!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An auxiliary verb is not usually stressed.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i="1">
                <a:solidFill>
                  <a:schemeClr val="bg1"/>
                </a:solidFill>
              </a:rPr>
              <a:t>Example</a:t>
            </a:r>
            <a:r>
              <a:rPr lang="en-US">
                <a:solidFill>
                  <a:schemeClr val="bg1"/>
                </a:solidFill>
              </a:rPr>
              <a:t>: We’ll start from here.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	 Does he like it?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</a:rPr>
              <a:t>However, an auxiliary will often be stressed when: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chemeClr val="bg1"/>
                </a:solidFill>
              </a:rPr>
              <a:t> it is emphasised.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i="1">
                <a:solidFill>
                  <a:schemeClr val="bg1"/>
                </a:solidFill>
              </a:rPr>
              <a:t>Example</a:t>
            </a:r>
            <a:r>
              <a:rPr lang="en-US">
                <a:solidFill>
                  <a:schemeClr val="bg1"/>
                </a:solidFill>
              </a:rPr>
              <a:t>: I </a:t>
            </a:r>
            <a:r>
              <a:rPr lang="en-US" i="1">
                <a:solidFill>
                  <a:schemeClr val="bg1"/>
                </a:solidFill>
              </a:rPr>
              <a:t>have</a:t>
            </a:r>
            <a:r>
              <a:rPr lang="en-US">
                <a:solidFill>
                  <a:schemeClr val="bg1"/>
                </a:solidFill>
              </a:rPr>
              <a:t> done my homework.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chemeClr val="bg1"/>
                </a:solidFill>
              </a:rPr>
              <a:t> we add it to emphasise the main verb.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i="1">
                <a:solidFill>
                  <a:schemeClr val="bg1"/>
                </a:solidFill>
              </a:rPr>
              <a:t>Example</a:t>
            </a:r>
            <a:r>
              <a:rPr lang="en-US">
                <a:solidFill>
                  <a:schemeClr val="bg1"/>
                </a:solidFill>
              </a:rPr>
              <a:t>: I </a:t>
            </a:r>
            <a:r>
              <a:rPr lang="en-US" i="1">
                <a:solidFill>
                  <a:schemeClr val="bg1"/>
                </a:solidFill>
              </a:rPr>
              <a:t>did</a:t>
            </a:r>
            <a:r>
              <a:rPr lang="en-US">
                <a:solidFill>
                  <a:schemeClr val="bg1"/>
                </a:solidFill>
              </a:rPr>
              <a:t> see him at the party.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chemeClr val="bg1"/>
                </a:solidFill>
              </a:rPr>
              <a:t> it comes at the end of the sentence.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i="1">
                <a:solidFill>
                  <a:schemeClr val="bg1"/>
                </a:solidFill>
              </a:rPr>
              <a:t>Example</a:t>
            </a:r>
            <a:r>
              <a:rPr lang="en-US">
                <a:solidFill>
                  <a:schemeClr val="bg1"/>
                </a:solidFill>
              </a:rPr>
              <a:t>: I can’t attend the meeting, but John </a:t>
            </a:r>
            <a:r>
              <a:rPr lang="en-US" i="1">
                <a:solidFill>
                  <a:schemeClr val="bg1"/>
                </a:solidFill>
              </a:rPr>
              <a:t>can</a:t>
            </a:r>
            <a:r>
              <a:rPr lang="en-US">
                <a:solidFill>
                  <a:schemeClr val="bg1"/>
                </a:solidFill>
              </a:rPr>
              <a:t>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>
                <a:solidFill>
                  <a:schemeClr val="bg1"/>
                </a:solidFill>
              </a:rPr>
              <a:t> it is negative.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i="1">
                <a:solidFill>
                  <a:schemeClr val="bg1"/>
                </a:solidFill>
              </a:rPr>
              <a:t>Example</a:t>
            </a:r>
            <a:r>
              <a:rPr lang="en-US">
                <a:solidFill>
                  <a:schemeClr val="bg1"/>
                </a:solidFill>
              </a:rPr>
              <a:t>: He </a:t>
            </a:r>
            <a:r>
              <a:rPr lang="en-US" i="1">
                <a:solidFill>
                  <a:schemeClr val="bg1"/>
                </a:solidFill>
              </a:rPr>
              <a:t>isn’t</a:t>
            </a:r>
            <a:r>
              <a:rPr lang="en-US">
                <a:solidFill>
                  <a:schemeClr val="bg1"/>
                </a:solidFill>
              </a:rPr>
              <a:t> coming.</a:t>
            </a:r>
          </a:p>
          <a:p>
            <a:pPr algn="just" eaLnBrk="1" hangingPunct="1"/>
            <a:endParaRPr lang="en-US">
              <a:solidFill>
                <a:schemeClr val="bg1"/>
              </a:solidFill>
            </a:endParaRPr>
          </a:p>
        </p:txBody>
      </p:sp>
      <p:sp>
        <p:nvSpPr>
          <p:cNvPr id="10" name="AutoShape 5"/>
          <p:cNvSpPr>
            <a:spLocks noChangeArrowheads="1"/>
          </p:cNvSpPr>
          <p:nvPr/>
        </p:nvSpPr>
        <p:spPr bwMode="auto">
          <a:xfrm>
            <a:off x="808122" y="228600"/>
            <a:ext cx="7497678" cy="6400800"/>
          </a:xfrm>
          <a:prstGeom prst="flowChartDocument">
            <a:avLst/>
          </a:prstGeom>
          <a:solidFill>
            <a:srgbClr val="0000FF"/>
          </a:solidFill>
          <a:ln w="76200" algn="ctr">
            <a:solidFill>
              <a:srgbClr val="996633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13" name="TextBox 2"/>
          <p:cNvSpPr txBox="1">
            <a:spLocks noChangeArrowheads="1"/>
          </p:cNvSpPr>
          <p:nvPr/>
        </p:nvSpPr>
        <p:spPr bwMode="auto">
          <a:xfrm>
            <a:off x="914401" y="273050"/>
            <a:ext cx="7212956" cy="6247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Remember!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An auxiliary verb is not usually stressed.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i="1" dirty="0">
                <a:solidFill>
                  <a:schemeClr val="bg1"/>
                </a:solidFill>
              </a:rPr>
              <a:t>Example</a:t>
            </a:r>
            <a:r>
              <a:rPr lang="en-US" sz="2000" dirty="0">
                <a:solidFill>
                  <a:schemeClr val="bg1"/>
                </a:solidFill>
              </a:rPr>
              <a:t>: We’ll start from here.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	 Does he like it?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</a:rPr>
              <a:t>However, an auxiliary will often be stressed when: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 it is </a:t>
            </a:r>
            <a:r>
              <a:rPr lang="en-US" sz="2000" dirty="0" err="1">
                <a:solidFill>
                  <a:schemeClr val="bg1"/>
                </a:solidFill>
              </a:rPr>
              <a:t>emphasised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i="1" dirty="0">
                <a:solidFill>
                  <a:schemeClr val="bg1"/>
                </a:solidFill>
              </a:rPr>
              <a:t>Example</a:t>
            </a:r>
            <a:r>
              <a:rPr lang="en-US" sz="2000" dirty="0">
                <a:solidFill>
                  <a:schemeClr val="bg1"/>
                </a:solidFill>
              </a:rPr>
              <a:t>: I </a:t>
            </a:r>
            <a:r>
              <a:rPr lang="en-US" sz="2000" i="1" dirty="0">
                <a:solidFill>
                  <a:srgbClr val="FF0000"/>
                </a:solidFill>
              </a:rPr>
              <a:t>have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done my homework.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 we add it to </a:t>
            </a:r>
            <a:r>
              <a:rPr lang="en-US" sz="2000" dirty="0" err="1">
                <a:solidFill>
                  <a:schemeClr val="bg1"/>
                </a:solidFill>
              </a:rPr>
              <a:t>emphasise</a:t>
            </a:r>
            <a:r>
              <a:rPr lang="en-US" sz="2000" dirty="0">
                <a:solidFill>
                  <a:schemeClr val="bg1"/>
                </a:solidFill>
              </a:rPr>
              <a:t> the main verb.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i="1" dirty="0">
                <a:solidFill>
                  <a:schemeClr val="bg1"/>
                </a:solidFill>
              </a:rPr>
              <a:t>Example</a:t>
            </a:r>
            <a:r>
              <a:rPr lang="en-US" sz="2000" dirty="0">
                <a:solidFill>
                  <a:schemeClr val="bg1"/>
                </a:solidFill>
              </a:rPr>
              <a:t>: I </a:t>
            </a:r>
            <a:r>
              <a:rPr lang="en-US" sz="2000" i="1" dirty="0">
                <a:solidFill>
                  <a:srgbClr val="FF0000"/>
                </a:solidFill>
              </a:rPr>
              <a:t>did</a:t>
            </a:r>
            <a:r>
              <a:rPr lang="en-US" sz="2000" dirty="0">
                <a:solidFill>
                  <a:schemeClr val="bg1"/>
                </a:solidFill>
              </a:rPr>
              <a:t> see him at the party.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 it comes at the end of the sentence.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i="1" dirty="0">
                <a:solidFill>
                  <a:schemeClr val="bg1"/>
                </a:solidFill>
              </a:rPr>
              <a:t>Example</a:t>
            </a:r>
            <a:r>
              <a:rPr lang="en-US" sz="2000" dirty="0">
                <a:solidFill>
                  <a:schemeClr val="bg1"/>
                </a:solidFill>
              </a:rPr>
              <a:t>: I can’t attend the meeting, but John </a:t>
            </a:r>
            <a:r>
              <a:rPr lang="en-US" sz="2000" i="1" dirty="0">
                <a:solidFill>
                  <a:srgbClr val="FF0000"/>
                </a:solidFill>
              </a:rPr>
              <a:t>can</a:t>
            </a:r>
            <a:r>
              <a:rPr lang="en-US" sz="2000" dirty="0">
                <a:solidFill>
                  <a:schemeClr val="bg1"/>
                </a:solidFill>
              </a:rPr>
              <a:t>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n-US" sz="2000" dirty="0">
                <a:solidFill>
                  <a:schemeClr val="bg1"/>
                </a:solidFill>
              </a:rPr>
              <a:t> it is negative.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US" sz="2000" i="1" dirty="0">
                <a:solidFill>
                  <a:schemeClr val="bg1"/>
                </a:solidFill>
              </a:rPr>
              <a:t>Example</a:t>
            </a:r>
            <a:r>
              <a:rPr lang="en-US" sz="2000" dirty="0">
                <a:solidFill>
                  <a:schemeClr val="bg1"/>
                </a:solidFill>
              </a:rPr>
              <a:t>: He </a:t>
            </a:r>
            <a:r>
              <a:rPr lang="en-US" sz="2000" i="1" dirty="0">
                <a:solidFill>
                  <a:srgbClr val="FF0000"/>
                </a:solidFill>
              </a:rPr>
              <a:t>isn’t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>
                <a:solidFill>
                  <a:schemeClr val="bg1"/>
                </a:solidFill>
              </a:rPr>
              <a:t>coming.</a:t>
            </a:r>
          </a:p>
          <a:p>
            <a:pPr algn="just" eaLnBrk="1" hangingPunct="1"/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17414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35" t="5357" r="8791" b="53571"/>
          <a:stretch>
            <a:fillRect/>
          </a:stretch>
        </p:blipFill>
        <p:spPr bwMode="auto">
          <a:xfrm>
            <a:off x="6603357" y="5257800"/>
            <a:ext cx="15240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304800" y="311150"/>
            <a:ext cx="8534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800" b="1" dirty="0">
                <a:solidFill>
                  <a:srgbClr val="C00000"/>
                </a:solidFill>
              </a:rPr>
              <a:t>6. Underline an auxiliary if it is stressed. Then listen, check, and repeat the sentences.</a:t>
            </a:r>
          </a:p>
        </p:txBody>
      </p:sp>
      <p:sp>
        <p:nvSpPr>
          <p:cNvPr id="18436" name="Rectangle 3"/>
          <p:cNvSpPr>
            <a:spLocks noChangeArrowheads="1"/>
          </p:cNvSpPr>
          <p:nvPr/>
        </p:nvSpPr>
        <p:spPr bwMode="auto">
          <a:xfrm>
            <a:off x="533400" y="1598613"/>
            <a:ext cx="8077200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dirty="0">
                <a:solidFill>
                  <a:srgbClr val="002060"/>
                </a:solidFill>
              </a:rPr>
              <a:t>1. - The men in my village used to catch fish with a spear.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    - Could you do that?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    - No, I couldn't.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2.   I have told you many times not to leave the door open.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3.   We' re going to visit </a:t>
            </a:r>
            <a:r>
              <a:rPr lang="en-US" sz="2400" dirty="0" err="1">
                <a:solidFill>
                  <a:srgbClr val="002060"/>
                </a:solidFill>
              </a:rPr>
              <a:t>Howick</a:t>
            </a:r>
            <a:r>
              <a:rPr lang="en-US" sz="2400" dirty="0">
                <a:solidFill>
                  <a:srgbClr val="002060"/>
                </a:solidFill>
              </a:rPr>
              <a:t>, a historical village.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4. - You aren't going to the party? Is it because you can't     </a:t>
            </a:r>
          </a:p>
          <a:p>
            <a:r>
              <a:rPr lang="en-US" sz="2400" dirty="0">
                <a:solidFill>
                  <a:srgbClr val="002060"/>
                </a:solidFill>
              </a:rPr>
              <a:t>    dance?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    - I can dance. Look!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5. - I hope she doesn't do any damage to the car.</a:t>
            </a:r>
            <a:br>
              <a:rPr lang="en-US" sz="2400" dirty="0">
                <a:solidFill>
                  <a:srgbClr val="002060"/>
                </a:solidFill>
              </a:rPr>
            </a:br>
            <a:r>
              <a:rPr lang="en-US" sz="2400" dirty="0">
                <a:solidFill>
                  <a:srgbClr val="002060"/>
                </a:solidFill>
              </a:rPr>
              <a:t>    - Don't worry. She does know how to drive.</a:t>
            </a:r>
          </a:p>
        </p:txBody>
      </p:sp>
      <p:pic>
        <p:nvPicPr>
          <p:cNvPr id="2" name="27 Track 27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7010400" y="5394195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8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304800" y="311150"/>
            <a:ext cx="8534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2400" b="1">
                <a:solidFill>
                  <a:srgbClr val="C00000"/>
                </a:solidFill>
              </a:rPr>
              <a:t>6. Underline an auxiliary if it is stressed. Then listen, check, and repeat the sentences.</a:t>
            </a:r>
            <a:endParaRPr lang="en-US" b="1">
              <a:solidFill>
                <a:srgbClr val="C00000"/>
              </a:solidFill>
            </a:endParaRPr>
          </a:p>
        </p:txBody>
      </p:sp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533400" y="1598613"/>
            <a:ext cx="8077200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2400" dirty="0"/>
              <a:t>1. - The men in my village used to catch fish with a spear.</a:t>
            </a:r>
            <a:br>
              <a:rPr lang="en-US" sz="2400" dirty="0"/>
            </a:br>
            <a:r>
              <a:rPr lang="en-US" sz="2400" dirty="0"/>
              <a:t>    - Could you do that?</a:t>
            </a:r>
            <a:br>
              <a:rPr lang="en-US" sz="2400" dirty="0"/>
            </a:br>
            <a:r>
              <a:rPr lang="en-US" sz="2400" dirty="0"/>
              <a:t>    - No, I </a:t>
            </a:r>
            <a:r>
              <a:rPr lang="en-US" sz="2400" u="sng" dirty="0">
                <a:solidFill>
                  <a:srgbClr val="C00000"/>
                </a:solidFill>
              </a:rPr>
              <a:t>couldn't</a:t>
            </a:r>
            <a:r>
              <a:rPr lang="en-US" sz="2400" dirty="0">
                <a:solidFill>
                  <a:srgbClr val="C00000"/>
                </a:solidFill>
              </a:rPr>
              <a:t>.</a:t>
            </a:r>
            <a:br>
              <a:rPr lang="en-US" sz="2400" dirty="0"/>
            </a:br>
            <a:r>
              <a:rPr lang="en-US" sz="2400" dirty="0"/>
              <a:t>2.   I </a:t>
            </a:r>
            <a:r>
              <a:rPr lang="en-US" sz="2400" u="sng" dirty="0">
                <a:solidFill>
                  <a:srgbClr val="C00000"/>
                </a:solidFill>
              </a:rPr>
              <a:t>have</a:t>
            </a:r>
            <a:r>
              <a:rPr lang="en-US" sz="2400" dirty="0"/>
              <a:t> told you many times not to leave the door open.</a:t>
            </a:r>
            <a:br>
              <a:rPr lang="en-US" sz="2400" dirty="0"/>
            </a:br>
            <a:r>
              <a:rPr lang="en-US" sz="2400" dirty="0"/>
              <a:t>3.   We' re going to visit </a:t>
            </a:r>
            <a:r>
              <a:rPr lang="en-US" sz="2400" dirty="0" err="1"/>
              <a:t>Howick</a:t>
            </a:r>
            <a:r>
              <a:rPr lang="en-US" sz="2400" dirty="0"/>
              <a:t>, a historical village.</a:t>
            </a:r>
            <a:br>
              <a:rPr lang="en-US" sz="2400" dirty="0"/>
            </a:br>
            <a:r>
              <a:rPr lang="en-US" sz="2400" dirty="0"/>
              <a:t>4. - You </a:t>
            </a:r>
            <a:r>
              <a:rPr lang="en-US" sz="2400" u="sng" dirty="0">
                <a:solidFill>
                  <a:srgbClr val="C00000"/>
                </a:solidFill>
              </a:rPr>
              <a:t>aren't</a:t>
            </a:r>
            <a:r>
              <a:rPr lang="en-US" sz="2400" dirty="0">
                <a:solidFill>
                  <a:srgbClr val="C00000"/>
                </a:solidFill>
              </a:rPr>
              <a:t> </a:t>
            </a:r>
            <a:r>
              <a:rPr lang="en-US" sz="2400" dirty="0"/>
              <a:t>going to the party? Is it because you </a:t>
            </a:r>
            <a:r>
              <a:rPr lang="en-US" sz="2400" u="sng" dirty="0">
                <a:solidFill>
                  <a:srgbClr val="C00000"/>
                </a:solidFill>
              </a:rPr>
              <a:t>can't</a:t>
            </a:r>
            <a:r>
              <a:rPr lang="en-US" sz="2400" dirty="0">
                <a:solidFill>
                  <a:srgbClr val="C00000"/>
                </a:solidFill>
              </a:rPr>
              <a:t>  </a:t>
            </a:r>
            <a:r>
              <a:rPr lang="en-US" sz="2400" dirty="0"/>
              <a:t>   </a:t>
            </a:r>
          </a:p>
          <a:p>
            <a:r>
              <a:rPr lang="en-US" sz="2400" dirty="0"/>
              <a:t>    dance?</a:t>
            </a:r>
            <a:br>
              <a:rPr lang="en-US" sz="2400" dirty="0"/>
            </a:br>
            <a:r>
              <a:rPr lang="en-US" sz="2400" dirty="0"/>
              <a:t>    - I </a:t>
            </a:r>
            <a:r>
              <a:rPr lang="en-US" sz="2400" u="sng" dirty="0">
                <a:solidFill>
                  <a:srgbClr val="C00000"/>
                </a:solidFill>
              </a:rPr>
              <a:t>can</a:t>
            </a:r>
            <a:r>
              <a:rPr lang="en-US" sz="2400" dirty="0"/>
              <a:t> dance. Look!</a:t>
            </a:r>
            <a:br>
              <a:rPr lang="en-US" sz="2400" dirty="0"/>
            </a:br>
            <a:r>
              <a:rPr lang="en-US" sz="2400" dirty="0"/>
              <a:t>5. - I hope she </a:t>
            </a:r>
            <a:r>
              <a:rPr lang="en-US" sz="2400" u="sng" dirty="0">
                <a:solidFill>
                  <a:srgbClr val="C00000"/>
                </a:solidFill>
              </a:rPr>
              <a:t>doesn't</a:t>
            </a:r>
            <a:r>
              <a:rPr lang="en-US" sz="2400" dirty="0"/>
              <a:t> do any damage to the car.</a:t>
            </a:r>
            <a:br>
              <a:rPr lang="en-US" sz="2400" dirty="0"/>
            </a:br>
            <a:r>
              <a:rPr lang="en-US" sz="2400" dirty="0"/>
              <a:t>    - </a:t>
            </a:r>
            <a:r>
              <a:rPr lang="en-US" sz="2400" u="sng" dirty="0">
                <a:solidFill>
                  <a:srgbClr val="C00000"/>
                </a:solidFill>
              </a:rPr>
              <a:t>Don't</a:t>
            </a:r>
            <a:r>
              <a:rPr lang="en-US" sz="2400" dirty="0"/>
              <a:t> worry. She </a:t>
            </a:r>
            <a:r>
              <a:rPr lang="en-US" sz="2400" u="sng" dirty="0">
                <a:solidFill>
                  <a:srgbClr val="C00000"/>
                </a:solidFill>
              </a:rPr>
              <a:t>does</a:t>
            </a:r>
            <a:r>
              <a:rPr lang="en-US" sz="2400" dirty="0"/>
              <a:t> know how to drive.</a:t>
            </a:r>
          </a:p>
        </p:txBody>
      </p:sp>
      <p:pic>
        <p:nvPicPr>
          <p:cNvPr id="2" name="27 Track 27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7239000" y="4987447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8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2"/>
          <p:cNvGrpSpPr>
            <a:grpSpLocks/>
          </p:cNvGrpSpPr>
          <p:nvPr/>
        </p:nvGrpSpPr>
        <p:grpSpPr bwMode="auto">
          <a:xfrm>
            <a:off x="0" y="76200"/>
            <a:ext cx="9144000" cy="6858000"/>
            <a:chOff x="0" y="0"/>
            <a:chExt cx="5760" cy="4320"/>
          </a:xfrm>
        </p:grpSpPr>
        <p:pic>
          <p:nvPicPr>
            <p:cNvPr id="20493" name="Picture 3" descr="220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4" name="Rectangle 4"/>
            <p:cNvSpPr>
              <a:spLocks noChangeArrowheads="1"/>
            </p:cNvSpPr>
            <p:nvPr/>
          </p:nvSpPr>
          <p:spPr bwMode="auto">
            <a:xfrm>
              <a:off x="3560" y="1389"/>
              <a:ext cx="1815" cy="7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0495" name="Rectangle 5"/>
            <p:cNvSpPr>
              <a:spLocks noChangeArrowheads="1"/>
            </p:cNvSpPr>
            <p:nvPr/>
          </p:nvSpPr>
          <p:spPr bwMode="auto">
            <a:xfrm>
              <a:off x="4604" y="3067"/>
              <a:ext cx="893" cy="57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4345" name="WordArt 9"/>
          <p:cNvSpPr>
            <a:spLocks noChangeArrowheads="1" noChangeShapeType="1" noTextEdit="1"/>
          </p:cNvSpPr>
          <p:nvPr/>
        </p:nvSpPr>
        <p:spPr bwMode="auto">
          <a:xfrm rot="10800000" flipH="1" flipV="1">
            <a:off x="1914308" y="2187294"/>
            <a:ext cx="5410200" cy="9144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2251284"/>
              </a:avLst>
            </a:prstTxWarp>
          </a:bodyPr>
          <a:lstStyle/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endParaRPr lang="en-US" sz="3600" kern="10" dirty="0">
              <a:ln w="9525">
                <a:solidFill>
                  <a:srgbClr val="660033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rgbClr val="6699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VNI-Fato"/>
            </a:endParaRPr>
          </a:p>
          <a:p>
            <a:pPr algn="ctr"/>
            <a:r>
              <a:rPr lang="en-US" sz="3600" kern="10" dirty="0">
                <a:ln w="9525">
                  <a:solidFill>
                    <a:srgbClr val="6600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rgbClr val="6699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VNI-Fato"/>
              </a:rPr>
              <a:t>Homework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1600200" y="2682917"/>
            <a:ext cx="73152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-"/>
            </a:pPr>
            <a:endParaRPr lang="en-US" sz="2800" b="1" dirty="0">
              <a:solidFill>
                <a:srgbClr val="000066"/>
              </a:solidFill>
              <a:latin typeface="+mn-lt"/>
            </a:endParaRPr>
          </a:p>
          <a:p>
            <a:pPr eaLnBrk="1" hangingPunct="1">
              <a:buFontTx/>
              <a:buChar char="-"/>
            </a:pPr>
            <a:r>
              <a:rPr lang="en-US" sz="2800" b="1" dirty="0">
                <a:solidFill>
                  <a:srgbClr val="000066"/>
                </a:solidFill>
                <a:latin typeface="+mn-lt"/>
              </a:rPr>
              <a:t>Learn new words by heart.</a:t>
            </a:r>
          </a:p>
          <a:p>
            <a:pPr eaLnBrk="1" hangingPunct="1"/>
            <a:r>
              <a:rPr lang="en-US" sz="2800" b="1" dirty="0">
                <a:solidFill>
                  <a:srgbClr val="000066"/>
                </a:solidFill>
                <a:latin typeface="+mn-lt"/>
              </a:rPr>
              <a:t>-   Prepare “Lesson 3: A closer look 2”</a:t>
            </a:r>
            <a:r>
              <a:rPr lang="en-US" sz="2800" dirty="0">
                <a:solidFill>
                  <a:srgbClr val="000066"/>
                </a:solidFill>
                <a:latin typeface="+mn-lt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nimBg="1"/>
      <p:bldP spid="143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6&quot;&gt;&lt;property id=&quot;20148&quot; value=&quot;5&quot;/&gt;&lt;property id=&quot;20300&quot; value=&quot;Slide 7&quot;/&gt;&lt;property id=&quot;20307&quot; value=&quot;259&quot;/&gt;&lt;/object&gt;&lt;object type=&quot;3&quot; unique_id=&quot;10011&quot;&gt;&lt;property id=&quot;20148&quot; value=&quot;5&quot;/&gt;&lt;property id=&quot;20300&quot; value=&quot;Slide 9&quot;/&gt;&lt;property id=&quot;20307&quot; value=&quot;264&quot;/&gt;&lt;/object&gt;&lt;object type=&quot;3&quot; unique_id=&quot;10024&quot;&gt;&lt;property id=&quot;20148&quot; value=&quot;5&quot;/&gt;&lt;property id=&quot;20300&quot; value=&quot;Slide 24&quot;/&gt;&lt;property id=&quot;20307&quot; value=&quot;275&quot;/&gt;&lt;/object&gt;&lt;object type=&quot;3&quot; unique_id=&quot;10140&quot;&gt;&lt;property id=&quot;20148&quot; value=&quot;5&quot;/&gt;&lt;property id=&quot;20300&quot; value=&quot;Slide 1&quot;/&gt;&lt;property id=&quot;20307&quot; value=&quot;280&quot;/&gt;&lt;/object&gt;&lt;object type=&quot;3&quot; unique_id=&quot;10366&quot;&gt;&lt;property id=&quot;20148&quot; value=&quot;5&quot;/&gt;&lt;property id=&quot;20300&quot; value=&quot;Slide 2&quot;/&gt;&lt;property id=&quot;20307&quot; value=&quot;284&quot;/&gt;&lt;/object&gt;&lt;object type=&quot;3&quot; unique_id=&quot;10368&quot;&gt;&lt;property id=&quot;20148&quot; value=&quot;5&quot;/&gt;&lt;property id=&quot;20300&quot; value=&quot;Slide 4&quot;/&gt;&lt;property id=&quot;20307&quot; value=&quot;286&quot;/&gt;&lt;/object&gt;&lt;object type=&quot;3&quot; unique_id=&quot;10369&quot;&gt;&lt;property id=&quot;20148&quot; value=&quot;5&quot;/&gt;&lt;property id=&quot;20300&quot; value=&quot;Slide 3&quot;/&gt;&lt;property id=&quot;20307&quot; value=&quot;289&quot;/&gt;&lt;/object&gt;&lt;object type=&quot;3&quot; unique_id=&quot;10371&quot;&gt;&lt;property id=&quot;20148&quot; value=&quot;5&quot;/&gt;&lt;property id=&quot;20300&quot; value=&quot;Slide 5&quot;/&gt;&lt;property id=&quot;20307&quot; value=&quot;293&quot;/&gt;&lt;/object&gt;&lt;object type=&quot;3&quot; unique_id=&quot;10372&quot;&gt;&lt;property id=&quot;20148&quot; value=&quot;5&quot;/&gt;&lt;property id=&quot;20300&quot; value=&quot;Slide 6&quot;/&gt;&lt;property id=&quot;20307&quot; value=&quot;294&quot;/&gt;&lt;/object&gt;&lt;object type=&quot;3&quot; unique_id=&quot;10699&quot;&gt;&lt;property id=&quot;20148&quot; value=&quot;5&quot;/&gt;&lt;property id=&quot;20300&quot; value=&quot;Slide 8&quot;/&gt;&lt;property id=&quot;20307&quot; value=&quot;295&quot;/&gt;&lt;/object&gt;&lt;object type=&quot;3&quot; unique_id=&quot;10973&quot;&gt;&lt;property id=&quot;20148&quot; value=&quot;5&quot;/&gt;&lt;property id=&quot;20300&quot; value=&quot;Slide 10&quot;/&gt;&lt;property id=&quot;20307&quot; value=&quot;296&quot;/&gt;&lt;/object&gt;&lt;object type=&quot;3&quot; unique_id=&quot;10974&quot;&gt;&lt;property id=&quot;20148&quot; value=&quot;5&quot;/&gt;&lt;property id=&quot;20300&quot; value=&quot;Slide 12&quot;/&gt;&lt;property id=&quot;20307&quot; value=&quot;297&quot;/&gt;&lt;/object&gt;&lt;object type=&quot;3&quot; unique_id=&quot;10975&quot;&gt;&lt;property id=&quot;20148&quot; value=&quot;5&quot;/&gt;&lt;property id=&quot;20300&quot; value=&quot;Slide 13&quot;/&gt;&lt;property id=&quot;20307&quot; value=&quot;302&quot;/&gt;&lt;/object&gt;&lt;object type=&quot;3&quot; unique_id=&quot;10976&quot;&gt;&lt;property id=&quot;20148&quot; value=&quot;5&quot;/&gt;&lt;property id=&quot;20300&quot; value=&quot;Slide 14&quot;/&gt;&lt;property id=&quot;20307&quot; value=&quot;301&quot;/&gt;&lt;/object&gt;&lt;object type=&quot;3&quot; unique_id=&quot;10977&quot;&gt;&lt;property id=&quot;20148&quot; value=&quot;5&quot;/&gt;&lt;property id=&quot;20300&quot; value=&quot;Slide 15&quot;/&gt;&lt;property id=&quot;20307&quot; value=&quot;300&quot;/&gt;&lt;/object&gt;&lt;object type=&quot;3&quot; unique_id=&quot;10978&quot;&gt;&lt;property id=&quot;20148&quot; value=&quot;5&quot;/&gt;&lt;property id=&quot;20300&quot; value=&quot;Slide 16&quot;/&gt;&lt;property id=&quot;20307&quot; value=&quot;303&quot;/&gt;&lt;/object&gt;&lt;object type=&quot;3&quot; unique_id=&quot;10979&quot;&gt;&lt;property id=&quot;20148&quot; value=&quot;5&quot;/&gt;&lt;property id=&quot;20300&quot; value=&quot;Slide 17&quot;/&gt;&lt;property id=&quot;20307&quot; value=&quot;304&quot;/&gt;&lt;/object&gt;&lt;object type=&quot;3&quot; unique_id=&quot;10980&quot;&gt;&lt;property id=&quot;20148&quot; value=&quot;5&quot;/&gt;&lt;property id=&quot;20300&quot; value=&quot;Slide 18&quot;/&gt;&lt;property id=&quot;20307&quot; value=&quot;305&quot;/&gt;&lt;/object&gt;&lt;object type=&quot;3&quot; unique_id=&quot;10981&quot;&gt;&lt;property id=&quot;20148&quot; value=&quot;5&quot;/&gt;&lt;property id=&quot;20300&quot; value=&quot;Slide 19&quot;/&gt;&lt;property id=&quot;20307&quot; value=&quot;306&quot;/&gt;&lt;/object&gt;&lt;object type=&quot;3&quot; unique_id=&quot;10982&quot;&gt;&lt;property id=&quot;20148&quot; value=&quot;5&quot;/&gt;&lt;property id=&quot;20300&quot; value=&quot;Slide 20&quot;/&gt;&lt;property id=&quot;20307&quot; value=&quot;307&quot;/&gt;&lt;/object&gt;&lt;object type=&quot;3&quot; unique_id=&quot;10983&quot;&gt;&lt;property id=&quot;20148&quot; value=&quot;5&quot;/&gt;&lt;property id=&quot;20300&quot; value=&quot;Slide 21&quot;/&gt;&lt;property id=&quot;20307&quot; value=&quot;308&quot;/&gt;&lt;/object&gt;&lt;object type=&quot;3&quot; unique_id=&quot;11015&quot;&gt;&lt;property id=&quot;20148&quot; value=&quot;5&quot;/&gt;&lt;property id=&quot;20300&quot; value=&quot;Slide 22&quot;/&gt;&lt;property id=&quot;20307&quot; value=&quot;309&quot;/&gt;&lt;/object&gt;&lt;object type=&quot;3&quot; unique_id=&quot;11040&quot;&gt;&lt;property id=&quot;20148&quot; value=&quot;5&quot;/&gt;&lt;property id=&quot;20300&quot; value=&quot;Slide 11&quot;/&gt;&lt;property id=&quot;20307&quot; value=&quot;310&quot;/&gt;&lt;/object&gt;&lt;object type=&quot;3&quot; unique_id=&quot;11091&quot;&gt;&lt;property id=&quot;20148&quot; value=&quot;5&quot;/&gt;&lt;property id=&quot;20300&quot; value=&quot;Slide 23&quot;/&gt;&lt;property id=&quot;20307&quot; value=&quot;312&quot;/&gt;&lt;/object&gt;&lt;/object&gt;&lt;/object&gt;&lt;/database&gt;"/>
  <p:tag name="SECTOMILLISECCONVERTED" val="1"/>
  <p:tag name="ISPRING_LMS_API_VERSION" val="SCORM 2004 (4th edition)"/>
  <p:tag name="ISPRING_ULTRA_SCORM_COURSE_ID" val="AE524AD1-971E-4F70-9342-FD677484584E"/>
  <p:tag name="ISPRING_CMI5_LAUNCH_METHOD" val="any window"/>
  <p:tag name="ISPRING_SCORM_ENDPOINT" val="&lt;endpoint&gt;&lt;enable&gt;0&lt;/enable&gt;&lt;lrs&gt;https://&lt;/lrs&gt;&lt;auth&gt;0&lt;/auth&gt;&lt;login&gt;&lt;/login&gt;&lt;password&gt;&lt;/password&gt;&lt;key&gt;&lt;/key&gt;&lt;name&gt;&lt;/name&gt;&lt;email&gt;&lt;/email&gt;&lt;/endpoint&gt;&#10;"/>
  <p:tag name="ISPRING_SCORM_RATE_SLIDES" val="1"/>
  <p:tag name="ISPRINGCLOUDFOLDERID" val="1"/>
  <p:tag name="ISPRINGONLINEFOLDERID" val="1"/>
  <p:tag name="ISPRING_OUTPUT_FOLDER" val="[[&quot;P#\uFFFD\uFFFD{42423134-D9A0-4581-80CF-1CA7B5A661CC}&quot;,&quot;C:\\Users\\Admin\\Desktop\\Ảnh sách nói\\Bài giảng điện tử, giáo án\\Bài giảng điện tử\\Tiếng anh&quot;]]"/>
  <p:tag name="ISPRING_PUBLISH_SETTINGS" val="{&quot;commonSettings&quot;:{&quot;webSettings&quot;:{&quot;useMobileViewer&quot;:&quot;T_FALSE&quot;},&quot;lmsSettings&quot;:{&quot;useMobileViewer&quot;:&quot;T_FALSE&quot;},&quot;cloudSettings&quot;:{&quot;useMobileViewer&quot;:&quot;T_FALSE&quot;},&quot;ispringLmsSettings&quot;:{&quot;useMobileViewer&quot;:&quot;T_FALSE&quot;},&quot;playerId&quot;:&quot;free&quot;,&quot;studioSettings&quot;:{&quot;useMobileViewer&quot;:&quot;T_FALSE&quot;}},&quot;advancedSettings&quot;:{&quot;enableTextAllocation&quot;:&quot;T_TRUE&quot;,&quot;viewingFromLocalDrive&quot;:&quot;T_TRUE&quot;,&quot;contentScale&quot;:75,&quot;contentScaleMode&quot;:&quot;SCALE&quot;},&quot;accessibilitySettings&quot;:{&quot;enabled&quot;:&quot;T_FALSE&quot;},&quot;compressionSettings&quot;:{&quot;imageSettings&quot;:{&quot;jpegQuality&quot;:70,&quot;optimizeImageForResolution&quot;:&quot;T_FALSE&quot;},&quot;audioQuality&quot;:70,&quot;videoQuality&quot;:65},&quot;protectionSettings&quot;:{&quot;watermarkEnabled&quot;:&quot;T_FALSE&quot;,&quot;watermarkPosition&quot;:&quot;MIDDLE_CENTER&quot;,&quot;openWatermarkUrl&quot;:&quot;T_FALSE&quot;,&quot;openWatermarkWebPageInNewWindow&quot;:&quot;T_FALSE&quot;,&quot;displayAfterEnabled&quot;:&quot;T_FALSE&quot;,&quot;displayUntilEnabled&quot;:&quot;T_FALSE&quot;,&quot;domainRestrictionEnabled&quot;:&quot;T_FALSE&quot;,&quot;enablePassword&quot;:&quot;T_FALSE&quot;},&quot;videoSettings&quot;:{&quot;videoCompressionSettings&quot;:{&quot;audioQuality&quot;:70,&quot;videoQuality&quot;:75},&quot;secondsOnEachSlide&quot;:5,&quot;hostingSettings&quot;:{}},&quot;ispringOnlineSettings&quot;:{&quot;onlineDestinationFolderId&quot;:&quot;1&quot;},&quot;cloudSettings&quot;:{&quot;onlineDestinationFolderId&quot;:&quot;1&quot;},&quot;wordSettings&quot;:{&quot;printCopies&quot;:1},&quot;studioSettings&quot;:{&quot;onlineDestinationFolderId&quot;:&quot;1&quot;,&quot;uploadSources&quot;:true}}"/>
  <p:tag name="ISPRING_SCORM_RATE_QUIZZES" val="0"/>
  <p:tag name="ISPRING_SCORM_PASSING_SCORE" val="100.000000"/>
  <p:tag name="ISPRING_PRESENTATION_TITLE" val="Tiếng Anh 9- tiết 28- Unit 4 -  Lesson 2 A closer look 1"/>
  <p:tag name="ISPRING_FIRST_PUBLI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7F80F63-7A2D-4E1C-B10B-63402D2ABE04}:43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A6777059-89CF-4C1F-89AB-AD3CFF67B36F}:40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DF5F165-EAF7-42E2-8754-A2E0574801D1}:40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F217565-7156-4EFD-A8B9-F4B50ABBBAED}:43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E16E2C94-E8C9-4A80-87C0-A63937B38131}:41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EC1506E6-FEE1-498D-9955-1491D9BE898E}:41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01A96F98-ED2C-43AE-94FA-490684D2726B}:41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FA6D1F2-749F-4316-AFB0-54521078FAF5}:43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D9139BD5-5035-4D60-A8F6-FAB104EA8B4E}:43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9F3EAC19-024C-4009-A6BD-FDC5D5CF3E59}:4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E02C563B-5C5F-4E40-BBB1-00CA9D518FD3}:42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02A7BF0-B9F8-441F-8C1A-DC73C4264806}:42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4DE7DEF4-3699-4341-BA25-487B73E2E7B6}:42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3A65CF22-997D-4824-8FD5-78E56EA4D889}:43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GENSWF_SLIDE_UID" val="{59127B02-8B9D-4A0E-93D9-80A081B2CE2D}:426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4157</TotalTime>
  <Words>1508</Words>
  <Application>Microsoft Office PowerPoint</Application>
  <PresentationFormat>On-screen Show (4:3)</PresentationFormat>
  <Paragraphs>174</Paragraphs>
  <Slides>15</Slides>
  <Notes>15</Notes>
  <HiddenSlides>0</HiddenSlides>
  <MMClips>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Algerian</vt:lpstr>
      <vt:lpstr>Arial</vt:lpstr>
      <vt:lpstr>Arial Black</vt:lpstr>
      <vt:lpstr>Times New Roman</vt:lpstr>
      <vt:lpstr>VNI-Fato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Tiếng Anh 9- tiết 28- Unit 4 -  Lesson 2 A closer look 1</dc:title>
  <dc:creator>Ghostviet.com</dc:creator>
  <cp:lastModifiedBy>Giang Nguyễn</cp:lastModifiedBy>
  <cp:revision>223</cp:revision>
  <dcterms:created xsi:type="dcterms:W3CDTF">2014-02-28T07:53:54Z</dcterms:created>
  <dcterms:modified xsi:type="dcterms:W3CDTF">2023-11-15T01:59:22Z</dcterms:modified>
</cp:coreProperties>
</file>