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6" r:id="rId2"/>
    <p:sldId id="277" r:id="rId3"/>
    <p:sldId id="279" r:id="rId4"/>
    <p:sldId id="278" r:id="rId5"/>
    <p:sldId id="268" r:id="rId6"/>
    <p:sldId id="280" r:id="rId7"/>
    <p:sldId id="287" r:id="rId8"/>
    <p:sldId id="258" r:id="rId9"/>
    <p:sldId id="281" r:id="rId10"/>
    <p:sldId id="272" r:id="rId11"/>
    <p:sldId id="261" r:id="rId12"/>
    <p:sldId id="288" r:id="rId13"/>
    <p:sldId id="262" r:id="rId14"/>
    <p:sldId id="282" r:id="rId15"/>
    <p:sldId id="275" r:id="rId16"/>
    <p:sldId id="284" r:id="rId17"/>
    <p:sldId id="285" r:id="rId18"/>
    <p:sldId id="28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8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1D9EFF"/>
    <a:srgbClr val="F16649"/>
    <a:srgbClr val="9CDDE0"/>
    <a:srgbClr val="AFDDFF"/>
    <a:srgbClr val="EAF2FA"/>
    <a:srgbClr val="79D1D5"/>
    <a:srgbClr val="A3E7FF"/>
    <a:srgbClr val="0D9FA3"/>
    <a:srgbClr val="53C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206" y="72"/>
      </p:cViewPr>
      <p:guideLst>
        <p:guide orient="horz" pos="1488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024D3-5A49-455A-81DE-7393048A86D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CF54B-BB9B-42A1-A931-DB7DB75E8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Here they are, now look and match the words/ phrases </a:t>
            </a:r>
            <a:r>
              <a:rPr lang="en-US" dirty="0"/>
              <a:t>with the pictures</a:t>
            </a:r>
          </a:p>
          <a:p>
            <a:r>
              <a:rPr lang="en-US" dirty="0"/>
              <a:t>Send your answers to me privately </a:t>
            </a:r>
          </a:p>
          <a:p>
            <a:r>
              <a:rPr lang="en-US" dirty="0"/>
              <a:t>Great, listen, repeat and check: </a:t>
            </a:r>
          </a:p>
          <a:p>
            <a:r>
              <a:rPr lang="en-US" dirty="0"/>
              <a:t>Number 1: Thanh </a:t>
            </a:r>
            <a:r>
              <a:rPr lang="en-US" dirty="0" err="1"/>
              <a:t>Xuân</a:t>
            </a:r>
            <a:endParaRPr lang="en-US" dirty="0"/>
          </a:p>
          <a:p>
            <a:r>
              <a:rPr lang="en-US" dirty="0"/>
              <a:t>Number 2: </a:t>
            </a:r>
            <a:r>
              <a:rPr lang="en-US" dirty="0" err="1"/>
              <a:t>Vĩnh</a:t>
            </a:r>
            <a:r>
              <a:rPr lang="en-US" dirty="0"/>
              <a:t> </a:t>
            </a:r>
            <a:r>
              <a:rPr lang="en-US" dirty="0" err="1"/>
              <a:t>phúc</a:t>
            </a:r>
            <a:r>
              <a:rPr lang="en-US" dirty="0"/>
              <a:t>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35287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you help me to describe the following places using these adjective</a:t>
            </a:r>
          </a:p>
        </p:txBody>
      </p:sp>
    </p:spTree>
    <p:extLst>
      <p:ext uri="{BB962C8B-B14F-4D97-AF65-F5344CB8AC3E}">
        <p14:creationId xmlns:p14="http://schemas.microsoft.com/office/powerpoint/2010/main" val="3153000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4.png"/><Relationship Id="rId3" Type="http://schemas.microsoft.com/office/2007/relationships/media" Target="../media/media2.mp3"/><Relationship Id="rId21" Type="http://schemas.openxmlformats.org/officeDocument/2006/relationships/image" Target="../media/image17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.xml"/><Relationship Id="rId20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9.png"/><Relationship Id="rId10" Type="http://schemas.openxmlformats.org/officeDocument/2006/relationships/audio" Target="../media/media5.mp3"/><Relationship Id="rId19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1.jpeg"/><Relationship Id="rId5" Type="http://schemas.openxmlformats.org/officeDocument/2006/relationships/image" Target="../media/image8.jpe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o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0"/>
            <a:ext cx="960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4" descr="BlueBirds-bab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46482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9" descr="3d bird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1066800"/>
            <a:ext cx="9906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28600" y="2590800"/>
            <a:ext cx="8915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vi-VN" sz="4800" b="1" dirty="0">
                <a:solidFill>
                  <a:srgbClr val="CC3300"/>
                </a:solidFill>
                <a:latin typeface="Times New Roman" pitchFamily="18" charset="0"/>
              </a:rPr>
              <a:t>WELCOME TO OUR CLASS</a:t>
            </a:r>
            <a:endParaRPr lang="vi-VN" altLang="vi-VN" sz="48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20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27313" y="6266"/>
            <a:ext cx="72879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Ask and answer questions about where you live.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86535" y="1018857"/>
            <a:ext cx="220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86535" y="1717084"/>
            <a:ext cx="6752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/>
              <a:t>A: </a:t>
            </a:r>
            <a:r>
              <a:rPr lang="en-US" sz="2800" dirty="0"/>
              <a:t>Is there a square in your </a:t>
            </a:r>
            <a:r>
              <a:rPr lang="en-US" sz="2800" dirty="0" err="1"/>
              <a:t>neighbourhood</a:t>
            </a:r>
            <a:r>
              <a:rPr lang="en-US" sz="28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B: </a:t>
            </a:r>
            <a:r>
              <a:rPr lang="en-US" sz="2800" dirty="0"/>
              <a:t>Yes, there is. / No, </a:t>
            </a:r>
            <a:r>
              <a:rPr lang="en-US" sz="2800" dirty="0" smtClean="0"/>
              <a:t>there </a:t>
            </a:r>
            <a:r>
              <a:rPr lang="en-US" sz="2800" dirty="0"/>
              <a:t>isn’t.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102079"/>
            <a:ext cx="4098769" cy="314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07403" y="190633"/>
            <a:ext cx="7596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Ask and answer about your neighbourhood.  You can use the adjectives below.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grpSp>
        <p:nvGrpSpPr>
          <p:cNvPr id="6" name="Group 5"/>
          <p:cNvGrpSpPr/>
          <p:nvPr/>
        </p:nvGrpSpPr>
        <p:grpSpPr>
          <a:xfrm>
            <a:off x="219994" y="1631373"/>
            <a:ext cx="8602033" cy="1101436"/>
            <a:chOff x="1184564" y="1631373"/>
            <a:chExt cx="7219207" cy="1101436"/>
          </a:xfrm>
        </p:grpSpPr>
        <p:sp>
          <p:nvSpPr>
            <p:cNvPr id="4" name="Rounded Rectangle 3"/>
            <p:cNvSpPr/>
            <p:nvPr/>
          </p:nvSpPr>
          <p:spPr>
            <a:xfrm>
              <a:off x="1184564" y="1631373"/>
              <a:ext cx="7219207" cy="1101436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79561" y="1724891"/>
              <a:ext cx="2095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noisy:ồn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ào</a:t>
              </a:r>
              <a:endParaRPr 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56207" y="2169238"/>
              <a:ext cx="1359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quiet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97039" y="1724891"/>
              <a:ext cx="1567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</a:t>
              </a:r>
              <a:r>
                <a:rPr lang="en-US" sz="2400" dirty="0" smtClean="0"/>
                <a:t>usy: </a:t>
              </a:r>
              <a:r>
                <a:rPr lang="en-US" sz="2400" dirty="0" err="1" smtClean="0"/>
                <a:t>bận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rộn</a:t>
              </a:r>
              <a:endParaRPr lang="en-US" sz="2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92580" y="2169238"/>
              <a:ext cx="1704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crowded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1794" y="1724891"/>
              <a:ext cx="22436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m</a:t>
              </a:r>
              <a:r>
                <a:rPr lang="en-US" sz="2400" dirty="0" err="1" smtClean="0"/>
                <a:t>odern:hiện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đại</a:t>
              </a:r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52307" y="2169238"/>
              <a:ext cx="1843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boring: </a:t>
              </a:r>
              <a:r>
                <a:rPr lang="en-US" sz="2400" dirty="0" err="1" smtClean="0"/>
                <a:t>buồn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tẻ</a:t>
              </a:r>
              <a:endParaRPr lang="en-US" sz="2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509737" y="1724891"/>
              <a:ext cx="1321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peaceful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509736" y="2169238"/>
              <a:ext cx="132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beautiful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057394" y="3075250"/>
            <a:ext cx="220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040" y="3900477"/>
            <a:ext cx="6752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/>
              <a:t>A: </a:t>
            </a:r>
            <a:r>
              <a:rPr lang="en-US" sz="2800"/>
              <a:t>Is your neighbourhood quiet?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B: </a:t>
            </a:r>
            <a:r>
              <a:rPr lang="en-US" sz="2800"/>
              <a:t>Yes, it is. / No, it’s noisy.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F9DA08F2-4EF9-4A10-BB00-D7A960D42D5F}"/>
              </a:ext>
            </a:extLst>
          </p:cNvPr>
          <p:cNvSpPr/>
          <p:nvPr/>
        </p:nvSpPr>
        <p:spPr>
          <a:xfrm>
            <a:off x="192698" y="955358"/>
            <a:ext cx="7022141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3. Describe the places. Use the adjectives below.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590E4C-B54E-4ACD-ACC7-5F05EC5EA8EA}"/>
              </a:ext>
            </a:extLst>
          </p:cNvPr>
          <p:cNvSpPr txBox="1"/>
          <p:nvPr/>
        </p:nvSpPr>
        <p:spPr>
          <a:xfrm>
            <a:off x="1531621" y="1398270"/>
            <a:ext cx="934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noisy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F37AEA-7E70-4F81-84C7-831B5A960F16}"/>
              </a:ext>
            </a:extLst>
          </p:cNvPr>
          <p:cNvSpPr txBox="1"/>
          <p:nvPr/>
        </p:nvSpPr>
        <p:spPr>
          <a:xfrm>
            <a:off x="3123513" y="1398270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crowded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33F36DE-14D0-4C79-B156-EAA4305D8F3B}"/>
              </a:ext>
            </a:extLst>
          </p:cNvPr>
          <p:cNvSpPr txBox="1"/>
          <p:nvPr/>
        </p:nvSpPr>
        <p:spPr>
          <a:xfrm>
            <a:off x="5025290" y="1398270"/>
            <a:ext cx="132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peaceful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2E4181-8038-44F6-B674-FB1D79491831}"/>
              </a:ext>
            </a:extLst>
          </p:cNvPr>
          <p:cNvSpPr txBox="1"/>
          <p:nvPr/>
        </p:nvSpPr>
        <p:spPr>
          <a:xfrm>
            <a:off x="6690361" y="1398270"/>
            <a:ext cx="91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quiet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77C15B-43E0-4D0A-8D4B-806E670FA988}"/>
              </a:ext>
            </a:extLst>
          </p:cNvPr>
          <p:cNvSpPr txBox="1"/>
          <p:nvPr/>
        </p:nvSpPr>
        <p:spPr>
          <a:xfrm>
            <a:off x="1531621" y="1798380"/>
            <a:ext cx="128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modern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B626E7-76E0-4C24-A00A-055D93C7034F}"/>
              </a:ext>
            </a:extLst>
          </p:cNvPr>
          <p:cNvSpPr txBox="1"/>
          <p:nvPr/>
        </p:nvSpPr>
        <p:spPr>
          <a:xfrm>
            <a:off x="3123513" y="1798380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beautiful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8C17912-B50B-4308-9E42-4FDD78C31EFE}"/>
              </a:ext>
            </a:extLst>
          </p:cNvPr>
          <p:cNvSpPr txBox="1"/>
          <p:nvPr/>
        </p:nvSpPr>
        <p:spPr>
          <a:xfrm>
            <a:off x="5025291" y="1798380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busy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70B82A2-9FD1-4FB0-B189-E49D12DE8329}"/>
              </a:ext>
            </a:extLst>
          </p:cNvPr>
          <p:cNvSpPr txBox="1"/>
          <p:nvPr/>
        </p:nvSpPr>
        <p:spPr>
          <a:xfrm>
            <a:off x="6690360" y="1798380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boring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6F7B138-CB93-4575-806D-23A1859FE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20" y="2628840"/>
            <a:ext cx="4852298" cy="287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rain&amp;#39;s Detroit Business">
            <a:extLst>
              <a:ext uri="{FF2B5EF4-FFF2-40B4-BE49-F238E27FC236}">
                <a16:creationId xmlns:a16="http://schemas.microsoft.com/office/drawing/2014/main" xmlns="" id="{6A1512B4-BB9A-4435-B523-0E188768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8" y="2177307"/>
            <a:ext cx="3777322" cy="168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wnload Wallpaper 1920x1080 bench, logs, lake, coast, trees Full HD 1080p  HD Background">
            <a:extLst>
              <a:ext uri="{FF2B5EF4-FFF2-40B4-BE49-F238E27FC236}">
                <a16:creationId xmlns:a16="http://schemas.microsoft.com/office/drawing/2014/main" xmlns="" id="{726B8DC4-C9D8-4783-8B69-CE6F44E73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8" y="3920490"/>
            <a:ext cx="5248247" cy="203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5188CD2-A975-4ADF-A1DB-02705FCE52AA}"/>
              </a:ext>
            </a:extLst>
          </p:cNvPr>
          <p:cNvSpPr txBox="1"/>
          <p:nvPr/>
        </p:nvSpPr>
        <p:spPr>
          <a:xfrm>
            <a:off x="345098" y="3398863"/>
            <a:ext cx="1289135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modern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68869ED-1034-4628-B5CB-D7EE22C37FB3}"/>
              </a:ext>
            </a:extLst>
          </p:cNvPr>
          <p:cNvSpPr txBox="1"/>
          <p:nvPr/>
        </p:nvSpPr>
        <p:spPr>
          <a:xfrm>
            <a:off x="280910" y="3947882"/>
            <a:ext cx="135332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peaceful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0F9BD51-E95A-46A4-9CBA-B9D28692E818}"/>
              </a:ext>
            </a:extLst>
          </p:cNvPr>
          <p:cNvSpPr txBox="1"/>
          <p:nvPr/>
        </p:nvSpPr>
        <p:spPr>
          <a:xfrm>
            <a:off x="303770" y="5502532"/>
            <a:ext cx="135332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beautiful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A2CD00F-A2FE-42C2-B20A-2B28086F290B}"/>
              </a:ext>
            </a:extLst>
          </p:cNvPr>
          <p:cNvSpPr txBox="1"/>
          <p:nvPr/>
        </p:nvSpPr>
        <p:spPr>
          <a:xfrm>
            <a:off x="1786632" y="3947882"/>
            <a:ext cx="880098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quiet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A227A3B-2A29-4CB7-BF9B-E2890378BD52}"/>
              </a:ext>
            </a:extLst>
          </p:cNvPr>
          <p:cNvSpPr txBox="1"/>
          <p:nvPr/>
        </p:nvSpPr>
        <p:spPr>
          <a:xfrm>
            <a:off x="1767405" y="5504130"/>
            <a:ext cx="103412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boring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98E55A3-2458-4BC1-A250-2760609B27D5}"/>
              </a:ext>
            </a:extLst>
          </p:cNvPr>
          <p:cNvSpPr txBox="1"/>
          <p:nvPr/>
        </p:nvSpPr>
        <p:spPr>
          <a:xfrm>
            <a:off x="4221891" y="2689860"/>
            <a:ext cx="92997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noisy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F8810AA-F43F-4A21-89F3-9555DAA61B5D}"/>
              </a:ext>
            </a:extLst>
          </p:cNvPr>
          <p:cNvSpPr txBox="1"/>
          <p:nvPr/>
        </p:nvSpPr>
        <p:spPr>
          <a:xfrm>
            <a:off x="5269515" y="2705040"/>
            <a:ext cx="138914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crowded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2AA1157-E64C-4E87-ACD1-2124C8DE9F20}"/>
              </a:ext>
            </a:extLst>
          </p:cNvPr>
          <p:cNvSpPr txBox="1"/>
          <p:nvPr/>
        </p:nvSpPr>
        <p:spPr>
          <a:xfrm>
            <a:off x="6740042" y="2705040"/>
            <a:ext cx="94959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busy </a:t>
            </a:r>
          </a:p>
        </p:txBody>
      </p:sp>
    </p:spTree>
    <p:extLst>
      <p:ext uri="{BB962C8B-B14F-4D97-AF65-F5344CB8AC3E}">
        <p14:creationId xmlns:p14="http://schemas.microsoft.com/office/powerpoint/2010/main" val="25394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95" y="701653"/>
            <a:ext cx="477203" cy="501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697498" y="739154"/>
            <a:ext cx="8446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 Pay attention to the sounds</a:t>
            </a:r>
            <a:r>
              <a:rPr lang="en-US" sz="2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/ɪ/ </a:t>
            </a:r>
            <a:r>
              <a:rPr lang="en-US" sz="2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b="1" dirty="0" err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:/.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265067"/>
              </p:ext>
            </p:extLst>
          </p:nvPr>
        </p:nvGraphicFramePr>
        <p:xfrm>
          <a:off x="1419598" y="3210107"/>
          <a:ext cx="6083602" cy="304684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69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66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44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/ɪ/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/i:/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2351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962396" y="1328882"/>
            <a:ext cx="7219207" cy="11014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419598" y="151130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noisy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9597" y="1955647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clean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1490" y="151130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cheap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86836" y="1955647"/>
            <a:ext cx="1596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exciting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54077" y="1511300"/>
            <a:ext cx="151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peaceful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9492" y="1955647"/>
            <a:ext cx="15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friendly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5204" y="1511300"/>
            <a:ext cx="173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expensive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21315" y="1955647"/>
            <a:ext cx="1894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convenient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7403" y="2678548"/>
            <a:ext cx="751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Now, in pairs put the words in the correct column.</a:t>
            </a:r>
          </a:p>
        </p:txBody>
      </p:sp>
      <p:pic>
        <p:nvPicPr>
          <p:cNvPr id="3" name="Bản sao của B1_25">
            <a:hlinkClick r:id="" action="ppaction://media"/>
            <a:extLst>
              <a:ext uri="{FF2B5EF4-FFF2-40B4-BE49-F238E27FC236}">
                <a16:creationId xmlns:a16="http://schemas.microsoft.com/office/drawing/2014/main" xmlns="" id="{C7AC0AF1-0455-4703-A875-39805EAF0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2774" y="255191"/>
            <a:ext cx="487363" cy="48736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3F95274-D4C9-4461-A330-E71D3EA957C5}"/>
              </a:ext>
            </a:extLst>
          </p:cNvPr>
          <p:cNvSpPr txBox="1"/>
          <p:nvPr/>
        </p:nvSpPr>
        <p:spPr>
          <a:xfrm>
            <a:off x="1419598" y="1506323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noisy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2D5D6E5-2910-4F77-B199-C78D5D2A5F1E}"/>
              </a:ext>
            </a:extLst>
          </p:cNvPr>
          <p:cNvSpPr txBox="1"/>
          <p:nvPr/>
        </p:nvSpPr>
        <p:spPr>
          <a:xfrm>
            <a:off x="1419597" y="195067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clean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E39698E-508E-45F4-9C0C-1B8A29E54C5A}"/>
              </a:ext>
            </a:extLst>
          </p:cNvPr>
          <p:cNvSpPr txBox="1"/>
          <p:nvPr/>
        </p:nvSpPr>
        <p:spPr>
          <a:xfrm>
            <a:off x="3051490" y="1506323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cheap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E72D8FF-2C4D-412F-9D2E-A92A64FDBD6A}"/>
              </a:ext>
            </a:extLst>
          </p:cNvPr>
          <p:cNvSpPr txBox="1"/>
          <p:nvPr/>
        </p:nvSpPr>
        <p:spPr>
          <a:xfrm>
            <a:off x="2986836" y="1950670"/>
            <a:ext cx="1596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exciting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D79F8D4-AF9D-4CB2-9383-E77A3DC9B619}"/>
              </a:ext>
            </a:extLst>
          </p:cNvPr>
          <p:cNvSpPr txBox="1"/>
          <p:nvPr/>
        </p:nvSpPr>
        <p:spPr>
          <a:xfrm>
            <a:off x="4554077" y="1506323"/>
            <a:ext cx="151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peaceful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161C6AE-1F74-425A-953A-03CA9AE159FA}"/>
              </a:ext>
            </a:extLst>
          </p:cNvPr>
          <p:cNvSpPr txBox="1"/>
          <p:nvPr/>
        </p:nvSpPr>
        <p:spPr>
          <a:xfrm>
            <a:off x="4609492" y="1950670"/>
            <a:ext cx="15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friendly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733DF5B-8A4D-4C49-9B14-BE5DF4B21D44}"/>
              </a:ext>
            </a:extLst>
          </p:cNvPr>
          <p:cNvSpPr txBox="1"/>
          <p:nvPr/>
        </p:nvSpPr>
        <p:spPr>
          <a:xfrm>
            <a:off x="6195204" y="1506323"/>
            <a:ext cx="173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expensive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1C27DAB-19AF-4E2A-A8B0-DC5A7DA55BEF}"/>
              </a:ext>
            </a:extLst>
          </p:cNvPr>
          <p:cNvSpPr txBox="1"/>
          <p:nvPr/>
        </p:nvSpPr>
        <p:spPr>
          <a:xfrm>
            <a:off x="6121315" y="1950670"/>
            <a:ext cx="1894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convenient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D8BEB5A-2307-4D6F-A104-BCB8CF3BDB8D}"/>
              </a:ext>
            </a:extLst>
          </p:cNvPr>
          <p:cNvSpPr txBox="1"/>
          <p:nvPr/>
        </p:nvSpPr>
        <p:spPr>
          <a:xfrm>
            <a:off x="2516226" y="3941352"/>
            <a:ext cx="854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noisy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623435A-38A9-481F-B7CB-8A6EA43FECDF}"/>
              </a:ext>
            </a:extLst>
          </p:cNvPr>
          <p:cNvSpPr txBox="1"/>
          <p:nvPr/>
        </p:nvSpPr>
        <p:spPr>
          <a:xfrm>
            <a:off x="5169753" y="3941352"/>
            <a:ext cx="1601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convenient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ED81175-5882-4291-B140-4EE52CD86415}"/>
              </a:ext>
            </a:extLst>
          </p:cNvPr>
          <p:cNvSpPr txBox="1"/>
          <p:nvPr/>
        </p:nvSpPr>
        <p:spPr>
          <a:xfrm>
            <a:off x="5536166" y="4517630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cheap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395BC97-E5B2-4827-8095-8CE436A6E786}"/>
              </a:ext>
            </a:extLst>
          </p:cNvPr>
          <p:cNvSpPr txBox="1"/>
          <p:nvPr/>
        </p:nvSpPr>
        <p:spPr>
          <a:xfrm>
            <a:off x="5406183" y="5115657"/>
            <a:ext cx="1277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peaceful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0509E44-FC93-4B2D-A239-0FD44574AF1C}"/>
              </a:ext>
            </a:extLst>
          </p:cNvPr>
          <p:cNvSpPr txBox="1"/>
          <p:nvPr/>
        </p:nvSpPr>
        <p:spPr>
          <a:xfrm>
            <a:off x="5636599" y="5713684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clean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714063A6-DAD6-433E-9494-168D52192D34}"/>
              </a:ext>
            </a:extLst>
          </p:cNvPr>
          <p:cNvSpPr txBox="1"/>
          <p:nvPr/>
        </p:nvSpPr>
        <p:spPr>
          <a:xfrm>
            <a:off x="2237485" y="4517630"/>
            <a:ext cx="145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expensive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BB17ADD-8D5D-48EC-B832-5370EDE94CEC}"/>
              </a:ext>
            </a:extLst>
          </p:cNvPr>
          <p:cNvSpPr txBox="1"/>
          <p:nvPr/>
        </p:nvSpPr>
        <p:spPr>
          <a:xfrm>
            <a:off x="2337812" y="5142186"/>
            <a:ext cx="1166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exciting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0B9D326-6848-41E0-ADFE-54E87C9C197C}"/>
              </a:ext>
            </a:extLst>
          </p:cNvPr>
          <p:cNvSpPr txBox="1"/>
          <p:nvPr/>
        </p:nvSpPr>
        <p:spPr>
          <a:xfrm>
            <a:off x="2401312" y="5713684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16649"/>
                </a:solidFill>
              </a:rPr>
              <a:t>friendly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8897" y="96223"/>
            <a:ext cx="3557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84B1"/>
                </a:solidFill>
              </a:rPr>
              <a:t>* Pronunciation: </a:t>
            </a:r>
            <a:endParaRPr lang="en-US" sz="3600" b="1" dirty="0">
              <a:solidFill>
                <a:srgbClr val="0084B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65495" y="101600"/>
            <a:ext cx="3866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/ɪ/ and /i:/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313 -1.85185E-6 L 0.11979 0.386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3.33333E-6 3.33333E-6 L -0.10348 0.3231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61111E-6 0.00139 L 0.27153 0.4715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76" y="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104 -1.85185E-6 L 0.09271 0.5576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2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208 -1.85185E-6 L -0.4316 0.47014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84" y="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38889E-6 3.33333E-6 L 0.46215 0.5800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8" y="2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25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417 3.33333E-6 L -0.07136 0.49699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5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5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3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0.00208 0.00277 L -0.24167 0.58055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79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5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50"/>
                            </p:stCondLst>
                            <p:childTnLst>
                              <p:par>
                                <p:cTn id="126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40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" grpId="0"/>
      <p:bldP spid="29" grpId="0"/>
      <p:bldP spid="29" grpId="3"/>
      <p:bldP spid="29" grpId="4"/>
      <p:bldP spid="30" grpId="0"/>
      <p:bldP spid="30" grpId="3"/>
      <p:bldP spid="30" grpId="4"/>
      <p:bldP spid="31" grpId="0"/>
      <p:bldP spid="31" grpId="3"/>
      <p:bldP spid="31" grpId="4"/>
      <p:bldP spid="32" grpId="0"/>
      <p:bldP spid="32" grpId="3"/>
      <p:bldP spid="32" grpId="4"/>
      <p:bldP spid="33" grpId="0"/>
      <p:bldP spid="33" grpId="3"/>
      <p:bldP spid="33" grpId="4"/>
      <p:bldP spid="34" grpId="0"/>
      <p:bldP spid="34" grpId="3"/>
      <p:bldP spid="34" grpId="4"/>
      <p:bldP spid="35" grpId="0"/>
      <p:bldP spid="35" grpId="3"/>
      <p:bldP spid="35" grpId="4"/>
      <p:bldP spid="36" grpId="0"/>
      <p:bldP spid="36" grpId="3"/>
      <p:bldP spid="36" grpId="4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sz="2800" b="1" dirty="0" smtClean="0">
                <a:solidFill>
                  <a:srgbClr val="FF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*Give </a:t>
            </a:r>
            <a:r>
              <a:rPr lang="en-US" sz="2800" b="1" dirty="0">
                <a:solidFill>
                  <a:srgbClr val="FF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some words they know containing these sounds.</a:t>
            </a:r>
            <a:r>
              <a:rPr lang="en-GB" sz="2800" b="1" dirty="0">
                <a:solidFill>
                  <a:srgbClr val="FF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/>
            </a:r>
            <a:br>
              <a:rPr lang="en-GB" sz="2800" b="1" dirty="0">
                <a:solidFill>
                  <a:srgbClr val="FF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</a:b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57325"/>
            <a:ext cx="7886700" cy="4351338"/>
          </a:xfrm>
        </p:spPr>
        <p:txBody>
          <a:bodyPr/>
          <a:lstStyle/>
          <a:p>
            <a:r>
              <a:rPr lang="en-US" b="1" i="1" dirty="0"/>
              <a:t>Suggested answers:</a:t>
            </a:r>
            <a:r>
              <a:rPr lang="en-GB" dirty="0"/>
              <a:t/>
            </a:r>
            <a:br>
              <a:rPr lang="en-GB" dirty="0"/>
            </a:br>
            <a:r>
              <a:rPr lang="en-US" dirty="0"/>
              <a:t>/</a:t>
            </a:r>
            <a:r>
              <a:rPr lang="en-US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i/:  chip, tin, ship, …</a:t>
            </a:r>
            <a:r>
              <a:rPr lang="en-GB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/>
            </a:r>
            <a:br>
              <a:rPr lang="en-GB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</a:br>
            <a:r>
              <a:rPr lang="en-US" dirty="0"/>
              <a:t>/i:/: cheap, teen, sheep,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40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07403" y="102513"/>
            <a:ext cx="7827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</a:t>
            </a:r>
            <a:r>
              <a:rPr lang="en-US" sz="25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practise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chant. Notice the sounds </a:t>
            </a:r>
            <a:r>
              <a:rPr lang="en-US" sz="25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/ɪ/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5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/i:/.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76896" y="1298864"/>
            <a:ext cx="4790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MY NEIGHBOURHOOD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3462" y="1962245"/>
            <a:ext cx="4917898" cy="228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/>
              <a:t>My city is very noisy.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There are lots of trees growing.  The people here are busy. 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It’s a lively place to live 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26102" y="4313697"/>
            <a:ext cx="4917898" cy="228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/>
              <a:t>My village is very pretty.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There are lots of places to see.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The people here are friendly. 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It’s a fantastic place to be.</a:t>
            </a:r>
          </a:p>
        </p:txBody>
      </p:sp>
      <p:pic>
        <p:nvPicPr>
          <p:cNvPr id="2" name="Bản sao của B1_26">
            <a:hlinkClick r:id="" action="ppaction://media"/>
            <a:extLst>
              <a:ext uri="{FF2B5EF4-FFF2-40B4-BE49-F238E27FC236}">
                <a16:creationId xmlns:a16="http://schemas.microsoft.com/office/drawing/2014/main" xmlns="" id="{4CEA8FBB-EAD3-4F9F-9E10-92D145F18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75287" y="5084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64000"/>
                    </a14:imgEffect>
                  </a14:imgLayer>
                </a14:imgProps>
              </a:ext>
            </a:extLst>
          </a:blip>
          <a:srcRect l="3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1905000"/>
            <a:ext cx="8001000" cy="3124200"/>
          </a:xfrm>
          <a:prstGeom prst="bevel">
            <a:avLst>
              <a:gd name="adj" fmla="val 5741"/>
            </a:avLst>
          </a:prstGeom>
          <a:gradFill flip="none" rotWithShape="1">
            <a:gsLst>
              <a:gs pos="0">
                <a:srgbClr val="3366FF">
                  <a:alpha val="67998"/>
                </a:srgbClr>
              </a:gs>
              <a:gs pos="100000">
                <a:srgbClr val="FFFFFF"/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Leran</a:t>
            </a:r>
            <a:r>
              <a:rPr lang="en-US" sz="3200" dirty="0" smtClean="0"/>
              <a:t> by heart Vocab.</a:t>
            </a:r>
            <a:endParaRPr lang="en-US" sz="3200" dirty="0"/>
          </a:p>
          <a:p>
            <a:pPr marL="285750" indent="-285750">
              <a:buFontTx/>
              <a:buChar char="-"/>
            </a:pPr>
            <a:r>
              <a:rPr lang="en-US" sz="3200" dirty="0" smtClean="0"/>
              <a:t>Find </a:t>
            </a:r>
            <a:r>
              <a:rPr lang="en-US" sz="3200" dirty="0"/>
              <a:t>5 more words with the sound </a:t>
            </a:r>
            <a:r>
              <a:rPr lang="en-US" sz="3200" dirty="0">
                <a:solidFill>
                  <a:srgbClr val="FF0000"/>
                </a:solidFill>
              </a:rPr>
              <a:t>/i/ 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/>
              <a:t> </a:t>
            </a:r>
            <a:r>
              <a:rPr lang="en-US" sz="3200" dirty="0" smtClean="0"/>
              <a:t> and </a:t>
            </a:r>
            <a:r>
              <a:rPr lang="en-US" sz="3200" dirty="0"/>
              <a:t>5 more words with the sound </a:t>
            </a:r>
            <a:r>
              <a:rPr lang="en-US" sz="3200" dirty="0">
                <a:solidFill>
                  <a:srgbClr val="FF0000"/>
                </a:solidFill>
              </a:rPr>
              <a:t>/i</a:t>
            </a:r>
            <a:r>
              <a:rPr lang="en-US" sz="3200" dirty="0" smtClean="0">
                <a:solidFill>
                  <a:srgbClr val="FF0000"/>
                </a:solidFill>
              </a:rPr>
              <a:t>:/.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Prepare lesson 3 . </a:t>
            </a:r>
            <a:endParaRPr lang="en-US" sz="3200" dirty="0"/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1524000" y="228600"/>
            <a:ext cx="6019800" cy="1295400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af-ZA">
              <a:latin typeface="Comic Sans MS" pitchFamily="66" charset="0"/>
            </a:endParaRPr>
          </a:p>
        </p:txBody>
      </p:sp>
      <p:sp>
        <p:nvSpPr>
          <p:cNvPr id="17413" name="WordArt 7"/>
          <p:cNvSpPr>
            <a:spLocks noChangeArrowheads="1" noChangeShapeType="1" noTextEdit="1"/>
          </p:cNvSpPr>
          <p:nvPr/>
        </p:nvSpPr>
        <p:spPr bwMode="auto">
          <a:xfrm>
            <a:off x="3124200" y="304800"/>
            <a:ext cx="2819400" cy="838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200" b="1" kern="1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35976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ha giao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24291" name="WordArt 3"/>
          <p:cNvSpPr>
            <a:spLocks noChangeArrowheads="1" noChangeShapeType="1" noTextEdit="1"/>
          </p:cNvSpPr>
          <p:nvPr/>
        </p:nvSpPr>
        <p:spPr bwMode="auto">
          <a:xfrm>
            <a:off x="609600" y="1752600"/>
            <a:ext cx="80010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2834724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50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7045" y="646176"/>
            <a:ext cx="7968010" cy="5749826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191768"/>
              </a:avLst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    WELCOME 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TO </a:t>
            </a: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OUR </a:t>
            </a: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CLASS</a:t>
            </a:r>
          </a:p>
        </p:txBody>
      </p:sp>
      <p:sp>
        <p:nvSpPr>
          <p:cNvPr id="6150" name="WordArt 13"/>
          <p:cNvSpPr>
            <a:spLocks noChangeArrowheads="1" noChangeShapeType="1" noTextEdit="1"/>
          </p:cNvSpPr>
          <p:nvPr/>
        </p:nvSpPr>
        <p:spPr bwMode="auto">
          <a:xfrm rot="154665">
            <a:off x="4130675" y="2727325"/>
            <a:ext cx="1139825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6722"/>
              </a:avLst>
            </a:prstTxWarp>
          </a:bodyPr>
          <a:lstStyle/>
          <a:p>
            <a:pPr algn="ctr"/>
            <a:r>
              <a:rPr lang="en-GB" sz="3600" kern="10" spc="720" dirty="0">
                <a:gradFill rotWithShape="1">
                  <a:gsLst>
                    <a:gs pos="0">
                      <a:srgbClr val="FFFF66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ENGLISH 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18" y="1189383"/>
            <a:ext cx="2390503" cy="302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7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2673350" cy="71437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.VnBlack" pitchFamily="34" charset="0"/>
              </a:rPr>
              <a:t>WARM UP</a:t>
            </a:r>
            <a:endParaRPr lang="en-GB" sz="3200" b="1" dirty="0">
              <a:solidFill>
                <a:srgbClr val="FF0000"/>
              </a:solidFill>
              <a:latin typeface=".VnBlack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784EB3-2A08-4D80-A5CD-BEA7A3C162FC}"/>
              </a:ext>
            </a:extLst>
          </p:cNvPr>
          <p:cNvSpPr txBox="1"/>
          <p:nvPr/>
        </p:nvSpPr>
        <p:spPr>
          <a:xfrm>
            <a:off x="6326797" y="1945759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hospital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B8C7A9-2FFA-4B33-AE41-7C72C6132DCA}"/>
              </a:ext>
            </a:extLst>
          </p:cNvPr>
          <p:cNvSpPr txBox="1"/>
          <p:nvPr/>
        </p:nvSpPr>
        <p:spPr>
          <a:xfrm>
            <a:off x="6654800" y="4172982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cinema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90F5C81-42F4-468D-8D97-6D6D907371F3}"/>
              </a:ext>
            </a:extLst>
          </p:cNvPr>
          <p:cNvSpPr txBox="1"/>
          <p:nvPr/>
        </p:nvSpPr>
        <p:spPr>
          <a:xfrm>
            <a:off x="1265954" y="2326130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zoo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B96EFF4-DC70-446E-93D9-2E404AF3388E}"/>
              </a:ext>
            </a:extLst>
          </p:cNvPr>
          <p:cNvSpPr txBox="1"/>
          <p:nvPr/>
        </p:nvSpPr>
        <p:spPr>
          <a:xfrm>
            <a:off x="2260600" y="1156284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bank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23370D-0964-4CE5-ADF4-D050D7733B4A}"/>
              </a:ext>
            </a:extLst>
          </p:cNvPr>
          <p:cNvSpPr txBox="1"/>
          <p:nvPr/>
        </p:nvSpPr>
        <p:spPr>
          <a:xfrm>
            <a:off x="3929003" y="5806837"/>
            <a:ext cx="1438394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stadium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5B3631-0C1E-4F1D-BD57-D49A9E638DED}"/>
              </a:ext>
            </a:extLst>
          </p:cNvPr>
          <p:cNvSpPr txBox="1"/>
          <p:nvPr/>
        </p:nvSpPr>
        <p:spPr>
          <a:xfrm>
            <a:off x="589979" y="3797300"/>
            <a:ext cx="1878202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school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E2962C-6DC6-4D2D-9532-58E863F55A4A}"/>
              </a:ext>
            </a:extLst>
          </p:cNvPr>
          <p:cNvSpPr txBox="1"/>
          <p:nvPr/>
        </p:nvSpPr>
        <p:spPr>
          <a:xfrm>
            <a:off x="1440180" y="5517396"/>
            <a:ext cx="182372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museum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B8D86A4-B2A3-47D0-9B1F-F091F0A317DD}"/>
              </a:ext>
            </a:extLst>
          </p:cNvPr>
          <p:cNvSpPr txBox="1"/>
          <p:nvPr/>
        </p:nvSpPr>
        <p:spPr>
          <a:xfrm>
            <a:off x="4635877" y="866843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</a:t>
            </a:r>
            <a:r>
              <a:rPr lang="en-US" sz="2800" dirty="0" smtClean="0"/>
              <a:t>arket</a:t>
            </a: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28234A-3BD6-4447-A9E7-E7C12171AB58}"/>
              </a:ext>
            </a:extLst>
          </p:cNvPr>
          <p:cNvSpPr txBox="1"/>
          <p:nvPr/>
        </p:nvSpPr>
        <p:spPr>
          <a:xfrm>
            <a:off x="7058317" y="2973295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hotel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3659729-9FF5-4EEA-A00E-141F93759003}"/>
              </a:ext>
            </a:extLst>
          </p:cNvPr>
          <p:cNvSpPr txBox="1"/>
          <p:nvPr/>
        </p:nvSpPr>
        <p:spPr>
          <a:xfrm>
            <a:off x="6167767" y="5607917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</a:t>
            </a:r>
            <a:r>
              <a:rPr lang="en-US" sz="2800" dirty="0" smtClean="0"/>
              <a:t>ark</a:t>
            </a:r>
            <a:endParaRPr lang="en-US" sz="2800" dirty="0"/>
          </a:p>
        </p:txBody>
      </p:sp>
      <p:sp>
        <p:nvSpPr>
          <p:cNvPr id="16" name="12-Point Star 15"/>
          <p:cNvSpPr/>
          <p:nvPr/>
        </p:nvSpPr>
        <p:spPr>
          <a:xfrm>
            <a:off x="2992120" y="2149124"/>
            <a:ext cx="3078480" cy="280610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places</a:t>
            </a:r>
            <a:endParaRPr lang="en-GB" sz="2800" b="1" dirty="0">
              <a:solidFill>
                <a:schemeClr val="bg1"/>
              </a:solidFill>
            </a:endParaRPr>
          </a:p>
          <a:p>
            <a:pPr algn="ctr"/>
            <a:endParaRPr lang="en-GB" sz="2400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838700" y="1600200"/>
            <a:ext cx="368300" cy="9244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26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1105" y="304381"/>
            <a:ext cx="8229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UNIT 4: MY NEIGHBOURHOOD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69209" y="1317067"/>
            <a:ext cx="213712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b="1" dirty="0"/>
              <a:t>Lesson </a:t>
            </a:r>
            <a:r>
              <a:rPr lang="en-US" sz="4000" b="1" dirty="0" smtClean="0"/>
              <a:t>2:</a:t>
            </a:r>
            <a:endParaRPr lang="en-GB" sz="4000" dirty="0"/>
          </a:p>
        </p:txBody>
      </p:sp>
      <p:grpSp>
        <p:nvGrpSpPr>
          <p:cNvPr id="9" name="Group 8"/>
          <p:cNvGrpSpPr/>
          <p:nvPr/>
        </p:nvGrpSpPr>
        <p:grpSpPr>
          <a:xfrm>
            <a:off x="2036208" y="2663804"/>
            <a:ext cx="4403125" cy="1670347"/>
            <a:chOff x="2315573" y="1811975"/>
            <a:chExt cx="4403125" cy="1670347"/>
          </a:xfrm>
        </p:grpSpPr>
        <p:grpSp>
          <p:nvGrpSpPr>
            <p:cNvPr id="10" name="Group 9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374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8950" y="183634"/>
            <a:ext cx="2209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84B1"/>
                </a:solidFill>
                <a:latin typeface="Times New Roman" pitchFamily="18" charset="0"/>
                <a:cs typeface="Times New Roman" pitchFamily="18" charset="0"/>
              </a:rPr>
              <a:t>* Vocabulary</a:t>
            </a:r>
            <a:endParaRPr lang="en-US" sz="2800" b="1" dirty="0">
              <a:solidFill>
                <a:srgbClr val="0084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5CEC6C-6329-49E4-8FB7-15ED91CC3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66" y="246728"/>
            <a:ext cx="3525291" cy="2728692"/>
          </a:xfrm>
          <a:prstGeom prst="round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5523860" y="523680"/>
            <a:ext cx="3246380" cy="2413567"/>
            <a:chOff x="98989" y="1241497"/>
            <a:chExt cx="3257150" cy="217266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44" y="1302036"/>
              <a:ext cx="3168195" cy="2112129"/>
            </a:xfrm>
            <a:prstGeom prst="roundRect">
              <a:avLst/>
            </a:prstGeom>
          </p:spPr>
        </p:pic>
        <p:sp>
          <p:nvSpPr>
            <p:cNvPr id="29" name="Oval 28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513454" y="1836567"/>
            <a:ext cx="2068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temple (n):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523861" y="390531"/>
            <a:ext cx="3004288" cy="2629130"/>
            <a:chOff x="98989" y="1241497"/>
            <a:chExt cx="2933310" cy="2045797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00" y="1398142"/>
              <a:ext cx="2834199" cy="1889152"/>
            </a:xfrm>
            <a:prstGeom prst="roundRect">
              <a:avLst/>
            </a:prstGeom>
          </p:spPr>
        </p:pic>
        <p:sp>
          <p:nvSpPr>
            <p:cNvPr id="32" name="Oval 31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28793"/>
            <a:ext cx="3369794" cy="2312807"/>
          </a:xfrm>
          <a:prstGeom prst="roundRect">
            <a:avLst/>
          </a:prstGeom>
        </p:spPr>
      </p:pic>
      <p:pic>
        <p:nvPicPr>
          <p:cNvPr id="35" name="Picture 34" descr="U4-L2-1-6-cradbzpzyggnfhr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10" y="390531"/>
            <a:ext cx="3234347" cy="267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9" descr="mien qu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663" y="806504"/>
            <a:ext cx="3039711" cy="261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04940" y="706854"/>
            <a:ext cx="2032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square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9540" y="1107420"/>
            <a:ext cx="2406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 cathedral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7767" y="1454535"/>
            <a:ext cx="3214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railway station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4614" y="2277515"/>
            <a:ext cx="2587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crowded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1360" y="2741600"/>
            <a:ext cx="2260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peaceful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adj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866823" y="2758051"/>
            <a:ext cx="2888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quiet: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tĩnh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06723" y="3156611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modern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#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180910" y="3158957"/>
            <a:ext cx="4713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historic: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#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1872" y="3534123"/>
            <a:ext cx="2941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interesting(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#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514589" y="3554098"/>
            <a:ext cx="449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boring: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hay #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308340" y="719554"/>
            <a:ext cx="229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892540" y="1087854"/>
            <a:ext cx="2082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565640" y="1468854"/>
            <a:ext cx="2190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467291" y="1844764"/>
            <a:ext cx="151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962591" y="2276564"/>
            <a:ext cx="1600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  <p:bldP spid="48" grpId="0"/>
      <p:bldP spid="49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777" y="183634"/>
            <a:ext cx="3805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84B1"/>
                </a:solidFill>
                <a:latin typeface="Times New Roman" pitchFamily="18" charset="0"/>
                <a:cs typeface="Times New Roman" pitchFamily="18" charset="0"/>
              </a:rPr>
              <a:t>*  Checking vocabulary</a:t>
            </a:r>
            <a:endParaRPr lang="en-US" sz="2800" b="1" dirty="0">
              <a:solidFill>
                <a:srgbClr val="0084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3454" y="2027067"/>
            <a:ext cx="2068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temple (n):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940" y="706854"/>
            <a:ext cx="2032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square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9540" y="1158220"/>
            <a:ext cx="2406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 cathedral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7767" y="1619635"/>
            <a:ext cx="3214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railway station (n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614" y="2468015"/>
            <a:ext cx="2587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crowded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360" y="2944800"/>
            <a:ext cx="2260619" cy="52322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peaceful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adj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38423" y="2961251"/>
            <a:ext cx="1282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 quiet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6723" y="3474111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modern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#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71791" y="2095652"/>
            <a:ext cx="1350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historic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1872" y="4054823"/>
            <a:ext cx="2941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interesting(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#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87689" y="4074798"/>
            <a:ext cx="1391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boring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76608" y="1622312"/>
            <a:ext cx="229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94670" y="2483235"/>
            <a:ext cx="2082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12249" y="706854"/>
            <a:ext cx="2190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12249" y="3474111"/>
            <a:ext cx="151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02723" y="1158220"/>
            <a:ext cx="1600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stCxn id="4" idx="3"/>
          </p:cNvCxnSpPr>
          <p:nvPr/>
        </p:nvCxnSpPr>
        <p:spPr>
          <a:xfrm>
            <a:off x="2537932" y="968464"/>
            <a:ext cx="1700491" cy="912781"/>
          </a:xfrm>
          <a:prstGeom prst="straightConnector1">
            <a:avLst/>
          </a:prstGeom>
          <a:ln w="38100">
            <a:solidFill>
              <a:srgbClr val="F1664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362200" y="1424854"/>
            <a:ext cx="1950049" cy="1319991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086100" y="968465"/>
            <a:ext cx="1371600" cy="915457"/>
          </a:xfrm>
          <a:prstGeom prst="straightConnector1">
            <a:avLst/>
          </a:prstGeom>
          <a:ln w="38100">
            <a:solidFill>
              <a:srgbClr val="1D9E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362200" y="2369962"/>
            <a:ext cx="1950049" cy="13657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2537932" y="1497765"/>
            <a:ext cx="1919768" cy="12470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8" idx="3"/>
          </p:cNvCxnSpPr>
          <p:nvPr/>
        </p:nvCxnSpPr>
        <p:spPr>
          <a:xfrm>
            <a:off x="2871979" y="3206410"/>
            <a:ext cx="1202648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768600" y="2550288"/>
            <a:ext cx="1564832" cy="118543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130784" y="4316433"/>
            <a:ext cx="1202648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3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4812845"/>
            <a:ext cx="9144000" cy="1233525"/>
          </a:xfrm>
          <a:prstGeom prst="rect">
            <a:avLst/>
          </a:prstGeom>
          <a:solidFill>
            <a:srgbClr val="213B3B"/>
          </a:solidFill>
        </p:spPr>
      </p:sp>
      <p:sp>
        <p:nvSpPr>
          <p:cNvPr id="7" name="AutoShape 7"/>
          <p:cNvSpPr/>
          <p:nvPr/>
        </p:nvSpPr>
        <p:spPr>
          <a:xfrm>
            <a:off x="190556" y="3763778"/>
            <a:ext cx="2384514" cy="2093291"/>
          </a:xfrm>
          <a:prstGeom prst="rect">
            <a:avLst/>
          </a:prstGeom>
          <a:solidFill>
            <a:srgbClr val="F6E9E1"/>
          </a:solidFill>
        </p:spPr>
      </p:sp>
      <p:sp>
        <p:nvSpPr>
          <p:cNvPr id="9" name="AutoShape 9"/>
          <p:cNvSpPr/>
          <p:nvPr/>
        </p:nvSpPr>
        <p:spPr>
          <a:xfrm>
            <a:off x="3069840" y="1595649"/>
            <a:ext cx="2600521" cy="1979393"/>
          </a:xfrm>
          <a:prstGeom prst="rect">
            <a:avLst/>
          </a:prstGeom>
          <a:solidFill>
            <a:srgbClr val="F6E9E1"/>
          </a:solidFill>
        </p:spPr>
      </p:sp>
      <p:sp>
        <p:nvSpPr>
          <p:cNvPr id="11" name="AutoShape 11"/>
          <p:cNvSpPr/>
          <p:nvPr/>
        </p:nvSpPr>
        <p:spPr>
          <a:xfrm>
            <a:off x="204794" y="1604236"/>
            <a:ext cx="2384514" cy="1970806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13771" y="3669573"/>
            <a:ext cx="1279538" cy="19047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670520" y="1496965"/>
            <a:ext cx="1164172" cy="187632"/>
          </a:xfrm>
          <a:prstGeom prst="rect">
            <a:avLst/>
          </a:prstGeom>
        </p:spPr>
      </p:pic>
      <p:pic>
        <p:nvPicPr>
          <p:cNvPr id="25" name="Image 2">
            <a:extLst>
              <a:ext uri="{FF2B5EF4-FFF2-40B4-BE49-F238E27FC236}">
                <a16:creationId xmlns:a16="http://schemas.microsoft.com/office/drawing/2014/main" xmlns="" id="{148D1CFC-3859-B64F-ACF0-ACF797F9499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 bwMode="auto">
          <a:xfrm>
            <a:off x="3160440" y="1660481"/>
            <a:ext cx="2436036" cy="134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3">
            <a:extLst>
              <a:ext uri="{FF2B5EF4-FFF2-40B4-BE49-F238E27FC236}">
                <a16:creationId xmlns:a16="http://schemas.microsoft.com/office/drawing/2014/main" xmlns="" id="{D9934D99-AE93-3940-B248-6EB3CC75BB0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 bwMode="auto">
          <a:xfrm>
            <a:off x="272683" y="1654011"/>
            <a:ext cx="2237431" cy="135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4">
            <a:extLst>
              <a:ext uri="{FF2B5EF4-FFF2-40B4-BE49-F238E27FC236}">
                <a16:creationId xmlns:a16="http://schemas.microsoft.com/office/drawing/2014/main" xmlns="" id="{F86BEB36-DE85-814E-880E-099467669BB2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12517" r="6168"/>
          <a:stretch/>
        </p:blipFill>
        <p:spPr bwMode="auto">
          <a:xfrm>
            <a:off x="265342" y="3843433"/>
            <a:ext cx="2225040" cy="14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: Rounded Corners 6">
            <a:extLst>
              <a:ext uri="{FF2B5EF4-FFF2-40B4-BE49-F238E27FC236}">
                <a16:creationId xmlns:a16="http://schemas.microsoft.com/office/drawing/2014/main" xmlns="" id="{3F8C0941-145C-8E41-B6D2-3C6692928B99}"/>
              </a:ext>
            </a:extLst>
          </p:cNvPr>
          <p:cNvSpPr/>
          <p:nvPr/>
        </p:nvSpPr>
        <p:spPr>
          <a:xfrm>
            <a:off x="429142" y="92857"/>
            <a:ext cx="7246665" cy="77306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pc="60" dirty="0">
                <a:solidFill>
                  <a:schemeClr val="bg2">
                    <a:lumMod val="40000"/>
                    <a:lumOff val="60000"/>
                  </a:schemeClr>
                </a:solidFill>
                <a:latin typeface="Special Elite Bold"/>
                <a:cs typeface="Arial"/>
              </a:rPr>
              <a:t>Ex 1. Match places below with </a:t>
            </a:r>
            <a:r>
              <a:rPr lang="en-US" sz="2400" spc="6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pecial Elite Bold"/>
                <a:cs typeface="Arial"/>
              </a:rPr>
              <a:t>the pictures. Then listen, check and repeat the words.</a:t>
            </a:r>
            <a:endParaRPr lang="en-US" sz="2400" spc="60" dirty="0">
              <a:solidFill>
                <a:schemeClr val="bg2">
                  <a:lumMod val="40000"/>
                  <a:lumOff val="60000"/>
                </a:schemeClr>
              </a:solidFill>
              <a:latin typeface="Special Elite Bold"/>
              <a:cs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F37D7FB1-27E9-E542-BFD4-0DA20AC2AF4F}"/>
              </a:ext>
            </a:extLst>
          </p:cNvPr>
          <p:cNvSpPr/>
          <p:nvPr/>
        </p:nvSpPr>
        <p:spPr>
          <a:xfrm>
            <a:off x="239055" y="3055510"/>
            <a:ext cx="2225040" cy="51651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4.</a:t>
            </a:r>
            <a:r>
              <a:rPr lang="en-US" sz="2000" dirty="0">
                <a:solidFill>
                  <a:srgbClr val="714C47"/>
                </a:solidFill>
              </a:rPr>
              <a:t> </a:t>
            </a:r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t</a:t>
            </a:r>
            <a:r>
              <a:rPr lang="en-US" sz="2000" b="1" spc="60" dirty="0" smtClean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emple</a:t>
            </a:r>
            <a:endParaRPr lang="en-US" sz="2000" b="1" spc="60" dirty="0">
              <a:solidFill>
                <a:srgbClr val="714C47"/>
              </a:solidFill>
              <a:latin typeface="Special Elite Bold"/>
              <a:ea typeface="Arial"/>
              <a:cs typeface="Arial"/>
            </a:endParaRPr>
          </a:p>
          <a:p>
            <a:pPr algn="ctr">
              <a:lnSpc>
                <a:spcPts val="2000"/>
              </a:lnSpc>
            </a:pP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/ˈ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tempəl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893938D-EDA2-D14B-9CB0-F5B1CE118152}"/>
              </a:ext>
            </a:extLst>
          </p:cNvPr>
          <p:cNvSpPr/>
          <p:nvPr/>
        </p:nvSpPr>
        <p:spPr>
          <a:xfrm>
            <a:off x="3086558" y="3055510"/>
            <a:ext cx="2509918" cy="55749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5. railway station</a:t>
            </a:r>
          </a:p>
          <a:p>
            <a:pPr algn="ctr">
              <a:lnSpc>
                <a:spcPts val="2000"/>
              </a:lnSpc>
            </a:pP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reɪl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 /ˈ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steɪʃən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D5D7B2C-6AEE-DE46-913F-BD6F9EADB6B5}"/>
              </a:ext>
            </a:extLst>
          </p:cNvPr>
          <p:cNvSpPr/>
          <p:nvPr/>
        </p:nvSpPr>
        <p:spPr>
          <a:xfrm>
            <a:off x="176838" y="5255258"/>
            <a:ext cx="2398233" cy="6993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24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1. square</a:t>
            </a:r>
          </a:p>
          <a:p>
            <a:pPr algn="ctr">
              <a:lnSpc>
                <a:spcPts val="2000"/>
              </a:lnSpc>
            </a:pP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skweə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AB9CD952-A463-2546-BFBF-ADC59E853B60}"/>
              </a:ext>
            </a:extLst>
          </p:cNvPr>
          <p:cNvSpPr/>
          <p:nvPr/>
        </p:nvSpPr>
        <p:spPr>
          <a:xfrm>
            <a:off x="114610" y="1571457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a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4F77D77A-8662-0548-8796-5BE582F272D7}"/>
              </a:ext>
            </a:extLst>
          </p:cNvPr>
          <p:cNvSpPr/>
          <p:nvPr/>
        </p:nvSpPr>
        <p:spPr>
          <a:xfrm>
            <a:off x="3043164" y="1571341"/>
            <a:ext cx="339811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b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2DADEA90-A160-A048-8A89-8460E31D5A11}"/>
              </a:ext>
            </a:extLst>
          </p:cNvPr>
          <p:cNvSpPr/>
          <p:nvPr/>
        </p:nvSpPr>
        <p:spPr>
          <a:xfrm>
            <a:off x="147116" y="3778333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c</a:t>
            </a:r>
          </a:p>
        </p:txBody>
      </p:sp>
      <p:sp>
        <p:nvSpPr>
          <p:cNvPr id="44" name="Speech Bubble: Rectangle with Corners Rounded 21">
            <a:extLst>
              <a:ext uri="{FF2B5EF4-FFF2-40B4-BE49-F238E27FC236}">
                <a16:creationId xmlns:a16="http://schemas.microsoft.com/office/drawing/2014/main" xmlns="" id="{B763E1AE-087B-2345-A44F-EA59D551D9BC}"/>
              </a:ext>
            </a:extLst>
          </p:cNvPr>
          <p:cNvSpPr/>
          <p:nvPr/>
        </p:nvSpPr>
        <p:spPr>
          <a:xfrm>
            <a:off x="5947099" y="1798841"/>
            <a:ext cx="2673714" cy="1243158"/>
          </a:xfrm>
          <a:prstGeom prst="wedgeRoundRectCallout">
            <a:avLst>
              <a:gd name="adj1" fmla="val 42908"/>
              <a:gd name="adj2" fmla="val -64695"/>
              <a:gd name="adj3" fmla="val 16667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  <a:ea typeface="Arial"/>
                <a:cs typeface="Arial"/>
              </a:rPr>
              <a:t>Name some other places in your </a:t>
            </a:r>
            <a:r>
              <a:rPr lang="en-US" sz="2000" b="1" spc="6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  <a:ea typeface="Arial"/>
                <a:cs typeface="Arial"/>
              </a:rPr>
              <a:t>neighbouthood</a:t>
            </a:r>
            <a:endParaRPr lang="en-US" sz="2000" b="1" spc="60" dirty="0">
              <a:solidFill>
                <a:schemeClr val="accent3">
                  <a:lumMod val="20000"/>
                  <a:lumOff val="80000"/>
                </a:schemeClr>
              </a:solidFill>
              <a:latin typeface="Special Elite Bold"/>
              <a:ea typeface="Arial"/>
              <a:cs typeface="Arial"/>
            </a:endParaRPr>
          </a:p>
        </p:txBody>
      </p:sp>
      <p:pic>
        <p:nvPicPr>
          <p:cNvPr id="46" name="Picture 24">
            <a:extLst>
              <a:ext uri="{FF2B5EF4-FFF2-40B4-BE49-F238E27FC236}">
                <a16:creationId xmlns:a16="http://schemas.microsoft.com/office/drawing/2014/main" xmlns="" id="{0CA2C7B2-28C4-B04E-8333-E089B96BDB0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909674" y="1516388"/>
            <a:ext cx="1056775" cy="208432"/>
          </a:xfrm>
          <a:prstGeom prst="rect">
            <a:avLst/>
          </a:prstGeom>
        </p:spPr>
      </p:pic>
      <p:sp>
        <p:nvSpPr>
          <p:cNvPr id="47" name="AutoShape 7">
            <a:extLst>
              <a:ext uri="{FF2B5EF4-FFF2-40B4-BE49-F238E27FC236}">
                <a16:creationId xmlns:a16="http://schemas.microsoft.com/office/drawing/2014/main" xmlns="" id="{FC5AB5DA-9F10-DA40-B5A5-E961A7F292DF}"/>
              </a:ext>
            </a:extLst>
          </p:cNvPr>
          <p:cNvSpPr/>
          <p:nvPr/>
        </p:nvSpPr>
        <p:spPr>
          <a:xfrm>
            <a:off x="3077930" y="3736966"/>
            <a:ext cx="2592431" cy="2137189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48" name="Picture 22">
            <a:extLst>
              <a:ext uri="{FF2B5EF4-FFF2-40B4-BE49-F238E27FC236}">
                <a16:creationId xmlns:a16="http://schemas.microsoft.com/office/drawing/2014/main" xmlns="" id="{03E134F2-C477-DB4D-BAC8-2CB278E3D74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575836" y="3636643"/>
            <a:ext cx="1279538" cy="210681"/>
          </a:xfrm>
          <a:prstGeom prst="rect">
            <a:avLst/>
          </a:prstGeom>
        </p:spPr>
      </p:pic>
      <p:pic>
        <p:nvPicPr>
          <p:cNvPr id="49" name="Image 5">
            <a:extLst>
              <a:ext uri="{FF2B5EF4-FFF2-40B4-BE49-F238E27FC236}">
                <a16:creationId xmlns:a16="http://schemas.microsoft.com/office/drawing/2014/main" xmlns="" id="{17574F6B-16AA-A64A-90B3-D08691423FA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 bwMode="auto">
          <a:xfrm>
            <a:off x="3166258" y="3812855"/>
            <a:ext cx="2430218" cy="146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xmlns="" id="{CDB806D3-3926-6A4B-8519-42CF211576E9}"/>
              </a:ext>
            </a:extLst>
          </p:cNvPr>
          <p:cNvSpPr/>
          <p:nvPr/>
        </p:nvSpPr>
        <p:spPr>
          <a:xfrm>
            <a:off x="3054249" y="3741826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B1C6E152-7D1E-BF4C-B3DD-956D3D5B2CEA}"/>
              </a:ext>
            </a:extLst>
          </p:cNvPr>
          <p:cNvSpPr/>
          <p:nvPr/>
        </p:nvSpPr>
        <p:spPr>
          <a:xfrm>
            <a:off x="3086558" y="5291720"/>
            <a:ext cx="2592431" cy="60395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3. c</a:t>
            </a:r>
            <a:r>
              <a:rPr lang="en-US" sz="2400" b="1" spc="60" dirty="0" smtClean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athedral</a:t>
            </a:r>
            <a:endParaRPr lang="en-US" sz="2400" b="1" spc="60" dirty="0">
              <a:solidFill>
                <a:srgbClr val="714C47"/>
              </a:solidFill>
              <a:latin typeface="Special Elite Bold"/>
              <a:ea typeface="Arial"/>
              <a:cs typeface="Arial"/>
            </a:endParaRPr>
          </a:p>
          <a:p>
            <a:pPr algn="ctr">
              <a:lnSpc>
                <a:spcPts val="2000"/>
              </a:lnSpc>
            </a:pP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kə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ˈ</a:t>
            </a:r>
            <a:r>
              <a:rPr lang="el-GR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θ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iːdrəl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59" name="AutoShape 7">
            <a:extLst>
              <a:ext uri="{FF2B5EF4-FFF2-40B4-BE49-F238E27FC236}">
                <a16:creationId xmlns:a16="http://schemas.microsoft.com/office/drawing/2014/main" xmlns="" id="{AED4FD17-6F66-F74C-B9AC-D00210C2EF8B}"/>
              </a:ext>
            </a:extLst>
          </p:cNvPr>
          <p:cNvSpPr/>
          <p:nvPr/>
        </p:nvSpPr>
        <p:spPr>
          <a:xfrm>
            <a:off x="6156571" y="3714177"/>
            <a:ext cx="2623108" cy="2159978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60" name="Picture 22">
            <a:extLst>
              <a:ext uri="{FF2B5EF4-FFF2-40B4-BE49-F238E27FC236}">
                <a16:creationId xmlns:a16="http://schemas.microsoft.com/office/drawing/2014/main" xmlns="" id="{9613744E-DBA0-9946-90BE-12505F55E2F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713118" y="3613001"/>
            <a:ext cx="1279538" cy="212021"/>
          </a:xfrm>
          <a:prstGeom prst="rect">
            <a:avLst/>
          </a:prstGeom>
        </p:spPr>
      </p:pic>
      <p:pic>
        <p:nvPicPr>
          <p:cNvPr id="61" name="Image 6">
            <a:extLst>
              <a:ext uri="{FF2B5EF4-FFF2-40B4-BE49-F238E27FC236}">
                <a16:creationId xmlns:a16="http://schemas.microsoft.com/office/drawing/2014/main" xmlns="" id="{A28B119D-EC55-CF42-BDF2-7FE6436782BC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 bwMode="auto">
          <a:xfrm>
            <a:off x="6230800" y="3791155"/>
            <a:ext cx="2459990" cy="145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xmlns="" id="{18AA51CE-2FD6-7E4E-BA1E-E69B3C744839}"/>
              </a:ext>
            </a:extLst>
          </p:cNvPr>
          <p:cNvSpPr/>
          <p:nvPr/>
        </p:nvSpPr>
        <p:spPr>
          <a:xfrm>
            <a:off x="6173220" y="3733029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D78C47EC-7F97-9842-9B26-2808FA97DE62}"/>
              </a:ext>
            </a:extLst>
          </p:cNvPr>
          <p:cNvSpPr/>
          <p:nvPr/>
        </p:nvSpPr>
        <p:spPr>
          <a:xfrm>
            <a:off x="6134465" y="5264692"/>
            <a:ext cx="2623108" cy="62831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2. art gallery</a:t>
            </a:r>
          </a:p>
          <a:p>
            <a:pPr algn="ctr">
              <a:lnSpc>
                <a:spcPts val="2000"/>
              </a:lnSpc>
            </a:pP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ɑːt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 ˈ</a:t>
            </a:r>
            <a:r>
              <a:rPr lang="en-US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ɡæləri</a:t>
            </a:r>
            <a:r>
              <a:rPr lang="en-US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 </a:t>
            </a:r>
          </a:p>
        </p:txBody>
      </p:sp>
      <p:pic>
        <p:nvPicPr>
          <p:cNvPr id="3" name="Tiếng Anh 6 Tập 1 - Global Success - UNIT 4 MY NEIGHBOURHOOD - A CLOSER LOOK 1 - 1 Match the places below with the pictures. The.mp3" descr="Tiếng Anh 6 Tập 1 - Global Success - UNIT 4 MY NEIGHBOURHOOD - A CLOSER LOOK 1 - 1 Match the places below with the pictures. The.mp3">
            <a:hlinkClick r:id="" action="ppaction://media"/>
            <a:extLst>
              <a:ext uri="{FF2B5EF4-FFF2-40B4-BE49-F238E27FC236}">
                <a16:creationId xmlns:a16="http://schemas.microsoft.com/office/drawing/2014/main" xmlns="" id="{C9138F31-07A8-9046-B5CE-3DBFD3416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64418" y="789296"/>
            <a:ext cx="831308" cy="831308"/>
          </a:xfrm>
          <a:prstGeom prst="rect">
            <a:avLst/>
          </a:prstGeom>
        </p:spPr>
      </p:pic>
      <p:pic>
        <p:nvPicPr>
          <p:cNvPr id="5" name="G6-U4-L2 Ex1.2.mp3" descr="G6-U4-L2 Ex1.2.mp3">
            <a:hlinkClick r:id="" action="ppaction://media"/>
            <a:extLst>
              <a:ext uri="{FF2B5EF4-FFF2-40B4-BE49-F238E27FC236}">
                <a16:creationId xmlns:a16="http://schemas.microsoft.com/office/drawing/2014/main" xmlns="" id="{7BE6EE00-D8C2-CE43-BBEA-A65306BBD6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73944" y="1608765"/>
            <a:ext cx="812800" cy="812800"/>
          </a:xfrm>
          <a:prstGeom prst="rect">
            <a:avLst/>
          </a:prstGeom>
        </p:spPr>
      </p:pic>
      <p:sp>
        <p:nvSpPr>
          <p:cNvPr id="50" name="Rectangle: Rounded Corners 7">
            <a:extLst>
              <a:ext uri="{FF2B5EF4-FFF2-40B4-BE49-F238E27FC236}">
                <a16:creationId xmlns:a16="http://schemas.microsoft.com/office/drawing/2014/main" xmlns="" id="{1649942B-CD23-C048-8C38-833A953D2FE4}"/>
              </a:ext>
            </a:extLst>
          </p:cNvPr>
          <p:cNvSpPr/>
          <p:nvPr/>
        </p:nvSpPr>
        <p:spPr>
          <a:xfrm>
            <a:off x="5906562" y="1687243"/>
            <a:ext cx="1505585" cy="417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1. square</a:t>
            </a:r>
          </a:p>
        </p:txBody>
      </p:sp>
      <p:sp>
        <p:nvSpPr>
          <p:cNvPr id="53" name="Rectangle: Rounded Corners 7">
            <a:extLst>
              <a:ext uri="{FF2B5EF4-FFF2-40B4-BE49-F238E27FC236}">
                <a16:creationId xmlns:a16="http://schemas.microsoft.com/office/drawing/2014/main" xmlns="" id="{C1F17449-9B81-E748-9291-E1267C626E45}"/>
              </a:ext>
            </a:extLst>
          </p:cNvPr>
          <p:cNvSpPr/>
          <p:nvPr/>
        </p:nvSpPr>
        <p:spPr>
          <a:xfrm>
            <a:off x="5906561" y="2023620"/>
            <a:ext cx="2236964" cy="4045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2. art gallery</a:t>
            </a:r>
          </a:p>
        </p:txBody>
      </p:sp>
      <p:sp>
        <p:nvSpPr>
          <p:cNvPr id="54" name="Rectangle: Rounded Corners 7">
            <a:extLst>
              <a:ext uri="{FF2B5EF4-FFF2-40B4-BE49-F238E27FC236}">
                <a16:creationId xmlns:a16="http://schemas.microsoft.com/office/drawing/2014/main" xmlns="" id="{36DD9A7C-843D-1F4B-B0AD-3F206ECEE922}"/>
              </a:ext>
            </a:extLst>
          </p:cNvPr>
          <p:cNvSpPr/>
          <p:nvPr/>
        </p:nvSpPr>
        <p:spPr>
          <a:xfrm>
            <a:off x="5910265" y="2343177"/>
            <a:ext cx="1938750" cy="375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3. cathedral </a:t>
            </a:r>
          </a:p>
        </p:txBody>
      </p:sp>
      <p:sp>
        <p:nvSpPr>
          <p:cNvPr id="55" name="Rectangle: Rounded Corners 7">
            <a:extLst>
              <a:ext uri="{FF2B5EF4-FFF2-40B4-BE49-F238E27FC236}">
                <a16:creationId xmlns:a16="http://schemas.microsoft.com/office/drawing/2014/main" xmlns="" id="{6A3DBC31-0CF1-574B-B165-B9EDC158BAF6}"/>
              </a:ext>
            </a:extLst>
          </p:cNvPr>
          <p:cNvSpPr/>
          <p:nvPr/>
        </p:nvSpPr>
        <p:spPr>
          <a:xfrm>
            <a:off x="5906562" y="2688567"/>
            <a:ext cx="1514155" cy="4045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4. temple </a:t>
            </a:r>
          </a:p>
        </p:txBody>
      </p:sp>
      <p:sp>
        <p:nvSpPr>
          <p:cNvPr id="56" name="Rectangle: Rounded Corners 7">
            <a:extLst>
              <a:ext uri="{FF2B5EF4-FFF2-40B4-BE49-F238E27FC236}">
                <a16:creationId xmlns:a16="http://schemas.microsoft.com/office/drawing/2014/main" xmlns="" id="{D587D7BF-A71F-6640-B2A2-B18F5F16B1C1}"/>
              </a:ext>
            </a:extLst>
          </p:cNvPr>
          <p:cNvSpPr/>
          <p:nvPr/>
        </p:nvSpPr>
        <p:spPr>
          <a:xfrm>
            <a:off x="5918742" y="3048180"/>
            <a:ext cx="2907159" cy="4175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5. railway station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xmlns="" id="{6AF67F46-EAA1-E848-B228-6C2981638246}"/>
              </a:ext>
            </a:extLst>
          </p:cNvPr>
          <p:cNvSpPr/>
          <p:nvPr/>
        </p:nvSpPr>
        <p:spPr>
          <a:xfrm>
            <a:off x="5900791" y="1568110"/>
            <a:ext cx="2766330" cy="19793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G6-U4-L2 Ex1.3.mp3" descr="G6-U4-L2 Ex1.3.mp3">
            <a:hlinkClick r:id="" action="ppaction://media"/>
            <a:extLst>
              <a:ext uri="{FF2B5EF4-FFF2-40B4-BE49-F238E27FC236}">
                <a16:creationId xmlns:a16="http://schemas.microsoft.com/office/drawing/2014/main" xmlns="" id="{158ACD62-5E73-6A4F-9C28-4A4903D66DA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81834" y="2432694"/>
            <a:ext cx="812800" cy="812800"/>
          </a:xfrm>
          <a:prstGeom prst="rect">
            <a:avLst/>
          </a:prstGeom>
        </p:spPr>
      </p:pic>
      <p:pic>
        <p:nvPicPr>
          <p:cNvPr id="10" name="G6-U4-L2 Ex1.4.mp3" descr="G6-U4-L2 Ex1.4.mp3">
            <a:hlinkClick r:id="" action="ppaction://media"/>
            <a:extLst>
              <a:ext uri="{FF2B5EF4-FFF2-40B4-BE49-F238E27FC236}">
                <a16:creationId xmlns:a16="http://schemas.microsoft.com/office/drawing/2014/main" xmlns="" id="{40A6B812-8974-1B4B-9CC5-CE7AE46D83E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28610" y="3168641"/>
            <a:ext cx="812800" cy="812800"/>
          </a:xfrm>
          <a:prstGeom prst="rect">
            <a:avLst/>
          </a:prstGeom>
        </p:spPr>
      </p:pic>
      <p:pic>
        <p:nvPicPr>
          <p:cNvPr id="12" name="G6-U4-L2 Ex1.5.mp3" descr="G6-U4-L2 Ex1.5.mp3">
            <a:hlinkClick r:id="" action="ppaction://media"/>
            <a:extLst>
              <a:ext uri="{FF2B5EF4-FFF2-40B4-BE49-F238E27FC236}">
                <a16:creationId xmlns:a16="http://schemas.microsoft.com/office/drawing/2014/main" xmlns="" id="{8CC96530-EE09-184D-8D4F-F28530C997E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67289" y="4039755"/>
            <a:ext cx="812800" cy="812800"/>
          </a:xfrm>
          <a:prstGeom prst="rect">
            <a:avLst/>
          </a:prstGeom>
        </p:spPr>
      </p:pic>
      <p:pic>
        <p:nvPicPr>
          <p:cNvPr id="13" name="G6-U4-L2 Ex1.6.mp3" descr="G6-U4-L2 Ex1.6.mp3">
            <a:hlinkClick r:id="" action="ppaction://media"/>
            <a:extLst>
              <a:ext uri="{FF2B5EF4-FFF2-40B4-BE49-F238E27FC236}">
                <a16:creationId xmlns:a16="http://schemas.microsoft.com/office/drawing/2014/main" xmlns="" id="{82B6AA7D-B787-F840-996B-667F7AEFF6C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24640" y="4656686"/>
            <a:ext cx="812800" cy="812800"/>
          </a:xfrm>
          <a:prstGeom prst="rect">
            <a:avLst/>
          </a:prstGeom>
        </p:spPr>
      </p:pic>
      <p:pic>
        <p:nvPicPr>
          <p:cNvPr id="14" name="G6-U4-L2 Ex1.7.mp3" descr="G6-U4-L2 Ex1.7.mp3">
            <a:hlinkClick r:id="" action="ppaction://media"/>
            <a:extLst>
              <a:ext uri="{FF2B5EF4-FFF2-40B4-BE49-F238E27FC236}">
                <a16:creationId xmlns:a16="http://schemas.microsoft.com/office/drawing/2014/main" xmlns="" id="{5EF65F2F-84B8-F140-9F6C-2602D15D6F8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935322" y="523356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6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4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4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7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95455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2" grpId="0" animBg="1"/>
      <p:bldP spid="33" grpId="0" animBg="1"/>
      <p:bldP spid="34" grpId="0"/>
      <p:bldP spid="44" grpId="0" animBg="1"/>
      <p:bldP spid="52" grpId="0"/>
      <p:bldP spid="63" grpId="0" animBg="1"/>
      <p:bldP spid="50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56979" y="14645"/>
            <a:ext cx="755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places below with the pictures. Then listen, check and repeat the words.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8990" y="1241497"/>
            <a:ext cx="2802560" cy="1869436"/>
            <a:chOff x="98989" y="1241497"/>
            <a:chExt cx="3257150" cy="21726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44" y="1302036"/>
              <a:ext cx="3168195" cy="2112129"/>
            </a:xfrm>
            <a:prstGeom prst="round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57444" y="3858300"/>
            <a:ext cx="2474087" cy="2013332"/>
            <a:chOff x="98989" y="1241497"/>
            <a:chExt cx="2875396" cy="2339904"/>
          </a:xfrm>
        </p:grpSpPr>
        <p:grpSp>
          <p:nvGrpSpPr>
            <p:cNvPr id="29" name="Group 28"/>
            <p:cNvGrpSpPr/>
            <p:nvPr/>
          </p:nvGrpSpPr>
          <p:grpSpPr>
            <a:xfrm>
              <a:off x="200084" y="1360715"/>
              <a:ext cx="2774301" cy="2220686"/>
              <a:chOff x="1462289" y="1774371"/>
              <a:chExt cx="2257519" cy="1807029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1462289" y="1774371"/>
                <a:ext cx="2113206" cy="1807029"/>
              </a:xfrm>
              <a:prstGeom prst="roundRect">
                <a:avLst>
                  <a:gd name="adj" fmla="val 1365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2290" y="1774372"/>
                <a:ext cx="2257518" cy="1506648"/>
              </a:xfrm>
              <a:prstGeom prst="roundRect">
                <a:avLst/>
              </a:prstGeom>
            </p:spPr>
          </p:pic>
        </p:grpSp>
        <p:sp>
          <p:nvSpPr>
            <p:cNvPr id="30" name="Oval 29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523996" y="4083206"/>
            <a:ext cx="2523918" cy="1760272"/>
            <a:chOff x="98989" y="1241497"/>
            <a:chExt cx="2933310" cy="204579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00" y="1398142"/>
              <a:ext cx="2834199" cy="1889152"/>
            </a:xfrm>
            <a:prstGeom prst="round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d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45711" y="1141688"/>
            <a:ext cx="2723951" cy="1912048"/>
            <a:chOff x="-131558" y="1197453"/>
            <a:chExt cx="3165790" cy="2222192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106" y="1352754"/>
              <a:ext cx="3100338" cy="2066891"/>
            </a:xfrm>
            <a:prstGeom prst="roundRect">
              <a:avLst/>
            </a:prstGeom>
          </p:spPr>
        </p:pic>
        <p:sp>
          <p:nvSpPr>
            <p:cNvPr id="40" name="Oval 39"/>
            <p:cNvSpPr/>
            <p:nvPr/>
          </p:nvSpPr>
          <p:spPr>
            <a:xfrm>
              <a:off x="-131558" y="1197453"/>
              <a:ext cx="414709" cy="41470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77404" y="3849808"/>
            <a:ext cx="2820735" cy="1745117"/>
            <a:chOff x="-2106" y="1241497"/>
            <a:chExt cx="3278271" cy="2028183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43" y="1366952"/>
              <a:ext cx="3208522" cy="1902728"/>
            </a:xfrm>
            <a:prstGeom prst="roundRect">
              <a:avLst/>
            </a:prstGeom>
          </p:spPr>
        </p:pic>
        <p:sp>
          <p:nvSpPr>
            <p:cNvPr id="45" name="Oval 44"/>
            <p:cNvSpPr/>
            <p:nvPr/>
          </p:nvSpPr>
          <p:spPr>
            <a:xfrm>
              <a:off x="-2106" y="1241497"/>
              <a:ext cx="414710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596593" y="3267061"/>
            <a:ext cx="2317122" cy="430887"/>
            <a:chOff x="3233057" y="1679134"/>
            <a:chExt cx="2317122" cy="430887"/>
          </a:xfrm>
        </p:grpSpPr>
        <p:sp>
          <p:nvSpPr>
            <p:cNvPr id="59" name="Rounded Rectangle 58"/>
            <p:cNvSpPr/>
            <p:nvPr/>
          </p:nvSpPr>
          <p:spPr>
            <a:xfrm>
              <a:off x="3233057" y="1700906"/>
              <a:ext cx="223783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03810" y="1679134"/>
              <a:ext cx="22463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>
                  <a:solidFill>
                    <a:srgbClr val="FF0000"/>
                  </a:solidFill>
                </a:rPr>
                <a:t>5. </a:t>
              </a:r>
              <a:r>
                <a:rPr lang="en-US" sz="2200">
                  <a:solidFill>
                    <a:srgbClr val="FF0000"/>
                  </a:solidFill>
                </a:rPr>
                <a:t>railway station</a:t>
              </a:r>
            </a:p>
          </p:txBody>
        </p:sp>
      </p:grpSp>
      <p:pic>
        <p:nvPicPr>
          <p:cNvPr id="2" name="Bản sao của B1_24">
            <a:hlinkClick r:id="" action="ppaction://media"/>
            <a:extLst>
              <a:ext uri="{FF2B5EF4-FFF2-40B4-BE49-F238E27FC236}">
                <a16:creationId xmlns:a16="http://schemas.microsoft.com/office/drawing/2014/main" xmlns="" id="{286AC5F5-C51A-410E-95AB-90825D0C4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91261" y="415593"/>
            <a:ext cx="487363" cy="487363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22B3E2AA-DE4F-4163-9794-BB5CEDCAC015}"/>
              </a:ext>
            </a:extLst>
          </p:cNvPr>
          <p:cNvGrpSpPr/>
          <p:nvPr/>
        </p:nvGrpSpPr>
        <p:grpSpPr>
          <a:xfrm>
            <a:off x="866405" y="5747771"/>
            <a:ext cx="1515805" cy="430887"/>
            <a:chOff x="3233057" y="1679133"/>
            <a:chExt cx="1515805" cy="430887"/>
          </a:xfrm>
        </p:grpSpPr>
        <p:sp>
          <p:nvSpPr>
            <p:cNvPr id="44" name="Rounded Rectangle 7">
              <a:extLst>
                <a:ext uri="{FF2B5EF4-FFF2-40B4-BE49-F238E27FC236}">
                  <a16:creationId xmlns:a16="http://schemas.microsoft.com/office/drawing/2014/main" xmlns="" id="{5694488D-64B3-42DE-8D96-E92FEDF94D20}"/>
                </a:ext>
              </a:extLst>
            </p:cNvPr>
            <p:cNvSpPr/>
            <p:nvPr/>
          </p:nvSpPr>
          <p:spPr>
            <a:xfrm>
              <a:off x="3233057" y="1700904"/>
              <a:ext cx="1515805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728DED9E-1CFC-4DF8-8FD8-75D90E5638F2}"/>
                </a:ext>
              </a:extLst>
            </p:cNvPr>
            <p:cNvSpPr txBox="1"/>
            <p:nvPr/>
          </p:nvSpPr>
          <p:spPr>
            <a:xfrm>
              <a:off x="3348832" y="1679133"/>
              <a:ext cx="12576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1. </a:t>
              </a:r>
              <a:r>
                <a:rPr lang="en-US" sz="2200" dirty="0">
                  <a:solidFill>
                    <a:srgbClr val="FF0000"/>
                  </a:solidFill>
                </a:rPr>
                <a:t>square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88074216-EAF6-44EC-A481-4CFEF1D52B6D}"/>
              </a:ext>
            </a:extLst>
          </p:cNvPr>
          <p:cNvGrpSpPr/>
          <p:nvPr/>
        </p:nvGrpSpPr>
        <p:grpSpPr>
          <a:xfrm>
            <a:off x="6905201" y="5734026"/>
            <a:ext cx="1785263" cy="430887"/>
            <a:chOff x="3233057" y="1679133"/>
            <a:chExt cx="1785263" cy="430887"/>
          </a:xfrm>
        </p:grpSpPr>
        <p:sp>
          <p:nvSpPr>
            <p:cNvPr id="62" name="Rounded Rectangle 49">
              <a:extLst>
                <a:ext uri="{FF2B5EF4-FFF2-40B4-BE49-F238E27FC236}">
                  <a16:creationId xmlns:a16="http://schemas.microsoft.com/office/drawing/2014/main" xmlns="" id="{7AAC20AD-F3A6-4885-90EF-28AD88416455}"/>
                </a:ext>
              </a:extLst>
            </p:cNvPr>
            <p:cNvSpPr/>
            <p:nvPr/>
          </p:nvSpPr>
          <p:spPr>
            <a:xfrm>
              <a:off x="3233057" y="1700905"/>
              <a:ext cx="178526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08753045-9273-48E2-9E00-52CC0E2342FF}"/>
                </a:ext>
              </a:extLst>
            </p:cNvPr>
            <p:cNvSpPr txBox="1"/>
            <p:nvPr/>
          </p:nvSpPr>
          <p:spPr>
            <a:xfrm>
              <a:off x="3303811" y="1679133"/>
              <a:ext cx="16437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2. </a:t>
              </a:r>
              <a:r>
                <a:rPr lang="en-US" sz="2200" dirty="0">
                  <a:solidFill>
                    <a:srgbClr val="FF0000"/>
                  </a:solidFill>
                </a:rPr>
                <a:t>art gallery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642E21D5-9A91-4E33-9ADF-69B4FA33773E}"/>
              </a:ext>
            </a:extLst>
          </p:cNvPr>
          <p:cNvGrpSpPr/>
          <p:nvPr/>
        </p:nvGrpSpPr>
        <p:grpSpPr>
          <a:xfrm>
            <a:off x="3908964" y="5811191"/>
            <a:ext cx="1813651" cy="444100"/>
            <a:chOff x="3233057" y="1700906"/>
            <a:chExt cx="1813651" cy="444100"/>
          </a:xfrm>
        </p:grpSpPr>
        <p:sp>
          <p:nvSpPr>
            <p:cNvPr id="65" name="Rounded Rectangle 52">
              <a:extLst>
                <a:ext uri="{FF2B5EF4-FFF2-40B4-BE49-F238E27FC236}">
                  <a16:creationId xmlns:a16="http://schemas.microsoft.com/office/drawing/2014/main" xmlns="" id="{B9163A09-382F-45C3-B59D-460A94F107BB}"/>
                </a:ext>
              </a:extLst>
            </p:cNvPr>
            <p:cNvSpPr/>
            <p:nvPr/>
          </p:nvSpPr>
          <p:spPr>
            <a:xfrm>
              <a:off x="3233057" y="1700906"/>
              <a:ext cx="1708311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949D1B41-5FAB-4431-8190-784EB2B7D479}"/>
                </a:ext>
              </a:extLst>
            </p:cNvPr>
            <p:cNvSpPr txBox="1"/>
            <p:nvPr/>
          </p:nvSpPr>
          <p:spPr>
            <a:xfrm>
              <a:off x="3303814" y="1714119"/>
              <a:ext cx="17428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3. </a:t>
              </a:r>
              <a:r>
                <a:rPr lang="en-US" sz="2200" dirty="0" err="1">
                  <a:solidFill>
                    <a:srgbClr val="FF0000"/>
                  </a:solidFill>
                </a:rPr>
                <a:t>catherdral</a:t>
              </a:r>
              <a:endParaRPr lang="en-US" sz="2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C4DB64C9-3406-491F-BD56-16828DCD9909}"/>
              </a:ext>
            </a:extLst>
          </p:cNvPr>
          <p:cNvGrpSpPr/>
          <p:nvPr/>
        </p:nvGrpSpPr>
        <p:grpSpPr>
          <a:xfrm>
            <a:off x="899056" y="3273553"/>
            <a:ext cx="1344392" cy="430887"/>
            <a:chOff x="3233058" y="1679133"/>
            <a:chExt cx="1344392" cy="430887"/>
          </a:xfrm>
        </p:grpSpPr>
        <p:sp>
          <p:nvSpPr>
            <p:cNvPr id="68" name="Rounded Rectangle 55">
              <a:extLst>
                <a:ext uri="{FF2B5EF4-FFF2-40B4-BE49-F238E27FC236}">
                  <a16:creationId xmlns:a16="http://schemas.microsoft.com/office/drawing/2014/main" xmlns="" id="{9D01B27E-8A5B-4B37-ADCA-D21D733DEC18}"/>
                </a:ext>
              </a:extLst>
            </p:cNvPr>
            <p:cNvSpPr/>
            <p:nvPr/>
          </p:nvSpPr>
          <p:spPr>
            <a:xfrm>
              <a:off x="3233058" y="1700905"/>
              <a:ext cx="1344392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07CE02B6-40B7-4925-81EC-7B836E885F6B}"/>
                </a:ext>
              </a:extLst>
            </p:cNvPr>
            <p:cNvSpPr txBox="1"/>
            <p:nvPr/>
          </p:nvSpPr>
          <p:spPr>
            <a:xfrm>
              <a:off x="3303812" y="1679133"/>
              <a:ext cx="12736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4. </a:t>
              </a:r>
              <a:r>
                <a:rPr lang="en-US" sz="2200" dirty="0">
                  <a:solidFill>
                    <a:srgbClr val="FF0000"/>
                  </a:solidFill>
                </a:rPr>
                <a:t>temple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86378203-204D-466F-8492-E2C6E8249667}"/>
              </a:ext>
            </a:extLst>
          </p:cNvPr>
          <p:cNvGrpSpPr/>
          <p:nvPr/>
        </p:nvGrpSpPr>
        <p:grpSpPr>
          <a:xfrm>
            <a:off x="6556147" y="3212370"/>
            <a:ext cx="2317122" cy="430887"/>
            <a:chOff x="3233057" y="1679134"/>
            <a:chExt cx="2317122" cy="430887"/>
          </a:xfrm>
        </p:grpSpPr>
        <p:sp>
          <p:nvSpPr>
            <p:cNvPr id="71" name="Rounded Rectangle 58">
              <a:extLst>
                <a:ext uri="{FF2B5EF4-FFF2-40B4-BE49-F238E27FC236}">
                  <a16:creationId xmlns:a16="http://schemas.microsoft.com/office/drawing/2014/main" xmlns="" id="{6B69DB8B-214E-4F3A-88B3-970DFBD02B32}"/>
                </a:ext>
              </a:extLst>
            </p:cNvPr>
            <p:cNvSpPr/>
            <p:nvPr/>
          </p:nvSpPr>
          <p:spPr>
            <a:xfrm>
              <a:off x="3233057" y="1700906"/>
              <a:ext cx="223783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2755DB1E-0C88-4006-89D5-B128A74C039F}"/>
                </a:ext>
              </a:extLst>
            </p:cNvPr>
            <p:cNvSpPr txBox="1"/>
            <p:nvPr/>
          </p:nvSpPr>
          <p:spPr>
            <a:xfrm>
              <a:off x="3303810" y="1679134"/>
              <a:ext cx="22463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5. </a:t>
              </a:r>
              <a:r>
                <a:rPr lang="en-US" sz="2200" dirty="0">
                  <a:solidFill>
                    <a:srgbClr val="FF0000"/>
                  </a:solidFill>
                </a:rPr>
                <a:t>railway station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903973" y="2494246"/>
            <a:ext cx="1344392" cy="430887"/>
            <a:chOff x="3233058" y="1679133"/>
            <a:chExt cx="1344392" cy="430887"/>
          </a:xfrm>
        </p:grpSpPr>
        <p:sp>
          <p:nvSpPr>
            <p:cNvPr id="56" name="Rounded Rectangle 55"/>
            <p:cNvSpPr/>
            <p:nvPr/>
          </p:nvSpPr>
          <p:spPr>
            <a:xfrm>
              <a:off x="3233058" y="1700905"/>
              <a:ext cx="1344392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303812" y="1679133"/>
              <a:ext cx="12736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4. </a:t>
              </a:r>
              <a:r>
                <a:rPr lang="en-US" sz="2200" dirty="0">
                  <a:solidFill>
                    <a:srgbClr val="FF0000"/>
                  </a:solidFill>
                </a:rPr>
                <a:t>temple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972304" y="2486720"/>
            <a:ext cx="1813651" cy="430887"/>
            <a:chOff x="3233057" y="1679133"/>
            <a:chExt cx="1813651" cy="430887"/>
          </a:xfrm>
        </p:grpSpPr>
        <p:sp>
          <p:nvSpPr>
            <p:cNvPr id="53" name="Rounded Rectangle 52"/>
            <p:cNvSpPr/>
            <p:nvPr/>
          </p:nvSpPr>
          <p:spPr>
            <a:xfrm>
              <a:off x="3233057" y="1700906"/>
              <a:ext cx="1708311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303814" y="1679133"/>
              <a:ext cx="17428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3. </a:t>
              </a:r>
              <a:r>
                <a:rPr lang="en-US" sz="2200" dirty="0" err="1">
                  <a:solidFill>
                    <a:srgbClr val="FF0000"/>
                  </a:solidFill>
                </a:rPr>
                <a:t>catherdral</a:t>
              </a:r>
              <a:endParaRPr lang="en-US" sz="2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189464" y="1831876"/>
            <a:ext cx="1785263" cy="430887"/>
            <a:chOff x="3233057" y="1679133"/>
            <a:chExt cx="1785263" cy="430887"/>
          </a:xfrm>
        </p:grpSpPr>
        <p:sp>
          <p:nvSpPr>
            <p:cNvPr id="50" name="Rounded Rectangle 49"/>
            <p:cNvSpPr/>
            <p:nvPr/>
          </p:nvSpPr>
          <p:spPr>
            <a:xfrm>
              <a:off x="3233057" y="1700905"/>
              <a:ext cx="178526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303811" y="1679133"/>
              <a:ext cx="16437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2. </a:t>
              </a:r>
              <a:r>
                <a:rPr lang="en-US" sz="2200" dirty="0">
                  <a:solidFill>
                    <a:srgbClr val="FF0000"/>
                  </a:solidFill>
                </a:rPr>
                <a:t>art gallery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61985" y="1231740"/>
            <a:ext cx="1515805" cy="430887"/>
            <a:chOff x="3233057" y="1679133"/>
            <a:chExt cx="1515805" cy="430887"/>
          </a:xfrm>
        </p:grpSpPr>
        <p:sp>
          <p:nvSpPr>
            <p:cNvPr id="8" name="Rounded Rectangle 7"/>
            <p:cNvSpPr/>
            <p:nvPr/>
          </p:nvSpPr>
          <p:spPr>
            <a:xfrm>
              <a:off x="3233057" y="1700904"/>
              <a:ext cx="1515805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58068" y="1679133"/>
              <a:ext cx="12576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1. </a:t>
              </a:r>
              <a:r>
                <a:rPr lang="en-US" sz="2200" dirty="0">
                  <a:solidFill>
                    <a:srgbClr val="FF0000"/>
                  </a:solidFill>
                </a:rPr>
                <a:t>square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F866D76E-726A-432D-95C4-4F08817E7BBB}"/>
              </a:ext>
            </a:extLst>
          </p:cNvPr>
          <p:cNvGrpSpPr/>
          <p:nvPr/>
        </p:nvGrpSpPr>
        <p:grpSpPr>
          <a:xfrm>
            <a:off x="1793867" y="1256130"/>
            <a:ext cx="2726020" cy="2357131"/>
            <a:chOff x="-2458394" y="747225"/>
            <a:chExt cx="2726020" cy="2357131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xmlns="" id="{1A7D42C6-C5BA-48BC-A769-BE4BACE34ED8}"/>
                </a:ext>
              </a:extLst>
            </p:cNvPr>
            <p:cNvGrpSpPr/>
            <p:nvPr/>
          </p:nvGrpSpPr>
          <p:grpSpPr>
            <a:xfrm>
              <a:off x="-2458394" y="747225"/>
              <a:ext cx="2726020" cy="1817346"/>
              <a:chOff x="-1690380" y="71583"/>
              <a:chExt cx="3168195" cy="2112129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xmlns="" id="{D67D3754-EC2C-4178-8A8D-40515B6D5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690380" y="71583"/>
                <a:ext cx="3168195" cy="2112129"/>
              </a:xfrm>
              <a:prstGeom prst="roundRect">
                <a:avLst/>
              </a:prstGeom>
            </p:spPr>
          </p:pic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FA7B4F1A-B2A9-4CD6-9399-B2A46BA2BA2F}"/>
                  </a:ext>
                </a:extLst>
              </p:cNvPr>
              <p:cNvSpPr/>
              <p:nvPr/>
            </p:nvSpPr>
            <p:spPr>
              <a:xfrm>
                <a:off x="98989" y="1241497"/>
                <a:ext cx="414709" cy="41470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DE4FCC30-CB8E-45CA-B89B-4DE570BF266A}"/>
                </a:ext>
              </a:extLst>
            </p:cNvPr>
            <p:cNvGrpSpPr/>
            <p:nvPr/>
          </p:nvGrpSpPr>
          <p:grpSpPr>
            <a:xfrm>
              <a:off x="-1770194" y="2664127"/>
              <a:ext cx="1344392" cy="440229"/>
              <a:chOff x="1581560" y="557346"/>
              <a:chExt cx="1344392" cy="440229"/>
            </a:xfrm>
          </p:grpSpPr>
          <p:sp>
            <p:nvSpPr>
              <p:cNvPr id="77" name="Rounded Rectangle 55">
                <a:extLst>
                  <a:ext uri="{FF2B5EF4-FFF2-40B4-BE49-F238E27FC236}">
                    <a16:creationId xmlns:a16="http://schemas.microsoft.com/office/drawing/2014/main" xmlns="" id="{E144EA8D-AF7E-4D36-8602-6B85FC41C221}"/>
                  </a:ext>
                </a:extLst>
              </p:cNvPr>
              <p:cNvSpPr/>
              <p:nvPr/>
            </p:nvSpPr>
            <p:spPr>
              <a:xfrm>
                <a:off x="1581560" y="608423"/>
                <a:ext cx="1344392" cy="389152"/>
              </a:xfrm>
              <a:prstGeom prst="roundRect">
                <a:avLst>
                  <a:gd name="adj" fmla="val 49416"/>
                </a:avLst>
              </a:prstGeom>
              <a:solidFill>
                <a:srgbClr val="9CDD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xmlns="" id="{2D60B30F-1ED9-42C8-861E-AF3F849C4CD5}"/>
                  </a:ext>
                </a:extLst>
              </p:cNvPr>
              <p:cNvSpPr txBox="1"/>
              <p:nvPr/>
            </p:nvSpPr>
            <p:spPr>
              <a:xfrm>
                <a:off x="1586396" y="557346"/>
                <a:ext cx="127363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solidFill>
                      <a:srgbClr val="FF0000"/>
                    </a:solidFill>
                  </a:rPr>
                  <a:t>4. </a:t>
                </a:r>
                <a:r>
                  <a:rPr lang="en-US" sz="2200" dirty="0">
                    <a:solidFill>
                      <a:srgbClr val="FF0000"/>
                    </a:solidFill>
                  </a:rPr>
                  <a:t>temple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A2A7784-56BE-42B7-8854-0B81294B5F6E}"/>
              </a:ext>
            </a:extLst>
          </p:cNvPr>
          <p:cNvGrpSpPr/>
          <p:nvPr/>
        </p:nvGrpSpPr>
        <p:grpSpPr>
          <a:xfrm>
            <a:off x="4572000" y="1182908"/>
            <a:ext cx="2723951" cy="2501569"/>
            <a:chOff x="6272343" y="1557210"/>
            <a:chExt cx="2723951" cy="2501569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E587A3EE-CF2C-4066-82D7-C417BF0C6281}"/>
                </a:ext>
              </a:extLst>
            </p:cNvPr>
            <p:cNvGrpSpPr/>
            <p:nvPr/>
          </p:nvGrpSpPr>
          <p:grpSpPr>
            <a:xfrm>
              <a:off x="6272343" y="1557210"/>
              <a:ext cx="2723951" cy="1912048"/>
              <a:chOff x="-131558" y="1197453"/>
              <a:chExt cx="3165790" cy="2222192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xmlns="" id="{695CEC6C-6329-49E4-8FB7-15ED91CC34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6106" y="1352754"/>
                <a:ext cx="3100338" cy="2066891"/>
              </a:xfrm>
              <a:prstGeom prst="roundRect">
                <a:avLst/>
              </a:prstGeom>
            </p:spPr>
          </p:pic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5FA4881F-7361-4EE8-9285-39B48A0282CA}"/>
                  </a:ext>
                </a:extLst>
              </p:cNvPr>
              <p:cNvSpPr/>
              <p:nvPr/>
            </p:nvSpPr>
            <p:spPr>
              <a:xfrm>
                <a:off x="-131558" y="1197453"/>
                <a:ext cx="414709" cy="41470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solidFill>
                      <a:srgbClr val="FF0000"/>
                    </a:solidFill>
                  </a:rPr>
                  <a:t>b</a:t>
                </a: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xmlns="" id="{9759EE30-E7CC-420A-9959-959E4DF249D5}"/>
                </a:ext>
              </a:extLst>
            </p:cNvPr>
            <p:cNvGrpSpPr/>
            <p:nvPr/>
          </p:nvGrpSpPr>
          <p:grpSpPr>
            <a:xfrm>
              <a:off x="6582779" y="3627892"/>
              <a:ext cx="2317122" cy="430887"/>
              <a:chOff x="3233057" y="1679134"/>
              <a:chExt cx="2317122" cy="430887"/>
            </a:xfrm>
          </p:grpSpPr>
          <p:sp>
            <p:nvSpPr>
              <p:cNvPr id="83" name="Rounded Rectangle 58">
                <a:extLst>
                  <a:ext uri="{FF2B5EF4-FFF2-40B4-BE49-F238E27FC236}">
                    <a16:creationId xmlns:a16="http://schemas.microsoft.com/office/drawing/2014/main" xmlns="" id="{4E1BBF4A-7509-40CF-8DE7-CB636DE05E3B}"/>
                  </a:ext>
                </a:extLst>
              </p:cNvPr>
              <p:cNvSpPr/>
              <p:nvPr/>
            </p:nvSpPr>
            <p:spPr>
              <a:xfrm>
                <a:off x="3233057" y="1700906"/>
                <a:ext cx="2237833" cy="389152"/>
              </a:xfrm>
              <a:prstGeom prst="roundRect">
                <a:avLst>
                  <a:gd name="adj" fmla="val 49416"/>
                </a:avLst>
              </a:prstGeom>
              <a:solidFill>
                <a:srgbClr val="9CDD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xmlns="" id="{1C10F1CD-1FBF-417F-80D5-1F6E462A1F30}"/>
                  </a:ext>
                </a:extLst>
              </p:cNvPr>
              <p:cNvSpPr txBox="1"/>
              <p:nvPr/>
            </p:nvSpPr>
            <p:spPr>
              <a:xfrm>
                <a:off x="3303810" y="1679134"/>
                <a:ext cx="224636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solidFill>
                      <a:srgbClr val="FF0000"/>
                    </a:solidFill>
                  </a:rPr>
                  <a:t>5. </a:t>
                </a:r>
                <a:r>
                  <a:rPr lang="en-US" sz="2200" dirty="0">
                    <a:solidFill>
                      <a:srgbClr val="FF0000"/>
                    </a:solidFill>
                  </a:rPr>
                  <a:t>railway station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0139 L -0.31823 0.658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4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0139 L 0.40712 0.568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1.48148E-6 L 0.10226 0.4768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0.43802 0.11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10" y="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1.11111E-6 L 0.3243 -0.008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0.00231 L -0.17396 0.000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11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7 0.00231 L -0.17517 0.0016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-4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-1.85185E-6 L 0.11024 -0.0328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164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-1.11111E-6 L 0.06163 0.0002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2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704850" y="483042"/>
            <a:ext cx="7886700" cy="4801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 Narrow" pitchFamily="34" charset="0"/>
              </a:rPr>
              <a:t>Name some other places in your </a:t>
            </a:r>
            <a:r>
              <a:rPr lang="en-US" sz="2800" b="1" dirty="0" err="1">
                <a:solidFill>
                  <a:srgbClr val="FF0000"/>
                </a:solidFill>
                <a:latin typeface=".VnArial Narrow" pitchFamily="34" charset="0"/>
              </a:rPr>
              <a:t>neighbourhood</a:t>
            </a:r>
            <a:r>
              <a:rPr lang="en-US" sz="2800" b="1" dirty="0">
                <a:solidFill>
                  <a:srgbClr val="0FB7BD"/>
                </a:solidFill>
                <a:latin typeface=".VnArial Narrow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784EB3-2A08-4D80-A5CD-BEA7A3C162FC}"/>
              </a:ext>
            </a:extLst>
          </p:cNvPr>
          <p:cNvSpPr txBox="1"/>
          <p:nvPr/>
        </p:nvSpPr>
        <p:spPr>
          <a:xfrm>
            <a:off x="5296547" y="1961702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hospital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96EFF4-DC70-446E-93D9-2E404AF3388E}"/>
              </a:ext>
            </a:extLst>
          </p:cNvPr>
          <p:cNvSpPr txBox="1"/>
          <p:nvPr/>
        </p:nvSpPr>
        <p:spPr>
          <a:xfrm>
            <a:off x="1231900" y="1867484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bank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5B3631-0C1E-4F1D-BD57-D49A9E638DED}"/>
              </a:ext>
            </a:extLst>
          </p:cNvPr>
          <p:cNvSpPr txBox="1"/>
          <p:nvPr/>
        </p:nvSpPr>
        <p:spPr>
          <a:xfrm>
            <a:off x="1024319" y="2959100"/>
            <a:ext cx="1878202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school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8D86A4-B2A3-47D0-9B1F-F091F0A317DD}"/>
              </a:ext>
            </a:extLst>
          </p:cNvPr>
          <p:cNvSpPr txBox="1"/>
          <p:nvPr/>
        </p:nvSpPr>
        <p:spPr>
          <a:xfrm>
            <a:off x="3337217" y="1867484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</a:t>
            </a:r>
            <a:r>
              <a:rPr lang="en-US" sz="2800" dirty="0" smtClean="0"/>
              <a:t>arket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E28234A-3BD6-4447-A9E7-E7C12171AB58}"/>
              </a:ext>
            </a:extLst>
          </p:cNvPr>
          <p:cNvSpPr txBox="1"/>
          <p:nvPr/>
        </p:nvSpPr>
        <p:spPr>
          <a:xfrm>
            <a:off x="3426117" y="3048000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hotel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3659729-9FF5-4EEA-A00E-141F93759003}"/>
              </a:ext>
            </a:extLst>
          </p:cNvPr>
          <p:cNvSpPr txBox="1"/>
          <p:nvPr/>
        </p:nvSpPr>
        <p:spPr>
          <a:xfrm>
            <a:off x="5393714" y="3022600"/>
            <a:ext cx="1463040" cy="578882"/>
          </a:xfrm>
          <a:prstGeom prst="roundRect">
            <a:avLst/>
          </a:prstGeom>
          <a:solidFill>
            <a:srgbClr val="A3E7F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</a:t>
            </a:r>
            <a:r>
              <a:rPr lang="en-US" sz="2800" dirty="0" smtClean="0"/>
              <a:t>ark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552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1093</TotalTime>
  <Words>708</Words>
  <Application>Microsoft Office PowerPoint</Application>
  <PresentationFormat>On-screen Show (4:3)</PresentationFormat>
  <Paragraphs>189</Paragraphs>
  <Slides>18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.VnArial Narrow</vt:lpstr>
      <vt:lpstr>.VnBlack</vt:lpstr>
      <vt:lpstr>Arial</vt:lpstr>
      <vt:lpstr>Calibri</vt:lpstr>
      <vt:lpstr>Calibri Light</vt:lpstr>
      <vt:lpstr>Comic Sans MS</vt:lpstr>
      <vt:lpstr>Segoe Print</vt:lpstr>
      <vt:lpstr>Special Elite Bold</vt:lpstr>
      <vt:lpstr>Times New Roman</vt:lpstr>
      <vt:lpstr>Office Theme</vt:lpstr>
      <vt:lpstr>PowerPoint Presentation</vt:lpstr>
      <vt:lpstr>PowerPoint Presentation</vt:lpstr>
      <vt:lpstr>WARM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Name some other places in your neighbourhood.</vt:lpstr>
      <vt:lpstr>PowerPoint Presentation</vt:lpstr>
      <vt:lpstr>PowerPoint Presentation</vt:lpstr>
      <vt:lpstr>PowerPoint Presentation</vt:lpstr>
      <vt:lpstr>PowerPoint Presentation</vt:lpstr>
      <vt:lpstr>*Give some words they know containing these sounds.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84</cp:revision>
  <dcterms:created xsi:type="dcterms:W3CDTF">2020-12-09T02:04:09Z</dcterms:created>
  <dcterms:modified xsi:type="dcterms:W3CDTF">2021-11-06T03:29:05Z</dcterms:modified>
</cp:coreProperties>
</file>