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365" r:id="rId4"/>
    <p:sldId id="366" r:id="rId5"/>
    <p:sldId id="367" r:id="rId6"/>
    <p:sldId id="368" r:id="rId7"/>
    <p:sldId id="369" r:id="rId8"/>
    <p:sldId id="370" r:id="rId9"/>
    <p:sldId id="371" r:id="rId10"/>
    <p:sldId id="372" r:id="rId11"/>
    <p:sldId id="373" r:id="rId12"/>
    <p:sldId id="374" r:id="rId13"/>
    <p:sldId id="375" r:id="rId14"/>
    <p:sldId id="347" r:id="rId15"/>
    <p:sldId id="376" r:id="rId16"/>
    <p:sldId id="377" r:id="rId17"/>
    <p:sldId id="348" r:id="rId18"/>
    <p:sldId id="378" r:id="rId19"/>
    <p:sldId id="379" r:id="rId20"/>
    <p:sldId id="335" r:id="rId21"/>
    <p:sldId id="276"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82" d="100"/>
          <a:sy n="82" d="100"/>
        </p:scale>
        <p:origin x="82"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6/30/2023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emf"/><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72960" y="8060"/>
            <a:ext cx="6084277" cy="461665"/>
          </a:xfrm>
          <a:prstGeom prst="rect">
            <a:avLst/>
          </a:prstGeom>
        </p:spPr>
        <p:txBody>
          <a:bodyPr wrap="square">
            <a:spAutoFit/>
          </a:bodyPr>
          <a:lstStyle/>
          <a:p>
            <a:r>
              <a:rPr lang="en-US" sz="2400" b="1">
                <a:solidFill>
                  <a:srgbClr val="FF0000"/>
                </a:solidFill>
                <a:latin typeface="Times New Roman" panose="02020603050405020304" pitchFamily="18" charset="0"/>
                <a:cs typeface="Times New Roman" panose="02020603050405020304" pitchFamily="18" charset="0"/>
              </a:rPr>
              <a:t>BÀI </a:t>
            </a:r>
            <a:r>
              <a:rPr lang="en-US" sz="2400" b="1" smtClean="0">
                <a:solidFill>
                  <a:srgbClr val="FF0000"/>
                </a:solidFill>
                <a:latin typeface="Times New Roman" panose="02020603050405020304" pitchFamily="18" charset="0"/>
                <a:cs typeface="Times New Roman" panose="02020603050405020304" pitchFamily="18" charset="0"/>
              </a:rPr>
              <a:t>12</a:t>
            </a:r>
            <a:r>
              <a:rPr lang="en-US" sz="2400" b="1" smtClean="0">
                <a:solidFill>
                  <a:srgbClr val="FF0000"/>
                </a:solidFill>
                <a:latin typeface="Times New Roman" panose="02020603050405020304" pitchFamily="18" charset="0"/>
                <a:cs typeface="Times New Roman" panose="02020603050405020304" pitchFamily="18" charset="0"/>
              </a:rPr>
              <a:t>. BIỆN PHÁP AN </a:t>
            </a:r>
            <a:r>
              <a:rPr lang="en-US" sz="2400" b="1" smtClean="0">
                <a:solidFill>
                  <a:srgbClr val="FF0000"/>
                </a:solidFill>
                <a:latin typeface="Times New Roman" panose="02020603050405020304" pitchFamily="18" charset="0"/>
                <a:cs typeface="Times New Roman" panose="02020603050405020304" pitchFamily="18" charset="0"/>
              </a:rPr>
              <a:t>TOÀN ĐIỆN</a:t>
            </a:r>
            <a:endParaRPr lang="en-US" sz="2400">
              <a:solidFill>
                <a:srgbClr val="FF000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6095995" y="3428997"/>
            <a:ext cx="9" cy="6"/>
          </a:xfrm>
          <a:prstGeom prst="rect">
            <a:avLst/>
          </a:prstGeom>
        </p:spPr>
      </p:pic>
      <p:pic>
        <p:nvPicPr>
          <p:cNvPr id="9" name="Picture 8"/>
          <p:cNvPicPr>
            <a:picLocks noChangeAspect="1"/>
          </p:cNvPicPr>
          <p:nvPr/>
        </p:nvPicPr>
        <p:blipFill>
          <a:blip r:embed="rId3"/>
          <a:stretch>
            <a:fillRect/>
          </a:stretch>
        </p:blipFill>
        <p:spPr>
          <a:xfrm>
            <a:off x="231531" y="588352"/>
            <a:ext cx="5715000" cy="6146556"/>
          </a:xfrm>
          <a:prstGeom prst="rect">
            <a:avLst/>
          </a:prstGeom>
        </p:spPr>
      </p:pic>
      <p:pic>
        <p:nvPicPr>
          <p:cNvPr id="10" name="Picture 9"/>
          <p:cNvPicPr>
            <a:picLocks noChangeAspect="1"/>
          </p:cNvPicPr>
          <p:nvPr/>
        </p:nvPicPr>
        <p:blipFill>
          <a:blip r:embed="rId4"/>
          <a:stretch>
            <a:fillRect/>
          </a:stretch>
        </p:blipFill>
        <p:spPr>
          <a:xfrm>
            <a:off x="6095995" y="588352"/>
            <a:ext cx="5967051" cy="6146556"/>
          </a:xfrm>
          <a:prstGeom prst="rect">
            <a:avLst/>
          </a:prstGeom>
        </p:spPr>
      </p:pic>
    </p:spTree>
    <p:extLst>
      <p:ext uri="{BB962C8B-B14F-4D97-AF65-F5344CB8AC3E}">
        <p14:creationId xmlns:p14="http://schemas.microsoft.com/office/powerpoint/2010/main" val="770554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024326" y="0"/>
            <a:ext cx="4077477" cy="1815882"/>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Quan sát Hình 12.4 và cho biết tên, công dụng của một số trang bị bảo hộ an toàn điện.</a:t>
            </a:r>
          </a:p>
        </p:txBody>
      </p:sp>
      <p:pic>
        <p:nvPicPr>
          <p:cNvPr id="5" name="Picture 4"/>
          <p:cNvPicPr>
            <a:picLocks noChangeAspect="1"/>
          </p:cNvPicPr>
          <p:nvPr/>
        </p:nvPicPr>
        <p:blipFill>
          <a:blip r:embed="rId2"/>
          <a:stretch>
            <a:fillRect/>
          </a:stretch>
        </p:blipFill>
        <p:spPr>
          <a:xfrm>
            <a:off x="366351" y="86673"/>
            <a:ext cx="7378058" cy="5987555"/>
          </a:xfrm>
          <a:prstGeom prst="rect">
            <a:avLst/>
          </a:prstGeom>
        </p:spPr>
      </p:pic>
      <p:sp>
        <p:nvSpPr>
          <p:cNvPr id="6" name="TextBox 5"/>
          <p:cNvSpPr txBox="1"/>
          <p:nvPr/>
        </p:nvSpPr>
        <p:spPr>
          <a:xfrm>
            <a:off x="544166" y="6248137"/>
            <a:ext cx="7573466"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Hình 12.4. Một số trang bị bảo hộ và dụng cụ bảo vệ an toàn điện</a:t>
            </a:r>
            <a:endParaRPr lang="en-US" sz="2000" b="1"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7490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02018" y="0"/>
            <a:ext cx="5299785" cy="1384995"/>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Quan sát Hình 12.4 và cho biết tên, công dụng của một số trang bị bảo hộ an toàn điện.</a:t>
            </a:r>
          </a:p>
        </p:txBody>
      </p:sp>
      <p:pic>
        <p:nvPicPr>
          <p:cNvPr id="5" name="Picture 4"/>
          <p:cNvPicPr>
            <a:picLocks noChangeAspect="1"/>
          </p:cNvPicPr>
          <p:nvPr/>
        </p:nvPicPr>
        <p:blipFill>
          <a:blip r:embed="rId2"/>
          <a:stretch>
            <a:fillRect/>
          </a:stretch>
        </p:blipFill>
        <p:spPr>
          <a:xfrm>
            <a:off x="235724" y="170649"/>
            <a:ext cx="6566294" cy="5810274"/>
          </a:xfrm>
          <a:prstGeom prst="rect">
            <a:avLst/>
          </a:prstGeom>
        </p:spPr>
      </p:pic>
      <p:sp>
        <p:nvSpPr>
          <p:cNvPr id="6" name="TextBox 5"/>
          <p:cNvSpPr txBox="1"/>
          <p:nvPr/>
        </p:nvSpPr>
        <p:spPr>
          <a:xfrm>
            <a:off x="124289" y="6070857"/>
            <a:ext cx="6677729" cy="707886"/>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Hình 12.4. Một số trang bị bảo hộ và dụng cụ bảo vệ an toàn điện</a:t>
            </a:r>
            <a:endParaRPr lang="en-US" sz="2000" b="1" i="1">
              <a:latin typeface="Times New Roman" panose="02020603050405020304" pitchFamily="18" charset="0"/>
              <a:cs typeface="Times New Roman" panose="02020603050405020304" pitchFamily="18" charset="0"/>
            </a:endParaRPr>
          </a:p>
        </p:txBody>
      </p:sp>
      <p:sp>
        <p:nvSpPr>
          <p:cNvPr id="2" name="Rectangle 1"/>
          <p:cNvSpPr/>
          <p:nvPr/>
        </p:nvSpPr>
        <p:spPr>
          <a:xfrm>
            <a:off x="6802018" y="1474929"/>
            <a:ext cx="5197149" cy="4524315"/>
          </a:xfrm>
          <a:prstGeom prst="rect">
            <a:avLst/>
          </a:prstGeom>
        </p:spPr>
        <p:txBody>
          <a:bodyPr wrap="square">
            <a:spAutoFit/>
          </a:bodyPr>
          <a:lstStyle/>
          <a:p>
            <a:r>
              <a:rPr lang="en-US" sz="2400">
                <a:solidFill>
                  <a:srgbClr val="FF0000"/>
                </a:solidFill>
                <a:latin typeface="Times New Roman" panose="02020603050405020304" pitchFamily="18" charset="0"/>
                <a:cs typeface="Times New Roman" panose="02020603050405020304" pitchFamily="18" charset="0"/>
              </a:rPr>
              <a:t>Một số trang bị bảo hộ an toàn điện:</a:t>
            </a:r>
          </a:p>
          <a:p>
            <a:r>
              <a:rPr lang="en-US" sz="2400">
                <a:solidFill>
                  <a:srgbClr val="FF0000"/>
                </a:solidFill>
                <a:latin typeface="Times New Roman" panose="02020603050405020304" pitchFamily="18" charset="0"/>
                <a:cs typeface="Times New Roman" panose="02020603050405020304" pitchFamily="18" charset="0"/>
              </a:rPr>
              <a:t>1. Quần áo bảo hộ: đảm bảo an toàn thân thể đối với các hoạt động</a:t>
            </a:r>
          </a:p>
          <a:p>
            <a:r>
              <a:rPr lang="en-US" sz="2400">
                <a:solidFill>
                  <a:srgbClr val="FF0000"/>
                </a:solidFill>
                <a:latin typeface="Times New Roman" panose="02020603050405020304" pitchFamily="18" charset="0"/>
                <a:cs typeface="Times New Roman" panose="02020603050405020304" pitchFamily="18" charset="0"/>
              </a:rPr>
              <a:t>2. Mũ bảo hộ: bảo vệ vùng đầu</a:t>
            </a:r>
          </a:p>
          <a:p>
            <a:r>
              <a:rPr lang="en-US" sz="2400">
                <a:solidFill>
                  <a:srgbClr val="FF0000"/>
                </a:solidFill>
                <a:latin typeface="Times New Roman" panose="02020603050405020304" pitchFamily="18" charset="0"/>
                <a:cs typeface="Times New Roman" panose="02020603050405020304" pitchFamily="18" charset="0"/>
              </a:rPr>
              <a:t>3. Găng tay bảo hộ: bảo vệ thân thể cũng như tránh tiếp xúc trực tiếp nguồn điện</a:t>
            </a:r>
          </a:p>
          <a:p>
            <a:r>
              <a:rPr lang="en-US" sz="2400">
                <a:solidFill>
                  <a:srgbClr val="FF0000"/>
                </a:solidFill>
                <a:latin typeface="Times New Roman" panose="02020603050405020304" pitchFamily="18" charset="0"/>
                <a:cs typeface="Times New Roman" panose="02020603050405020304" pitchFamily="18" charset="0"/>
              </a:rPr>
              <a:t>4. Ủng/ Giày cách điện: bảo vệ chân và cơ thể khỏi nguồn điện và các tác nhân khác trong quá trình thi công, sửa chữa hệ thống điện.</a:t>
            </a:r>
          </a:p>
          <a:p>
            <a:r>
              <a:rPr lang="en-US" sz="2400">
                <a:solidFill>
                  <a:srgbClr val="FF0000"/>
                </a:solidFill>
                <a:latin typeface="Times New Roman" panose="02020603050405020304" pitchFamily="18" charset="0"/>
                <a:cs typeface="Times New Roman" panose="02020603050405020304" pitchFamily="18" charset="0"/>
              </a:rPr>
              <a:t>5. Thảm cách điện: có khả năng cách điện, chống tĩnh điện siêu ưu việt</a:t>
            </a:r>
          </a:p>
        </p:txBody>
      </p:sp>
    </p:spTree>
    <p:extLst>
      <p:ext uri="{BB962C8B-B14F-4D97-AF65-F5344CB8AC3E}">
        <p14:creationId xmlns:p14="http://schemas.microsoft.com/office/powerpoint/2010/main" val="1977632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2677656"/>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II.Một số trang bi bảo hộ và dụng cụ bảo vệ an toàn điện</a:t>
            </a:r>
          </a:p>
          <a:p>
            <a:r>
              <a:rPr lang="en-US" sz="2800" b="1">
                <a:latin typeface="Times New Roman" panose="02020603050405020304" pitchFamily="18" charset="0"/>
                <a:cs typeface="Times New Roman" panose="02020603050405020304" pitchFamily="18" charset="0"/>
              </a:rPr>
              <a:t>1.Trang bị bảo hộ</a:t>
            </a:r>
          </a:p>
          <a:p>
            <a:r>
              <a:rPr lang="en-US" sz="2800">
                <a:latin typeface="Times New Roman" panose="02020603050405020304" pitchFamily="18" charset="0"/>
                <a:cs typeface="Times New Roman" panose="02020603050405020304" pitchFamily="18" charset="0"/>
              </a:rPr>
              <a:t>- Trang bị bảo hộ có tác dụng bảo vệ cho người vận hành, sử dụng thiết bị điện, đặc biệt những người lắp đặt, sửa chữa điện.</a:t>
            </a:r>
          </a:p>
          <a:p>
            <a:r>
              <a:rPr lang="en-US" sz="2800">
                <a:latin typeface="Times New Roman" panose="02020603050405020304" pitchFamily="18" charset="0"/>
                <a:cs typeface="Times New Roman" panose="02020603050405020304" pitchFamily="18" charset="0"/>
              </a:rPr>
              <a:t>- Trang bị bảo hộ bảo vệ an toàn điện gòm: quần áo bảo hộ, mũ bảo hộ, găng cách điện, ủng cách điện, thảm cách điện….</a:t>
            </a:r>
          </a:p>
        </p:txBody>
      </p:sp>
      <p:pic>
        <p:nvPicPr>
          <p:cNvPr id="3" name="Picture 2"/>
          <p:cNvPicPr>
            <a:picLocks noChangeAspect="1"/>
          </p:cNvPicPr>
          <p:nvPr/>
        </p:nvPicPr>
        <p:blipFill>
          <a:blip r:embed="rId3"/>
          <a:stretch>
            <a:fillRect/>
          </a:stretch>
        </p:blipFill>
        <p:spPr>
          <a:xfrm>
            <a:off x="3005049" y="92096"/>
            <a:ext cx="6181880" cy="646232"/>
          </a:xfrm>
          <a:prstGeom prst="rect">
            <a:avLst/>
          </a:prstGeom>
        </p:spPr>
      </p:pic>
    </p:spTree>
    <p:extLst>
      <p:ext uri="{BB962C8B-B14F-4D97-AF65-F5344CB8AC3E}">
        <p14:creationId xmlns:p14="http://schemas.microsoft.com/office/powerpoint/2010/main" val="488647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336680" y="95639"/>
            <a:ext cx="3712806" cy="1649185"/>
          </a:xfrm>
          <a:prstGeom prst="rect">
            <a:avLst/>
          </a:prstGeom>
        </p:spPr>
      </p:pic>
      <p:pic>
        <p:nvPicPr>
          <p:cNvPr id="6" name="Picture 5"/>
          <p:cNvPicPr>
            <a:picLocks noChangeAspect="1"/>
          </p:cNvPicPr>
          <p:nvPr/>
        </p:nvPicPr>
        <p:blipFill>
          <a:blip r:embed="rId3"/>
          <a:stretch>
            <a:fillRect/>
          </a:stretch>
        </p:blipFill>
        <p:spPr>
          <a:xfrm>
            <a:off x="4264090" y="95642"/>
            <a:ext cx="3536302" cy="1649182"/>
          </a:xfrm>
          <a:prstGeom prst="rect">
            <a:avLst/>
          </a:prstGeom>
        </p:spPr>
      </p:pic>
      <p:pic>
        <p:nvPicPr>
          <p:cNvPr id="7" name="Picture 6"/>
          <p:cNvPicPr>
            <a:picLocks noChangeAspect="1"/>
          </p:cNvPicPr>
          <p:nvPr/>
        </p:nvPicPr>
        <p:blipFill>
          <a:blip r:embed="rId4"/>
          <a:stretch>
            <a:fillRect/>
          </a:stretch>
        </p:blipFill>
        <p:spPr>
          <a:xfrm>
            <a:off x="271366" y="1865354"/>
            <a:ext cx="3843434" cy="1456344"/>
          </a:xfrm>
          <a:prstGeom prst="rect">
            <a:avLst/>
          </a:prstGeom>
        </p:spPr>
      </p:pic>
      <p:pic>
        <p:nvPicPr>
          <p:cNvPr id="8" name="Picture 7"/>
          <p:cNvPicPr>
            <a:picLocks noChangeAspect="1"/>
          </p:cNvPicPr>
          <p:nvPr/>
        </p:nvPicPr>
        <p:blipFill>
          <a:blip r:embed="rId5"/>
          <a:stretch>
            <a:fillRect/>
          </a:stretch>
        </p:blipFill>
        <p:spPr>
          <a:xfrm>
            <a:off x="4264090" y="1947668"/>
            <a:ext cx="3247053" cy="1280724"/>
          </a:xfrm>
          <a:prstGeom prst="rect">
            <a:avLst/>
          </a:prstGeom>
        </p:spPr>
      </p:pic>
      <p:sp>
        <p:nvSpPr>
          <p:cNvPr id="9" name="TextBox 8"/>
          <p:cNvSpPr txBox="1"/>
          <p:nvPr/>
        </p:nvSpPr>
        <p:spPr>
          <a:xfrm>
            <a:off x="516175" y="3524542"/>
            <a:ext cx="6677729"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Hình 12.5. Một số dụng cụ bảo vệ an toàn điện</a:t>
            </a:r>
            <a:endParaRPr lang="en-US" sz="2000" b="1" i="1">
              <a:latin typeface="Times New Roman" panose="02020603050405020304" pitchFamily="18" charset="0"/>
              <a:cs typeface="Times New Roman" panose="02020603050405020304" pitchFamily="18" charset="0"/>
            </a:endParaRPr>
          </a:p>
        </p:txBody>
      </p:sp>
      <p:sp>
        <p:nvSpPr>
          <p:cNvPr id="10" name="Rectangle 9"/>
          <p:cNvSpPr/>
          <p:nvPr/>
        </p:nvSpPr>
        <p:spPr>
          <a:xfrm>
            <a:off x="8014995" y="95639"/>
            <a:ext cx="3554963" cy="353943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Quan sát Hình 12.5, cho biết tên và công dụng của một số dụng cụ bảo vệ an toàn điện có trong hình. Đặc điểm nhận biết của các dụng cụ đó là gì?</a:t>
            </a:r>
          </a:p>
        </p:txBody>
      </p:sp>
      <p:sp>
        <p:nvSpPr>
          <p:cNvPr id="11" name="Rectangle 10"/>
          <p:cNvSpPr/>
          <p:nvPr/>
        </p:nvSpPr>
        <p:spPr>
          <a:xfrm>
            <a:off x="534836" y="4058445"/>
            <a:ext cx="11053783" cy="2308324"/>
          </a:xfrm>
          <a:prstGeom prst="rect">
            <a:avLst/>
          </a:prstGeom>
        </p:spPr>
        <p:txBody>
          <a:bodyPr wrap="square">
            <a:spAutoFit/>
          </a:bodyPr>
          <a:lstStyle/>
          <a:p>
            <a:r>
              <a:rPr lang="vi-VN" sz="2400">
                <a:solidFill>
                  <a:srgbClr val="FF0000"/>
                </a:solidFill>
                <a:latin typeface="Times New Roman" panose="02020603050405020304" pitchFamily="18" charset="0"/>
                <a:cs typeface="Times New Roman" panose="02020603050405020304" pitchFamily="18" charset="0"/>
              </a:rPr>
              <a:t>Một số dụng cụ bảo vệ điện</a:t>
            </a:r>
          </a:p>
          <a:p>
            <a:r>
              <a:rPr lang="vi-VN" sz="2400">
                <a:solidFill>
                  <a:srgbClr val="FF0000"/>
                </a:solidFill>
                <a:latin typeface="Times New Roman" panose="02020603050405020304" pitchFamily="18" charset="0"/>
                <a:cs typeface="Times New Roman" panose="02020603050405020304" pitchFamily="18" charset="0"/>
              </a:rPr>
              <a:t>- Bút thử điện: dụng cụ thông dụng để kiểm tra nhanh tình trạng của các thiết bị.</a:t>
            </a:r>
          </a:p>
          <a:p>
            <a:r>
              <a:rPr lang="vi-VN" sz="2400">
                <a:solidFill>
                  <a:srgbClr val="FF0000"/>
                </a:solidFill>
                <a:latin typeface="Times New Roman" panose="02020603050405020304" pitchFamily="18" charset="0"/>
                <a:cs typeface="Times New Roman" panose="02020603050405020304" pitchFamily="18" charset="0"/>
              </a:rPr>
              <a:t>- Kìm điện: loại kìm chuyên dụng dùng để cắt dây điện, kẹp giữ chi tiết trong quá trình sửa chữa điện, tay cầm được bọc bởi vật liệu cách điện.</a:t>
            </a:r>
          </a:p>
          <a:p>
            <a:r>
              <a:rPr lang="vi-VN" sz="2400">
                <a:solidFill>
                  <a:srgbClr val="FF0000"/>
                </a:solidFill>
                <a:latin typeface="Times New Roman" panose="02020603050405020304" pitchFamily="18" charset="0"/>
                <a:cs typeface="Times New Roman" panose="02020603050405020304" pitchFamily="18" charset="0"/>
              </a:rPr>
              <a:t>- Tuốc nơ vít điện: một dụng cụ dùng để siết chặt hoặc gỡ bỏ ốc vít.</a:t>
            </a:r>
          </a:p>
          <a:p>
            <a:r>
              <a:rPr lang="vi-VN" sz="2400">
                <a:solidFill>
                  <a:srgbClr val="FF0000"/>
                </a:solidFill>
                <a:latin typeface="Times New Roman" panose="02020603050405020304" pitchFamily="18" charset="0"/>
                <a:cs typeface="Times New Roman" panose="02020603050405020304" pitchFamily="18" charset="0"/>
              </a:rPr>
              <a:t>- Cờ lê điện: dùng để siết chặt hoặc gỡ bỏ ốc vít</a:t>
            </a:r>
          </a:p>
        </p:txBody>
      </p:sp>
    </p:spTree>
    <p:extLst>
      <p:ext uri="{BB962C8B-B14F-4D97-AF65-F5344CB8AC3E}">
        <p14:creationId xmlns:p14="http://schemas.microsoft.com/office/powerpoint/2010/main" val="3060500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78562" y="1094066"/>
            <a:ext cx="6096883" cy="3058057"/>
          </a:xfrm>
          <a:prstGeom prst="rect">
            <a:avLst/>
          </a:prstGeom>
        </p:spPr>
      </p:pic>
      <p:pic>
        <p:nvPicPr>
          <p:cNvPr id="3" name="Picture 2"/>
          <p:cNvPicPr>
            <a:picLocks noChangeAspect="1"/>
          </p:cNvPicPr>
          <p:nvPr/>
        </p:nvPicPr>
        <p:blipFill>
          <a:blip r:embed="rId3"/>
          <a:stretch>
            <a:fillRect/>
          </a:stretch>
        </p:blipFill>
        <p:spPr>
          <a:xfrm>
            <a:off x="6642366" y="1094066"/>
            <a:ext cx="5366132" cy="3058057"/>
          </a:xfrm>
          <a:prstGeom prst="rect">
            <a:avLst/>
          </a:prstGeom>
        </p:spPr>
      </p:pic>
      <p:sp>
        <p:nvSpPr>
          <p:cNvPr id="8" name="TextBox 7"/>
          <p:cNvSpPr txBox="1"/>
          <p:nvPr/>
        </p:nvSpPr>
        <p:spPr>
          <a:xfrm>
            <a:off x="7637464" y="4226638"/>
            <a:ext cx="4196981" cy="369332"/>
          </a:xfrm>
          <a:prstGeom prst="rect">
            <a:avLst/>
          </a:prstGeom>
          <a:noFill/>
        </p:spPr>
        <p:txBody>
          <a:bodyPr wrap="square" rtlCol="0">
            <a:spAutoFit/>
          </a:bodyPr>
          <a:lstStyle/>
          <a:p>
            <a:r>
              <a:rPr lang="en-US" b="1" i="1" smtClean="0">
                <a:latin typeface="Times New Roman" panose="02020603050405020304" pitchFamily="18" charset="0"/>
                <a:cs typeface="Times New Roman" panose="02020603050405020304" pitchFamily="18" charset="0"/>
              </a:rPr>
              <a:t>Hình </a:t>
            </a:r>
            <a:r>
              <a:rPr lang="en-US" b="1" i="1" smtClean="0">
                <a:latin typeface="Times New Roman" panose="02020603050405020304" pitchFamily="18" charset="0"/>
                <a:cs typeface="Times New Roman" panose="02020603050405020304" pitchFamily="18" charset="0"/>
              </a:rPr>
              <a:t>12.6.1. </a:t>
            </a:r>
            <a:r>
              <a:rPr lang="en-US" b="1" i="1" smtClean="0">
                <a:latin typeface="Times New Roman" panose="02020603050405020304" pitchFamily="18" charset="0"/>
                <a:cs typeface="Times New Roman" panose="02020603050405020304" pitchFamily="18" charset="0"/>
              </a:rPr>
              <a:t>Cách sử dụng bút thử điện</a:t>
            </a:r>
            <a:endParaRPr lang="en-US" b="1" i="1">
              <a:latin typeface="Times New Roman" panose="02020603050405020304" pitchFamily="18" charset="0"/>
              <a:cs typeface="Times New Roman" panose="02020603050405020304" pitchFamily="18" charset="0"/>
            </a:endParaRPr>
          </a:p>
        </p:txBody>
      </p:sp>
      <p:sp>
        <p:nvSpPr>
          <p:cNvPr id="5" name="TextBox 4"/>
          <p:cNvSpPr txBox="1"/>
          <p:nvPr/>
        </p:nvSpPr>
        <p:spPr>
          <a:xfrm>
            <a:off x="625151" y="139959"/>
            <a:ext cx="10515600" cy="954107"/>
          </a:xfrm>
          <a:prstGeom prst="rect">
            <a:avLst/>
          </a:prstGeom>
          <a:noFill/>
        </p:spPr>
        <p:txBody>
          <a:bodyPr wrap="square" rtlCol="0">
            <a:spAutoFit/>
          </a:bodyPr>
          <a:lstStyle/>
          <a:p>
            <a:r>
              <a:rPr lang="en-US" sz="2800" b="1" smtClean="0">
                <a:latin typeface="Times New Roman" panose="02020603050405020304" pitchFamily="18" charset="0"/>
                <a:cs typeface="Times New Roman" panose="02020603050405020304" pitchFamily="18" charset="0"/>
              </a:rPr>
              <a:t>Quan sát hình 12.6 và hình 12.6.1 nêu cấu tạo bút thử điện, cách sử dụng bút thử điện</a:t>
            </a:r>
            <a:endParaRPr lang="en-US" sz="28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5296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78562" y="1094066"/>
            <a:ext cx="6096883" cy="3058057"/>
          </a:xfrm>
          <a:prstGeom prst="rect">
            <a:avLst/>
          </a:prstGeom>
        </p:spPr>
      </p:pic>
      <p:pic>
        <p:nvPicPr>
          <p:cNvPr id="3" name="Picture 2"/>
          <p:cNvPicPr>
            <a:picLocks noChangeAspect="1"/>
          </p:cNvPicPr>
          <p:nvPr/>
        </p:nvPicPr>
        <p:blipFill>
          <a:blip r:embed="rId3"/>
          <a:stretch>
            <a:fillRect/>
          </a:stretch>
        </p:blipFill>
        <p:spPr>
          <a:xfrm>
            <a:off x="6642366" y="1094066"/>
            <a:ext cx="5366132" cy="3058057"/>
          </a:xfrm>
          <a:prstGeom prst="rect">
            <a:avLst/>
          </a:prstGeom>
        </p:spPr>
      </p:pic>
      <p:sp>
        <p:nvSpPr>
          <p:cNvPr id="8" name="TextBox 7"/>
          <p:cNvSpPr txBox="1"/>
          <p:nvPr/>
        </p:nvSpPr>
        <p:spPr>
          <a:xfrm>
            <a:off x="7637464" y="4226638"/>
            <a:ext cx="4196981" cy="369332"/>
          </a:xfrm>
          <a:prstGeom prst="rect">
            <a:avLst/>
          </a:prstGeom>
          <a:noFill/>
        </p:spPr>
        <p:txBody>
          <a:bodyPr wrap="square" rtlCol="0">
            <a:spAutoFit/>
          </a:bodyPr>
          <a:lstStyle/>
          <a:p>
            <a:r>
              <a:rPr lang="en-US" b="1" i="1" smtClean="0">
                <a:latin typeface="Times New Roman" panose="02020603050405020304" pitchFamily="18" charset="0"/>
                <a:cs typeface="Times New Roman" panose="02020603050405020304" pitchFamily="18" charset="0"/>
              </a:rPr>
              <a:t>Hình </a:t>
            </a:r>
            <a:r>
              <a:rPr lang="en-US" b="1" i="1" smtClean="0">
                <a:latin typeface="Times New Roman" panose="02020603050405020304" pitchFamily="18" charset="0"/>
                <a:cs typeface="Times New Roman" panose="02020603050405020304" pitchFamily="18" charset="0"/>
              </a:rPr>
              <a:t>12.6.1. </a:t>
            </a:r>
            <a:r>
              <a:rPr lang="en-US" b="1" i="1" smtClean="0">
                <a:latin typeface="Times New Roman" panose="02020603050405020304" pitchFamily="18" charset="0"/>
                <a:cs typeface="Times New Roman" panose="02020603050405020304" pitchFamily="18" charset="0"/>
              </a:rPr>
              <a:t>Cách sử dụng bút thử điện</a:t>
            </a:r>
            <a:endParaRPr lang="en-US" b="1" i="1">
              <a:latin typeface="Times New Roman" panose="02020603050405020304" pitchFamily="18" charset="0"/>
              <a:cs typeface="Times New Roman" panose="02020603050405020304" pitchFamily="18" charset="0"/>
            </a:endParaRPr>
          </a:p>
        </p:txBody>
      </p:sp>
      <p:sp>
        <p:nvSpPr>
          <p:cNvPr id="5" name="TextBox 4"/>
          <p:cNvSpPr txBox="1"/>
          <p:nvPr/>
        </p:nvSpPr>
        <p:spPr>
          <a:xfrm>
            <a:off x="625151" y="139959"/>
            <a:ext cx="10515600" cy="954107"/>
          </a:xfrm>
          <a:prstGeom prst="rect">
            <a:avLst/>
          </a:prstGeom>
          <a:noFill/>
        </p:spPr>
        <p:txBody>
          <a:bodyPr wrap="square" rtlCol="0">
            <a:spAutoFit/>
          </a:bodyPr>
          <a:lstStyle/>
          <a:p>
            <a:r>
              <a:rPr lang="en-US" sz="2800" b="1" smtClean="0">
                <a:latin typeface="Times New Roman" panose="02020603050405020304" pitchFamily="18" charset="0"/>
                <a:cs typeface="Times New Roman" panose="02020603050405020304" pitchFamily="18" charset="0"/>
              </a:rPr>
              <a:t>Quan sát hình 12.6 và hình 12.6.1 nêu cấu tạo bút thử điện, cách sử dụng bút thử điện</a:t>
            </a:r>
            <a:endParaRPr lang="en-US" sz="2800" b="1">
              <a:latin typeface="Times New Roman" panose="02020603050405020304" pitchFamily="18" charset="0"/>
              <a:cs typeface="Times New Roman" panose="02020603050405020304" pitchFamily="18" charset="0"/>
            </a:endParaRPr>
          </a:p>
        </p:txBody>
      </p:sp>
      <p:sp>
        <p:nvSpPr>
          <p:cNvPr id="4" name="Rectangle 3"/>
          <p:cNvSpPr/>
          <p:nvPr/>
        </p:nvSpPr>
        <p:spPr>
          <a:xfrm>
            <a:off x="625151" y="4611231"/>
            <a:ext cx="10263673" cy="2246769"/>
          </a:xfrm>
          <a:prstGeom prst="rect">
            <a:avLst/>
          </a:prstGeom>
        </p:spPr>
        <p:txBody>
          <a:bodyPr wrap="square">
            <a:spAutoFit/>
          </a:bodyPr>
          <a:lstStyle/>
          <a:p>
            <a:r>
              <a:rPr lang="en-US" sz="2800">
                <a:solidFill>
                  <a:srgbClr val="FF0000"/>
                </a:solidFill>
                <a:latin typeface="Times New Roman" panose="02020603050405020304" pitchFamily="18" charset="0"/>
                <a:cs typeface="Times New Roman" panose="02020603050405020304" pitchFamily="18" charset="0"/>
              </a:rPr>
              <a:t>- Bút thử </a:t>
            </a:r>
            <a:r>
              <a:rPr lang="en-US" sz="2800">
                <a:solidFill>
                  <a:srgbClr val="FF0000"/>
                </a:solidFill>
                <a:latin typeface="Times New Roman" panose="02020603050405020304" pitchFamily="18" charset="0"/>
                <a:cs typeface="Times New Roman" panose="02020603050405020304" pitchFamily="18" charset="0"/>
              </a:rPr>
              <a:t>điện </a:t>
            </a:r>
            <a:r>
              <a:rPr lang="en-US" sz="2800" smtClean="0">
                <a:solidFill>
                  <a:srgbClr val="FF0000"/>
                </a:solidFill>
                <a:latin typeface="Times New Roman" panose="02020603050405020304" pitchFamily="18" charset="0"/>
                <a:cs typeface="Times New Roman" panose="02020603050405020304" pitchFamily="18" charset="0"/>
              </a:rPr>
              <a:t>cấu tạo gồm các bộ phận là kẹp kim loại, đèn báo và đầu bút.</a:t>
            </a:r>
            <a:endParaRPr lang="en-US" sz="2800">
              <a:solidFill>
                <a:srgbClr val="FF0000"/>
              </a:solidFill>
              <a:latin typeface="Times New Roman" panose="02020603050405020304" pitchFamily="18" charset="0"/>
              <a:cs typeface="Times New Roman" panose="02020603050405020304" pitchFamily="18" charset="0"/>
            </a:endParaRPr>
          </a:p>
          <a:p>
            <a:r>
              <a:rPr lang="en-US" sz="2800">
                <a:solidFill>
                  <a:srgbClr val="FF0000"/>
                </a:solidFill>
                <a:latin typeface="Times New Roman" panose="02020603050405020304" pitchFamily="18" charset="0"/>
                <a:cs typeface="Times New Roman" panose="02020603050405020304" pitchFamily="18" charset="0"/>
              </a:rPr>
              <a:t>- Cách sử dụng bút thử điện: Để tay cầm bút chạm vào kẹp kim loại, đặt đầu bút thử điện vào vị trí cần kiểm tra. Nếu đèn báo sáng thì vị trí cần kiểm tra có điện, nếu đèn không sáng thì vị trí đó không có điện.</a:t>
            </a:r>
          </a:p>
        </p:txBody>
      </p:sp>
    </p:spTree>
    <p:extLst>
      <p:ext uri="{BB962C8B-B14F-4D97-AF65-F5344CB8AC3E}">
        <p14:creationId xmlns:p14="http://schemas.microsoft.com/office/powerpoint/2010/main" val="2100005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353943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II.Một số trang bi bảo hộ và dụng cụ bảo vệ an toàn điện</a:t>
            </a:r>
          </a:p>
          <a:p>
            <a:r>
              <a:rPr lang="en-US" sz="2800" b="1">
                <a:latin typeface="Times New Roman" panose="02020603050405020304" pitchFamily="18" charset="0"/>
                <a:cs typeface="Times New Roman" panose="02020603050405020304" pitchFamily="18" charset="0"/>
              </a:rPr>
              <a:t>2.Một số dụng cụ bảo vệ an toàn điện</a:t>
            </a:r>
          </a:p>
          <a:p>
            <a:r>
              <a:rPr lang="en-US" sz="2800" b="1">
                <a:latin typeface="Times New Roman" panose="02020603050405020304" pitchFamily="18" charset="0"/>
                <a:cs typeface="Times New Roman" panose="02020603050405020304" pitchFamily="18" charset="0"/>
              </a:rPr>
              <a:t>a.Bút thử điện</a:t>
            </a:r>
          </a:p>
          <a:p>
            <a:r>
              <a:rPr lang="en-US" sz="2800">
                <a:latin typeface="Times New Roman" panose="02020603050405020304" pitchFamily="18" charset="0"/>
                <a:cs typeface="Times New Roman" panose="02020603050405020304" pitchFamily="18" charset="0"/>
              </a:rPr>
              <a:t>- Bút thử điện là dụng cụ thông dụng để kiểm tra nhanh tình trạng của các thiết bị.</a:t>
            </a:r>
          </a:p>
          <a:p>
            <a:r>
              <a:rPr lang="en-US" sz="2800">
                <a:latin typeface="Times New Roman" panose="02020603050405020304" pitchFamily="18" charset="0"/>
                <a:cs typeface="Times New Roman" panose="02020603050405020304" pitchFamily="18" charset="0"/>
              </a:rPr>
              <a:t>- Cách sử dụng bút thử điện: Để tay cầm bút chạm vào kẹp kim loại, đặt đầu bút thử điện vào vị trí cần kiểm tra. Nếu đèn báo sáng thì vị trí cần kiểm tra có điện, nếu đèn không sáng thì vị trí đó không có điện.</a:t>
            </a:r>
          </a:p>
        </p:txBody>
      </p:sp>
      <p:pic>
        <p:nvPicPr>
          <p:cNvPr id="3" name="Picture 2"/>
          <p:cNvPicPr>
            <a:picLocks noChangeAspect="1"/>
          </p:cNvPicPr>
          <p:nvPr/>
        </p:nvPicPr>
        <p:blipFill>
          <a:blip r:embed="rId3"/>
          <a:stretch>
            <a:fillRect/>
          </a:stretch>
        </p:blipFill>
        <p:spPr>
          <a:xfrm>
            <a:off x="3005049" y="92096"/>
            <a:ext cx="6181880" cy="646232"/>
          </a:xfrm>
          <a:prstGeom prst="rect">
            <a:avLst/>
          </a:prstGeom>
        </p:spPr>
      </p:pic>
    </p:spTree>
    <p:extLst>
      <p:ext uri="{BB962C8B-B14F-4D97-AF65-F5344CB8AC3E}">
        <p14:creationId xmlns:p14="http://schemas.microsoft.com/office/powerpoint/2010/main" val="627061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35878" y="1402511"/>
            <a:ext cx="5838349" cy="2749612"/>
          </a:xfrm>
          <a:prstGeom prst="rect">
            <a:avLst/>
          </a:prstGeom>
        </p:spPr>
      </p:pic>
      <p:pic>
        <p:nvPicPr>
          <p:cNvPr id="3" name="Picture 2"/>
          <p:cNvPicPr>
            <a:picLocks noChangeAspect="1"/>
          </p:cNvPicPr>
          <p:nvPr/>
        </p:nvPicPr>
        <p:blipFill>
          <a:blip r:embed="rId3"/>
          <a:stretch>
            <a:fillRect/>
          </a:stretch>
        </p:blipFill>
        <p:spPr>
          <a:xfrm>
            <a:off x="6289610" y="1402511"/>
            <a:ext cx="5715000" cy="2749612"/>
          </a:xfrm>
          <a:prstGeom prst="rect">
            <a:avLst/>
          </a:prstGeom>
        </p:spPr>
      </p:pic>
      <p:sp>
        <p:nvSpPr>
          <p:cNvPr id="6" name="TextBox 5"/>
          <p:cNvSpPr txBox="1"/>
          <p:nvPr/>
        </p:nvSpPr>
        <p:spPr>
          <a:xfrm>
            <a:off x="7048619" y="4152123"/>
            <a:ext cx="4196981" cy="369332"/>
          </a:xfrm>
          <a:prstGeom prst="rect">
            <a:avLst/>
          </a:prstGeom>
          <a:noFill/>
        </p:spPr>
        <p:txBody>
          <a:bodyPr wrap="square" rtlCol="0">
            <a:spAutoFit/>
          </a:bodyPr>
          <a:lstStyle/>
          <a:p>
            <a:r>
              <a:rPr lang="en-US" b="1" i="1" smtClean="0">
                <a:latin typeface="Times New Roman" panose="02020603050405020304" pitchFamily="18" charset="0"/>
                <a:cs typeface="Times New Roman" panose="02020603050405020304" pitchFamily="18" charset="0"/>
              </a:rPr>
              <a:t>Hình </a:t>
            </a:r>
            <a:r>
              <a:rPr lang="en-US" b="1" i="1" smtClean="0">
                <a:latin typeface="Times New Roman" panose="02020603050405020304" pitchFamily="18" charset="0"/>
                <a:cs typeface="Times New Roman" panose="02020603050405020304" pitchFamily="18" charset="0"/>
              </a:rPr>
              <a:t>12.7.1. </a:t>
            </a:r>
            <a:r>
              <a:rPr lang="en-US" b="1" i="1" smtClean="0">
                <a:latin typeface="Times New Roman" panose="02020603050405020304" pitchFamily="18" charset="0"/>
                <a:cs typeface="Times New Roman" panose="02020603050405020304" pitchFamily="18" charset="0"/>
              </a:rPr>
              <a:t>Cách sử dụng </a:t>
            </a:r>
            <a:r>
              <a:rPr lang="en-US" b="1" i="1" smtClean="0">
                <a:latin typeface="Times New Roman" panose="02020603050405020304" pitchFamily="18" charset="0"/>
                <a:cs typeface="Times New Roman" panose="02020603050405020304" pitchFamily="18" charset="0"/>
              </a:rPr>
              <a:t>kìm điện</a:t>
            </a:r>
            <a:endParaRPr lang="en-US" b="1" i="1">
              <a:latin typeface="Times New Roman" panose="02020603050405020304" pitchFamily="18" charset="0"/>
              <a:cs typeface="Times New Roman" panose="02020603050405020304" pitchFamily="18" charset="0"/>
            </a:endParaRPr>
          </a:p>
        </p:txBody>
      </p:sp>
      <p:sp>
        <p:nvSpPr>
          <p:cNvPr id="7" name="Rectangle 6"/>
          <p:cNvSpPr/>
          <p:nvPr/>
        </p:nvSpPr>
        <p:spPr>
          <a:xfrm>
            <a:off x="500742" y="297321"/>
            <a:ext cx="11503867"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Quan sát </a:t>
            </a:r>
            <a:r>
              <a:rPr lang="en-US" sz="2800" b="1">
                <a:latin typeface="Times New Roman" panose="02020603050405020304" pitchFamily="18" charset="0"/>
                <a:cs typeface="Times New Roman" panose="02020603050405020304" pitchFamily="18" charset="0"/>
              </a:rPr>
              <a:t>hình </a:t>
            </a:r>
            <a:r>
              <a:rPr lang="en-US" sz="2800" b="1" smtClean="0">
                <a:latin typeface="Times New Roman" panose="02020603050405020304" pitchFamily="18" charset="0"/>
                <a:cs typeface="Times New Roman" panose="02020603050405020304" pitchFamily="18" charset="0"/>
              </a:rPr>
              <a:t>12.7 </a:t>
            </a:r>
            <a:r>
              <a:rPr lang="en-US" sz="2800" b="1">
                <a:latin typeface="Times New Roman" panose="02020603050405020304" pitchFamily="18" charset="0"/>
                <a:cs typeface="Times New Roman" panose="02020603050405020304" pitchFamily="18" charset="0"/>
              </a:rPr>
              <a:t>và </a:t>
            </a:r>
            <a:r>
              <a:rPr lang="en-US" sz="2800" b="1">
                <a:latin typeface="Times New Roman" panose="02020603050405020304" pitchFamily="18" charset="0"/>
                <a:cs typeface="Times New Roman" panose="02020603050405020304" pitchFamily="18" charset="0"/>
              </a:rPr>
              <a:t>hình </a:t>
            </a:r>
            <a:r>
              <a:rPr lang="en-US" sz="2800" b="1" smtClean="0">
                <a:latin typeface="Times New Roman" panose="02020603050405020304" pitchFamily="18" charset="0"/>
                <a:cs typeface="Times New Roman" panose="02020603050405020304" pitchFamily="18" charset="0"/>
              </a:rPr>
              <a:t>12.7.1 </a:t>
            </a:r>
            <a:r>
              <a:rPr lang="en-US" sz="2800" b="1">
                <a:latin typeface="Times New Roman" panose="02020603050405020304" pitchFamily="18" charset="0"/>
                <a:cs typeface="Times New Roman" panose="02020603050405020304" pitchFamily="18" charset="0"/>
              </a:rPr>
              <a:t>nêu cấu </a:t>
            </a:r>
            <a:r>
              <a:rPr lang="en-US" sz="2800" b="1">
                <a:latin typeface="Times New Roman" panose="02020603050405020304" pitchFamily="18" charset="0"/>
                <a:cs typeface="Times New Roman" panose="02020603050405020304" pitchFamily="18" charset="0"/>
              </a:rPr>
              <a:t>tạo </a:t>
            </a:r>
            <a:r>
              <a:rPr lang="en-US" sz="2800" b="1" smtClean="0">
                <a:latin typeface="Times New Roman" panose="02020603050405020304" pitchFamily="18" charset="0"/>
                <a:cs typeface="Times New Roman" panose="02020603050405020304" pitchFamily="18" charset="0"/>
              </a:rPr>
              <a:t>kìm điện, </a:t>
            </a:r>
            <a:r>
              <a:rPr lang="en-US" sz="2800" b="1">
                <a:latin typeface="Times New Roman" panose="02020603050405020304" pitchFamily="18" charset="0"/>
                <a:cs typeface="Times New Roman" panose="02020603050405020304" pitchFamily="18" charset="0"/>
              </a:rPr>
              <a:t>cách sử </a:t>
            </a:r>
            <a:r>
              <a:rPr lang="en-US" sz="2800" b="1">
                <a:latin typeface="Times New Roman" panose="02020603050405020304" pitchFamily="18" charset="0"/>
                <a:cs typeface="Times New Roman" panose="02020603050405020304" pitchFamily="18" charset="0"/>
              </a:rPr>
              <a:t>dụng </a:t>
            </a:r>
            <a:r>
              <a:rPr lang="en-US" sz="2800" b="1" smtClean="0">
                <a:latin typeface="Times New Roman" panose="02020603050405020304" pitchFamily="18" charset="0"/>
                <a:cs typeface="Times New Roman" panose="02020603050405020304" pitchFamily="18" charset="0"/>
              </a:rPr>
              <a:t>kìm điện</a:t>
            </a:r>
            <a:endParaRPr lang="en-US" sz="28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29342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35878" y="1402511"/>
            <a:ext cx="5838349" cy="2749612"/>
          </a:xfrm>
          <a:prstGeom prst="rect">
            <a:avLst/>
          </a:prstGeom>
        </p:spPr>
      </p:pic>
      <p:pic>
        <p:nvPicPr>
          <p:cNvPr id="3" name="Picture 2"/>
          <p:cNvPicPr>
            <a:picLocks noChangeAspect="1"/>
          </p:cNvPicPr>
          <p:nvPr/>
        </p:nvPicPr>
        <p:blipFill>
          <a:blip r:embed="rId3"/>
          <a:stretch>
            <a:fillRect/>
          </a:stretch>
        </p:blipFill>
        <p:spPr>
          <a:xfrm>
            <a:off x="6289610" y="1402511"/>
            <a:ext cx="5715000" cy="2749612"/>
          </a:xfrm>
          <a:prstGeom prst="rect">
            <a:avLst/>
          </a:prstGeom>
        </p:spPr>
      </p:pic>
      <p:sp>
        <p:nvSpPr>
          <p:cNvPr id="6" name="TextBox 5"/>
          <p:cNvSpPr txBox="1"/>
          <p:nvPr/>
        </p:nvSpPr>
        <p:spPr>
          <a:xfrm>
            <a:off x="7048619" y="4152123"/>
            <a:ext cx="4196981" cy="369332"/>
          </a:xfrm>
          <a:prstGeom prst="rect">
            <a:avLst/>
          </a:prstGeom>
          <a:noFill/>
        </p:spPr>
        <p:txBody>
          <a:bodyPr wrap="square" rtlCol="0">
            <a:spAutoFit/>
          </a:bodyPr>
          <a:lstStyle/>
          <a:p>
            <a:r>
              <a:rPr lang="en-US" b="1" i="1" smtClean="0">
                <a:latin typeface="Times New Roman" panose="02020603050405020304" pitchFamily="18" charset="0"/>
                <a:cs typeface="Times New Roman" panose="02020603050405020304" pitchFamily="18" charset="0"/>
              </a:rPr>
              <a:t>Hình </a:t>
            </a:r>
            <a:r>
              <a:rPr lang="en-US" b="1" i="1" smtClean="0">
                <a:latin typeface="Times New Roman" panose="02020603050405020304" pitchFamily="18" charset="0"/>
                <a:cs typeface="Times New Roman" panose="02020603050405020304" pitchFamily="18" charset="0"/>
              </a:rPr>
              <a:t>12.7.1. </a:t>
            </a:r>
            <a:r>
              <a:rPr lang="en-US" b="1" i="1" smtClean="0">
                <a:latin typeface="Times New Roman" panose="02020603050405020304" pitchFamily="18" charset="0"/>
                <a:cs typeface="Times New Roman" panose="02020603050405020304" pitchFamily="18" charset="0"/>
              </a:rPr>
              <a:t>Cách sử dụng </a:t>
            </a:r>
            <a:r>
              <a:rPr lang="en-US" b="1" i="1" smtClean="0">
                <a:latin typeface="Times New Roman" panose="02020603050405020304" pitchFamily="18" charset="0"/>
                <a:cs typeface="Times New Roman" panose="02020603050405020304" pitchFamily="18" charset="0"/>
              </a:rPr>
              <a:t>kìm điện</a:t>
            </a:r>
            <a:endParaRPr lang="en-US" b="1" i="1">
              <a:latin typeface="Times New Roman" panose="02020603050405020304" pitchFamily="18" charset="0"/>
              <a:cs typeface="Times New Roman" panose="02020603050405020304" pitchFamily="18" charset="0"/>
            </a:endParaRPr>
          </a:p>
        </p:txBody>
      </p:sp>
      <p:sp>
        <p:nvSpPr>
          <p:cNvPr id="7" name="Rectangle 6"/>
          <p:cNvSpPr/>
          <p:nvPr/>
        </p:nvSpPr>
        <p:spPr>
          <a:xfrm>
            <a:off x="500742" y="297321"/>
            <a:ext cx="11503867"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Quan sát </a:t>
            </a:r>
            <a:r>
              <a:rPr lang="en-US" sz="2800" b="1">
                <a:latin typeface="Times New Roman" panose="02020603050405020304" pitchFamily="18" charset="0"/>
                <a:cs typeface="Times New Roman" panose="02020603050405020304" pitchFamily="18" charset="0"/>
              </a:rPr>
              <a:t>hình </a:t>
            </a:r>
            <a:r>
              <a:rPr lang="en-US" sz="2800" b="1" smtClean="0">
                <a:latin typeface="Times New Roman" panose="02020603050405020304" pitchFamily="18" charset="0"/>
                <a:cs typeface="Times New Roman" panose="02020603050405020304" pitchFamily="18" charset="0"/>
              </a:rPr>
              <a:t>12.7 </a:t>
            </a:r>
            <a:r>
              <a:rPr lang="en-US" sz="2800" b="1">
                <a:latin typeface="Times New Roman" panose="02020603050405020304" pitchFamily="18" charset="0"/>
                <a:cs typeface="Times New Roman" panose="02020603050405020304" pitchFamily="18" charset="0"/>
              </a:rPr>
              <a:t>và </a:t>
            </a:r>
            <a:r>
              <a:rPr lang="en-US" sz="2800" b="1">
                <a:latin typeface="Times New Roman" panose="02020603050405020304" pitchFamily="18" charset="0"/>
                <a:cs typeface="Times New Roman" panose="02020603050405020304" pitchFamily="18" charset="0"/>
              </a:rPr>
              <a:t>hình </a:t>
            </a:r>
            <a:r>
              <a:rPr lang="en-US" sz="2800" b="1" smtClean="0">
                <a:latin typeface="Times New Roman" panose="02020603050405020304" pitchFamily="18" charset="0"/>
                <a:cs typeface="Times New Roman" panose="02020603050405020304" pitchFamily="18" charset="0"/>
              </a:rPr>
              <a:t>12.7.1 </a:t>
            </a:r>
            <a:r>
              <a:rPr lang="en-US" sz="2800" b="1">
                <a:latin typeface="Times New Roman" panose="02020603050405020304" pitchFamily="18" charset="0"/>
                <a:cs typeface="Times New Roman" panose="02020603050405020304" pitchFamily="18" charset="0"/>
              </a:rPr>
              <a:t>nêu cấu </a:t>
            </a:r>
            <a:r>
              <a:rPr lang="en-US" sz="2800" b="1">
                <a:latin typeface="Times New Roman" panose="02020603050405020304" pitchFamily="18" charset="0"/>
                <a:cs typeface="Times New Roman" panose="02020603050405020304" pitchFamily="18" charset="0"/>
              </a:rPr>
              <a:t>tạo </a:t>
            </a:r>
            <a:r>
              <a:rPr lang="en-US" sz="2800" b="1" smtClean="0">
                <a:latin typeface="Times New Roman" panose="02020603050405020304" pitchFamily="18" charset="0"/>
                <a:cs typeface="Times New Roman" panose="02020603050405020304" pitchFamily="18" charset="0"/>
              </a:rPr>
              <a:t>kìm điện, </a:t>
            </a:r>
            <a:r>
              <a:rPr lang="en-US" sz="2800" b="1">
                <a:latin typeface="Times New Roman" panose="02020603050405020304" pitchFamily="18" charset="0"/>
                <a:cs typeface="Times New Roman" panose="02020603050405020304" pitchFamily="18" charset="0"/>
              </a:rPr>
              <a:t>cách sử </a:t>
            </a:r>
            <a:r>
              <a:rPr lang="en-US" sz="2800" b="1">
                <a:latin typeface="Times New Roman" panose="02020603050405020304" pitchFamily="18" charset="0"/>
                <a:cs typeface="Times New Roman" panose="02020603050405020304" pitchFamily="18" charset="0"/>
              </a:rPr>
              <a:t>dụng </a:t>
            </a:r>
            <a:r>
              <a:rPr lang="en-US" sz="2800" b="1" smtClean="0">
                <a:latin typeface="Times New Roman" panose="02020603050405020304" pitchFamily="18" charset="0"/>
                <a:cs typeface="Times New Roman" panose="02020603050405020304" pitchFamily="18" charset="0"/>
              </a:rPr>
              <a:t>kìm điện</a:t>
            </a:r>
            <a:endParaRPr lang="en-US" sz="2800" b="1">
              <a:latin typeface="Times New Roman" panose="02020603050405020304" pitchFamily="18" charset="0"/>
              <a:cs typeface="Times New Roman" panose="02020603050405020304" pitchFamily="18" charset="0"/>
            </a:endParaRPr>
          </a:p>
        </p:txBody>
      </p:sp>
      <p:sp>
        <p:nvSpPr>
          <p:cNvPr id="4" name="Rectangle 3"/>
          <p:cNvSpPr/>
          <p:nvPr/>
        </p:nvSpPr>
        <p:spPr>
          <a:xfrm>
            <a:off x="500742" y="4336789"/>
            <a:ext cx="10845282" cy="1815882"/>
          </a:xfrm>
          <a:prstGeom prst="rect">
            <a:avLst/>
          </a:prstGeom>
        </p:spPr>
        <p:txBody>
          <a:bodyPr wrap="square">
            <a:spAutoFit/>
          </a:bodyPr>
          <a:lstStyle/>
          <a:p>
            <a:r>
              <a:rPr lang="vi-VN" sz="2800">
                <a:solidFill>
                  <a:srgbClr val="FF0000"/>
                </a:solidFill>
                <a:latin typeface="Times New Roman" panose="02020603050405020304" pitchFamily="18" charset="0"/>
                <a:cs typeface="Times New Roman" panose="02020603050405020304" pitchFamily="18" charset="0"/>
              </a:rPr>
              <a:t>- Kìm </a:t>
            </a:r>
            <a:r>
              <a:rPr lang="vi-VN" sz="2800">
                <a:solidFill>
                  <a:srgbClr val="FF0000"/>
                </a:solidFill>
                <a:latin typeface="Times New Roman" panose="02020603050405020304" pitchFamily="18" charset="0"/>
                <a:cs typeface="Times New Roman" panose="02020603050405020304" pitchFamily="18" charset="0"/>
              </a:rPr>
              <a:t>điện </a:t>
            </a:r>
            <a:r>
              <a:rPr lang="en-US" sz="2800" smtClean="0">
                <a:solidFill>
                  <a:srgbClr val="FF0000"/>
                </a:solidFill>
                <a:latin typeface="Times New Roman" panose="02020603050405020304" pitchFamily="18" charset="0"/>
                <a:cs typeface="Times New Roman" panose="02020603050405020304" pitchFamily="18" charset="0"/>
              </a:rPr>
              <a:t>cấu tạo gồm đầu kìm và tay cầm.</a:t>
            </a:r>
            <a:endParaRPr lang="vi-VN" sz="2800">
              <a:solidFill>
                <a:srgbClr val="FF0000"/>
              </a:solidFill>
              <a:latin typeface="Times New Roman" panose="02020603050405020304" pitchFamily="18" charset="0"/>
              <a:cs typeface="Times New Roman" panose="02020603050405020304" pitchFamily="18" charset="0"/>
            </a:endParaRPr>
          </a:p>
          <a:p>
            <a:r>
              <a:rPr lang="vi-VN" sz="2800">
                <a:solidFill>
                  <a:srgbClr val="FF0000"/>
                </a:solidFill>
                <a:latin typeface="Times New Roman" panose="02020603050405020304" pitchFamily="18" charset="0"/>
                <a:cs typeface="Times New Roman" panose="02020603050405020304" pitchFamily="18" charset="0"/>
              </a:rPr>
              <a:t>- Cách sử dụng kìm điện: Cầm vào phần tay cầm của kìm. Đưa đầu kìm vào vị trí của dây điện hoặc chi tiết. Sử dụng lực cho phù hợp để giữ hoặc cắt.</a:t>
            </a:r>
          </a:p>
        </p:txBody>
      </p:sp>
    </p:spTree>
    <p:extLst>
      <p:ext uri="{BB962C8B-B14F-4D97-AF65-F5344CB8AC3E}">
        <p14:creationId xmlns:p14="http://schemas.microsoft.com/office/powerpoint/2010/main" val="2223666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ircle(in)">
                                      <p:cBhvr>
                                        <p:cTn id="7" dur="2000"/>
                                        <p:tgtEl>
                                          <p:spTgt spid="4">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circle(in)">
                                      <p:cBhvr>
                                        <p:cTn id="10" dur="2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3108543"/>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II.Một số trang bi bảo hộ và dụng cụ bảo vệ an toàn điện</a:t>
            </a:r>
          </a:p>
          <a:p>
            <a:r>
              <a:rPr lang="en-US" sz="2800" b="1">
                <a:latin typeface="Times New Roman" panose="02020603050405020304" pitchFamily="18" charset="0"/>
                <a:cs typeface="Times New Roman" panose="02020603050405020304" pitchFamily="18" charset="0"/>
              </a:rPr>
              <a:t>2.Một số dụng cụ bảo vệ an toàn điện</a:t>
            </a:r>
          </a:p>
          <a:p>
            <a:r>
              <a:rPr lang="en-US" sz="2800">
                <a:latin typeface="Times New Roman" panose="02020603050405020304" pitchFamily="18" charset="0"/>
                <a:cs typeface="Times New Roman" panose="02020603050405020304" pitchFamily="18" charset="0"/>
              </a:rPr>
              <a:t>b. Kìm điện</a:t>
            </a:r>
          </a:p>
          <a:p>
            <a:r>
              <a:rPr lang="en-US" sz="2800">
                <a:latin typeface="Times New Roman" panose="02020603050405020304" pitchFamily="18" charset="0"/>
                <a:cs typeface="Times New Roman" panose="02020603050405020304" pitchFamily="18" charset="0"/>
              </a:rPr>
              <a:t>- Kìm điện là loại kìm chuyên dụng dùng để cắt dây điện, kẹp giữ chi tiết trong quá trình sửa chữa điện, tay cầm được bọc bởi vật liệu cách điện</a:t>
            </a:r>
          </a:p>
          <a:p>
            <a:r>
              <a:rPr lang="en-US" sz="2800">
                <a:latin typeface="Times New Roman" panose="02020603050405020304" pitchFamily="18" charset="0"/>
                <a:cs typeface="Times New Roman" panose="02020603050405020304" pitchFamily="18" charset="0"/>
              </a:rPr>
              <a:t>- Cách sử dụng kìm điện: Cầm vào phần tay cầm của kìm. Đưa đầu kìm vào vị trí của dây điện hoặc chi tiết. Sử dụng lực cho phù hợp để giữ hoặc cắt.</a:t>
            </a:r>
          </a:p>
        </p:txBody>
      </p:sp>
      <p:pic>
        <p:nvPicPr>
          <p:cNvPr id="3" name="Picture 2"/>
          <p:cNvPicPr>
            <a:picLocks noChangeAspect="1"/>
          </p:cNvPicPr>
          <p:nvPr/>
        </p:nvPicPr>
        <p:blipFill>
          <a:blip r:embed="rId3"/>
          <a:stretch>
            <a:fillRect/>
          </a:stretch>
        </p:blipFill>
        <p:spPr>
          <a:xfrm>
            <a:off x="3005049" y="92096"/>
            <a:ext cx="6181880" cy="646232"/>
          </a:xfrm>
          <a:prstGeom prst="rect">
            <a:avLst/>
          </a:prstGeom>
        </p:spPr>
      </p:pic>
    </p:spTree>
    <p:extLst>
      <p:ext uri="{BB962C8B-B14F-4D97-AF65-F5344CB8AC3E}">
        <p14:creationId xmlns:p14="http://schemas.microsoft.com/office/powerpoint/2010/main" val="854481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7367954" y="71562"/>
            <a:ext cx="4696825" cy="5939622"/>
          </a:xfrm>
          <a:prstGeom prst="cloudCallout">
            <a:avLst>
              <a:gd name="adj1" fmla="val -84528"/>
              <a:gd name="adj2" fmla="val 5880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solidFill>
                  <a:srgbClr val="0000FF"/>
                </a:solidFill>
                <a:latin typeface="Times New Roman" panose="02020603050405020304" pitchFamily="18" charset="0"/>
                <a:cs typeface="Times New Roman" panose="02020603050405020304" pitchFamily="18" charset="0"/>
              </a:rPr>
              <a:t>Quan sát và cho biết tên, mục đích của hành động trong Hình 12.1.</a:t>
            </a:r>
          </a:p>
        </p:txBody>
      </p:sp>
      <p:sp>
        <p:nvSpPr>
          <p:cNvPr id="7" name="TextBox 6"/>
          <p:cNvSpPr txBox="1"/>
          <p:nvPr/>
        </p:nvSpPr>
        <p:spPr>
          <a:xfrm>
            <a:off x="1424354" y="5943600"/>
            <a:ext cx="4985238" cy="369332"/>
          </a:xfrm>
          <a:prstGeom prst="rect">
            <a:avLst/>
          </a:prstGeom>
          <a:noFill/>
        </p:spPr>
        <p:txBody>
          <a:bodyPr wrap="square" rtlCol="0">
            <a:spAutoFit/>
          </a:bodyPr>
          <a:lstStyle/>
          <a:p>
            <a:r>
              <a:rPr lang="en-US" b="1" i="1" smtClean="0">
                <a:latin typeface="Times New Roman" panose="02020603050405020304" pitchFamily="18" charset="0"/>
                <a:cs typeface="Times New Roman" panose="02020603050405020304" pitchFamily="18" charset="0"/>
              </a:rPr>
              <a:t>Hình </a:t>
            </a:r>
            <a:r>
              <a:rPr lang="en-US" b="1" i="1" smtClean="0">
                <a:latin typeface="Times New Roman" panose="02020603050405020304" pitchFamily="18" charset="0"/>
                <a:cs typeface="Times New Roman" panose="02020603050405020304" pitchFamily="18" charset="0"/>
              </a:rPr>
              <a:t>12.1. Biện pháp an toàn điện</a:t>
            </a:r>
            <a:endParaRPr lang="en-US" b="1" i="1">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272563" y="167054"/>
            <a:ext cx="7025052" cy="5583115"/>
          </a:xfrm>
          <a:prstGeom prst="rect">
            <a:avLst/>
          </a:prstGeom>
        </p:spPr>
      </p:pic>
    </p:spTree>
    <p:extLst>
      <p:ext uri="{BB962C8B-B14F-4D97-AF65-F5344CB8AC3E}">
        <p14:creationId xmlns:p14="http://schemas.microsoft.com/office/powerpoint/2010/main" val="3999940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572391"/>
            <a:ext cx="11693912" cy="4401205"/>
          </a:xfrm>
          <a:prstGeom prst="rect">
            <a:avLst/>
          </a:prstGeom>
        </p:spPr>
        <p:txBody>
          <a:bodyPr wrap="square">
            <a:spAutoFit/>
          </a:bodyPr>
          <a:lstStyle/>
          <a:p>
            <a:r>
              <a:rPr lang="nl-NL" sz="2800" b="1">
                <a:latin typeface="Times New Roman" panose="02020603050405020304" pitchFamily="18" charset="0"/>
                <a:cs typeface="Times New Roman" panose="02020603050405020304" pitchFamily="18" charset="0"/>
              </a:rPr>
              <a:t>Thực hành sử dụng một số dụng cụ bảo </a:t>
            </a:r>
            <a:r>
              <a:rPr lang="nl-NL" sz="2800" b="1">
                <a:latin typeface="Times New Roman" panose="02020603050405020304" pitchFamily="18" charset="0"/>
                <a:cs typeface="Times New Roman" panose="02020603050405020304" pitchFamily="18" charset="0"/>
              </a:rPr>
              <a:t>vệ </a:t>
            </a:r>
            <a:r>
              <a:rPr lang="nl-NL" sz="2800" b="1" smtClean="0">
                <a:latin typeface="Times New Roman" panose="02020603050405020304" pitchFamily="18" charset="0"/>
                <a:cs typeface="Times New Roman" panose="02020603050405020304" pitchFamily="18" charset="0"/>
              </a:rPr>
              <a:t>điện</a:t>
            </a:r>
            <a:endParaRPr lang="en-US" sz="2800" smtClean="0">
              <a:latin typeface="Times New Roman" panose="02020603050405020304" pitchFamily="18" charset="0"/>
              <a:cs typeface="Times New Roman" panose="02020603050405020304" pitchFamily="18" charset="0"/>
            </a:endParaRPr>
          </a:p>
          <a:p>
            <a:r>
              <a:rPr lang="en-US" sz="2800" smtClean="0">
                <a:latin typeface="Times New Roman" panose="02020603050405020304" pitchFamily="18" charset="0"/>
                <a:cs typeface="Times New Roman" panose="02020603050405020304" pitchFamily="18" charset="0"/>
              </a:rPr>
              <a:t>I</a:t>
            </a:r>
            <a:r>
              <a:rPr lang="en-US" sz="2800">
                <a:latin typeface="Times New Roman" panose="02020603050405020304" pitchFamily="18" charset="0"/>
                <a:cs typeface="Times New Roman" panose="02020603050405020304" pitchFamily="18" charset="0"/>
              </a:rPr>
              <a:t>. Chuẩn bị</a:t>
            </a:r>
          </a:p>
          <a:p>
            <a:r>
              <a:rPr lang="en-US" sz="2800">
                <a:latin typeface="Times New Roman" panose="02020603050405020304" pitchFamily="18" charset="0"/>
                <a:cs typeface="Times New Roman" panose="02020603050405020304" pitchFamily="18" charset="0"/>
              </a:rPr>
              <a:t>- Dụng cụ, thiết bị: bút thử điện, kìm điện</a:t>
            </a:r>
          </a:p>
          <a:p>
            <a:r>
              <a:rPr lang="en-US" sz="2800">
                <a:latin typeface="Times New Roman" panose="02020603050405020304" pitchFamily="18" charset="0"/>
                <a:cs typeface="Times New Roman" panose="02020603050405020304" pitchFamily="18" charset="0"/>
              </a:rPr>
              <a:t>- Nguồn </a:t>
            </a:r>
            <a:r>
              <a:rPr lang="en-US" sz="2800">
                <a:latin typeface="Times New Roman" panose="02020603050405020304" pitchFamily="18" charset="0"/>
                <a:cs typeface="Times New Roman" panose="02020603050405020304" pitchFamily="18" charset="0"/>
              </a:rPr>
              <a:t>điện </a:t>
            </a:r>
            <a:r>
              <a:rPr lang="en-US" sz="2800" smtClean="0">
                <a:latin typeface="Times New Roman" panose="02020603050405020304" pitchFamily="18" charset="0"/>
                <a:cs typeface="Times New Roman" panose="02020603050405020304" pitchFamily="18" charset="0"/>
              </a:rPr>
              <a:t>220V.</a:t>
            </a:r>
            <a:endParaRPr lang="en-US" sz="2800">
              <a:latin typeface="Times New Roman" panose="02020603050405020304" pitchFamily="18" charset="0"/>
              <a:cs typeface="Times New Roman" panose="02020603050405020304" pitchFamily="18" charset="0"/>
            </a:endParaRPr>
          </a:p>
          <a:p>
            <a:r>
              <a:rPr lang="en-US" sz="2800">
                <a:latin typeface="Times New Roman" panose="02020603050405020304" pitchFamily="18" charset="0"/>
                <a:cs typeface="Times New Roman" panose="02020603050405020304" pitchFamily="18" charset="0"/>
              </a:rPr>
              <a:t>II. Nội dung và trình tự thực hành</a:t>
            </a:r>
          </a:p>
          <a:p>
            <a:r>
              <a:rPr lang="en-US" sz="2800">
                <a:latin typeface="Times New Roman" panose="02020603050405020304" pitchFamily="18" charset="0"/>
                <a:cs typeface="Times New Roman" panose="02020603050405020304" pitchFamily="18" charset="0"/>
              </a:rPr>
              <a:t>-Thực hành thao tác sử dụng bút thử điện để kiểm tra rò điện của một số đồ dùng điện; cách điện của dây dẫn điện. Ghi vào vở một số chú ý khi sử dụng bút </a:t>
            </a:r>
            <a:r>
              <a:rPr lang="en-US" sz="2800">
                <a:latin typeface="Times New Roman" panose="02020603050405020304" pitchFamily="18" charset="0"/>
                <a:cs typeface="Times New Roman" panose="02020603050405020304" pitchFamily="18" charset="0"/>
              </a:rPr>
              <a:t>thử </a:t>
            </a:r>
            <a:r>
              <a:rPr lang="en-US" sz="2800" smtClean="0">
                <a:latin typeface="Times New Roman" panose="02020603050405020304" pitchFamily="18" charset="0"/>
                <a:cs typeface="Times New Roman" panose="02020603050405020304" pitchFamily="18" charset="0"/>
              </a:rPr>
              <a:t>điện.</a:t>
            </a:r>
            <a:endParaRPr lang="en-US" sz="2800">
              <a:latin typeface="Times New Roman" panose="02020603050405020304" pitchFamily="18" charset="0"/>
              <a:cs typeface="Times New Roman" panose="02020603050405020304" pitchFamily="18" charset="0"/>
            </a:endParaRPr>
          </a:p>
          <a:p>
            <a:r>
              <a:rPr lang="en-US" sz="2800">
                <a:latin typeface="Times New Roman" panose="02020603050405020304" pitchFamily="18" charset="0"/>
                <a:cs typeface="Times New Roman" panose="02020603050405020304" pitchFamily="18" charset="0"/>
              </a:rPr>
              <a:t>- Thực hành thao tác sử dụng kìm điện để cắt dây điện, kẹp giữ đầu dây điện. Ghi vào vở một số lưu ý khi sử dụng </a:t>
            </a:r>
            <a:r>
              <a:rPr lang="en-US" sz="2800">
                <a:latin typeface="Times New Roman" panose="02020603050405020304" pitchFamily="18" charset="0"/>
                <a:cs typeface="Times New Roman" panose="02020603050405020304" pitchFamily="18" charset="0"/>
              </a:rPr>
              <a:t>kìm </a:t>
            </a:r>
            <a:r>
              <a:rPr lang="en-US" sz="2800" smtClean="0">
                <a:latin typeface="Times New Roman" panose="02020603050405020304" pitchFamily="18" charset="0"/>
                <a:cs typeface="Times New Roman" panose="02020603050405020304" pitchFamily="18" charset="0"/>
              </a:rPr>
              <a:t>diện.</a:t>
            </a:r>
            <a:endParaRPr lang="en-US" sz="28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0588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6" y="584775"/>
            <a:ext cx="11537795" cy="1384995"/>
          </a:xfrm>
          <a:prstGeom prst="rect">
            <a:avLst/>
          </a:prstGeom>
        </p:spPr>
        <p:txBody>
          <a:bodyPr wrap="square">
            <a:spAutoFit/>
          </a:bodyPr>
          <a:lstStyle/>
          <a:p>
            <a:r>
              <a:rPr lang="vi-VN"/>
              <a:t> </a:t>
            </a:r>
            <a:r>
              <a:rPr lang="en-US" sz="2800" b="1">
                <a:latin typeface="Times New Roman" panose="02020603050405020304" pitchFamily="18" charset="0"/>
                <a:cs typeface="Times New Roman" panose="02020603050405020304" pitchFamily="18" charset="0"/>
              </a:rPr>
              <a:t>1.Hãy vẽ tranh hoặc áp phích để tuyên truyền về các nguyên tắc đảm bảo an toàn khi sử dụng điện trong gia đình và lớp học.</a:t>
            </a:r>
          </a:p>
          <a:p>
            <a:r>
              <a:rPr lang="en-US" sz="2800" b="1">
                <a:latin typeface="Times New Roman" panose="02020603050405020304" pitchFamily="18" charset="0"/>
                <a:cs typeface="Times New Roman" panose="02020603050405020304" pitchFamily="18" charset="0"/>
              </a:rPr>
              <a:t>2. Liệt kê các dụng cụ an toàn điện có trong gia đình em. </a:t>
            </a:r>
            <a:endParaRPr lang="en-US" sz="28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3883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424354" y="5943600"/>
            <a:ext cx="4985238" cy="369332"/>
          </a:xfrm>
          <a:prstGeom prst="rect">
            <a:avLst/>
          </a:prstGeom>
          <a:noFill/>
        </p:spPr>
        <p:txBody>
          <a:bodyPr wrap="square" rtlCol="0">
            <a:spAutoFit/>
          </a:bodyPr>
          <a:lstStyle/>
          <a:p>
            <a:r>
              <a:rPr lang="en-US" b="1" i="1" smtClean="0">
                <a:latin typeface="Times New Roman" panose="02020603050405020304" pitchFamily="18" charset="0"/>
                <a:cs typeface="Times New Roman" panose="02020603050405020304" pitchFamily="18" charset="0"/>
              </a:rPr>
              <a:t>Hình </a:t>
            </a:r>
            <a:r>
              <a:rPr lang="en-US" b="1" i="1" smtClean="0">
                <a:latin typeface="Times New Roman" panose="02020603050405020304" pitchFamily="18" charset="0"/>
                <a:cs typeface="Times New Roman" panose="02020603050405020304" pitchFamily="18" charset="0"/>
              </a:rPr>
              <a:t>12.1. Biện pháp an toàn điện</a:t>
            </a:r>
            <a:endParaRPr lang="en-US" b="1" i="1">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272563" y="167054"/>
            <a:ext cx="7025052" cy="5583115"/>
          </a:xfrm>
          <a:prstGeom prst="rect">
            <a:avLst/>
          </a:prstGeom>
        </p:spPr>
      </p:pic>
      <p:sp>
        <p:nvSpPr>
          <p:cNvPr id="4" name="Rectangle 3"/>
          <p:cNvSpPr/>
          <p:nvPr/>
        </p:nvSpPr>
        <p:spPr>
          <a:xfrm>
            <a:off x="7473820" y="448069"/>
            <a:ext cx="3918858" cy="2246769"/>
          </a:xfrm>
          <a:prstGeom prst="rect">
            <a:avLst/>
          </a:prstGeom>
        </p:spPr>
        <p:txBody>
          <a:bodyPr wrap="square">
            <a:spAutoFit/>
          </a:bodyPr>
          <a:lstStyle/>
          <a:p>
            <a:r>
              <a:rPr lang="vi-VN" sz="2800">
                <a:solidFill>
                  <a:srgbClr val="FF0000"/>
                </a:solidFill>
                <a:latin typeface="Times New Roman" panose="02020603050405020304" pitchFamily="18" charset="0"/>
                <a:cs typeface="Times New Roman" panose="02020603050405020304" pitchFamily="18" charset="0"/>
              </a:rPr>
              <a:t>Người ta đang dùng bút thử điện kiểm tra bàn là điện nhằm mục đích xem điện có bị rò ra ở bàn là điện hay không.</a:t>
            </a:r>
            <a:endParaRPr lang="en-US" sz="28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43506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32199" y="6232849"/>
            <a:ext cx="7573466"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Hình 12.2. Một số biện pháp đảm bảo an toàn điện khi sử dụng</a:t>
            </a:r>
            <a:endParaRPr lang="en-US" sz="2000" b="1" i="1">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432199" y="119236"/>
            <a:ext cx="7788070" cy="5917669"/>
          </a:xfrm>
          <a:prstGeom prst="rect">
            <a:avLst/>
          </a:prstGeom>
        </p:spPr>
      </p:pic>
      <p:sp>
        <p:nvSpPr>
          <p:cNvPr id="7" name="Rectangle 6"/>
          <p:cNvSpPr/>
          <p:nvPr/>
        </p:nvSpPr>
        <p:spPr>
          <a:xfrm>
            <a:off x="8602823" y="427949"/>
            <a:ext cx="2873829" cy="3108543"/>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Quan sát Hình 12.2 và cho biết biện pháp đã thực hiện để đảm bảo an toàn điện trong mỗi tình huống.</a:t>
            </a:r>
          </a:p>
        </p:txBody>
      </p:sp>
    </p:spTree>
    <p:extLst>
      <p:ext uri="{BB962C8B-B14F-4D97-AF65-F5344CB8AC3E}">
        <p14:creationId xmlns:p14="http://schemas.microsoft.com/office/powerpoint/2010/main" val="3406554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32199" y="6232849"/>
            <a:ext cx="7573466"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Hình 12.2. Một số biện pháp đảm bảo an toàn điện khi sử dụng</a:t>
            </a:r>
            <a:endParaRPr lang="en-US" sz="2000" b="1" i="1">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432199" y="119236"/>
            <a:ext cx="7788070" cy="5917669"/>
          </a:xfrm>
          <a:prstGeom prst="rect">
            <a:avLst/>
          </a:prstGeom>
        </p:spPr>
      </p:pic>
      <p:sp>
        <p:nvSpPr>
          <p:cNvPr id="7" name="Rectangle 6"/>
          <p:cNvSpPr/>
          <p:nvPr/>
        </p:nvSpPr>
        <p:spPr>
          <a:xfrm>
            <a:off x="8602823" y="427949"/>
            <a:ext cx="3247055" cy="2677656"/>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Quan sát Hình 12.2 và cho biết biện pháp đã thực hiện để đảm bảo an toàn điện trong mỗi tình huống.</a:t>
            </a:r>
          </a:p>
        </p:txBody>
      </p:sp>
      <p:sp>
        <p:nvSpPr>
          <p:cNvPr id="2" name="Rectangle 1"/>
          <p:cNvSpPr/>
          <p:nvPr/>
        </p:nvSpPr>
        <p:spPr>
          <a:xfrm>
            <a:off x="8423986" y="3216639"/>
            <a:ext cx="3604727" cy="3416320"/>
          </a:xfrm>
          <a:prstGeom prst="rect">
            <a:avLst/>
          </a:prstGeom>
        </p:spPr>
        <p:txBody>
          <a:bodyPr wrap="square">
            <a:spAutoFit/>
          </a:bodyPr>
          <a:lstStyle/>
          <a:p>
            <a:r>
              <a:rPr lang="vi-VN" sz="2400">
                <a:solidFill>
                  <a:srgbClr val="FF0000"/>
                </a:solidFill>
                <a:latin typeface="Times New Roman" panose="02020603050405020304" pitchFamily="18" charset="0"/>
                <a:cs typeface="Times New Roman" panose="02020603050405020304" pitchFamily="18" charset="0"/>
              </a:rPr>
              <a:t>Biện pháp đã thực hiện để đảm bảo an toàn điện:</a:t>
            </a:r>
          </a:p>
          <a:p>
            <a:r>
              <a:rPr lang="vi-VN" sz="2400">
                <a:solidFill>
                  <a:srgbClr val="FF0000"/>
                </a:solidFill>
                <a:latin typeface="Times New Roman" panose="02020603050405020304" pitchFamily="18" charset="0"/>
                <a:cs typeface="Times New Roman" panose="02020603050405020304" pitchFamily="18" charset="0"/>
              </a:rPr>
              <a:t>a) Sử dụng ổ cắm có chân tiếp đất</a:t>
            </a:r>
          </a:p>
          <a:p>
            <a:r>
              <a:rPr lang="vi-VN" sz="2400">
                <a:solidFill>
                  <a:srgbClr val="FF0000"/>
                </a:solidFill>
                <a:latin typeface="Times New Roman" panose="02020603050405020304" pitchFamily="18" charset="0"/>
                <a:cs typeface="Times New Roman" panose="02020603050405020304" pitchFamily="18" charset="0"/>
              </a:rPr>
              <a:t>b) Khoảng cách và độ cao an toàn với lưới điện cao áp trạm biến áp</a:t>
            </a:r>
          </a:p>
          <a:p>
            <a:r>
              <a:rPr lang="vi-VN" sz="2400">
                <a:solidFill>
                  <a:srgbClr val="FF0000"/>
                </a:solidFill>
                <a:latin typeface="Times New Roman" panose="02020603050405020304" pitchFamily="18" charset="0"/>
                <a:cs typeface="Times New Roman" panose="02020603050405020304" pitchFamily="18" charset="0"/>
              </a:rPr>
              <a:t>c) Sử dụng thiết bị chống rò điện</a:t>
            </a:r>
          </a:p>
        </p:txBody>
      </p:sp>
    </p:spTree>
    <p:extLst>
      <p:ext uri="{BB962C8B-B14F-4D97-AF65-F5344CB8AC3E}">
        <p14:creationId xmlns:p14="http://schemas.microsoft.com/office/powerpoint/2010/main" val="1443103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353943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I.Một số biện pháp an toàn điện</a:t>
            </a:r>
          </a:p>
          <a:p>
            <a:r>
              <a:rPr lang="en-US" sz="2800">
                <a:latin typeface="Times New Roman" panose="02020603050405020304" pitchFamily="18" charset="0"/>
                <a:cs typeface="Times New Roman" panose="02020603050405020304" pitchFamily="18" charset="0"/>
              </a:rPr>
              <a:t>1.Khi sử dụng</a:t>
            </a:r>
          </a:p>
          <a:p>
            <a:r>
              <a:rPr lang="en-US" sz="2800">
                <a:latin typeface="Times New Roman" panose="02020603050405020304" pitchFamily="18" charset="0"/>
                <a:cs typeface="Times New Roman" panose="02020603050405020304" pitchFamily="18" charset="0"/>
              </a:rPr>
              <a:t>- Kiểm tra cách điện của đồ dùng điện trước khi sử dụng.</a:t>
            </a:r>
          </a:p>
          <a:p>
            <a:r>
              <a:rPr lang="en-US" sz="2800">
                <a:latin typeface="Times New Roman" panose="02020603050405020304" pitchFamily="18" charset="0"/>
                <a:cs typeface="Times New Roman" panose="02020603050405020304" pitchFamily="18" charset="0"/>
              </a:rPr>
              <a:t>- Thực hiện nối đất cho các đồ dùng điện có vỏ kim loại thường xuyên tiếp xúc như bình nước nóng, máy giặt, tủ lạnh bằng cách nối vỏ trực tiếp hoặc sử dụng các ổ cắm có chân tiếp đất</a:t>
            </a:r>
          </a:p>
          <a:p>
            <a:r>
              <a:rPr lang="en-US" sz="2800">
                <a:latin typeface="Times New Roman" panose="02020603050405020304" pitchFamily="18" charset="0"/>
                <a:cs typeface="Times New Roman" panose="02020603050405020304" pitchFamily="18" charset="0"/>
              </a:rPr>
              <a:t>- Không vi phạm an toàn với lưới đinệ cao áp và trạm biến áp</a:t>
            </a:r>
          </a:p>
          <a:p>
            <a:r>
              <a:rPr lang="en-US" sz="2800">
                <a:latin typeface="Times New Roman" panose="02020603050405020304" pitchFamily="18" charset="0"/>
                <a:cs typeface="Times New Roman" panose="02020603050405020304" pitchFamily="18" charset="0"/>
              </a:rPr>
              <a:t>- Sử dụng các thiết bị đóng, cắt bảo vệ chống quá tải chống rò điện.</a:t>
            </a:r>
            <a:endParaRPr lang="en-US" sz="280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3"/>
          <a:stretch>
            <a:fillRect/>
          </a:stretch>
        </p:blipFill>
        <p:spPr>
          <a:xfrm>
            <a:off x="3005049" y="92096"/>
            <a:ext cx="6181880" cy="646232"/>
          </a:xfrm>
          <a:prstGeom prst="rect">
            <a:avLst/>
          </a:prstGeom>
        </p:spPr>
      </p:pic>
    </p:spTree>
    <p:extLst>
      <p:ext uri="{BB962C8B-B14F-4D97-AF65-F5344CB8AC3E}">
        <p14:creationId xmlns:p14="http://schemas.microsoft.com/office/powerpoint/2010/main" val="796127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77492" y="74162"/>
            <a:ext cx="7737503" cy="6233332"/>
          </a:xfrm>
          <a:prstGeom prst="rect">
            <a:avLst/>
          </a:prstGeom>
        </p:spPr>
      </p:pic>
      <p:sp>
        <p:nvSpPr>
          <p:cNvPr id="5" name="TextBox 4"/>
          <p:cNvSpPr txBox="1"/>
          <p:nvPr/>
        </p:nvSpPr>
        <p:spPr>
          <a:xfrm>
            <a:off x="432199" y="6232849"/>
            <a:ext cx="7573466"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Hình 12.2. Sửa chữa điện không đảm bảo an toàn</a:t>
            </a:r>
            <a:endParaRPr lang="en-US" sz="2000" b="1" i="1">
              <a:latin typeface="Times New Roman" panose="02020603050405020304" pitchFamily="18" charset="0"/>
              <a:cs typeface="Times New Roman" panose="02020603050405020304" pitchFamily="18" charset="0"/>
            </a:endParaRPr>
          </a:p>
        </p:txBody>
      </p:sp>
      <p:sp>
        <p:nvSpPr>
          <p:cNvPr id="6" name="Rectangle 5"/>
          <p:cNvSpPr/>
          <p:nvPr/>
        </p:nvSpPr>
        <p:spPr>
          <a:xfrm>
            <a:off x="8014994" y="74162"/>
            <a:ext cx="4030825" cy="3970318"/>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Quan sát Hình 12.3, em hãy:</a:t>
            </a:r>
          </a:p>
          <a:p>
            <a:r>
              <a:rPr lang="en-US" sz="2800" b="1">
                <a:latin typeface="Times New Roman" panose="02020603050405020304" pitchFamily="18" charset="0"/>
                <a:cs typeface="Times New Roman" panose="02020603050405020304" pitchFamily="18" charset="0"/>
              </a:rPr>
              <a:t>1. Chỉ ra các nguyên nhân gây mất an toàn điện có trong hình.</a:t>
            </a:r>
          </a:p>
          <a:p>
            <a:r>
              <a:rPr lang="en-US" sz="2800" b="1">
                <a:latin typeface="Times New Roman" panose="02020603050405020304" pitchFamily="18" charset="0"/>
                <a:cs typeface="Times New Roman" panose="02020603050405020304" pitchFamily="18" charset="0"/>
              </a:rPr>
              <a:t>2. Đề xuất các công việc cần làm để đảm bảo an toàn điện khi sửa chữa ở các tình có trong hình.</a:t>
            </a:r>
          </a:p>
        </p:txBody>
      </p:sp>
    </p:spTree>
    <p:extLst>
      <p:ext uri="{BB962C8B-B14F-4D97-AF65-F5344CB8AC3E}">
        <p14:creationId xmlns:p14="http://schemas.microsoft.com/office/powerpoint/2010/main" val="337433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77492" y="74162"/>
            <a:ext cx="7737503" cy="3779381"/>
          </a:xfrm>
          <a:prstGeom prst="rect">
            <a:avLst/>
          </a:prstGeom>
        </p:spPr>
      </p:pic>
      <p:sp>
        <p:nvSpPr>
          <p:cNvPr id="5" name="TextBox 4"/>
          <p:cNvSpPr txBox="1"/>
          <p:nvPr/>
        </p:nvSpPr>
        <p:spPr>
          <a:xfrm>
            <a:off x="544166" y="3887492"/>
            <a:ext cx="7573466"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Hình 12.2. Sửa chữa điện không đảm bảo an toàn</a:t>
            </a:r>
            <a:endParaRPr lang="en-US" sz="2000" b="1" i="1">
              <a:latin typeface="Times New Roman" panose="02020603050405020304" pitchFamily="18" charset="0"/>
              <a:cs typeface="Times New Roman" panose="02020603050405020304" pitchFamily="18" charset="0"/>
            </a:endParaRPr>
          </a:p>
        </p:txBody>
      </p:sp>
      <p:sp>
        <p:nvSpPr>
          <p:cNvPr id="6" name="Rectangle 5"/>
          <p:cNvSpPr/>
          <p:nvPr/>
        </p:nvSpPr>
        <p:spPr>
          <a:xfrm>
            <a:off x="8014994" y="74162"/>
            <a:ext cx="4030825" cy="3970318"/>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Quan sát Hình 12.3, em hãy:</a:t>
            </a:r>
          </a:p>
          <a:p>
            <a:r>
              <a:rPr lang="en-US" sz="2800" b="1">
                <a:latin typeface="Times New Roman" panose="02020603050405020304" pitchFamily="18" charset="0"/>
                <a:cs typeface="Times New Roman" panose="02020603050405020304" pitchFamily="18" charset="0"/>
              </a:rPr>
              <a:t>1. Chỉ ra các nguyên nhân gây mất an toàn điện có trong hình.</a:t>
            </a:r>
          </a:p>
          <a:p>
            <a:r>
              <a:rPr lang="en-US" sz="2800" b="1">
                <a:latin typeface="Times New Roman" panose="02020603050405020304" pitchFamily="18" charset="0"/>
                <a:cs typeface="Times New Roman" panose="02020603050405020304" pitchFamily="18" charset="0"/>
              </a:rPr>
              <a:t>2. Đề xuất các công việc cần làm để đảm bảo an toàn điện khi sửa chữa ở các tình có trong hình.</a:t>
            </a:r>
          </a:p>
        </p:txBody>
      </p:sp>
      <p:sp>
        <p:nvSpPr>
          <p:cNvPr id="2" name="Rectangle 1"/>
          <p:cNvSpPr/>
          <p:nvPr/>
        </p:nvSpPr>
        <p:spPr>
          <a:xfrm>
            <a:off x="277491" y="4272677"/>
            <a:ext cx="11227153" cy="2677656"/>
          </a:xfrm>
          <a:prstGeom prst="rect">
            <a:avLst/>
          </a:prstGeom>
        </p:spPr>
        <p:txBody>
          <a:bodyPr wrap="square">
            <a:spAutoFit/>
          </a:bodyPr>
          <a:lstStyle/>
          <a:p>
            <a:r>
              <a:rPr lang="vi-VN" sz="2400">
                <a:solidFill>
                  <a:srgbClr val="FF0000"/>
                </a:solidFill>
                <a:latin typeface="Times New Roman" panose="02020603050405020304" pitchFamily="18" charset="0"/>
                <a:cs typeface="Times New Roman" panose="02020603050405020304" pitchFamily="18" charset="0"/>
              </a:rPr>
              <a:t>1. Các nguyên nhân gây mất an toàn điện:</a:t>
            </a:r>
          </a:p>
          <a:p>
            <a:r>
              <a:rPr lang="vi-VN" sz="2400">
                <a:solidFill>
                  <a:srgbClr val="FF0000"/>
                </a:solidFill>
                <a:latin typeface="Times New Roman" panose="02020603050405020304" pitchFamily="18" charset="0"/>
                <a:cs typeface="Times New Roman" panose="02020603050405020304" pitchFamily="18" charset="0"/>
              </a:rPr>
              <a:t>a) Chạm trực tiếp vào bóng đèn đang hoạt động</a:t>
            </a:r>
          </a:p>
          <a:p>
            <a:r>
              <a:rPr lang="vi-VN" sz="2400">
                <a:solidFill>
                  <a:srgbClr val="FF0000"/>
                </a:solidFill>
                <a:latin typeface="Times New Roman" panose="02020603050405020304" pitchFamily="18" charset="0"/>
                <a:cs typeface="Times New Roman" panose="02020603050405020304" pitchFamily="18" charset="0"/>
              </a:rPr>
              <a:t>b) Chạm trực tiếp vào dây điện</a:t>
            </a:r>
          </a:p>
          <a:p>
            <a:r>
              <a:rPr lang="vi-VN" sz="2400">
                <a:solidFill>
                  <a:srgbClr val="FF0000"/>
                </a:solidFill>
                <a:latin typeface="Times New Roman" panose="02020603050405020304" pitchFamily="18" charset="0"/>
                <a:cs typeface="Times New Roman" panose="02020603050405020304" pitchFamily="18" charset="0"/>
              </a:rPr>
              <a:t>c) Kiểm tra ổ điện mà không có trang bị bảo hộ hay dụng cụ bảo vệ an toàn điện</a:t>
            </a:r>
          </a:p>
          <a:p>
            <a:r>
              <a:rPr lang="vi-VN" sz="2400">
                <a:solidFill>
                  <a:srgbClr val="FF0000"/>
                </a:solidFill>
                <a:latin typeface="Times New Roman" panose="02020603050405020304" pitchFamily="18" charset="0"/>
                <a:cs typeface="Times New Roman" panose="02020603050405020304" pitchFamily="18" charset="0"/>
              </a:rPr>
              <a:t>2. Một số việc cần làm để đảm bảo an toàn điện:</a:t>
            </a:r>
          </a:p>
          <a:p>
            <a:r>
              <a:rPr lang="vi-VN" sz="2400">
                <a:solidFill>
                  <a:srgbClr val="FF0000"/>
                </a:solidFill>
                <a:latin typeface="Times New Roman" panose="02020603050405020304" pitchFamily="18" charset="0"/>
                <a:cs typeface="Times New Roman" panose="02020603050405020304" pitchFamily="18" charset="0"/>
              </a:rPr>
              <a:t>- Cắt nguồn điện trước khi chạm vào đồ vật hoặc cần sửa chữa</a:t>
            </a:r>
          </a:p>
          <a:p>
            <a:r>
              <a:rPr lang="vi-VN" sz="2400">
                <a:solidFill>
                  <a:srgbClr val="FF0000"/>
                </a:solidFill>
                <a:latin typeface="Times New Roman" panose="02020603050405020304" pitchFamily="18" charset="0"/>
                <a:cs typeface="Times New Roman" panose="02020603050405020304" pitchFamily="18" charset="0"/>
              </a:rPr>
              <a:t>- Có đồ trang bị bảo hộ và dụng cụ bảo vệ an toàn điện</a:t>
            </a:r>
          </a:p>
        </p:txBody>
      </p:sp>
    </p:spTree>
    <p:extLst>
      <p:ext uri="{BB962C8B-B14F-4D97-AF65-F5344CB8AC3E}">
        <p14:creationId xmlns:p14="http://schemas.microsoft.com/office/powerpoint/2010/main" val="874967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heel(1)">
                                      <p:cBhvr>
                                        <p:cTn id="7" dur="2000"/>
                                        <p:tgtEl>
                                          <p:spTgt spid="2">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heel(1)">
                                      <p:cBhvr>
                                        <p:cTn id="10" dur="2000"/>
                                        <p:tgtEl>
                                          <p:spTgt spid="2">
                                            <p:txEl>
                                              <p:pRg st="1" end="1"/>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heel(1)">
                                      <p:cBhvr>
                                        <p:cTn id="13" dur="2000"/>
                                        <p:tgtEl>
                                          <p:spTgt spid="2">
                                            <p:txEl>
                                              <p:pRg st="2" end="2"/>
                                            </p:txEl>
                                          </p:spTgt>
                                        </p:tgtEl>
                                      </p:cBhvr>
                                    </p:animEffect>
                                  </p:childTnLst>
                                </p:cTn>
                              </p:par>
                              <p:par>
                                <p:cTn id="14" presetID="21" presetClass="entr" presetSubtype="1"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wheel(1)">
                                      <p:cBhvr>
                                        <p:cTn id="16" dur="2000"/>
                                        <p:tgtEl>
                                          <p:spTgt spid="2">
                                            <p:txEl>
                                              <p:pRg st="3" end="3"/>
                                            </p:txEl>
                                          </p:spTgt>
                                        </p:tgtEl>
                                      </p:cBhvr>
                                    </p:animEffect>
                                  </p:childTnLst>
                                </p:cTn>
                              </p:par>
                              <p:par>
                                <p:cTn id="17" presetID="21" presetClass="entr" presetSubtype="1"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wheel(1)">
                                      <p:cBhvr>
                                        <p:cTn id="19" dur="2000"/>
                                        <p:tgtEl>
                                          <p:spTgt spid="2">
                                            <p:txEl>
                                              <p:pRg st="4" end="4"/>
                                            </p:txEl>
                                          </p:spTgt>
                                        </p:tgtEl>
                                      </p:cBhvr>
                                    </p:animEffect>
                                  </p:childTnLst>
                                </p:cTn>
                              </p:par>
                              <p:par>
                                <p:cTn id="20" presetID="21" presetClass="entr" presetSubtype="1" fill="hold"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wheel(1)">
                                      <p:cBhvr>
                                        <p:cTn id="22" dur="2000"/>
                                        <p:tgtEl>
                                          <p:spTgt spid="2">
                                            <p:txEl>
                                              <p:pRg st="5" end="5"/>
                                            </p:txEl>
                                          </p:spTgt>
                                        </p:tgtEl>
                                      </p:cBhvr>
                                    </p:animEffect>
                                  </p:childTnLst>
                                </p:cTn>
                              </p:par>
                              <p:par>
                                <p:cTn id="23" presetID="21" presetClass="entr" presetSubtype="1" fill="hold"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Effect transition="in" filter="wheel(1)">
                                      <p:cBhvr>
                                        <p:cTn id="25" dur="20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2246769"/>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I.Một số biện pháp an toàn điện</a:t>
            </a:r>
          </a:p>
          <a:p>
            <a:r>
              <a:rPr lang="en-US" sz="2800" b="1">
                <a:latin typeface="Times New Roman" panose="02020603050405020304" pitchFamily="18" charset="0"/>
                <a:cs typeface="Times New Roman" panose="02020603050405020304" pitchFamily="18" charset="0"/>
              </a:rPr>
              <a:t>2. Khi sửa chữa điện</a:t>
            </a:r>
          </a:p>
          <a:p>
            <a:r>
              <a:rPr lang="en-US" sz="2800">
                <a:latin typeface="Times New Roman" panose="02020603050405020304" pitchFamily="18" charset="0"/>
                <a:cs typeface="Times New Roman" panose="02020603050405020304" pitchFamily="18" charset="0"/>
              </a:rPr>
              <a:t>- Cắt nguồn điện và treo biển thông báo trước khi sửa chữa</a:t>
            </a:r>
          </a:p>
          <a:p>
            <a:r>
              <a:rPr lang="en-US" sz="2800">
                <a:latin typeface="Times New Roman" panose="02020603050405020304" pitchFamily="18" charset="0"/>
                <a:cs typeface="Times New Roman" panose="02020603050405020304" pitchFamily="18" charset="0"/>
              </a:rPr>
              <a:t>- Sử dụng đúng cách trang bị bảo hộ và dụng cụ bảo vệ an toàn điện cho mỗi công việc</a:t>
            </a:r>
          </a:p>
        </p:txBody>
      </p:sp>
      <p:pic>
        <p:nvPicPr>
          <p:cNvPr id="3" name="Picture 2"/>
          <p:cNvPicPr>
            <a:picLocks noChangeAspect="1"/>
          </p:cNvPicPr>
          <p:nvPr/>
        </p:nvPicPr>
        <p:blipFill>
          <a:blip r:embed="rId3"/>
          <a:stretch>
            <a:fillRect/>
          </a:stretch>
        </p:blipFill>
        <p:spPr>
          <a:xfrm>
            <a:off x="3005049" y="92096"/>
            <a:ext cx="6181880" cy="646232"/>
          </a:xfrm>
          <a:prstGeom prst="rect">
            <a:avLst/>
          </a:prstGeom>
        </p:spPr>
      </p:pic>
    </p:spTree>
    <p:extLst>
      <p:ext uri="{BB962C8B-B14F-4D97-AF65-F5344CB8AC3E}">
        <p14:creationId xmlns:p14="http://schemas.microsoft.com/office/powerpoint/2010/main" val="1461754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896</TotalTime>
  <Words>1485</Words>
  <Application>Microsoft Office PowerPoint</Application>
  <PresentationFormat>Widescreen</PresentationFormat>
  <Paragraphs>92</Paragraphs>
  <Slides>21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Century Gothic</vt:lpstr>
      <vt:lpstr>Tahoma</vt:lpstr>
      <vt:lpstr>Times New Roman</vt:lpstr>
      <vt:lpstr>Wingdings 3</vt:lpstr>
      <vt:lpstr>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DELL</cp:lastModifiedBy>
  <cp:revision>106</cp:revision>
  <dcterms:created xsi:type="dcterms:W3CDTF">2023-06-21T22:05:51Z</dcterms:created>
  <dcterms:modified xsi:type="dcterms:W3CDTF">2023-06-30T06:31:22Z</dcterms:modified>
</cp:coreProperties>
</file>