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8"/>
  </p:notesMasterIdLst>
  <p:sldIdLst>
    <p:sldId id="259" r:id="rId2"/>
    <p:sldId id="256" r:id="rId3"/>
    <p:sldId id="271" r:id="rId4"/>
    <p:sldId id="260" r:id="rId5"/>
    <p:sldId id="263" r:id="rId6"/>
    <p:sldId id="257" r:id="rId7"/>
    <p:sldId id="273" r:id="rId8"/>
    <p:sldId id="295" r:id="rId9"/>
    <p:sldId id="274" r:id="rId10"/>
    <p:sldId id="275" r:id="rId11"/>
    <p:sldId id="277" r:id="rId12"/>
    <p:sldId id="296" r:id="rId13"/>
    <p:sldId id="278" r:id="rId14"/>
    <p:sldId id="258" r:id="rId15"/>
    <p:sldId id="279" r:id="rId16"/>
    <p:sldId id="280" r:id="rId17"/>
    <p:sldId id="281" r:id="rId18"/>
    <p:sldId id="297" r:id="rId19"/>
    <p:sldId id="264" r:id="rId20"/>
    <p:sldId id="282" r:id="rId21"/>
    <p:sldId id="298" r:id="rId22"/>
    <p:sldId id="300" r:id="rId23"/>
    <p:sldId id="261" r:id="rId24"/>
    <p:sldId id="294" r:id="rId25"/>
    <p:sldId id="262" r:id="rId26"/>
    <p:sldId id="268" r:id="rId27"/>
  </p:sldIdLst>
  <p:sldSz cx="18288000" cy="10287000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3455" autoAdjust="0"/>
  </p:normalViewPr>
  <p:slideViewPr>
    <p:cSldViewPr>
      <p:cViewPr varScale="1">
        <p:scale>
          <a:sx n="44" d="100"/>
          <a:sy n="44" d="100"/>
        </p:scale>
        <p:origin x="258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B4C4C8-0107-492A-9ED9-827391D78AE0}" type="datetimeFigureOut">
              <a:rPr lang="en-US" smtClean="0"/>
              <a:t>10/30/2021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30A60D-7435-4D39-B866-23C6BC8A0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925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0A60D-7435-4D39-B866-23C6BC8A039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720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6.png"/><Relationship Id="rId3" Type="http://schemas.openxmlformats.org/officeDocument/2006/relationships/image" Target="../media/image8.svg"/><Relationship Id="rId7" Type="http://schemas.openxmlformats.org/officeDocument/2006/relationships/image" Target="../media/image20.svg"/><Relationship Id="rId12" Type="http://schemas.openxmlformats.org/officeDocument/2006/relationships/image" Target="../media/image2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0.sv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22.svg"/><Relationship Id="rId14" Type="http://schemas.openxmlformats.org/officeDocument/2006/relationships/image" Target="../media/image2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0.svg"/><Relationship Id="rId10" Type="http://schemas.openxmlformats.org/officeDocument/2006/relationships/image" Target="../media/image2.png"/><Relationship Id="rId4" Type="http://schemas.openxmlformats.org/officeDocument/2006/relationships/image" Target="../media/image8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7" Type="http://schemas.openxmlformats.org/officeDocument/2006/relationships/image" Target="../media/image58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0.sv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6.svg"/><Relationship Id="rId4" Type="http://schemas.openxmlformats.org/officeDocument/2006/relationships/image" Target="../media/image8.png"/><Relationship Id="rId9" Type="http://schemas.openxmlformats.org/officeDocument/2006/relationships/image" Target="../media/image14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8.png"/><Relationship Id="rId3" Type="http://schemas.openxmlformats.org/officeDocument/2006/relationships/image" Target="../media/image8.svg"/><Relationship Id="rId7" Type="http://schemas.openxmlformats.org/officeDocument/2006/relationships/image" Target="../media/image33.svg"/><Relationship Id="rId12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56.svg"/><Relationship Id="rId5" Type="http://schemas.openxmlformats.org/officeDocument/2006/relationships/image" Target="../media/image10.svg"/><Relationship Id="rId10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openxmlformats.org/officeDocument/2006/relationships/image" Target="../media/image25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4.svg"/><Relationship Id="rId4" Type="http://schemas.openxmlformats.org/officeDocument/2006/relationships/image" Target="../media/image14.png"/><Relationship Id="rId9" Type="http://schemas.openxmlformats.org/officeDocument/2006/relationships/image" Target="../media/image18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2.svg"/><Relationship Id="rId7" Type="http://schemas.openxmlformats.org/officeDocument/2006/relationships/image" Target="../media/image45.svg"/><Relationship Id="rId12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4.svg"/><Relationship Id="rId5" Type="http://schemas.openxmlformats.org/officeDocument/2006/relationships/image" Target="../media/image12.svg"/><Relationship Id="rId10" Type="http://schemas.openxmlformats.org/officeDocument/2006/relationships/image" Target="../media/image14.png"/><Relationship Id="rId9" Type="http://schemas.openxmlformats.org/officeDocument/2006/relationships/image" Target="../media/image13.png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2.svg"/><Relationship Id="rId7" Type="http://schemas.openxmlformats.org/officeDocument/2006/relationships/image" Target="../media/image45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4.svg"/><Relationship Id="rId5" Type="http://schemas.openxmlformats.org/officeDocument/2006/relationships/image" Target="../media/image12.svg"/><Relationship Id="rId10" Type="http://schemas.openxmlformats.org/officeDocument/2006/relationships/image" Target="../media/image14.png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.svg"/><Relationship Id="rId7" Type="http://schemas.openxmlformats.org/officeDocument/2006/relationships/image" Target="../media/image3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0.svg"/><Relationship Id="rId4" Type="http://schemas.openxmlformats.org/officeDocument/2006/relationships/image" Target="../media/image2.png"/><Relationship Id="rId9" Type="http://schemas.openxmlformats.org/officeDocument/2006/relationships/image" Target="../media/image25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.svg"/><Relationship Id="rId7" Type="http://schemas.openxmlformats.org/officeDocument/2006/relationships/image" Target="../media/image3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0.svg"/><Relationship Id="rId4" Type="http://schemas.openxmlformats.org/officeDocument/2006/relationships/image" Target="../media/image2.png"/><Relationship Id="rId9" Type="http://schemas.openxmlformats.org/officeDocument/2006/relationships/image" Target="../media/image25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54.svg"/><Relationship Id="rId5" Type="http://schemas.openxmlformats.org/officeDocument/2006/relationships/image" Target="../media/image6.svg"/><Relationship Id="rId10" Type="http://schemas.openxmlformats.org/officeDocument/2006/relationships/image" Target="../media/image24.png"/><Relationship Id="rId4" Type="http://schemas.openxmlformats.org/officeDocument/2006/relationships/image" Target="../media/image8.png"/><Relationship Id="rId9" Type="http://schemas.openxmlformats.org/officeDocument/2006/relationships/image" Target="../media/image14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6.svg"/><Relationship Id="rId4" Type="http://schemas.openxmlformats.org/officeDocument/2006/relationships/image" Target="../media/image8.png"/><Relationship Id="rId9" Type="http://schemas.openxmlformats.org/officeDocument/2006/relationships/image" Target="../media/image14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22.png"/><Relationship Id="rId7" Type="http://schemas.openxmlformats.org/officeDocument/2006/relationships/image" Target="../media/image12.svg"/><Relationship Id="rId12" Type="http://schemas.openxmlformats.org/officeDocument/2006/relationships/image" Target="../media/image45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15" Type="http://schemas.openxmlformats.org/officeDocument/2006/relationships/image" Target="../media/image26.jpeg"/><Relationship Id="rId10" Type="http://schemas.openxmlformats.org/officeDocument/2006/relationships/image" Target="../media/image21.png"/><Relationship Id="rId9" Type="http://schemas.openxmlformats.org/officeDocument/2006/relationships/image" Target="../media/image14.svg"/><Relationship Id="rId1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4.svg"/><Relationship Id="rId4" Type="http://schemas.openxmlformats.org/officeDocument/2006/relationships/image" Target="../media/image14.png"/><Relationship Id="rId9" Type="http://schemas.openxmlformats.org/officeDocument/2006/relationships/image" Target="../media/image18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4.svg"/><Relationship Id="rId4" Type="http://schemas.openxmlformats.org/officeDocument/2006/relationships/image" Target="../media/image14.png"/><Relationship Id="rId9" Type="http://schemas.openxmlformats.org/officeDocument/2006/relationships/image" Target="../media/image18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.svg"/><Relationship Id="rId7" Type="http://schemas.openxmlformats.org/officeDocument/2006/relationships/image" Target="../media/image3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3.svg"/><Relationship Id="rId5" Type="http://schemas.openxmlformats.org/officeDocument/2006/relationships/image" Target="../media/image10.svg"/><Relationship Id="rId10" Type="http://schemas.openxmlformats.org/officeDocument/2006/relationships/image" Target="../media/image23.png"/><Relationship Id="rId4" Type="http://schemas.openxmlformats.org/officeDocument/2006/relationships/image" Target="../media/image2.png"/><Relationship Id="rId9" Type="http://schemas.openxmlformats.org/officeDocument/2006/relationships/image" Target="../media/image25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7" Type="http://schemas.openxmlformats.org/officeDocument/2006/relationships/image" Target="../media/image12.svg"/><Relationship Id="rId12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45.svg"/><Relationship Id="rId5" Type="http://schemas.openxmlformats.org/officeDocument/2006/relationships/image" Target="../media/image12.svg"/><Relationship Id="rId10" Type="http://schemas.openxmlformats.org/officeDocument/2006/relationships/image" Target="../media/image21.png"/><Relationship Id="rId9" Type="http://schemas.openxmlformats.org/officeDocument/2006/relationships/image" Target="../media/image14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7" Type="http://schemas.openxmlformats.org/officeDocument/2006/relationships/image" Target="../media/image58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10" Type="http://schemas.openxmlformats.org/officeDocument/2006/relationships/image" Target="../media/image560.svg"/><Relationship Id="rId9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30.png"/><Relationship Id="rId10" Type="http://schemas.openxmlformats.org/officeDocument/2006/relationships/image" Target="../media/image27.svg"/><Relationship Id="rId9" Type="http://schemas.openxmlformats.org/officeDocument/2006/relationships/image" Target="../media/image29.png"/><Relationship Id="rId4" Type="http://schemas.openxmlformats.org/officeDocument/2006/relationships/image" Target="../media/image12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0.svg"/><Relationship Id="rId10" Type="http://schemas.openxmlformats.org/officeDocument/2006/relationships/image" Target="../media/image2.png"/><Relationship Id="rId4" Type="http://schemas.openxmlformats.org/officeDocument/2006/relationships/image" Target="../media/image8.png"/><Relationship Id="rId9" Type="http://schemas.openxmlformats.org/officeDocument/2006/relationships/image" Target="../media/image8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2.svg"/><Relationship Id="rId7" Type="http://schemas.openxmlformats.org/officeDocument/2006/relationships/image" Target="../media/image45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4.svg"/><Relationship Id="rId5" Type="http://schemas.openxmlformats.org/officeDocument/2006/relationships/image" Target="../media/image12.svg"/><Relationship Id="rId10" Type="http://schemas.openxmlformats.org/officeDocument/2006/relationships/image" Target="../media/image14.png"/><Relationship Id="rId9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6.svg"/><Relationship Id="rId10" Type="http://schemas.openxmlformats.org/officeDocument/2006/relationships/image" Target="../media/image12.svg"/><Relationship Id="rId4" Type="http://schemas.openxmlformats.org/officeDocument/2006/relationships/image" Target="../media/image8.png"/><Relationship Id="rId9" Type="http://schemas.openxmlformats.org/officeDocument/2006/relationships/image" Target="../media/image14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14.svg"/><Relationship Id="rId7" Type="http://schemas.openxmlformats.org/officeDocument/2006/relationships/image" Target="../media/image22.sv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2.svg"/><Relationship Id="rId10" Type="http://schemas.openxmlformats.org/officeDocument/2006/relationships/image" Target="../media/image13.png"/><Relationship Id="rId9" Type="http://schemas.openxmlformats.org/officeDocument/2006/relationships/image" Target="../media/image27.svg"/><Relationship Id="rId1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7" Type="http://schemas.openxmlformats.org/officeDocument/2006/relationships/image" Target="../media/image12.svg"/><Relationship Id="rId12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45.svg"/><Relationship Id="rId5" Type="http://schemas.openxmlformats.org/officeDocument/2006/relationships/image" Target="../media/image12.svg"/><Relationship Id="rId10" Type="http://schemas.openxmlformats.org/officeDocument/2006/relationships/image" Target="../media/image21.png"/><Relationship Id="rId9" Type="http://schemas.openxmlformats.org/officeDocument/2006/relationships/image" Target="../media/image14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51.svg"/><Relationship Id="rId3" Type="http://schemas.openxmlformats.org/officeDocument/2006/relationships/image" Target="../media/image31.svg"/><Relationship Id="rId7" Type="http://schemas.openxmlformats.org/officeDocument/2006/relationships/image" Target="../media/image12.svg"/><Relationship Id="rId12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31.svg"/><Relationship Id="rId5" Type="http://schemas.openxmlformats.org/officeDocument/2006/relationships/image" Target="../media/image22.svg"/><Relationship Id="rId15" Type="http://schemas.openxmlformats.org/officeDocument/2006/relationships/image" Target="../media/image45.svg"/><Relationship Id="rId10" Type="http://schemas.openxmlformats.org/officeDocument/2006/relationships/image" Target="../media/image32.png"/><Relationship Id="rId4" Type="http://schemas.openxmlformats.org/officeDocument/2006/relationships/image" Target="../media/image4.png"/><Relationship Id="rId9" Type="http://schemas.openxmlformats.org/officeDocument/2006/relationships/image" Target="../media/image14.svg"/><Relationship Id="rId1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sv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54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61816" y="8306739"/>
            <a:ext cx="1897484" cy="1061551"/>
            <a:chOff x="0" y="0"/>
            <a:chExt cx="726425" cy="406400"/>
          </a:xfrm>
        </p:grpSpPr>
        <p:sp>
          <p:nvSpPr>
            <p:cNvPr id="3" name="Freeform 3"/>
            <p:cNvSpPr/>
            <p:nvPr/>
          </p:nvSpPr>
          <p:spPr>
            <a:xfrm>
              <a:off x="17780" y="22860"/>
              <a:ext cx="701026" cy="360680"/>
            </a:xfrm>
            <a:custGeom>
              <a:avLst/>
              <a:gdLst/>
              <a:ahLst/>
              <a:cxnLst/>
              <a:rect l="l" t="t" r="r" b="b"/>
              <a:pathLst>
                <a:path w="701026" h="360680">
                  <a:moveTo>
                    <a:pt x="701026" y="180340"/>
                  </a:moveTo>
                  <a:cubicBezTo>
                    <a:pt x="701026" y="81280"/>
                    <a:pt x="621016" y="0"/>
                    <a:pt x="520686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520685" y="360680"/>
                  </a:lnTo>
                  <a:cubicBezTo>
                    <a:pt x="619745" y="360680"/>
                    <a:pt x="701025" y="279400"/>
                    <a:pt x="701025" y="180340"/>
                  </a:cubicBezTo>
                  <a:close/>
                </a:path>
              </a:pathLst>
            </a:custGeom>
            <a:solidFill>
              <a:srgbClr val="F8F4EB">
                <a:alpha val="7843"/>
              </a:srgbClr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358183" y="8449615"/>
            <a:ext cx="775800" cy="7758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6473625" y="8565057"/>
            <a:ext cx="544916" cy="54491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5400000">
            <a:off x="-1901037" y="2756416"/>
            <a:ext cx="7604147" cy="380207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5997891" y="51722"/>
            <a:ext cx="2041300" cy="20413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5468513" y="8071627"/>
            <a:ext cx="755975" cy="755975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-10800000">
            <a:off x="2498862" y="9508565"/>
            <a:ext cx="1556869" cy="778435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4514109" y="2441923"/>
            <a:ext cx="11959516" cy="4985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9000" b="1" u="none" spc="-49" smtClean="0">
                <a:solidFill>
                  <a:srgbClr val="F8F4E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CHÀO MỪNG CÁC EM ĐẾN VỚI BÀI HỌC HÔM NAY!</a:t>
            </a:r>
            <a:endParaRPr lang="en-US" sz="9000" b="1" u="none" spc="-49">
              <a:solidFill>
                <a:srgbClr val="F8F4E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10800000">
            <a:off x="0" y="0"/>
            <a:ext cx="1701713" cy="170171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5400000">
            <a:off x="-21771" y="8706673"/>
            <a:ext cx="1574884" cy="1574884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8894484" y="8155931"/>
            <a:ext cx="8364816" cy="1127060"/>
            <a:chOff x="0" y="0"/>
            <a:chExt cx="3016221" cy="406400"/>
          </a:xfrm>
        </p:grpSpPr>
        <p:sp>
          <p:nvSpPr>
            <p:cNvPr id="8" name="Freeform 8"/>
            <p:cNvSpPr/>
            <p:nvPr/>
          </p:nvSpPr>
          <p:spPr>
            <a:xfrm>
              <a:off x="17780" y="22860"/>
              <a:ext cx="2990822" cy="360680"/>
            </a:xfrm>
            <a:custGeom>
              <a:avLst/>
              <a:gdLst/>
              <a:ahLst/>
              <a:cxnLst/>
              <a:rect l="l" t="t" r="r" b="b"/>
              <a:pathLst>
                <a:path w="2990822" h="360680">
                  <a:moveTo>
                    <a:pt x="2990822" y="180340"/>
                  </a:moveTo>
                  <a:cubicBezTo>
                    <a:pt x="2990822" y="81280"/>
                    <a:pt x="2910812" y="0"/>
                    <a:pt x="2810482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2810481" y="360680"/>
                  </a:lnTo>
                  <a:cubicBezTo>
                    <a:pt x="2909542" y="360680"/>
                    <a:pt x="2990821" y="279400"/>
                    <a:pt x="2990821" y="180340"/>
                  </a:cubicBezTo>
                  <a:close/>
                </a:path>
              </a:pathLst>
            </a:custGeom>
            <a:solidFill>
              <a:srgbClr val="F8F4EB">
                <a:alpha val="11765"/>
              </a:srgbClr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16638502" y="8458352"/>
            <a:ext cx="1599712" cy="1503033"/>
            <a:chOff x="0" y="0"/>
            <a:chExt cx="1320150" cy="1320150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320150" cy="1320150"/>
            </a:xfrm>
            <a:prstGeom prst="rect">
              <a:avLst/>
            </a:prstGeom>
          </p:spPr>
        </p:pic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196443" y="196443"/>
              <a:ext cx="927263" cy="927263"/>
            </a:xfrm>
            <a:prstGeom prst="rect">
              <a:avLst/>
            </a:prstGeom>
          </p:spPr>
        </p:pic>
      </p:grpSp>
      <p:sp>
        <p:nvSpPr>
          <p:cNvPr id="12" name="TextBox 12"/>
          <p:cNvSpPr txBox="1"/>
          <p:nvPr/>
        </p:nvSpPr>
        <p:spPr>
          <a:xfrm>
            <a:off x="2325519" y="436123"/>
            <a:ext cx="14551026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4000" b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Nhật thực, Nguyệt thực là những hiện tượng thiên văn, xảy ra khi Mặt Trăng, Trái Đất và Mặt Trời cùng nằm trên một đường thẳng, theo thứ tự </a:t>
            </a:r>
            <a:r>
              <a:rPr lang="vi-VN" sz="4000" b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khác </a:t>
            </a:r>
            <a:r>
              <a:rPr lang="vi-VN" sz="4000" b="1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nhau</a:t>
            </a:r>
            <a:r>
              <a:rPr lang="en-GB" sz="4000" b="1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490832" y="9032420"/>
            <a:ext cx="136572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4000">
                <a:ea typeface="Calibri" panose="020F0502020204030204" pitchFamily="34" charset="0"/>
              </a:rPr>
              <a:t>Thứ tự của chúng trên đường thẳng khi đó như </a:t>
            </a:r>
            <a:r>
              <a:rPr lang="vi-VN" sz="4000">
                <a:ea typeface="Calibri" panose="020F0502020204030204" pitchFamily="34" charset="0"/>
              </a:rPr>
              <a:t>thế </a:t>
            </a:r>
            <a:r>
              <a:rPr lang="vi-VN" sz="4000" smtClean="0">
                <a:ea typeface="Calibri" panose="020F0502020204030204" pitchFamily="34" charset="0"/>
              </a:rPr>
              <a:t>nào</a:t>
            </a:r>
            <a:r>
              <a:rPr lang="en-GB" sz="4000" smtClean="0">
                <a:ea typeface="Calibri" panose="020F0502020204030204" pitchFamily="34" charset="0"/>
              </a:rPr>
              <a:t>?</a:t>
            </a:r>
            <a:endParaRPr lang="en-US" sz="400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87878" y="3132815"/>
            <a:ext cx="7519988" cy="50865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54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73400" y="8572500"/>
            <a:ext cx="1897484" cy="1061551"/>
            <a:chOff x="0" y="0"/>
            <a:chExt cx="726425" cy="406400"/>
          </a:xfrm>
        </p:grpSpPr>
        <p:sp>
          <p:nvSpPr>
            <p:cNvPr id="3" name="Freeform 3"/>
            <p:cNvSpPr/>
            <p:nvPr/>
          </p:nvSpPr>
          <p:spPr>
            <a:xfrm>
              <a:off x="17780" y="22860"/>
              <a:ext cx="701026" cy="360680"/>
            </a:xfrm>
            <a:custGeom>
              <a:avLst/>
              <a:gdLst/>
              <a:ahLst/>
              <a:cxnLst/>
              <a:rect l="l" t="t" r="r" b="b"/>
              <a:pathLst>
                <a:path w="701026" h="360680">
                  <a:moveTo>
                    <a:pt x="701026" y="180340"/>
                  </a:moveTo>
                  <a:cubicBezTo>
                    <a:pt x="701026" y="81280"/>
                    <a:pt x="621016" y="0"/>
                    <a:pt x="520686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520685" y="360680"/>
                  </a:lnTo>
                  <a:cubicBezTo>
                    <a:pt x="619745" y="360680"/>
                    <a:pt x="701025" y="279400"/>
                    <a:pt x="701025" y="180340"/>
                  </a:cubicBezTo>
                  <a:close/>
                </a:path>
              </a:pathLst>
            </a:custGeom>
            <a:solidFill>
              <a:srgbClr val="F8F4EB">
                <a:alpha val="7843"/>
              </a:srgbClr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6662983" y="8672966"/>
            <a:ext cx="775800" cy="775800"/>
            <a:chOff x="0" y="0"/>
            <a:chExt cx="1034400" cy="1034400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034400" cy="1034400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53923" y="153923"/>
              <a:ext cx="726554" cy="726554"/>
            </a:xfrm>
            <a:prstGeom prst="rect">
              <a:avLst/>
            </a:prstGeom>
          </p:spPr>
        </p:pic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5400000" flipH="1">
            <a:off x="0" y="0"/>
            <a:ext cx="2004357" cy="2004357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23159" y="2103470"/>
            <a:ext cx="18264841" cy="52937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9000" b="1" u="none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 </a:t>
            </a:r>
            <a:r>
              <a:rPr lang="en-US" sz="9000" b="1" u="none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</a:t>
            </a:r>
            <a:endParaRPr lang="en-US" sz="9000" b="1" u="none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9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ĐIỂM NẰM GIỮA HAI ĐIỂM.</a:t>
            </a:r>
          </a:p>
          <a:p>
            <a:pPr marL="0" lv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9000" b="1" u="none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TIA</a:t>
            </a:r>
            <a:endParaRPr lang="en-US" sz="9000" b="1" u="none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flipH="1">
            <a:off x="0" y="8827775"/>
            <a:ext cx="1459225" cy="145922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5400000">
            <a:off x="16619254" y="0"/>
            <a:ext cx="1668746" cy="1668746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5670512" y="8827775"/>
            <a:ext cx="1897484" cy="1061551"/>
            <a:chOff x="0" y="0"/>
            <a:chExt cx="726425" cy="406400"/>
          </a:xfrm>
        </p:grpSpPr>
        <p:sp>
          <p:nvSpPr>
            <p:cNvPr id="5" name="Freeform 5"/>
            <p:cNvSpPr/>
            <p:nvPr/>
          </p:nvSpPr>
          <p:spPr>
            <a:xfrm>
              <a:off x="17780" y="22860"/>
              <a:ext cx="701026" cy="360680"/>
            </a:xfrm>
            <a:custGeom>
              <a:avLst/>
              <a:gdLst/>
              <a:ahLst/>
              <a:cxnLst/>
              <a:rect l="l" t="t" r="r" b="b"/>
              <a:pathLst>
                <a:path w="701026" h="360680">
                  <a:moveTo>
                    <a:pt x="701026" y="180340"/>
                  </a:moveTo>
                  <a:cubicBezTo>
                    <a:pt x="701026" y="81280"/>
                    <a:pt x="621016" y="0"/>
                    <a:pt x="520686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520685" y="360680"/>
                  </a:lnTo>
                  <a:cubicBezTo>
                    <a:pt x="619745" y="360680"/>
                    <a:pt x="701025" y="279400"/>
                    <a:pt x="701025" y="180340"/>
                  </a:cubicBezTo>
                  <a:close/>
                </a:path>
              </a:pathLst>
            </a:custGeom>
            <a:solidFill>
              <a:srgbClr val="454699">
                <a:alpha val="7843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6666879" y="8970651"/>
            <a:ext cx="775800" cy="775800"/>
            <a:chOff x="0" y="0"/>
            <a:chExt cx="1034400" cy="1034400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034400" cy="1034400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153923" y="153923"/>
              <a:ext cx="726554" cy="726554"/>
            </a:xfrm>
            <a:prstGeom prst="rect">
              <a:avLst/>
            </a:prstGeom>
          </p:spPr>
        </p:pic>
      </p:grpSp>
      <p:sp>
        <p:nvSpPr>
          <p:cNvPr id="10" name="TextBox 10"/>
          <p:cNvSpPr txBox="1"/>
          <p:nvPr/>
        </p:nvSpPr>
        <p:spPr>
          <a:xfrm>
            <a:off x="4398874" y="834373"/>
            <a:ext cx="8789675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6000" b="1" u="none" spc="-50" smtClean="0">
                <a:solidFill>
                  <a:srgbClr val="454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NỘI DUNG BÀI HỌC</a:t>
            </a:r>
            <a:endParaRPr lang="en-US" sz="6000" b="1" u="none" spc="-50">
              <a:solidFill>
                <a:srgbClr val="454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4377103" y="3404336"/>
            <a:ext cx="9677404" cy="1928932"/>
            <a:chOff x="4419600" y="3900368"/>
            <a:chExt cx="9677404" cy="1928932"/>
          </a:xfrm>
        </p:grpSpPr>
        <p:grpSp>
          <p:nvGrpSpPr>
            <p:cNvPr id="12" name="Group 12"/>
            <p:cNvGrpSpPr/>
            <p:nvPr/>
          </p:nvGrpSpPr>
          <p:grpSpPr>
            <a:xfrm>
              <a:off x="4419600" y="3900368"/>
              <a:ext cx="9677404" cy="1928932"/>
              <a:chOff x="0" y="-1"/>
              <a:chExt cx="12903205" cy="2571908"/>
            </a:xfrm>
          </p:grpSpPr>
          <p:grpSp>
            <p:nvGrpSpPr>
              <p:cNvPr id="13" name="Group 13"/>
              <p:cNvGrpSpPr/>
              <p:nvPr/>
            </p:nvGrpSpPr>
            <p:grpSpPr>
              <a:xfrm rot="-5400000">
                <a:off x="5165649" y="-5165649"/>
                <a:ext cx="2571907" cy="12903204"/>
                <a:chOff x="-255975" y="0"/>
                <a:chExt cx="916375" cy="4597434"/>
              </a:xfrm>
            </p:grpSpPr>
            <p:sp>
              <p:nvSpPr>
                <p:cNvPr id="14" name="Freeform 14"/>
                <p:cNvSpPr/>
                <p:nvPr/>
              </p:nvSpPr>
              <p:spPr>
                <a:xfrm>
                  <a:off x="-255975" y="0"/>
                  <a:ext cx="916375" cy="45974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400" h="3168475">
                      <a:moveTo>
                        <a:pt x="535940" y="3168475"/>
                      </a:moveTo>
                      <a:lnTo>
                        <a:pt x="124460" y="3168475"/>
                      </a:lnTo>
                      <a:cubicBezTo>
                        <a:pt x="55880" y="3168475"/>
                        <a:pt x="0" y="3112595"/>
                        <a:pt x="0" y="3044015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535940" y="0"/>
                      </a:lnTo>
                      <a:cubicBezTo>
                        <a:pt x="604520" y="0"/>
                        <a:pt x="660400" y="55880"/>
                        <a:pt x="660400" y="124460"/>
                      </a:cubicBezTo>
                      <a:lnTo>
                        <a:pt x="660400" y="3044015"/>
                      </a:lnTo>
                      <a:cubicBezTo>
                        <a:pt x="660400" y="3112595"/>
                        <a:pt x="604520" y="3168475"/>
                        <a:pt x="535940" y="3168475"/>
                      </a:cubicBezTo>
                      <a:close/>
                    </a:path>
                  </a:pathLst>
                </a:custGeom>
                <a:solidFill>
                  <a:srgbClr val="FFBB56">
                    <a:alpha val="25882"/>
                  </a:srgbClr>
                </a:solidFill>
              </p:spPr>
            </p:sp>
          </p:grpSp>
          <p:grpSp>
            <p:nvGrpSpPr>
              <p:cNvPr id="15" name="Group 15"/>
              <p:cNvGrpSpPr/>
              <p:nvPr/>
            </p:nvGrpSpPr>
            <p:grpSpPr>
              <a:xfrm>
                <a:off x="0" y="0"/>
                <a:ext cx="2761436" cy="2571907"/>
                <a:chOff x="0" y="0"/>
                <a:chExt cx="983905" cy="916375"/>
              </a:xfrm>
            </p:grpSpPr>
            <p:sp>
              <p:nvSpPr>
                <p:cNvPr id="16" name="Freeform 16"/>
                <p:cNvSpPr/>
                <p:nvPr/>
              </p:nvSpPr>
              <p:spPr>
                <a:xfrm>
                  <a:off x="0" y="0"/>
                  <a:ext cx="983905" cy="916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3905" h="660400">
                      <a:moveTo>
                        <a:pt x="859445" y="660400"/>
                      </a:moveTo>
                      <a:lnTo>
                        <a:pt x="124460" y="660400"/>
                      </a:lnTo>
                      <a:cubicBezTo>
                        <a:pt x="55880" y="660400"/>
                        <a:pt x="0" y="604520"/>
                        <a:pt x="0" y="535940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859445" y="0"/>
                      </a:lnTo>
                      <a:cubicBezTo>
                        <a:pt x="928025" y="0"/>
                        <a:pt x="983905" y="55880"/>
                        <a:pt x="983905" y="124460"/>
                      </a:cubicBezTo>
                      <a:lnTo>
                        <a:pt x="983905" y="535940"/>
                      </a:lnTo>
                      <a:cubicBezTo>
                        <a:pt x="983905" y="604520"/>
                        <a:pt x="928025" y="660400"/>
                        <a:pt x="859445" y="660400"/>
                      </a:cubicBezTo>
                      <a:close/>
                    </a:path>
                  </a:pathLst>
                </a:custGeom>
                <a:solidFill>
                  <a:srgbClr val="FFBB56"/>
                </a:solidFill>
              </p:spPr>
            </p:sp>
          </p:grpSp>
        </p:grpSp>
        <p:sp>
          <p:nvSpPr>
            <p:cNvPr id="17" name="TextBox 17"/>
            <p:cNvSpPr txBox="1"/>
            <p:nvPr/>
          </p:nvSpPr>
          <p:spPr>
            <a:xfrm>
              <a:off x="6911681" y="4449334"/>
              <a:ext cx="6618215" cy="83099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just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4500" smtClean="0">
                  <a:solidFill>
                    <a:srgbClr val="4546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Điểm nằm giữa hai điểm</a:t>
              </a:r>
              <a:endParaRPr lang="en-US" sz="4500" u="none">
                <a:solidFill>
                  <a:srgbClr val="4546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857486" y="4476548"/>
              <a:ext cx="1229129" cy="83099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4500" b="1" spc="-30" smtClean="0">
                  <a:solidFill>
                    <a:srgbClr val="4546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  <a:endParaRPr lang="en-US" sz="4500" b="1" u="none" spc="-30">
                <a:solidFill>
                  <a:srgbClr val="4546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377105" y="6795233"/>
            <a:ext cx="9677401" cy="1851548"/>
            <a:chOff x="4419600" y="6568552"/>
            <a:chExt cx="9677401" cy="1851548"/>
          </a:xfrm>
        </p:grpSpPr>
        <p:grpSp>
          <p:nvGrpSpPr>
            <p:cNvPr id="19" name="Group 19"/>
            <p:cNvGrpSpPr/>
            <p:nvPr/>
          </p:nvGrpSpPr>
          <p:grpSpPr>
            <a:xfrm>
              <a:off x="4419600" y="6568552"/>
              <a:ext cx="9677401" cy="1851548"/>
              <a:chOff x="0" y="0"/>
              <a:chExt cx="12903201" cy="1853485"/>
            </a:xfrm>
          </p:grpSpPr>
          <p:grpSp>
            <p:nvGrpSpPr>
              <p:cNvPr id="20" name="Group 20"/>
              <p:cNvGrpSpPr/>
              <p:nvPr/>
            </p:nvGrpSpPr>
            <p:grpSpPr>
              <a:xfrm rot="-5400000">
                <a:off x="5524858" y="-5524858"/>
                <a:ext cx="1853485" cy="12903201"/>
                <a:chOff x="0" y="0"/>
                <a:chExt cx="660400" cy="4597433"/>
              </a:xfrm>
            </p:grpSpPr>
            <p:sp>
              <p:nvSpPr>
                <p:cNvPr id="21" name="Freeform 21"/>
                <p:cNvSpPr/>
                <p:nvPr/>
              </p:nvSpPr>
              <p:spPr>
                <a:xfrm>
                  <a:off x="0" y="0"/>
                  <a:ext cx="660400" cy="45974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400" h="3168475">
                      <a:moveTo>
                        <a:pt x="535940" y="3168475"/>
                      </a:moveTo>
                      <a:lnTo>
                        <a:pt x="124460" y="3168475"/>
                      </a:lnTo>
                      <a:cubicBezTo>
                        <a:pt x="55880" y="3168475"/>
                        <a:pt x="0" y="3112595"/>
                        <a:pt x="0" y="3044015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535940" y="0"/>
                      </a:lnTo>
                      <a:cubicBezTo>
                        <a:pt x="604520" y="0"/>
                        <a:pt x="660400" y="55880"/>
                        <a:pt x="660400" y="124460"/>
                      </a:cubicBezTo>
                      <a:lnTo>
                        <a:pt x="660400" y="3044015"/>
                      </a:lnTo>
                      <a:cubicBezTo>
                        <a:pt x="660400" y="3112595"/>
                        <a:pt x="604520" y="3168475"/>
                        <a:pt x="535940" y="3168475"/>
                      </a:cubicBezTo>
                      <a:close/>
                    </a:path>
                  </a:pathLst>
                </a:custGeom>
                <a:solidFill>
                  <a:srgbClr val="FFBB56">
                    <a:alpha val="25882"/>
                  </a:srgbClr>
                </a:solidFill>
              </p:spPr>
            </p:sp>
          </p:grpSp>
          <p:grpSp>
            <p:nvGrpSpPr>
              <p:cNvPr id="22" name="Group 22"/>
              <p:cNvGrpSpPr/>
              <p:nvPr/>
            </p:nvGrpSpPr>
            <p:grpSpPr>
              <a:xfrm>
                <a:off x="0" y="0"/>
                <a:ext cx="2761436" cy="1853485"/>
                <a:chOff x="0" y="0"/>
                <a:chExt cx="983905" cy="660400"/>
              </a:xfrm>
            </p:grpSpPr>
            <p:sp>
              <p:nvSpPr>
                <p:cNvPr id="23" name="Freeform 23"/>
                <p:cNvSpPr/>
                <p:nvPr/>
              </p:nvSpPr>
              <p:spPr>
                <a:xfrm>
                  <a:off x="0" y="0"/>
                  <a:ext cx="983905" cy="660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3905" h="660400">
                      <a:moveTo>
                        <a:pt x="859445" y="660400"/>
                      </a:moveTo>
                      <a:lnTo>
                        <a:pt x="124460" y="660400"/>
                      </a:lnTo>
                      <a:cubicBezTo>
                        <a:pt x="55880" y="660400"/>
                        <a:pt x="0" y="604520"/>
                        <a:pt x="0" y="535940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859445" y="0"/>
                      </a:lnTo>
                      <a:cubicBezTo>
                        <a:pt x="928025" y="0"/>
                        <a:pt x="983905" y="55880"/>
                        <a:pt x="983905" y="124460"/>
                      </a:cubicBezTo>
                      <a:lnTo>
                        <a:pt x="983905" y="535940"/>
                      </a:lnTo>
                      <a:cubicBezTo>
                        <a:pt x="983905" y="604520"/>
                        <a:pt x="928025" y="660400"/>
                        <a:pt x="859445" y="660400"/>
                      </a:cubicBezTo>
                      <a:close/>
                    </a:path>
                  </a:pathLst>
                </a:custGeom>
                <a:solidFill>
                  <a:srgbClr val="FFBB56"/>
                </a:solidFill>
              </p:spPr>
            </p:sp>
          </p:grpSp>
        </p:grpSp>
        <p:sp>
          <p:nvSpPr>
            <p:cNvPr id="24" name="TextBox 24"/>
            <p:cNvSpPr txBox="1"/>
            <p:nvPr/>
          </p:nvSpPr>
          <p:spPr>
            <a:xfrm>
              <a:off x="4819995" y="7078827"/>
              <a:ext cx="1229129" cy="83099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4500" b="1" spc="-30" smtClean="0">
                  <a:solidFill>
                    <a:srgbClr val="4546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endParaRPr lang="en-US" sz="4500" b="1" u="none" spc="-30">
                <a:solidFill>
                  <a:srgbClr val="4546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944336" y="7078827"/>
              <a:ext cx="6936052" cy="7545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just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US" sz="4500" u="none" smtClean="0">
                  <a:solidFill>
                    <a:srgbClr val="4546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Tia</a:t>
              </a:r>
              <a:endParaRPr lang="en-US" sz="4500" u="none">
                <a:solidFill>
                  <a:srgbClr val="4546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6175873" y="8650478"/>
            <a:ext cx="1897484" cy="1061551"/>
            <a:chOff x="0" y="0"/>
            <a:chExt cx="726425" cy="406400"/>
          </a:xfrm>
        </p:grpSpPr>
        <p:sp>
          <p:nvSpPr>
            <p:cNvPr id="4" name="Freeform 4"/>
            <p:cNvSpPr/>
            <p:nvPr/>
          </p:nvSpPr>
          <p:spPr>
            <a:xfrm>
              <a:off x="17780" y="22860"/>
              <a:ext cx="701026" cy="360680"/>
            </a:xfrm>
            <a:custGeom>
              <a:avLst/>
              <a:gdLst/>
              <a:ahLst/>
              <a:cxnLst/>
              <a:rect l="l" t="t" r="r" b="b"/>
              <a:pathLst>
                <a:path w="701026" h="360680">
                  <a:moveTo>
                    <a:pt x="701026" y="180340"/>
                  </a:moveTo>
                  <a:cubicBezTo>
                    <a:pt x="701026" y="81280"/>
                    <a:pt x="621016" y="0"/>
                    <a:pt x="520686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520685" y="360680"/>
                  </a:lnTo>
                  <a:cubicBezTo>
                    <a:pt x="619745" y="360680"/>
                    <a:pt x="701025" y="279400"/>
                    <a:pt x="701025" y="180340"/>
                  </a:cubicBezTo>
                  <a:close/>
                </a:path>
              </a:pathLst>
            </a:custGeom>
            <a:solidFill>
              <a:srgbClr val="454699">
                <a:alpha val="7843"/>
              </a:srgbClr>
            </a:solidFill>
          </p:spPr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924650" y="8817061"/>
            <a:ext cx="775800" cy="7758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7133983" y="8932503"/>
            <a:ext cx="544916" cy="544916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5400000">
            <a:off x="16310558" y="0"/>
            <a:ext cx="1977442" cy="197744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272143" y="8911711"/>
            <a:ext cx="755975" cy="755975"/>
          </a:xfrm>
          <a:prstGeom prst="rect">
            <a:avLst/>
          </a:prstGeom>
        </p:spPr>
      </p:pic>
      <p:sp>
        <p:nvSpPr>
          <p:cNvPr id="19" name="TextBox 10"/>
          <p:cNvSpPr txBox="1"/>
          <p:nvPr/>
        </p:nvSpPr>
        <p:spPr>
          <a:xfrm>
            <a:off x="304800" y="366881"/>
            <a:ext cx="10287000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50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50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Điểm nằm giữa hai điểm</a:t>
            </a:r>
            <a:endParaRPr lang="en-US" sz="5000" b="1" u="none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8AD7A2-6D7B-41E0-A7AF-949CB12FC8D5}"/>
              </a:ext>
            </a:extLst>
          </p:cNvPr>
          <p:cNvSpPr txBox="1"/>
          <p:nvPr/>
        </p:nvSpPr>
        <p:spPr>
          <a:xfrm>
            <a:off x="5715000" y="1736652"/>
            <a:ext cx="9128914" cy="846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500" b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Thảo luận nhóm đôi (2 </a:t>
            </a:r>
            <a:r>
              <a:rPr lang="en-US" sz="4500" b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phút)</a:t>
            </a:r>
            <a:endParaRPr lang="en-GB" sz="45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>
            <a:off x="4857231" y="1528062"/>
            <a:ext cx="1334538" cy="1182735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703035" y="3227394"/>
            <a:ext cx="9642930" cy="3747135"/>
            <a:chOff x="1049886" y="3009900"/>
            <a:chExt cx="9642930" cy="3747135"/>
          </a:xfrm>
        </p:grpSpPr>
        <p:grpSp>
          <p:nvGrpSpPr>
            <p:cNvPr id="21" name="Group 20"/>
            <p:cNvGrpSpPr/>
            <p:nvPr/>
          </p:nvGrpSpPr>
          <p:grpSpPr>
            <a:xfrm>
              <a:off x="1049886" y="3009900"/>
              <a:ext cx="9642930" cy="3747135"/>
              <a:chOff x="972925" y="2496643"/>
              <a:chExt cx="9642930" cy="3112690"/>
            </a:xfrm>
          </p:grpSpPr>
          <p:grpSp>
            <p:nvGrpSpPr>
              <p:cNvPr id="22" name="Group 12"/>
              <p:cNvGrpSpPr/>
              <p:nvPr/>
            </p:nvGrpSpPr>
            <p:grpSpPr>
              <a:xfrm>
                <a:off x="972925" y="2496643"/>
                <a:ext cx="9642930" cy="3112689"/>
                <a:chOff x="63502" y="-1020672"/>
                <a:chExt cx="1668064" cy="3217425"/>
              </a:xfrm>
            </p:grpSpPr>
            <p:sp>
              <p:nvSpPr>
                <p:cNvPr id="25" name="Freeform 13"/>
                <p:cNvSpPr/>
                <p:nvPr/>
              </p:nvSpPr>
              <p:spPr>
                <a:xfrm>
                  <a:off x="63502" y="-1020672"/>
                  <a:ext cx="1668064" cy="3217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4861" h="2527482">
                      <a:moveTo>
                        <a:pt x="2620401" y="2527481"/>
                      </a:moveTo>
                      <a:lnTo>
                        <a:pt x="124460" y="2527481"/>
                      </a:lnTo>
                      <a:cubicBezTo>
                        <a:pt x="55880" y="2527481"/>
                        <a:pt x="0" y="2471601"/>
                        <a:pt x="0" y="2403021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2620401" y="0"/>
                      </a:lnTo>
                      <a:cubicBezTo>
                        <a:pt x="2688981" y="0"/>
                        <a:pt x="2744861" y="55880"/>
                        <a:pt x="2744861" y="124460"/>
                      </a:cubicBezTo>
                      <a:lnTo>
                        <a:pt x="2744861" y="2403022"/>
                      </a:lnTo>
                      <a:cubicBezTo>
                        <a:pt x="2744861" y="2471601"/>
                        <a:pt x="2688981" y="2527482"/>
                        <a:pt x="2620401" y="252748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</p:spPr>
            </p:sp>
          </p:grpSp>
          <p:sp>
            <p:nvSpPr>
              <p:cNvPr id="24" name="Rectangle 23"/>
              <p:cNvSpPr/>
              <p:nvPr/>
            </p:nvSpPr>
            <p:spPr>
              <a:xfrm>
                <a:off x="2967077" y="3218861"/>
                <a:ext cx="7420178" cy="23904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>
                  <a:lnSpc>
                    <a:spcPct val="11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vi-VN" altLang="en-US" sz="4000">
                    <a:latin typeface="Arial" panose="020B0604020202020204" pitchFamily="34" charset="0"/>
                    <a:cs typeface="Arial" panose="020B0604020202020204" pitchFamily="34" charset="0"/>
                  </a:rPr>
                  <a:t>Em hãy quan sát hình </a:t>
                </a:r>
                <a:r>
                  <a:rPr lang="vi-VN" altLang="en-US" sz="4000">
                    <a:latin typeface="Arial" panose="020B0604020202020204" pitchFamily="34" charset="0"/>
                    <a:cs typeface="Arial" panose="020B0604020202020204" pitchFamily="34" charset="0"/>
                  </a:rPr>
                  <a:t>ảnh </a:t>
                </a:r>
                <a:r>
                  <a:rPr lang="en-GB" altLang="en-US" sz="4000" smtClean="0">
                    <a:latin typeface="Arial" panose="020B0604020202020204" pitchFamily="34" charset="0"/>
                    <a:cs typeface="Arial" panose="020B0604020202020204" pitchFamily="34" charset="0"/>
                  </a:rPr>
                  <a:t>bên:</a:t>
                </a:r>
                <a:endParaRPr lang="vi-VN" altLang="en-US" sz="400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 algn="just">
                  <a:lnSpc>
                    <a:spcPct val="11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vi-VN" altLang="en-US" sz="4000">
                    <a:latin typeface="Arial" panose="020B0604020202020204" pitchFamily="34" charset="0"/>
                    <a:cs typeface="Arial" panose="020B0604020202020204" pitchFamily="34" charset="0"/>
                  </a:rPr>
                  <a:t>Em có nhận xét gì về vị trí </a:t>
                </a:r>
                <a:r>
                  <a:rPr lang="vi-VN" altLang="en-US" sz="4000">
                    <a:latin typeface="Arial" panose="020B0604020202020204" pitchFamily="34" charset="0"/>
                    <a:cs typeface="Arial" panose="020B0604020202020204" pitchFamily="34" charset="0"/>
                  </a:rPr>
                  <a:t>của </a:t>
                </a:r>
                <a:r>
                  <a:rPr lang="vi-VN" altLang="en-US" sz="4000" smtClean="0">
                    <a:latin typeface="Arial" panose="020B0604020202020204" pitchFamily="34" charset="0"/>
                    <a:cs typeface="Arial" panose="020B0604020202020204" pitchFamily="34" charset="0"/>
                  </a:rPr>
                  <a:t>ngọn</a:t>
                </a:r>
                <a:r>
                  <a:rPr lang="en-GB" altLang="en-US" sz="400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vi-VN" altLang="en-US" sz="4000" smtClean="0"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r>
                  <a:rPr lang="en-GB" altLang="en-US" sz="4000" smtClean="0">
                    <a:latin typeface="Arial" panose="020B0604020202020204" pitchFamily="34" charset="0"/>
                    <a:cs typeface="Arial" panose="020B0604020202020204" pitchFamily="34" charset="0"/>
                  </a:rPr>
                  <a:t>ế</a:t>
                </a:r>
                <a:r>
                  <a:rPr lang="vi-VN" altLang="en-US" sz="4000" smtClean="0"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r>
                  <a:rPr lang="vi-VN" altLang="en-US" sz="4000">
                    <a:latin typeface="Arial" panose="020B0604020202020204" pitchFamily="34" charset="0"/>
                    <a:cs typeface="Arial" panose="020B0604020202020204" pitchFamily="34" charset="0"/>
                  </a:rPr>
                  <a:t>, quả lắc và bóng của quả </a:t>
                </a:r>
                <a:r>
                  <a:rPr lang="vi-VN" altLang="en-US" sz="4000">
                    <a:latin typeface="Arial" panose="020B0604020202020204" pitchFamily="34" charset="0"/>
                    <a:cs typeface="Arial" panose="020B0604020202020204" pitchFamily="34" charset="0"/>
                  </a:rPr>
                  <a:t>lắc </a:t>
                </a:r>
                <a:r>
                  <a:rPr lang="vi-VN" altLang="en-US" sz="4000" smtClean="0">
                    <a:latin typeface="Arial" panose="020B0604020202020204" pitchFamily="34" charset="0"/>
                    <a:cs typeface="Arial" panose="020B0604020202020204" pitchFamily="34" charset="0"/>
                  </a:rPr>
                  <a:t>ở</a:t>
                </a:r>
                <a:r>
                  <a:rPr lang="en-GB" altLang="en-US" sz="400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vi-VN" altLang="en-US" sz="4000" smtClean="0">
                    <a:latin typeface="Arial" panose="020B0604020202020204" pitchFamily="34" charset="0"/>
                    <a:cs typeface="Arial" panose="020B0604020202020204" pitchFamily="34" charset="0"/>
                  </a:rPr>
                  <a:t>trên tường</a:t>
                </a:r>
                <a:r>
                  <a:rPr lang="en-GB" altLang="en-US" sz="4000" smtClean="0">
                    <a:latin typeface="Arial" panose="020B0604020202020204" pitchFamily="34" charset="0"/>
                    <a:cs typeface="Arial" panose="020B0604020202020204" pitchFamily="34" charset="0"/>
                  </a:rPr>
                  <a:t>?</a:t>
                </a:r>
                <a:endParaRPr lang="en-US" sz="4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060775" y="3049159"/>
              <a:ext cx="1633538" cy="153838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12421" y="3200180"/>
            <a:ext cx="6225455" cy="405093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336576" y="8147748"/>
            <a:ext cx="1331322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sz="4000" b="1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Nhận thấy: </a:t>
            </a:r>
            <a:r>
              <a:rPr lang="nl-NL" sz="400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Ngọn </a:t>
            </a:r>
            <a:r>
              <a:rPr lang="nl-NL" sz="400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nến, quả lắc và cái bóng của quả lắc thẳng hàng</a:t>
            </a:r>
            <a:r>
              <a:rPr lang="nl-NL" sz="400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nl-NL" sz="400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</a:t>
            </a:r>
            <a:r>
              <a:rPr lang="nl-NL" sz="400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uả </a:t>
            </a:r>
            <a:r>
              <a:rPr lang="nl-NL" sz="400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lắc ở giữa ngọn nến và cái bóng </a:t>
            </a:r>
            <a:r>
              <a:rPr lang="nl-NL" sz="400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của </a:t>
            </a:r>
            <a:r>
              <a:rPr lang="nl-NL" sz="400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nó.</a:t>
            </a:r>
            <a:endParaRPr lang="en-US" sz="40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B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61816" y="8306739"/>
            <a:ext cx="1897484" cy="1061551"/>
            <a:chOff x="0" y="0"/>
            <a:chExt cx="726425" cy="406400"/>
          </a:xfrm>
        </p:grpSpPr>
        <p:sp>
          <p:nvSpPr>
            <p:cNvPr id="3" name="Freeform 3"/>
            <p:cNvSpPr/>
            <p:nvPr/>
          </p:nvSpPr>
          <p:spPr>
            <a:xfrm>
              <a:off x="17780" y="22860"/>
              <a:ext cx="701026" cy="360680"/>
            </a:xfrm>
            <a:custGeom>
              <a:avLst/>
              <a:gdLst/>
              <a:ahLst/>
              <a:cxnLst/>
              <a:rect l="l" t="t" r="r" b="b"/>
              <a:pathLst>
                <a:path w="701026" h="360680">
                  <a:moveTo>
                    <a:pt x="701026" y="180340"/>
                  </a:moveTo>
                  <a:cubicBezTo>
                    <a:pt x="701026" y="81280"/>
                    <a:pt x="621016" y="0"/>
                    <a:pt x="520686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520685" y="360680"/>
                  </a:lnTo>
                  <a:cubicBezTo>
                    <a:pt x="619745" y="360680"/>
                    <a:pt x="701025" y="279400"/>
                    <a:pt x="701025" y="180340"/>
                  </a:cubicBezTo>
                  <a:close/>
                </a:path>
              </a:pathLst>
            </a:custGeom>
            <a:solidFill>
              <a:srgbClr val="454699">
                <a:alpha val="7843"/>
              </a:srgbClr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6358183" y="8449615"/>
            <a:ext cx="775800" cy="775800"/>
            <a:chOff x="0" y="0"/>
            <a:chExt cx="1034400" cy="1034400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034400" cy="1034400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53923" y="153923"/>
              <a:ext cx="726554" cy="726554"/>
            </a:xfrm>
            <a:prstGeom prst="rect">
              <a:avLst/>
            </a:prstGeom>
          </p:spPr>
        </p:pic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10800000" flipH="1">
            <a:off x="16828775" y="0"/>
            <a:ext cx="1459225" cy="1459225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5400000">
            <a:off x="0" y="9233231"/>
            <a:ext cx="1053769" cy="1053769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>
            <a:off x="685207" y="1108407"/>
            <a:ext cx="16853231" cy="8448612"/>
            <a:chOff x="0" y="-67261"/>
            <a:chExt cx="2744861" cy="2594744"/>
          </a:xfrm>
        </p:grpSpPr>
        <p:sp>
          <p:nvSpPr>
            <p:cNvPr id="13" name="Freeform 13"/>
            <p:cNvSpPr/>
            <p:nvPr/>
          </p:nvSpPr>
          <p:spPr>
            <a:xfrm>
              <a:off x="0" y="-67261"/>
              <a:ext cx="2744861" cy="2594744"/>
            </a:xfrm>
            <a:custGeom>
              <a:avLst/>
              <a:gdLst/>
              <a:ahLst/>
              <a:cxnLst/>
              <a:rect l="l" t="t" r="r" b="b"/>
              <a:pathLst>
                <a:path w="2744861" h="2527482">
                  <a:moveTo>
                    <a:pt x="2620401" y="2527481"/>
                  </a:moveTo>
                  <a:lnTo>
                    <a:pt x="124460" y="2527481"/>
                  </a:lnTo>
                  <a:cubicBezTo>
                    <a:pt x="55880" y="2527481"/>
                    <a:pt x="0" y="2471601"/>
                    <a:pt x="0" y="240302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620401" y="0"/>
                  </a:lnTo>
                  <a:cubicBezTo>
                    <a:pt x="2688981" y="0"/>
                    <a:pt x="2744861" y="55880"/>
                    <a:pt x="2744861" y="124460"/>
                  </a:cubicBezTo>
                  <a:lnTo>
                    <a:pt x="2744861" y="2403022"/>
                  </a:lnTo>
                  <a:cubicBezTo>
                    <a:pt x="2744861" y="2471601"/>
                    <a:pt x="2688981" y="2527482"/>
                    <a:pt x="2620401" y="2527482"/>
                  </a:cubicBezTo>
                  <a:close/>
                </a:path>
              </a:pathLst>
            </a:custGeom>
            <a:solidFill>
              <a:srgbClr val="F8F4EB"/>
            </a:solidFill>
          </p:spPr>
        </p:sp>
      </p:grpSp>
      <p:sp>
        <p:nvSpPr>
          <p:cNvPr id="36" name="Text Box 5">
            <a:extLst>
              <a:ext uri="{FF2B5EF4-FFF2-40B4-BE49-F238E27FC236}">
                <a16:creationId xmlns:a16="http://schemas.microsoft.com/office/drawing/2014/main" id="{4E1A62F5-8ABF-4314-AE4B-8587A3B1B7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1267890"/>
            <a:ext cx="784732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GB" altLang="en-US" sz="5000" b="1" smtClean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Điểm nằm giữa hai điểm</a:t>
            </a:r>
            <a:endParaRPr lang="en-US" altLang="en-US" sz="5000" b="1">
              <a:solidFill>
                <a:schemeClr val="accent5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442490" y="2540451"/>
            <a:ext cx="16470729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500" smtClean="0">
                <a:latin typeface="Arial" panose="020B0604020202020204" pitchFamily="34" charset="0"/>
                <a:cs typeface="Arial" panose="020B0604020202020204" pitchFamily="34" charset="0"/>
              </a:rPr>
              <a:t>Hình 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8.14 gồm ba điểm A, B, C 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cùng </a:t>
            </a:r>
            <a:r>
              <a:rPr lang="en-US" sz="4500" smtClean="0">
                <a:latin typeface="Arial" panose="020B0604020202020204" pitchFamily="34" charset="0"/>
                <a:cs typeface="Arial" panose="020B0604020202020204" pitchFamily="34" charset="0"/>
              </a:rPr>
              <a:t>nằm trên 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đường </a:t>
            </a:r>
            <a:r>
              <a:rPr lang="en-US" sz="4500" smtClean="0">
                <a:latin typeface="Arial" panose="020B0604020202020204" pitchFamily="34" charset="0"/>
                <a:cs typeface="Arial" panose="020B0604020202020204" pitchFamily="34" charset="0"/>
              </a:rPr>
              <a:t>thẳng d: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en-GB" sz="45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en-GB" sz="45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en-US" sz="45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36688" indent="-522288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500" smtClean="0">
                <a:latin typeface="Arial" panose="020B0604020202020204" pitchFamily="34" charset="0"/>
                <a:cs typeface="Arial" panose="020B0604020202020204" pitchFamily="34" charset="0"/>
              </a:rPr>
              <a:t>Điểm 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B nằm giữa hai điểm A và C.</a:t>
            </a:r>
          </a:p>
          <a:p>
            <a:pPr marL="1436688" indent="-522288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500" smtClean="0">
                <a:latin typeface="Arial" panose="020B0604020202020204" pitchFamily="34" charset="0"/>
                <a:cs typeface="Arial" panose="020B0604020202020204" pitchFamily="34" charset="0"/>
              </a:rPr>
              <a:t>Hai 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điểm A và B nằm cùng phía đối với điểm C.</a:t>
            </a:r>
          </a:p>
          <a:p>
            <a:pPr marL="1436688" indent="-522288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500" smtClean="0">
                <a:latin typeface="Arial" panose="020B0604020202020204" pitchFamily="34" charset="0"/>
                <a:cs typeface="Arial" panose="020B0604020202020204" pitchFamily="34" charset="0"/>
              </a:rPr>
              <a:t>Hai 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điểm A và C nằm khác phía đối với điểm B.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5257800" y="3484943"/>
            <a:ext cx="6798854" cy="2488157"/>
            <a:chOff x="5257800" y="2650208"/>
            <a:chExt cx="7487789" cy="3139386"/>
          </a:xfrm>
        </p:grpSpPr>
        <p:cxnSp>
          <p:nvCxnSpPr>
            <p:cNvPr id="39" name="Straight Connector 38"/>
            <p:cNvCxnSpPr/>
            <p:nvPr/>
          </p:nvCxnSpPr>
          <p:spPr>
            <a:xfrm flipV="1">
              <a:off x="5257800" y="3255329"/>
              <a:ext cx="7467600" cy="174953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 40"/>
            <p:cNvSpPr/>
            <p:nvPr/>
          </p:nvSpPr>
          <p:spPr>
            <a:xfrm>
              <a:off x="7636204" y="4838181"/>
              <a:ext cx="3374396" cy="9514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300" i="1">
                  <a:latin typeface="Arial" panose="020B0604020202020204" pitchFamily="34" charset="0"/>
                  <a:cs typeface="Arial" panose="020B0604020202020204" pitchFamily="34" charset="0"/>
                </a:rPr>
                <a:t>Hình </a:t>
              </a:r>
              <a:r>
                <a:rPr lang="en-US" sz="4300" i="1" smtClean="0">
                  <a:latin typeface="Arial" panose="020B0604020202020204" pitchFamily="34" charset="0"/>
                  <a:cs typeface="Arial" panose="020B0604020202020204" pitchFamily="34" charset="0"/>
                </a:rPr>
                <a:t>8.14</a:t>
              </a:r>
              <a:endParaRPr lang="en-US" sz="4300" i="1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>
              <a:off x="11868939" y="3585891"/>
              <a:ext cx="876650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450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d</a:t>
              </a:r>
              <a:endParaRPr lang="en-US" sz="45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>
              <a:off x="6065103" y="3603170"/>
              <a:ext cx="876650" cy="754052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430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A</a:t>
              </a:r>
              <a:endParaRPr lang="en-US" sz="43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42CFBD7-EAF3-4CD2-AB8F-420462532F1F}"/>
                </a:ext>
              </a:extLst>
            </p:cNvPr>
            <p:cNvSpPr txBox="1"/>
            <p:nvPr/>
          </p:nvSpPr>
          <p:spPr>
            <a:xfrm>
              <a:off x="6139998" y="4215963"/>
              <a:ext cx="457200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45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</a:t>
              </a:r>
              <a:endParaRPr lang="en-US" sz="45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>
              <a:off x="8625706" y="2894631"/>
              <a:ext cx="876650" cy="754052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430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B</a:t>
              </a:r>
              <a:endParaRPr lang="en-US" sz="43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42CFBD7-EAF3-4CD2-AB8F-420462532F1F}"/>
                </a:ext>
              </a:extLst>
            </p:cNvPr>
            <p:cNvSpPr txBox="1"/>
            <p:nvPr/>
          </p:nvSpPr>
          <p:spPr>
            <a:xfrm>
              <a:off x="8742538" y="3601998"/>
              <a:ext cx="457200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45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</a:t>
              </a:r>
              <a:endParaRPr lang="en-US" sz="45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>
              <a:off x="10226482" y="2650208"/>
              <a:ext cx="876650" cy="754052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430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C</a:t>
              </a:r>
              <a:endParaRPr lang="en-US" sz="43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42CFBD7-EAF3-4CD2-AB8F-420462532F1F}"/>
                </a:ext>
              </a:extLst>
            </p:cNvPr>
            <p:cNvSpPr txBox="1"/>
            <p:nvPr/>
          </p:nvSpPr>
          <p:spPr>
            <a:xfrm>
              <a:off x="10309659" y="3244705"/>
              <a:ext cx="457200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45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</a:t>
              </a:r>
              <a:endParaRPr lang="en-US" sz="45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908855" y="9074381"/>
            <a:ext cx="1897484" cy="1061551"/>
            <a:chOff x="0" y="0"/>
            <a:chExt cx="726425" cy="406400"/>
          </a:xfrm>
        </p:grpSpPr>
        <p:sp>
          <p:nvSpPr>
            <p:cNvPr id="4" name="Freeform 4"/>
            <p:cNvSpPr/>
            <p:nvPr/>
          </p:nvSpPr>
          <p:spPr>
            <a:xfrm>
              <a:off x="17780" y="22860"/>
              <a:ext cx="701026" cy="360680"/>
            </a:xfrm>
            <a:custGeom>
              <a:avLst/>
              <a:gdLst/>
              <a:ahLst/>
              <a:cxnLst/>
              <a:rect l="l" t="t" r="r" b="b"/>
              <a:pathLst>
                <a:path w="701026" h="360680">
                  <a:moveTo>
                    <a:pt x="701026" y="180340"/>
                  </a:moveTo>
                  <a:cubicBezTo>
                    <a:pt x="701026" y="81280"/>
                    <a:pt x="621016" y="0"/>
                    <a:pt x="520686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520685" y="360680"/>
                  </a:lnTo>
                  <a:cubicBezTo>
                    <a:pt x="619745" y="360680"/>
                    <a:pt x="701025" y="279400"/>
                    <a:pt x="701025" y="180340"/>
                  </a:cubicBezTo>
                  <a:close/>
                </a:path>
              </a:pathLst>
            </a:custGeom>
            <a:solidFill>
              <a:srgbClr val="454699">
                <a:alpha val="7843"/>
              </a:srgbClr>
            </a:solidFill>
          </p:spPr>
        </p:sp>
      </p:grpSp>
      <p:pic>
        <p:nvPicPr>
          <p:cNvPr id="17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6200000">
            <a:off x="16230600" y="27214"/>
            <a:ext cx="2101414" cy="2101414"/>
          </a:xfrm>
          <a:prstGeom prst="rect">
            <a:avLst/>
          </a:prstGeom>
        </p:spPr>
      </p:pic>
      <p:pic>
        <p:nvPicPr>
          <p:cNvPr id="18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92399" y="9300213"/>
            <a:ext cx="835719" cy="835719"/>
          </a:xfrm>
          <a:prstGeom prst="rect">
            <a:avLst/>
          </a:prstGeom>
        </p:spPr>
      </p:pic>
      <p:grpSp>
        <p:nvGrpSpPr>
          <p:cNvPr id="27" name="Group 4"/>
          <p:cNvGrpSpPr/>
          <p:nvPr/>
        </p:nvGrpSpPr>
        <p:grpSpPr>
          <a:xfrm>
            <a:off x="16870868" y="9187297"/>
            <a:ext cx="775800" cy="775800"/>
            <a:chOff x="0" y="0"/>
            <a:chExt cx="1034400" cy="1034400"/>
          </a:xfrm>
        </p:grpSpPr>
        <p:pic>
          <p:nvPicPr>
            <p:cNvPr id="28" name="Picture 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034400" cy="1034400"/>
            </a:xfrm>
            <a:prstGeom prst="rect">
              <a:avLst/>
            </a:prstGeom>
          </p:spPr>
        </p:pic>
        <p:pic>
          <p:nvPicPr>
            <p:cNvPr id="29" name="Picture 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153923" y="153923"/>
              <a:ext cx="726554" cy="726554"/>
            </a:xfrm>
            <a:prstGeom prst="rect">
              <a:avLst/>
            </a:prstGeom>
          </p:spPr>
        </p:pic>
      </p:grpSp>
      <p:sp>
        <p:nvSpPr>
          <p:cNvPr id="5" name="Rectangle 4"/>
          <p:cNvSpPr/>
          <p:nvPr/>
        </p:nvSpPr>
        <p:spPr>
          <a:xfrm>
            <a:off x="3505200" y="654753"/>
            <a:ext cx="12725400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Em hãy quan sát 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Hình </a:t>
            </a:r>
            <a:r>
              <a:rPr lang="en-US" sz="4500" smtClean="0">
                <a:latin typeface="Arial" panose="020B0604020202020204" pitchFamily="34" charset="0"/>
                <a:cs typeface="Arial" panose="020B0604020202020204" pitchFamily="34" charset="0"/>
              </a:rPr>
              <a:t>8.15 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và cho 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biết</a:t>
            </a:r>
            <a:r>
              <a:rPr lang="en-US" sz="450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45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a) Điểm D nằm giữa hai điểm 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450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45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b) Hai điểm nào nằm cùng phía đối với điểm B?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c) Hai điểm nào nằm khác phía đối với điểm E?</a:t>
            </a:r>
          </a:p>
        </p:txBody>
      </p:sp>
      <p:pic>
        <p:nvPicPr>
          <p:cNvPr id="48" name="Picture 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592571" y="654753"/>
            <a:ext cx="2398401" cy="2509225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6276333" y="4542870"/>
            <a:ext cx="6238848" cy="4504891"/>
            <a:chOff x="4530759" y="4473823"/>
            <a:chExt cx="6238848" cy="5517373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762750" y="5436953"/>
              <a:ext cx="781050" cy="343012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" name="Group 48"/>
            <p:cNvGrpSpPr/>
            <p:nvPr/>
          </p:nvGrpSpPr>
          <p:grpSpPr>
            <a:xfrm>
              <a:off x="4530759" y="4473823"/>
              <a:ext cx="6238848" cy="5340980"/>
              <a:chOff x="9178959" y="3006410"/>
              <a:chExt cx="6238848" cy="5340980"/>
            </a:xfrm>
          </p:grpSpPr>
          <p:sp>
            <p:nvSpPr>
              <p:cNvPr id="50" name="Isosceles Triangle 49"/>
              <p:cNvSpPr/>
              <p:nvPr/>
            </p:nvSpPr>
            <p:spPr>
              <a:xfrm>
                <a:off x="9525000" y="3924300"/>
                <a:ext cx="5410200" cy="3505200"/>
              </a:xfrm>
              <a:prstGeom prst="triangle">
                <a:avLst>
                  <a:gd name="adj" fmla="val 34375"/>
                </a:avLst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242CFBD7-EAF3-4CD2-AB8F-420462532F1F}"/>
                  </a:ext>
                </a:extLst>
              </p:cNvPr>
              <p:cNvSpPr txBox="1"/>
              <p:nvPr/>
            </p:nvSpPr>
            <p:spPr>
              <a:xfrm>
                <a:off x="11182350" y="3511029"/>
                <a:ext cx="457200" cy="784830"/>
              </a:xfrm>
              <a:prstGeom prst="rect">
                <a:avLst/>
              </a:prstGeom>
              <a:solidFill>
                <a:schemeClr val="bg1">
                  <a:alpha val="2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4500" dirty="0">
                    <a:solidFill>
                      <a:srgbClr val="00B0F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</a:t>
                </a:r>
                <a:endParaRPr lang="en-US" sz="450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242CFBD7-EAF3-4CD2-AB8F-420462532F1F}"/>
                  </a:ext>
                </a:extLst>
              </p:cNvPr>
              <p:cNvSpPr txBox="1"/>
              <p:nvPr/>
            </p:nvSpPr>
            <p:spPr>
              <a:xfrm>
                <a:off x="14655807" y="6954805"/>
                <a:ext cx="762000" cy="784829"/>
              </a:xfrm>
              <a:prstGeom prst="rect">
                <a:avLst/>
              </a:prstGeom>
              <a:solidFill>
                <a:schemeClr val="bg1">
                  <a:alpha val="2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4500" dirty="0">
                    <a:solidFill>
                      <a:srgbClr val="00B0F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</a:t>
                </a:r>
                <a:endParaRPr lang="en-US" sz="450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242CFBD7-EAF3-4CD2-AB8F-420462532F1F}"/>
                  </a:ext>
                </a:extLst>
              </p:cNvPr>
              <p:cNvSpPr txBox="1"/>
              <p:nvPr/>
            </p:nvSpPr>
            <p:spPr>
              <a:xfrm>
                <a:off x="9296400" y="7025670"/>
                <a:ext cx="457200" cy="784830"/>
              </a:xfrm>
              <a:prstGeom prst="rect">
                <a:avLst/>
              </a:prstGeom>
              <a:solidFill>
                <a:schemeClr val="bg1">
                  <a:alpha val="2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4500" dirty="0">
                    <a:solidFill>
                      <a:srgbClr val="00B0F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</a:t>
                </a:r>
                <a:endParaRPr lang="en-US" sz="450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2F87412-107F-44E1-A048-F4EEBBD1BFCE}"/>
                  </a:ext>
                </a:extLst>
              </p:cNvPr>
              <p:cNvSpPr txBox="1"/>
              <p:nvPr/>
            </p:nvSpPr>
            <p:spPr>
              <a:xfrm>
                <a:off x="11117924" y="3006410"/>
                <a:ext cx="876650" cy="784830"/>
              </a:xfrm>
              <a:prstGeom prst="rect">
                <a:avLst/>
              </a:prstGeom>
              <a:solidFill>
                <a:schemeClr val="bg1">
                  <a:alpha val="2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4500" smtClean="0">
                    <a:solidFill>
                      <a:srgbClr val="00B0F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A</a:t>
                </a:r>
                <a:endParaRPr lang="en-US" sz="450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C2F87412-107F-44E1-A048-F4EEBBD1BFCE}"/>
                  </a:ext>
                </a:extLst>
              </p:cNvPr>
              <p:cNvSpPr txBox="1"/>
              <p:nvPr/>
            </p:nvSpPr>
            <p:spPr>
              <a:xfrm>
                <a:off x="14541157" y="7562561"/>
                <a:ext cx="876650" cy="784829"/>
              </a:xfrm>
              <a:prstGeom prst="rect">
                <a:avLst/>
              </a:prstGeom>
              <a:solidFill>
                <a:schemeClr val="bg1">
                  <a:alpha val="2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4500">
                    <a:solidFill>
                      <a:srgbClr val="00B0F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C</a:t>
                </a:r>
                <a:endParaRPr lang="en-US" sz="450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2F87412-107F-44E1-A048-F4EEBBD1BFCE}"/>
                  </a:ext>
                </a:extLst>
              </p:cNvPr>
              <p:cNvSpPr txBox="1"/>
              <p:nvPr/>
            </p:nvSpPr>
            <p:spPr>
              <a:xfrm>
                <a:off x="9178959" y="7486268"/>
                <a:ext cx="876650" cy="784830"/>
              </a:xfrm>
              <a:prstGeom prst="rect">
                <a:avLst/>
              </a:prstGeom>
              <a:solidFill>
                <a:schemeClr val="bg1">
                  <a:alpha val="2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4500" smtClean="0">
                    <a:solidFill>
                      <a:srgbClr val="00B0F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B</a:t>
                </a:r>
                <a:endParaRPr lang="en-US" sz="450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42CFBD7-EAF3-4CD2-AB8F-420462532F1F}"/>
                </a:ext>
              </a:extLst>
            </p:cNvPr>
            <p:cNvSpPr txBox="1"/>
            <p:nvPr/>
          </p:nvSpPr>
          <p:spPr>
            <a:xfrm>
              <a:off x="7350359" y="8459096"/>
              <a:ext cx="762000" cy="784829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450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</a:t>
              </a:r>
              <a:endParaRPr lang="en-US" sz="45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>
              <a:off x="7350159" y="9029974"/>
              <a:ext cx="454085" cy="961222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4500" smtClean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D</a:t>
              </a:r>
              <a:endParaRPr lang="en-US" sz="45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42CFBD7-EAF3-4CD2-AB8F-420462532F1F}"/>
                </a:ext>
              </a:extLst>
            </p:cNvPr>
            <p:cNvSpPr txBox="1"/>
            <p:nvPr/>
          </p:nvSpPr>
          <p:spPr>
            <a:xfrm>
              <a:off x="6839917" y="6307486"/>
              <a:ext cx="762000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450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</a:t>
              </a:r>
              <a:endParaRPr lang="en-US" sz="45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>
              <a:off x="6285842" y="6442665"/>
              <a:ext cx="876650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4500" smtClean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E</a:t>
              </a:r>
              <a:endParaRPr lang="en-US" sz="45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1" name="Rectangle 60"/>
          <p:cNvSpPr/>
          <p:nvPr/>
        </p:nvSpPr>
        <p:spPr>
          <a:xfrm>
            <a:off x="7757411" y="9156404"/>
            <a:ext cx="306392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500" i="1">
                <a:latin typeface="Arial" panose="020B0604020202020204" pitchFamily="34" charset="0"/>
                <a:cs typeface="Arial" panose="020B0604020202020204" pitchFamily="34" charset="0"/>
              </a:rPr>
              <a:t>Hình </a:t>
            </a:r>
            <a:r>
              <a:rPr lang="en-US" sz="4500" i="1" smtClean="0">
                <a:latin typeface="Arial" panose="020B0604020202020204" pitchFamily="34" charset="0"/>
                <a:cs typeface="Arial" panose="020B0604020202020204" pitchFamily="34" charset="0"/>
              </a:rPr>
              <a:t>8.15</a:t>
            </a:r>
            <a:endParaRPr lang="en-US" sz="4500" i="1"/>
          </a:p>
        </p:txBody>
      </p:sp>
    </p:spTree>
    <p:extLst>
      <p:ext uri="{BB962C8B-B14F-4D97-AF65-F5344CB8AC3E}">
        <p14:creationId xmlns:p14="http://schemas.microsoft.com/office/powerpoint/2010/main" val="223645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908855" y="9074381"/>
            <a:ext cx="1897484" cy="1061551"/>
            <a:chOff x="0" y="0"/>
            <a:chExt cx="726425" cy="406400"/>
          </a:xfrm>
        </p:grpSpPr>
        <p:sp>
          <p:nvSpPr>
            <p:cNvPr id="4" name="Freeform 4"/>
            <p:cNvSpPr/>
            <p:nvPr/>
          </p:nvSpPr>
          <p:spPr>
            <a:xfrm>
              <a:off x="17780" y="22860"/>
              <a:ext cx="701026" cy="360680"/>
            </a:xfrm>
            <a:custGeom>
              <a:avLst/>
              <a:gdLst/>
              <a:ahLst/>
              <a:cxnLst/>
              <a:rect l="l" t="t" r="r" b="b"/>
              <a:pathLst>
                <a:path w="701026" h="360680">
                  <a:moveTo>
                    <a:pt x="701026" y="180340"/>
                  </a:moveTo>
                  <a:cubicBezTo>
                    <a:pt x="701026" y="81280"/>
                    <a:pt x="621016" y="0"/>
                    <a:pt x="520686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520685" y="360680"/>
                  </a:lnTo>
                  <a:cubicBezTo>
                    <a:pt x="619745" y="360680"/>
                    <a:pt x="701025" y="279400"/>
                    <a:pt x="701025" y="180340"/>
                  </a:cubicBezTo>
                  <a:close/>
                </a:path>
              </a:pathLst>
            </a:custGeom>
            <a:solidFill>
              <a:srgbClr val="454699">
                <a:alpha val="7843"/>
              </a:srgbClr>
            </a:solidFill>
          </p:spPr>
        </p:sp>
      </p:grpSp>
      <p:pic>
        <p:nvPicPr>
          <p:cNvPr id="17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6200000">
            <a:off x="16230600" y="27214"/>
            <a:ext cx="2101414" cy="2101414"/>
          </a:xfrm>
          <a:prstGeom prst="rect">
            <a:avLst/>
          </a:prstGeom>
        </p:spPr>
      </p:pic>
      <p:pic>
        <p:nvPicPr>
          <p:cNvPr id="18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92399" y="9300213"/>
            <a:ext cx="835719" cy="835719"/>
          </a:xfrm>
          <a:prstGeom prst="rect">
            <a:avLst/>
          </a:prstGeom>
        </p:spPr>
      </p:pic>
      <p:grpSp>
        <p:nvGrpSpPr>
          <p:cNvPr id="27" name="Group 4"/>
          <p:cNvGrpSpPr/>
          <p:nvPr/>
        </p:nvGrpSpPr>
        <p:grpSpPr>
          <a:xfrm>
            <a:off x="16870868" y="9187297"/>
            <a:ext cx="775800" cy="775800"/>
            <a:chOff x="0" y="0"/>
            <a:chExt cx="1034400" cy="1034400"/>
          </a:xfrm>
        </p:grpSpPr>
        <p:pic>
          <p:nvPicPr>
            <p:cNvPr id="28" name="Picture 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034400" cy="1034400"/>
            </a:xfrm>
            <a:prstGeom prst="rect">
              <a:avLst/>
            </a:prstGeom>
          </p:spPr>
        </p:pic>
        <p:pic>
          <p:nvPicPr>
            <p:cNvPr id="29" name="Picture 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153923" y="153923"/>
              <a:ext cx="726554" cy="726554"/>
            </a:xfrm>
            <a:prstGeom prst="rect">
              <a:avLst/>
            </a:prstGeom>
          </p:spPr>
        </p:pic>
      </p:grpSp>
      <p:grpSp>
        <p:nvGrpSpPr>
          <p:cNvPr id="14" name="Group 13"/>
          <p:cNvGrpSpPr/>
          <p:nvPr/>
        </p:nvGrpSpPr>
        <p:grpSpPr>
          <a:xfrm>
            <a:off x="5410200" y="1065128"/>
            <a:ext cx="6312379" cy="4298576"/>
            <a:chOff x="4530759" y="4473823"/>
            <a:chExt cx="6312379" cy="5264688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762750" y="5436953"/>
              <a:ext cx="781050" cy="343012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" name="Group 48"/>
            <p:cNvGrpSpPr/>
            <p:nvPr/>
          </p:nvGrpSpPr>
          <p:grpSpPr>
            <a:xfrm>
              <a:off x="4530759" y="4473823"/>
              <a:ext cx="6312379" cy="5264688"/>
              <a:chOff x="9178959" y="3006410"/>
              <a:chExt cx="6312379" cy="5264688"/>
            </a:xfrm>
          </p:grpSpPr>
          <p:sp>
            <p:nvSpPr>
              <p:cNvPr id="50" name="Isosceles Triangle 49"/>
              <p:cNvSpPr/>
              <p:nvPr/>
            </p:nvSpPr>
            <p:spPr>
              <a:xfrm>
                <a:off x="9525000" y="3924300"/>
                <a:ext cx="5410200" cy="3505200"/>
              </a:xfrm>
              <a:prstGeom prst="triangle">
                <a:avLst>
                  <a:gd name="adj" fmla="val 34375"/>
                </a:avLst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242CFBD7-EAF3-4CD2-AB8F-420462532F1F}"/>
                  </a:ext>
                </a:extLst>
              </p:cNvPr>
              <p:cNvSpPr txBox="1"/>
              <p:nvPr/>
            </p:nvSpPr>
            <p:spPr>
              <a:xfrm>
                <a:off x="11182350" y="3511029"/>
                <a:ext cx="457200" cy="784830"/>
              </a:xfrm>
              <a:prstGeom prst="rect">
                <a:avLst/>
              </a:prstGeom>
              <a:solidFill>
                <a:schemeClr val="bg1">
                  <a:alpha val="2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4500" dirty="0">
                    <a:solidFill>
                      <a:srgbClr val="00B0F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</a:t>
                </a:r>
                <a:endParaRPr lang="en-US" sz="450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242CFBD7-EAF3-4CD2-AB8F-420462532F1F}"/>
                  </a:ext>
                </a:extLst>
              </p:cNvPr>
              <p:cNvSpPr txBox="1"/>
              <p:nvPr/>
            </p:nvSpPr>
            <p:spPr>
              <a:xfrm>
                <a:off x="14655807" y="6895591"/>
                <a:ext cx="762000" cy="784830"/>
              </a:xfrm>
              <a:prstGeom prst="rect">
                <a:avLst/>
              </a:prstGeom>
              <a:solidFill>
                <a:schemeClr val="bg1">
                  <a:alpha val="2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4500" dirty="0">
                    <a:solidFill>
                      <a:srgbClr val="00B0F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</a:t>
                </a:r>
                <a:endParaRPr lang="en-US" sz="450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242CFBD7-EAF3-4CD2-AB8F-420462532F1F}"/>
                  </a:ext>
                </a:extLst>
              </p:cNvPr>
              <p:cNvSpPr txBox="1"/>
              <p:nvPr/>
            </p:nvSpPr>
            <p:spPr>
              <a:xfrm>
                <a:off x="9296400" y="7025670"/>
                <a:ext cx="457200" cy="784830"/>
              </a:xfrm>
              <a:prstGeom prst="rect">
                <a:avLst/>
              </a:prstGeom>
              <a:solidFill>
                <a:schemeClr val="bg1">
                  <a:alpha val="2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4500" dirty="0">
                    <a:solidFill>
                      <a:srgbClr val="00B0F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</a:t>
                </a:r>
                <a:endParaRPr lang="en-US" sz="450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2F87412-107F-44E1-A048-F4EEBBD1BFCE}"/>
                  </a:ext>
                </a:extLst>
              </p:cNvPr>
              <p:cNvSpPr txBox="1"/>
              <p:nvPr/>
            </p:nvSpPr>
            <p:spPr>
              <a:xfrm>
                <a:off x="11117924" y="3006410"/>
                <a:ext cx="876650" cy="784830"/>
              </a:xfrm>
              <a:prstGeom prst="rect">
                <a:avLst/>
              </a:prstGeom>
              <a:solidFill>
                <a:schemeClr val="bg1">
                  <a:alpha val="2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4500" smtClean="0">
                    <a:solidFill>
                      <a:srgbClr val="00B0F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A</a:t>
                </a:r>
                <a:endParaRPr lang="en-US" sz="450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C2F87412-107F-44E1-A048-F4EEBBD1BFCE}"/>
                  </a:ext>
                </a:extLst>
              </p:cNvPr>
              <p:cNvSpPr txBox="1"/>
              <p:nvPr/>
            </p:nvSpPr>
            <p:spPr>
              <a:xfrm>
                <a:off x="14614688" y="7347221"/>
                <a:ext cx="876650" cy="784830"/>
              </a:xfrm>
              <a:prstGeom prst="rect">
                <a:avLst/>
              </a:prstGeom>
              <a:solidFill>
                <a:schemeClr val="bg1">
                  <a:alpha val="2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4500">
                    <a:solidFill>
                      <a:srgbClr val="00B0F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C</a:t>
                </a:r>
                <a:endParaRPr lang="en-US" sz="450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2F87412-107F-44E1-A048-F4EEBBD1BFCE}"/>
                  </a:ext>
                </a:extLst>
              </p:cNvPr>
              <p:cNvSpPr txBox="1"/>
              <p:nvPr/>
            </p:nvSpPr>
            <p:spPr>
              <a:xfrm>
                <a:off x="9178959" y="7486268"/>
                <a:ext cx="876650" cy="784830"/>
              </a:xfrm>
              <a:prstGeom prst="rect">
                <a:avLst/>
              </a:prstGeom>
              <a:solidFill>
                <a:schemeClr val="bg1">
                  <a:alpha val="2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4500" smtClean="0">
                    <a:solidFill>
                      <a:srgbClr val="00B0F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B</a:t>
                </a:r>
                <a:endParaRPr lang="en-US" sz="450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42CFBD7-EAF3-4CD2-AB8F-420462532F1F}"/>
                </a:ext>
              </a:extLst>
            </p:cNvPr>
            <p:cNvSpPr txBox="1"/>
            <p:nvPr/>
          </p:nvSpPr>
          <p:spPr>
            <a:xfrm>
              <a:off x="7373317" y="8531417"/>
              <a:ext cx="762000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450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</a:t>
              </a:r>
              <a:endParaRPr lang="en-US" sz="45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>
              <a:off x="7315992" y="8953680"/>
              <a:ext cx="876650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4500" smtClean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D</a:t>
              </a:r>
              <a:endParaRPr lang="en-US" sz="45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42CFBD7-EAF3-4CD2-AB8F-420462532F1F}"/>
                </a:ext>
              </a:extLst>
            </p:cNvPr>
            <p:cNvSpPr txBox="1"/>
            <p:nvPr/>
          </p:nvSpPr>
          <p:spPr>
            <a:xfrm>
              <a:off x="6839917" y="6307486"/>
              <a:ext cx="762000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450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</a:t>
              </a:r>
              <a:endParaRPr lang="en-US" sz="45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>
              <a:off x="6285842" y="6442665"/>
              <a:ext cx="876650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4500" smtClean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E</a:t>
              </a:r>
              <a:endParaRPr lang="en-US" sz="45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2582295" y="6433900"/>
            <a:ext cx="12915218" cy="3413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nl-NL" sz="450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a) D </a:t>
            </a:r>
            <a:r>
              <a:rPr lang="nl-NL" sz="45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nằm giữa hai điểm B </a:t>
            </a:r>
            <a:r>
              <a:rPr lang="nl-NL" sz="45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và </a:t>
            </a:r>
            <a:r>
              <a:rPr lang="nl-NL" sz="450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C.</a:t>
            </a:r>
            <a:endParaRPr lang="en-US" sz="450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nl-NL" sz="450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b) Hai </a:t>
            </a:r>
            <a:r>
              <a:rPr lang="nl-NL" sz="45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điểm </a:t>
            </a:r>
            <a:r>
              <a:rPr lang="nl-NL" sz="45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</a:t>
            </a:r>
            <a:r>
              <a:rPr lang="nl-NL" sz="450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C </a:t>
            </a:r>
            <a:r>
              <a:rPr lang="nl-NL" sz="45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nằm cùng phía đối với </a:t>
            </a:r>
            <a:r>
              <a:rPr lang="nl-NL" sz="45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điểm </a:t>
            </a:r>
            <a:r>
              <a:rPr lang="nl-NL" sz="450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B.</a:t>
            </a:r>
            <a:endParaRPr lang="en-US" sz="450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nl-NL" sz="450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c) Hai </a:t>
            </a:r>
            <a:r>
              <a:rPr lang="nl-NL" sz="45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điểm </a:t>
            </a:r>
            <a:r>
              <a:rPr lang="nl-NL" sz="45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</a:t>
            </a:r>
            <a:r>
              <a:rPr lang="nl-NL" sz="450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A </a:t>
            </a:r>
            <a:r>
              <a:rPr lang="nl-NL" sz="45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nằm cùng phía đối với </a:t>
            </a:r>
            <a:r>
              <a:rPr lang="nl-NL" sz="45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điểm </a:t>
            </a:r>
            <a:r>
              <a:rPr lang="nl-NL" sz="450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E.</a:t>
            </a:r>
            <a:endParaRPr lang="en-US" sz="450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349165" y="5665399"/>
            <a:ext cx="306392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500" i="1">
                <a:latin typeface="Arial" panose="020B0604020202020204" pitchFamily="34" charset="0"/>
                <a:cs typeface="Arial" panose="020B0604020202020204" pitchFamily="34" charset="0"/>
              </a:rPr>
              <a:t>Hình </a:t>
            </a:r>
            <a:r>
              <a:rPr lang="en-US" sz="4500" i="1" smtClean="0">
                <a:latin typeface="Arial" panose="020B0604020202020204" pitchFamily="34" charset="0"/>
                <a:cs typeface="Arial" panose="020B0604020202020204" pitchFamily="34" charset="0"/>
              </a:rPr>
              <a:t>8.15</a:t>
            </a:r>
            <a:endParaRPr lang="en-US" sz="4500" i="1"/>
          </a:p>
        </p:txBody>
      </p:sp>
      <p:sp>
        <p:nvSpPr>
          <p:cNvPr id="30" name="TextBox 2"/>
          <p:cNvSpPr txBox="1"/>
          <p:nvPr/>
        </p:nvSpPr>
        <p:spPr>
          <a:xfrm>
            <a:off x="5368140" y="271552"/>
            <a:ext cx="4838700" cy="804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800" b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Trả lời</a:t>
            </a:r>
            <a:endParaRPr lang="en-US" sz="4800" b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282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697200" y="8892472"/>
            <a:ext cx="1897484" cy="1061551"/>
            <a:chOff x="0" y="0"/>
            <a:chExt cx="726425" cy="406400"/>
          </a:xfrm>
        </p:grpSpPr>
        <p:sp>
          <p:nvSpPr>
            <p:cNvPr id="4" name="Freeform 4"/>
            <p:cNvSpPr/>
            <p:nvPr/>
          </p:nvSpPr>
          <p:spPr>
            <a:xfrm>
              <a:off x="17780" y="22860"/>
              <a:ext cx="701026" cy="360680"/>
            </a:xfrm>
            <a:custGeom>
              <a:avLst/>
              <a:gdLst/>
              <a:ahLst/>
              <a:cxnLst/>
              <a:rect l="l" t="t" r="r" b="b"/>
              <a:pathLst>
                <a:path w="701026" h="360680">
                  <a:moveTo>
                    <a:pt x="701026" y="180340"/>
                  </a:moveTo>
                  <a:cubicBezTo>
                    <a:pt x="701026" y="81280"/>
                    <a:pt x="621016" y="0"/>
                    <a:pt x="520686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520685" y="360680"/>
                  </a:lnTo>
                  <a:cubicBezTo>
                    <a:pt x="619745" y="360680"/>
                    <a:pt x="701025" y="279400"/>
                    <a:pt x="701025" y="180340"/>
                  </a:cubicBezTo>
                  <a:close/>
                </a:path>
              </a:pathLst>
            </a:custGeom>
            <a:solidFill>
              <a:srgbClr val="454699">
                <a:alpha val="7843"/>
              </a:srgbClr>
            </a:solidFill>
          </p:spPr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693567" y="9035348"/>
            <a:ext cx="775800" cy="7758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6809009" y="9150790"/>
            <a:ext cx="544916" cy="544916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5400000">
            <a:off x="16310558" y="0"/>
            <a:ext cx="1977442" cy="197744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4800" y="9423248"/>
            <a:ext cx="755975" cy="755975"/>
          </a:xfrm>
          <a:prstGeom prst="rect">
            <a:avLst/>
          </a:prstGeom>
        </p:spPr>
      </p:pic>
      <p:sp>
        <p:nvSpPr>
          <p:cNvPr id="18" name="TextBox 2"/>
          <p:cNvSpPr txBox="1"/>
          <p:nvPr/>
        </p:nvSpPr>
        <p:spPr>
          <a:xfrm>
            <a:off x="1293932" y="1390439"/>
            <a:ext cx="356095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500" b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Luyện tập 1</a:t>
            </a:r>
            <a:endParaRPr lang="en-US" sz="4500" b="1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293932" y="2591586"/>
            <a:ext cx="17227226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40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Cho hai điểm phân biệt A, B như Hình </a:t>
            </a:r>
            <a:r>
              <a:rPr lang="vi-VN" sz="40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8.16</a:t>
            </a:r>
            <a:r>
              <a:rPr lang="vi-VN" sz="400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GB" sz="400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endParaRPr lang="en-GB" sz="400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endParaRPr lang="en-GB" sz="400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endParaRPr lang="vi-VN" sz="400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40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 </a:t>
            </a:r>
            <a:r>
              <a:rPr lang="vi-VN" sz="400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en-GB" sz="40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ã</a:t>
            </a:r>
            <a:r>
              <a:rPr lang="vi-VN" sz="400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 </a:t>
            </a:r>
            <a:r>
              <a:rPr lang="vi-VN" sz="40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lấy hai điểm C và D sao </a:t>
            </a:r>
            <a:r>
              <a:rPr lang="vi-VN" sz="40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vi-VN" sz="400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vi-VN" sz="400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lvl="0" indent="-4572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vi-VN" sz="400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Đi</a:t>
            </a:r>
            <a:r>
              <a:rPr lang="en-GB" sz="400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ể</a:t>
            </a:r>
            <a:r>
              <a:rPr lang="vi-VN" sz="400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 </a:t>
            </a:r>
            <a:r>
              <a:rPr lang="vi-VN" sz="40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 </a:t>
            </a:r>
            <a:r>
              <a:rPr lang="vi-VN" sz="400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r>
              <a:rPr lang="en-GB" sz="400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ằ</a:t>
            </a:r>
            <a:r>
              <a:rPr lang="vi-VN" sz="400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 </a:t>
            </a:r>
            <a:r>
              <a:rPr lang="vi-VN" sz="40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giữa hai điểm A và </a:t>
            </a:r>
            <a:r>
              <a:rPr lang="vi-VN" sz="40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vi-VN" sz="400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  <a:endParaRPr lang="vi-VN" sz="400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lvl="0" indent="-4572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vi-VN" sz="400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Điểm </a:t>
            </a:r>
            <a:r>
              <a:rPr lang="vi-VN" sz="40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 và điểm D nằm khác phía đối với điểm </a:t>
            </a:r>
            <a:r>
              <a:rPr lang="vi-VN" sz="40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vi-VN" sz="400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400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40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Khi đó điểm A và điểm B có nằm cùng phía đối với điểm D không?</a:t>
            </a:r>
            <a:endParaRPr lang="en-US" sz="4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4419600" y="3588595"/>
            <a:ext cx="6480689" cy="1284822"/>
            <a:chOff x="2989882" y="6640507"/>
            <a:chExt cx="6480689" cy="1284822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2989882" y="7524602"/>
              <a:ext cx="6480689" cy="8312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42CFBD7-EAF3-4CD2-AB8F-420462532F1F}"/>
                </a:ext>
              </a:extLst>
            </p:cNvPr>
            <p:cNvSpPr txBox="1"/>
            <p:nvPr/>
          </p:nvSpPr>
          <p:spPr>
            <a:xfrm flipH="1">
              <a:off x="3633945" y="7140499"/>
              <a:ext cx="482742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45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</a:t>
              </a:r>
              <a:endParaRPr lang="en-US" sz="45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 flipH="1">
              <a:off x="8321910" y="6640728"/>
              <a:ext cx="997815" cy="707886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400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B</a:t>
              </a:r>
              <a:endParaRPr lang="en-US" sz="4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42CFBD7-EAF3-4CD2-AB8F-420462532F1F}"/>
                </a:ext>
              </a:extLst>
            </p:cNvPr>
            <p:cNvSpPr txBox="1"/>
            <p:nvPr/>
          </p:nvSpPr>
          <p:spPr>
            <a:xfrm flipH="1">
              <a:off x="8338076" y="7136343"/>
              <a:ext cx="482742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45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</a:t>
              </a:r>
              <a:endParaRPr lang="en-US" sz="45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 flipH="1">
              <a:off x="3581400" y="6640507"/>
              <a:ext cx="997815" cy="707886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400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A</a:t>
              </a:r>
              <a:endParaRPr lang="en-US" sz="4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6234020" y="4869261"/>
            <a:ext cx="30639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i="1">
                <a:latin typeface="Arial" panose="020B0604020202020204" pitchFamily="34" charset="0"/>
                <a:cs typeface="Arial" panose="020B0604020202020204" pitchFamily="34" charset="0"/>
              </a:rPr>
              <a:t>Hình </a:t>
            </a:r>
            <a:r>
              <a:rPr lang="en-US" sz="4000" i="1" smtClean="0">
                <a:latin typeface="Arial" panose="020B0604020202020204" pitchFamily="34" charset="0"/>
                <a:cs typeface="Arial" panose="020B0604020202020204" pitchFamily="34" charset="0"/>
              </a:rPr>
              <a:t>8.16</a:t>
            </a:r>
            <a:endParaRPr lang="en-US" sz="4000" i="1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C8AD7A2-6D7B-41E0-A7AF-949CB12FC8D5}"/>
              </a:ext>
            </a:extLst>
          </p:cNvPr>
          <p:cNvSpPr txBox="1"/>
          <p:nvPr/>
        </p:nvSpPr>
        <p:spPr>
          <a:xfrm>
            <a:off x="4572000" y="277330"/>
            <a:ext cx="9128914" cy="930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5000" b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Hoạt động cá nhân</a:t>
            </a:r>
            <a:endParaRPr lang="en-GB" sz="50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965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4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361816" y="8799397"/>
            <a:ext cx="1897484" cy="1061551"/>
            <a:chOff x="0" y="0"/>
            <a:chExt cx="726425" cy="406400"/>
          </a:xfrm>
        </p:grpSpPr>
        <p:sp>
          <p:nvSpPr>
            <p:cNvPr id="4" name="Freeform 4"/>
            <p:cNvSpPr/>
            <p:nvPr/>
          </p:nvSpPr>
          <p:spPr>
            <a:xfrm>
              <a:off x="17780" y="22860"/>
              <a:ext cx="701026" cy="360680"/>
            </a:xfrm>
            <a:custGeom>
              <a:avLst/>
              <a:gdLst/>
              <a:ahLst/>
              <a:cxnLst/>
              <a:rect l="l" t="t" r="r" b="b"/>
              <a:pathLst>
                <a:path w="701026" h="360680">
                  <a:moveTo>
                    <a:pt x="701026" y="180340"/>
                  </a:moveTo>
                  <a:cubicBezTo>
                    <a:pt x="701026" y="81280"/>
                    <a:pt x="621016" y="0"/>
                    <a:pt x="520686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520685" y="360680"/>
                  </a:lnTo>
                  <a:cubicBezTo>
                    <a:pt x="619745" y="360680"/>
                    <a:pt x="701025" y="279400"/>
                    <a:pt x="701025" y="180340"/>
                  </a:cubicBezTo>
                  <a:close/>
                </a:path>
              </a:pathLst>
            </a:custGeom>
            <a:solidFill>
              <a:srgbClr val="454699">
                <a:alpha val="7843"/>
              </a:srgbClr>
            </a:solidFill>
          </p:spPr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358183" y="8942273"/>
            <a:ext cx="775800" cy="7758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6473625" y="9057715"/>
            <a:ext cx="544916" cy="544916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5400000">
            <a:off x="16310558" y="0"/>
            <a:ext cx="1977442" cy="197744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4800" y="9423248"/>
            <a:ext cx="755975" cy="755975"/>
          </a:xfrm>
          <a:prstGeom prst="rect">
            <a:avLst/>
          </a:prstGeom>
        </p:spPr>
      </p:pic>
      <p:grpSp>
        <p:nvGrpSpPr>
          <p:cNvPr id="37" name="Group 36"/>
          <p:cNvGrpSpPr/>
          <p:nvPr/>
        </p:nvGrpSpPr>
        <p:grpSpPr>
          <a:xfrm>
            <a:off x="5071868" y="2171700"/>
            <a:ext cx="9406132" cy="1357389"/>
            <a:chOff x="2989882" y="6580876"/>
            <a:chExt cx="9406132" cy="1357389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2989882" y="7524602"/>
              <a:ext cx="9406132" cy="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42CFBD7-EAF3-4CD2-AB8F-420462532F1F}"/>
                </a:ext>
              </a:extLst>
            </p:cNvPr>
            <p:cNvSpPr txBox="1"/>
            <p:nvPr/>
          </p:nvSpPr>
          <p:spPr>
            <a:xfrm flipH="1">
              <a:off x="3624107" y="7076491"/>
              <a:ext cx="358676" cy="861774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50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</a:t>
              </a:r>
              <a:endParaRPr lang="en-US" sz="5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 flipH="1">
              <a:off x="8322575" y="6580876"/>
              <a:ext cx="997815" cy="861774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500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B</a:t>
              </a:r>
              <a:endParaRPr lang="en-US" sz="5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42CFBD7-EAF3-4CD2-AB8F-420462532F1F}"/>
                </a:ext>
              </a:extLst>
            </p:cNvPr>
            <p:cNvSpPr txBox="1"/>
            <p:nvPr/>
          </p:nvSpPr>
          <p:spPr>
            <a:xfrm flipH="1">
              <a:off x="8338741" y="7076491"/>
              <a:ext cx="482742" cy="861774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50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</a:t>
              </a:r>
              <a:endParaRPr lang="en-US" sz="5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 flipH="1">
              <a:off x="3581755" y="6624012"/>
              <a:ext cx="997815" cy="861774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500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A</a:t>
              </a:r>
              <a:endParaRPr lang="en-US" sz="5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5" name="Rectangle 54"/>
          <p:cNvSpPr/>
          <p:nvPr/>
        </p:nvSpPr>
        <p:spPr>
          <a:xfrm>
            <a:off x="8242971" y="3899566"/>
            <a:ext cx="306392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000" i="1">
                <a:latin typeface="Arial" panose="020B0604020202020204" pitchFamily="34" charset="0"/>
                <a:cs typeface="Arial" panose="020B0604020202020204" pitchFamily="34" charset="0"/>
              </a:rPr>
              <a:t>Hình </a:t>
            </a:r>
            <a:r>
              <a:rPr lang="en-US" sz="5000" i="1" smtClean="0">
                <a:latin typeface="Arial" panose="020B0604020202020204" pitchFamily="34" charset="0"/>
                <a:cs typeface="Arial" panose="020B0604020202020204" pitchFamily="34" charset="0"/>
              </a:rPr>
              <a:t>8.16</a:t>
            </a:r>
            <a:endParaRPr lang="en-US" sz="5000" i="1"/>
          </a:p>
        </p:txBody>
      </p:sp>
      <p:sp>
        <p:nvSpPr>
          <p:cNvPr id="56" name="TextBox 2"/>
          <p:cNvSpPr txBox="1"/>
          <p:nvPr/>
        </p:nvSpPr>
        <p:spPr>
          <a:xfrm>
            <a:off x="6694213" y="451770"/>
            <a:ext cx="4838700" cy="804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800" b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Trả lời</a:t>
            </a:r>
            <a:endParaRPr lang="en-US" sz="4800" b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052287" y="5545480"/>
            <a:ext cx="10849830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50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Lấy đ</a:t>
            </a:r>
            <a:r>
              <a:rPr lang="vi-VN" sz="450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n-GB" sz="45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ể</a:t>
            </a:r>
            <a:r>
              <a:rPr lang="vi-VN" sz="45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 C n</a:t>
            </a:r>
            <a:r>
              <a:rPr lang="en-GB" sz="45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ằ</a:t>
            </a:r>
            <a:r>
              <a:rPr lang="vi-VN" sz="45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 giữa hai điểm A </a:t>
            </a:r>
            <a:r>
              <a:rPr lang="vi-VN" sz="45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và </a:t>
            </a:r>
            <a:r>
              <a:rPr lang="vi-VN" sz="450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en-GB" sz="450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 </a:t>
            </a:r>
            <a:endParaRPr lang="en-US" sz="4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2F87412-107F-44E1-A048-F4EEBBD1BFCE}"/>
              </a:ext>
            </a:extLst>
          </p:cNvPr>
          <p:cNvSpPr txBox="1"/>
          <p:nvPr/>
        </p:nvSpPr>
        <p:spPr>
          <a:xfrm flipH="1">
            <a:off x="8383260" y="2126569"/>
            <a:ext cx="864021" cy="861774"/>
          </a:xfrm>
          <a:prstGeom prst="rect">
            <a:avLst/>
          </a:prstGeom>
          <a:solidFill>
            <a:schemeClr val="bg1">
              <a:alpha val="2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50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</a:t>
            </a:r>
            <a:endParaRPr lang="en-US" sz="5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42CFBD7-EAF3-4CD2-AB8F-420462532F1F}"/>
              </a:ext>
            </a:extLst>
          </p:cNvPr>
          <p:cNvSpPr txBox="1"/>
          <p:nvPr/>
        </p:nvSpPr>
        <p:spPr>
          <a:xfrm flipH="1">
            <a:off x="8455582" y="2667315"/>
            <a:ext cx="418013" cy="861774"/>
          </a:xfrm>
          <a:prstGeom prst="rect">
            <a:avLst/>
          </a:prstGeom>
          <a:solidFill>
            <a:schemeClr val="bg1">
              <a:alpha val="2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</a:t>
            </a:r>
            <a:endParaRPr lang="en-US" sz="5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2052287" y="6564836"/>
            <a:ext cx="14842525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50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Lấy đ</a:t>
            </a:r>
            <a:r>
              <a:rPr lang="vi-VN" sz="450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n-GB" sz="45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ể</a:t>
            </a:r>
            <a:r>
              <a:rPr lang="vi-VN" sz="45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 </a:t>
            </a:r>
            <a:r>
              <a:rPr lang="en-GB" sz="450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</a:t>
            </a:r>
            <a:r>
              <a:rPr lang="vi-VN" sz="450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45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r>
              <a:rPr lang="en-GB" sz="45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ằ</a:t>
            </a:r>
            <a:r>
              <a:rPr lang="vi-VN" sz="45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 </a:t>
            </a:r>
            <a:r>
              <a:rPr lang="en-GB" sz="450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khác phía với điểm C đối với điểm </a:t>
            </a:r>
            <a:r>
              <a:rPr lang="vi-VN" sz="450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en-GB" sz="45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GB" sz="450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4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2F87412-107F-44E1-A048-F4EEBBD1BFCE}"/>
              </a:ext>
            </a:extLst>
          </p:cNvPr>
          <p:cNvSpPr txBox="1"/>
          <p:nvPr/>
        </p:nvSpPr>
        <p:spPr>
          <a:xfrm flipH="1">
            <a:off x="13043186" y="2146171"/>
            <a:ext cx="864021" cy="861774"/>
          </a:xfrm>
          <a:prstGeom prst="rect">
            <a:avLst/>
          </a:prstGeom>
          <a:solidFill>
            <a:schemeClr val="bg1">
              <a:alpha val="2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50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</a:t>
            </a:r>
            <a:endParaRPr lang="en-US" sz="5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42CFBD7-EAF3-4CD2-AB8F-420462532F1F}"/>
              </a:ext>
            </a:extLst>
          </p:cNvPr>
          <p:cNvSpPr txBox="1"/>
          <p:nvPr/>
        </p:nvSpPr>
        <p:spPr>
          <a:xfrm flipH="1">
            <a:off x="13057184" y="2667315"/>
            <a:ext cx="418013" cy="861774"/>
          </a:xfrm>
          <a:prstGeom prst="rect">
            <a:avLst/>
          </a:prstGeom>
          <a:solidFill>
            <a:schemeClr val="bg1">
              <a:alpha val="2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</a:t>
            </a:r>
            <a:endParaRPr lang="en-US" sz="5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2252620" y="7724068"/>
            <a:ext cx="14028584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500" smtClean="0">
                <a:latin typeface="Arial" panose="020B0604020202020204" pitchFamily="34" charset="0"/>
                <a:cs typeface="Arial" panose="020B0604020202020204" pitchFamily="34" charset="0"/>
              </a:rPr>
              <a:t>=&gt; Khi đó, điểm A và B nằm cùng phía đối với điểm D.</a:t>
            </a:r>
            <a:endParaRPr lang="en-US" sz="4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77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7" grpId="0" animBg="1"/>
      <p:bldP spid="61" grpId="0" animBg="1"/>
      <p:bldP spid="62" grpId="0"/>
      <p:bldP spid="63" grpId="0" animBg="1"/>
      <p:bldP spid="64" grpId="0" animBg="1"/>
      <p:bldP spid="6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flipH="1">
            <a:off x="0" y="8827775"/>
            <a:ext cx="1459225" cy="145922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5400000">
            <a:off x="16619254" y="0"/>
            <a:ext cx="1668746" cy="1668746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5670512" y="8827775"/>
            <a:ext cx="1897484" cy="1061551"/>
            <a:chOff x="0" y="0"/>
            <a:chExt cx="726425" cy="406400"/>
          </a:xfrm>
        </p:grpSpPr>
        <p:sp>
          <p:nvSpPr>
            <p:cNvPr id="5" name="Freeform 5"/>
            <p:cNvSpPr/>
            <p:nvPr/>
          </p:nvSpPr>
          <p:spPr>
            <a:xfrm>
              <a:off x="17780" y="22860"/>
              <a:ext cx="701026" cy="360680"/>
            </a:xfrm>
            <a:custGeom>
              <a:avLst/>
              <a:gdLst/>
              <a:ahLst/>
              <a:cxnLst/>
              <a:rect l="l" t="t" r="r" b="b"/>
              <a:pathLst>
                <a:path w="701026" h="360680">
                  <a:moveTo>
                    <a:pt x="701026" y="180340"/>
                  </a:moveTo>
                  <a:cubicBezTo>
                    <a:pt x="701026" y="81280"/>
                    <a:pt x="621016" y="0"/>
                    <a:pt x="520686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520685" y="360680"/>
                  </a:lnTo>
                  <a:cubicBezTo>
                    <a:pt x="619745" y="360680"/>
                    <a:pt x="701025" y="279400"/>
                    <a:pt x="701025" y="180340"/>
                  </a:cubicBezTo>
                  <a:close/>
                </a:path>
              </a:pathLst>
            </a:custGeom>
            <a:solidFill>
              <a:srgbClr val="454699">
                <a:alpha val="7843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6666879" y="8970651"/>
            <a:ext cx="775800" cy="775800"/>
            <a:chOff x="0" y="0"/>
            <a:chExt cx="1034400" cy="1034400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034400" cy="1034400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153923" y="153923"/>
              <a:ext cx="726554" cy="726554"/>
            </a:xfrm>
            <a:prstGeom prst="rect">
              <a:avLst/>
            </a:prstGeom>
          </p:spPr>
        </p:pic>
      </p:grpSp>
      <p:sp>
        <p:nvSpPr>
          <p:cNvPr id="17" name="TextBox 7"/>
          <p:cNvSpPr txBox="1"/>
          <p:nvPr/>
        </p:nvSpPr>
        <p:spPr>
          <a:xfrm>
            <a:off x="4800600" y="582029"/>
            <a:ext cx="11357095" cy="838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5000" b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Hoạt động nhóm đôi</a:t>
            </a:r>
            <a:endParaRPr lang="en-US" sz="5000" b="1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2"/>
          <p:cNvSpPr txBox="1"/>
          <p:nvPr/>
        </p:nvSpPr>
        <p:spPr>
          <a:xfrm>
            <a:off x="1005787" y="1738512"/>
            <a:ext cx="4838700" cy="804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800" b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Vận dụng</a:t>
            </a:r>
            <a:endParaRPr lang="en-US" sz="4800" b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9980" y="2775055"/>
            <a:ext cx="16295375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Cho hình bình hành ABCD như Hình 8.17. 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Em </a:t>
            </a:r>
            <a:r>
              <a:rPr lang="en-US" sz="4500" smtClean="0">
                <a:latin typeface="Arial" panose="020B0604020202020204" pitchFamily="34" charset="0"/>
                <a:cs typeface="Arial" panose="020B0604020202020204" pitchFamily="34" charset="0"/>
              </a:rPr>
              <a:t>hãy xác 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định một điểm vừa nằm giữa hai điểm A 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và </a:t>
            </a:r>
            <a:r>
              <a:rPr lang="en-US" sz="4500" smtClean="0">
                <a:latin typeface="Arial" panose="020B0604020202020204" pitchFamily="34" charset="0"/>
                <a:cs typeface="Arial" panose="020B0604020202020204" pitchFamily="34" charset="0"/>
              </a:rPr>
              <a:t>C, vừa 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nằm giữa hai điểm B và D.</a:t>
            </a:r>
          </a:p>
        </p:txBody>
      </p:sp>
      <p:pic>
        <p:nvPicPr>
          <p:cNvPr id="20" name="Picture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>
            <a:off x="5257800" y="316102"/>
            <a:ext cx="1658154" cy="131616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5225143" y="5128800"/>
            <a:ext cx="7563553" cy="4700814"/>
            <a:chOff x="7477732" y="5141350"/>
            <a:chExt cx="7563553" cy="4700814"/>
          </a:xfrm>
        </p:grpSpPr>
        <p:sp>
          <p:nvSpPr>
            <p:cNvPr id="12" name="Flowchart: Data 11"/>
            <p:cNvSpPr/>
            <p:nvPr/>
          </p:nvSpPr>
          <p:spPr>
            <a:xfrm>
              <a:off x="8153400" y="6011542"/>
              <a:ext cx="6212217" cy="2888985"/>
            </a:xfrm>
            <a:prstGeom prst="flowChartInputOutput">
              <a:avLst/>
            </a:prstGeom>
            <a:noFill/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 flipH="1">
              <a:off x="9067800" y="5141350"/>
              <a:ext cx="997815" cy="861774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500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A</a:t>
              </a:r>
              <a:endParaRPr lang="en-US" sz="5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 flipH="1">
              <a:off x="14043470" y="5191936"/>
              <a:ext cx="997815" cy="861774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500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D</a:t>
              </a:r>
              <a:endParaRPr lang="en-US" sz="5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 flipH="1">
              <a:off x="7477732" y="8815413"/>
              <a:ext cx="997815" cy="861774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500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B</a:t>
              </a:r>
              <a:endParaRPr lang="en-US" sz="5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 flipH="1">
              <a:off x="13045655" y="8980390"/>
              <a:ext cx="997815" cy="861774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500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C</a:t>
              </a:r>
              <a:endParaRPr lang="en-US" sz="5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7281730" y="9279906"/>
            <a:ext cx="306392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500" i="1">
                <a:latin typeface="Arial" panose="020B0604020202020204" pitchFamily="34" charset="0"/>
                <a:cs typeface="Arial" panose="020B0604020202020204" pitchFamily="34" charset="0"/>
              </a:rPr>
              <a:t>Hình </a:t>
            </a:r>
            <a:r>
              <a:rPr lang="en-US" sz="4500" i="1" smtClean="0">
                <a:latin typeface="Arial" panose="020B0604020202020204" pitchFamily="34" charset="0"/>
                <a:cs typeface="Arial" panose="020B0604020202020204" pitchFamily="34" charset="0"/>
              </a:rPr>
              <a:t>8.17</a:t>
            </a:r>
            <a:endParaRPr lang="en-US" sz="4500" i="1"/>
          </a:p>
        </p:txBody>
      </p:sp>
    </p:spTree>
    <p:extLst>
      <p:ext uri="{BB962C8B-B14F-4D97-AF65-F5344CB8AC3E}">
        <p14:creationId xmlns:p14="http://schemas.microsoft.com/office/powerpoint/2010/main" val="3984816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flipH="1">
            <a:off x="0" y="8827775"/>
            <a:ext cx="1459225" cy="145922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5400000">
            <a:off x="16619254" y="0"/>
            <a:ext cx="1668746" cy="1668746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5670512" y="8827775"/>
            <a:ext cx="1897484" cy="1061551"/>
            <a:chOff x="0" y="0"/>
            <a:chExt cx="726425" cy="406400"/>
          </a:xfrm>
        </p:grpSpPr>
        <p:sp>
          <p:nvSpPr>
            <p:cNvPr id="5" name="Freeform 5"/>
            <p:cNvSpPr/>
            <p:nvPr/>
          </p:nvSpPr>
          <p:spPr>
            <a:xfrm>
              <a:off x="17780" y="22860"/>
              <a:ext cx="701026" cy="360680"/>
            </a:xfrm>
            <a:custGeom>
              <a:avLst/>
              <a:gdLst/>
              <a:ahLst/>
              <a:cxnLst/>
              <a:rect l="l" t="t" r="r" b="b"/>
              <a:pathLst>
                <a:path w="701026" h="360680">
                  <a:moveTo>
                    <a:pt x="701026" y="180340"/>
                  </a:moveTo>
                  <a:cubicBezTo>
                    <a:pt x="701026" y="81280"/>
                    <a:pt x="621016" y="0"/>
                    <a:pt x="520686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520685" y="360680"/>
                  </a:lnTo>
                  <a:cubicBezTo>
                    <a:pt x="619745" y="360680"/>
                    <a:pt x="701025" y="279400"/>
                    <a:pt x="701025" y="180340"/>
                  </a:cubicBezTo>
                  <a:close/>
                </a:path>
              </a:pathLst>
            </a:custGeom>
            <a:solidFill>
              <a:srgbClr val="454699">
                <a:alpha val="7843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6666879" y="8970651"/>
            <a:ext cx="775800" cy="775800"/>
            <a:chOff x="0" y="0"/>
            <a:chExt cx="1034400" cy="1034400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034400" cy="1034400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153923" y="153923"/>
              <a:ext cx="726554" cy="726554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>
            <a:off x="5115532" y="1663303"/>
            <a:ext cx="7563553" cy="4535837"/>
            <a:chOff x="7477732" y="5141350"/>
            <a:chExt cx="7563553" cy="4535837"/>
          </a:xfrm>
        </p:grpSpPr>
        <p:sp>
          <p:nvSpPr>
            <p:cNvPr id="12" name="Flowchart: Data 11"/>
            <p:cNvSpPr/>
            <p:nvPr/>
          </p:nvSpPr>
          <p:spPr>
            <a:xfrm>
              <a:off x="8153400" y="6011542"/>
              <a:ext cx="6212217" cy="2888985"/>
            </a:xfrm>
            <a:prstGeom prst="flowChartInputOutput">
              <a:avLst/>
            </a:prstGeom>
            <a:noFill/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 flipH="1">
              <a:off x="9067800" y="5141350"/>
              <a:ext cx="997815" cy="861774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500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A</a:t>
              </a:r>
              <a:endParaRPr lang="en-US" sz="5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 flipH="1">
              <a:off x="14043470" y="5191936"/>
              <a:ext cx="997815" cy="861774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500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D</a:t>
              </a:r>
              <a:endParaRPr lang="en-US" sz="5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 flipH="1">
              <a:off x="7477732" y="8815413"/>
              <a:ext cx="997815" cy="861774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500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B</a:t>
              </a:r>
              <a:endParaRPr lang="en-US" sz="5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 flipH="1">
              <a:off x="13045655" y="8815413"/>
              <a:ext cx="997815" cy="861774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500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C</a:t>
              </a:r>
              <a:endParaRPr lang="en-US" sz="5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6705600" y="5760933"/>
            <a:ext cx="306392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500" i="1">
                <a:latin typeface="Arial" panose="020B0604020202020204" pitchFamily="34" charset="0"/>
                <a:cs typeface="Arial" panose="020B0604020202020204" pitchFamily="34" charset="0"/>
              </a:rPr>
              <a:t>Hình </a:t>
            </a:r>
            <a:r>
              <a:rPr lang="en-US" sz="4500" i="1" smtClean="0">
                <a:latin typeface="Arial" panose="020B0604020202020204" pitchFamily="34" charset="0"/>
                <a:cs typeface="Arial" panose="020B0604020202020204" pitchFamily="34" charset="0"/>
              </a:rPr>
              <a:t>8.17</a:t>
            </a:r>
            <a:endParaRPr lang="en-US" sz="4500" i="1"/>
          </a:p>
        </p:txBody>
      </p:sp>
      <p:sp>
        <p:nvSpPr>
          <p:cNvPr id="15" name="Rectangle 14"/>
          <p:cNvSpPr/>
          <p:nvPr/>
        </p:nvSpPr>
        <p:spPr>
          <a:xfrm>
            <a:off x="1676264" y="7308787"/>
            <a:ext cx="14874597" cy="1677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450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Gọi I là giao điểm của BD </a:t>
            </a:r>
            <a:r>
              <a:rPr lang="vi-VN" sz="450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và </a:t>
            </a:r>
            <a:r>
              <a:rPr lang="vi-VN" sz="450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 </a:t>
            </a:r>
            <a:r>
              <a:rPr lang="vi-VN" sz="450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 có I là điểm vừa nằm giữa hai điểm A </a:t>
            </a:r>
            <a:r>
              <a:rPr lang="vi-VN" sz="450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và </a:t>
            </a:r>
            <a:r>
              <a:rPr lang="vi-VN" sz="450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C, </a:t>
            </a:r>
            <a:r>
              <a:rPr lang="vi-VN" sz="450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vừa nằm giữa hai điểm B và D.</a:t>
            </a:r>
            <a:endParaRPr lang="en-US" sz="4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"/>
          <p:cNvSpPr txBox="1"/>
          <p:nvPr/>
        </p:nvSpPr>
        <p:spPr>
          <a:xfrm>
            <a:off x="6694213" y="451770"/>
            <a:ext cx="4838700" cy="804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800" b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Trả lời</a:t>
            </a:r>
            <a:endParaRPr lang="en-US" sz="4800" b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027277" y="2525077"/>
            <a:ext cx="3656178" cy="289740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5791200" y="2525077"/>
            <a:ext cx="6212217" cy="289740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C2F87412-107F-44E1-A048-F4EEBBD1BFCE}"/>
              </a:ext>
            </a:extLst>
          </p:cNvPr>
          <p:cNvSpPr txBox="1"/>
          <p:nvPr/>
        </p:nvSpPr>
        <p:spPr>
          <a:xfrm flipH="1">
            <a:off x="8710928" y="4080451"/>
            <a:ext cx="997815" cy="861774"/>
          </a:xfrm>
          <a:prstGeom prst="rect">
            <a:avLst/>
          </a:prstGeom>
          <a:solidFill>
            <a:schemeClr val="bg1">
              <a:alpha val="2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50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</a:t>
            </a:r>
            <a:endParaRPr lang="en-US" sz="5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459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16105650" y="9068938"/>
            <a:ext cx="1897484" cy="1061551"/>
            <a:chOff x="0" y="0"/>
            <a:chExt cx="726425" cy="406400"/>
          </a:xfrm>
        </p:grpSpPr>
        <p:sp>
          <p:nvSpPr>
            <p:cNvPr id="5" name="Freeform 5"/>
            <p:cNvSpPr/>
            <p:nvPr/>
          </p:nvSpPr>
          <p:spPr>
            <a:xfrm>
              <a:off x="17780" y="22860"/>
              <a:ext cx="701026" cy="360680"/>
            </a:xfrm>
            <a:custGeom>
              <a:avLst/>
              <a:gdLst/>
              <a:ahLst/>
              <a:cxnLst/>
              <a:rect l="l" t="t" r="r" b="b"/>
              <a:pathLst>
                <a:path w="701026" h="360680">
                  <a:moveTo>
                    <a:pt x="701026" y="180340"/>
                  </a:moveTo>
                  <a:cubicBezTo>
                    <a:pt x="701026" y="81280"/>
                    <a:pt x="621016" y="0"/>
                    <a:pt x="520686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520685" y="360680"/>
                  </a:lnTo>
                  <a:cubicBezTo>
                    <a:pt x="619745" y="360680"/>
                    <a:pt x="701025" y="279400"/>
                    <a:pt x="701025" y="180340"/>
                  </a:cubicBezTo>
                  <a:close/>
                </a:path>
              </a:pathLst>
            </a:custGeom>
            <a:solidFill>
              <a:srgbClr val="454699">
                <a:alpha val="7843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7102017" y="9211814"/>
            <a:ext cx="775800" cy="775800"/>
            <a:chOff x="0" y="0"/>
            <a:chExt cx="1034400" cy="1034400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034400" cy="1034400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153923" y="153923"/>
              <a:ext cx="726554" cy="726554"/>
            </a:xfrm>
            <a:prstGeom prst="rect">
              <a:avLst/>
            </a:prstGeom>
          </p:spPr>
        </p:pic>
      </p:grpSp>
      <p:pic>
        <p:nvPicPr>
          <p:cNvPr id="17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16200000">
            <a:off x="16230600" y="27214"/>
            <a:ext cx="2101414" cy="2101414"/>
          </a:xfrm>
          <a:prstGeom prst="rect">
            <a:avLst/>
          </a:prstGeom>
        </p:spPr>
      </p:pic>
      <p:pic>
        <p:nvPicPr>
          <p:cNvPr id="18" name="Picture 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92399" y="9300213"/>
            <a:ext cx="835719" cy="83571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95400" y="419100"/>
            <a:ext cx="2971800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50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50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Tia</a:t>
            </a:r>
            <a:endParaRPr lang="en-US" sz="5000" b="1" u="none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6" descr="Cường độ tia UV mạnh nhất vào lúc nào trong ngày? | Vinmec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514" y="2437040"/>
            <a:ext cx="6324600" cy="420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Ứng dụng Laser trong công nghệ Hàn – hopphatcnc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2974" y="2464254"/>
            <a:ext cx="7307240" cy="4182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5"/>
          <p:cNvSpPr txBox="1"/>
          <p:nvPr/>
        </p:nvSpPr>
        <p:spPr>
          <a:xfrm>
            <a:off x="3124200" y="7609890"/>
            <a:ext cx="11658600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500" smtClean="0">
                <a:solidFill>
                  <a:srgbClr val="2020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 tia nắng mặt trời và tia sáng từ máy hàn cho ta hình ảnh của các </a:t>
            </a:r>
            <a:r>
              <a:rPr lang="en-US" sz="4500" smtClean="0">
                <a:solidFill>
                  <a:srgbClr val="2020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tia.</a:t>
            </a:r>
            <a:endParaRPr lang="en-US" sz="4500">
              <a:solidFill>
                <a:srgbClr val="2020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087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B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utoShape 7"/>
          <p:cNvSpPr/>
          <p:nvPr/>
        </p:nvSpPr>
        <p:spPr>
          <a:xfrm>
            <a:off x="842623" y="1141095"/>
            <a:ext cx="16251517" cy="7855563"/>
          </a:xfrm>
          <a:prstGeom prst="rect">
            <a:avLst/>
          </a:prstGeom>
          <a:solidFill>
            <a:srgbClr val="F8F4EB"/>
          </a:solidFill>
        </p:spPr>
      </p:sp>
      <p:grpSp>
        <p:nvGrpSpPr>
          <p:cNvPr id="2" name="Group 2"/>
          <p:cNvGrpSpPr/>
          <p:nvPr/>
        </p:nvGrpSpPr>
        <p:grpSpPr>
          <a:xfrm>
            <a:off x="15880033" y="9207451"/>
            <a:ext cx="1897484" cy="1061551"/>
            <a:chOff x="0" y="0"/>
            <a:chExt cx="726425" cy="406400"/>
          </a:xfrm>
        </p:grpSpPr>
        <p:sp>
          <p:nvSpPr>
            <p:cNvPr id="3" name="Freeform 3"/>
            <p:cNvSpPr/>
            <p:nvPr/>
          </p:nvSpPr>
          <p:spPr>
            <a:xfrm>
              <a:off x="17780" y="22860"/>
              <a:ext cx="701026" cy="360680"/>
            </a:xfrm>
            <a:custGeom>
              <a:avLst/>
              <a:gdLst/>
              <a:ahLst/>
              <a:cxnLst/>
              <a:rect l="l" t="t" r="r" b="b"/>
              <a:pathLst>
                <a:path w="701026" h="360680">
                  <a:moveTo>
                    <a:pt x="701026" y="180340"/>
                  </a:moveTo>
                  <a:cubicBezTo>
                    <a:pt x="701026" y="81280"/>
                    <a:pt x="621016" y="0"/>
                    <a:pt x="520686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520685" y="360680"/>
                  </a:lnTo>
                  <a:cubicBezTo>
                    <a:pt x="619745" y="360680"/>
                    <a:pt x="701025" y="279400"/>
                    <a:pt x="701025" y="180340"/>
                  </a:cubicBezTo>
                  <a:close/>
                </a:path>
              </a:pathLst>
            </a:custGeom>
            <a:solidFill>
              <a:srgbClr val="454699">
                <a:alpha val="7843"/>
              </a:srgbClr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6660005" y="9350326"/>
            <a:ext cx="775800" cy="775800"/>
            <a:chOff x="0" y="0"/>
            <a:chExt cx="1034400" cy="1034400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034400" cy="1034400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53923" y="153923"/>
              <a:ext cx="726554" cy="726554"/>
            </a:xfrm>
            <a:prstGeom prst="rect">
              <a:avLst/>
            </a:prstGeom>
          </p:spPr>
        </p:pic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10800000" flipH="1">
            <a:off x="16828775" y="0"/>
            <a:ext cx="1459225" cy="1459225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5400000">
            <a:off x="0" y="9233231"/>
            <a:ext cx="1053769" cy="1053769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0464633" y="2170155"/>
            <a:ext cx="7093754" cy="2898722"/>
            <a:chOff x="5035682" y="3579419"/>
            <a:chExt cx="7093754" cy="2898722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8256773" y="4427222"/>
              <a:ext cx="299897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up 27"/>
            <p:cNvGrpSpPr/>
            <p:nvPr/>
          </p:nvGrpSpPr>
          <p:grpSpPr>
            <a:xfrm>
              <a:off x="5035682" y="3579419"/>
              <a:ext cx="7093754" cy="1731678"/>
              <a:chOff x="2767764" y="6676799"/>
              <a:chExt cx="7093754" cy="1731678"/>
            </a:xfrm>
          </p:grpSpPr>
          <p:cxnSp>
            <p:nvCxnSpPr>
              <p:cNvPr id="29" name="Straight Connector 28"/>
              <p:cNvCxnSpPr/>
              <p:nvPr/>
            </p:nvCxnSpPr>
            <p:spPr>
              <a:xfrm>
                <a:off x="2989882" y="7524602"/>
                <a:ext cx="2998973" cy="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2F87412-107F-44E1-A048-F4EEBBD1BFCE}"/>
                  </a:ext>
                </a:extLst>
              </p:cNvPr>
              <p:cNvSpPr txBox="1"/>
              <p:nvPr/>
            </p:nvSpPr>
            <p:spPr>
              <a:xfrm flipH="1">
                <a:off x="8863703" y="6676799"/>
                <a:ext cx="997815" cy="784830"/>
              </a:xfrm>
              <a:prstGeom prst="rect">
                <a:avLst/>
              </a:prstGeom>
              <a:solidFill>
                <a:schemeClr val="bg1">
                  <a:alpha val="2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4500" smtClean="0">
                    <a:solidFill>
                      <a:srgbClr val="00B0F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y</a:t>
                </a:r>
                <a:endParaRPr lang="en-US" sz="450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42CFBD7-EAF3-4CD2-AB8F-420462532F1F}"/>
                  </a:ext>
                </a:extLst>
              </p:cNvPr>
              <p:cNvSpPr txBox="1"/>
              <p:nvPr/>
            </p:nvSpPr>
            <p:spPr>
              <a:xfrm flipH="1">
                <a:off x="5770550" y="7125808"/>
                <a:ext cx="482742" cy="784830"/>
              </a:xfrm>
              <a:prstGeom prst="rect">
                <a:avLst/>
              </a:prstGeom>
              <a:solidFill>
                <a:schemeClr val="bg1">
                  <a:alpha val="2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4500" dirty="0">
                    <a:solidFill>
                      <a:srgbClr val="00B0F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</a:t>
                </a:r>
                <a:endParaRPr lang="en-US" sz="450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2F87412-107F-44E1-A048-F4EEBBD1BFCE}"/>
                  </a:ext>
                </a:extLst>
              </p:cNvPr>
              <p:cNvSpPr txBox="1"/>
              <p:nvPr/>
            </p:nvSpPr>
            <p:spPr>
              <a:xfrm flipH="1">
                <a:off x="2767764" y="6733393"/>
                <a:ext cx="997815" cy="784830"/>
              </a:xfrm>
              <a:prstGeom prst="rect">
                <a:avLst/>
              </a:prstGeom>
              <a:solidFill>
                <a:schemeClr val="bg1">
                  <a:alpha val="2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4500" smtClean="0">
                    <a:solidFill>
                      <a:srgbClr val="00B0F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x</a:t>
                </a:r>
                <a:endParaRPr lang="en-US" sz="450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2F87412-107F-44E1-A048-F4EEBBD1BFCE}"/>
                  </a:ext>
                </a:extLst>
              </p:cNvPr>
              <p:cNvSpPr txBox="1"/>
              <p:nvPr/>
            </p:nvSpPr>
            <p:spPr>
              <a:xfrm flipH="1">
                <a:off x="5717592" y="7623647"/>
                <a:ext cx="997815" cy="784830"/>
              </a:xfrm>
              <a:prstGeom prst="rect">
                <a:avLst/>
              </a:prstGeom>
              <a:solidFill>
                <a:schemeClr val="bg1">
                  <a:alpha val="2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4500" smtClean="0">
                    <a:solidFill>
                      <a:srgbClr val="00B0F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O</a:t>
                </a:r>
                <a:endParaRPr lang="en-US" sz="450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6" name="Rectangle 35"/>
            <p:cNvSpPr/>
            <p:nvPr/>
          </p:nvSpPr>
          <p:spPr>
            <a:xfrm>
              <a:off x="6981441" y="5693311"/>
              <a:ext cx="3005951" cy="7848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500" i="1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Hình </a:t>
              </a:r>
              <a:r>
                <a:rPr lang="en-US" sz="4500" i="1" smtClean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8.18a</a:t>
              </a:r>
              <a:endParaRPr lang="en-US" sz="4500" i="1"/>
            </a:p>
          </p:txBody>
        </p:sp>
      </p:grpSp>
      <p:sp>
        <p:nvSpPr>
          <p:cNvPr id="39" name="Text Box 15">
            <a:extLst>
              <a:ext uri="{FF2B5EF4-FFF2-40B4-BE49-F238E27FC236}">
                <a16:creationId xmlns:a16="http://schemas.microsoft.com/office/drawing/2014/main" id="{77C8A071-3EDF-4159-8FE2-A904C752A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9317" y="1718917"/>
            <a:ext cx="8776315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7663" indent="-347663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en-US" sz="4500" smtClean="0">
                <a:cs typeface="Arial" panose="020B0604020202020204" pitchFamily="34" charset="0"/>
              </a:rPr>
              <a:t>Điểm </a:t>
            </a:r>
            <a:r>
              <a:rPr lang="en-US" altLang="en-US" sz="4500" smtClean="0">
                <a:cs typeface="Arial" panose="020B0604020202020204" pitchFamily="34" charset="0"/>
              </a:rPr>
              <a:t>O trên đường thẳng xy chia đường thẳng thành 2 phần (H.8.18a)</a:t>
            </a:r>
            <a:r>
              <a:rPr lang="en-US" altLang="en-US" sz="4500" smtClean="0">
                <a:cs typeface="Arial" panose="020B0604020202020204" pitchFamily="34" charset="0"/>
              </a:rPr>
              <a:t>.</a:t>
            </a:r>
            <a:endParaRPr lang="en-US" altLang="en-US" sz="4500">
              <a:cs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1559804" y="1815147"/>
            <a:ext cx="4297971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500" i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Đường thẳng xy</a:t>
            </a:r>
            <a:endParaRPr lang="en-US" sz="4500" i="1"/>
          </a:p>
        </p:txBody>
      </p:sp>
      <p:sp>
        <p:nvSpPr>
          <p:cNvPr id="43" name="Rectangle 42"/>
          <p:cNvSpPr/>
          <p:nvPr/>
        </p:nvSpPr>
        <p:spPr>
          <a:xfrm>
            <a:off x="11108023" y="3299901"/>
            <a:ext cx="1878784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500" i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Tia</a:t>
            </a:r>
            <a:r>
              <a:rPr lang="en-GB" sz="4500" i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Ox</a:t>
            </a:r>
            <a:endParaRPr lang="en-US" sz="4500" i="1"/>
          </a:p>
        </p:txBody>
      </p:sp>
      <p:sp>
        <p:nvSpPr>
          <p:cNvPr id="44" name="Rectangle 43"/>
          <p:cNvSpPr/>
          <p:nvPr/>
        </p:nvSpPr>
        <p:spPr>
          <a:xfrm>
            <a:off x="14456640" y="3345626"/>
            <a:ext cx="1878784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500" i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Tia</a:t>
            </a:r>
            <a:r>
              <a:rPr lang="en-GB" sz="4500" i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Oy</a:t>
            </a:r>
            <a:endParaRPr lang="en-US" sz="4500" i="1"/>
          </a:p>
        </p:txBody>
      </p:sp>
      <p:grpSp>
        <p:nvGrpSpPr>
          <p:cNvPr id="45" name="Group 44"/>
          <p:cNvGrpSpPr/>
          <p:nvPr/>
        </p:nvGrpSpPr>
        <p:grpSpPr>
          <a:xfrm>
            <a:off x="1292296" y="5737504"/>
            <a:ext cx="15392401" cy="2594799"/>
            <a:chOff x="1665514" y="6501230"/>
            <a:chExt cx="14197799" cy="1644749"/>
          </a:xfrm>
        </p:grpSpPr>
        <p:sp>
          <p:nvSpPr>
            <p:cNvPr id="46" name="Rounded Rectangle 45"/>
            <p:cNvSpPr/>
            <p:nvPr/>
          </p:nvSpPr>
          <p:spPr>
            <a:xfrm>
              <a:off x="1665514" y="6501230"/>
              <a:ext cx="14197799" cy="1644749"/>
            </a:xfrm>
            <a:prstGeom prst="roundRect">
              <a:avLst/>
            </a:prstGeom>
            <a:solidFill>
              <a:srgbClr val="FFFFCC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 prst="coolSlant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vi-VN" sz="2800" dirty="0">
                <a:solidFill>
                  <a:schemeClr val="tx1"/>
                </a:solidFill>
              </a:endParaRPr>
            </a:p>
          </p:txBody>
        </p:sp>
        <p:sp>
          <p:nvSpPr>
            <p:cNvPr id="47" name="Content Placeholder 2">
              <a:extLst>
                <a:ext uri="{FF2B5EF4-FFF2-40B4-BE49-F238E27FC236}">
                  <a16:creationId xmlns:a16="http://schemas.microsoft.com/office/drawing/2014/main" id="{85F88710-04F3-43DC-98E6-E3E16C3B1771}"/>
                </a:ext>
              </a:extLst>
            </p:cNvPr>
            <p:cNvSpPr txBox="1">
              <a:spLocks/>
            </p:cNvSpPr>
            <p:nvPr/>
          </p:nvSpPr>
          <p:spPr>
            <a:xfrm>
              <a:off x="1886706" y="6749968"/>
              <a:ext cx="13862116" cy="1297068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lang="vi-VN" sz="4500">
                  <a:latin typeface="Arial" panose="020B0604020202020204" pitchFamily="34" charset="0"/>
                  <a:cs typeface="Arial" panose="020B0604020202020204" pitchFamily="34" charset="0"/>
                </a:rPr>
                <a:t>Hình gồm điểm O và một phần đường thẳng </a:t>
              </a:r>
              <a:r>
                <a:rPr lang="vi-VN" sz="4500">
                  <a:latin typeface="Arial" panose="020B0604020202020204" pitchFamily="34" charset="0"/>
                  <a:cs typeface="Arial" panose="020B0604020202020204" pitchFamily="34" charset="0"/>
                </a:rPr>
                <a:t>bị </a:t>
              </a:r>
              <a:r>
                <a:rPr lang="vi-VN" sz="4500" smtClean="0">
                  <a:latin typeface="Arial" panose="020B0604020202020204" pitchFamily="34" charset="0"/>
                  <a:cs typeface="Arial" panose="020B0604020202020204" pitchFamily="34" charset="0"/>
                </a:rPr>
                <a:t>chia</a:t>
              </a:r>
              <a:r>
                <a:rPr lang="en-GB" sz="450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vi-VN" sz="4500" smtClean="0">
                  <a:latin typeface="Arial" panose="020B0604020202020204" pitchFamily="34" charset="0"/>
                  <a:cs typeface="Arial" panose="020B0604020202020204" pitchFamily="34" charset="0"/>
                </a:rPr>
                <a:t>ra </a:t>
              </a:r>
              <a:r>
                <a:rPr lang="vi-VN" sz="4500">
                  <a:latin typeface="Arial" panose="020B0604020202020204" pitchFamily="34" charset="0"/>
                  <a:cs typeface="Arial" panose="020B0604020202020204" pitchFamily="34" charset="0"/>
                </a:rPr>
                <a:t>bởi điểm O được gọi là một </a:t>
              </a:r>
              <a:r>
                <a:rPr lang="vi-VN" sz="450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tia</a:t>
              </a:r>
              <a:r>
                <a:rPr lang="vi-VN" sz="4500">
                  <a:latin typeface="Arial" panose="020B0604020202020204" pitchFamily="34" charset="0"/>
                  <a:cs typeface="Arial" panose="020B0604020202020204" pitchFamily="34" charset="0"/>
                </a:rPr>
                <a:t> gốc O</a:t>
              </a:r>
              <a:r>
                <a:rPr lang="vi-VN" sz="4500"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vi-VN" sz="4500" smtClean="0">
                  <a:latin typeface="Arial" panose="020B0604020202020204" pitchFamily="34" charset="0"/>
                  <a:cs typeface="Arial" panose="020B0604020202020204" pitchFamily="34" charset="0"/>
                </a:rPr>
                <a:t>Đi</a:t>
              </a:r>
              <a:r>
                <a:rPr lang="en-GB" sz="4500" smtClean="0">
                  <a:latin typeface="Arial" panose="020B0604020202020204" pitchFamily="34" charset="0"/>
                  <a:cs typeface="Arial" panose="020B0604020202020204" pitchFamily="34" charset="0"/>
                </a:rPr>
                <a:t>ể</a:t>
              </a:r>
              <a:r>
                <a:rPr lang="vi-VN" sz="4500" smtClean="0">
                  <a:latin typeface="Arial" panose="020B0604020202020204" pitchFamily="34" charset="0"/>
                  <a:cs typeface="Arial" panose="020B0604020202020204" pitchFamily="34" charset="0"/>
                </a:rPr>
                <a:t>m </a:t>
              </a:r>
              <a:r>
                <a:rPr lang="vi-VN" sz="4500">
                  <a:latin typeface="Arial" panose="020B0604020202020204" pitchFamily="34" charset="0"/>
                  <a:cs typeface="Arial" panose="020B0604020202020204" pitchFamily="34" charset="0"/>
                </a:rPr>
                <a:t>O </a:t>
              </a:r>
              <a:r>
                <a:rPr lang="vi-VN" sz="4500" smtClean="0">
                  <a:latin typeface="Arial" panose="020B0604020202020204" pitchFamily="34" charset="0"/>
                  <a:cs typeface="Arial" panose="020B0604020202020204" pitchFamily="34" charset="0"/>
                </a:rPr>
                <a:t>là</a:t>
              </a:r>
              <a:r>
                <a:rPr lang="en-GB" sz="450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vi-VN" sz="450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gốc</a:t>
              </a:r>
              <a:r>
                <a:rPr lang="vi-VN" sz="450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vi-VN" sz="4500">
                  <a:latin typeface="Arial" panose="020B0604020202020204" pitchFamily="34" charset="0"/>
                  <a:cs typeface="Arial" panose="020B0604020202020204" pitchFamily="34" charset="0"/>
                </a:rPr>
                <a:t>của </a:t>
              </a:r>
              <a:r>
                <a:rPr lang="vi-VN" sz="4500" smtClean="0">
                  <a:latin typeface="Arial" panose="020B0604020202020204" pitchFamily="34" charset="0"/>
                  <a:cs typeface="Arial" panose="020B0604020202020204" pitchFamily="34" charset="0"/>
                </a:rPr>
                <a:t>tia</a:t>
              </a:r>
              <a:r>
                <a:rPr lang="en-GB" sz="4500" smtClean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en-US" sz="4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2" grpId="0"/>
      <p:bldP spid="43" grpId="0"/>
      <p:bldP spid="4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B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482631" y="8885018"/>
            <a:ext cx="1897484" cy="1061551"/>
            <a:chOff x="0" y="0"/>
            <a:chExt cx="726425" cy="406400"/>
          </a:xfrm>
        </p:grpSpPr>
        <p:sp>
          <p:nvSpPr>
            <p:cNvPr id="3" name="Freeform 3"/>
            <p:cNvSpPr/>
            <p:nvPr/>
          </p:nvSpPr>
          <p:spPr>
            <a:xfrm>
              <a:off x="17780" y="22860"/>
              <a:ext cx="701026" cy="360680"/>
            </a:xfrm>
            <a:custGeom>
              <a:avLst/>
              <a:gdLst/>
              <a:ahLst/>
              <a:cxnLst/>
              <a:rect l="l" t="t" r="r" b="b"/>
              <a:pathLst>
                <a:path w="701026" h="360680">
                  <a:moveTo>
                    <a:pt x="701026" y="180340"/>
                  </a:moveTo>
                  <a:cubicBezTo>
                    <a:pt x="701026" y="81280"/>
                    <a:pt x="621016" y="0"/>
                    <a:pt x="520686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520685" y="360680"/>
                  </a:lnTo>
                  <a:cubicBezTo>
                    <a:pt x="619745" y="360680"/>
                    <a:pt x="701025" y="279400"/>
                    <a:pt x="701025" y="180340"/>
                  </a:cubicBezTo>
                  <a:close/>
                </a:path>
              </a:pathLst>
            </a:custGeom>
            <a:solidFill>
              <a:srgbClr val="454699">
                <a:alpha val="7843"/>
              </a:srgbClr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6478998" y="9027894"/>
            <a:ext cx="775800" cy="775800"/>
            <a:chOff x="0" y="0"/>
            <a:chExt cx="1034400" cy="1034400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034400" cy="1034400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53923" y="153923"/>
              <a:ext cx="726554" cy="726554"/>
            </a:xfrm>
            <a:prstGeom prst="rect">
              <a:avLst/>
            </a:prstGeom>
          </p:spPr>
        </p:pic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10800000" flipH="1">
            <a:off x="16828775" y="0"/>
            <a:ext cx="1459225" cy="1459225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5400000">
            <a:off x="0" y="9233231"/>
            <a:ext cx="1053769" cy="1053769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>
            <a:off x="831322" y="1374982"/>
            <a:ext cx="16423476" cy="7416206"/>
            <a:chOff x="0" y="0"/>
            <a:chExt cx="2744861" cy="252748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744861" cy="2527482"/>
            </a:xfrm>
            <a:custGeom>
              <a:avLst/>
              <a:gdLst/>
              <a:ahLst/>
              <a:cxnLst/>
              <a:rect l="l" t="t" r="r" b="b"/>
              <a:pathLst>
                <a:path w="2744861" h="2527482">
                  <a:moveTo>
                    <a:pt x="2620401" y="2527481"/>
                  </a:moveTo>
                  <a:lnTo>
                    <a:pt x="124460" y="2527481"/>
                  </a:lnTo>
                  <a:cubicBezTo>
                    <a:pt x="55880" y="2527481"/>
                    <a:pt x="0" y="2471601"/>
                    <a:pt x="0" y="240302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620401" y="0"/>
                  </a:lnTo>
                  <a:cubicBezTo>
                    <a:pt x="2688981" y="0"/>
                    <a:pt x="2744861" y="55880"/>
                    <a:pt x="2744861" y="124460"/>
                  </a:cubicBezTo>
                  <a:lnTo>
                    <a:pt x="2744861" y="2403022"/>
                  </a:lnTo>
                  <a:cubicBezTo>
                    <a:pt x="2744861" y="2471601"/>
                    <a:pt x="2688981" y="2527482"/>
                    <a:pt x="2620401" y="2527482"/>
                  </a:cubicBezTo>
                  <a:close/>
                </a:path>
              </a:pathLst>
            </a:custGeom>
            <a:solidFill>
              <a:srgbClr val="F8F4EB"/>
            </a:solidFill>
          </p:spPr>
        </p:sp>
      </p:grpSp>
      <p:sp>
        <p:nvSpPr>
          <p:cNvPr id="9" name="Rectangle 8"/>
          <p:cNvSpPr/>
          <p:nvPr/>
        </p:nvSpPr>
        <p:spPr>
          <a:xfrm>
            <a:off x="922224" y="1943100"/>
            <a:ext cx="8812827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500" smtClean="0">
                <a:latin typeface="Arial" panose="020B0604020202020204" pitchFamily="34" charset="0"/>
                <a:cs typeface="Arial" panose="020B0604020202020204" pitchFamily="34" charset="0"/>
              </a:rPr>
              <a:t>Hai 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tia Ox và Oy gọi là </a:t>
            </a:r>
            <a:r>
              <a:rPr lang="en-US" sz="45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 </a:t>
            </a:r>
            <a:r>
              <a:rPr lang="en-US" sz="45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tia đối </a:t>
            </a:r>
            <a:r>
              <a:rPr lang="en-US" sz="45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nhau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H.8.18a</a:t>
            </a:r>
            <a:r>
              <a:rPr lang="en-US" sz="4500" smtClean="0">
                <a:latin typeface="Arial" panose="020B0604020202020204" pitchFamily="34" charset="0"/>
                <a:cs typeface="Arial" panose="020B0604020202020204" pitchFamily="34" charset="0"/>
              </a:rPr>
              <a:t>). (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Tia Ox là </a:t>
            </a:r>
            <a:r>
              <a:rPr lang="en-US" sz="45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tia đối 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của tia Oy và tia Oy là tia 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đối </a:t>
            </a:r>
            <a:r>
              <a:rPr lang="en-US" sz="4500" smtClean="0">
                <a:latin typeface="Arial" panose="020B0604020202020204" pitchFamily="34" charset="0"/>
                <a:cs typeface="Arial" panose="020B0604020202020204" pitchFamily="34" charset="0"/>
              </a:rPr>
              <a:t>của tia 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Ox</a:t>
            </a:r>
            <a:r>
              <a:rPr lang="en-US" sz="450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US" sz="45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500" smtClean="0">
                <a:latin typeface="Arial" panose="020B0604020202020204" pitchFamily="34" charset="0"/>
                <a:cs typeface="Arial" panose="020B0604020202020204" pitchFamily="34" charset="0"/>
              </a:rPr>
              <a:t>Khi 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điểm B thuộc tia Am thì tia Am còn được 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gọi </a:t>
            </a:r>
            <a:r>
              <a:rPr lang="en-US" sz="4500" smtClean="0">
                <a:latin typeface="Arial" panose="020B0604020202020204" pitchFamily="34" charset="0"/>
                <a:cs typeface="Arial" panose="020B0604020202020204" pitchFamily="34" charset="0"/>
              </a:rPr>
              <a:t>là tia 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AB (H.8.18b).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10374040" y="2031856"/>
            <a:ext cx="7093754" cy="3184610"/>
            <a:chOff x="10374286" y="1646644"/>
            <a:chExt cx="7093754" cy="3184610"/>
          </a:xfrm>
        </p:grpSpPr>
        <p:grpSp>
          <p:nvGrpSpPr>
            <p:cNvPr id="23" name="Group 22"/>
            <p:cNvGrpSpPr/>
            <p:nvPr/>
          </p:nvGrpSpPr>
          <p:grpSpPr>
            <a:xfrm>
              <a:off x="10374286" y="1943100"/>
              <a:ext cx="7093754" cy="2888154"/>
              <a:chOff x="5035682" y="3579419"/>
              <a:chExt cx="7093754" cy="2888154"/>
            </a:xfrm>
          </p:grpSpPr>
          <p:cxnSp>
            <p:nvCxnSpPr>
              <p:cNvPr id="31" name="Straight Connector 30"/>
              <p:cNvCxnSpPr/>
              <p:nvPr/>
            </p:nvCxnSpPr>
            <p:spPr>
              <a:xfrm>
                <a:off x="8256773" y="4427222"/>
                <a:ext cx="2998973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oup 31"/>
              <p:cNvGrpSpPr/>
              <p:nvPr/>
            </p:nvGrpSpPr>
            <p:grpSpPr>
              <a:xfrm>
                <a:off x="5035682" y="3579419"/>
                <a:ext cx="7093754" cy="1731678"/>
                <a:chOff x="2767764" y="6676799"/>
                <a:chExt cx="7093754" cy="1731678"/>
              </a:xfrm>
            </p:grpSpPr>
            <p:cxnSp>
              <p:nvCxnSpPr>
                <p:cNvPr id="35" name="Straight Connector 34"/>
                <p:cNvCxnSpPr/>
                <p:nvPr/>
              </p:nvCxnSpPr>
              <p:spPr>
                <a:xfrm>
                  <a:off x="2989882" y="7524602"/>
                  <a:ext cx="2998973" cy="0"/>
                </a:xfrm>
                <a:prstGeom prst="line">
                  <a:avLst/>
                </a:prstGeom>
                <a:ln w="381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C2F87412-107F-44E1-A048-F4EEBBD1BFCE}"/>
                    </a:ext>
                  </a:extLst>
                </p:cNvPr>
                <p:cNvSpPr txBox="1"/>
                <p:nvPr/>
              </p:nvSpPr>
              <p:spPr>
                <a:xfrm flipH="1">
                  <a:off x="8863703" y="6676799"/>
                  <a:ext cx="997815" cy="784830"/>
                </a:xfrm>
                <a:prstGeom prst="rect">
                  <a:avLst/>
                </a:prstGeom>
                <a:solidFill>
                  <a:schemeClr val="bg1">
                    <a:alpha val="2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4500" smtClean="0">
                      <a:solidFill>
                        <a:srgbClr val="00B0F0"/>
                      </a:solidFill>
                      <a:latin typeface="Arial" panose="020B0604020202020204" pitchFamily="34" charset="0"/>
                      <a:cs typeface="Arial" panose="020B0604020202020204" pitchFamily="34" charset="0"/>
                      <a:sym typeface="Wingdings" panose="05000000000000000000" pitchFamily="2" charset="2"/>
                    </a:rPr>
                    <a:t>y</a:t>
                  </a:r>
                  <a:endParaRPr lang="en-US" sz="4500" dirty="0">
                    <a:solidFill>
                      <a:srgbClr val="00B0F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242CFBD7-EAF3-4CD2-AB8F-420462532F1F}"/>
                    </a:ext>
                  </a:extLst>
                </p:cNvPr>
                <p:cNvSpPr txBox="1"/>
                <p:nvPr/>
              </p:nvSpPr>
              <p:spPr>
                <a:xfrm flipH="1">
                  <a:off x="5770550" y="7125808"/>
                  <a:ext cx="482742" cy="784830"/>
                </a:xfrm>
                <a:prstGeom prst="rect">
                  <a:avLst/>
                </a:prstGeom>
                <a:solidFill>
                  <a:schemeClr val="bg1">
                    <a:alpha val="2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4500" dirty="0">
                      <a:solidFill>
                        <a:srgbClr val="00B0F0"/>
                      </a:solidFill>
                      <a:latin typeface="Arial" panose="020B0604020202020204" pitchFamily="34" charset="0"/>
                      <a:cs typeface="Arial" panose="020B0604020202020204" pitchFamily="34" charset="0"/>
                      <a:sym typeface="Wingdings" panose="05000000000000000000" pitchFamily="2" charset="2"/>
                    </a:rPr>
                    <a:t></a:t>
                  </a:r>
                  <a:endParaRPr lang="en-US" sz="4500" dirty="0">
                    <a:solidFill>
                      <a:srgbClr val="00B0F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C2F87412-107F-44E1-A048-F4EEBBD1BFCE}"/>
                    </a:ext>
                  </a:extLst>
                </p:cNvPr>
                <p:cNvSpPr txBox="1"/>
                <p:nvPr/>
              </p:nvSpPr>
              <p:spPr>
                <a:xfrm flipH="1">
                  <a:off x="2767764" y="6733393"/>
                  <a:ext cx="997815" cy="784830"/>
                </a:xfrm>
                <a:prstGeom prst="rect">
                  <a:avLst/>
                </a:prstGeom>
                <a:solidFill>
                  <a:schemeClr val="bg1">
                    <a:alpha val="2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4500" smtClean="0">
                      <a:solidFill>
                        <a:srgbClr val="00B0F0"/>
                      </a:solidFill>
                      <a:latin typeface="Arial" panose="020B0604020202020204" pitchFamily="34" charset="0"/>
                      <a:cs typeface="Arial" panose="020B0604020202020204" pitchFamily="34" charset="0"/>
                      <a:sym typeface="Wingdings" panose="05000000000000000000" pitchFamily="2" charset="2"/>
                    </a:rPr>
                    <a:t>x</a:t>
                  </a:r>
                  <a:endParaRPr lang="en-US" sz="4500" dirty="0">
                    <a:solidFill>
                      <a:srgbClr val="00B0F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C2F87412-107F-44E1-A048-F4EEBBD1BFCE}"/>
                    </a:ext>
                  </a:extLst>
                </p:cNvPr>
                <p:cNvSpPr txBox="1"/>
                <p:nvPr/>
              </p:nvSpPr>
              <p:spPr>
                <a:xfrm flipH="1">
                  <a:off x="5717592" y="7623647"/>
                  <a:ext cx="997815" cy="784830"/>
                </a:xfrm>
                <a:prstGeom prst="rect">
                  <a:avLst/>
                </a:prstGeom>
                <a:solidFill>
                  <a:schemeClr val="bg1">
                    <a:alpha val="2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4500" smtClean="0">
                      <a:solidFill>
                        <a:srgbClr val="00B0F0"/>
                      </a:solidFill>
                      <a:latin typeface="Arial" panose="020B0604020202020204" pitchFamily="34" charset="0"/>
                      <a:cs typeface="Arial" panose="020B0604020202020204" pitchFamily="34" charset="0"/>
                      <a:sym typeface="Wingdings" panose="05000000000000000000" pitchFamily="2" charset="2"/>
                    </a:rPr>
                    <a:t>O</a:t>
                  </a:r>
                  <a:endParaRPr lang="en-US" sz="4500" dirty="0">
                    <a:solidFill>
                      <a:srgbClr val="00B0F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4" name="Rectangle 33"/>
              <p:cNvSpPr/>
              <p:nvPr/>
            </p:nvSpPr>
            <p:spPr>
              <a:xfrm>
                <a:off x="6981441" y="5682743"/>
                <a:ext cx="3005951" cy="7848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4500" i="1">
                    <a:solidFill>
                      <a:schemeClr val="tx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Hình </a:t>
                </a:r>
                <a:r>
                  <a:rPr lang="en-US" sz="4500" i="1" smtClean="0">
                    <a:solidFill>
                      <a:schemeClr val="tx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8.18a</a:t>
                </a:r>
                <a:endParaRPr lang="en-US" sz="4500" i="1"/>
              </a:p>
            </p:txBody>
          </p:sp>
        </p:grpSp>
        <p:sp>
          <p:nvSpPr>
            <p:cNvPr id="41" name="Rectangle 40"/>
            <p:cNvSpPr/>
            <p:nvPr/>
          </p:nvSpPr>
          <p:spPr>
            <a:xfrm>
              <a:off x="11533019" y="1646644"/>
              <a:ext cx="4297971" cy="7848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4500" i="1" smtClean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Đường thẳng xy</a:t>
              </a:r>
              <a:endParaRPr lang="en-US" sz="4500" i="1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1081238" y="3131398"/>
              <a:ext cx="1878784" cy="7848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4500" i="1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Tia</a:t>
              </a:r>
              <a:r>
                <a:rPr lang="en-GB" sz="4500" i="1" smtClean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Ox</a:t>
              </a:r>
              <a:endParaRPr lang="en-US" sz="4500" i="1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4429855" y="3177123"/>
              <a:ext cx="1878784" cy="7848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4500" i="1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Tia</a:t>
              </a:r>
              <a:r>
                <a:rPr lang="en-GB" sz="4500" i="1" smtClean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Oy</a:t>
              </a:r>
              <a:endParaRPr lang="en-US" sz="4500" i="1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0704083" y="5790686"/>
            <a:ext cx="6092035" cy="2703060"/>
            <a:chOff x="10949751" y="5506416"/>
            <a:chExt cx="6092035" cy="2703060"/>
          </a:xfrm>
        </p:grpSpPr>
        <p:grpSp>
          <p:nvGrpSpPr>
            <p:cNvPr id="44" name="Group 43"/>
            <p:cNvGrpSpPr/>
            <p:nvPr/>
          </p:nvGrpSpPr>
          <p:grpSpPr>
            <a:xfrm>
              <a:off x="10949751" y="6123269"/>
              <a:ext cx="5879024" cy="1303566"/>
              <a:chOff x="3591547" y="7140499"/>
              <a:chExt cx="5879024" cy="1303566"/>
            </a:xfrm>
          </p:grpSpPr>
          <p:cxnSp>
            <p:nvCxnSpPr>
              <p:cNvPr id="45" name="Straight Connector 44"/>
              <p:cNvCxnSpPr/>
              <p:nvPr/>
            </p:nvCxnSpPr>
            <p:spPr>
              <a:xfrm flipV="1">
                <a:off x="3875316" y="7532914"/>
                <a:ext cx="5595255" cy="22619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242CFBD7-EAF3-4CD2-AB8F-420462532F1F}"/>
                  </a:ext>
                </a:extLst>
              </p:cNvPr>
              <p:cNvSpPr txBox="1"/>
              <p:nvPr/>
            </p:nvSpPr>
            <p:spPr>
              <a:xfrm flipH="1">
                <a:off x="3633945" y="7140499"/>
                <a:ext cx="482742" cy="784830"/>
              </a:xfrm>
              <a:prstGeom prst="rect">
                <a:avLst/>
              </a:prstGeom>
              <a:solidFill>
                <a:schemeClr val="bg1">
                  <a:alpha val="2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4500" dirty="0">
                    <a:solidFill>
                      <a:srgbClr val="00B0F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</a:t>
                </a:r>
                <a:endParaRPr lang="en-US" sz="450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C2F87412-107F-44E1-A048-F4EEBBD1BFCE}"/>
                  </a:ext>
                </a:extLst>
              </p:cNvPr>
              <p:cNvSpPr txBox="1"/>
              <p:nvPr/>
            </p:nvSpPr>
            <p:spPr>
              <a:xfrm flipH="1">
                <a:off x="6672943" y="7659235"/>
                <a:ext cx="997815" cy="784830"/>
              </a:xfrm>
              <a:prstGeom prst="rect">
                <a:avLst/>
              </a:prstGeom>
              <a:solidFill>
                <a:schemeClr val="bg1">
                  <a:alpha val="2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4500" smtClean="0">
                    <a:solidFill>
                      <a:srgbClr val="00B0F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B</a:t>
                </a:r>
                <a:endParaRPr lang="en-US" sz="450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242CFBD7-EAF3-4CD2-AB8F-420462532F1F}"/>
                  </a:ext>
                </a:extLst>
              </p:cNvPr>
              <p:cNvSpPr txBox="1"/>
              <p:nvPr/>
            </p:nvSpPr>
            <p:spPr>
              <a:xfrm flipH="1">
                <a:off x="6755163" y="7146747"/>
                <a:ext cx="482742" cy="784830"/>
              </a:xfrm>
              <a:prstGeom prst="rect">
                <a:avLst/>
              </a:prstGeom>
              <a:solidFill>
                <a:schemeClr val="bg1">
                  <a:alpha val="2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4500" dirty="0">
                    <a:solidFill>
                      <a:srgbClr val="00B0F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</a:t>
                </a:r>
                <a:endParaRPr lang="en-US" sz="450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2F87412-107F-44E1-A048-F4EEBBD1BFCE}"/>
                  </a:ext>
                </a:extLst>
              </p:cNvPr>
              <p:cNvSpPr txBox="1"/>
              <p:nvPr/>
            </p:nvSpPr>
            <p:spPr>
              <a:xfrm flipH="1">
                <a:off x="3591547" y="7640491"/>
                <a:ext cx="997815" cy="784830"/>
              </a:xfrm>
              <a:prstGeom prst="rect">
                <a:avLst/>
              </a:prstGeom>
              <a:solidFill>
                <a:schemeClr val="bg1">
                  <a:alpha val="2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4500" smtClean="0">
                    <a:solidFill>
                      <a:srgbClr val="00B0F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A</a:t>
                </a:r>
                <a:endParaRPr lang="en-US" sz="450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0" name="Rectangle 49"/>
            <p:cNvSpPr/>
            <p:nvPr/>
          </p:nvSpPr>
          <p:spPr>
            <a:xfrm>
              <a:off x="12659078" y="7424646"/>
              <a:ext cx="3005951" cy="7848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500" i="1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Hình </a:t>
              </a:r>
              <a:r>
                <a:rPr lang="en-US" sz="4500" i="1" smtClean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8.18b</a:t>
              </a:r>
              <a:endParaRPr lang="en-US" sz="4500" i="1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 flipH="1">
              <a:off x="16260747" y="6408107"/>
              <a:ext cx="781039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4500" smtClean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m</a:t>
              </a:r>
              <a:endParaRPr lang="en-US" sz="45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13173033" y="5506416"/>
              <a:ext cx="1985608" cy="7848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4500" i="1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Tia</a:t>
              </a:r>
              <a:r>
                <a:rPr lang="en-GB" sz="4500" i="1" smtClean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Am</a:t>
              </a:r>
              <a:endParaRPr lang="en-US" sz="4500" i="1"/>
            </a:p>
          </p:txBody>
        </p:sp>
      </p:grpSp>
    </p:spTree>
    <p:extLst>
      <p:ext uri="{BB962C8B-B14F-4D97-AF65-F5344CB8AC3E}">
        <p14:creationId xmlns:p14="http://schemas.microsoft.com/office/powerpoint/2010/main" val="3895575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361816" y="8799397"/>
            <a:ext cx="1897484" cy="1061551"/>
            <a:chOff x="0" y="0"/>
            <a:chExt cx="726425" cy="406400"/>
          </a:xfrm>
        </p:grpSpPr>
        <p:sp>
          <p:nvSpPr>
            <p:cNvPr id="4" name="Freeform 4"/>
            <p:cNvSpPr/>
            <p:nvPr/>
          </p:nvSpPr>
          <p:spPr>
            <a:xfrm>
              <a:off x="17780" y="22860"/>
              <a:ext cx="701026" cy="360680"/>
            </a:xfrm>
            <a:custGeom>
              <a:avLst/>
              <a:gdLst/>
              <a:ahLst/>
              <a:cxnLst/>
              <a:rect l="l" t="t" r="r" b="b"/>
              <a:pathLst>
                <a:path w="701026" h="360680">
                  <a:moveTo>
                    <a:pt x="701026" y="180340"/>
                  </a:moveTo>
                  <a:cubicBezTo>
                    <a:pt x="701026" y="81280"/>
                    <a:pt x="621016" y="0"/>
                    <a:pt x="520686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520685" y="360680"/>
                  </a:lnTo>
                  <a:cubicBezTo>
                    <a:pt x="619745" y="360680"/>
                    <a:pt x="701025" y="279400"/>
                    <a:pt x="701025" y="180340"/>
                  </a:cubicBezTo>
                  <a:close/>
                </a:path>
              </a:pathLst>
            </a:custGeom>
            <a:solidFill>
              <a:srgbClr val="454699">
                <a:alpha val="7843"/>
              </a:srgbClr>
            </a:solidFill>
          </p:spPr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358183" y="8942273"/>
            <a:ext cx="775800" cy="7758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6473625" y="9057715"/>
            <a:ext cx="544916" cy="544916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5400000">
            <a:off x="16310558" y="0"/>
            <a:ext cx="1977442" cy="197744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4800" y="9423248"/>
            <a:ext cx="755975" cy="755975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3979627" y="501030"/>
            <a:ext cx="12725400" cy="2816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500" smtClean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en-US" sz="4500" smtClean="0">
                <a:latin typeface="Arial" panose="020B0604020202020204" pitchFamily="34" charset="0"/>
                <a:cs typeface="Arial" panose="020B0604020202020204" pitchFamily="34" charset="0"/>
              </a:rPr>
              <a:t>uan 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sát 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Hình </a:t>
            </a:r>
            <a:r>
              <a:rPr lang="en-US" sz="4500" smtClean="0">
                <a:latin typeface="Arial" panose="020B0604020202020204" pitchFamily="34" charset="0"/>
                <a:cs typeface="Arial" panose="020B0604020202020204" pitchFamily="34" charset="0"/>
              </a:rPr>
              <a:t>8.19:</a:t>
            </a:r>
            <a:endParaRPr lang="en-US" sz="45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a) Em hãy đọc tên các tia trong hình;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b) Với mỗi tia ở câu a, tìm tia đối của chúng.</a:t>
            </a:r>
          </a:p>
        </p:txBody>
      </p:sp>
      <p:pic>
        <p:nvPicPr>
          <p:cNvPr id="21" name="Picture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>
            <a:off x="1060775" y="478108"/>
            <a:ext cx="2398401" cy="250922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0342327" y="5562478"/>
            <a:ext cx="6967838" cy="2214716"/>
            <a:chOff x="10144374" y="4924758"/>
            <a:chExt cx="6967838" cy="2214716"/>
          </a:xfrm>
        </p:grpSpPr>
        <p:grpSp>
          <p:nvGrpSpPr>
            <p:cNvPr id="22" name="Group 21"/>
            <p:cNvGrpSpPr/>
            <p:nvPr/>
          </p:nvGrpSpPr>
          <p:grpSpPr>
            <a:xfrm>
              <a:off x="10249307" y="4924758"/>
              <a:ext cx="6862905" cy="2214716"/>
              <a:chOff x="9788361" y="6123269"/>
              <a:chExt cx="6862905" cy="2214716"/>
            </a:xfrm>
          </p:grpSpPr>
          <p:grpSp>
            <p:nvGrpSpPr>
              <p:cNvPr id="23" name="Group 22"/>
              <p:cNvGrpSpPr/>
              <p:nvPr/>
            </p:nvGrpSpPr>
            <p:grpSpPr>
              <a:xfrm>
                <a:off x="9788361" y="6123269"/>
                <a:ext cx="6472386" cy="1303566"/>
                <a:chOff x="2430157" y="7140499"/>
                <a:chExt cx="6472386" cy="1303566"/>
              </a:xfrm>
            </p:grpSpPr>
            <p:cxnSp>
              <p:nvCxnSpPr>
                <p:cNvPr id="29" name="Straight Connector 28"/>
                <p:cNvCxnSpPr/>
                <p:nvPr/>
              </p:nvCxnSpPr>
              <p:spPr>
                <a:xfrm>
                  <a:off x="2430157" y="7532914"/>
                  <a:ext cx="6472386" cy="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242CFBD7-EAF3-4CD2-AB8F-420462532F1F}"/>
                    </a:ext>
                  </a:extLst>
                </p:cNvPr>
                <p:cNvSpPr txBox="1"/>
                <p:nvPr/>
              </p:nvSpPr>
              <p:spPr>
                <a:xfrm flipH="1">
                  <a:off x="3867165" y="7140499"/>
                  <a:ext cx="482742" cy="784830"/>
                </a:xfrm>
                <a:prstGeom prst="rect">
                  <a:avLst/>
                </a:prstGeom>
                <a:solidFill>
                  <a:schemeClr val="bg1">
                    <a:alpha val="2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4500" dirty="0">
                      <a:solidFill>
                        <a:srgbClr val="00B0F0"/>
                      </a:solidFill>
                      <a:latin typeface="Arial" panose="020B0604020202020204" pitchFamily="34" charset="0"/>
                      <a:cs typeface="Arial" panose="020B0604020202020204" pitchFamily="34" charset="0"/>
                      <a:sym typeface="Wingdings" panose="05000000000000000000" pitchFamily="2" charset="2"/>
                    </a:rPr>
                    <a:t></a:t>
                  </a:r>
                  <a:endParaRPr lang="en-US" sz="4500" dirty="0">
                    <a:solidFill>
                      <a:srgbClr val="00B0F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C2F87412-107F-44E1-A048-F4EEBBD1BFCE}"/>
                    </a:ext>
                  </a:extLst>
                </p:cNvPr>
                <p:cNvSpPr txBox="1"/>
                <p:nvPr/>
              </p:nvSpPr>
              <p:spPr>
                <a:xfrm flipH="1">
                  <a:off x="6672943" y="7659235"/>
                  <a:ext cx="997815" cy="784830"/>
                </a:xfrm>
                <a:prstGeom prst="rect">
                  <a:avLst/>
                </a:prstGeom>
                <a:solidFill>
                  <a:schemeClr val="bg1">
                    <a:alpha val="2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4500" smtClean="0">
                      <a:solidFill>
                        <a:srgbClr val="00B0F0"/>
                      </a:solidFill>
                      <a:latin typeface="Arial" panose="020B0604020202020204" pitchFamily="34" charset="0"/>
                      <a:cs typeface="Arial" panose="020B0604020202020204" pitchFamily="34" charset="0"/>
                      <a:sym typeface="Wingdings" panose="05000000000000000000" pitchFamily="2" charset="2"/>
                    </a:rPr>
                    <a:t>B</a:t>
                  </a:r>
                  <a:endParaRPr lang="en-US" sz="4500" dirty="0">
                    <a:solidFill>
                      <a:srgbClr val="00B0F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242CFBD7-EAF3-4CD2-AB8F-420462532F1F}"/>
                    </a:ext>
                  </a:extLst>
                </p:cNvPr>
                <p:cNvSpPr txBox="1"/>
                <p:nvPr/>
              </p:nvSpPr>
              <p:spPr>
                <a:xfrm flipH="1">
                  <a:off x="6755163" y="7146747"/>
                  <a:ext cx="482742" cy="784830"/>
                </a:xfrm>
                <a:prstGeom prst="rect">
                  <a:avLst/>
                </a:prstGeom>
                <a:solidFill>
                  <a:schemeClr val="bg1">
                    <a:alpha val="2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4500" dirty="0">
                      <a:solidFill>
                        <a:srgbClr val="00B0F0"/>
                      </a:solidFill>
                      <a:latin typeface="Arial" panose="020B0604020202020204" pitchFamily="34" charset="0"/>
                      <a:cs typeface="Arial" panose="020B0604020202020204" pitchFamily="34" charset="0"/>
                      <a:sym typeface="Wingdings" panose="05000000000000000000" pitchFamily="2" charset="2"/>
                    </a:rPr>
                    <a:t></a:t>
                  </a:r>
                  <a:endParaRPr lang="en-US" sz="4500" dirty="0">
                    <a:solidFill>
                      <a:srgbClr val="00B0F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C2F87412-107F-44E1-A048-F4EEBBD1BFCE}"/>
                    </a:ext>
                  </a:extLst>
                </p:cNvPr>
                <p:cNvSpPr txBox="1"/>
                <p:nvPr/>
              </p:nvSpPr>
              <p:spPr>
                <a:xfrm flipH="1">
                  <a:off x="3824767" y="7640491"/>
                  <a:ext cx="997815" cy="784830"/>
                </a:xfrm>
                <a:prstGeom prst="rect">
                  <a:avLst/>
                </a:prstGeom>
                <a:solidFill>
                  <a:schemeClr val="bg1">
                    <a:alpha val="2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4500" smtClean="0">
                      <a:solidFill>
                        <a:srgbClr val="00B0F0"/>
                      </a:solidFill>
                      <a:latin typeface="Arial" panose="020B0604020202020204" pitchFamily="34" charset="0"/>
                      <a:cs typeface="Arial" panose="020B0604020202020204" pitchFamily="34" charset="0"/>
                      <a:sym typeface="Wingdings" panose="05000000000000000000" pitchFamily="2" charset="2"/>
                    </a:rPr>
                    <a:t>A</a:t>
                  </a:r>
                  <a:endParaRPr lang="en-US" sz="4500" dirty="0">
                    <a:solidFill>
                      <a:srgbClr val="00B0F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4" name="Rectangle 23"/>
              <p:cNvSpPr/>
              <p:nvPr/>
            </p:nvSpPr>
            <p:spPr>
              <a:xfrm>
                <a:off x="11740768" y="7553155"/>
                <a:ext cx="2685351" cy="7848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4500" i="1">
                    <a:latin typeface="Arial" panose="020B0604020202020204" pitchFamily="34" charset="0"/>
                    <a:cs typeface="Arial" panose="020B0604020202020204" pitchFamily="34" charset="0"/>
                  </a:rPr>
                  <a:t>Hình </a:t>
                </a:r>
                <a:r>
                  <a:rPr lang="en-US" sz="4500" i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8.19</a:t>
                </a:r>
                <a:endParaRPr lang="en-US" sz="4500" i="1"/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2F87412-107F-44E1-A048-F4EEBBD1BFCE}"/>
                  </a:ext>
                </a:extLst>
              </p:cNvPr>
              <p:cNvSpPr txBox="1"/>
              <p:nvPr/>
            </p:nvSpPr>
            <p:spPr>
              <a:xfrm flipH="1">
                <a:off x="15870227" y="6515684"/>
                <a:ext cx="781039" cy="784830"/>
              </a:xfrm>
              <a:prstGeom prst="rect">
                <a:avLst/>
              </a:prstGeom>
              <a:solidFill>
                <a:schemeClr val="bg1">
                  <a:alpha val="2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4500" smtClean="0">
                    <a:solidFill>
                      <a:srgbClr val="00B0F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y</a:t>
                </a:r>
                <a:endParaRPr lang="en-US" sz="450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 flipH="1">
              <a:off x="10144374" y="5317173"/>
              <a:ext cx="781039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4500" smtClean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x</a:t>
              </a:r>
              <a:endParaRPr lang="en-US" sz="45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1868117" y="4485357"/>
            <a:ext cx="7376515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450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en-GB" sz="450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vi-VN" sz="450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Các </a:t>
            </a:r>
            <a:r>
              <a:rPr lang="vi-VN" sz="450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tia trong hình </a:t>
            </a:r>
            <a:r>
              <a:rPr lang="vi-VN" sz="450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vẽ </a:t>
            </a:r>
            <a:r>
              <a:rPr lang="vi-VN" sz="450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là: Ax,</a:t>
            </a:r>
            <a:r>
              <a:rPr lang="en-GB" sz="450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450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Ay,</a:t>
            </a:r>
            <a:r>
              <a:rPr lang="en-GB" sz="450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450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Bx,</a:t>
            </a:r>
            <a:r>
              <a:rPr lang="en-GB" sz="450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450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By.</a:t>
            </a:r>
            <a:endParaRPr lang="en-US" sz="4500">
              <a:solidFill>
                <a:srgbClr val="C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450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en-GB" sz="450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vi-VN" sz="450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Tia </a:t>
            </a:r>
            <a:r>
              <a:rPr lang="vi-VN" sz="450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đối của Ax </a:t>
            </a:r>
            <a:r>
              <a:rPr lang="vi-VN" sz="450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là </a:t>
            </a:r>
            <a:r>
              <a:rPr lang="en-GB" sz="450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tia </a:t>
            </a:r>
            <a:r>
              <a:rPr lang="vi-VN" sz="450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Ay</a:t>
            </a:r>
            <a:r>
              <a:rPr lang="en-GB" sz="450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  <a:endParaRPr lang="en-US" sz="4500">
              <a:solidFill>
                <a:srgbClr val="C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450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Tia </a:t>
            </a:r>
            <a:r>
              <a:rPr lang="fr-FR" sz="450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đối của Ay </a:t>
            </a:r>
            <a:r>
              <a:rPr lang="fr-FR" sz="450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là </a:t>
            </a:r>
            <a:r>
              <a:rPr lang="fr-FR" sz="450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Ax;</a:t>
            </a:r>
            <a:endParaRPr lang="en-US" sz="4500">
              <a:solidFill>
                <a:srgbClr val="C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50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</a:t>
            </a:r>
            <a:r>
              <a:rPr lang="vi-VN" sz="450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Tia </a:t>
            </a:r>
            <a:r>
              <a:rPr lang="vi-VN" sz="450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đối của By </a:t>
            </a:r>
            <a:r>
              <a:rPr lang="vi-VN" sz="450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là </a:t>
            </a:r>
            <a:r>
              <a:rPr lang="vi-VN" sz="450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Bx</a:t>
            </a:r>
            <a:r>
              <a:rPr lang="en-GB" sz="450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50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450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</a:t>
            </a:r>
            <a:r>
              <a:rPr lang="fr-FR" sz="450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Tia </a:t>
            </a:r>
            <a:r>
              <a:rPr lang="fr-FR" sz="450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đối của Bx </a:t>
            </a:r>
            <a:r>
              <a:rPr lang="fr-FR" sz="450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là </a:t>
            </a:r>
            <a:r>
              <a:rPr lang="fr-FR" sz="450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By.</a:t>
            </a:r>
            <a:endParaRPr lang="en-US" sz="4500">
              <a:solidFill>
                <a:srgbClr val="C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368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16105650" y="9068938"/>
            <a:ext cx="1897484" cy="1061551"/>
            <a:chOff x="0" y="0"/>
            <a:chExt cx="726425" cy="406400"/>
          </a:xfrm>
        </p:grpSpPr>
        <p:sp>
          <p:nvSpPr>
            <p:cNvPr id="5" name="Freeform 5"/>
            <p:cNvSpPr/>
            <p:nvPr/>
          </p:nvSpPr>
          <p:spPr>
            <a:xfrm>
              <a:off x="17780" y="22860"/>
              <a:ext cx="701026" cy="360680"/>
            </a:xfrm>
            <a:custGeom>
              <a:avLst/>
              <a:gdLst/>
              <a:ahLst/>
              <a:cxnLst/>
              <a:rect l="l" t="t" r="r" b="b"/>
              <a:pathLst>
                <a:path w="701026" h="360680">
                  <a:moveTo>
                    <a:pt x="701026" y="180340"/>
                  </a:moveTo>
                  <a:cubicBezTo>
                    <a:pt x="701026" y="81280"/>
                    <a:pt x="621016" y="0"/>
                    <a:pt x="520686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520685" y="360680"/>
                  </a:lnTo>
                  <a:cubicBezTo>
                    <a:pt x="619745" y="360680"/>
                    <a:pt x="701025" y="279400"/>
                    <a:pt x="701025" y="180340"/>
                  </a:cubicBezTo>
                  <a:close/>
                </a:path>
              </a:pathLst>
            </a:custGeom>
            <a:solidFill>
              <a:srgbClr val="454699">
                <a:alpha val="7843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7102017" y="9211814"/>
            <a:ext cx="775800" cy="775800"/>
            <a:chOff x="0" y="0"/>
            <a:chExt cx="1034400" cy="1034400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034400" cy="1034400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153923" y="153923"/>
              <a:ext cx="726554" cy="726554"/>
            </a:xfrm>
            <a:prstGeom prst="rect">
              <a:avLst/>
            </a:prstGeom>
          </p:spPr>
        </p:pic>
      </p:grpSp>
      <p:pic>
        <p:nvPicPr>
          <p:cNvPr id="17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16200000">
            <a:off x="16230600" y="27214"/>
            <a:ext cx="2101414" cy="2101414"/>
          </a:xfrm>
          <a:prstGeom prst="rect">
            <a:avLst/>
          </a:prstGeom>
        </p:spPr>
      </p:pic>
      <p:pic>
        <p:nvPicPr>
          <p:cNvPr id="18" name="Picture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92399" y="9300213"/>
            <a:ext cx="835719" cy="835719"/>
          </a:xfrm>
          <a:prstGeom prst="rect">
            <a:avLst/>
          </a:prstGeom>
        </p:spPr>
      </p:pic>
      <p:sp>
        <p:nvSpPr>
          <p:cNvPr id="12" name="TextBox 2"/>
          <p:cNvSpPr txBox="1"/>
          <p:nvPr/>
        </p:nvSpPr>
        <p:spPr>
          <a:xfrm>
            <a:off x="1293932" y="1390439"/>
            <a:ext cx="356095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500" b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Luyện tập 2</a:t>
            </a:r>
            <a:endParaRPr lang="en-US" sz="4500" b="1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C8AD7A2-6D7B-41E0-A7AF-949CB12FC8D5}"/>
              </a:ext>
            </a:extLst>
          </p:cNvPr>
          <p:cNvSpPr txBox="1"/>
          <p:nvPr/>
        </p:nvSpPr>
        <p:spPr>
          <a:xfrm>
            <a:off x="4572000" y="277330"/>
            <a:ext cx="9128914" cy="930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5000" b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Hoạt động cá nhân</a:t>
            </a:r>
            <a:endParaRPr lang="en-GB" sz="50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43000" y="2552700"/>
            <a:ext cx="1043940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Quan sát 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Hình </a:t>
            </a:r>
            <a:r>
              <a:rPr lang="en-US" sz="4500" smtClean="0">
                <a:latin typeface="Arial" panose="020B0604020202020204" pitchFamily="34" charset="0"/>
                <a:cs typeface="Arial" panose="020B0604020202020204" pitchFamily="34" charset="0"/>
              </a:rPr>
              <a:t>8.20:</a:t>
            </a:r>
            <a:endParaRPr lang="en-US" sz="45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a) Em hãy đọc tên các tia trong hình;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b) Nếu điểm M nằm trên tia đối của tia AB thì M 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có </a:t>
            </a:r>
            <a:r>
              <a:rPr lang="en-US" sz="4500" smtClean="0">
                <a:latin typeface="Arial" panose="020B0604020202020204" pitchFamily="34" charset="0"/>
                <a:cs typeface="Arial" panose="020B0604020202020204" pitchFamily="34" charset="0"/>
              </a:rPr>
              <a:t>thuộc tia 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BA không?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1986692" y="1773057"/>
            <a:ext cx="5775683" cy="4509613"/>
            <a:chOff x="12268200" y="1366199"/>
            <a:chExt cx="5775683" cy="4509613"/>
          </a:xfrm>
        </p:grpSpPr>
        <p:cxnSp>
          <p:nvCxnSpPr>
            <p:cNvPr id="16" name="Straight Connector 15"/>
            <p:cNvCxnSpPr/>
            <p:nvPr/>
          </p:nvCxnSpPr>
          <p:spPr>
            <a:xfrm flipH="1">
              <a:off x="13026721" y="1366199"/>
              <a:ext cx="2440278" cy="450961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14146819" y="1518890"/>
              <a:ext cx="3511261" cy="405387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12268200" y="5143500"/>
              <a:ext cx="54864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42CFBD7-EAF3-4CD2-AB8F-420462532F1F}"/>
                </a:ext>
              </a:extLst>
            </p:cNvPr>
            <p:cNvSpPr txBox="1"/>
            <p:nvPr/>
          </p:nvSpPr>
          <p:spPr>
            <a:xfrm>
              <a:off x="14663003" y="1988998"/>
              <a:ext cx="457200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450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</a:t>
              </a:r>
              <a:endParaRPr lang="en-US" sz="45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>
              <a:off x="12854508" y="4222970"/>
              <a:ext cx="806147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4500" smtClean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B</a:t>
              </a:r>
              <a:endParaRPr lang="en-US" sz="45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42CFBD7-EAF3-4CD2-AB8F-420462532F1F}"/>
                </a:ext>
              </a:extLst>
            </p:cNvPr>
            <p:cNvSpPr txBox="1"/>
            <p:nvPr/>
          </p:nvSpPr>
          <p:spPr>
            <a:xfrm>
              <a:off x="13170689" y="4790994"/>
              <a:ext cx="457200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450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</a:t>
              </a:r>
              <a:endParaRPr lang="en-US" sz="45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42CFBD7-EAF3-4CD2-AB8F-420462532F1F}"/>
                </a:ext>
              </a:extLst>
            </p:cNvPr>
            <p:cNvSpPr txBox="1"/>
            <p:nvPr/>
          </p:nvSpPr>
          <p:spPr>
            <a:xfrm>
              <a:off x="17045508" y="4760904"/>
              <a:ext cx="457200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450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</a:t>
              </a:r>
              <a:endParaRPr lang="en-US" sz="45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>
              <a:off x="17167233" y="4344445"/>
              <a:ext cx="876650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4500" smtClean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C</a:t>
              </a:r>
              <a:endParaRPr lang="en-US" sz="45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>
              <a:off x="13949599" y="2093094"/>
              <a:ext cx="648050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4500" smtClean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A</a:t>
              </a:r>
              <a:endParaRPr lang="en-US" sz="45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3" name="Rectangle 32"/>
          <p:cNvSpPr/>
          <p:nvPr/>
        </p:nvSpPr>
        <p:spPr>
          <a:xfrm>
            <a:off x="13654601" y="6115318"/>
            <a:ext cx="2685351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500" i="1">
                <a:latin typeface="Arial" panose="020B0604020202020204" pitchFamily="34" charset="0"/>
                <a:cs typeface="Arial" panose="020B0604020202020204" pitchFamily="34" charset="0"/>
              </a:rPr>
              <a:t>Hình </a:t>
            </a:r>
            <a:r>
              <a:rPr lang="en-US" sz="4500" i="1" smtClean="0">
                <a:latin typeface="Arial" panose="020B0604020202020204" pitchFamily="34" charset="0"/>
                <a:cs typeface="Arial" panose="020B0604020202020204" pitchFamily="34" charset="0"/>
              </a:rPr>
              <a:t>8.20</a:t>
            </a:r>
            <a:endParaRPr lang="en-US" sz="4500" i="1"/>
          </a:p>
        </p:txBody>
      </p:sp>
      <p:sp>
        <p:nvSpPr>
          <p:cNvPr id="34" name="Rectangle 33"/>
          <p:cNvSpPr/>
          <p:nvPr/>
        </p:nvSpPr>
        <p:spPr>
          <a:xfrm>
            <a:off x="1988928" y="7351340"/>
            <a:ext cx="14114353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450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en-GB" sz="450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vi-VN" sz="450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Các </a:t>
            </a:r>
            <a:r>
              <a:rPr lang="vi-VN" sz="450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tia trong hình </a:t>
            </a:r>
            <a:r>
              <a:rPr lang="vi-VN" sz="450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vẽ </a:t>
            </a:r>
            <a:r>
              <a:rPr lang="vi-VN" sz="450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là: A</a:t>
            </a:r>
            <a:r>
              <a:rPr lang="en-GB" sz="450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B; BA; </a:t>
            </a:r>
            <a:r>
              <a:rPr lang="vi-VN" sz="450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en-GB" sz="450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C; CA; </a:t>
            </a:r>
            <a:r>
              <a:rPr lang="vi-VN" sz="450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en-GB" sz="450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C; CB</a:t>
            </a:r>
            <a:r>
              <a:rPr lang="vi-VN" sz="450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4500">
              <a:solidFill>
                <a:srgbClr val="C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450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en-GB" sz="450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vi-VN" sz="450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Nếu điểm M nằm trên tia đối của tia AB thì điểm M có thuộc tia BA.</a:t>
            </a:r>
            <a:endParaRPr lang="en-US" sz="4500">
              <a:solidFill>
                <a:srgbClr val="C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42CFBD7-EAF3-4CD2-AB8F-420462532F1F}"/>
              </a:ext>
            </a:extLst>
          </p:cNvPr>
          <p:cNvSpPr txBox="1"/>
          <p:nvPr/>
        </p:nvSpPr>
        <p:spPr>
          <a:xfrm>
            <a:off x="14725601" y="1831126"/>
            <a:ext cx="457200" cy="784830"/>
          </a:xfrm>
          <a:prstGeom prst="rect">
            <a:avLst/>
          </a:prstGeom>
          <a:solidFill>
            <a:schemeClr val="bg1">
              <a:alpha val="2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</a:t>
            </a:r>
            <a:endParaRPr lang="en-US" sz="45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2F87412-107F-44E1-A048-F4EEBBD1BFCE}"/>
              </a:ext>
            </a:extLst>
          </p:cNvPr>
          <p:cNvSpPr txBox="1"/>
          <p:nvPr/>
        </p:nvSpPr>
        <p:spPr>
          <a:xfrm>
            <a:off x="15071531" y="2008911"/>
            <a:ext cx="773266" cy="784830"/>
          </a:xfrm>
          <a:prstGeom prst="rect">
            <a:avLst/>
          </a:prstGeom>
          <a:solidFill>
            <a:schemeClr val="bg1">
              <a:alpha val="2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45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</a:t>
            </a:r>
            <a:endParaRPr lang="en-US" sz="45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67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3" grpId="0"/>
      <p:bldP spid="37" grpId="0" animBg="1"/>
      <p:bldP spid="3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5400000">
            <a:off x="0" y="8255429"/>
            <a:ext cx="2004357" cy="2004357"/>
          </a:xfrm>
          <a:prstGeom prst="rect">
            <a:avLst/>
          </a:prstGeom>
        </p:spPr>
      </p:pic>
      <p:sp>
        <p:nvSpPr>
          <p:cNvPr id="8" name="TextBox 10"/>
          <p:cNvSpPr txBox="1"/>
          <p:nvPr/>
        </p:nvSpPr>
        <p:spPr>
          <a:xfrm>
            <a:off x="5410200" y="495300"/>
            <a:ext cx="96012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5000" b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Thảo luận nhóm đôi</a:t>
            </a:r>
            <a:endParaRPr lang="en-US" sz="5000" b="1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5835" y="2032230"/>
            <a:ext cx="1176338" cy="960952"/>
          </a:xfrm>
          <a:prstGeom prst="rect">
            <a:avLst/>
          </a:prstGeom>
        </p:spPr>
      </p:pic>
      <p:sp>
        <p:nvSpPr>
          <p:cNvPr id="10" name="TextBox 2"/>
          <p:cNvSpPr txBox="1"/>
          <p:nvPr/>
        </p:nvSpPr>
        <p:spPr>
          <a:xfrm>
            <a:off x="2129835" y="2095500"/>
            <a:ext cx="4800601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7000"/>
              </a:lnSpc>
            </a:pPr>
            <a:r>
              <a:rPr lang="en-GB" sz="4500" b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Thử thách nhỏ</a:t>
            </a:r>
            <a:endParaRPr lang="en-US" sz="4500" b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5410200" y="170367"/>
            <a:ext cx="1520236" cy="134730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004357" y="2954923"/>
            <a:ext cx="15548564" cy="25088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Cho hai điểm phân biệt A và B. Hình gồm điểm A và tất cả các điểm nằm khác 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phía </a:t>
            </a:r>
            <a:r>
              <a:rPr lang="en-US" sz="4500" smtClean="0">
                <a:latin typeface="Arial" panose="020B0604020202020204" pitchFamily="34" charset="0"/>
                <a:cs typeface="Arial" panose="020B0604020202020204" pitchFamily="34" charset="0"/>
              </a:rPr>
              <a:t>với điểm 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en-US" sz="4500" smtClean="0">
                <a:latin typeface="Arial" panose="020B0604020202020204" pitchFamily="34" charset="0"/>
                <a:cs typeface="Arial" panose="020B0604020202020204" pitchFamily="34" charset="0"/>
              </a:rPr>
              <a:t>đối 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với điểm A có phải là một tia không? Tia đó có phải là 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tia </a:t>
            </a:r>
            <a:r>
              <a:rPr lang="en-US" sz="4500" smtClean="0">
                <a:latin typeface="Arial" panose="020B0604020202020204" pitchFamily="34" charset="0"/>
                <a:cs typeface="Arial" panose="020B0604020202020204" pitchFamily="34" charset="0"/>
              </a:rPr>
              <a:t>đối 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của tia AB không?</a:t>
            </a:r>
          </a:p>
        </p:txBody>
      </p:sp>
      <p:sp>
        <p:nvSpPr>
          <p:cNvPr id="14" name="TextBox 2"/>
          <p:cNvSpPr txBox="1"/>
          <p:nvPr/>
        </p:nvSpPr>
        <p:spPr>
          <a:xfrm>
            <a:off x="6930436" y="5666875"/>
            <a:ext cx="4838700" cy="804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800" b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Trả lời</a:t>
            </a:r>
            <a:endParaRPr lang="en-US" sz="4800" b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62200" y="8255429"/>
            <a:ext cx="15544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450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en-GB" sz="450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ì</a:t>
            </a:r>
            <a:r>
              <a:rPr lang="vi-VN" sz="450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 </a:t>
            </a:r>
            <a:r>
              <a:rPr lang="vi-VN" sz="450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gồm điểm A và tất cả các điểm M nằm khác phía với điểm B đối với điểm A có là </a:t>
            </a:r>
            <a:r>
              <a:rPr lang="vi-VN" sz="450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một </a:t>
            </a:r>
            <a:r>
              <a:rPr lang="vi-VN" sz="450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tia.</a:t>
            </a:r>
            <a:r>
              <a:rPr lang="en-GB" sz="450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450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Tia </a:t>
            </a:r>
            <a:r>
              <a:rPr lang="vi-VN" sz="450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đó </a:t>
            </a:r>
            <a:r>
              <a:rPr lang="vi-VN" sz="450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là </a:t>
            </a:r>
            <a:r>
              <a:rPr lang="vi-VN" sz="450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tia đối </a:t>
            </a:r>
            <a:r>
              <a:rPr lang="vi-VN" sz="450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của </a:t>
            </a:r>
            <a:r>
              <a:rPr lang="vi-VN" sz="450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</a:t>
            </a:r>
            <a:r>
              <a:rPr lang="en-GB" sz="450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4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4495800" y="7168636"/>
            <a:ext cx="886331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42CFBD7-EAF3-4CD2-AB8F-420462532F1F}"/>
              </a:ext>
            </a:extLst>
          </p:cNvPr>
          <p:cNvSpPr txBox="1"/>
          <p:nvPr/>
        </p:nvSpPr>
        <p:spPr>
          <a:xfrm flipH="1">
            <a:off x="8323741" y="6796822"/>
            <a:ext cx="482742" cy="743628"/>
          </a:xfrm>
          <a:prstGeom prst="rect">
            <a:avLst/>
          </a:prstGeom>
          <a:solidFill>
            <a:schemeClr val="bg1">
              <a:alpha val="2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</a:t>
            </a:r>
            <a:endParaRPr lang="en-US" sz="45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2F87412-107F-44E1-A048-F4EEBBD1BFCE}"/>
              </a:ext>
            </a:extLst>
          </p:cNvPr>
          <p:cNvSpPr txBox="1"/>
          <p:nvPr/>
        </p:nvSpPr>
        <p:spPr>
          <a:xfrm flipH="1">
            <a:off x="11129519" y="7288326"/>
            <a:ext cx="997815" cy="743628"/>
          </a:xfrm>
          <a:prstGeom prst="rect">
            <a:avLst/>
          </a:prstGeom>
          <a:solidFill>
            <a:schemeClr val="bg1">
              <a:alpha val="2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450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</a:t>
            </a:r>
            <a:endParaRPr lang="en-US" sz="45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42CFBD7-EAF3-4CD2-AB8F-420462532F1F}"/>
              </a:ext>
            </a:extLst>
          </p:cNvPr>
          <p:cNvSpPr txBox="1"/>
          <p:nvPr/>
        </p:nvSpPr>
        <p:spPr>
          <a:xfrm flipH="1">
            <a:off x="11211739" y="6802742"/>
            <a:ext cx="482742" cy="743628"/>
          </a:xfrm>
          <a:prstGeom prst="rect">
            <a:avLst/>
          </a:prstGeom>
          <a:solidFill>
            <a:schemeClr val="bg1">
              <a:alpha val="2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</a:t>
            </a:r>
            <a:endParaRPr lang="en-US" sz="45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2F87412-107F-44E1-A048-F4EEBBD1BFCE}"/>
              </a:ext>
            </a:extLst>
          </p:cNvPr>
          <p:cNvSpPr txBox="1"/>
          <p:nvPr/>
        </p:nvSpPr>
        <p:spPr>
          <a:xfrm flipH="1">
            <a:off x="8281343" y="7270566"/>
            <a:ext cx="997815" cy="743628"/>
          </a:xfrm>
          <a:prstGeom prst="rect">
            <a:avLst/>
          </a:prstGeom>
          <a:solidFill>
            <a:schemeClr val="bg1">
              <a:alpha val="2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450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</a:t>
            </a:r>
            <a:endParaRPr lang="en-US" sz="45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42CFBD7-EAF3-4CD2-AB8F-420462532F1F}"/>
              </a:ext>
            </a:extLst>
          </p:cNvPr>
          <p:cNvSpPr txBox="1"/>
          <p:nvPr/>
        </p:nvSpPr>
        <p:spPr>
          <a:xfrm flipH="1">
            <a:off x="5953261" y="6796822"/>
            <a:ext cx="482742" cy="743628"/>
          </a:xfrm>
          <a:prstGeom prst="rect">
            <a:avLst/>
          </a:prstGeom>
          <a:solidFill>
            <a:schemeClr val="bg1">
              <a:alpha val="2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</a:t>
            </a:r>
            <a:endParaRPr lang="en-US" sz="45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2F87412-107F-44E1-A048-F4EEBBD1BFCE}"/>
              </a:ext>
            </a:extLst>
          </p:cNvPr>
          <p:cNvSpPr txBox="1"/>
          <p:nvPr/>
        </p:nvSpPr>
        <p:spPr>
          <a:xfrm flipH="1">
            <a:off x="5910863" y="7270566"/>
            <a:ext cx="997815" cy="784830"/>
          </a:xfrm>
          <a:prstGeom prst="rect">
            <a:avLst/>
          </a:prstGeom>
          <a:solidFill>
            <a:schemeClr val="bg1">
              <a:alpha val="2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450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</a:t>
            </a:r>
            <a:endParaRPr lang="en-US" sz="45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30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  <p:bldP spid="4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B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10800000" flipH="1">
            <a:off x="12886587" y="0"/>
            <a:ext cx="5401413" cy="5401413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12420600" y="1181099"/>
            <a:ext cx="5308097" cy="2362201"/>
            <a:chOff x="0" y="0"/>
            <a:chExt cx="1703781" cy="140712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703781" cy="1407124"/>
            </a:xfrm>
            <a:custGeom>
              <a:avLst/>
              <a:gdLst/>
              <a:ahLst/>
              <a:cxnLst/>
              <a:rect l="l" t="t" r="r" b="b"/>
              <a:pathLst>
                <a:path w="1703781" h="1407124">
                  <a:moveTo>
                    <a:pt x="1579320" y="1407124"/>
                  </a:moveTo>
                  <a:lnTo>
                    <a:pt x="124460" y="1407124"/>
                  </a:lnTo>
                  <a:cubicBezTo>
                    <a:pt x="55880" y="1407124"/>
                    <a:pt x="0" y="1351244"/>
                    <a:pt x="0" y="128266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79321" y="0"/>
                  </a:lnTo>
                  <a:cubicBezTo>
                    <a:pt x="1647901" y="0"/>
                    <a:pt x="1703781" y="55880"/>
                    <a:pt x="1703781" y="124460"/>
                  </a:cubicBezTo>
                  <a:lnTo>
                    <a:pt x="1703781" y="1282664"/>
                  </a:lnTo>
                  <a:cubicBezTo>
                    <a:pt x="1703781" y="1351244"/>
                    <a:pt x="1647901" y="1407124"/>
                    <a:pt x="1579321" y="1407124"/>
                  </a:cubicBezTo>
                  <a:close/>
                </a:path>
              </a:pathLst>
            </a:custGeom>
            <a:solidFill>
              <a:srgbClr val="F8F4EB"/>
            </a:solidFill>
          </p:spPr>
        </p:sp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10800000">
            <a:off x="-533400" y="9371056"/>
            <a:ext cx="2123171" cy="1061585"/>
          </a:xfrm>
          <a:prstGeom prst="rect">
            <a:avLst/>
          </a:prstGeom>
        </p:spPr>
      </p:pic>
      <p:sp>
        <p:nvSpPr>
          <p:cNvPr id="42" name="TextBox 3"/>
          <p:cNvSpPr txBox="1"/>
          <p:nvPr/>
        </p:nvSpPr>
        <p:spPr>
          <a:xfrm>
            <a:off x="12918298" y="1872587"/>
            <a:ext cx="4979922" cy="833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500"/>
              </a:lnSpc>
              <a:spcBef>
                <a:spcPct val="0"/>
              </a:spcBef>
            </a:pPr>
            <a:r>
              <a:rPr lang="en-US" sz="6000" b="1" u="none" spc="-50" smtClean="0">
                <a:solidFill>
                  <a:srgbClr val="454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LUYỆN TẬP</a:t>
            </a:r>
            <a:endParaRPr lang="en-US" sz="6000" b="1" u="none" spc="-50">
              <a:solidFill>
                <a:srgbClr val="454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21025" y="635325"/>
            <a:ext cx="11709795" cy="2474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sz="4300" b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Bài 8.6 (SGK – tr50):</a:t>
            </a:r>
            <a:r>
              <a:rPr lang="nl-NL" sz="4300" i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nl-NL" sz="43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Cho bốn điểm </a:t>
            </a:r>
            <a:r>
              <a:rPr lang="nl-NL" sz="43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nl-NL" sz="430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B, C, D </a:t>
            </a:r>
            <a:r>
              <a:rPr lang="nl-NL" sz="43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cùng thuộc đường thẳng xy như hình 8.21. Trong các câu </a:t>
            </a:r>
            <a:r>
              <a:rPr lang="nl-NL" sz="43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sau </a:t>
            </a:r>
            <a:r>
              <a:rPr lang="nl-NL" sz="430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đây, câu </a:t>
            </a:r>
            <a:r>
              <a:rPr lang="nl-NL" sz="43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nào </a:t>
            </a:r>
            <a:r>
              <a:rPr lang="nl-NL" sz="43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đúng </a:t>
            </a:r>
            <a:r>
              <a:rPr lang="nl-NL" sz="430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en-US" sz="430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976952" y="5826520"/>
            <a:ext cx="12874476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nl-NL" sz="43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 </a:t>
            </a:r>
            <a:r>
              <a:rPr lang="nl-NL" sz="43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Điểm B nằm giữa hai điểm A và </a:t>
            </a:r>
            <a:r>
              <a:rPr lang="nl-NL" sz="43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điểm </a:t>
            </a:r>
            <a:r>
              <a:rPr lang="nl-NL" sz="430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D.</a:t>
            </a:r>
            <a:endParaRPr lang="en-US" sz="430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nl-NL" sz="43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2. </a:t>
            </a:r>
            <a:r>
              <a:rPr lang="nl-NL" sz="43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Điểm A và điểm C nằm cùng phía đối với </a:t>
            </a:r>
            <a:r>
              <a:rPr lang="nl-NL" sz="43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điểm </a:t>
            </a:r>
            <a:r>
              <a:rPr lang="nl-NL" sz="430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D.</a:t>
            </a:r>
            <a:endParaRPr lang="en-US" sz="430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nl-NL" sz="43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3. </a:t>
            </a:r>
            <a:r>
              <a:rPr lang="nl-NL" sz="43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Điểm B nằm khác phía điểm A đối với </a:t>
            </a:r>
            <a:r>
              <a:rPr lang="nl-NL" sz="43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điểm </a:t>
            </a:r>
            <a:r>
              <a:rPr lang="nl-NL" sz="430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D.</a:t>
            </a:r>
            <a:endParaRPr lang="en-US" sz="430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nl-NL" sz="43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4. </a:t>
            </a:r>
            <a:r>
              <a:rPr lang="nl-NL" sz="43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Điểm B và điểm C nằm cùng phía đối với điểm D.</a:t>
            </a:r>
            <a:endParaRPr lang="en-US" sz="430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57600" y="3429375"/>
            <a:ext cx="6686797" cy="1972038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15239765" y="5905500"/>
            <a:ext cx="1186652" cy="950838"/>
            <a:chOff x="15279763" y="5916574"/>
            <a:chExt cx="1186652" cy="950838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15279763" y="5916574"/>
              <a:ext cx="950838" cy="950838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 flipH="1">
              <a:off x="15468600" y="5983019"/>
              <a:ext cx="997815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45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Đ</a:t>
              </a:r>
              <a:endParaRPr lang="en-US" sz="4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5247105" y="7050569"/>
            <a:ext cx="1186652" cy="950838"/>
            <a:chOff x="15279763" y="5916574"/>
            <a:chExt cx="1186652" cy="950838"/>
          </a:xfrm>
        </p:grpSpPr>
        <p:pic>
          <p:nvPicPr>
            <p:cNvPr id="22" name="Picture 5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15279763" y="5916574"/>
              <a:ext cx="950838" cy="950838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 flipH="1">
              <a:off x="15468600" y="5983019"/>
              <a:ext cx="997815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45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Đ</a:t>
              </a:r>
              <a:endParaRPr lang="en-US" sz="4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5247105" y="8144463"/>
            <a:ext cx="1186652" cy="950838"/>
            <a:chOff x="15279763" y="5916574"/>
            <a:chExt cx="1186652" cy="950838"/>
          </a:xfrm>
        </p:grpSpPr>
        <p:pic>
          <p:nvPicPr>
            <p:cNvPr id="25" name="Picture 5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15279763" y="5916574"/>
              <a:ext cx="950838" cy="950838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 flipH="1">
              <a:off x="15468600" y="5983019"/>
              <a:ext cx="997815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45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S</a:t>
              </a:r>
              <a:endParaRPr lang="en-US" sz="4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5261537" y="9267212"/>
            <a:ext cx="1186652" cy="950838"/>
            <a:chOff x="15279763" y="5916574"/>
            <a:chExt cx="1186652" cy="950838"/>
          </a:xfrm>
        </p:grpSpPr>
        <p:pic>
          <p:nvPicPr>
            <p:cNvPr id="28" name="Picture 5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15279763" y="5916574"/>
              <a:ext cx="950838" cy="950838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 flipH="1">
              <a:off x="15468600" y="5983019"/>
              <a:ext cx="997815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45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Đ</a:t>
              </a:r>
              <a:endParaRPr lang="en-US" sz="4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10800000">
            <a:off x="0" y="0"/>
            <a:ext cx="1701713" cy="170171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5400000">
            <a:off x="-21771" y="8706673"/>
            <a:ext cx="1574884" cy="1574884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16638502" y="8458352"/>
            <a:ext cx="1599712" cy="1503033"/>
            <a:chOff x="0" y="0"/>
            <a:chExt cx="1320150" cy="1320150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320150" cy="1320150"/>
            </a:xfrm>
            <a:prstGeom prst="rect">
              <a:avLst/>
            </a:prstGeom>
          </p:spPr>
        </p:pic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196443" y="196443"/>
              <a:ext cx="927263" cy="927263"/>
            </a:xfrm>
            <a:prstGeom prst="rect">
              <a:avLst/>
            </a:prstGeom>
          </p:spPr>
        </p:pic>
      </p:grpSp>
      <p:sp>
        <p:nvSpPr>
          <p:cNvPr id="4" name="Rectangle 3"/>
          <p:cNvSpPr/>
          <p:nvPr/>
        </p:nvSpPr>
        <p:spPr>
          <a:xfrm>
            <a:off x="1656603" y="743805"/>
            <a:ext cx="15384850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45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Câu </a:t>
            </a:r>
            <a:r>
              <a:rPr lang="en-GB" sz="4500" b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8.7 </a:t>
            </a:r>
            <a:r>
              <a:rPr lang="nl-NL" sz="4800" b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(SGK – </a:t>
            </a:r>
            <a:r>
              <a:rPr lang="nl-NL" sz="4800" b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tr50</a:t>
            </a:r>
            <a:r>
              <a:rPr lang="nl-NL" sz="4800" b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): </a:t>
            </a:r>
            <a:r>
              <a:rPr lang="nl-NL" sz="480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Quan sát hình 8.22 và cho biết:</a:t>
            </a:r>
            <a:endParaRPr lang="en-US" sz="450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2743200" y="2247900"/>
            <a:ext cx="10973495" cy="1331648"/>
            <a:chOff x="2872442" y="4739299"/>
            <a:chExt cx="10973495" cy="1331648"/>
          </a:xfrm>
        </p:grpSpPr>
        <p:grpSp>
          <p:nvGrpSpPr>
            <p:cNvPr id="16" name="Group 15"/>
            <p:cNvGrpSpPr/>
            <p:nvPr/>
          </p:nvGrpSpPr>
          <p:grpSpPr>
            <a:xfrm>
              <a:off x="2872442" y="4785741"/>
              <a:ext cx="10744200" cy="1285206"/>
              <a:chOff x="2989882" y="6640507"/>
              <a:chExt cx="10744200" cy="1285206"/>
            </a:xfrm>
          </p:grpSpPr>
          <p:cxnSp>
            <p:nvCxnSpPr>
              <p:cNvPr id="17" name="Straight Connector 16"/>
              <p:cNvCxnSpPr/>
              <p:nvPr/>
            </p:nvCxnSpPr>
            <p:spPr>
              <a:xfrm>
                <a:off x="2989882" y="7524602"/>
                <a:ext cx="10744200" cy="415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2F87412-107F-44E1-A048-F4EEBBD1BFCE}"/>
                  </a:ext>
                </a:extLst>
              </p:cNvPr>
              <p:cNvSpPr txBox="1"/>
              <p:nvPr/>
            </p:nvSpPr>
            <p:spPr>
              <a:xfrm flipH="1">
                <a:off x="8321910" y="6640728"/>
                <a:ext cx="997815" cy="784830"/>
              </a:xfrm>
              <a:prstGeom prst="rect">
                <a:avLst/>
              </a:prstGeom>
              <a:solidFill>
                <a:schemeClr val="bg1">
                  <a:alpha val="2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4500" smtClean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B</a:t>
                </a:r>
                <a:endParaRPr lang="en-US" sz="4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42CFBD7-EAF3-4CD2-AB8F-420462532F1F}"/>
                  </a:ext>
                </a:extLst>
              </p:cNvPr>
              <p:cNvSpPr txBox="1"/>
              <p:nvPr/>
            </p:nvSpPr>
            <p:spPr>
              <a:xfrm flipH="1">
                <a:off x="8338076" y="7136343"/>
                <a:ext cx="482742" cy="784830"/>
              </a:xfrm>
              <a:prstGeom prst="rect">
                <a:avLst/>
              </a:prstGeom>
              <a:solidFill>
                <a:schemeClr val="bg1">
                  <a:alpha val="2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4500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</a:t>
                </a:r>
                <a:endParaRPr lang="en-US" sz="45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42CFBD7-EAF3-4CD2-AB8F-420462532F1F}"/>
                  </a:ext>
                </a:extLst>
              </p:cNvPr>
              <p:cNvSpPr txBox="1"/>
              <p:nvPr/>
            </p:nvSpPr>
            <p:spPr>
              <a:xfrm flipH="1">
                <a:off x="5773963" y="7140883"/>
                <a:ext cx="482742" cy="784830"/>
              </a:xfrm>
              <a:prstGeom prst="rect">
                <a:avLst/>
              </a:prstGeom>
              <a:solidFill>
                <a:schemeClr val="bg1">
                  <a:alpha val="2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4500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</a:t>
                </a:r>
                <a:endParaRPr lang="en-US" sz="45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2F87412-107F-44E1-A048-F4EEBBD1BFCE}"/>
                  </a:ext>
                </a:extLst>
              </p:cNvPr>
              <p:cNvSpPr txBox="1"/>
              <p:nvPr/>
            </p:nvSpPr>
            <p:spPr>
              <a:xfrm flipH="1">
                <a:off x="3581400" y="6640507"/>
                <a:ext cx="997815" cy="784830"/>
              </a:xfrm>
              <a:prstGeom prst="rect">
                <a:avLst/>
              </a:prstGeom>
              <a:solidFill>
                <a:schemeClr val="bg1">
                  <a:alpha val="2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4500" smtClean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x</a:t>
                </a:r>
                <a:endParaRPr lang="en-US" sz="4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2F87412-107F-44E1-A048-F4EEBBD1BFCE}"/>
                  </a:ext>
                </a:extLst>
              </p:cNvPr>
              <p:cNvSpPr txBox="1"/>
              <p:nvPr/>
            </p:nvSpPr>
            <p:spPr>
              <a:xfrm flipH="1">
                <a:off x="5755184" y="6640507"/>
                <a:ext cx="997815" cy="784830"/>
              </a:xfrm>
              <a:prstGeom prst="rect">
                <a:avLst/>
              </a:prstGeom>
              <a:solidFill>
                <a:schemeClr val="bg1">
                  <a:alpha val="2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4500" smtClean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A</a:t>
                </a:r>
                <a:endParaRPr lang="en-US" sz="4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42CFBD7-EAF3-4CD2-AB8F-420462532F1F}"/>
                </a:ext>
              </a:extLst>
            </p:cNvPr>
            <p:cNvSpPr txBox="1"/>
            <p:nvPr/>
          </p:nvSpPr>
          <p:spPr>
            <a:xfrm flipH="1">
              <a:off x="10534379" y="5262876"/>
              <a:ext cx="482742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45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</a:t>
              </a:r>
              <a:endParaRPr lang="en-US" sz="45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 flipH="1">
              <a:off x="10467808" y="4739299"/>
              <a:ext cx="997815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4500" smtClean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C</a:t>
              </a:r>
              <a:endParaRPr lang="en-US" sz="4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 flipH="1">
              <a:off x="12848122" y="4785741"/>
              <a:ext cx="997815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4500" smtClean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y</a:t>
              </a:r>
              <a:endParaRPr lang="en-US" sz="4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1656603" y="4932768"/>
            <a:ext cx="16299248" cy="3413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vi-VN" sz="450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en-GB" sz="450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r>
              <a:rPr lang="vi-VN" sz="450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45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Có tất cả bao </a:t>
            </a:r>
            <a:r>
              <a:rPr lang="vi-VN" sz="45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nhiêu </a:t>
            </a:r>
            <a:r>
              <a:rPr lang="vi-VN" sz="450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tia? </a:t>
            </a:r>
            <a:r>
              <a:rPr lang="vi-VN" sz="45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Nêu tên các tia đó.</a:t>
            </a:r>
            <a:endParaRPr lang="en-US" sz="450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vi-VN" sz="450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en-GB" sz="450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r>
              <a:rPr lang="vi-VN" sz="450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45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Điểm B nằm trên các tia nào? </a:t>
            </a:r>
            <a:r>
              <a:rPr lang="fr-FR" sz="45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Tia đối của chúng là </a:t>
            </a:r>
            <a:r>
              <a:rPr lang="fr-FR" sz="45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tia </a:t>
            </a:r>
            <a:r>
              <a:rPr lang="fr-FR" sz="450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nào?</a:t>
            </a:r>
            <a:endParaRPr lang="en-US" sz="450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fr-FR" sz="450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c) Tia </a:t>
            </a:r>
            <a:r>
              <a:rPr lang="fr-FR" sz="45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 và tia CA có phải là hai tia đối nhau không?</a:t>
            </a:r>
            <a:endParaRPr lang="en-US" sz="450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990089" y="3853865"/>
            <a:ext cx="2685351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500" i="1">
                <a:latin typeface="Arial" panose="020B0604020202020204" pitchFamily="34" charset="0"/>
                <a:cs typeface="Arial" panose="020B0604020202020204" pitchFamily="34" charset="0"/>
              </a:rPr>
              <a:t>Hình </a:t>
            </a:r>
            <a:r>
              <a:rPr lang="en-US" sz="4500" i="1" smtClean="0">
                <a:latin typeface="Arial" panose="020B0604020202020204" pitchFamily="34" charset="0"/>
                <a:cs typeface="Arial" panose="020B0604020202020204" pitchFamily="34" charset="0"/>
              </a:rPr>
              <a:t>8.22</a:t>
            </a:r>
            <a:endParaRPr lang="en-US" sz="4500" i="1"/>
          </a:p>
        </p:txBody>
      </p:sp>
    </p:spTree>
    <p:extLst>
      <p:ext uri="{BB962C8B-B14F-4D97-AF65-F5344CB8AC3E}">
        <p14:creationId xmlns:p14="http://schemas.microsoft.com/office/powerpoint/2010/main" val="175352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908855" y="9074381"/>
            <a:ext cx="1897484" cy="1061551"/>
            <a:chOff x="0" y="0"/>
            <a:chExt cx="726425" cy="406400"/>
          </a:xfrm>
        </p:grpSpPr>
        <p:sp>
          <p:nvSpPr>
            <p:cNvPr id="4" name="Freeform 4"/>
            <p:cNvSpPr/>
            <p:nvPr/>
          </p:nvSpPr>
          <p:spPr>
            <a:xfrm>
              <a:off x="17780" y="22860"/>
              <a:ext cx="701026" cy="360680"/>
            </a:xfrm>
            <a:custGeom>
              <a:avLst/>
              <a:gdLst/>
              <a:ahLst/>
              <a:cxnLst/>
              <a:rect l="l" t="t" r="r" b="b"/>
              <a:pathLst>
                <a:path w="701026" h="360680">
                  <a:moveTo>
                    <a:pt x="701026" y="180340"/>
                  </a:moveTo>
                  <a:cubicBezTo>
                    <a:pt x="701026" y="81280"/>
                    <a:pt x="621016" y="0"/>
                    <a:pt x="520686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520685" y="360680"/>
                  </a:lnTo>
                  <a:cubicBezTo>
                    <a:pt x="619745" y="360680"/>
                    <a:pt x="701025" y="279400"/>
                    <a:pt x="701025" y="180340"/>
                  </a:cubicBezTo>
                  <a:close/>
                </a:path>
              </a:pathLst>
            </a:custGeom>
            <a:solidFill>
              <a:srgbClr val="454699">
                <a:alpha val="7843"/>
              </a:srgbClr>
            </a:solidFill>
          </p:spPr>
        </p:sp>
      </p:grpSp>
      <p:pic>
        <p:nvPicPr>
          <p:cNvPr id="17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6200000">
            <a:off x="16230600" y="27214"/>
            <a:ext cx="2101414" cy="2101414"/>
          </a:xfrm>
          <a:prstGeom prst="rect">
            <a:avLst/>
          </a:prstGeom>
        </p:spPr>
      </p:pic>
      <p:pic>
        <p:nvPicPr>
          <p:cNvPr id="18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92399" y="9300213"/>
            <a:ext cx="835719" cy="835719"/>
          </a:xfrm>
          <a:prstGeom prst="rect">
            <a:avLst/>
          </a:prstGeom>
        </p:spPr>
      </p:pic>
      <p:grpSp>
        <p:nvGrpSpPr>
          <p:cNvPr id="27" name="Group 4"/>
          <p:cNvGrpSpPr/>
          <p:nvPr/>
        </p:nvGrpSpPr>
        <p:grpSpPr>
          <a:xfrm>
            <a:off x="16870868" y="9187297"/>
            <a:ext cx="775800" cy="775800"/>
            <a:chOff x="0" y="0"/>
            <a:chExt cx="1034400" cy="1034400"/>
          </a:xfrm>
        </p:grpSpPr>
        <p:pic>
          <p:nvPicPr>
            <p:cNvPr id="28" name="Picture 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034400" cy="1034400"/>
            </a:xfrm>
            <a:prstGeom prst="rect">
              <a:avLst/>
            </a:prstGeom>
          </p:spPr>
        </p:pic>
        <p:pic>
          <p:nvPicPr>
            <p:cNvPr id="29" name="Picture 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153923" y="153923"/>
              <a:ext cx="726554" cy="726554"/>
            </a:xfrm>
            <a:prstGeom prst="rect">
              <a:avLst/>
            </a:prstGeom>
          </p:spPr>
        </p:pic>
      </p:grpSp>
      <p:sp>
        <p:nvSpPr>
          <p:cNvPr id="30" name="TextBox 2"/>
          <p:cNvSpPr txBox="1"/>
          <p:nvPr/>
        </p:nvSpPr>
        <p:spPr>
          <a:xfrm>
            <a:off x="6172200" y="675471"/>
            <a:ext cx="4838700" cy="804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800" b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Trả lời</a:t>
            </a:r>
            <a:endParaRPr lang="en-US" sz="4800" b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2582295" y="2254285"/>
            <a:ext cx="10973495" cy="1331648"/>
            <a:chOff x="2872442" y="4739299"/>
            <a:chExt cx="10973495" cy="1331648"/>
          </a:xfrm>
        </p:grpSpPr>
        <p:grpSp>
          <p:nvGrpSpPr>
            <p:cNvPr id="32" name="Group 31"/>
            <p:cNvGrpSpPr/>
            <p:nvPr/>
          </p:nvGrpSpPr>
          <p:grpSpPr>
            <a:xfrm>
              <a:off x="2872442" y="4785741"/>
              <a:ext cx="10744200" cy="1285206"/>
              <a:chOff x="2989882" y="6640507"/>
              <a:chExt cx="10744200" cy="1285206"/>
            </a:xfrm>
          </p:grpSpPr>
          <p:cxnSp>
            <p:nvCxnSpPr>
              <p:cNvPr id="36" name="Straight Connector 35"/>
              <p:cNvCxnSpPr/>
              <p:nvPr/>
            </p:nvCxnSpPr>
            <p:spPr>
              <a:xfrm>
                <a:off x="2989882" y="7524602"/>
                <a:ext cx="10744200" cy="415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2F87412-107F-44E1-A048-F4EEBBD1BFCE}"/>
                  </a:ext>
                </a:extLst>
              </p:cNvPr>
              <p:cNvSpPr txBox="1"/>
              <p:nvPr/>
            </p:nvSpPr>
            <p:spPr>
              <a:xfrm flipH="1">
                <a:off x="8321910" y="6640728"/>
                <a:ext cx="997815" cy="784830"/>
              </a:xfrm>
              <a:prstGeom prst="rect">
                <a:avLst/>
              </a:prstGeom>
              <a:solidFill>
                <a:schemeClr val="bg1">
                  <a:alpha val="2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4500" smtClean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B</a:t>
                </a:r>
                <a:endParaRPr lang="en-US" sz="4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42CFBD7-EAF3-4CD2-AB8F-420462532F1F}"/>
                  </a:ext>
                </a:extLst>
              </p:cNvPr>
              <p:cNvSpPr txBox="1"/>
              <p:nvPr/>
            </p:nvSpPr>
            <p:spPr>
              <a:xfrm flipH="1">
                <a:off x="8338076" y="7136343"/>
                <a:ext cx="482742" cy="784830"/>
              </a:xfrm>
              <a:prstGeom prst="rect">
                <a:avLst/>
              </a:prstGeom>
              <a:solidFill>
                <a:schemeClr val="bg1">
                  <a:alpha val="2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4500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</a:t>
                </a:r>
                <a:endParaRPr lang="en-US" sz="45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42CFBD7-EAF3-4CD2-AB8F-420462532F1F}"/>
                  </a:ext>
                </a:extLst>
              </p:cNvPr>
              <p:cNvSpPr txBox="1"/>
              <p:nvPr/>
            </p:nvSpPr>
            <p:spPr>
              <a:xfrm flipH="1">
                <a:off x="5773963" y="7140883"/>
                <a:ext cx="482742" cy="784830"/>
              </a:xfrm>
              <a:prstGeom prst="rect">
                <a:avLst/>
              </a:prstGeom>
              <a:solidFill>
                <a:schemeClr val="bg1">
                  <a:alpha val="2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4500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</a:t>
                </a:r>
                <a:endParaRPr lang="en-US" sz="45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2F87412-107F-44E1-A048-F4EEBBD1BFCE}"/>
                  </a:ext>
                </a:extLst>
              </p:cNvPr>
              <p:cNvSpPr txBox="1"/>
              <p:nvPr/>
            </p:nvSpPr>
            <p:spPr>
              <a:xfrm flipH="1">
                <a:off x="3581400" y="6640507"/>
                <a:ext cx="997815" cy="784830"/>
              </a:xfrm>
              <a:prstGeom prst="rect">
                <a:avLst/>
              </a:prstGeom>
              <a:solidFill>
                <a:schemeClr val="bg1">
                  <a:alpha val="2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4500" smtClean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x</a:t>
                </a:r>
                <a:endParaRPr lang="en-US" sz="4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2F87412-107F-44E1-A048-F4EEBBD1BFCE}"/>
                  </a:ext>
                </a:extLst>
              </p:cNvPr>
              <p:cNvSpPr txBox="1"/>
              <p:nvPr/>
            </p:nvSpPr>
            <p:spPr>
              <a:xfrm flipH="1">
                <a:off x="5755184" y="6640507"/>
                <a:ext cx="997815" cy="784830"/>
              </a:xfrm>
              <a:prstGeom prst="rect">
                <a:avLst/>
              </a:prstGeom>
              <a:solidFill>
                <a:schemeClr val="bg1">
                  <a:alpha val="2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4500" smtClean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A</a:t>
                </a:r>
                <a:endParaRPr lang="en-US" sz="4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42CFBD7-EAF3-4CD2-AB8F-420462532F1F}"/>
                </a:ext>
              </a:extLst>
            </p:cNvPr>
            <p:cNvSpPr txBox="1"/>
            <p:nvPr/>
          </p:nvSpPr>
          <p:spPr>
            <a:xfrm flipH="1">
              <a:off x="10534379" y="5262876"/>
              <a:ext cx="482742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45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</a:t>
              </a:r>
              <a:endParaRPr lang="en-US" sz="45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 flipH="1">
              <a:off x="10467808" y="4739299"/>
              <a:ext cx="997815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4500" smtClean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C</a:t>
              </a:r>
              <a:endParaRPr lang="en-US" sz="4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 flipH="1">
              <a:off x="12848122" y="4785741"/>
              <a:ext cx="997815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4500" smtClean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y</a:t>
              </a:r>
              <a:endParaRPr lang="en-US" sz="4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2" name="Rectangle 41"/>
          <p:cNvSpPr/>
          <p:nvPr/>
        </p:nvSpPr>
        <p:spPr>
          <a:xfrm>
            <a:off x="6829184" y="3860250"/>
            <a:ext cx="2685351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500" i="1">
                <a:latin typeface="Arial" panose="020B0604020202020204" pitchFamily="34" charset="0"/>
                <a:cs typeface="Arial" panose="020B0604020202020204" pitchFamily="34" charset="0"/>
              </a:rPr>
              <a:t>Hình </a:t>
            </a:r>
            <a:r>
              <a:rPr lang="en-US" sz="4500" i="1" smtClean="0">
                <a:latin typeface="Arial" panose="020B0604020202020204" pitchFamily="34" charset="0"/>
                <a:cs typeface="Arial" panose="020B0604020202020204" pitchFamily="34" charset="0"/>
              </a:rPr>
              <a:t>8.22</a:t>
            </a:r>
            <a:endParaRPr lang="en-US" sz="4500" i="1"/>
          </a:p>
        </p:txBody>
      </p:sp>
      <p:sp>
        <p:nvSpPr>
          <p:cNvPr id="2" name="Rectangle 1"/>
          <p:cNvSpPr/>
          <p:nvPr/>
        </p:nvSpPr>
        <p:spPr>
          <a:xfrm>
            <a:off x="2687408" y="5321795"/>
            <a:ext cx="12810105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a) Có tất cả 6 tia: Ax; Ay; Bx; By; Cx; Cy.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b) Điểm B nằm trên các tia: Ay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4500" smtClean="0">
                <a:latin typeface="Arial" panose="020B0604020202020204" pitchFamily="34" charset="0"/>
                <a:cs typeface="Arial" panose="020B0604020202020204" pitchFamily="34" charset="0"/>
              </a:rPr>
              <a:t>By; Bx; 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Cx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45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500" smtClean="0">
                <a:latin typeface="Arial" panose="020B0604020202020204" pitchFamily="34" charset="0"/>
                <a:cs typeface="Arial" panose="020B0604020202020204" pitchFamily="34" charset="0"/>
              </a:rPr>
              <a:t>   Các 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tia đối lần lượt là Ax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4500" smtClean="0">
                <a:latin typeface="Arial" panose="020B0604020202020204" pitchFamily="34" charset="0"/>
                <a:cs typeface="Arial" panose="020B0604020202020204" pitchFamily="34" charset="0"/>
              </a:rPr>
              <a:t>Bx; By; Cy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c) Tia AC và tia CA không phải là hai tia đối nhau.</a:t>
            </a:r>
          </a:p>
        </p:txBody>
      </p:sp>
    </p:spTree>
    <p:extLst>
      <p:ext uri="{BB962C8B-B14F-4D97-AF65-F5344CB8AC3E}">
        <p14:creationId xmlns:p14="http://schemas.microsoft.com/office/powerpoint/2010/main" val="4115881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flipH="1">
            <a:off x="0" y="8827775"/>
            <a:ext cx="1459225" cy="145922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5400000">
            <a:off x="16619254" y="0"/>
            <a:ext cx="1668746" cy="1668746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5670512" y="8827775"/>
            <a:ext cx="1897484" cy="1061551"/>
            <a:chOff x="0" y="0"/>
            <a:chExt cx="726425" cy="406400"/>
          </a:xfrm>
        </p:grpSpPr>
        <p:sp>
          <p:nvSpPr>
            <p:cNvPr id="5" name="Freeform 5"/>
            <p:cNvSpPr/>
            <p:nvPr/>
          </p:nvSpPr>
          <p:spPr>
            <a:xfrm>
              <a:off x="17780" y="22860"/>
              <a:ext cx="701026" cy="360680"/>
            </a:xfrm>
            <a:custGeom>
              <a:avLst/>
              <a:gdLst/>
              <a:ahLst/>
              <a:cxnLst/>
              <a:rect l="l" t="t" r="r" b="b"/>
              <a:pathLst>
                <a:path w="701026" h="360680">
                  <a:moveTo>
                    <a:pt x="701026" y="180340"/>
                  </a:moveTo>
                  <a:cubicBezTo>
                    <a:pt x="701026" y="81280"/>
                    <a:pt x="621016" y="0"/>
                    <a:pt x="520686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520685" y="360680"/>
                  </a:lnTo>
                  <a:cubicBezTo>
                    <a:pt x="619745" y="360680"/>
                    <a:pt x="701025" y="279400"/>
                    <a:pt x="701025" y="180340"/>
                  </a:cubicBezTo>
                  <a:close/>
                </a:path>
              </a:pathLst>
            </a:custGeom>
            <a:solidFill>
              <a:srgbClr val="454699">
                <a:alpha val="7843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6666879" y="8970651"/>
            <a:ext cx="775800" cy="775800"/>
            <a:chOff x="0" y="0"/>
            <a:chExt cx="1034400" cy="1034400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034400" cy="1034400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153923" y="153923"/>
              <a:ext cx="726554" cy="726554"/>
            </a:xfrm>
            <a:prstGeom prst="rect">
              <a:avLst/>
            </a:prstGeom>
          </p:spPr>
        </p:pic>
      </p:grpSp>
      <p:sp>
        <p:nvSpPr>
          <p:cNvPr id="10" name="Rectangle 9"/>
          <p:cNvSpPr/>
          <p:nvPr/>
        </p:nvSpPr>
        <p:spPr>
          <a:xfrm>
            <a:off x="692423" y="389210"/>
            <a:ext cx="15639630" cy="6448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4500" b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Bài 8.8 </a:t>
            </a:r>
            <a:r>
              <a:rPr lang="nl-NL" sz="4500" b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(SGK – </a:t>
            </a:r>
            <a:r>
              <a:rPr lang="nl-NL" sz="4500" b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tr50</a:t>
            </a:r>
            <a:r>
              <a:rPr lang="nl-NL" sz="4500" b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r>
              <a:rPr lang="fr-FR" sz="4500" b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lang="fr-FR" sz="4500" i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45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Cho điểm C nằm trên tia Ax, điểm B nằm trên </a:t>
            </a:r>
            <a:r>
              <a:rPr lang="fr-FR" sz="45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tia </a:t>
            </a:r>
            <a:r>
              <a:rPr lang="fr-FR" sz="450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Cx. </a:t>
            </a:r>
            <a:r>
              <a:rPr lang="fr-FR" sz="45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Biết rằng A, B, C </a:t>
            </a:r>
            <a:r>
              <a:rPr lang="fr-FR" sz="45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phân </a:t>
            </a:r>
            <a:r>
              <a:rPr lang="fr-FR" sz="450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biệt. Trong </a:t>
            </a:r>
            <a:r>
              <a:rPr lang="fr-FR" sz="45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các câu </a:t>
            </a:r>
            <a:r>
              <a:rPr lang="fr-FR" sz="45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sau </a:t>
            </a:r>
            <a:r>
              <a:rPr lang="fr-FR" sz="450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đây, câu nào </a:t>
            </a:r>
            <a:r>
              <a:rPr lang="fr-FR" sz="45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đúng?</a:t>
            </a:r>
            <a:endParaRPr lang="en-US" sz="450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45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 </a:t>
            </a:r>
            <a:r>
              <a:rPr lang="vi-VN" sz="45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Điểm A nằm trên </a:t>
            </a:r>
            <a:r>
              <a:rPr lang="vi-VN" sz="45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tia </a:t>
            </a:r>
            <a:r>
              <a:rPr lang="vi-VN" sz="450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BC</a:t>
            </a:r>
            <a:r>
              <a:rPr lang="en-GB" sz="450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450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45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2. </a:t>
            </a:r>
            <a:r>
              <a:rPr lang="vi-VN" sz="45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Điểm C vừa nằm trên tia AB vừa nằm trên tia BA.</a:t>
            </a:r>
            <a:endParaRPr lang="en-US" sz="450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45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fr-FR" sz="4500" b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fr-FR" sz="450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Tia </a:t>
            </a:r>
            <a:r>
              <a:rPr lang="fr-FR" sz="45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CB và tia BC là hai tia </a:t>
            </a:r>
            <a:r>
              <a:rPr lang="fr-FR" sz="45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đối </a:t>
            </a:r>
            <a:r>
              <a:rPr lang="fr-FR" sz="450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nhau.</a:t>
            </a:r>
            <a:endParaRPr lang="en-US" sz="450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4500" b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fr-FR" sz="4500" b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fr-FR" sz="450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Tia </a:t>
            </a:r>
            <a:r>
              <a:rPr lang="fr-FR" sz="45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 và tia Cx là hai tia </a:t>
            </a:r>
            <a:r>
              <a:rPr lang="fr-FR" sz="45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đối </a:t>
            </a:r>
            <a:r>
              <a:rPr lang="fr-FR" sz="450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nhau.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5181600" y="8391849"/>
            <a:ext cx="8477805" cy="1331648"/>
            <a:chOff x="5637744" y="4739299"/>
            <a:chExt cx="8477805" cy="1331648"/>
          </a:xfrm>
        </p:grpSpPr>
        <p:grpSp>
          <p:nvGrpSpPr>
            <p:cNvPr id="26" name="Group 25"/>
            <p:cNvGrpSpPr/>
            <p:nvPr/>
          </p:nvGrpSpPr>
          <p:grpSpPr>
            <a:xfrm>
              <a:off x="5637744" y="4785741"/>
              <a:ext cx="7978898" cy="1285206"/>
              <a:chOff x="5755184" y="6640507"/>
              <a:chExt cx="7978898" cy="1285206"/>
            </a:xfrm>
          </p:grpSpPr>
          <p:cxnSp>
            <p:nvCxnSpPr>
              <p:cNvPr id="32" name="Straight Connector 31"/>
              <p:cNvCxnSpPr/>
              <p:nvPr/>
            </p:nvCxnSpPr>
            <p:spPr>
              <a:xfrm>
                <a:off x="6015334" y="7528758"/>
                <a:ext cx="7718748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2F87412-107F-44E1-A048-F4EEBBD1BFCE}"/>
                  </a:ext>
                </a:extLst>
              </p:cNvPr>
              <p:cNvSpPr txBox="1"/>
              <p:nvPr/>
            </p:nvSpPr>
            <p:spPr>
              <a:xfrm flipH="1">
                <a:off x="8321910" y="6640728"/>
                <a:ext cx="997815" cy="784830"/>
              </a:xfrm>
              <a:prstGeom prst="rect">
                <a:avLst/>
              </a:prstGeom>
              <a:solidFill>
                <a:schemeClr val="bg1">
                  <a:alpha val="2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4500" smtClean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C</a:t>
                </a:r>
                <a:endParaRPr lang="en-US" sz="45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42CFBD7-EAF3-4CD2-AB8F-420462532F1F}"/>
                  </a:ext>
                </a:extLst>
              </p:cNvPr>
              <p:cNvSpPr txBox="1"/>
              <p:nvPr/>
            </p:nvSpPr>
            <p:spPr>
              <a:xfrm flipH="1">
                <a:off x="8338076" y="7136343"/>
                <a:ext cx="482742" cy="784830"/>
              </a:xfrm>
              <a:prstGeom prst="rect">
                <a:avLst/>
              </a:prstGeom>
              <a:solidFill>
                <a:schemeClr val="bg1">
                  <a:alpha val="2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4500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</a:t>
                </a:r>
                <a:endParaRPr lang="en-US" sz="45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42CFBD7-EAF3-4CD2-AB8F-420462532F1F}"/>
                  </a:ext>
                </a:extLst>
              </p:cNvPr>
              <p:cNvSpPr txBox="1"/>
              <p:nvPr/>
            </p:nvSpPr>
            <p:spPr>
              <a:xfrm flipH="1">
                <a:off x="5773963" y="7140883"/>
                <a:ext cx="482742" cy="784830"/>
              </a:xfrm>
              <a:prstGeom prst="rect">
                <a:avLst/>
              </a:prstGeom>
              <a:solidFill>
                <a:schemeClr val="bg1">
                  <a:alpha val="2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4500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</a:t>
                </a:r>
                <a:endParaRPr lang="en-US" sz="45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2F87412-107F-44E1-A048-F4EEBBD1BFCE}"/>
                  </a:ext>
                </a:extLst>
              </p:cNvPr>
              <p:cNvSpPr txBox="1"/>
              <p:nvPr/>
            </p:nvSpPr>
            <p:spPr>
              <a:xfrm flipH="1">
                <a:off x="5755184" y="6640507"/>
                <a:ext cx="997815" cy="784830"/>
              </a:xfrm>
              <a:prstGeom prst="rect">
                <a:avLst/>
              </a:prstGeom>
              <a:solidFill>
                <a:schemeClr val="bg1">
                  <a:alpha val="2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4500" smtClean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A</a:t>
                </a:r>
                <a:endParaRPr lang="en-US" sz="45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42CFBD7-EAF3-4CD2-AB8F-420462532F1F}"/>
                </a:ext>
              </a:extLst>
            </p:cNvPr>
            <p:cNvSpPr txBox="1"/>
            <p:nvPr/>
          </p:nvSpPr>
          <p:spPr>
            <a:xfrm flipH="1">
              <a:off x="10534379" y="5262876"/>
              <a:ext cx="482742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45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</a:t>
              </a:r>
              <a:endParaRPr lang="en-US" sz="45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 flipH="1">
              <a:off x="10467808" y="4739299"/>
              <a:ext cx="997815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450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B</a:t>
              </a:r>
              <a:endParaRPr lang="en-US" sz="45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 flipH="1">
              <a:off x="13117734" y="4814231"/>
              <a:ext cx="997815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450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x</a:t>
              </a:r>
              <a:endParaRPr lang="en-US" sz="45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0" name="Rectangle 39"/>
          <p:cNvSpPr/>
          <p:nvPr/>
        </p:nvSpPr>
        <p:spPr>
          <a:xfrm>
            <a:off x="2944090" y="7278270"/>
            <a:ext cx="3946850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5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 có hình vẽ: </a:t>
            </a:r>
            <a:endParaRPr lang="en-US" sz="4500">
              <a:solidFill>
                <a:srgbClr val="C00000"/>
              </a:solidFill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15123629" y="2840654"/>
            <a:ext cx="1186652" cy="950838"/>
            <a:chOff x="15279763" y="5916574"/>
            <a:chExt cx="1186652" cy="950838"/>
          </a:xfrm>
        </p:grpSpPr>
        <p:pic>
          <p:nvPicPr>
            <p:cNvPr id="42" name="Picture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15279763" y="5916574"/>
              <a:ext cx="950838" cy="950838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 flipH="1">
              <a:off x="15468600" y="5983019"/>
              <a:ext cx="997815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45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Đ</a:t>
              </a:r>
              <a:endParaRPr lang="en-US" sz="4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5123629" y="3879547"/>
            <a:ext cx="1186652" cy="950838"/>
            <a:chOff x="15279763" y="5916574"/>
            <a:chExt cx="1186652" cy="950838"/>
          </a:xfrm>
        </p:grpSpPr>
        <p:pic>
          <p:nvPicPr>
            <p:cNvPr id="45" name="Picture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15279763" y="5916574"/>
              <a:ext cx="950838" cy="950838"/>
            </a:xfrm>
            <a:prstGeom prst="rect">
              <a:avLst/>
            </a:prstGeom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 flipH="1">
              <a:off x="15468600" y="5983019"/>
              <a:ext cx="997815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45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Đ</a:t>
              </a:r>
              <a:endParaRPr lang="en-US" sz="4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5123629" y="4954087"/>
            <a:ext cx="1186652" cy="950838"/>
            <a:chOff x="15279763" y="5916574"/>
            <a:chExt cx="1186652" cy="950838"/>
          </a:xfrm>
        </p:grpSpPr>
        <p:pic>
          <p:nvPicPr>
            <p:cNvPr id="48" name="Picture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15279763" y="5916574"/>
              <a:ext cx="950838" cy="950838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 flipH="1">
              <a:off x="15468600" y="5983019"/>
              <a:ext cx="997815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45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S</a:t>
              </a:r>
              <a:endParaRPr lang="en-US" sz="4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5145401" y="6008135"/>
            <a:ext cx="1186652" cy="950838"/>
            <a:chOff x="15279763" y="5916574"/>
            <a:chExt cx="1186652" cy="950838"/>
          </a:xfrm>
        </p:grpSpPr>
        <p:pic>
          <p:nvPicPr>
            <p:cNvPr id="51" name="Picture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15279763" y="5916574"/>
              <a:ext cx="950838" cy="950838"/>
            </a:xfrm>
            <a:prstGeom prst="rect">
              <a:avLst/>
            </a:prstGeom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 flipH="1">
              <a:off x="15468600" y="5983019"/>
              <a:ext cx="997815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45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Đ</a:t>
              </a:r>
              <a:endParaRPr lang="en-US" sz="4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3054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B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6553200" y="572993"/>
            <a:ext cx="5532653" cy="120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10080"/>
              </a:lnSpc>
              <a:spcBef>
                <a:spcPct val="0"/>
              </a:spcBef>
            </a:pPr>
            <a:r>
              <a:rPr lang="en-US" sz="7000" b="1" u="none" smtClean="0">
                <a:solidFill>
                  <a:srgbClr val="454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VẬN DỤNG</a:t>
            </a:r>
            <a:endParaRPr lang="en-US" sz="7000" b="1" u="none">
              <a:solidFill>
                <a:srgbClr val="454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1143117" y="2476500"/>
            <a:ext cx="15329483" cy="6172200"/>
            <a:chOff x="0" y="0"/>
            <a:chExt cx="2348711" cy="115353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48711" cy="1153530"/>
            </a:xfrm>
            <a:custGeom>
              <a:avLst/>
              <a:gdLst/>
              <a:ahLst/>
              <a:cxnLst/>
              <a:rect l="l" t="t" r="r" b="b"/>
              <a:pathLst>
                <a:path w="2348711" h="1153530">
                  <a:moveTo>
                    <a:pt x="2224251" y="1153530"/>
                  </a:moveTo>
                  <a:lnTo>
                    <a:pt x="124460" y="1153530"/>
                  </a:lnTo>
                  <a:cubicBezTo>
                    <a:pt x="55880" y="1153530"/>
                    <a:pt x="0" y="1097650"/>
                    <a:pt x="0" y="102907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224251" y="0"/>
                  </a:lnTo>
                  <a:cubicBezTo>
                    <a:pt x="2292831" y="0"/>
                    <a:pt x="2348711" y="55880"/>
                    <a:pt x="2348711" y="124460"/>
                  </a:cubicBezTo>
                  <a:lnTo>
                    <a:pt x="2348711" y="1029070"/>
                  </a:lnTo>
                  <a:cubicBezTo>
                    <a:pt x="2348711" y="1097650"/>
                    <a:pt x="2292831" y="1153530"/>
                    <a:pt x="2224251" y="1153530"/>
                  </a:cubicBezTo>
                  <a:close/>
                </a:path>
              </a:pathLst>
            </a:custGeom>
            <a:solidFill>
              <a:srgbClr val="F8F4EB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5945141" y="915375"/>
            <a:ext cx="1936133" cy="1936133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10800000">
            <a:off x="0" y="9370849"/>
            <a:ext cx="1821416" cy="910708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15951195" y="8840073"/>
            <a:ext cx="1897484" cy="1061551"/>
            <a:chOff x="0" y="0"/>
            <a:chExt cx="726425" cy="406400"/>
          </a:xfrm>
        </p:grpSpPr>
        <p:sp>
          <p:nvSpPr>
            <p:cNvPr id="18" name="Freeform 18"/>
            <p:cNvSpPr/>
            <p:nvPr/>
          </p:nvSpPr>
          <p:spPr>
            <a:xfrm>
              <a:off x="17780" y="22860"/>
              <a:ext cx="701026" cy="360680"/>
            </a:xfrm>
            <a:custGeom>
              <a:avLst/>
              <a:gdLst/>
              <a:ahLst/>
              <a:cxnLst/>
              <a:rect l="l" t="t" r="r" b="b"/>
              <a:pathLst>
                <a:path w="701026" h="360680">
                  <a:moveTo>
                    <a:pt x="701026" y="180340"/>
                  </a:moveTo>
                  <a:cubicBezTo>
                    <a:pt x="701026" y="81280"/>
                    <a:pt x="621016" y="0"/>
                    <a:pt x="520686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520685" y="360680"/>
                  </a:lnTo>
                  <a:cubicBezTo>
                    <a:pt x="619745" y="360680"/>
                    <a:pt x="701025" y="279400"/>
                    <a:pt x="701025" y="180340"/>
                  </a:cubicBezTo>
                  <a:close/>
                </a:path>
              </a:pathLst>
            </a:custGeom>
            <a:solidFill>
              <a:srgbClr val="454699">
                <a:alpha val="7843"/>
              </a:srgbClr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16947562" y="8982949"/>
            <a:ext cx="775800" cy="775800"/>
            <a:chOff x="0" y="0"/>
            <a:chExt cx="1034400" cy="1034400"/>
          </a:xfrm>
        </p:grpSpPr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034400" cy="1034400"/>
            </a:xfrm>
            <a:prstGeom prst="rect">
              <a:avLst/>
            </a:prstGeom>
          </p:spPr>
        </p:pic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rcRect/>
            <a:stretch>
              <a:fillRect/>
            </a:stretch>
          </p:blipFill>
          <p:spPr>
            <a:xfrm>
              <a:off x="153923" y="153923"/>
              <a:ext cx="726554" cy="726554"/>
            </a:xfrm>
            <a:prstGeom prst="rect">
              <a:avLst/>
            </a:prstGeom>
          </p:spPr>
        </p:pic>
      </p:grpSp>
      <p:pic>
        <p:nvPicPr>
          <p:cNvPr id="22" name="Picture 2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7182474" y="313776"/>
            <a:ext cx="518435" cy="51843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66259" y="3020203"/>
            <a:ext cx="13083197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sz="4500" b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Bài 8.9 </a:t>
            </a:r>
            <a:r>
              <a:rPr lang="nl-NL" sz="4500" b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(SGK – </a:t>
            </a:r>
            <a:r>
              <a:rPr lang="nl-NL" sz="4500" b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tr50</a:t>
            </a:r>
            <a:r>
              <a:rPr lang="nl-NL" sz="4500" b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r>
              <a:rPr lang="nl-NL" sz="450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en-US" sz="450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Cho ba điểm </a:t>
            </a:r>
            <a:r>
              <a:rPr lang="en-US" sz="450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en-US" sz="450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B, C </a:t>
            </a:r>
            <a:r>
              <a:rPr lang="en-US" sz="450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không </a:t>
            </a:r>
            <a:r>
              <a:rPr lang="en-US" sz="450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thẳng </a:t>
            </a:r>
            <a:r>
              <a:rPr lang="en-US" sz="450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hàng.</a:t>
            </a:r>
            <a:endParaRPr lang="en-US" sz="450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450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en-GB" sz="450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vi-VN" sz="450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Em </a:t>
            </a:r>
            <a:r>
              <a:rPr lang="vi-VN" sz="450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hãy viết tên các tia chứa hai trong ba điểm </a:t>
            </a:r>
            <a:r>
              <a:rPr lang="vi-VN" sz="450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vi-VN" sz="450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en-GB" sz="450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450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B,</a:t>
            </a:r>
            <a:r>
              <a:rPr lang="en-GB" sz="450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450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vi-VN" sz="450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450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450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en-GB" sz="450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vi-VN" sz="450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Trong </a:t>
            </a:r>
            <a:r>
              <a:rPr lang="vi-VN" sz="450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các </a:t>
            </a:r>
            <a:r>
              <a:rPr lang="vi-VN" sz="450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tia </a:t>
            </a:r>
            <a:r>
              <a:rPr lang="vi-VN" sz="450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đó,</a:t>
            </a:r>
            <a:r>
              <a:rPr lang="en-GB" sz="450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450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tìm </a:t>
            </a:r>
            <a:r>
              <a:rPr lang="vi-VN" sz="450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hai tia khác gốc có đúng một điểm chung.</a:t>
            </a:r>
            <a:endParaRPr lang="en-US" sz="4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16105650" y="9068938"/>
            <a:ext cx="1897484" cy="1061551"/>
            <a:chOff x="0" y="0"/>
            <a:chExt cx="726425" cy="406400"/>
          </a:xfrm>
        </p:grpSpPr>
        <p:sp>
          <p:nvSpPr>
            <p:cNvPr id="5" name="Freeform 5"/>
            <p:cNvSpPr/>
            <p:nvPr/>
          </p:nvSpPr>
          <p:spPr>
            <a:xfrm>
              <a:off x="17780" y="22860"/>
              <a:ext cx="701026" cy="360680"/>
            </a:xfrm>
            <a:custGeom>
              <a:avLst/>
              <a:gdLst/>
              <a:ahLst/>
              <a:cxnLst/>
              <a:rect l="l" t="t" r="r" b="b"/>
              <a:pathLst>
                <a:path w="701026" h="360680">
                  <a:moveTo>
                    <a:pt x="701026" y="180340"/>
                  </a:moveTo>
                  <a:cubicBezTo>
                    <a:pt x="701026" y="81280"/>
                    <a:pt x="621016" y="0"/>
                    <a:pt x="520686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520685" y="360680"/>
                  </a:lnTo>
                  <a:cubicBezTo>
                    <a:pt x="619745" y="360680"/>
                    <a:pt x="701025" y="279400"/>
                    <a:pt x="701025" y="180340"/>
                  </a:cubicBezTo>
                  <a:close/>
                </a:path>
              </a:pathLst>
            </a:custGeom>
            <a:solidFill>
              <a:srgbClr val="454699">
                <a:alpha val="7843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7102017" y="9211814"/>
            <a:ext cx="775800" cy="775800"/>
            <a:chOff x="0" y="0"/>
            <a:chExt cx="1034400" cy="1034400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034400" cy="1034400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153923" y="153923"/>
              <a:ext cx="726554" cy="726554"/>
            </a:xfrm>
            <a:prstGeom prst="rect">
              <a:avLst/>
            </a:prstGeom>
          </p:spPr>
        </p:pic>
      </p:grpSp>
      <p:pic>
        <p:nvPicPr>
          <p:cNvPr id="17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16200000">
            <a:off x="16230600" y="27214"/>
            <a:ext cx="2101414" cy="2101414"/>
          </a:xfrm>
          <a:prstGeom prst="rect">
            <a:avLst/>
          </a:prstGeom>
        </p:spPr>
      </p:pic>
      <p:pic>
        <p:nvPicPr>
          <p:cNvPr id="18" name="Picture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92399" y="9300213"/>
            <a:ext cx="835719" cy="83571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088613" y="7137272"/>
            <a:ext cx="15181808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50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a) Các tia là: AB</a:t>
            </a:r>
            <a:r>
              <a:rPr lang="en-GB" sz="450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  <a:r>
              <a:rPr lang="en-GB" sz="450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AC; </a:t>
            </a:r>
            <a:r>
              <a:rPr lang="en-GB" sz="450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BA; BC; CA; CB.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50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b) Hai tia khác gốc có đúng một điểm chung là CA; BA.</a:t>
            </a:r>
            <a:endParaRPr lang="en-US" sz="4500"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6172200" y="3122722"/>
            <a:ext cx="5750519" cy="3260439"/>
            <a:chOff x="12268200" y="1620763"/>
            <a:chExt cx="5750519" cy="4450723"/>
          </a:xfrm>
        </p:grpSpPr>
        <p:cxnSp>
          <p:nvCxnSpPr>
            <p:cNvPr id="26" name="Straight Connector 25"/>
            <p:cNvCxnSpPr/>
            <p:nvPr/>
          </p:nvCxnSpPr>
          <p:spPr>
            <a:xfrm flipH="1">
              <a:off x="12548269" y="1644067"/>
              <a:ext cx="2766330" cy="442741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14630924" y="1644067"/>
              <a:ext cx="2949470" cy="419755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 flipV="1">
              <a:off x="12268200" y="5143500"/>
              <a:ext cx="5750519" cy="981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42CFBD7-EAF3-4CD2-AB8F-420462532F1F}"/>
                </a:ext>
              </a:extLst>
            </p:cNvPr>
            <p:cNvSpPr txBox="1"/>
            <p:nvPr/>
          </p:nvSpPr>
          <p:spPr>
            <a:xfrm>
              <a:off x="14738381" y="1620763"/>
              <a:ext cx="457200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450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</a:t>
              </a:r>
              <a:endParaRPr lang="en-US" sz="45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>
              <a:off x="12543420" y="3938030"/>
              <a:ext cx="806147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4500" smtClean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B</a:t>
              </a:r>
              <a:endParaRPr lang="en-US" sz="45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42CFBD7-EAF3-4CD2-AB8F-420462532F1F}"/>
                </a:ext>
              </a:extLst>
            </p:cNvPr>
            <p:cNvSpPr txBox="1"/>
            <p:nvPr/>
          </p:nvSpPr>
          <p:spPr>
            <a:xfrm>
              <a:off x="12946494" y="4582566"/>
              <a:ext cx="457200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450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</a:t>
              </a:r>
              <a:endParaRPr lang="en-US" sz="45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42CFBD7-EAF3-4CD2-AB8F-420462532F1F}"/>
                </a:ext>
              </a:extLst>
            </p:cNvPr>
            <p:cNvSpPr txBox="1"/>
            <p:nvPr/>
          </p:nvSpPr>
          <p:spPr>
            <a:xfrm>
              <a:off x="16858332" y="4639019"/>
              <a:ext cx="457200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450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</a:t>
              </a:r>
              <a:endParaRPr lang="en-US" sz="45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>
              <a:off x="16922907" y="4030639"/>
              <a:ext cx="876650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4500" smtClean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C</a:t>
              </a:r>
              <a:endParaRPr lang="en-US" sz="45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2F87412-107F-44E1-A048-F4EEBBD1BFCE}"/>
                </a:ext>
              </a:extLst>
            </p:cNvPr>
            <p:cNvSpPr txBox="1"/>
            <p:nvPr/>
          </p:nvSpPr>
          <p:spPr>
            <a:xfrm>
              <a:off x="14090331" y="1620763"/>
              <a:ext cx="648050" cy="784830"/>
            </a:xfrm>
            <a:prstGeom prst="rect">
              <a:avLst/>
            </a:prstGeom>
            <a:solidFill>
              <a:schemeClr val="bg1">
                <a:alpha val="2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4500" smtClean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A</a:t>
              </a:r>
              <a:endParaRPr lang="en-US" sz="45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6" name="TextBox 2"/>
          <p:cNvSpPr txBox="1"/>
          <p:nvPr/>
        </p:nvSpPr>
        <p:spPr>
          <a:xfrm>
            <a:off x="6367505" y="569617"/>
            <a:ext cx="4838700" cy="804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800" b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Trả lời</a:t>
            </a:r>
            <a:endParaRPr lang="en-US" sz="4800" b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106029" y="1831424"/>
            <a:ext cx="5025863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500" smtClean="0">
                <a:latin typeface="Arial" panose="020B0604020202020204" pitchFamily="34" charset="0"/>
                <a:cs typeface="Arial" panose="020B0604020202020204" pitchFamily="34" charset="0"/>
              </a:rPr>
              <a:t>Ta có hình vẽ sau: </a:t>
            </a:r>
            <a:endParaRPr lang="en-US" sz="4500"/>
          </a:p>
        </p:txBody>
      </p:sp>
    </p:spTree>
    <p:extLst>
      <p:ext uri="{BB962C8B-B14F-4D97-AF65-F5344CB8AC3E}">
        <p14:creationId xmlns:p14="http://schemas.microsoft.com/office/powerpoint/2010/main" val="3082125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B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400000" flipH="1">
            <a:off x="0" y="-27214"/>
            <a:ext cx="3429000" cy="342900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b="50600"/>
          <a:stretch>
            <a:fillRect/>
          </a:stretch>
        </p:blipFill>
        <p:spPr>
          <a:xfrm>
            <a:off x="0" y="9109973"/>
            <a:ext cx="2302342" cy="1137336"/>
          </a:xfrm>
          <a:prstGeom prst="rect">
            <a:avLst/>
          </a:prstGeom>
        </p:spPr>
      </p:pic>
      <p:grpSp>
        <p:nvGrpSpPr>
          <p:cNvPr id="26" name="Group 26"/>
          <p:cNvGrpSpPr/>
          <p:nvPr/>
        </p:nvGrpSpPr>
        <p:grpSpPr>
          <a:xfrm>
            <a:off x="15361816" y="8306739"/>
            <a:ext cx="1897484" cy="1061551"/>
            <a:chOff x="0" y="0"/>
            <a:chExt cx="726425" cy="406400"/>
          </a:xfrm>
        </p:grpSpPr>
        <p:sp>
          <p:nvSpPr>
            <p:cNvPr id="27" name="Freeform 27"/>
            <p:cNvSpPr/>
            <p:nvPr/>
          </p:nvSpPr>
          <p:spPr>
            <a:xfrm>
              <a:off x="17780" y="22860"/>
              <a:ext cx="701026" cy="360680"/>
            </a:xfrm>
            <a:custGeom>
              <a:avLst/>
              <a:gdLst/>
              <a:ahLst/>
              <a:cxnLst/>
              <a:rect l="l" t="t" r="r" b="b"/>
              <a:pathLst>
                <a:path w="701026" h="360680">
                  <a:moveTo>
                    <a:pt x="701026" y="180340"/>
                  </a:moveTo>
                  <a:cubicBezTo>
                    <a:pt x="701026" y="81280"/>
                    <a:pt x="621016" y="0"/>
                    <a:pt x="520686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520685" y="360680"/>
                  </a:lnTo>
                  <a:cubicBezTo>
                    <a:pt x="619745" y="360680"/>
                    <a:pt x="701025" y="279400"/>
                    <a:pt x="701025" y="180340"/>
                  </a:cubicBezTo>
                  <a:close/>
                </a:path>
              </a:pathLst>
            </a:custGeom>
            <a:solidFill>
              <a:srgbClr val="454699">
                <a:alpha val="7843"/>
              </a:srgbClr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6358183" y="8449615"/>
            <a:ext cx="775800" cy="775800"/>
            <a:chOff x="0" y="0"/>
            <a:chExt cx="1034400" cy="1034400"/>
          </a:xfrm>
        </p:grpSpPr>
        <p:pic>
          <p:nvPicPr>
            <p:cNvPr id="29" name="Picture 2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034400" cy="1034400"/>
            </a:xfrm>
            <a:prstGeom prst="rect">
              <a:avLst/>
            </a:prstGeom>
          </p:spPr>
        </p:pic>
        <p:pic>
          <p:nvPicPr>
            <p:cNvPr id="30" name="Picture 30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153923" y="153923"/>
              <a:ext cx="726554" cy="726554"/>
            </a:xfrm>
            <a:prstGeom prst="rect">
              <a:avLst/>
            </a:prstGeom>
          </p:spPr>
        </p:pic>
      </p:grpSp>
      <p:grpSp>
        <p:nvGrpSpPr>
          <p:cNvPr id="31" name="Group 3"/>
          <p:cNvGrpSpPr/>
          <p:nvPr/>
        </p:nvGrpSpPr>
        <p:grpSpPr>
          <a:xfrm>
            <a:off x="1318956" y="3511792"/>
            <a:ext cx="5044789" cy="4771496"/>
            <a:chOff x="0" y="0"/>
            <a:chExt cx="1173225" cy="1109667"/>
          </a:xfrm>
        </p:grpSpPr>
        <p:sp>
          <p:nvSpPr>
            <p:cNvPr id="32" name="Freeform 4"/>
            <p:cNvSpPr/>
            <p:nvPr/>
          </p:nvSpPr>
          <p:spPr>
            <a:xfrm>
              <a:off x="0" y="0"/>
              <a:ext cx="1173225" cy="1109667"/>
            </a:xfrm>
            <a:custGeom>
              <a:avLst/>
              <a:gdLst/>
              <a:ahLst/>
              <a:cxnLst/>
              <a:rect l="l" t="t" r="r" b="b"/>
              <a:pathLst>
                <a:path w="1173225" h="1109667">
                  <a:moveTo>
                    <a:pt x="1048765" y="1109667"/>
                  </a:moveTo>
                  <a:lnTo>
                    <a:pt x="124460" y="1109667"/>
                  </a:lnTo>
                  <a:cubicBezTo>
                    <a:pt x="55880" y="1109667"/>
                    <a:pt x="0" y="1053787"/>
                    <a:pt x="0" y="98520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48765" y="0"/>
                  </a:lnTo>
                  <a:cubicBezTo>
                    <a:pt x="1117345" y="0"/>
                    <a:pt x="1173225" y="55880"/>
                    <a:pt x="1173225" y="124460"/>
                  </a:cubicBezTo>
                  <a:lnTo>
                    <a:pt x="1173225" y="985207"/>
                  </a:lnTo>
                  <a:cubicBezTo>
                    <a:pt x="1173225" y="1053787"/>
                    <a:pt x="1117345" y="1109667"/>
                    <a:pt x="1048765" y="1109667"/>
                  </a:cubicBezTo>
                  <a:close/>
                </a:path>
              </a:pathLst>
            </a:custGeom>
            <a:solidFill>
              <a:srgbClr val="F8F4EB"/>
            </a:solidFill>
          </p:spPr>
        </p:sp>
      </p:grpSp>
      <p:grpSp>
        <p:nvGrpSpPr>
          <p:cNvPr id="33" name="Group 5"/>
          <p:cNvGrpSpPr/>
          <p:nvPr/>
        </p:nvGrpSpPr>
        <p:grpSpPr>
          <a:xfrm>
            <a:off x="6630025" y="3511792"/>
            <a:ext cx="5044789" cy="4771496"/>
            <a:chOff x="0" y="0"/>
            <a:chExt cx="1173225" cy="1109667"/>
          </a:xfrm>
        </p:grpSpPr>
        <p:sp>
          <p:nvSpPr>
            <p:cNvPr id="34" name="Freeform 6"/>
            <p:cNvSpPr/>
            <p:nvPr/>
          </p:nvSpPr>
          <p:spPr>
            <a:xfrm>
              <a:off x="0" y="0"/>
              <a:ext cx="1173225" cy="1109667"/>
            </a:xfrm>
            <a:custGeom>
              <a:avLst/>
              <a:gdLst/>
              <a:ahLst/>
              <a:cxnLst/>
              <a:rect l="l" t="t" r="r" b="b"/>
              <a:pathLst>
                <a:path w="1173225" h="1109667">
                  <a:moveTo>
                    <a:pt x="1048765" y="1109667"/>
                  </a:moveTo>
                  <a:lnTo>
                    <a:pt x="124460" y="1109667"/>
                  </a:lnTo>
                  <a:cubicBezTo>
                    <a:pt x="55880" y="1109667"/>
                    <a:pt x="0" y="1053787"/>
                    <a:pt x="0" y="98520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48765" y="0"/>
                  </a:lnTo>
                  <a:cubicBezTo>
                    <a:pt x="1117345" y="0"/>
                    <a:pt x="1173225" y="55880"/>
                    <a:pt x="1173225" y="124460"/>
                  </a:cubicBezTo>
                  <a:lnTo>
                    <a:pt x="1173225" y="985207"/>
                  </a:lnTo>
                  <a:cubicBezTo>
                    <a:pt x="1173225" y="1053787"/>
                    <a:pt x="1117345" y="1109667"/>
                    <a:pt x="1048765" y="1109667"/>
                  </a:cubicBezTo>
                  <a:close/>
                </a:path>
              </a:pathLst>
            </a:custGeom>
            <a:solidFill>
              <a:srgbClr val="F8F4EB"/>
            </a:solidFill>
          </p:spPr>
        </p:sp>
      </p:grpSp>
      <p:grpSp>
        <p:nvGrpSpPr>
          <p:cNvPr id="35" name="Group 8"/>
          <p:cNvGrpSpPr/>
          <p:nvPr/>
        </p:nvGrpSpPr>
        <p:grpSpPr>
          <a:xfrm>
            <a:off x="11941095" y="3511792"/>
            <a:ext cx="5044789" cy="4771496"/>
            <a:chOff x="0" y="0"/>
            <a:chExt cx="1173225" cy="1109667"/>
          </a:xfrm>
        </p:grpSpPr>
        <p:sp>
          <p:nvSpPr>
            <p:cNvPr id="36" name="Freeform 9"/>
            <p:cNvSpPr/>
            <p:nvPr/>
          </p:nvSpPr>
          <p:spPr>
            <a:xfrm>
              <a:off x="0" y="0"/>
              <a:ext cx="1173225" cy="1109667"/>
            </a:xfrm>
            <a:custGeom>
              <a:avLst/>
              <a:gdLst/>
              <a:ahLst/>
              <a:cxnLst/>
              <a:rect l="l" t="t" r="r" b="b"/>
              <a:pathLst>
                <a:path w="1173225" h="1109667">
                  <a:moveTo>
                    <a:pt x="1048765" y="1109667"/>
                  </a:moveTo>
                  <a:lnTo>
                    <a:pt x="124460" y="1109667"/>
                  </a:lnTo>
                  <a:cubicBezTo>
                    <a:pt x="55880" y="1109667"/>
                    <a:pt x="0" y="1053787"/>
                    <a:pt x="0" y="98520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48765" y="0"/>
                  </a:lnTo>
                  <a:cubicBezTo>
                    <a:pt x="1117345" y="0"/>
                    <a:pt x="1173225" y="55880"/>
                    <a:pt x="1173225" y="124460"/>
                  </a:cubicBezTo>
                  <a:lnTo>
                    <a:pt x="1173225" y="985207"/>
                  </a:lnTo>
                  <a:cubicBezTo>
                    <a:pt x="1173225" y="1053787"/>
                    <a:pt x="1117345" y="1109667"/>
                    <a:pt x="1048765" y="1109667"/>
                  </a:cubicBezTo>
                  <a:close/>
                </a:path>
              </a:pathLst>
            </a:custGeom>
            <a:solidFill>
              <a:srgbClr val="F8F4EB"/>
            </a:solidFill>
          </p:spPr>
        </p:sp>
      </p:grpSp>
      <p:grpSp>
        <p:nvGrpSpPr>
          <p:cNvPr id="37" name="Group 24"/>
          <p:cNvGrpSpPr/>
          <p:nvPr/>
        </p:nvGrpSpPr>
        <p:grpSpPr>
          <a:xfrm>
            <a:off x="5641877" y="7979523"/>
            <a:ext cx="1458955" cy="1278777"/>
            <a:chOff x="0" y="0"/>
            <a:chExt cx="1945274" cy="1705036"/>
          </a:xfrm>
        </p:grpSpPr>
        <p:pic>
          <p:nvPicPr>
            <p:cNvPr id="38" name="Picture 25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 flipV="1">
              <a:off x="0" y="0"/>
              <a:ext cx="1339276" cy="1339276"/>
            </a:xfrm>
            <a:prstGeom prst="rect">
              <a:avLst/>
            </a:prstGeom>
          </p:spPr>
        </p:pic>
        <p:pic>
          <p:nvPicPr>
            <p:cNvPr id="39" name="Picture 26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rcRect/>
            <a:stretch>
              <a:fillRect/>
            </a:stretch>
          </p:blipFill>
          <p:spPr>
            <a:xfrm rot="-8100000">
              <a:off x="778864" y="541045"/>
              <a:ext cx="967703" cy="962864"/>
            </a:xfrm>
            <a:prstGeom prst="rect">
              <a:avLst/>
            </a:prstGeom>
          </p:spPr>
        </p:pic>
      </p:grpSp>
      <p:grpSp>
        <p:nvGrpSpPr>
          <p:cNvPr id="40" name="Group 21"/>
          <p:cNvGrpSpPr/>
          <p:nvPr/>
        </p:nvGrpSpPr>
        <p:grpSpPr>
          <a:xfrm rot="-5400000">
            <a:off x="11297749" y="2436029"/>
            <a:ext cx="1286690" cy="1488192"/>
            <a:chOff x="0" y="0"/>
            <a:chExt cx="1715587" cy="1984256"/>
          </a:xfrm>
        </p:grpSpPr>
        <p:pic>
          <p:nvPicPr>
            <p:cNvPr id="41" name="Picture 22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 rot="-5400000" flipH="1" flipV="1">
              <a:off x="0" y="0"/>
              <a:ext cx="1339276" cy="1339276"/>
            </a:xfrm>
            <a:prstGeom prst="rect">
              <a:avLst/>
            </a:prstGeom>
          </p:spPr>
        </p:pic>
        <p:pic>
          <p:nvPicPr>
            <p:cNvPr id="42" name="Picture 23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rcRect/>
            <a:stretch>
              <a:fillRect/>
            </a:stretch>
          </p:blipFill>
          <p:spPr>
            <a:xfrm rot="-2700000">
              <a:off x="549177" y="820266"/>
              <a:ext cx="967703" cy="962864"/>
            </a:xfrm>
            <a:prstGeom prst="rect">
              <a:avLst/>
            </a:prstGeom>
          </p:spPr>
        </p:pic>
      </p:grpSp>
      <p:pic>
        <p:nvPicPr>
          <p:cNvPr id="43" name="Picture 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rot="-5400000">
            <a:off x="16310558" y="0"/>
            <a:ext cx="1977442" cy="1977442"/>
          </a:xfrm>
          <a:prstGeom prst="rect">
            <a:avLst/>
          </a:prstGeom>
        </p:spPr>
      </p:pic>
      <p:sp>
        <p:nvSpPr>
          <p:cNvPr id="44" name="TextBox 4"/>
          <p:cNvSpPr txBox="1"/>
          <p:nvPr/>
        </p:nvSpPr>
        <p:spPr>
          <a:xfrm>
            <a:off x="5641877" y="912546"/>
            <a:ext cx="8855059" cy="12952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10080"/>
              </a:lnSpc>
              <a:spcBef>
                <a:spcPct val="0"/>
              </a:spcBef>
            </a:pPr>
            <a:r>
              <a:rPr lang="en-US" sz="7000" b="1" u="none" smtClean="0">
                <a:solidFill>
                  <a:srgbClr val="454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NHIỆM VỤ VỀ NHÀ</a:t>
            </a:r>
            <a:endParaRPr lang="en-US" sz="7000" b="1" u="none">
              <a:solidFill>
                <a:srgbClr val="454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5"/>
          <p:cNvSpPr txBox="1"/>
          <p:nvPr/>
        </p:nvSpPr>
        <p:spPr>
          <a:xfrm>
            <a:off x="1752128" y="4499163"/>
            <a:ext cx="4178444" cy="24929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4500" spc="44" smtClean="0">
                <a:solidFill>
                  <a:srgbClr val="0023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Ôn tập các kiến thức đã </a:t>
            </a:r>
            <a:r>
              <a:rPr lang="en-GB" sz="4500" spc="44" smtClean="0">
                <a:solidFill>
                  <a:srgbClr val="0023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 trong bài.</a:t>
            </a:r>
            <a:endParaRPr lang="en-US" sz="4500" spc="44">
              <a:solidFill>
                <a:srgbClr val="0023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8"/>
          <p:cNvSpPr txBox="1"/>
          <p:nvPr/>
        </p:nvSpPr>
        <p:spPr>
          <a:xfrm>
            <a:off x="6893157" y="4278157"/>
            <a:ext cx="4369332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500" spc="44" smtClean="0">
                <a:solidFill>
                  <a:srgbClr val="0023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Hoàn thành các bài tập còn lại trong SGK và SBT.</a:t>
            </a:r>
            <a:endParaRPr lang="en-US" sz="4500" spc="44">
              <a:solidFill>
                <a:srgbClr val="0023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11"/>
          <p:cNvSpPr txBox="1"/>
          <p:nvPr/>
        </p:nvSpPr>
        <p:spPr>
          <a:xfrm>
            <a:off x="12326171" y="4278156"/>
            <a:ext cx="4289468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500" u="none" spc="53" smtClean="0">
                <a:solidFill>
                  <a:srgbClr val="0023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Chuẩn bị trước bài </a:t>
            </a:r>
            <a:r>
              <a:rPr lang="en-US" sz="4500" u="none" spc="53" smtClean="0">
                <a:solidFill>
                  <a:srgbClr val="0023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34: </a:t>
            </a:r>
            <a:r>
              <a:rPr lang="en-US" sz="4500" b="1" u="none" spc="53" smtClean="0">
                <a:solidFill>
                  <a:srgbClr val="0023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“Đoạn thẳng. Độ dài đoạn thẳng”.</a:t>
            </a:r>
            <a:endParaRPr lang="en-US" sz="4500" b="1" u="none" spc="53">
              <a:solidFill>
                <a:srgbClr val="0023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9" grpId="0"/>
      <p:bldP spid="5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54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-1247065" y="4493976"/>
            <a:ext cx="4988260" cy="249413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b="50600"/>
          <a:stretch>
            <a:fillRect/>
          </a:stretch>
        </p:blipFill>
        <p:spPr>
          <a:xfrm rot="-5400000">
            <a:off x="14184004" y="2847974"/>
            <a:ext cx="5494003" cy="2713989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3749133" y="2552700"/>
            <a:ext cx="10613416" cy="4985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9000" b="1" u="none" spc="-50" smtClean="0">
                <a:solidFill>
                  <a:srgbClr val="F8F4E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CẢM ƠN CÁC EM ĐÃ LẮNG NGHE BÀI GIẢNG!</a:t>
            </a:r>
            <a:endParaRPr lang="en-US" sz="9000" b="1" u="none" spc="-50">
              <a:solidFill>
                <a:srgbClr val="F8F4E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566</TotalTime>
  <Words>1527</Words>
  <Application>Microsoft Office PowerPoint</Application>
  <PresentationFormat>Custom</PresentationFormat>
  <Paragraphs>251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Calibri</vt:lpstr>
      <vt:lpstr>Wingdings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Orange and White Playful Mathematics Class Education Presentation</dc:title>
  <cp:lastModifiedBy>Admin</cp:lastModifiedBy>
  <cp:revision>47</cp:revision>
  <dcterms:created xsi:type="dcterms:W3CDTF">2006-08-16T00:00:00Z</dcterms:created>
  <dcterms:modified xsi:type="dcterms:W3CDTF">2021-10-30T08:03:27Z</dcterms:modified>
  <dc:identifier>DAEqV37c6xw</dc:identifier>
</cp:coreProperties>
</file>