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550" r:id="rId2"/>
    <p:sldId id="503" r:id="rId3"/>
    <p:sldId id="525" r:id="rId4"/>
    <p:sldId id="497" r:id="rId5"/>
    <p:sldId id="548" r:id="rId6"/>
    <p:sldId id="547" r:id="rId7"/>
    <p:sldId id="528" r:id="rId8"/>
    <p:sldId id="530" r:id="rId9"/>
    <p:sldId id="549" r:id="rId10"/>
    <p:sldId id="532" r:id="rId11"/>
    <p:sldId id="515" r:id="rId12"/>
    <p:sldId id="551" r:id="rId13"/>
    <p:sldId id="521" r:id="rId14"/>
    <p:sldId id="534" r:id="rId15"/>
    <p:sldId id="535" r:id="rId16"/>
    <p:sldId id="536" r:id="rId17"/>
    <p:sldId id="538" r:id="rId18"/>
    <p:sldId id="540" r:id="rId19"/>
    <p:sldId id="553" r:id="rId20"/>
    <p:sldId id="541" r:id="rId21"/>
    <p:sldId id="544" r:id="rId22"/>
    <p:sldId id="542" r:id="rId23"/>
    <p:sldId id="545" r:id="rId24"/>
    <p:sldId id="543" r:id="rId25"/>
    <p:sldId id="546" r:id="rId26"/>
    <p:sldId id="527" r:id="rId27"/>
    <p:sldId id="519" r:id="rId28"/>
    <p:sldId id="523" r:id="rId29"/>
    <p:sldId id="537"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30DD"/>
    <a:srgbClr val="FFCCFF"/>
    <a:srgbClr val="BCFCD4"/>
    <a:srgbClr val="99FF66"/>
    <a:srgbClr val="33CCFF"/>
    <a:srgbClr val="009900"/>
    <a:srgbClr val="F11BAA"/>
    <a:srgbClr val="00FF00"/>
    <a:srgbClr val="11C1FF"/>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43" autoAdjust="0"/>
    <p:restoredTop sz="94680" autoAdjust="0"/>
  </p:normalViewPr>
  <p:slideViewPr>
    <p:cSldViewPr>
      <p:cViewPr varScale="1">
        <p:scale>
          <a:sx n="70" d="100"/>
          <a:sy n="70" d="100"/>
        </p:scale>
        <p:origin x="1410"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27.png"/></Relationships>
</file>

<file path=ppt/diagrams/_rels/data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30.png"/></Relationships>
</file>

<file path=ppt/diagrams/_rels/data4.xml.rels><?xml version="1.0" encoding="UTF-8" standalone="yes"?>
<Relationships xmlns="http://schemas.openxmlformats.org/package/2006/relationships"><Relationship Id="rId1" Type="http://schemas.openxmlformats.org/officeDocument/2006/relationships/image" Target="../media/image38.png"/></Relationships>
</file>

<file path=ppt/diagrams/_rels/data5.xml.rels><?xml version="1.0" encoding="UTF-8" standalone="yes"?>
<Relationships xmlns="http://schemas.openxmlformats.org/package/2006/relationships"><Relationship Id="rId1" Type="http://schemas.openxmlformats.org/officeDocument/2006/relationships/image" Target="../media/image39.png"/></Relationships>
</file>

<file path=ppt/diagrams/_rels/data6.xml.rels><?xml version="1.0" encoding="UTF-8" standalone="yes"?>
<Relationships xmlns="http://schemas.openxmlformats.org/package/2006/relationships"><Relationship Id="rId1" Type="http://schemas.openxmlformats.org/officeDocument/2006/relationships/image" Target="../media/image40.png"/></Relationships>
</file>

<file path=ppt/diagrams/_rels/drawing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27.png"/></Relationships>
</file>

<file path=ppt/diagrams/_rels/drawing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30.png"/></Relationships>
</file>

<file path=ppt/diagrams/_rels/drawing4.xml.rels><?xml version="1.0" encoding="UTF-8" standalone="yes"?>
<Relationships xmlns="http://schemas.openxmlformats.org/package/2006/relationships"><Relationship Id="rId1" Type="http://schemas.openxmlformats.org/officeDocument/2006/relationships/image" Target="../media/image38.png"/></Relationships>
</file>

<file path=ppt/diagrams/_rels/drawing5.xml.rels><?xml version="1.0" encoding="UTF-8" standalone="yes"?>
<Relationships xmlns="http://schemas.openxmlformats.org/package/2006/relationships"><Relationship Id="rId1" Type="http://schemas.openxmlformats.org/officeDocument/2006/relationships/image" Target="../media/image39.png"/></Relationships>
</file>

<file path=ppt/diagrams/_rels/drawing6.xml.rels><?xml version="1.0" encoding="UTF-8" standalone="yes"?>
<Relationships xmlns="http://schemas.openxmlformats.org/package/2006/relationships"><Relationship Id="rId1" Type="http://schemas.openxmlformats.org/officeDocument/2006/relationships/image" Target="../media/image4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5E36B4-5DBD-4D69-9E07-2ACE1B02C75C}"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75A2E02A-7769-4E94-8561-8178449CF35B}">
      <dgm:prSet phldrT="[Text]" custT="1"/>
      <dgm:spPr>
        <a:solidFill>
          <a:srgbClr val="99FF66"/>
        </a:solidFill>
      </dgm:spPr>
      <dgm:t>
        <a:bodyPr/>
        <a:lstStyle/>
        <a:p>
          <a:pPr algn="just"/>
          <a:r>
            <a:rPr lang="en-US" sz="1600" b="1"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b="1"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Thời</a:t>
          </a:r>
          <a:r>
            <a:rPr lang="en-US" sz="1600" b="1"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b="1"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gian</a:t>
          </a:r>
          <a:r>
            <a:rPr lang="en-US" sz="1600" b="1"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từ</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tháng</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11 – 4 </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năm</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sau</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a:t>
          </a:r>
        </a:p>
        <a:p>
          <a:pPr algn="just"/>
          <a:r>
            <a:rPr lang="en-US" sz="1600" b="1"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b="1"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Nguồn</a:t>
          </a:r>
          <a:r>
            <a:rPr lang="en-US" sz="1600" b="1"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b="1"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gốc</a:t>
          </a:r>
          <a:r>
            <a:rPr lang="en-US" sz="1600" b="1"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áp</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cao</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Xi-</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bia</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a:t>
          </a:r>
        </a:p>
        <a:p>
          <a:pPr algn="just"/>
          <a:r>
            <a:rPr lang="en-US" sz="1600" b="1"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b="1"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Hướng</a:t>
          </a:r>
          <a:r>
            <a:rPr lang="en-US" sz="1600" b="1"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b="1"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gió</a:t>
          </a:r>
          <a:r>
            <a:rPr lang="en-US" sz="1600" b="1"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b="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đông</a:t>
          </a:r>
          <a:r>
            <a:rPr lang="en-US" sz="1600" b="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b="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bắc</a:t>
          </a:r>
          <a:endParaRPr lang="en-US" sz="1600" b="0" dirty="0">
            <a:solidFill>
              <a:schemeClr val="tx1"/>
            </a:solidFill>
            <a:latin typeface="Times New Roman" panose="02020603050405020304" pitchFamily="18" charset="0"/>
            <a:ea typeface="Cambria" pitchFamily="18" charset="0"/>
            <a:cs typeface="Times New Roman" panose="02020603050405020304" pitchFamily="18" charset="0"/>
          </a:endParaRPr>
        </a:p>
      </dgm:t>
    </dgm:pt>
    <dgm:pt modelId="{985296F4-4FB3-49BD-BAEA-280CEAC6AFAC}" type="parTrans" cxnId="{D274CE2A-ED47-4CFE-981A-670E14BBB397}">
      <dgm:prSet/>
      <dgm:spPr/>
      <dgm:t>
        <a:bodyPr/>
        <a:lstStyle/>
        <a:p>
          <a:endParaRPr lang="en-US"/>
        </a:p>
      </dgm:t>
    </dgm:pt>
    <dgm:pt modelId="{9DA92A08-ED37-48A9-A0DD-F521D2142CD2}" type="sibTrans" cxnId="{D274CE2A-ED47-4CFE-981A-670E14BBB397}">
      <dgm:prSet/>
      <dgm:spPr/>
      <dgm:t>
        <a:bodyPr/>
        <a:lstStyle/>
        <a:p>
          <a:endParaRPr lang="en-US"/>
        </a:p>
      </dgm:t>
    </dgm:pt>
    <dgm:pt modelId="{2EA4557B-2359-4BA8-9F14-A6ECB8DAC4AB}">
      <dgm:prSet phldrT="[Text]" custT="1"/>
      <dgm:spPr>
        <a:solidFill>
          <a:srgbClr val="BCFCD4"/>
        </a:solidFill>
      </dgm:spPr>
      <dgm:t>
        <a:bodyPr/>
        <a:lstStyle/>
        <a:p>
          <a:pPr algn="l"/>
          <a:r>
            <a:rPr lang="en-US" sz="1600" b="1"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b="1"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Đặc</a:t>
          </a:r>
          <a:r>
            <a:rPr lang="en-US" sz="1600" b="1"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b="1"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điểm</a:t>
          </a:r>
          <a:r>
            <a:rPr lang="en-US" sz="1600" b="1"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p>
        <a:p>
          <a:pPr algn="just"/>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Ở </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miền</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Bắc</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nửa</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đầu</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mùa</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đông</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thời</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tiết</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lạnh</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khô</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nửa</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cuối</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mùa</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đông</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thời</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tiết</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lạnh</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ẩm</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a:t>
          </a:r>
        </a:p>
        <a:p>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Ở </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miền</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Nam, </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Tín</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phong</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gây</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mưa</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cho</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vùng</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biển</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Nam </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Trung</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Bộ</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gây</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thời</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tiết</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nóng</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khô</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cho</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Nan </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Bộ</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và</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Tây</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Nguyên</a:t>
          </a:r>
          <a:r>
            <a:rPr lang="en-US" sz="16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a:t>
          </a:r>
        </a:p>
      </dgm:t>
    </dgm:pt>
    <dgm:pt modelId="{46821B45-B9F5-4FAF-834F-499C8AE36BA2}" type="parTrans" cxnId="{E5E1F8D5-384F-4738-91BA-6CDDED360257}">
      <dgm:prSet/>
      <dgm:spPr/>
      <dgm:t>
        <a:bodyPr/>
        <a:lstStyle/>
        <a:p>
          <a:endParaRPr lang="en-US"/>
        </a:p>
      </dgm:t>
    </dgm:pt>
    <dgm:pt modelId="{29859120-04AA-48A6-ACAA-ED37A6A9AC18}" type="sibTrans" cxnId="{E5E1F8D5-384F-4738-91BA-6CDDED360257}">
      <dgm:prSet/>
      <dgm:spPr/>
      <dgm:t>
        <a:bodyPr/>
        <a:lstStyle/>
        <a:p>
          <a:endParaRPr lang="en-US"/>
        </a:p>
      </dgm:t>
    </dgm:pt>
    <dgm:pt modelId="{9B38993F-91D9-4E45-89FE-E7C2053BB052}">
      <dgm:prSet phldrT="[Text]" custT="1"/>
      <dgm:spPr>
        <a:solidFill>
          <a:srgbClr val="FFCCFF"/>
        </a:solidFill>
      </dgm:spPr>
      <dgm:t>
        <a:bodyPr/>
        <a:lstStyle/>
        <a:p>
          <a:pPr algn="just"/>
          <a:r>
            <a:rPr lang="en-US" sz="1600" dirty="0" smtClean="0">
              <a:solidFill>
                <a:schemeClr val="tx1"/>
              </a:solidFill>
              <a:latin typeface="Times New Roman" panose="02020603050405020304" pitchFamily="18" charset="0"/>
              <a:ea typeface="Cambria" pitchFamily="18" charset="0"/>
              <a:cs typeface="Times New Roman" panose="02020603050405020304" pitchFamily="18" charset="0"/>
            </a:rPr>
            <a:t>- </a:t>
          </a:r>
          <a:r>
            <a:rPr lang="en-US" sz="1600" b="1" dirty="0" err="1" smtClean="0">
              <a:solidFill>
                <a:schemeClr val="tx1"/>
              </a:solidFill>
              <a:latin typeface="Times New Roman" panose="02020603050405020304" pitchFamily="18" charset="0"/>
              <a:ea typeface="Cambria" pitchFamily="18" charset="0"/>
              <a:cs typeface="Times New Roman" panose="02020603050405020304" pitchFamily="18" charset="0"/>
            </a:rPr>
            <a:t>Nguyên</a:t>
          </a:r>
          <a:r>
            <a:rPr lang="en-US" sz="1600" b="1" dirty="0" smtClean="0">
              <a:solidFill>
                <a:schemeClr val="tx1"/>
              </a:solidFill>
              <a:latin typeface="Times New Roman" panose="02020603050405020304" pitchFamily="18" charset="0"/>
              <a:ea typeface="Cambria" pitchFamily="18" charset="0"/>
              <a:cs typeface="Times New Roman" panose="02020603050405020304" pitchFamily="18" charset="0"/>
            </a:rPr>
            <a:t> </a:t>
          </a:r>
          <a:r>
            <a:rPr lang="en-US" sz="1600" b="1" dirty="0" err="1" smtClean="0">
              <a:solidFill>
                <a:schemeClr val="tx1"/>
              </a:solidFill>
              <a:latin typeface="Times New Roman" panose="02020603050405020304" pitchFamily="18" charset="0"/>
              <a:ea typeface="Cambria" pitchFamily="18" charset="0"/>
              <a:cs typeface="Times New Roman" panose="02020603050405020304" pitchFamily="18" charset="0"/>
            </a:rPr>
            <a:t>nhân</a:t>
          </a:r>
          <a:r>
            <a:rPr lang="en-US" sz="1600" dirty="0" smtClean="0">
              <a:solidFill>
                <a:schemeClr val="tx1"/>
              </a:solidFill>
              <a:latin typeface="Times New Roman" panose="02020603050405020304" pitchFamily="18" charset="0"/>
              <a:ea typeface="Cambria" pitchFamily="18" charset="0"/>
              <a:cs typeface="Times New Roman" panose="02020603050405020304" pitchFamily="18" charset="0"/>
            </a:rPr>
            <a:t>:</a:t>
          </a:r>
        </a:p>
        <a:p>
          <a:pPr algn="just"/>
          <a:r>
            <a:rPr lang="en-US" sz="1600" dirty="0" smtClean="0">
              <a:solidFill>
                <a:schemeClr val="tx1"/>
              </a:solidFill>
              <a:latin typeface="Times New Roman" panose="02020603050405020304" pitchFamily="18" charset="0"/>
              <a:ea typeface="Cambria" pitchFamily="18" charset="0"/>
              <a:cs typeface="Times New Roman" panose="02020603050405020304" pitchFamily="18" charset="0"/>
            </a:rPr>
            <a:t>+</a:t>
          </a:r>
          <a:r>
            <a:rPr lang="vi-VN" sz="1600" dirty="0" smtClean="0">
              <a:solidFill>
                <a:schemeClr val="tx1"/>
              </a:solidFill>
              <a:latin typeface="Times New Roman" panose="02020603050405020304" pitchFamily="18" charset="0"/>
              <a:ea typeface="Cambria" pitchFamily="18" charset="0"/>
              <a:cs typeface="Times New Roman" panose="02020603050405020304" pitchFamily="18" charset="0"/>
            </a:rPr>
            <a:t> </a:t>
          </a:r>
          <a:r>
            <a:rPr lang="en-US" sz="1600" dirty="0" smtClean="0">
              <a:solidFill>
                <a:schemeClr val="tx1"/>
              </a:solidFill>
              <a:latin typeface="Times New Roman" panose="02020603050405020304" pitchFamily="18" charset="0"/>
              <a:ea typeface="Cambria" pitchFamily="18" charset="0"/>
              <a:cs typeface="Times New Roman" panose="02020603050405020304" pitchFamily="18" charset="0"/>
            </a:rPr>
            <a:t>V</a:t>
          </a:r>
          <a:r>
            <a:rPr lang="vi-VN" sz="1600" dirty="0" smtClean="0">
              <a:solidFill>
                <a:schemeClr val="tx1"/>
              </a:solidFill>
              <a:latin typeface="Times New Roman" panose="02020603050405020304" pitchFamily="18" charset="0"/>
              <a:ea typeface="Cambria" pitchFamily="18" charset="0"/>
              <a:cs typeface="Times New Roman" panose="02020603050405020304" pitchFamily="18" charset="0"/>
            </a:rPr>
            <a:t>ào đầu mùa đông, gió mùa đông bắc di chuyển với quãng đường dài qua lục địa Trung Quốc nên lạnh và mất ẩm.</a:t>
          </a:r>
          <a:endParaRPr lang="en-US" sz="1600" dirty="0" smtClean="0">
            <a:solidFill>
              <a:schemeClr val="tx1"/>
            </a:solidFill>
            <a:latin typeface="Times New Roman" panose="02020603050405020304" pitchFamily="18" charset="0"/>
            <a:ea typeface="Cambria" pitchFamily="18" charset="0"/>
            <a:cs typeface="Times New Roman" panose="02020603050405020304" pitchFamily="18" charset="0"/>
          </a:endParaRPr>
        </a:p>
        <a:p>
          <a:pPr algn="just"/>
          <a:r>
            <a:rPr lang="en-US" sz="1600" dirty="0" smtClean="0">
              <a:solidFill>
                <a:schemeClr val="tx1"/>
              </a:solidFill>
              <a:latin typeface="Times New Roman" panose="02020603050405020304" pitchFamily="18" charset="0"/>
              <a:ea typeface="Cambria" pitchFamily="18" charset="0"/>
              <a:cs typeface="Times New Roman" panose="02020603050405020304" pitchFamily="18" charset="0"/>
            </a:rPr>
            <a:t>+</a:t>
          </a:r>
          <a:r>
            <a:rPr lang="vi-VN" sz="1600" dirty="0" smtClean="0">
              <a:solidFill>
                <a:schemeClr val="tx1"/>
              </a:solidFill>
              <a:latin typeface="Times New Roman" panose="02020603050405020304" pitchFamily="18" charset="0"/>
              <a:ea typeface="Cambria" pitchFamily="18" charset="0"/>
              <a:cs typeface="Times New Roman" panose="02020603050405020304" pitchFamily="18" charset="0"/>
            </a:rPr>
            <a:t> Vào cuối mùa đông, khối không khí lạnh di chuyển qua vùng biển phía đông Nhật Bản và Trung Quốc nên được tăng cường ẩm. </a:t>
          </a:r>
          <a:endParaRPr lang="en-US" sz="1600" dirty="0" smtClean="0">
            <a:solidFill>
              <a:schemeClr val="tx1"/>
            </a:solidFill>
            <a:latin typeface="Times New Roman" panose="02020603050405020304" pitchFamily="18" charset="0"/>
            <a:ea typeface="Cambria" pitchFamily="18" charset="0"/>
            <a:cs typeface="Times New Roman" panose="02020603050405020304" pitchFamily="18" charset="0"/>
          </a:endParaRPr>
        </a:p>
      </dgm:t>
    </dgm:pt>
    <dgm:pt modelId="{09D1B164-619A-4073-BC5B-FCA5E09B6EF1}" type="parTrans" cxnId="{E47014BD-B35F-4A75-8D3A-E36CBE71105B}">
      <dgm:prSet/>
      <dgm:spPr/>
      <dgm:t>
        <a:bodyPr/>
        <a:lstStyle/>
        <a:p>
          <a:endParaRPr lang="en-US"/>
        </a:p>
      </dgm:t>
    </dgm:pt>
    <dgm:pt modelId="{D53B4CC3-4CE5-4F91-919B-A6C770DA696A}" type="sibTrans" cxnId="{E47014BD-B35F-4A75-8D3A-E36CBE71105B}">
      <dgm:prSet/>
      <dgm:spPr/>
      <dgm:t>
        <a:bodyPr/>
        <a:lstStyle/>
        <a:p>
          <a:endParaRPr lang="en-US"/>
        </a:p>
      </dgm:t>
    </dgm:pt>
    <dgm:pt modelId="{287E208B-7CBA-48D9-A845-7C3BA9246006}" type="pres">
      <dgm:prSet presAssocID="{A55E36B4-5DBD-4D69-9E07-2ACE1B02C75C}" presName="Name0" presStyleCnt="0">
        <dgm:presLayoutVars>
          <dgm:chMax val="7"/>
          <dgm:chPref val="7"/>
          <dgm:dir/>
        </dgm:presLayoutVars>
      </dgm:prSet>
      <dgm:spPr/>
      <dgm:t>
        <a:bodyPr/>
        <a:lstStyle/>
        <a:p>
          <a:endParaRPr lang="en-US"/>
        </a:p>
      </dgm:t>
    </dgm:pt>
    <dgm:pt modelId="{5A99791D-9E28-4B3D-8ACD-8F48A5C6199A}" type="pres">
      <dgm:prSet presAssocID="{A55E36B4-5DBD-4D69-9E07-2ACE1B02C75C}" presName="Name1" presStyleCnt="0"/>
      <dgm:spPr/>
    </dgm:pt>
    <dgm:pt modelId="{9839DEA4-81CC-40F3-A882-992AC1AF75D3}" type="pres">
      <dgm:prSet presAssocID="{A55E36B4-5DBD-4D69-9E07-2ACE1B02C75C}" presName="cycle" presStyleCnt="0"/>
      <dgm:spPr/>
    </dgm:pt>
    <dgm:pt modelId="{28F6DBF1-E187-4C38-B1F1-C875CC0EEA2D}" type="pres">
      <dgm:prSet presAssocID="{A55E36B4-5DBD-4D69-9E07-2ACE1B02C75C}" presName="srcNode" presStyleLbl="node1" presStyleIdx="0" presStyleCnt="3"/>
      <dgm:spPr/>
    </dgm:pt>
    <dgm:pt modelId="{C7497E28-FAE4-42DA-8D9D-5B4659273D7A}" type="pres">
      <dgm:prSet presAssocID="{A55E36B4-5DBD-4D69-9E07-2ACE1B02C75C}" presName="conn" presStyleLbl="parChTrans1D2" presStyleIdx="0" presStyleCnt="1"/>
      <dgm:spPr/>
      <dgm:t>
        <a:bodyPr/>
        <a:lstStyle/>
        <a:p>
          <a:endParaRPr lang="en-US"/>
        </a:p>
      </dgm:t>
    </dgm:pt>
    <dgm:pt modelId="{175AA276-58F2-4DD9-80FC-A508711E986D}" type="pres">
      <dgm:prSet presAssocID="{A55E36B4-5DBD-4D69-9E07-2ACE1B02C75C}" presName="extraNode" presStyleLbl="node1" presStyleIdx="0" presStyleCnt="3"/>
      <dgm:spPr/>
    </dgm:pt>
    <dgm:pt modelId="{99D1BCB1-BBEC-4020-AF46-9B84DFEEEB12}" type="pres">
      <dgm:prSet presAssocID="{A55E36B4-5DBD-4D69-9E07-2ACE1B02C75C}" presName="dstNode" presStyleLbl="node1" presStyleIdx="0" presStyleCnt="3"/>
      <dgm:spPr/>
    </dgm:pt>
    <dgm:pt modelId="{534504B8-3AD3-4D7F-BA10-772C4BC9F4DA}" type="pres">
      <dgm:prSet presAssocID="{75A2E02A-7769-4E94-8561-8178449CF35B}" presName="text_1" presStyleLbl="node1" presStyleIdx="0" presStyleCnt="3" custScaleY="101478">
        <dgm:presLayoutVars>
          <dgm:bulletEnabled val="1"/>
        </dgm:presLayoutVars>
      </dgm:prSet>
      <dgm:spPr/>
      <dgm:t>
        <a:bodyPr/>
        <a:lstStyle/>
        <a:p>
          <a:endParaRPr lang="en-US"/>
        </a:p>
      </dgm:t>
    </dgm:pt>
    <dgm:pt modelId="{449D8CCB-25E3-4F77-9AA7-F013F49094ED}" type="pres">
      <dgm:prSet presAssocID="{75A2E02A-7769-4E94-8561-8178449CF35B}" presName="accent_1" presStyleCnt="0"/>
      <dgm:spPr/>
    </dgm:pt>
    <dgm:pt modelId="{467C472B-F399-46AE-B017-5DC56BBEA7D7}" type="pres">
      <dgm:prSet presAssocID="{75A2E02A-7769-4E94-8561-8178449CF35B}" presName="accentRepeatNode" presStyleLbl="solidFgAcc1" presStyleIdx="0" presStyleCnt="3"/>
      <dgm:spPr>
        <a:blipFill rotWithShape="0">
          <a:blip xmlns:r="http://schemas.openxmlformats.org/officeDocument/2006/relationships" r:embed="rId1"/>
          <a:stretch>
            <a:fillRect/>
          </a:stretch>
        </a:blipFill>
      </dgm:spPr>
      <dgm:t>
        <a:bodyPr/>
        <a:lstStyle/>
        <a:p>
          <a:endParaRPr lang="en-US"/>
        </a:p>
      </dgm:t>
    </dgm:pt>
    <dgm:pt modelId="{DD97E049-4A6C-47F8-8707-C5FFDBF743ED}" type="pres">
      <dgm:prSet presAssocID="{2EA4557B-2359-4BA8-9F14-A6ECB8DAC4AB}" presName="text_2" presStyleLbl="node1" presStyleIdx="1" presStyleCnt="3" custScaleY="137464" custLinFactNeighborX="-386" custLinFactNeighborY="-6391">
        <dgm:presLayoutVars>
          <dgm:bulletEnabled val="1"/>
        </dgm:presLayoutVars>
      </dgm:prSet>
      <dgm:spPr/>
      <dgm:t>
        <a:bodyPr/>
        <a:lstStyle/>
        <a:p>
          <a:endParaRPr lang="en-US"/>
        </a:p>
      </dgm:t>
    </dgm:pt>
    <dgm:pt modelId="{7DBD23B7-51C8-4591-8906-0B740EFCF017}" type="pres">
      <dgm:prSet presAssocID="{2EA4557B-2359-4BA8-9F14-A6ECB8DAC4AB}" presName="accent_2" presStyleCnt="0"/>
      <dgm:spPr/>
    </dgm:pt>
    <dgm:pt modelId="{9D6C96D5-59F1-4074-AA4E-276172A59D56}" type="pres">
      <dgm:prSet presAssocID="{2EA4557B-2359-4BA8-9F14-A6ECB8DAC4AB}" presName="accentRepeatNode" presStyleLbl="solidFgAcc1" presStyleIdx="1" presStyleCnt="3"/>
      <dgm:spPr>
        <a:blipFill rotWithShape="0">
          <a:blip xmlns:r="http://schemas.openxmlformats.org/officeDocument/2006/relationships" r:embed="rId2"/>
          <a:stretch>
            <a:fillRect/>
          </a:stretch>
        </a:blipFill>
      </dgm:spPr>
      <dgm:t>
        <a:bodyPr/>
        <a:lstStyle/>
        <a:p>
          <a:endParaRPr lang="en-US"/>
        </a:p>
      </dgm:t>
    </dgm:pt>
    <dgm:pt modelId="{A0E9B536-5134-4AC7-990D-17E1F41843BA}" type="pres">
      <dgm:prSet presAssocID="{9B38993F-91D9-4E45-89FE-E7C2053BB052}" presName="text_3" presStyleLbl="node1" presStyleIdx="2" presStyleCnt="3" custScaleY="125123">
        <dgm:presLayoutVars>
          <dgm:bulletEnabled val="1"/>
        </dgm:presLayoutVars>
      </dgm:prSet>
      <dgm:spPr/>
      <dgm:t>
        <a:bodyPr/>
        <a:lstStyle/>
        <a:p>
          <a:endParaRPr lang="en-US"/>
        </a:p>
      </dgm:t>
    </dgm:pt>
    <dgm:pt modelId="{E6CA5371-E765-4FE6-A6BE-7ECD1C15C765}" type="pres">
      <dgm:prSet presAssocID="{9B38993F-91D9-4E45-89FE-E7C2053BB052}" presName="accent_3" presStyleCnt="0"/>
      <dgm:spPr/>
    </dgm:pt>
    <dgm:pt modelId="{BB02C15B-25BD-4CA5-8B62-85830BA892A9}" type="pres">
      <dgm:prSet presAssocID="{9B38993F-91D9-4E45-89FE-E7C2053BB052}" presName="accentRepeatNode" presStyleLbl="solidFgAcc1" presStyleIdx="2" presStyleCnt="3"/>
      <dgm:spPr>
        <a:blipFill rotWithShape="0">
          <a:blip xmlns:r="http://schemas.openxmlformats.org/officeDocument/2006/relationships" r:embed="rId3"/>
          <a:stretch>
            <a:fillRect/>
          </a:stretch>
        </a:blipFill>
      </dgm:spPr>
      <dgm:t>
        <a:bodyPr/>
        <a:lstStyle/>
        <a:p>
          <a:endParaRPr lang="en-US"/>
        </a:p>
      </dgm:t>
    </dgm:pt>
  </dgm:ptLst>
  <dgm:cxnLst>
    <dgm:cxn modelId="{072D405D-73E7-4DF3-80DB-1252449F3E8A}" type="presOf" srcId="{9DA92A08-ED37-48A9-A0DD-F521D2142CD2}" destId="{C7497E28-FAE4-42DA-8D9D-5B4659273D7A}" srcOrd="0" destOrd="0" presId="urn:microsoft.com/office/officeart/2008/layout/VerticalCurvedList"/>
    <dgm:cxn modelId="{D274CE2A-ED47-4CFE-981A-670E14BBB397}" srcId="{A55E36B4-5DBD-4D69-9E07-2ACE1B02C75C}" destId="{75A2E02A-7769-4E94-8561-8178449CF35B}" srcOrd="0" destOrd="0" parTransId="{985296F4-4FB3-49BD-BAEA-280CEAC6AFAC}" sibTransId="{9DA92A08-ED37-48A9-A0DD-F521D2142CD2}"/>
    <dgm:cxn modelId="{F24AF8D7-B66D-4CA6-A059-6418EEE5555E}" type="presOf" srcId="{75A2E02A-7769-4E94-8561-8178449CF35B}" destId="{534504B8-3AD3-4D7F-BA10-772C4BC9F4DA}" srcOrd="0" destOrd="0" presId="urn:microsoft.com/office/officeart/2008/layout/VerticalCurvedList"/>
    <dgm:cxn modelId="{7CC51CEC-1076-4DBA-B2A8-044422D98E55}" type="presOf" srcId="{2EA4557B-2359-4BA8-9F14-A6ECB8DAC4AB}" destId="{DD97E049-4A6C-47F8-8707-C5FFDBF743ED}" srcOrd="0" destOrd="0" presId="urn:microsoft.com/office/officeart/2008/layout/VerticalCurvedList"/>
    <dgm:cxn modelId="{E47014BD-B35F-4A75-8D3A-E36CBE71105B}" srcId="{A55E36B4-5DBD-4D69-9E07-2ACE1B02C75C}" destId="{9B38993F-91D9-4E45-89FE-E7C2053BB052}" srcOrd="2" destOrd="0" parTransId="{09D1B164-619A-4073-BC5B-FCA5E09B6EF1}" sibTransId="{D53B4CC3-4CE5-4F91-919B-A6C770DA696A}"/>
    <dgm:cxn modelId="{E5E1F8D5-384F-4738-91BA-6CDDED360257}" srcId="{A55E36B4-5DBD-4D69-9E07-2ACE1B02C75C}" destId="{2EA4557B-2359-4BA8-9F14-A6ECB8DAC4AB}" srcOrd="1" destOrd="0" parTransId="{46821B45-B9F5-4FAF-834F-499C8AE36BA2}" sibTransId="{29859120-04AA-48A6-ACAA-ED37A6A9AC18}"/>
    <dgm:cxn modelId="{76FE2FB9-A478-43AD-950A-4F15718C4D4F}" type="presOf" srcId="{9B38993F-91D9-4E45-89FE-E7C2053BB052}" destId="{A0E9B536-5134-4AC7-990D-17E1F41843BA}" srcOrd="0" destOrd="0" presId="urn:microsoft.com/office/officeart/2008/layout/VerticalCurvedList"/>
    <dgm:cxn modelId="{A3F5DF76-04EA-4037-8DC9-2B93E7713ADB}" type="presOf" srcId="{A55E36B4-5DBD-4D69-9E07-2ACE1B02C75C}" destId="{287E208B-7CBA-48D9-A845-7C3BA9246006}" srcOrd="0" destOrd="0" presId="urn:microsoft.com/office/officeart/2008/layout/VerticalCurvedList"/>
    <dgm:cxn modelId="{10EF0A21-DAF6-4D43-986E-E649370C0286}" type="presParOf" srcId="{287E208B-7CBA-48D9-A845-7C3BA9246006}" destId="{5A99791D-9E28-4B3D-8ACD-8F48A5C6199A}" srcOrd="0" destOrd="0" presId="urn:microsoft.com/office/officeart/2008/layout/VerticalCurvedList"/>
    <dgm:cxn modelId="{5AFA6E17-22B9-4BED-AEE6-95EF901271A6}" type="presParOf" srcId="{5A99791D-9E28-4B3D-8ACD-8F48A5C6199A}" destId="{9839DEA4-81CC-40F3-A882-992AC1AF75D3}" srcOrd="0" destOrd="0" presId="urn:microsoft.com/office/officeart/2008/layout/VerticalCurvedList"/>
    <dgm:cxn modelId="{63AA6B5D-B597-401F-A586-52479C4C7DD5}" type="presParOf" srcId="{9839DEA4-81CC-40F3-A882-992AC1AF75D3}" destId="{28F6DBF1-E187-4C38-B1F1-C875CC0EEA2D}" srcOrd="0" destOrd="0" presId="urn:microsoft.com/office/officeart/2008/layout/VerticalCurvedList"/>
    <dgm:cxn modelId="{5506CB25-0E96-4E59-BD4E-8C762FB37BD1}" type="presParOf" srcId="{9839DEA4-81CC-40F3-A882-992AC1AF75D3}" destId="{C7497E28-FAE4-42DA-8D9D-5B4659273D7A}" srcOrd="1" destOrd="0" presId="urn:microsoft.com/office/officeart/2008/layout/VerticalCurvedList"/>
    <dgm:cxn modelId="{FE3BEF7F-A6C8-4F3D-BF7E-015C34E14D04}" type="presParOf" srcId="{9839DEA4-81CC-40F3-A882-992AC1AF75D3}" destId="{175AA276-58F2-4DD9-80FC-A508711E986D}" srcOrd="2" destOrd="0" presId="urn:microsoft.com/office/officeart/2008/layout/VerticalCurvedList"/>
    <dgm:cxn modelId="{4C058B27-814F-47B1-AA56-D8F506AEE9C8}" type="presParOf" srcId="{9839DEA4-81CC-40F3-A882-992AC1AF75D3}" destId="{99D1BCB1-BBEC-4020-AF46-9B84DFEEEB12}" srcOrd="3" destOrd="0" presId="urn:microsoft.com/office/officeart/2008/layout/VerticalCurvedList"/>
    <dgm:cxn modelId="{0C3B285F-FEAD-43EC-9D2F-86C6C1A16C43}" type="presParOf" srcId="{5A99791D-9E28-4B3D-8ACD-8F48A5C6199A}" destId="{534504B8-3AD3-4D7F-BA10-772C4BC9F4DA}" srcOrd="1" destOrd="0" presId="urn:microsoft.com/office/officeart/2008/layout/VerticalCurvedList"/>
    <dgm:cxn modelId="{AAD850AC-AD3E-4D69-BEFC-AFE4B5533951}" type="presParOf" srcId="{5A99791D-9E28-4B3D-8ACD-8F48A5C6199A}" destId="{449D8CCB-25E3-4F77-9AA7-F013F49094ED}" srcOrd="2" destOrd="0" presId="urn:microsoft.com/office/officeart/2008/layout/VerticalCurvedList"/>
    <dgm:cxn modelId="{384084EA-E141-4268-AA2D-0BBAB1D388B0}" type="presParOf" srcId="{449D8CCB-25E3-4F77-9AA7-F013F49094ED}" destId="{467C472B-F399-46AE-B017-5DC56BBEA7D7}" srcOrd="0" destOrd="0" presId="urn:microsoft.com/office/officeart/2008/layout/VerticalCurvedList"/>
    <dgm:cxn modelId="{4E1E3035-C694-4EB1-85D6-DC213254F535}" type="presParOf" srcId="{5A99791D-9E28-4B3D-8ACD-8F48A5C6199A}" destId="{DD97E049-4A6C-47F8-8707-C5FFDBF743ED}" srcOrd="3" destOrd="0" presId="urn:microsoft.com/office/officeart/2008/layout/VerticalCurvedList"/>
    <dgm:cxn modelId="{CEBCCFF8-DB19-4336-B532-F1D25BA5FEC6}" type="presParOf" srcId="{5A99791D-9E28-4B3D-8ACD-8F48A5C6199A}" destId="{7DBD23B7-51C8-4591-8906-0B740EFCF017}" srcOrd="4" destOrd="0" presId="urn:microsoft.com/office/officeart/2008/layout/VerticalCurvedList"/>
    <dgm:cxn modelId="{6770415A-A14D-48FC-B16A-BBDB84E9DBB1}" type="presParOf" srcId="{7DBD23B7-51C8-4591-8906-0B740EFCF017}" destId="{9D6C96D5-59F1-4074-AA4E-276172A59D56}" srcOrd="0" destOrd="0" presId="urn:microsoft.com/office/officeart/2008/layout/VerticalCurvedList"/>
    <dgm:cxn modelId="{A20D8FE4-E9B7-467F-9395-2F0577A88176}" type="presParOf" srcId="{5A99791D-9E28-4B3D-8ACD-8F48A5C6199A}" destId="{A0E9B536-5134-4AC7-990D-17E1F41843BA}" srcOrd="5" destOrd="0" presId="urn:microsoft.com/office/officeart/2008/layout/VerticalCurvedList"/>
    <dgm:cxn modelId="{73ED4DE4-A03D-45D4-93D5-C36CF22AB4AF}" type="presParOf" srcId="{5A99791D-9E28-4B3D-8ACD-8F48A5C6199A}" destId="{E6CA5371-E765-4FE6-A6BE-7ECD1C15C765}" srcOrd="6" destOrd="0" presId="urn:microsoft.com/office/officeart/2008/layout/VerticalCurvedList"/>
    <dgm:cxn modelId="{9540B28C-D68E-4359-8D5C-C656F6646683}" type="presParOf" srcId="{E6CA5371-E765-4FE6-A6BE-7ECD1C15C765}" destId="{BB02C15B-25BD-4CA5-8B62-85830BA892A9}" srcOrd="0" destOrd="0" presId="urn:microsoft.com/office/officeart/2008/layout/VerticalCurv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55E36B4-5DBD-4D69-9E07-2ACE1B02C75C}"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75A2E02A-7769-4E94-8561-8178449CF35B}">
      <dgm:prSet phldrT="[Text]" custT="1"/>
      <dgm:spPr>
        <a:solidFill>
          <a:srgbClr val="99FF66"/>
        </a:solidFill>
      </dgm:spPr>
      <dgm:t>
        <a:bodyPr/>
        <a:lstStyle/>
        <a:p>
          <a:pPr algn="just"/>
          <a:r>
            <a:rPr lang="en-US" sz="1500" b="1"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500" b="1"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Thời</a:t>
          </a:r>
          <a:r>
            <a:rPr lang="en-US" sz="1500" b="1"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500" b="1"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gian</a:t>
          </a:r>
          <a:r>
            <a:rPr lang="en-US" sz="1500" b="1"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500" b="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từ</a:t>
          </a:r>
          <a:r>
            <a:rPr lang="en-US" sz="1500" b="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500" b="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tháng</a:t>
          </a:r>
          <a:r>
            <a:rPr lang="en-US" sz="1500" b="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5 – 10. </a:t>
          </a:r>
        </a:p>
        <a:p>
          <a:pPr algn="just"/>
          <a:r>
            <a:rPr lang="vi-VN" sz="1500" b="1" dirty="0" smtClean="0">
              <a:solidFill>
                <a:schemeClr val="tx1"/>
              </a:solidFill>
              <a:effectLst/>
              <a:latin typeface="Times New Roman" panose="02020603050405020304" pitchFamily="18" charset="0"/>
              <a:ea typeface="Cambria" pitchFamily="18" charset="0"/>
              <a:cs typeface="Times New Roman" panose="02020603050405020304" pitchFamily="18" charset="0"/>
            </a:rPr>
            <a:t>- Nguồn gốc: </a:t>
          </a:r>
          <a:r>
            <a:rPr lang="vi-VN" sz="1500" b="0" dirty="0" smtClean="0">
              <a:solidFill>
                <a:schemeClr val="tx1"/>
              </a:solidFill>
              <a:effectLst/>
              <a:latin typeface="Times New Roman" panose="02020603050405020304" pitchFamily="18" charset="0"/>
              <a:ea typeface="Cambria" pitchFamily="18" charset="0"/>
              <a:cs typeface="Times New Roman" panose="02020603050405020304" pitchFamily="18" charset="0"/>
            </a:rPr>
            <a:t>áp cao Bắc Ấn Độ Dương và áp cao cận chí tuyến Nam bán cầu.</a:t>
          </a:r>
          <a:endParaRPr lang="en-US" sz="1500" b="0" dirty="0" smtClean="0">
            <a:solidFill>
              <a:schemeClr val="tx1"/>
            </a:solidFill>
            <a:effectLst/>
            <a:latin typeface="Times New Roman" panose="02020603050405020304" pitchFamily="18" charset="0"/>
            <a:ea typeface="Cambria" pitchFamily="18" charset="0"/>
            <a:cs typeface="Times New Roman" panose="02020603050405020304" pitchFamily="18" charset="0"/>
          </a:endParaRPr>
        </a:p>
        <a:p>
          <a:pPr algn="just"/>
          <a:r>
            <a:rPr lang="vi-VN" sz="1500" b="1" dirty="0" smtClean="0">
              <a:solidFill>
                <a:schemeClr val="tx1"/>
              </a:solidFill>
              <a:effectLst/>
              <a:latin typeface="Times New Roman" panose="02020603050405020304" pitchFamily="18" charset="0"/>
              <a:ea typeface="Cambria" pitchFamily="18" charset="0"/>
              <a:cs typeface="Times New Roman" panose="02020603050405020304" pitchFamily="18" charset="0"/>
            </a:rPr>
            <a:t>- Hướng gió: </a:t>
          </a:r>
          <a:r>
            <a:rPr lang="en-US" sz="1500" b="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tây</a:t>
          </a:r>
          <a:r>
            <a:rPr lang="en-US" sz="1500" b="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500" b="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nam</a:t>
          </a:r>
          <a:r>
            <a:rPr lang="vi-VN" sz="1500" b="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đối với miền Bắc là </a:t>
          </a:r>
          <a:r>
            <a:rPr lang="en-US" sz="1500" b="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đông</a:t>
          </a:r>
          <a:r>
            <a:rPr lang="en-US" sz="1500" b="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500" b="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nam</a:t>
          </a:r>
          <a:r>
            <a:rPr lang="en-US" sz="1500" b="0" dirty="0" smtClean="0">
              <a:solidFill>
                <a:schemeClr val="tx1"/>
              </a:solidFill>
              <a:effectLst/>
              <a:latin typeface="Times New Roman" panose="02020603050405020304" pitchFamily="18" charset="0"/>
              <a:ea typeface="Cambria" pitchFamily="18" charset="0"/>
              <a:cs typeface="Times New Roman" panose="02020603050405020304" pitchFamily="18" charset="0"/>
            </a:rPr>
            <a:t>.</a:t>
          </a:r>
        </a:p>
      </dgm:t>
    </dgm:pt>
    <dgm:pt modelId="{985296F4-4FB3-49BD-BAEA-280CEAC6AFAC}" type="parTrans" cxnId="{D274CE2A-ED47-4CFE-981A-670E14BBB397}">
      <dgm:prSet/>
      <dgm:spPr/>
      <dgm:t>
        <a:bodyPr/>
        <a:lstStyle/>
        <a:p>
          <a:endParaRPr lang="en-US"/>
        </a:p>
      </dgm:t>
    </dgm:pt>
    <dgm:pt modelId="{9DA92A08-ED37-48A9-A0DD-F521D2142CD2}" type="sibTrans" cxnId="{D274CE2A-ED47-4CFE-981A-670E14BBB397}">
      <dgm:prSet/>
      <dgm:spPr/>
      <dgm:t>
        <a:bodyPr/>
        <a:lstStyle/>
        <a:p>
          <a:endParaRPr lang="en-US"/>
        </a:p>
      </dgm:t>
    </dgm:pt>
    <dgm:pt modelId="{2EA4557B-2359-4BA8-9F14-A6ECB8DAC4AB}">
      <dgm:prSet phldrT="[Text]" custT="1"/>
      <dgm:spPr>
        <a:solidFill>
          <a:srgbClr val="BCFCD4"/>
        </a:solidFill>
      </dgm:spPr>
      <dgm:t>
        <a:bodyPr/>
        <a:lstStyle/>
        <a:p>
          <a:pPr algn="l"/>
          <a:r>
            <a:rPr lang="en-US" sz="1500" b="1"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500" b="1"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Đặc</a:t>
          </a:r>
          <a:r>
            <a:rPr lang="en-US" sz="1500" b="1"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500" b="1"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điểm</a:t>
          </a:r>
          <a:r>
            <a:rPr lang="en-US" sz="1500" b="1"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p>
        <a:p>
          <a:pPr algn="just"/>
          <a:r>
            <a:rPr lang="vi-VN" sz="1500" b="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Đầu mùa hạ: gây mưa cho Nam Bộ, Tây Nguyên nhưng gây khô nóng cho </a:t>
          </a:r>
          <a:r>
            <a:rPr lang="en-US" sz="1500" b="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phía</a:t>
          </a:r>
          <a:r>
            <a:rPr lang="en-US" sz="1500" b="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500" b="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đông</a:t>
          </a:r>
          <a:r>
            <a:rPr lang="en-US" sz="1500" b="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500" b="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Trường</a:t>
          </a:r>
          <a:r>
            <a:rPr lang="en-US" sz="1500" b="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500" b="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Sơn</a:t>
          </a:r>
          <a:r>
            <a:rPr lang="en-US" sz="1500" b="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500" b="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và</a:t>
          </a:r>
          <a:r>
            <a:rPr lang="en-US" sz="1500" b="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500" b="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nam</a:t>
          </a:r>
          <a:r>
            <a:rPr lang="en-US" sz="1500" b="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vi-VN" sz="1500" b="0" dirty="0" smtClean="0">
              <a:solidFill>
                <a:schemeClr val="tx1"/>
              </a:solidFill>
              <a:effectLst/>
              <a:latin typeface="Times New Roman" panose="02020603050405020304" pitchFamily="18" charset="0"/>
              <a:ea typeface="Cambria" pitchFamily="18" charset="0"/>
              <a:cs typeface="Times New Roman" panose="02020603050405020304" pitchFamily="18" charset="0"/>
            </a:rPr>
            <a:t>Tây Bắc.</a:t>
          </a:r>
          <a:endParaRPr lang="en-US" sz="1500" b="0" dirty="0" smtClean="0">
            <a:solidFill>
              <a:schemeClr val="tx1"/>
            </a:solidFill>
            <a:effectLst/>
            <a:latin typeface="Times New Roman" panose="02020603050405020304" pitchFamily="18" charset="0"/>
            <a:ea typeface="Cambria" pitchFamily="18" charset="0"/>
            <a:cs typeface="Times New Roman" panose="02020603050405020304" pitchFamily="18" charset="0"/>
          </a:endParaRPr>
        </a:p>
        <a:p>
          <a:pPr algn="just"/>
          <a:r>
            <a:rPr lang="vi-VN" sz="1500" b="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Giữa và cuối mùa hạ: </a:t>
          </a:r>
          <a:r>
            <a:rPr lang="en-US" sz="1500" b="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nóng</a:t>
          </a:r>
          <a:r>
            <a:rPr lang="en-US" sz="1500" b="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500" b="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ẩm</a:t>
          </a:r>
          <a:r>
            <a:rPr lang="en-US" sz="1500" b="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500" b="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mưa</a:t>
          </a:r>
          <a:r>
            <a:rPr lang="en-US" sz="1500" b="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500" b="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nhiều</a:t>
          </a:r>
          <a:r>
            <a:rPr lang="en-US" sz="1500" b="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vi-VN" sz="1500" b="0" dirty="0" smtClean="0">
              <a:solidFill>
                <a:schemeClr val="tx1"/>
              </a:solidFill>
              <a:effectLst/>
              <a:latin typeface="Times New Roman" panose="02020603050405020304" pitchFamily="18" charset="0"/>
              <a:ea typeface="Cambria" pitchFamily="18" charset="0"/>
              <a:cs typeface="Times New Roman" panose="02020603050405020304" pitchFamily="18" charset="0"/>
            </a:rPr>
            <a:t>trên phạm vi cả nước.</a:t>
          </a:r>
          <a:endParaRPr lang="en-US" sz="1500" b="0" dirty="0" smtClean="0">
            <a:solidFill>
              <a:schemeClr val="tx1"/>
            </a:solidFill>
            <a:effectLst/>
            <a:latin typeface="Times New Roman" panose="02020603050405020304" pitchFamily="18" charset="0"/>
            <a:ea typeface="Cambria" pitchFamily="18" charset="0"/>
            <a:cs typeface="Times New Roman" panose="02020603050405020304" pitchFamily="18" charset="0"/>
          </a:endParaRPr>
        </a:p>
      </dgm:t>
    </dgm:pt>
    <dgm:pt modelId="{46821B45-B9F5-4FAF-834F-499C8AE36BA2}" type="parTrans" cxnId="{E5E1F8D5-384F-4738-91BA-6CDDED360257}">
      <dgm:prSet/>
      <dgm:spPr/>
      <dgm:t>
        <a:bodyPr/>
        <a:lstStyle/>
        <a:p>
          <a:endParaRPr lang="en-US"/>
        </a:p>
      </dgm:t>
    </dgm:pt>
    <dgm:pt modelId="{29859120-04AA-48A6-ACAA-ED37A6A9AC18}" type="sibTrans" cxnId="{E5E1F8D5-384F-4738-91BA-6CDDED360257}">
      <dgm:prSet/>
      <dgm:spPr/>
      <dgm:t>
        <a:bodyPr/>
        <a:lstStyle/>
        <a:p>
          <a:endParaRPr lang="en-US"/>
        </a:p>
      </dgm:t>
    </dgm:pt>
    <dgm:pt modelId="{9B38993F-91D9-4E45-89FE-E7C2053BB052}">
      <dgm:prSet phldrT="[Text]" custT="1"/>
      <dgm:spPr>
        <a:solidFill>
          <a:srgbClr val="FFCCFF"/>
        </a:solidFill>
      </dgm:spPr>
      <dgm:t>
        <a:bodyPr/>
        <a:lstStyle/>
        <a:p>
          <a:pPr algn="just"/>
          <a:r>
            <a:rPr lang="en-US" sz="1500" dirty="0" smtClean="0">
              <a:solidFill>
                <a:schemeClr val="tx1"/>
              </a:solidFill>
              <a:latin typeface="Times New Roman" panose="02020603050405020304" pitchFamily="18" charset="0"/>
              <a:ea typeface="Cambria" pitchFamily="18" charset="0"/>
              <a:cs typeface="Times New Roman" panose="02020603050405020304" pitchFamily="18" charset="0"/>
            </a:rPr>
            <a:t>- </a:t>
          </a:r>
          <a:r>
            <a:rPr lang="en-US" sz="1500" b="1" dirty="0" err="1" smtClean="0">
              <a:solidFill>
                <a:schemeClr val="tx1"/>
              </a:solidFill>
              <a:latin typeface="Times New Roman" panose="02020603050405020304" pitchFamily="18" charset="0"/>
              <a:ea typeface="Cambria" pitchFamily="18" charset="0"/>
              <a:cs typeface="Times New Roman" panose="02020603050405020304" pitchFamily="18" charset="0"/>
            </a:rPr>
            <a:t>Nguyên</a:t>
          </a:r>
          <a:r>
            <a:rPr lang="en-US" sz="1500" b="1" dirty="0" smtClean="0">
              <a:solidFill>
                <a:schemeClr val="tx1"/>
              </a:solidFill>
              <a:latin typeface="Times New Roman" panose="02020603050405020304" pitchFamily="18" charset="0"/>
              <a:ea typeface="Cambria" pitchFamily="18" charset="0"/>
              <a:cs typeface="Times New Roman" panose="02020603050405020304" pitchFamily="18" charset="0"/>
            </a:rPr>
            <a:t> </a:t>
          </a:r>
          <a:r>
            <a:rPr lang="en-US" sz="1500" b="1" dirty="0" err="1" smtClean="0">
              <a:solidFill>
                <a:schemeClr val="tx1"/>
              </a:solidFill>
              <a:latin typeface="Times New Roman" panose="02020603050405020304" pitchFamily="18" charset="0"/>
              <a:ea typeface="Cambria" pitchFamily="18" charset="0"/>
              <a:cs typeface="Times New Roman" panose="02020603050405020304" pitchFamily="18" charset="0"/>
            </a:rPr>
            <a:t>nhân</a:t>
          </a:r>
          <a:r>
            <a:rPr lang="en-US" sz="1500" dirty="0" smtClean="0">
              <a:solidFill>
                <a:schemeClr val="tx1"/>
              </a:solidFill>
              <a:latin typeface="Times New Roman" panose="02020603050405020304" pitchFamily="18" charset="0"/>
              <a:ea typeface="Cambria" pitchFamily="18" charset="0"/>
              <a:cs typeface="Times New Roman" panose="02020603050405020304" pitchFamily="18" charset="0"/>
            </a:rPr>
            <a:t>:</a:t>
          </a:r>
        </a:p>
        <a:p>
          <a:pPr algn="just"/>
          <a:r>
            <a:rPr lang="en-US" sz="1500" dirty="0" smtClean="0">
              <a:solidFill>
                <a:schemeClr val="tx1"/>
              </a:solidFill>
              <a:latin typeface="Times New Roman" panose="02020603050405020304" pitchFamily="18" charset="0"/>
              <a:ea typeface="Cambria" pitchFamily="18" charset="0"/>
              <a:cs typeface="Times New Roman" panose="02020603050405020304" pitchFamily="18" charset="0"/>
            </a:rPr>
            <a:t>+ </a:t>
          </a:r>
          <a:r>
            <a:rPr lang="vi-VN" sz="1500" dirty="0" smtClean="0">
              <a:solidFill>
                <a:schemeClr val="tx1"/>
              </a:solidFill>
              <a:latin typeface="Times New Roman" panose="02020603050405020304" pitchFamily="18" charset="0"/>
              <a:ea typeface="Cambria" pitchFamily="18" charset="0"/>
              <a:cs typeface="Times New Roman" panose="02020603050405020304" pitchFamily="18" charset="0"/>
            </a:rPr>
            <a:t>Ở miền Bắc, do ảnh hưởng của áp thấp Bắc Bộ nén gió thổi vào đất liền theo hướng </a:t>
          </a:r>
          <a:r>
            <a:rPr lang="en-US" sz="1500" dirty="0" err="1" smtClean="0">
              <a:solidFill>
                <a:schemeClr val="tx1"/>
              </a:solidFill>
              <a:latin typeface="Times New Roman" panose="02020603050405020304" pitchFamily="18" charset="0"/>
              <a:ea typeface="Cambria" pitchFamily="18" charset="0"/>
              <a:cs typeface="Times New Roman" panose="02020603050405020304" pitchFamily="18" charset="0"/>
            </a:rPr>
            <a:t>đông</a:t>
          </a:r>
          <a:r>
            <a:rPr lang="en-US" sz="1500" dirty="0" smtClean="0">
              <a:solidFill>
                <a:schemeClr val="tx1"/>
              </a:solidFill>
              <a:latin typeface="Times New Roman" panose="02020603050405020304" pitchFamily="18" charset="0"/>
              <a:ea typeface="Cambria" pitchFamily="18" charset="0"/>
              <a:cs typeface="Times New Roman" panose="02020603050405020304" pitchFamily="18" charset="0"/>
            </a:rPr>
            <a:t> </a:t>
          </a:r>
          <a:r>
            <a:rPr lang="en-US" sz="1500" dirty="0" err="1" smtClean="0">
              <a:solidFill>
                <a:schemeClr val="tx1"/>
              </a:solidFill>
              <a:latin typeface="Times New Roman" panose="02020603050405020304" pitchFamily="18" charset="0"/>
              <a:ea typeface="Cambria" pitchFamily="18" charset="0"/>
              <a:cs typeface="Times New Roman" panose="02020603050405020304" pitchFamily="18" charset="0"/>
            </a:rPr>
            <a:t>nam</a:t>
          </a:r>
          <a:r>
            <a:rPr lang="vi-VN" sz="1500" dirty="0" smtClean="0">
              <a:solidFill>
                <a:schemeClr val="tx1"/>
              </a:solidFill>
              <a:latin typeface="Times New Roman" panose="02020603050405020304" pitchFamily="18" charset="0"/>
              <a:ea typeface="Cambria" pitchFamily="18" charset="0"/>
              <a:cs typeface="Times New Roman" panose="02020603050405020304" pitchFamily="18" charset="0"/>
            </a:rPr>
            <a:t>.</a:t>
          </a:r>
          <a:endParaRPr lang="en-US" sz="1500" dirty="0" smtClean="0">
            <a:solidFill>
              <a:schemeClr val="tx1"/>
            </a:solidFill>
            <a:latin typeface="Times New Roman" panose="02020603050405020304" pitchFamily="18" charset="0"/>
            <a:ea typeface="Cambria" pitchFamily="18" charset="0"/>
            <a:cs typeface="Times New Roman" panose="02020603050405020304" pitchFamily="18" charset="0"/>
          </a:endParaRPr>
        </a:p>
        <a:p>
          <a:pPr algn="just"/>
          <a:r>
            <a:rPr lang="vi-VN" sz="1500" dirty="0" smtClean="0">
              <a:solidFill>
                <a:schemeClr val="tx1"/>
              </a:solidFill>
              <a:latin typeface="Times New Roman" panose="02020603050405020304" pitchFamily="18" charset="0"/>
              <a:ea typeface="Cambria" pitchFamily="18" charset="0"/>
              <a:cs typeface="Times New Roman" panose="02020603050405020304" pitchFamily="18" charset="0"/>
            </a:rPr>
            <a:t>- Nửa đầu mùa hạ, gió </a:t>
          </a:r>
          <a:r>
            <a:rPr lang="en-US" sz="1500" dirty="0" err="1" smtClean="0">
              <a:solidFill>
                <a:schemeClr val="tx1"/>
              </a:solidFill>
              <a:latin typeface="Times New Roman" panose="02020603050405020304" pitchFamily="18" charset="0"/>
              <a:ea typeface="Cambria" pitchFamily="18" charset="0"/>
              <a:cs typeface="Times New Roman" panose="02020603050405020304" pitchFamily="18" charset="0"/>
            </a:rPr>
            <a:t>mùa</a:t>
          </a:r>
          <a:r>
            <a:rPr lang="en-US" sz="1500" dirty="0" smtClean="0">
              <a:solidFill>
                <a:schemeClr val="tx1"/>
              </a:solidFill>
              <a:latin typeface="Times New Roman" panose="02020603050405020304" pitchFamily="18" charset="0"/>
              <a:ea typeface="Cambria" pitchFamily="18" charset="0"/>
              <a:cs typeface="Times New Roman" panose="02020603050405020304" pitchFamily="18" charset="0"/>
            </a:rPr>
            <a:t> </a:t>
          </a:r>
          <a:r>
            <a:rPr lang="en-US" sz="1500" dirty="0" err="1" smtClean="0">
              <a:solidFill>
                <a:schemeClr val="tx1"/>
              </a:solidFill>
              <a:latin typeface="Times New Roman" panose="02020603050405020304" pitchFamily="18" charset="0"/>
              <a:ea typeface="Cambria" pitchFamily="18" charset="0"/>
              <a:cs typeface="Times New Roman" panose="02020603050405020304" pitchFamily="18" charset="0"/>
            </a:rPr>
            <a:t>tây</a:t>
          </a:r>
          <a:r>
            <a:rPr lang="en-US" sz="1500" dirty="0" smtClean="0">
              <a:solidFill>
                <a:schemeClr val="tx1"/>
              </a:solidFill>
              <a:latin typeface="Times New Roman" panose="02020603050405020304" pitchFamily="18" charset="0"/>
              <a:ea typeface="Cambria" pitchFamily="18" charset="0"/>
              <a:cs typeface="Times New Roman" panose="02020603050405020304" pitchFamily="18" charset="0"/>
            </a:rPr>
            <a:t> </a:t>
          </a:r>
          <a:r>
            <a:rPr lang="en-US" sz="1500" dirty="0" err="1" smtClean="0">
              <a:solidFill>
                <a:schemeClr val="tx1"/>
              </a:solidFill>
              <a:latin typeface="Times New Roman" panose="02020603050405020304" pitchFamily="18" charset="0"/>
              <a:ea typeface="Cambria" pitchFamily="18" charset="0"/>
              <a:cs typeface="Times New Roman" panose="02020603050405020304" pitchFamily="18" charset="0"/>
            </a:rPr>
            <a:t>nam</a:t>
          </a:r>
          <a:r>
            <a:rPr lang="en-US" sz="1500" dirty="0" smtClean="0">
              <a:solidFill>
                <a:schemeClr val="tx1"/>
              </a:solidFill>
              <a:latin typeface="Times New Roman" panose="02020603050405020304" pitchFamily="18" charset="0"/>
              <a:ea typeface="Cambria" pitchFamily="18" charset="0"/>
              <a:cs typeface="Times New Roman" panose="02020603050405020304" pitchFamily="18" charset="0"/>
            </a:rPr>
            <a:t> </a:t>
          </a:r>
          <a:r>
            <a:rPr lang="vi-VN" sz="1500" dirty="0" smtClean="0">
              <a:solidFill>
                <a:schemeClr val="tx1"/>
              </a:solidFill>
              <a:latin typeface="Times New Roman" panose="02020603050405020304" pitchFamily="18" charset="0"/>
              <a:ea typeface="Cambria" pitchFamily="18" charset="0"/>
              <a:cs typeface="Times New Roman" panose="02020603050405020304" pitchFamily="18" charset="0"/>
            </a:rPr>
            <a:t>vượt dãy Trường Sơn, Pu Đen Đinh, Pu Sam Sao gây ra hiệu ứng phơn khô nóng cho cho phía  đông Trường Sơn và nam Tây Bắc</a:t>
          </a:r>
          <a:r>
            <a:rPr lang="en-US" sz="1500" dirty="0" smtClean="0">
              <a:solidFill>
                <a:schemeClr val="tx1"/>
              </a:solidFill>
              <a:latin typeface="Times New Roman" panose="02020603050405020304" pitchFamily="18" charset="0"/>
              <a:ea typeface="Cambria" pitchFamily="18" charset="0"/>
              <a:cs typeface="Times New Roman" panose="02020603050405020304" pitchFamily="18" charset="0"/>
            </a:rPr>
            <a:t>, </a:t>
          </a:r>
          <a:r>
            <a:rPr lang="en-US" sz="1500" dirty="0" err="1" smtClean="0">
              <a:solidFill>
                <a:schemeClr val="tx1"/>
              </a:solidFill>
              <a:latin typeface="Times New Roman" panose="02020603050405020304" pitchFamily="18" charset="0"/>
              <a:ea typeface="Cambria" pitchFamily="18" charset="0"/>
              <a:cs typeface="Times New Roman" panose="02020603050405020304" pitchFamily="18" charset="0"/>
            </a:rPr>
            <a:t>nên</a:t>
          </a:r>
          <a:r>
            <a:rPr lang="en-US" sz="1500" dirty="0" smtClean="0">
              <a:solidFill>
                <a:schemeClr val="tx1"/>
              </a:solidFill>
              <a:latin typeface="Times New Roman" panose="02020603050405020304" pitchFamily="18" charset="0"/>
              <a:ea typeface="Cambria" pitchFamily="18" charset="0"/>
              <a:cs typeface="Times New Roman" panose="02020603050405020304" pitchFamily="18" charset="0"/>
            </a:rPr>
            <a:t> </a:t>
          </a:r>
          <a:r>
            <a:rPr lang="vi-VN" sz="1500" dirty="0" smtClean="0">
              <a:solidFill>
                <a:schemeClr val="tx1"/>
              </a:solidFill>
              <a:latin typeface="Times New Roman" panose="02020603050405020304" pitchFamily="18" charset="0"/>
              <a:ea typeface="Cambria" pitchFamily="18" charset="0"/>
              <a:cs typeface="Times New Roman" panose="02020603050405020304" pitchFamily="18" charset="0"/>
            </a:rPr>
            <a:t>Trường Sơn Tây hay Tây Nguyên mưa quây, Trường Sơn Đông hay ven biển miền Trung thì nắng đốt.</a:t>
          </a:r>
          <a:endParaRPr lang="en-US" sz="1500" dirty="0">
            <a:solidFill>
              <a:schemeClr val="tx1"/>
            </a:solidFill>
            <a:latin typeface="Times New Roman" panose="02020603050405020304" pitchFamily="18" charset="0"/>
            <a:ea typeface="Cambria" pitchFamily="18" charset="0"/>
            <a:cs typeface="Times New Roman" panose="02020603050405020304" pitchFamily="18" charset="0"/>
          </a:endParaRPr>
        </a:p>
      </dgm:t>
    </dgm:pt>
    <dgm:pt modelId="{09D1B164-619A-4073-BC5B-FCA5E09B6EF1}" type="parTrans" cxnId="{E47014BD-B35F-4A75-8D3A-E36CBE71105B}">
      <dgm:prSet/>
      <dgm:spPr/>
      <dgm:t>
        <a:bodyPr/>
        <a:lstStyle/>
        <a:p>
          <a:endParaRPr lang="en-US"/>
        </a:p>
      </dgm:t>
    </dgm:pt>
    <dgm:pt modelId="{D53B4CC3-4CE5-4F91-919B-A6C770DA696A}" type="sibTrans" cxnId="{E47014BD-B35F-4A75-8D3A-E36CBE71105B}">
      <dgm:prSet/>
      <dgm:spPr/>
      <dgm:t>
        <a:bodyPr/>
        <a:lstStyle/>
        <a:p>
          <a:endParaRPr lang="en-US"/>
        </a:p>
      </dgm:t>
    </dgm:pt>
    <dgm:pt modelId="{287E208B-7CBA-48D9-A845-7C3BA9246006}" type="pres">
      <dgm:prSet presAssocID="{A55E36B4-5DBD-4D69-9E07-2ACE1B02C75C}" presName="Name0" presStyleCnt="0">
        <dgm:presLayoutVars>
          <dgm:chMax val="7"/>
          <dgm:chPref val="7"/>
          <dgm:dir/>
        </dgm:presLayoutVars>
      </dgm:prSet>
      <dgm:spPr/>
      <dgm:t>
        <a:bodyPr/>
        <a:lstStyle/>
        <a:p>
          <a:endParaRPr lang="en-US"/>
        </a:p>
      </dgm:t>
    </dgm:pt>
    <dgm:pt modelId="{5A99791D-9E28-4B3D-8ACD-8F48A5C6199A}" type="pres">
      <dgm:prSet presAssocID="{A55E36B4-5DBD-4D69-9E07-2ACE1B02C75C}" presName="Name1" presStyleCnt="0"/>
      <dgm:spPr/>
    </dgm:pt>
    <dgm:pt modelId="{9839DEA4-81CC-40F3-A882-992AC1AF75D3}" type="pres">
      <dgm:prSet presAssocID="{A55E36B4-5DBD-4D69-9E07-2ACE1B02C75C}" presName="cycle" presStyleCnt="0"/>
      <dgm:spPr/>
    </dgm:pt>
    <dgm:pt modelId="{28F6DBF1-E187-4C38-B1F1-C875CC0EEA2D}" type="pres">
      <dgm:prSet presAssocID="{A55E36B4-5DBD-4D69-9E07-2ACE1B02C75C}" presName="srcNode" presStyleLbl="node1" presStyleIdx="0" presStyleCnt="3"/>
      <dgm:spPr/>
    </dgm:pt>
    <dgm:pt modelId="{C7497E28-FAE4-42DA-8D9D-5B4659273D7A}" type="pres">
      <dgm:prSet presAssocID="{A55E36B4-5DBD-4D69-9E07-2ACE1B02C75C}" presName="conn" presStyleLbl="parChTrans1D2" presStyleIdx="0" presStyleCnt="1"/>
      <dgm:spPr/>
      <dgm:t>
        <a:bodyPr/>
        <a:lstStyle/>
        <a:p>
          <a:endParaRPr lang="en-US"/>
        </a:p>
      </dgm:t>
    </dgm:pt>
    <dgm:pt modelId="{175AA276-58F2-4DD9-80FC-A508711E986D}" type="pres">
      <dgm:prSet presAssocID="{A55E36B4-5DBD-4D69-9E07-2ACE1B02C75C}" presName="extraNode" presStyleLbl="node1" presStyleIdx="0" presStyleCnt="3"/>
      <dgm:spPr/>
    </dgm:pt>
    <dgm:pt modelId="{99D1BCB1-BBEC-4020-AF46-9B84DFEEEB12}" type="pres">
      <dgm:prSet presAssocID="{A55E36B4-5DBD-4D69-9E07-2ACE1B02C75C}" presName="dstNode" presStyleLbl="node1" presStyleIdx="0" presStyleCnt="3"/>
      <dgm:spPr/>
    </dgm:pt>
    <dgm:pt modelId="{534504B8-3AD3-4D7F-BA10-772C4BC9F4DA}" type="pres">
      <dgm:prSet presAssocID="{75A2E02A-7769-4E94-8561-8178449CF35B}" presName="text_1" presStyleLbl="node1" presStyleIdx="0" presStyleCnt="3" custScaleY="116256">
        <dgm:presLayoutVars>
          <dgm:bulletEnabled val="1"/>
        </dgm:presLayoutVars>
      </dgm:prSet>
      <dgm:spPr/>
      <dgm:t>
        <a:bodyPr/>
        <a:lstStyle/>
        <a:p>
          <a:endParaRPr lang="en-US"/>
        </a:p>
      </dgm:t>
    </dgm:pt>
    <dgm:pt modelId="{449D8CCB-25E3-4F77-9AA7-F013F49094ED}" type="pres">
      <dgm:prSet presAssocID="{75A2E02A-7769-4E94-8561-8178449CF35B}" presName="accent_1" presStyleCnt="0"/>
      <dgm:spPr/>
    </dgm:pt>
    <dgm:pt modelId="{467C472B-F399-46AE-B017-5DC56BBEA7D7}" type="pres">
      <dgm:prSet presAssocID="{75A2E02A-7769-4E94-8561-8178449CF35B}" presName="accentRepeatNode" presStyleLbl="solidFgAcc1" presStyleIdx="0" presStyleCnt="3"/>
      <dgm:spPr>
        <a:blipFill rotWithShape="0">
          <a:blip xmlns:r="http://schemas.openxmlformats.org/officeDocument/2006/relationships" r:embed="rId1"/>
          <a:stretch>
            <a:fillRect/>
          </a:stretch>
        </a:blipFill>
      </dgm:spPr>
      <dgm:t>
        <a:bodyPr/>
        <a:lstStyle/>
        <a:p>
          <a:endParaRPr lang="en-US"/>
        </a:p>
      </dgm:t>
    </dgm:pt>
    <dgm:pt modelId="{DD97E049-4A6C-47F8-8707-C5FFDBF743ED}" type="pres">
      <dgm:prSet presAssocID="{2EA4557B-2359-4BA8-9F14-A6ECB8DAC4AB}" presName="text_2" presStyleLbl="node1" presStyleIdx="1" presStyleCnt="3" custScaleY="122686" custLinFactNeighborX="-386" custLinFactNeighborY="-6391">
        <dgm:presLayoutVars>
          <dgm:bulletEnabled val="1"/>
        </dgm:presLayoutVars>
      </dgm:prSet>
      <dgm:spPr/>
      <dgm:t>
        <a:bodyPr/>
        <a:lstStyle/>
        <a:p>
          <a:endParaRPr lang="en-US"/>
        </a:p>
      </dgm:t>
    </dgm:pt>
    <dgm:pt modelId="{7DBD23B7-51C8-4591-8906-0B740EFCF017}" type="pres">
      <dgm:prSet presAssocID="{2EA4557B-2359-4BA8-9F14-A6ECB8DAC4AB}" presName="accent_2" presStyleCnt="0"/>
      <dgm:spPr/>
    </dgm:pt>
    <dgm:pt modelId="{9D6C96D5-59F1-4074-AA4E-276172A59D56}" type="pres">
      <dgm:prSet presAssocID="{2EA4557B-2359-4BA8-9F14-A6ECB8DAC4AB}" presName="accentRepeatNode" presStyleLbl="solidFgAcc1" presStyleIdx="1" presStyleCnt="3"/>
      <dgm:spPr>
        <a:blipFill rotWithShape="0">
          <a:blip xmlns:r="http://schemas.openxmlformats.org/officeDocument/2006/relationships" r:embed="rId2"/>
          <a:stretch>
            <a:fillRect/>
          </a:stretch>
        </a:blipFill>
      </dgm:spPr>
      <dgm:t>
        <a:bodyPr/>
        <a:lstStyle/>
        <a:p>
          <a:endParaRPr lang="en-US"/>
        </a:p>
      </dgm:t>
    </dgm:pt>
    <dgm:pt modelId="{A0E9B536-5134-4AC7-990D-17E1F41843BA}" type="pres">
      <dgm:prSet presAssocID="{9B38993F-91D9-4E45-89FE-E7C2053BB052}" presName="text_3" presStyleLbl="node1" presStyleIdx="2" presStyleCnt="3" custScaleY="169458" custLinFactNeighborX="-131" custLinFactNeighborY="7389">
        <dgm:presLayoutVars>
          <dgm:bulletEnabled val="1"/>
        </dgm:presLayoutVars>
      </dgm:prSet>
      <dgm:spPr/>
      <dgm:t>
        <a:bodyPr/>
        <a:lstStyle/>
        <a:p>
          <a:endParaRPr lang="en-US"/>
        </a:p>
      </dgm:t>
    </dgm:pt>
    <dgm:pt modelId="{E6CA5371-E765-4FE6-A6BE-7ECD1C15C765}" type="pres">
      <dgm:prSet presAssocID="{9B38993F-91D9-4E45-89FE-E7C2053BB052}" presName="accent_3" presStyleCnt="0"/>
      <dgm:spPr/>
    </dgm:pt>
    <dgm:pt modelId="{BB02C15B-25BD-4CA5-8B62-85830BA892A9}" type="pres">
      <dgm:prSet presAssocID="{9B38993F-91D9-4E45-89FE-E7C2053BB052}" presName="accentRepeatNode" presStyleLbl="solidFgAcc1" presStyleIdx="2" presStyleCnt="3"/>
      <dgm:spPr>
        <a:blipFill rotWithShape="0">
          <a:blip xmlns:r="http://schemas.openxmlformats.org/officeDocument/2006/relationships" r:embed="rId3"/>
          <a:stretch>
            <a:fillRect/>
          </a:stretch>
        </a:blipFill>
      </dgm:spPr>
      <dgm:t>
        <a:bodyPr/>
        <a:lstStyle/>
        <a:p>
          <a:endParaRPr lang="en-US"/>
        </a:p>
      </dgm:t>
    </dgm:pt>
  </dgm:ptLst>
  <dgm:cxnLst>
    <dgm:cxn modelId="{D274CE2A-ED47-4CFE-981A-670E14BBB397}" srcId="{A55E36B4-5DBD-4D69-9E07-2ACE1B02C75C}" destId="{75A2E02A-7769-4E94-8561-8178449CF35B}" srcOrd="0" destOrd="0" parTransId="{985296F4-4FB3-49BD-BAEA-280CEAC6AFAC}" sibTransId="{9DA92A08-ED37-48A9-A0DD-F521D2142CD2}"/>
    <dgm:cxn modelId="{E47014BD-B35F-4A75-8D3A-E36CBE71105B}" srcId="{A55E36B4-5DBD-4D69-9E07-2ACE1B02C75C}" destId="{9B38993F-91D9-4E45-89FE-E7C2053BB052}" srcOrd="2" destOrd="0" parTransId="{09D1B164-619A-4073-BC5B-FCA5E09B6EF1}" sibTransId="{D53B4CC3-4CE5-4F91-919B-A6C770DA696A}"/>
    <dgm:cxn modelId="{8761B4AA-516C-43AC-9284-45EC045711C4}" type="presOf" srcId="{A55E36B4-5DBD-4D69-9E07-2ACE1B02C75C}" destId="{287E208B-7CBA-48D9-A845-7C3BA9246006}" srcOrd="0" destOrd="0" presId="urn:microsoft.com/office/officeart/2008/layout/VerticalCurvedList"/>
    <dgm:cxn modelId="{9B0613D0-75A7-4897-8914-A71D4AB711FD}" type="presOf" srcId="{2EA4557B-2359-4BA8-9F14-A6ECB8DAC4AB}" destId="{DD97E049-4A6C-47F8-8707-C5FFDBF743ED}" srcOrd="0" destOrd="0" presId="urn:microsoft.com/office/officeart/2008/layout/VerticalCurvedList"/>
    <dgm:cxn modelId="{E5E1F8D5-384F-4738-91BA-6CDDED360257}" srcId="{A55E36B4-5DBD-4D69-9E07-2ACE1B02C75C}" destId="{2EA4557B-2359-4BA8-9F14-A6ECB8DAC4AB}" srcOrd="1" destOrd="0" parTransId="{46821B45-B9F5-4FAF-834F-499C8AE36BA2}" sibTransId="{29859120-04AA-48A6-ACAA-ED37A6A9AC18}"/>
    <dgm:cxn modelId="{B266245F-5263-4E70-88F5-4D1674DB3B84}" type="presOf" srcId="{9B38993F-91D9-4E45-89FE-E7C2053BB052}" destId="{A0E9B536-5134-4AC7-990D-17E1F41843BA}" srcOrd="0" destOrd="0" presId="urn:microsoft.com/office/officeart/2008/layout/VerticalCurvedList"/>
    <dgm:cxn modelId="{5778B1B4-E560-4E84-AD4D-A813FF78C10F}" type="presOf" srcId="{9DA92A08-ED37-48A9-A0DD-F521D2142CD2}" destId="{C7497E28-FAE4-42DA-8D9D-5B4659273D7A}" srcOrd="0" destOrd="0" presId="urn:microsoft.com/office/officeart/2008/layout/VerticalCurvedList"/>
    <dgm:cxn modelId="{E924C404-B05C-465B-8D1C-00EC910A951E}" type="presOf" srcId="{75A2E02A-7769-4E94-8561-8178449CF35B}" destId="{534504B8-3AD3-4D7F-BA10-772C4BC9F4DA}" srcOrd="0" destOrd="0" presId="urn:microsoft.com/office/officeart/2008/layout/VerticalCurvedList"/>
    <dgm:cxn modelId="{C4F98C06-AD96-432A-B4D9-282520DE6931}" type="presParOf" srcId="{287E208B-7CBA-48D9-A845-7C3BA9246006}" destId="{5A99791D-9E28-4B3D-8ACD-8F48A5C6199A}" srcOrd="0" destOrd="0" presId="urn:microsoft.com/office/officeart/2008/layout/VerticalCurvedList"/>
    <dgm:cxn modelId="{99688B73-F52A-4B19-BFC8-912C86E0CE37}" type="presParOf" srcId="{5A99791D-9E28-4B3D-8ACD-8F48A5C6199A}" destId="{9839DEA4-81CC-40F3-A882-992AC1AF75D3}" srcOrd="0" destOrd="0" presId="urn:microsoft.com/office/officeart/2008/layout/VerticalCurvedList"/>
    <dgm:cxn modelId="{59FE6BC5-49C9-4D06-A5DE-A9A49B8BF90F}" type="presParOf" srcId="{9839DEA4-81CC-40F3-A882-992AC1AF75D3}" destId="{28F6DBF1-E187-4C38-B1F1-C875CC0EEA2D}" srcOrd="0" destOrd="0" presId="urn:microsoft.com/office/officeart/2008/layout/VerticalCurvedList"/>
    <dgm:cxn modelId="{12D7A639-2081-46BC-A6D9-C40AEB029806}" type="presParOf" srcId="{9839DEA4-81CC-40F3-A882-992AC1AF75D3}" destId="{C7497E28-FAE4-42DA-8D9D-5B4659273D7A}" srcOrd="1" destOrd="0" presId="urn:microsoft.com/office/officeart/2008/layout/VerticalCurvedList"/>
    <dgm:cxn modelId="{B85A564F-332C-4C27-8212-07053B76FA55}" type="presParOf" srcId="{9839DEA4-81CC-40F3-A882-992AC1AF75D3}" destId="{175AA276-58F2-4DD9-80FC-A508711E986D}" srcOrd="2" destOrd="0" presId="urn:microsoft.com/office/officeart/2008/layout/VerticalCurvedList"/>
    <dgm:cxn modelId="{91D9C5BB-E272-4F49-85F8-42160FDBDCA7}" type="presParOf" srcId="{9839DEA4-81CC-40F3-A882-992AC1AF75D3}" destId="{99D1BCB1-BBEC-4020-AF46-9B84DFEEEB12}" srcOrd="3" destOrd="0" presId="urn:microsoft.com/office/officeart/2008/layout/VerticalCurvedList"/>
    <dgm:cxn modelId="{87D60E70-C750-4784-9701-EA9A65D9C29D}" type="presParOf" srcId="{5A99791D-9E28-4B3D-8ACD-8F48A5C6199A}" destId="{534504B8-3AD3-4D7F-BA10-772C4BC9F4DA}" srcOrd="1" destOrd="0" presId="urn:microsoft.com/office/officeart/2008/layout/VerticalCurvedList"/>
    <dgm:cxn modelId="{C50289AF-CC35-43F9-97D6-9BCFF4DA522E}" type="presParOf" srcId="{5A99791D-9E28-4B3D-8ACD-8F48A5C6199A}" destId="{449D8CCB-25E3-4F77-9AA7-F013F49094ED}" srcOrd="2" destOrd="0" presId="urn:microsoft.com/office/officeart/2008/layout/VerticalCurvedList"/>
    <dgm:cxn modelId="{84363DD2-33CD-4AD3-9C19-6DEC7CD11601}" type="presParOf" srcId="{449D8CCB-25E3-4F77-9AA7-F013F49094ED}" destId="{467C472B-F399-46AE-B017-5DC56BBEA7D7}" srcOrd="0" destOrd="0" presId="urn:microsoft.com/office/officeart/2008/layout/VerticalCurvedList"/>
    <dgm:cxn modelId="{53733497-AA19-4E1B-BA25-1E01CD2BFE69}" type="presParOf" srcId="{5A99791D-9E28-4B3D-8ACD-8F48A5C6199A}" destId="{DD97E049-4A6C-47F8-8707-C5FFDBF743ED}" srcOrd="3" destOrd="0" presId="urn:microsoft.com/office/officeart/2008/layout/VerticalCurvedList"/>
    <dgm:cxn modelId="{61777AB4-CD13-405F-8969-F233BE03E632}" type="presParOf" srcId="{5A99791D-9E28-4B3D-8ACD-8F48A5C6199A}" destId="{7DBD23B7-51C8-4591-8906-0B740EFCF017}" srcOrd="4" destOrd="0" presId="urn:microsoft.com/office/officeart/2008/layout/VerticalCurvedList"/>
    <dgm:cxn modelId="{4850C10E-D050-489E-802B-FC0905711AB4}" type="presParOf" srcId="{7DBD23B7-51C8-4591-8906-0B740EFCF017}" destId="{9D6C96D5-59F1-4074-AA4E-276172A59D56}" srcOrd="0" destOrd="0" presId="urn:microsoft.com/office/officeart/2008/layout/VerticalCurvedList"/>
    <dgm:cxn modelId="{EC709D6F-5D7D-47FE-9831-D33B042E3E43}" type="presParOf" srcId="{5A99791D-9E28-4B3D-8ACD-8F48A5C6199A}" destId="{A0E9B536-5134-4AC7-990D-17E1F41843BA}" srcOrd="5" destOrd="0" presId="urn:microsoft.com/office/officeart/2008/layout/VerticalCurvedList"/>
    <dgm:cxn modelId="{96211963-6FC7-44C5-BBE7-BCD02AD2AAF5}" type="presParOf" srcId="{5A99791D-9E28-4B3D-8ACD-8F48A5C6199A}" destId="{E6CA5371-E765-4FE6-A6BE-7ECD1C15C765}" srcOrd="6" destOrd="0" presId="urn:microsoft.com/office/officeart/2008/layout/VerticalCurvedList"/>
    <dgm:cxn modelId="{912F6EC4-5AB2-49FB-BEF4-AD9D2E4E5D37}" type="presParOf" srcId="{E6CA5371-E765-4FE6-A6BE-7ECD1C15C765}" destId="{BB02C15B-25BD-4CA5-8B62-85830BA892A9}" srcOrd="0" destOrd="0" presId="urn:microsoft.com/office/officeart/2008/layout/VerticalCurv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05F0AF9-0767-4948-8972-1518CD1A8D70}"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F3A90923-DA21-429E-BA8C-0BC22FE0EE25}">
      <dgm:prSet phldrT="[Text]" custT="1"/>
      <dgm:spPr>
        <a:solidFill>
          <a:srgbClr val="FFCCFF"/>
        </a:solidFill>
      </dgm:spPr>
      <dgm:t>
        <a:bodyPr/>
        <a:lstStyle/>
        <a:p>
          <a:r>
            <a:rPr lang="en-US" sz="1600" b="1" dirty="0" smtClean="0">
              <a:solidFill>
                <a:srgbClr val="FF0000"/>
              </a:solidFill>
              <a:latin typeface="Times New Roman" panose="02020603050405020304" pitchFamily="18" charset="0"/>
              <a:ea typeface="Cambria" pitchFamily="18" charset="0"/>
              <a:cs typeface="Times New Roman" panose="02020603050405020304" pitchFamily="18" charset="0"/>
            </a:rPr>
            <a:t>NHÓM 2</a:t>
          </a:r>
          <a:endParaRPr lang="en-US" sz="1600" b="1" dirty="0">
            <a:solidFill>
              <a:srgbClr val="FF0000"/>
            </a:solidFill>
            <a:latin typeface="Times New Roman" panose="02020603050405020304" pitchFamily="18" charset="0"/>
            <a:ea typeface="Cambria" pitchFamily="18" charset="0"/>
            <a:cs typeface="Times New Roman" panose="02020603050405020304" pitchFamily="18" charset="0"/>
          </a:endParaRPr>
        </a:p>
      </dgm:t>
    </dgm:pt>
    <dgm:pt modelId="{E35E5AE2-18D9-4DD9-A723-8B97B6CC21EC}" type="parTrans" cxnId="{295CE534-36BC-4701-A82E-E7033E92B509}">
      <dgm:prSet/>
      <dgm:spPr/>
      <dgm:t>
        <a:bodyPr/>
        <a:lstStyle/>
        <a:p>
          <a:endParaRPr lang="en-US"/>
        </a:p>
      </dgm:t>
    </dgm:pt>
    <dgm:pt modelId="{4B61347F-0666-41D0-A061-0E54F0237867}" type="sibTrans" cxnId="{295CE534-36BC-4701-A82E-E7033E92B509}">
      <dgm:prSet/>
      <dgm:spPr/>
      <dgm:t>
        <a:bodyPr/>
        <a:lstStyle/>
        <a:p>
          <a:endParaRPr lang="en-US"/>
        </a:p>
      </dgm:t>
    </dgm:pt>
    <dgm:pt modelId="{1634262A-FB6D-4858-A144-C3641F148963}">
      <dgm:prSet phldrT="[Text]" custT="1"/>
      <dgm:spPr>
        <a:solidFill>
          <a:srgbClr val="99FF66"/>
        </a:solidFill>
      </dgm:spPr>
      <dgm:t>
        <a:bodyPr/>
        <a:lstStyle/>
        <a:p>
          <a:r>
            <a:rPr lang="en-US" sz="1800" b="1" dirty="0" err="1" smtClean="0">
              <a:solidFill>
                <a:schemeClr val="tx1"/>
              </a:solidFill>
              <a:latin typeface="Times New Roman" panose="02020603050405020304" pitchFamily="18" charset="0"/>
              <a:ea typeface="Cambria" pitchFamily="18" charset="0"/>
              <a:cs typeface="Times New Roman" panose="02020603050405020304" pitchFamily="18" charset="0"/>
            </a:rPr>
            <a:t>Lào</a:t>
          </a:r>
          <a:r>
            <a:rPr lang="en-US" sz="1800" b="1" dirty="0" smtClean="0">
              <a:solidFill>
                <a:schemeClr val="tx1"/>
              </a:solidFill>
              <a:latin typeface="Times New Roman" panose="02020603050405020304" pitchFamily="18" charset="0"/>
              <a:ea typeface="Cambria" pitchFamily="18" charset="0"/>
              <a:cs typeface="Times New Roman" panose="02020603050405020304" pitchFamily="18" charset="0"/>
            </a:rPr>
            <a:t> </a:t>
          </a:r>
          <a:r>
            <a:rPr lang="en-US" sz="1800" b="1" dirty="0" err="1" smtClean="0">
              <a:solidFill>
                <a:schemeClr val="tx1"/>
              </a:solidFill>
              <a:latin typeface="Times New Roman" panose="02020603050405020304" pitchFamily="18" charset="0"/>
              <a:ea typeface="Cambria" pitchFamily="18" charset="0"/>
              <a:cs typeface="Times New Roman" panose="02020603050405020304" pitchFamily="18" charset="0"/>
            </a:rPr>
            <a:t>Cai</a:t>
          </a:r>
          <a:endParaRPr lang="en-US" sz="1800" b="1" dirty="0">
            <a:solidFill>
              <a:schemeClr val="tx1"/>
            </a:solidFill>
            <a:latin typeface="Times New Roman" panose="02020603050405020304" pitchFamily="18" charset="0"/>
            <a:ea typeface="Cambria" pitchFamily="18" charset="0"/>
            <a:cs typeface="Times New Roman" panose="02020603050405020304" pitchFamily="18" charset="0"/>
          </a:endParaRPr>
        </a:p>
      </dgm:t>
    </dgm:pt>
    <dgm:pt modelId="{0B9124BE-4ED4-4FF6-B81E-71DF7CE4C04C}" type="parTrans" cxnId="{8DC2E1E7-05EB-4E7C-9F49-6E1CDD58A1AC}">
      <dgm:prSet/>
      <dgm:spPr/>
      <dgm:t>
        <a:bodyPr/>
        <a:lstStyle/>
        <a:p>
          <a:endParaRPr lang="en-US">
            <a:latin typeface="Times New Roman" panose="02020603050405020304" pitchFamily="18" charset="0"/>
            <a:cs typeface="Times New Roman" panose="02020603050405020304" pitchFamily="18" charset="0"/>
          </a:endParaRPr>
        </a:p>
      </dgm:t>
    </dgm:pt>
    <dgm:pt modelId="{72E760BE-DB98-4E48-A13A-BC53E31FF3C6}" type="sibTrans" cxnId="{8DC2E1E7-05EB-4E7C-9F49-6E1CDD58A1AC}">
      <dgm:prSet/>
      <dgm:spPr/>
      <dgm:t>
        <a:bodyPr/>
        <a:lstStyle/>
        <a:p>
          <a:endParaRPr lang="en-US"/>
        </a:p>
      </dgm:t>
    </dgm:pt>
    <dgm:pt modelId="{AE81F2B6-4AEB-45C9-99C1-9516D9169289}">
      <dgm:prSet phldrT="[Text]" custT="1"/>
      <dgm:spPr>
        <a:solidFill>
          <a:srgbClr val="BCFCD4"/>
        </a:solidFill>
      </dgm:spPr>
      <dgm:t>
        <a:bodyPr/>
        <a:lstStyle/>
        <a:p>
          <a:pPr algn="just"/>
          <a:r>
            <a:rPr lang="vi-VN" sz="1600" b="1" dirty="0" smtClean="0">
              <a:solidFill>
                <a:schemeClr val="tx1"/>
              </a:solidFill>
              <a:latin typeface="Times New Roman" panose="02020603050405020304" pitchFamily="18" charset="0"/>
              <a:ea typeface="Cambria" pitchFamily="18" charset="0"/>
              <a:cs typeface="Times New Roman" panose="02020603050405020304" pitchFamily="18" charset="0"/>
            </a:rPr>
            <a:t>- Về nhiệt độ:</a:t>
          </a:r>
          <a:endParaRPr lang="en-US" sz="1600" b="1" dirty="0" smtClean="0">
            <a:solidFill>
              <a:schemeClr val="tx1"/>
            </a:solidFill>
            <a:latin typeface="Times New Roman" panose="02020603050405020304" pitchFamily="18" charset="0"/>
            <a:ea typeface="Cambria" pitchFamily="18" charset="0"/>
            <a:cs typeface="Times New Roman" panose="02020603050405020304" pitchFamily="18" charset="0"/>
          </a:endParaRPr>
        </a:p>
        <a:p>
          <a:pPr algn="just"/>
          <a:r>
            <a:rPr lang="vi-VN" sz="1600" dirty="0" smtClean="0">
              <a:solidFill>
                <a:schemeClr val="tx1"/>
              </a:solidFill>
              <a:latin typeface="Times New Roman" panose="02020603050405020304" pitchFamily="18" charset="0"/>
              <a:ea typeface="Cambria" pitchFamily="18" charset="0"/>
              <a:cs typeface="Times New Roman" panose="02020603050405020304" pitchFamily="18" charset="0"/>
            </a:rPr>
            <a:t>+ Nhiệt độ trung bình năm: 22,4</a:t>
          </a:r>
          <a:r>
            <a:rPr lang="vi-VN" sz="1600" baseline="30000" dirty="0" smtClean="0">
              <a:solidFill>
                <a:schemeClr val="tx1"/>
              </a:solidFill>
              <a:latin typeface="Times New Roman" panose="02020603050405020304" pitchFamily="18" charset="0"/>
              <a:ea typeface="Cambria" pitchFamily="18" charset="0"/>
              <a:cs typeface="Times New Roman" panose="02020603050405020304" pitchFamily="18" charset="0"/>
            </a:rPr>
            <a:t>0</a:t>
          </a:r>
          <a:r>
            <a:rPr lang="vi-VN" sz="1600" dirty="0" smtClean="0">
              <a:solidFill>
                <a:schemeClr val="tx1"/>
              </a:solidFill>
              <a:latin typeface="Times New Roman" panose="02020603050405020304" pitchFamily="18" charset="0"/>
              <a:ea typeface="Cambria" pitchFamily="18" charset="0"/>
              <a:cs typeface="Times New Roman" panose="02020603050405020304" pitchFamily="18" charset="0"/>
            </a:rPr>
            <a:t>C.</a:t>
          </a:r>
          <a:endParaRPr lang="en-US" sz="1600" dirty="0" smtClean="0">
            <a:solidFill>
              <a:schemeClr val="tx1"/>
            </a:solidFill>
            <a:latin typeface="Times New Roman" panose="02020603050405020304" pitchFamily="18" charset="0"/>
            <a:ea typeface="Cambria" pitchFamily="18" charset="0"/>
            <a:cs typeface="Times New Roman" panose="02020603050405020304" pitchFamily="18" charset="0"/>
          </a:endParaRPr>
        </a:p>
        <a:p>
          <a:pPr algn="just"/>
          <a:r>
            <a:rPr lang="vi-VN" sz="1600" dirty="0" smtClean="0">
              <a:solidFill>
                <a:schemeClr val="tx1"/>
              </a:solidFill>
              <a:latin typeface="Times New Roman" panose="02020603050405020304" pitchFamily="18" charset="0"/>
              <a:ea typeface="Cambria" pitchFamily="18" charset="0"/>
              <a:cs typeface="Times New Roman" panose="02020603050405020304" pitchFamily="18" charset="0"/>
            </a:rPr>
            <a:t>+ Nhiệt độ cao nhất khoảng 28</a:t>
          </a:r>
          <a:r>
            <a:rPr lang="vi-VN" sz="1600" baseline="30000" dirty="0" smtClean="0">
              <a:solidFill>
                <a:schemeClr val="tx1"/>
              </a:solidFill>
              <a:latin typeface="Times New Roman" panose="02020603050405020304" pitchFamily="18" charset="0"/>
              <a:ea typeface="Cambria" pitchFamily="18" charset="0"/>
              <a:cs typeface="Times New Roman" panose="02020603050405020304" pitchFamily="18" charset="0"/>
            </a:rPr>
            <a:t>0</a:t>
          </a:r>
          <a:r>
            <a:rPr lang="vi-VN" sz="1600" dirty="0" smtClean="0">
              <a:solidFill>
                <a:schemeClr val="tx1"/>
              </a:solidFill>
              <a:latin typeface="Times New Roman" panose="02020603050405020304" pitchFamily="18" charset="0"/>
              <a:ea typeface="Cambria" pitchFamily="18" charset="0"/>
              <a:cs typeface="Times New Roman" panose="02020603050405020304" pitchFamily="18" charset="0"/>
            </a:rPr>
            <a:t>C, thấp nhất khoảng 15</a:t>
          </a:r>
          <a:r>
            <a:rPr lang="vi-VN" sz="1600" baseline="30000" dirty="0" smtClean="0">
              <a:solidFill>
                <a:schemeClr val="tx1"/>
              </a:solidFill>
              <a:latin typeface="Times New Roman" panose="02020603050405020304" pitchFamily="18" charset="0"/>
              <a:ea typeface="Cambria" pitchFamily="18" charset="0"/>
              <a:cs typeface="Times New Roman" panose="02020603050405020304" pitchFamily="18" charset="0"/>
            </a:rPr>
            <a:t>0</a:t>
          </a:r>
          <a:r>
            <a:rPr lang="vi-VN" sz="1600" dirty="0" smtClean="0">
              <a:solidFill>
                <a:schemeClr val="tx1"/>
              </a:solidFill>
              <a:latin typeface="Times New Roman" panose="02020603050405020304" pitchFamily="18" charset="0"/>
              <a:ea typeface="Cambria" pitchFamily="18" charset="0"/>
              <a:cs typeface="Times New Roman" panose="02020603050405020304" pitchFamily="18" charset="0"/>
            </a:rPr>
            <a:t>C.</a:t>
          </a:r>
          <a:endParaRPr lang="en-US" sz="1600" dirty="0" smtClean="0">
            <a:solidFill>
              <a:schemeClr val="tx1"/>
            </a:solidFill>
            <a:latin typeface="Times New Roman" panose="02020603050405020304" pitchFamily="18" charset="0"/>
            <a:ea typeface="Cambria" pitchFamily="18" charset="0"/>
            <a:cs typeface="Times New Roman" panose="02020603050405020304" pitchFamily="18" charset="0"/>
          </a:endParaRPr>
        </a:p>
      </dgm:t>
    </dgm:pt>
    <dgm:pt modelId="{628BFE78-A541-4A4D-AE8E-691C1888CC46}" type="parTrans" cxnId="{E5C9BD0F-C1F3-4729-9572-03CEA9B9B1EF}">
      <dgm:prSet/>
      <dgm:spPr/>
      <dgm:t>
        <a:bodyPr/>
        <a:lstStyle/>
        <a:p>
          <a:endParaRPr lang="en-US">
            <a:latin typeface="Times New Roman" panose="02020603050405020304" pitchFamily="18" charset="0"/>
            <a:cs typeface="Times New Roman" panose="02020603050405020304" pitchFamily="18" charset="0"/>
          </a:endParaRPr>
        </a:p>
      </dgm:t>
    </dgm:pt>
    <dgm:pt modelId="{7296AC96-6041-4074-AD07-94AEA0A3E929}" type="sibTrans" cxnId="{E5C9BD0F-C1F3-4729-9572-03CEA9B9B1EF}">
      <dgm:prSet/>
      <dgm:spPr/>
      <dgm:t>
        <a:bodyPr/>
        <a:lstStyle/>
        <a:p>
          <a:endParaRPr lang="en-US"/>
        </a:p>
      </dgm:t>
    </dgm:pt>
    <dgm:pt modelId="{3D8889BC-0038-4C00-8994-17023F300B58}">
      <dgm:prSet phldrT="[Text]" custT="1"/>
      <dgm:spPr>
        <a:solidFill>
          <a:srgbClr val="BCFCD4"/>
        </a:solidFill>
      </dgm:spPr>
      <dgm:t>
        <a:bodyPr/>
        <a:lstStyle/>
        <a:p>
          <a:pPr algn="just"/>
          <a:r>
            <a:rPr lang="vi-VN" sz="1600" b="1" dirty="0" smtClean="0">
              <a:solidFill>
                <a:schemeClr val="tx1"/>
              </a:solidFill>
              <a:latin typeface="Times New Roman" panose="02020603050405020304" pitchFamily="18" charset="0"/>
              <a:ea typeface="Cambria" pitchFamily="18" charset="0"/>
              <a:cs typeface="Times New Roman" panose="02020603050405020304" pitchFamily="18" charset="0"/>
            </a:rPr>
            <a:t>- Về lượng mưa:</a:t>
          </a:r>
          <a:endParaRPr lang="en-US" sz="1600" b="1" dirty="0" smtClean="0">
            <a:solidFill>
              <a:schemeClr val="tx1"/>
            </a:solidFill>
            <a:latin typeface="Times New Roman" panose="02020603050405020304" pitchFamily="18" charset="0"/>
            <a:ea typeface="Cambria" pitchFamily="18" charset="0"/>
            <a:cs typeface="Times New Roman" panose="02020603050405020304" pitchFamily="18" charset="0"/>
          </a:endParaRPr>
        </a:p>
        <a:p>
          <a:pPr algn="just"/>
          <a:r>
            <a:rPr lang="vi-VN" sz="1600" dirty="0" smtClean="0">
              <a:solidFill>
                <a:schemeClr val="tx1"/>
              </a:solidFill>
              <a:latin typeface="Times New Roman" panose="02020603050405020304" pitchFamily="18" charset="0"/>
              <a:ea typeface="Cambria" pitchFamily="18" charset="0"/>
              <a:cs typeface="Times New Roman" panose="02020603050405020304" pitchFamily="18" charset="0"/>
            </a:rPr>
            <a:t>+ Tổng lượng mưa trong năm : 1765mm.</a:t>
          </a:r>
          <a:endParaRPr lang="en-US" sz="1600" dirty="0" smtClean="0">
            <a:solidFill>
              <a:schemeClr val="tx1"/>
            </a:solidFill>
            <a:latin typeface="Times New Roman" panose="02020603050405020304" pitchFamily="18" charset="0"/>
            <a:ea typeface="Cambria" pitchFamily="18" charset="0"/>
            <a:cs typeface="Times New Roman" panose="02020603050405020304" pitchFamily="18" charset="0"/>
          </a:endParaRPr>
        </a:p>
        <a:p>
          <a:pPr algn="just"/>
          <a:r>
            <a:rPr lang="vi-VN" sz="1600" dirty="0" smtClean="0">
              <a:solidFill>
                <a:schemeClr val="tx1"/>
              </a:solidFill>
              <a:latin typeface="Times New Roman" panose="02020603050405020304" pitchFamily="18" charset="0"/>
              <a:ea typeface="Cambria" pitchFamily="18" charset="0"/>
              <a:cs typeface="Times New Roman" panose="02020603050405020304" pitchFamily="18" charset="0"/>
            </a:rPr>
            <a:t>+ Lượng mưa cao nhất khoảng 350mm, lượng mưa thấp nhất khoảng 35mm.</a:t>
          </a:r>
          <a:endParaRPr lang="en-US" sz="1600" dirty="0" smtClean="0">
            <a:solidFill>
              <a:schemeClr val="tx1"/>
            </a:solidFill>
            <a:latin typeface="Times New Roman" panose="02020603050405020304" pitchFamily="18" charset="0"/>
            <a:ea typeface="Cambria" pitchFamily="18" charset="0"/>
            <a:cs typeface="Times New Roman" panose="02020603050405020304" pitchFamily="18" charset="0"/>
          </a:endParaRPr>
        </a:p>
      </dgm:t>
    </dgm:pt>
    <dgm:pt modelId="{4C34C2E4-DF8D-4994-B558-0EF1B663C4F4}" type="parTrans" cxnId="{020B01D1-0AE6-4BAA-9818-C6DA2C85BF28}">
      <dgm:prSet/>
      <dgm:spPr/>
      <dgm:t>
        <a:bodyPr/>
        <a:lstStyle/>
        <a:p>
          <a:endParaRPr lang="en-US">
            <a:latin typeface="Times New Roman" panose="02020603050405020304" pitchFamily="18" charset="0"/>
            <a:cs typeface="Times New Roman" panose="02020603050405020304" pitchFamily="18" charset="0"/>
          </a:endParaRPr>
        </a:p>
      </dgm:t>
    </dgm:pt>
    <dgm:pt modelId="{23131B6C-8976-49E0-9AD1-34284966052D}" type="sibTrans" cxnId="{020B01D1-0AE6-4BAA-9818-C6DA2C85BF28}">
      <dgm:prSet/>
      <dgm:spPr/>
      <dgm:t>
        <a:bodyPr/>
        <a:lstStyle/>
        <a:p>
          <a:endParaRPr lang="en-US"/>
        </a:p>
      </dgm:t>
    </dgm:pt>
    <dgm:pt modelId="{2354FD9F-CD2E-44A5-B060-5A930A4E99F0}">
      <dgm:prSet phldrT="[Text]" custT="1"/>
      <dgm:spPr>
        <a:solidFill>
          <a:srgbClr val="99FF66"/>
        </a:solidFill>
      </dgm:spPr>
      <dgm:t>
        <a:bodyPr/>
        <a:lstStyle/>
        <a:p>
          <a:r>
            <a:rPr lang="en-US" sz="1800" b="1" dirty="0" smtClean="0">
              <a:solidFill>
                <a:schemeClr val="tx1"/>
              </a:solidFill>
              <a:latin typeface="Times New Roman" panose="02020603050405020304" pitchFamily="18" charset="0"/>
              <a:ea typeface="Cambria" pitchFamily="18" charset="0"/>
              <a:cs typeface="Times New Roman" panose="02020603050405020304" pitchFamily="18" charset="0"/>
            </a:rPr>
            <a:t>Sa </a:t>
          </a:r>
        </a:p>
        <a:p>
          <a:r>
            <a:rPr lang="en-US" sz="1800" b="1" dirty="0" smtClean="0">
              <a:solidFill>
                <a:schemeClr val="tx1"/>
              </a:solidFill>
              <a:latin typeface="Times New Roman" panose="02020603050405020304" pitchFamily="18" charset="0"/>
              <a:ea typeface="Cambria" pitchFamily="18" charset="0"/>
              <a:cs typeface="Times New Roman" panose="02020603050405020304" pitchFamily="18" charset="0"/>
            </a:rPr>
            <a:t>Pa</a:t>
          </a:r>
          <a:endParaRPr lang="en-US" sz="1800" b="1" dirty="0">
            <a:solidFill>
              <a:schemeClr val="tx1"/>
            </a:solidFill>
            <a:latin typeface="Times New Roman" panose="02020603050405020304" pitchFamily="18" charset="0"/>
            <a:ea typeface="Cambria" pitchFamily="18" charset="0"/>
            <a:cs typeface="Times New Roman" panose="02020603050405020304" pitchFamily="18" charset="0"/>
          </a:endParaRPr>
        </a:p>
      </dgm:t>
    </dgm:pt>
    <dgm:pt modelId="{552909E3-A49D-419A-A306-3A8A76B0346F}" type="parTrans" cxnId="{B0948D33-BD34-4E03-B586-B3D7BC76211D}">
      <dgm:prSet/>
      <dgm:spPr/>
      <dgm:t>
        <a:bodyPr/>
        <a:lstStyle/>
        <a:p>
          <a:endParaRPr lang="en-US">
            <a:latin typeface="Times New Roman" panose="02020603050405020304" pitchFamily="18" charset="0"/>
            <a:cs typeface="Times New Roman" panose="02020603050405020304" pitchFamily="18" charset="0"/>
          </a:endParaRPr>
        </a:p>
      </dgm:t>
    </dgm:pt>
    <dgm:pt modelId="{4A31B90A-C92A-496F-B420-4E005E1F85B9}" type="sibTrans" cxnId="{B0948D33-BD34-4E03-B586-B3D7BC76211D}">
      <dgm:prSet/>
      <dgm:spPr/>
      <dgm:t>
        <a:bodyPr/>
        <a:lstStyle/>
        <a:p>
          <a:endParaRPr lang="en-US"/>
        </a:p>
      </dgm:t>
    </dgm:pt>
    <dgm:pt modelId="{10D0F947-8FEF-4A0E-A91D-CA6A7A9529ED}">
      <dgm:prSet phldrT="[Text]" custT="1"/>
      <dgm:spPr>
        <a:solidFill>
          <a:srgbClr val="BCFCD4"/>
        </a:solidFill>
      </dgm:spPr>
      <dgm:t>
        <a:bodyPr/>
        <a:lstStyle/>
        <a:p>
          <a:pPr algn="just"/>
          <a:r>
            <a:rPr lang="vi-VN" sz="1600" b="1" dirty="0" smtClean="0">
              <a:solidFill>
                <a:schemeClr val="tx1"/>
              </a:solidFill>
              <a:latin typeface="Times New Roman" panose="02020603050405020304" pitchFamily="18" charset="0"/>
              <a:ea typeface="Cambria" pitchFamily="18" charset="0"/>
              <a:cs typeface="Times New Roman" panose="02020603050405020304" pitchFamily="18" charset="0"/>
            </a:rPr>
            <a:t>- Về nhiệt độ:</a:t>
          </a:r>
          <a:endParaRPr lang="en-US" sz="1600" b="1" dirty="0" smtClean="0">
            <a:solidFill>
              <a:schemeClr val="tx1"/>
            </a:solidFill>
            <a:latin typeface="Times New Roman" panose="02020603050405020304" pitchFamily="18" charset="0"/>
            <a:ea typeface="Cambria" pitchFamily="18" charset="0"/>
            <a:cs typeface="Times New Roman" panose="02020603050405020304" pitchFamily="18" charset="0"/>
          </a:endParaRPr>
        </a:p>
        <a:p>
          <a:pPr algn="just"/>
          <a:r>
            <a:rPr lang="vi-VN" sz="1600" dirty="0" smtClean="0">
              <a:solidFill>
                <a:schemeClr val="tx1"/>
              </a:solidFill>
              <a:latin typeface="Times New Roman" panose="02020603050405020304" pitchFamily="18" charset="0"/>
              <a:ea typeface="Cambria" pitchFamily="18" charset="0"/>
              <a:cs typeface="Times New Roman" panose="02020603050405020304" pitchFamily="18" charset="0"/>
            </a:rPr>
            <a:t>+ Nhiệt độ trung bình năm: 15,5</a:t>
          </a:r>
          <a:r>
            <a:rPr lang="vi-VN" sz="1600" baseline="30000" dirty="0" smtClean="0">
              <a:solidFill>
                <a:schemeClr val="tx1"/>
              </a:solidFill>
              <a:latin typeface="Times New Roman" panose="02020603050405020304" pitchFamily="18" charset="0"/>
              <a:ea typeface="Cambria" pitchFamily="18" charset="0"/>
              <a:cs typeface="Times New Roman" panose="02020603050405020304" pitchFamily="18" charset="0"/>
            </a:rPr>
            <a:t>0</a:t>
          </a:r>
          <a:r>
            <a:rPr lang="vi-VN" sz="1600" dirty="0" smtClean="0">
              <a:solidFill>
                <a:schemeClr val="tx1"/>
              </a:solidFill>
              <a:latin typeface="Times New Roman" panose="02020603050405020304" pitchFamily="18" charset="0"/>
              <a:ea typeface="Cambria" pitchFamily="18" charset="0"/>
              <a:cs typeface="Times New Roman" panose="02020603050405020304" pitchFamily="18" charset="0"/>
            </a:rPr>
            <a:t>C.</a:t>
          </a:r>
          <a:endParaRPr lang="en-US" sz="1600" dirty="0" smtClean="0">
            <a:solidFill>
              <a:schemeClr val="tx1"/>
            </a:solidFill>
            <a:latin typeface="Times New Roman" panose="02020603050405020304" pitchFamily="18" charset="0"/>
            <a:ea typeface="Cambria" pitchFamily="18" charset="0"/>
            <a:cs typeface="Times New Roman" panose="02020603050405020304" pitchFamily="18" charset="0"/>
          </a:endParaRPr>
        </a:p>
        <a:p>
          <a:pPr algn="just"/>
          <a:r>
            <a:rPr lang="vi-VN" sz="1600" dirty="0" smtClean="0">
              <a:solidFill>
                <a:schemeClr val="tx1"/>
              </a:solidFill>
              <a:latin typeface="Times New Roman" panose="02020603050405020304" pitchFamily="18" charset="0"/>
              <a:ea typeface="Cambria" pitchFamily="18" charset="0"/>
              <a:cs typeface="Times New Roman" panose="02020603050405020304" pitchFamily="18" charset="0"/>
            </a:rPr>
            <a:t>+ Nhiệt độ cao nhất khoảng 20</a:t>
          </a:r>
          <a:r>
            <a:rPr lang="vi-VN" sz="1600" baseline="30000" dirty="0" smtClean="0">
              <a:solidFill>
                <a:schemeClr val="tx1"/>
              </a:solidFill>
              <a:latin typeface="Times New Roman" panose="02020603050405020304" pitchFamily="18" charset="0"/>
              <a:ea typeface="Cambria" pitchFamily="18" charset="0"/>
              <a:cs typeface="Times New Roman" panose="02020603050405020304" pitchFamily="18" charset="0"/>
            </a:rPr>
            <a:t>0</a:t>
          </a:r>
          <a:r>
            <a:rPr lang="vi-VN" sz="1600" dirty="0" smtClean="0">
              <a:solidFill>
                <a:schemeClr val="tx1"/>
              </a:solidFill>
              <a:latin typeface="Times New Roman" panose="02020603050405020304" pitchFamily="18" charset="0"/>
              <a:ea typeface="Cambria" pitchFamily="18" charset="0"/>
              <a:cs typeface="Times New Roman" panose="02020603050405020304" pitchFamily="18" charset="0"/>
            </a:rPr>
            <a:t>C, thấp nhất khoảng 8</a:t>
          </a:r>
          <a:r>
            <a:rPr lang="vi-VN" sz="1600" baseline="30000" dirty="0" smtClean="0">
              <a:solidFill>
                <a:schemeClr val="tx1"/>
              </a:solidFill>
              <a:latin typeface="Times New Roman" panose="02020603050405020304" pitchFamily="18" charset="0"/>
              <a:ea typeface="Cambria" pitchFamily="18" charset="0"/>
              <a:cs typeface="Times New Roman" panose="02020603050405020304" pitchFamily="18" charset="0"/>
            </a:rPr>
            <a:t>0</a:t>
          </a:r>
          <a:r>
            <a:rPr lang="vi-VN" sz="1600" dirty="0" smtClean="0">
              <a:solidFill>
                <a:schemeClr val="tx1"/>
              </a:solidFill>
              <a:latin typeface="Times New Roman" panose="02020603050405020304" pitchFamily="18" charset="0"/>
              <a:ea typeface="Cambria" pitchFamily="18" charset="0"/>
              <a:cs typeface="Times New Roman" panose="02020603050405020304" pitchFamily="18" charset="0"/>
            </a:rPr>
            <a:t>C.</a:t>
          </a:r>
          <a:endParaRPr lang="en-US" sz="1600" dirty="0" smtClean="0">
            <a:solidFill>
              <a:schemeClr val="tx1"/>
            </a:solidFill>
            <a:latin typeface="Times New Roman" panose="02020603050405020304" pitchFamily="18" charset="0"/>
            <a:ea typeface="Cambria" pitchFamily="18" charset="0"/>
            <a:cs typeface="Times New Roman" panose="02020603050405020304" pitchFamily="18" charset="0"/>
          </a:endParaRPr>
        </a:p>
      </dgm:t>
    </dgm:pt>
    <dgm:pt modelId="{665372D5-BE4E-4DCA-B1F6-E02FDFAAF9A2}" type="parTrans" cxnId="{8C65C94C-85AC-415D-AAA7-32CAA3931FB8}">
      <dgm:prSet/>
      <dgm:spPr/>
      <dgm:t>
        <a:bodyPr/>
        <a:lstStyle/>
        <a:p>
          <a:endParaRPr lang="en-US">
            <a:latin typeface="Times New Roman" panose="02020603050405020304" pitchFamily="18" charset="0"/>
            <a:cs typeface="Times New Roman" panose="02020603050405020304" pitchFamily="18" charset="0"/>
          </a:endParaRPr>
        </a:p>
      </dgm:t>
    </dgm:pt>
    <dgm:pt modelId="{6757853A-2D9E-4525-B93E-05A663A1EF86}" type="sibTrans" cxnId="{8C65C94C-85AC-415D-AAA7-32CAA3931FB8}">
      <dgm:prSet/>
      <dgm:spPr/>
      <dgm:t>
        <a:bodyPr/>
        <a:lstStyle/>
        <a:p>
          <a:endParaRPr lang="en-US"/>
        </a:p>
      </dgm:t>
    </dgm:pt>
    <dgm:pt modelId="{8223C472-8209-42F3-B27B-AD74AB189A29}">
      <dgm:prSet phldrT="[Text]" custT="1"/>
      <dgm:spPr>
        <a:solidFill>
          <a:srgbClr val="BCFCD4"/>
        </a:solidFill>
      </dgm:spPr>
      <dgm:t>
        <a:bodyPr/>
        <a:lstStyle/>
        <a:p>
          <a:pPr algn="just"/>
          <a:r>
            <a:rPr lang="vi-VN" sz="1600" b="1" dirty="0" smtClean="0">
              <a:solidFill>
                <a:schemeClr val="tx1"/>
              </a:solidFill>
              <a:latin typeface="Times New Roman" panose="02020603050405020304" pitchFamily="18" charset="0"/>
              <a:ea typeface="Cambria" pitchFamily="18" charset="0"/>
              <a:cs typeface="Times New Roman" panose="02020603050405020304" pitchFamily="18" charset="0"/>
            </a:rPr>
            <a:t>- Về lượng mưa:</a:t>
          </a:r>
          <a:endParaRPr lang="en-US" sz="1600" b="1" dirty="0" smtClean="0">
            <a:solidFill>
              <a:schemeClr val="tx1"/>
            </a:solidFill>
            <a:latin typeface="Times New Roman" panose="02020603050405020304" pitchFamily="18" charset="0"/>
            <a:ea typeface="Cambria" pitchFamily="18" charset="0"/>
            <a:cs typeface="Times New Roman" panose="02020603050405020304" pitchFamily="18" charset="0"/>
          </a:endParaRPr>
        </a:p>
        <a:p>
          <a:pPr algn="just"/>
          <a:r>
            <a:rPr lang="vi-VN" sz="1600" dirty="0" smtClean="0">
              <a:solidFill>
                <a:schemeClr val="tx1"/>
              </a:solidFill>
              <a:latin typeface="Times New Roman" panose="02020603050405020304" pitchFamily="18" charset="0"/>
              <a:ea typeface="Cambria" pitchFamily="18" charset="0"/>
              <a:cs typeface="Times New Roman" panose="02020603050405020304" pitchFamily="18" charset="0"/>
            </a:rPr>
            <a:t>+ Tổng lượng mưa trong năm : 2674mm.</a:t>
          </a:r>
          <a:endParaRPr lang="en-US" sz="1600" dirty="0" smtClean="0">
            <a:solidFill>
              <a:schemeClr val="tx1"/>
            </a:solidFill>
            <a:latin typeface="Times New Roman" panose="02020603050405020304" pitchFamily="18" charset="0"/>
            <a:ea typeface="Cambria" pitchFamily="18" charset="0"/>
            <a:cs typeface="Times New Roman" panose="02020603050405020304" pitchFamily="18" charset="0"/>
          </a:endParaRPr>
        </a:p>
        <a:p>
          <a:pPr algn="just"/>
          <a:r>
            <a:rPr lang="vi-VN" sz="1600" dirty="0" smtClean="0">
              <a:solidFill>
                <a:schemeClr val="tx1"/>
              </a:solidFill>
              <a:latin typeface="Times New Roman" panose="02020603050405020304" pitchFamily="18" charset="0"/>
              <a:ea typeface="Cambria" pitchFamily="18" charset="0"/>
              <a:cs typeface="Times New Roman" panose="02020603050405020304" pitchFamily="18" charset="0"/>
            </a:rPr>
            <a:t>+ Lượng mưa cao nhất khoảng 500mm, lượng mưa thấp nhất khoảng 80mm.</a:t>
          </a:r>
          <a:endParaRPr lang="en-US" sz="1600" dirty="0" smtClean="0">
            <a:solidFill>
              <a:schemeClr val="tx1"/>
            </a:solidFill>
            <a:latin typeface="Times New Roman" panose="02020603050405020304" pitchFamily="18" charset="0"/>
            <a:ea typeface="Cambria" pitchFamily="18" charset="0"/>
            <a:cs typeface="Times New Roman" panose="02020603050405020304" pitchFamily="18" charset="0"/>
          </a:endParaRPr>
        </a:p>
      </dgm:t>
    </dgm:pt>
    <dgm:pt modelId="{99908FFD-A0F5-4A87-B547-D4BBAEEB43AA}" type="parTrans" cxnId="{D336C923-F5B6-4B42-BAC3-A1769EF43F00}">
      <dgm:prSet/>
      <dgm:spPr/>
      <dgm:t>
        <a:bodyPr/>
        <a:lstStyle/>
        <a:p>
          <a:endParaRPr lang="en-US">
            <a:latin typeface="Times New Roman" panose="02020603050405020304" pitchFamily="18" charset="0"/>
            <a:cs typeface="Times New Roman" panose="02020603050405020304" pitchFamily="18" charset="0"/>
          </a:endParaRPr>
        </a:p>
      </dgm:t>
    </dgm:pt>
    <dgm:pt modelId="{CC5F4844-3B24-47F4-9ADF-C6338428CC3E}" type="sibTrans" cxnId="{D336C923-F5B6-4B42-BAC3-A1769EF43F00}">
      <dgm:prSet/>
      <dgm:spPr/>
      <dgm:t>
        <a:bodyPr/>
        <a:lstStyle/>
        <a:p>
          <a:endParaRPr lang="en-US"/>
        </a:p>
      </dgm:t>
    </dgm:pt>
    <dgm:pt modelId="{E698F970-A5A2-443E-98A7-4922B9BF8E1C}" type="pres">
      <dgm:prSet presAssocID="{205F0AF9-0767-4948-8972-1518CD1A8D70}" presName="diagram" presStyleCnt="0">
        <dgm:presLayoutVars>
          <dgm:chPref val="1"/>
          <dgm:dir/>
          <dgm:animOne val="branch"/>
          <dgm:animLvl val="lvl"/>
          <dgm:resizeHandles val="exact"/>
        </dgm:presLayoutVars>
      </dgm:prSet>
      <dgm:spPr/>
      <dgm:t>
        <a:bodyPr/>
        <a:lstStyle/>
        <a:p>
          <a:endParaRPr lang="en-US"/>
        </a:p>
      </dgm:t>
    </dgm:pt>
    <dgm:pt modelId="{C84F10C9-3A9A-4ECD-9AF4-62DA8DC98267}" type="pres">
      <dgm:prSet presAssocID="{F3A90923-DA21-429E-BA8C-0BC22FE0EE25}" presName="root1" presStyleCnt="0"/>
      <dgm:spPr/>
    </dgm:pt>
    <dgm:pt modelId="{00160372-EE32-43F3-AEC8-EDBE1EE30523}" type="pres">
      <dgm:prSet presAssocID="{F3A90923-DA21-429E-BA8C-0BC22FE0EE25}" presName="LevelOneTextNode" presStyleLbl="node0" presStyleIdx="0" presStyleCnt="1" custScaleX="40481">
        <dgm:presLayoutVars>
          <dgm:chPref val="3"/>
        </dgm:presLayoutVars>
      </dgm:prSet>
      <dgm:spPr/>
      <dgm:t>
        <a:bodyPr/>
        <a:lstStyle/>
        <a:p>
          <a:endParaRPr lang="en-US"/>
        </a:p>
      </dgm:t>
    </dgm:pt>
    <dgm:pt modelId="{5F69C5E3-989A-4E1E-8C9E-7C66267D231A}" type="pres">
      <dgm:prSet presAssocID="{F3A90923-DA21-429E-BA8C-0BC22FE0EE25}" presName="level2hierChild" presStyleCnt="0"/>
      <dgm:spPr/>
    </dgm:pt>
    <dgm:pt modelId="{977D9258-F91B-4ECD-93BD-F70F8E8628FA}" type="pres">
      <dgm:prSet presAssocID="{0B9124BE-4ED4-4FF6-B81E-71DF7CE4C04C}" presName="conn2-1" presStyleLbl="parChTrans1D2" presStyleIdx="0" presStyleCnt="2"/>
      <dgm:spPr/>
      <dgm:t>
        <a:bodyPr/>
        <a:lstStyle/>
        <a:p>
          <a:endParaRPr lang="en-US"/>
        </a:p>
      </dgm:t>
    </dgm:pt>
    <dgm:pt modelId="{00A668B9-5C07-47FF-AB23-6245ED1EB727}" type="pres">
      <dgm:prSet presAssocID="{0B9124BE-4ED4-4FF6-B81E-71DF7CE4C04C}" presName="connTx" presStyleLbl="parChTrans1D2" presStyleIdx="0" presStyleCnt="2"/>
      <dgm:spPr/>
      <dgm:t>
        <a:bodyPr/>
        <a:lstStyle/>
        <a:p>
          <a:endParaRPr lang="en-US"/>
        </a:p>
      </dgm:t>
    </dgm:pt>
    <dgm:pt modelId="{8C2B1B1C-2705-475C-9F06-61EFB223F8FB}" type="pres">
      <dgm:prSet presAssocID="{1634262A-FB6D-4858-A144-C3641F148963}" presName="root2" presStyleCnt="0"/>
      <dgm:spPr/>
    </dgm:pt>
    <dgm:pt modelId="{983CCE9D-A68F-45B6-B5E3-8C935362A290}" type="pres">
      <dgm:prSet presAssocID="{1634262A-FB6D-4858-A144-C3641F148963}" presName="LevelTwoTextNode" presStyleLbl="node2" presStyleIdx="0" presStyleCnt="2" custScaleX="42918">
        <dgm:presLayoutVars>
          <dgm:chPref val="3"/>
        </dgm:presLayoutVars>
      </dgm:prSet>
      <dgm:spPr/>
      <dgm:t>
        <a:bodyPr/>
        <a:lstStyle/>
        <a:p>
          <a:endParaRPr lang="en-US"/>
        </a:p>
      </dgm:t>
    </dgm:pt>
    <dgm:pt modelId="{076CED39-AF8E-4C73-904E-47B7B6680D87}" type="pres">
      <dgm:prSet presAssocID="{1634262A-FB6D-4858-A144-C3641F148963}" presName="level3hierChild" presStyleCnt="0"/>
      <dgm:spPr/>
    </dgm:pt>
    <dgm:pt modelId="{BEE14AB2-5155-4062-BDC9-81FC40CC96C5}" type="pres">
      <dgm:prSet presAssocID="{628BFE78-A541-4A4D-AE8E-691C1888CC46}" presName="conn2-1" presStyleLbl="parChTrans1D3" presStyleIdx="0" presStyleCnt="4"/>
      <dgm:spPr/>
      <dgm:t>
        <a:bodyPr/>
        <a:lstStyle/>
        <a:p>
          <a:endParaRPr lang="en-US"/>
        </a:p>
      </dgm:t>
    </dgm:pt>
    <dgm:pt modelId="{5518DF69-BB7B-49B4-B920-0E581597F8FE}" type="pres">
      <dgm:prSet presAssocID="{628BFE78-A541-4A4D-AE8E-691C1888CC46}" presName="connTx" presStyleLbl="parChTrans1D3" presStyleIdx="0" presStyleCnt="4"/>
      <dgm:spPr/>
      <dgm:t>
        <a:bodyPr/>
        <a:lstStyle/>
        <a:p>
          <a:endParaRPr lang="en-US"/>
        </a:p>
      </dgm:t>
    </dgm:pt>
    <dgm:pt modelId="{D0A0D276-BF89-496E-8084-BDA9A46C0387}" type="pres">
      <dgm:prSet presAssocID="{AE81F2B6-4AEB-45C9-99C1-9516D9169289}" presName="root2" presStyleCnt="0"/>
      <dgm:spPr/>
    </dgm:pt>
    <dgm:pt modelId="{74752D16-F284-4733-BD06-D81B903FC595}" type="pres">
      <dgm:prSet presAssocID="{AE81F2B6-4AEB-45C9-99C1-9516D9169289}" presName="LevelTwoTextNode" presStyleLbl="node3" presStyleIdx="0" presStyleCnt="4" custScaleX="313329" custScaleY="130133">
        <dgm:presLayoutVars>
          <dgm:chPref val="3"/>
        </dgm:presLayoutVars>
      </dgm:prSet>
      <dgm:spPr/>
      <dgm:t>
        <a:bodyPr/>
        <a:lstStyle/>
        <a:p>
          <a:endParaRPr lang="en-US"/>
        </a:p>
      </dgm:t>
    </dgm:pt>
    <dgm:pt modelId="{7675D633-B686-4DD1-80DE-343425969930}" type="pres">
      <dgm:prSet presAssocID="{AE81F2B6-4AEB-45C9-99C1-9516D9169289}" presName="level3hierChild" presStyleCnt="0"/>
      <dgm:spPr/>
    </dgm:pt>
    <dgm:pt modelId="{085DDCEE-9B2A-4FE1-8803-7719DDB3D6CB}" type="pres">
      <dgm:prSet presAssocID="{4C34C2E4-DF8D-4994-B558-0EF1B663C4F4}" presName="conn2-1" presStyleLbl="parChTrans1D3" presStyleIdx="1" presStyleCnt="4"/>
      <dgm:spPr/>
      <dgm:t>
        <a:bodyPr/>
        <a:lstStyle/>
        <a:p>
          <a:endParaRPr lang="en-US"/>
        </a:p>
      </dgm:t>
    </dgm:pt>
    <dgm:pt modelId="{B41E6B5A-A328-4DE1-8785-B9517E0A6BB1}" type="pres">
      <dgm:prSet presAssocID="{4C34C2E4-DF8D-4994-B558-0EF1B663C4F4}" presName="connTx" presStyleLbl="parChTrans1D3" presStyleIdx="1" presStyleCnt="4"/>
      <dgm:spPr/>
      <dgm:t>
        <a:bodyPr/>
        <a:lstStyle/>
        <a:p>
          <a:endParaRPr lang="en-US"/>
        </a:p>
      </dgm:t>
    </dgm:pt>
    <dgm:pt modelId="{DA0981DE-30D7-4D21-BE1E-471740CC4E8B}" type="pres">
      <dgm:prSet presAssocID="{3D8889BC-0038-4C00-8994-17023F300B58}" presName="root2" presStyleCnt="0"/>
      <dgm:spPr/>
    </dgm:pt>
    <dgm:pt modelId="{83021AC3-EBE3-4F91-90D4-B475F247BF98}" type="pres">
      <dgm:prSet presAssocID="{3D8889BC-0038-4C00-8994-17023F300B58}" presName="LevelTwoTextNode" presStyleLbl="node3" presStyleIdx="1" presStyleCnt="4" custScaleX="313798" custScaleY="146808">
        <dgm:presLayoutVars>
          <dgm:chPref val="3"/>
        </dgm:presLayoutVars>
      </dgm:prSet>
      <dgm:spPr/>
      <dgm:t>
        <a:bodyPr/>
        <a:lstStyle/>
        <a:p>
          <a:endParaRPr lang="en-US"/>
        </a:p>
      </dgm:t>
    </dgm:pt>
    <dgm:pt modelId="{582F9CE5-D76C-4DA4-B96A-62D405D74400}" type="pres">
      <dgm:prSet presAssocID="{3D8889BC-0038-4C00-8994-17023F300B58}" presName="level3hierChild" presStyleCnt="0"/>
      <dgm:spPr/>
    </dgm:pt>
    <dgm:pt modelId="{2C7633BD-46F7-4934-84F1-2C7EF7441B97}" type="pres">
      <dgm:prSet presAssocID="{552909E3-A49D-419A-A306-3A8A76B0346F}" presName="conn2-1" presStyleLbl="parChTrans1D2" presStyleIdx="1" presStyleCnt="2"/>
      <dgm:spPr/>
      <dgm:t>
        <a:bodyPr/>
        <a:lstStyle/>
        <a:p>
          <a:endParaRPr lang="en-US"/>
        </a:p>
      </dgm:t>
    </dgm:pt>
    <dgm:pt modelId="{37AA8596-C342-4C9F-A426-C1E1A14A36E8}" type="pres">
      <dgm:prSet presAssocID="{552909E3-A49D-419A-A306-3A8A76B0346F}" presName="connTx" presStyleLbl="parChTrans1D2" presStyleIdx="1" presStyleCnt="2"/>
      <dgm:spPr/>
      <dgm:t>
        <a:bodyPr/>
        <a:lstStyle/>
        <a:p>
          <a:endParaRPr lang="en-US"/>
        </a:p>
      </dgm:t>
    </dgm:pt>
    <dgm:pt modelId="{7D38F219-1E01-4266-8B60-82AF8B7D7D98}" type="pres">
      <dgm:prSet presAssocID="{2354FD9F-CD2E-44A5-B060-5A930A4E99F0}" presName="root2" presStyleCnt="0"/>
      <dgm:spPr/>
    </dgm:pt>
    <dgm:pt modelId="{E06B0587-1B83-4659-BE19-EEC915595376}" type="pres">
      <dgm:prSet presAssocID="{2354FD9F-CD2E-44A5-B060-5A930A4E99F0}" presName="LevelTwoTextNode" presStyleLbl="node2" presStyleIdx="1" presStyleCnt="2" custScaleX="42998">
        <dgm:presLayoutVars>
          <dgm:chPref val="3"/>
        </dgm:presLayoutVars>
      </dgm:prSet>
      <dgm:spPr/>
      <dgm:t>
        <a:bodyPr/>
        <a:lstStyle/>
        <a:p>
          <a:endParaRPr lang="en-US"/>
        </a:p>
      </dgm:t>
    </dgm:pt>
    <dgm:pt modelId="{26153FE8-1B0F-4CF1-96E4-EAF1D0D1B15F}" type="pres">
      <dgm:prSet presAssocID="{2354FD9F-CD2E-44A5-B060-5A930A4E99F0}" presName="level3hierChild" presStyleCnt="0"/>
      <dgm:spPr/>
    </dgm:pt>
    <dgm:pt modelId="{E015C146-2506-4481-A4D5-7B3CD11B341C}" type="pres">
      <dgm:prSet presAssocID="{665372D5-BE4E-4DCA-B1F6-E02FDFAAF9A2}" presName="conn2-1" presStyleLbl="parChTrans1D3" presStyleIdx="2" presStyleCnt="4"/>
      <dgm:spPr/>
      <dgm:t>
        <a:bodyPr/>
        <a:lstStyle/>
        <a:p>
          <a:endParaRPr lang="en-US"/>
        </a:p>
      </dgm:t>
    </dgm:pt>
    <dgm:pt modelId="{A1FEFD21-6778-4284-B86B-C974983303A3}" type="pres">
      <dgm:prSet presAssocID="{665372D5-BE4E-4DCA-B1F6-E02FDFAAF9A2}" presName="connTx" presStyleLbl="parChTrans1D3" presStyleIdx="2" presStyleCnt="4"/>
      <dgm:spPr/>
      <dgm:t>
        <a:bodyPr/>
        <a:lstStyle/>
        <a:p>
          <a:endParaRPr lang="en-US"/>
        </a:p>
      </dgm:t>
    </dgm:pt>
    <dgm:pt modelId="{13DD9C75-2758-4BB2-AEA3-56582D4C141A}" type="pres">
      <dgm:prSet presAssocID="{10D0F947-8FEF-4A0E-A91D-CA6A7A9529ED}" presName="root2" presStyleCnt="0"/>
      <dgm:spPr/>
    </dgm:pt>
    <dgm:pt modelId="{E830DF01-FA7C-4A8E-95CC-AC276B40E34D}" type="pres">
      <dgm:prSet presAssocID="{10D0F947-8FEF-4A0E-A91D-CA6A7A9529ED}" presName="LevelTwoTextNode" presStyleLbl="node3" presStyleIdx="2" presStyleCnt="4" custScaleX="313550" custScaleY="132982">
        <dgm:presLayoutVars>
          <dgm:chPref val="3"/>
        </dgm:presLayoutVars>
      </dgm:prSet>
      <dgm:spPr/>
      <dgm:t>
        <a:bodyPr/>
        <a:lstStyle/>
        <a:p>
          <a:endParaRPr lang="en-US"/>
        </a:p>
      </dgm:t>
    </dgm:pt>
    <dgm:pt modelId="{671A03C5-2AFD-4D62-AF42-AE4FB2674A02}" type="pres">
      <dgm:prSet presAssocID="{10D0F947-8FEF-4A0E-A91D-CA6A7A9529ED}" presName="level3hierChild" presStyleCnt="0"/>
      <dgm:spPr/>
    </dgm:pt>
    <dgm:pt modelId="{516AF49E-EFD9-4C3D-9038-3141FA588384}" type="pres">
      <dgm:prSet presAssocID="{99908FFD-A0F5-4A87-B547-D4BBAEEB43AA}" presName="conn2-1" presStyleLbl="parChTrans1D3" presStyleIdx="3" presStyleCnt="4"/>
      <dgm:spPr/>
      <dgm:t>
        <a:bodyPr/>
        <a:lstStyle/>
        <a:p>
          <a:endParaRPr lang="en-US"/>
        </a:p>
      </dgm:t>
    </dgm:pt>
    <dgm:pt modelId="{80640835-4190-482C-AF6B-5C3B01C3B856}" type="pres">
      <dgm:prSet presAssocID="{99908FFD-A0F5-4A87-B547-D4BBAEEB43AA}" presName="connTx" presStyleLbl="parChTrans1D3" presStyleIdx="3" presStyleCnt="4"/>
      <dgm:spPr/>
      <dgm:t>
        <a:bodyPr/>
        <a:lstStyle/>
        <a:p>
          <a:endParaRPr lang="en-US"/>
        </a:p>
      </dgm:t>
    </dgm:pt>
    <dgm:pt modelId="{EF2BA584-9CB6-4D48-B705-DA1D96E5229D}" type="pres">
      <dgm:prSet presAssocID="{8223C472-8209-42F3-B27B-AD74AB189A29}" presName="root2" presStyleCnt="0"/>
      <dgm:spPr/>
    </dgm:pt>
    <dgm:pt modelId="{8ABD9155-0C2D-4925-B73A-7F453F57773A}" type="pres">
      <dgm:prSet presAssocID="{8223C472-8209-42F3-B27B-AD74AB189A29}" presName="LevelTwoTextNode" presStyleLbl="node3" presStyleIdx="3" presStyleCnt="4" custScaleX="311794" custScaleY="142885">
        <dgm:presLayoutVars>
          <dgm:chPref val="3"/>
        </dgm:presLayoutVars>
      </dgm:prSet>
      <dgm:spPr/>
      <dgm:t>
        <a:bodyPr/>
        <a:lstStyle/>
        <a:p>
          <a:endParaRPr lang="en-US"/>
        </a:p>
      </dgm:t>
    </dgm:pt>
    <dgm:pt modelId="{AA72D46F-F664-4809-9A80-AB681CBC2A82}" type="pres">
      <dgm:prSet presAssocID="{8223C472-8209-42F3-B27B-AD74AB189A29}" presName="level3hierChild" presStyleCnt="0"/>
      <dgm:spPr/>
    </dgm:pt>
  </dgm:ptLst>
  <dgm:cxnLst>
    <dgm:cxn modelId="{5BF19A60-9E62-4E9A-B02F-D052EA242DA1}" type="presOf" srcId="{2354FD9F-CD2E-44A5-B060-5A930A4E99F0}" destId="{E06B0587-1B83-4659-BE19-EEC915595376}" srcOrd="0" destOrd="0" presId="urn:microsoft.com/office/officeart/2005/8/layout/hierarchy2"/>
    <dgm:cxn modelId="{B0948D33-BD34-4E03-B586-B3D7BC76211D}" srcId="{F3A90923-DA21-429E-BA8C-0BC22FE0EE25}" destId="{2354FD9F-CD2E-44A5-B060-5A930A4E99F0}" srcOrd="1" destOrd="0" parTransId="{552909E3-A49D-419A-A306-3A8A76B0346F}" sibTransId="{4A31B90A-C92A-496F-B420-4E005E1F85B9}"/>
    <dgm:cxn modelId="{91EB7779-2FB9-42C4-BB18-3FAFD4902027}" type="presOf" srcId="{4C34C2E4-DF8D-4994-B558-0EF1B663C4F4}" destId="{085DDCEE-9B2A-4FE1-8803-7719DDB3D6CB}" srcOrd="0" destOrd="0" presId="urn:microsoft.com/office/officeart/2005/8/layout/hierarchy2"/>
    <dgm:cxn modelId="{8F6E4541-68AB-46B0-A6F8-8E85E07AD67F}" type="presOf" srcId="{8223C472-8209-42F3-B27B-AD74AB189A29}" destId="{8ABD9155-0C2D-4925-B73A-7F453F57773A}" srcOrd="0" destOrd="0" presId="urn:microsoft.com/office/officeart/2005/8/layout/hierarchy2"/>
    <dgm:cxn modelId="{76D817C3-3C5A-4391-BCC2-F01E13D9D3CA}" type="presOf" srcId="{1634262A-FB6D-4858-A144-C3641F148963}" destId="{983CCE9D-A68F-45B6-B5E3-8C935362A290}" srcOrd="0" destOrd="0" presId="urn:microsoft.com/office/officeart/2005/8/layout/hierarchy2"/>
    <dgm:cxn modelId="{E5C9BD0F-C1F3-4729-9572-03CEA9B9B1EF}" srcId="{1634262A-FB6D-4858-A144-C3641F148963}" destId="{AE81F2B6-4AEB-45C9-99C1-9516D9169289}" srcOrd="0" destOrd="0" parTransId="{628BFE78-A541-4A4D-AE8E-691C1888CC46}" sibTransId="{7296AC96-6041-4074-AD07-94AEA0A3E929}"/>
    <dgm:cxn modelId="{65AB6066-F71D-4E8E-AF1F-6C1BBD7E119B}" type="presOf" srcId="{AE81F2B6-4AEB-45C9-99C1-9516D9169289}" destId="{74752D16-F284-4733-BD06-D81B903FC595}" srcOrd="0" destOrd="0" presId="urn:microsoft.com/office/officeart/2005/8/layout/hierarchy2"/>
    <dgm:cxn modelId="{166804B7-DEA4-4679-B818-1F88421795B1}" type="presOf" srcId="{552909E3-A49D-419A-A306-3A8A76B0346F}" destId="{2C7633BD-46F7-4934-84F1-2C7EF7441B97}" srcOrd="0" destOrd="0" presId="urn:microsoft.com/office/officeart/2005/8/layout/hierarchy2"/>
    <dgm:cxn modelId="{370FA3DB-70BA-4C44-8D8C-A31BFE12AEEC}" type="presOf" srcId="{F3A90923-DA21-429E-BA8C-0BC22FE0EE25}" destId="{00160372-EE32-43F3-AEC8-EDBE1EE30523}" srcOrd="0" destOrd="0" presId="urn:microsoft.com/office/officeart/2005/8/layout/hierarchy2"/>
    <dgm:cxn modelId="{E0F8610F-57F2-4310-A718-C21CE0A0313E}" type="presOf" srcId="{665372D5-BE4E-4DCA-B1F6-E02FDFAAF9A2}" destId="{E015C146-2506-4481-A4D5-7B3CD11B341C}" srcOrd="0" destOrd="0" presId="urn:microsoft.com/office/officeart/2005/8/layout/hierarchy2"/>
    <dgm:cxn modelId="{0E188756-2293-48DF-B525-F103D89E5EDC}" type="presOf" srcId="{4C34C2E4-DF8D-4994-B558-0EF1B663C4F4}" destId="{B41E6B5A-A328-4DE1-8785-B9517E0A6BB1}" srcOrd="1" destOrd="0" presId="urn:microsoft.com/office/officeart/2005/8/layout/hierarchy2"/>
    <dgm:cxn modelId="{8C65C94C-85AC-415D-AAA7-32CAA3931FB8}" srcId="{2354FD9F-CD2E-44A5-B060-5A930A4E99F0}" destId="{10D0F947-8FEF-4A0E-A91D-CA6A7A9529ED}" srcOrd="0" destOrd="0" parTransId="{665372D5-BE4E-4DCA-B1F6-E02FDFAAF9A2}" sibTransId="{6757853A-2D9E-4525-B93E-05A663A1EF86}"/>
    <dgm:cxn modelId="{C962CF80-F118-4161-A1ED-CFA7DF3229D4}" type="presOf" srcId="{628BFE78-A541-4A4D-AE8E-691C1888CC46}" destId="{5518DF69-BB7B-49B4-B920-0E581597F8FE}" srcOrd="1" destOrd="0" presId="urn:microsoft.com/office/officeart/2005/8/layout/hierarchy2"/>
    <dgm:cxn modelId="{6925CA42-1556-4C49-B38A-294C26D19B33}" type="presOf" srcId="{0B9124BE-4ED4-4FF6-B81E-71DF7CE4C04C}" destId="{00A668B9-5C07-47FF-AB23-6245ED1EB727}" srcOrd="1" destOrd="0" presId="urn:microsoft.com/office/officeart/2005/8/layout/hierarchy2"/>
    <dgm:cxn modelId="{020B01D1-0AE6-4BAA-9818-C6DA2C85BF28}" srcId="{1634262A-FB6D-4858-A144-C3641F148963}" destId="{3D8889BC-0038-4C00-8994-17023F300B58}" srcOrd="1" destOrd="0" parTransId="{4C34C2E4-DF8D-4994-B558-0EF1B663C4F4}" sibTransId="{23131B6C-8976-49E0-9AD1-34284966052D}"/>
    <dgm:cxn modelId="{7D68E32F-AFFC-4639-8D3F-07A06EE6F45F}" type="presOf" srcId="{3D8889BC-0038-4C00-8994-17023F300B58}" destId="{83021AC3-EBE3-4F91-90D4-B475F247BF98}" srcOrd="0" destOrd="0" presId="urn:microsoft.com/office/officeart/2005/8/layout/hierarchy2"/>
    <dgm:cxn modelId="{E131EDA3-373D-42CC-BA8D-805C17ACCA5E}" type="presOf" srcId="{665372D5-BE4E-4DCA-B1F6-E02FDFAAF9A2}" destId="{A1FEFD21-6778-4284-B86B-C974983303A3}" srcOrd="1" destOrd="0" presId="urn:microsoft.com/office/officeart/2005/8/layout/hierarchy2"/>
    <dgm:cxn modelId="{4C9DD857-D776-451A-8DC6-1EC514CC2044}" type="presOf" srcId="{99908FFD-A0F5-4A87-B547-D4BBAEEB43AA}" destId="{516AF49E-EFD9-4C3D-9038-3141FA588384}" srcOrd="0" destOrd="0" presId="urn:microsoft.com/office/officeart/2005/8/layout/hierarchy2"/>
    <dgm:cxn modelId="{FB54B072-809B-4EA2-B854-814D6E064F1A}" type="presOf" srcId="{628BFE78-A541-4A4D-AE8E-691C1888CC46}" destId="{BEE14AB2-5155-4062-BDC9-81FC40CC96C5}" srcOrd="0" destOrd="0" presId="urn:microsoft.com/office/officeart/2005/8/layout/hierarchy2"/>
    <dgm:cxn modelId="{DB1F1892-1627-4E68-B3B9-96E5E426B600}" type="presOf" srcId="{10D0F947-8FEF-4A0E-A91D-CA6A7A9529ED}" destId="{E830DF01-FA7C-4A8E-95CC-AC276B40E34D}" srcOrd="0" destOrd="0" presId="urn:microsoft.com/office/officeart/2005/8/layout/hierarchy2"/>
    <dgm:cxn modelId="{295CE534-36BC-4701-A82E-E7033E92B509}" srcId="{205F0AF9-0767-4948-8972-1518CD1A8D70}" destId="{F3A90923-DA21-429E-BA8C-0BC22FE0EE25}" srcOrd="0" destOrd="0" parTransId="{E35E5AE2-18D9-4DD9-A723-8B97B6CC21EC}" sibTransId="{4B61347F-0666-41D0-A061-0E54F0237867}"/>
    <dgm:cxn modelId="{D336C923-F5B6-4B42-BAC3-A1769EF43F00}" srcId="{2354FD9F-CD2E-44A5-B060-5A930A4E99F0}" destId="{8223C472-8209-42F3-B27B-AD74AB189A29}" srcOrd="1" destOrd="0" parTransId="{99908FFD-A0F5-4A87-B547-D4BBAEEB43AA}" sibTransId="{CC5F4844-3B24-47F4-9ADF-C6338428CC3E}"/>
    <dgm:cxn modelId="{C8E306A1-CA0B-456F-9C1B-8DC1D057504D}" type="presOf" srcId="{99908FFD-A0F5-4A87-B547-D4BBAEEB43AA}" destId="{80640835-4190-482C-AF6B-5C3B01C3B856}" srcOrd="1" destOrd="0" presId="urn:microsoft.com/office/officeart/2005/8/layout/hierarchy2"/>
    <dgm:cxn modelId="{6F4C34B3-7E0A-42EF-89FC-611D00166A55}" type="presOf" srcId="{205F0AF9-0767-4948-8972-1518CD1A8D70}" destId="{E698F970-A5A2-443E-98A7-4922B9BF8E1C}" srcOrd="0" destOrd="0" presId="urn:microsoft.com/office/officeart/2005/8/layout/hierarchy2"/>
    <dgm:cxn modelId="{8DC2E1E7-05EB-4E7C-9F49-6E1CDD58A1AC}" srcId="{F3A90923-DA21-429E-BA8C-0BC22FE0EE25}" destId="{1634262A-FB6D-4858-A144-C3641F148963}" srcOrd="0" destOrd="0" parTransId="{0B9124BE-4ED4-4FF6-B81E-71DF7CE4C04C}" sibTransId="{72E760BE-DB98-4E48-A13A-BC53E31FF3C6}"/>
    <dgm:cxn modelId="{9E33052E-A6C1-483A-8227-F5B8E5F85C12}" type="presOf" srcId="{552909E3-A49D-419A-A306-3A8A76B0346F}" destId="{37AA8596-C342-4C9F-A426-C1E1A14A36E8}" srcOrd="1" destOrd="0" presId="urn:microsoft.com/office/officeart/2005/8/layout/hierarchy2"/>
    <dgm:cxn modelId="{B7FEAAC3-3770-4168-9736-FB8677FE2FE9}" type="presOf" srcId="{0B9124BE-4ED4-4FF6-B81E-71DF7CE4C04C}" destId="{977D9258-F91B-4ECD-93BD-F70F8E8628FA}" srcOrd="0" destOrd="0" presId="urn:microsoft.com/office/officeart/2005/8/layout/hierarchy2"/>
    <dgm:cxn modelId="{95E7BC21-4012-4F86-8A3E-1ADD804904F3}" type="presParOf" srcId="{E698F970-A5A2-443E-98A7-4922B9BF8E1C}" destId="{C84F10C9-3A9A-4ECD-9AF4-62DA8DC98267}" srcOrd="0" destOrd="0" presId="urn:microsoft.com/office/officeart/2005/8/layout/hierarchy2"/>
    <dgm:cxn modelId="{31E30D2C-C013-4B80-9BBB-CE1EAB387A8B}" type="presParOf" srcId="{C84F10C9-3A9A-4ECD-9AF4-62DA8DC98267}" destId="{00160372-EE32-43F3-AEC8-EDBE1EE30523}" srcOrd="0" destOrd="0" presId="urn:microsoft.com/office/officeart/2005/8/layout/hierarchy2"/>
    <dgm:cxn modelId="{447CCF07-2B2E-4D5E-9650-0B4878B2A328}" type="presParOf" srcId="{C84F10C9-3A9A-4ECD-9AF4-62DA8DC98267}" destId="{5F69C5E3-989A-4E1E-8C9E-7C66267D231A}" srcOrd="1" destOrd="0" presId="urn:microsoft.com/office/officeart/2005/8/layout/hierarchy2"/>
    <dgm:cxn modelId="{86941ED7-604B-4A56-82AE-B00DBE6EEBE9}" type="presParOf" srcId="{5F69C5E3-989A-4E1E-8C9E-7C66267D231A}" destId="{977D9258-F91B-4ECD-93BD-F70F8E8628FA}" srcOrd="0" destOrd="0" presId="urn:microsoft.com/office/officeart/2005/8/layout/hierarchy2"/>
    <dgm:cxn modelId="{15E44B9C-27CA-407D-85D7-EAB6ECC4C6F7}" type="presParOf" srcId="{977D9258-F91B-4ECD-93BD-F70F8E8628FA}" destId="{00A668B9-5C07-47FF-AB23-6245ED1EB727}" srcOrd="0" destOrd="0" presId="urn:microsoft.com/office/officeart/2005/8/layout/hierarchy2"/>
    <dgm:cxn modelId="{47136CCE-7C16-4DFF-A8D9-177CDF4C9AD7}" type="presParOf" srcId="{5F69C5E3-989A-4E1E-8C9E-7C66267D231A}" destId="{8C2B1B1C-2705-475C-9F06-61EFB223F8FB}" srcOrd="1" destOrd="0" presId="urn:microsoft.com/office/officeart/2005/8/layout/hierarchy2"/>
    <dgm:cxn modelId="{AE8CFD50-01CD-4343-8F3D-F603698188F3}" type="presParOf" srcId="{8C2B1B1C-2705-475C-9F06-61EFB223F8FB}" destId="{983CCE9D-A68F-45B6-B5E3-8C935362A290}" srcOrd="0" destOrd="0" presId="urn:microsoft.com/office/officeart/2005/8/layout/hierarchy2"/>
    <dgm:cxn modelId="{C56FFF2C-52DF-4A8F-84AA-03E42E01AA6D}" type="presParOf" srcId="{8C2B1B1C-2705-475C-9F06-61EFB223F8FB}" destId="{076CED39-AF8E-4C73-904E-47B7B6680D87}" srcOrd="1" destOrd="0" presId="urn:microsoft.com/office/officeart/2005/8/layout/hierarchy2"/>
    <dgm:cxn modelId="{7AA11F23-95DB-42D1-A5DF-10918BEE8001}" type="presParOf" srcId="{076CED39-AF8E-4C73-904E-47B7B6680D87}" destId="{BEE14AB2-5155-4062-BDC9-81FC40CC96C5}" srcOrd="0" destOrd="0" presId="urn:microsoft.com/office/officeart/2005/8/layout/hierarchy2"/>
    <dgm:cxn modelId="{83D989F1-6517-4EDE-A3B3-72BE7294008E}" type="presParOf" srcId="{BEE14AB2-5155-4062-BDC9-81FC40CC96C5}" destId="{5518DF69-BB7B-49B4-B920-0E581597F8FE}" srcOrd="0" destOrd="0" presId="urn:microsoft.com/office/officeart/2005/8/layout/hierarchy2"/>
    <dgm:cxn modelId="{87EB2AA1-7634-4F6B-B4D4-A3504CDA226B}" type="presParOf" srcId="{076CED39-AF8E-4C73-904E-47B7B6680D87}" destId="{D0A0D276-BF89-496E-8084-BDA9A46C0387}" srcOrd="1" destOrd="0" presId="urn:microsoft.com/office/officeart/2005/8/layout/hierarchy2"/>
    <dgm:cxn modelId="{00C1D163-7E3A-4C54-9D29-B3960B2D36D5}" type="presParOf" srcId="{D0A0D276-BF89-496E-8084-BDA9A46C0387}" destId="{74752D16-F284-4733-BD06-D81B903FC595}" srcOrd="0" destOrd="0" presId="urn:microsoft.com/office/officeart/2005/8/layout/hierarchy2"/>
    <dgm:cxn modelId="{918119AC-82C6-4ED5-8FF1-7085B106ED4B}" type="presParOf" srcId="{D0A0D276-BF89-496E-8084-BDA9A46C0387}" destId="{7675D633-B686-4DD1-80DE-343425969930}" srcOrd="1" destOrd="0" presId="urn:microsoft.com/office/officeart/2005/8/layout/hierarchy2"/>
    <dgm:cxn modelId="{48FC6293-DCED-4395-B9E5-EE423DE47871}" type="presParOf" srcId="{076CED39-AF8E-4C73-904E-47B7B6680D87}" destId="{085DDCEE-9B2A-4FE1-8803-7719DDB3D6CB}" srcOrd="2" destOrd="0" presId="urn:microsoft.com/office/officeart/2005/8/layout/hierarchy2"/>
    <dgm:cxn modelId="{B92AFB5A-AC4D-4EE5-9E8B-580DAC0ED64B}" type="presParOf" srcId="{085DDCEE-9B2A-4FE1-8803-7719DDB3D6CB}" destId="{B41E6B5A-A328-4DE1-8785-B9517E0A6BB1}" srcOrd="0" destOrd="0" presId="urn:microsoft.com/office/officeart/2005/8/layout/hierarchy2"/>
    <dgm:cxn modelId="{1074BFC2-468E-4DD3-AC0F-804E9ADEC25B}" type="presParOf" srcId="{076CED39-AF8E-4C73-904E-47B7B6680D87}" destId="{DA0981DE-30D7-4D21-BE1E-471740CC4E8B}" srcOrd="3" destOrd="0" presId="urn:microsoft.com/office/officeart/2005/8/layout/hierarchy2"/>
    <dgm:cxn modelId="{F14991A6-81BA-4194-8170-DD2C07477350}" type="presParOf" srcId="{DA0981DE-30D7-4D21-BE1E-471740CC4E8B}" destId="{83021AC3-EBE3-4F91-90D4-B475F247BF98}" srcOrd="0" destOrd="0" presId="urn:microsoft.com/office/officeart/2005/8/layout/hierarchy2"/>
    <dgm:cxn modelId="{309EDC2E-855C-4C8E-B7ED-6B80A8BD4DBA}" type="presParOf" srcId="{DA0981DE-30D7-4D21-BE1E-471740CC4E8B}" destId="{582F9CE5-D76C-4DA4-B96A-62D405D74400}" srcOrd="1" destOrd="0" presId="urn:microsoft.com/office/officeart/2005/8/layout/hierarchy2"/>
    <dgm:cxn modelId="{AD4E9E8F-7168-40DF-9CA6-1C3498FA5BF5}" type="presParOf" srcId="{5F69C5E3-989A-4E1E-8C9E-7C66267D231A}" destId="{2C7633BD-46F7-4934-84F1-2C7EF7441B97}" srcOrd="2" destOrd="0" presId="urn:microsoft.com/office/officeart/2005/8/layout/hierarchy2"/>
    <dgm:cxn modelId="{E8ED1298-CFC9-4E7E-8F4C-25767A279FAE}" type="presParOf" srcId="{2C7633BD-46F7-4934-84F1-2C7EF7441B97}" destId="{37AA8596-C342-4C9F-A426-C1E1A14A36E8}" srcOrd="0" destOrd="0" presId="urn:microsoft.com/office/officeart/2005/8/layout/hierarchy2"/>
    <dgm:cxn modelId="{F3AC8941-4AA5-4EF0-9D7D-2C5021945688}" type="presParOf" srcId="{5F69C5E3-989A-4E1E-8C9E-7C66267D231A}" destId="{7D38F219-1E01-4266-8B60-82AF8B7D7D98}" srcOrd="3" destOrd="0" presId="urn:microsoft.com/office/officeart/2005/8/layout/hierarchy2"/>
    <dgm:cxn modelId="{C8151121-DE79-41EB-92C3-40F174EDD225}" type="presParOf" srcId="{7D38F219-1E01-4266-8B60-82AF8B7D7D98}" destId="{E06B0587-1B83-4659-BE19-EEC915595376}" srcOrd="0" destOrd="0" presId="urn:microsoft.com/office/officeart/2005/8/layout/hierarchy2"/>
    <dgm:cxn modelId="{E417F153-AD10-4974-9D83-0F80D2561581}" type="presParOf" srcId="{7D38F219-1E01-4266-8B60-82AF8B7D7D98}" destId="{26153FE8-1B0F-4CF1-96E4-EAF1D0D1B15F}" srcOrd="1" destOrd="0" presId="urn:microsoft.com/office/officeart/2005/8/layout/hierarchy2"/>
    <dgm:cxn modelId="{1A5CAAE1-8B93-4C23-98C5-01E2AE261005}" type="presParOf" srcId="{26153FE8-1B0F-4CF1-96E4-EAF1D0D1B15F}" destId="{E015C146-2506-4481-A4D5-7B3CD11B341C}" srcOrd="0" destOrd="0" presId="urn:microsoft.com/office/officeart/2005/8/layout/hierarchy2"/>
    <dgm:cxn modelId="{C3A54294-5106-4714-B547-CCD598C5D1C4}" type="presParOf" srcId="{E015C146-2506-4481-A4D5-7B3CD11B341C}" destId="{A1FEFD21-6778-4284-B86B-C974983303A3}" srcOrd="0" destOrd="0" presId="urn:microsoft.com/office/officeart/2005/8/layout/hierarchy2"/>
    <dgm:cxn modelId="{EF1CA246-12EA-453E-A89C-46D4A6E84A5C}" type="presParOf" srcId="{26153FE8-1B0F-4CF1-96E4-EAF1D0D1B15F}" destId="{13DD9C75-2758-4BB2-AEA3-56582D4C141A}" srcOrd="1" destOrd="0" presId="urn:microsoft.com/office/officeart/2005/8/layout/hierarchy2"/>
    <dgm:cxn modelId="{810439F1-4F95-458F-8601-225EFF3FF463}" type="presParOf" srcId="{13DD9C75-2758-4BB2-AEA3-56582D4C141A}" destId="{E830DF01-FA7C-4A8E-95CC-AC276B40E34D}" srcOrd="0" destOrd="0" presId="urn:microsoft.com/office/officeart/2005/8/layout/hierarchy2"/>
    <dgm:cxn modelId="{9034FC04-4239-499F-82DB-57EFA2965673}" type="presParOf" srcId="{13DD9C75-2758-4BB2-AEA3-56582D4C141A}" destId="{671A03C5-2AFD-4D62-AF42-AE4FB2674A02}" srcOrd="1" destOrd="0" presId="urn:microsoft.com/office/officeart/2005/8/layout/hierarchy2"/>
    <dgm:cxn modelId="{691B0730-D93E-4DEE-AEBD-64BA5B9ED1CE}" type="presParOf" srcId="{26153FE8-1B0F-4CF1-96E4-EAF1D0D1B15F}" destId="{516AF49E-EFD9-4C3D-9038-3141FA588384}" srcOrd="2" destOrd="0" presId="urn:microsoft.com/office/officeart/2005/8/layout/hierarchy2"/>
    <dgm:cxn modelId="{A5D4E6D2-1491-421F-A9DA-A02E39D20D05}" type="presParOf" srcId="{516AF49E-EFD9-4C3D-9038-3141FA588384}" destId="{80640835-4190-482C-AF6B-5C3B01C3B856}" srcOrd="0" destOrd="0" presId="urn:microsoft.com/office/officeart/2005/8/layout/hierarchy2"/>
    <dgm:cxn modelId="{78B0F3F8-AC10-42FF-94D7-5B13A81D686B}" type="presParOf" srcId="{26153FE8-1B0F-4CF1-96E4-EAF1D0D1B15F}" destId="{EF2BA584-9CB6-4D48-B705-DA1D96E5229D}" srcOrd="3" destOrd="0" presId="urn:microsoft.com/office/officeart/2005/8/layout/hierarchy2"/>
    <dgm:cxn modelId="{799CD42F-5B94-4A79-910F-EF4BF03BF5B7}" type="presParOf" srcId="{EF2BA584-9CB6-4D48-B705-DA1D96E5229D}" destId="{8ABD9155-0C2D-4925-B73A-7F453F57773A}" srcOrd="0" destOrd="0" presId="urn:microsoft.com/office/officeart/2005/8/layout/hierarchy2"/>
    <dgm:cxn modelId="{D5417BF2-6D77-44E7-9126-252732AEBBDD}" type="presParOf" srcId="{EF2BA584-9CB6-4D48-B705-DA1D96E5229D}" destId="{AA72D46F-F664-4809-9A80-AB681CBC2A82}" srcOrd="1" destOrd="0" presId="urn:microsoft.com/office/officeart/2005/8/layout/hierarchy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8FB1BAA-46E4-4577-AFAC-5F828FD8BB19}" type="doc">
      <dgm:prSet loTypeId="urn:microsoft.com/office/officeart/2005/8/layout/pyramid2" loCatId="list" qsTypeId="urn:microsoft.com/office/officeart/2005/8/quickstyle/simple1" qsCatId="simple" csTypeId="urn:microsoft.com/office/officeart/2005/8/colors/accent1_2" csCatId="accent1" phldr="1"/>
      <dgm:spPr/>
    </dgm:pt>
    <dgm:pt modelId="{8C568308-3967-4C6B-A074-39BA95099F84}">
      <dgm:prSet phldrT="[Text]" custT="1"/>
      <dgm:spPr/>
      <dgm:t>
        <a:bodyPr/>
        <a:lstStyle/>
        <a:p>
          <a:pPr algn="just"/>
          <a:endParaRPr lang="en-US" sz="1800" b="1" dirty="0" smtClean="0">
            <a:latin typeface="Times New Roman" panose="02020603050405020304" pitchFamily="18" charset="0"/>
            <a:ea typeface="Cambria" pitchFamily="18" charset="0"/>
            <a:cs typeface="Times New Roman" panose="02020603050405020304" pitchFamily="18" charset="0"/>
          </a:endParaRPr>
        </a:p>
        <a:p>
          <a:pPr algn="just"/>
          <a:r>
            <a:rPr lang="en-US" sz="1800" b="1" dirty="0" smtClean="0">
              <a:latin typeface="Times New Roman" panose="02020603050405020304" pitchFamily="18" charset="0"/>
              <a:ea typeface="Cambria" pitchFamily="18" charset="0"/>
              <a:cs typeface="Times New Roman" panose="02020603050405020304" pitchFamily="18" charset="0"/>
            </a:rPr>
            <a:t>- </a:t>
          </a:r>
          <a:r>
            <a:rPr lang="en-US" sz="1800" b="1" dirty="0" err="1" smtClean="0">
              <a:latin typeface="Times New Roman" panose="02020603050405020304" pitchFamily="18" charset="0"/>
              <a:ea typeface="Cambria" pitchFamily="18" charset="0"/>
              <a:cs typeface="Times New Roman" panose="02020603050405020304" pitchFamily="18" charset="0"/>
            </a:rPr>
            <a:t>Phân</a:t>
          </a:r>
          <a:r>
            <a:rPr lang="en-US" sz="1800" b="1" dirty="0" smtClean="0">
              <a:latin typeface="Times New Roman" panose="02020603050405020304" pitchFamily="18" charset="0"/>
              <a:ea typeface="Cambria" pitchFamily="18" charset="0"/>
              <a:cs typeface="Times New Roman" panose="02020603050405020304" pitchFamily="18" charset="0"/>
            </a:rPr>
            <a:t> </a:t>
          </a:r>
          <a:r>
            <a:rPr lang="en-US" sz="1800" b="1" dirty="0" err="1" smtClean="0">
              <a:latin typeface="Times New Roman" panose="02020603050405020304" pitchFamily="18" charset="0"/>
              <a:ea typeface="Cambria" pitchFamily="18" charset="0"/>
              <a:cs typeface="Times New Roman" panose="02020603050405020304" pitchFamily="18" charset="0"/>
            </a:rPr>
            <a:t>hoá</a:t>
          </a:r>
          <a:r>
            <a:rPr lang="en-US" sz="1800" b="1" dirty="0" smtClean="0">
              <a:latin typeface="Times New Roman" panose="02020603050405020304" pitchFamily="18" charset="0"/>
              <a:ea typeface="Cambria" pitchFamily="18" charset="0"/>
              <a:cs typeface="Times New Roman" panose="02020603050405020304" pitchFamily="18" charset="0"/>
            </a:rPr>
            <a:t> </a:t>
          </a:r>
          <a:r>
            <a:rPr lang="en-US" sz="1800" b="1" dirty="0" err="1" smtClean="0">
              <a:latin typeface="Times New Roman" panose="02020603050405020304" pitchFamily="18" charset="0"/>
              <a:ea typeface="Cambria" pitchFamily="18" charset="0"/>
              <a:cs typeface="Times New Roman" panose="02020603050405020304" pitchFamily="18" charset="0"/>
            </a:rPr>
            <a:t>bắc</a:t>
          </a:r>
          <a:r>
            <a:rPr lang="en-US" sz="1800" b="1" dirty="0" smtClean="0">
              <a:latin typeface="Times New Roman" panose="02020603050405020304" pitchFamily="18" charset="0"/>
              <a:ea typeface="Cambria" pitchFamily="18" charset="0"/>
              <a:cs typeface="Times New Roman" panose="02020603050405020304" pitchFamily="18" charset="0"/>
            </a:rPr>
            <a:t> – </a:t>
          </a:r>
          <a:r>
            <a:rPr lang="en-US" sz="1800" b="1" dirty="0" err="1" smtClean="0">
              <a:latin typeface="Times New Roman" panose="02020603050405020304" pitchFamily="18" charset="0"/>
              <a:ea typeface="Cambria" pitchFamily="18" charset="0"/>
              <a:cs typeface="Times New Roman" panose="02020603050405020304" pitchFamily="18" charset="0"/>
            </a:rPr>
            <a:t>nam</a:t>
          </a:r>
          <a:r>
            <a:rPr lang="en-US" sz="1800" b="1" dirty="0" smtClean="0">
              <a:latin typeface="Times New Roman" panose="02020603050405020304" pitchFamily="18" charset="0"/>
              <a:ea typeface="Cambria" pitchFamily="18" charset="0"/>
              <a:cs typeface="Times New Roman" panose="02020603050405020304" pitchFamily="18" charset="0"/>
            </a:rPr>
            <a:t>:</a:t>
          </a:r>
        </a:p>
        <a:p>
          <a:pPr algn="just"/>
          <a:r>
            <a:rPr lang="en-US" sz="1800" b="0" dirty="0" smtClean="0">
              <a:latin typeface="Times New Roman" panose="02020603050405020304" pitchFamily="18" charset="0"/>
              <a:ea typeface="Cambria" pitchFamily="18" charset="0"/>
              <a:cs typeface="Times New Roman" panose="02020603050405020304" pitchFamily="18" charset="0"/>
            </a:rPr>
            <a:t>+</a:t>
          </a:r>
          <a:r>
            <a:rPr lang="vi-VN" sz="1800" b="0" dirty="0" smtClean="0">
              <a:latin typeface="Times New Roman" panose="02020603050405020304" pitchFamily="18" charset="0"/>
              <a:ea typeface="Cambria" pitchFamily="18" charset="0"/>
              <a:cs typeface="Times New Roman" panose="02020603050405020304" pitchFamily="18" charset="0"/>
            </a:rPr>
            <a:t> Miền khí hậu phía Bắc: nhiệt độ trung bình năm trên 20</a:t>
          </a:r>
          <a:r>
            <a:rPr lang="vi-VN" sz="1800" b="0" baseline="30000" dirty="0" smtClean="0">
              <a:latin typeface="Times New Roman" panose="02020603050405020304" pitchFamily="18" charset="0"/>
              <a:ea typeface="Cambria" pitchFamily="18" charset="0"/>
              <a:cs typeface="Times New Roman" panose="02020603050405020304" pitchFamily="18" charset="0"/>
            </a:rPr>
            <a:t>0</a:t>
          </a:r>
          <a:r>
            <a:rPr lang="vi-VN" sz="1800" b="0" dirty="0" smtClean="0">
              <a:latin typeface="Times New Roman" panose="02020603050405020304" pitchFamily="18" charset="0"/>
              <a:ea typeface="Cambria" pitchFamily="18" charset="0"/>
              <a:cs typeface="Times New Roman" panose="02020603050405020304" pitchFamily="18" charset="0"/>
            </a:rPr>
            <a:t>C, có mùa đông lạnh, ít mưa; mùa hạ nóng, ẩm và mưa nhiều.</a:t>
          </a:r>
          <a:endParaRPr lang="en-US" sz="1800" b="0" dirty="0" smtClean="0">
            <a:latin typeface="Times New Roman" panose="02020603050405020304" pitchFamily="18" charset="0"/>
            <a:ea typeface="Cambria" pitchFamily="18" charset="0"/>
            <a:cs typeface="Times New Roman" panose="02020603050405020304" pitchFamily="18" charset="0"/>
          </a:endParaRPr>
        </a:p>
        <a:p>
          <a:pPr algn="just"/>
          <a:r>
            <a:rPr lang="en-US" sz="1800" b="0" dirty="0" smtClean="0">
              <a:latin typeface="Times New Roman" panose="02020603050405020304" pitchFamily="18" charset="0"/>
              <a:ea typeface="Cambria" pitchFamily="18" charset="0"/>
              <a:cs typeface="Times New Roman" panose="02020603050405020304" pitchFamily="18" charset="0"/>
            </a:rPr>
            <a:t>+</a:t>
          </a:r>
          <a:r>
            <a:rPr lang="vi-VN" sz="1800" b="0" dirty="0" smtClean="0">
              <a:latin typeface="Times New Roman" panose="02020603050405020304" pitchFamily="18" charset="0"/>
              <a:ea typeface="Cambria" pitchFamily="18" charset="0"/>
              <a:cs typeface="Times New Roman" panose="02020603050405020304" pitchFamily="18" charset="0"/>
            </a:rPr>
            <a:t> Miền khí hậu phía Nam: nhiệt độ trung bình năm trên 25</a:t>
          </a:r>
          <a:r>
            <a:rPr lang="vi-VN" sz="1800" b="0" baseline="30000" dirty="0" smtClean="0">
              <a:latin typeface="Times New Roman" panose="02020603050405020304" pitchFamily="18" charset="0"/>
              <a:ea typeface="Cambria" pitchFamily="18" charset="0"/>
              <a:cs typeface="Times New Roman" panose="02020603050405020304" pitchFamily="18" charset="0"/>
            </a:rPr>
            <a:t>0</a:t>
          </a:r>
          <a:r>
            <a:rPr lang="vi-VN" sz="1800" b="0" dirty="0" smtClean="0">
              <a:latin typeface="Times New Roman" panose="02020603050405020304" pitchFamily="18" charset="0"/>
              <a:ea typeface="Cambria" pitchFamily="18" charset="0"/>
              <a:cs typeface="Times New Roman" panose="02020603050405020304" pitchFamily="18" charset="0"/>
            </a:rPr>
            <a:t>C, có 2 mùa mưa, khô phân hóa rõ rệt.</a:t>
          </a:r>
          <a:endParaRPr lang="en-US" sz="1800" b="0" dirty="0" smtClean="0">
            <a:latin typeface="Times New Roman" panose="02020603050405020304" pitchFamily="18" charset="0"/>
            <a:ea typeface="Cambria" pitchFamily="18" charset="0"/>
            <a:cs typeface="Times New Roman" panose="02020603050405020304" pitchFamily="18" charset="0"/>
          </a:endParaRPr>
        </a:p>
        <a:p>
          <a:pPr algn="just"/>
          <a:endParaRPr lang="en-US" sz="1800" dirty="0">
            <a:latin typeface="Times New Roman" panose="02020603050405020304" pitchFamily="18" charset="0"/>
            <a:ea typeface="Cambria" pitchFamily="18" charset="0"/>
            <a:cs typeface="Times New Roman" panose="02020603050405020304" pitchFamily="18" charset="0"/>
          </a:endParaRPr>
        </a:p>
      </dgm:t>
    </dgm:pt>
    <dgm:pt modelId="{15E906B7-F6DE-43DC-983A-31DEDDE59C59}" type="parTrans" cxnId="{D38CB25B-89D7-44FF-9D0F-0A6A299D837F}">
      <dgm:prSet/>
      <dgm:spPr/>
      <dgm:t>
        <a:bodyPr/>
        <a:lstStyle/>
        <a:p>
          <a:endParaRPr lang="en-US"/>
        </a:p>
      </dgm:t>
    </dgm:pt>
    <dgm:pt modelId="{FA5D028A-944F-43E3-8935-EDB3B3AC4833}" type="sibTrans" cxnId="{D38CB25B-89D7-44FF-9D0F-0A6A299D837F}">
      <dgm:prSet/>
      <dgm:spPr/>
      <dgm:t>
        <a:bodyPr/>
        <a:lstStyle/>
        <a:p>
          <a:endParaRPr lang="en-US"/>
        </a:p>
      </dgm:t>
    </dgm:pt>
    <dgm:pt modelId="{CB807F31-ECF1-445C-8A50-F2142A95B81B}">
      <dgm:prSet custT="1"/>
      <dgm:spPr/>
      <dgm:t>
        <a:bodyPr/>
        <a:lstStyle/>
        <a:p>
          <a:pPr algn="just"/>
          <a:r>
            <a:rPr lang="en-US" sz="1800" b="1" dirty="0" err="1" smtClean="0">
              <a:latin typeface="Times New Roman" panose="02020603050405020304" pitchFamily="18" charset="0"/>
              <a:ea typeface="Cambria" pitchFamily="18" charset="0"/>
              <a:cs typeface="Times New Roman" panose="02020603050405020304" pitchFamily="18" charset="0"/>
            </a:rPr>
            <a:t>Nguyên</a:t>
          </a:r>
          <a:r>
            <a:rPr lang="en-US" sz="1800" b="1" dirty="0" smtClean="0">
              <a:latin typeface="Times New Roman" panose="02020603050405020304" pitchFamily="18" charset="0"/>
              <a:ea typeface="Cambria" pitchFamily="18" charset="0"/>
              <a:cs typeface="Times New Roman" panose="02020603050405020304" pitchFamily="18" charset="0"/>
            </a:rPr>
            <a:t> </a:t>
          </a:r>
          <a:r>
            <a:rPr lang="en-US" sz="1800" b="1" dirty="0" err="1" smtClean="0">
              <a:latin typeface="Times New Roman" panose="02020603050405020304" pitchFamily="18" charset="0"/>
              <a:ea typeface="Cambria" pitchFamily="18" charset="0"/>
              <a:cs typeface="Times New Roman" panose="02020603050405020304" pitchFamily="18" charset="0"/>
            </a:rPr>
            <a:t>nhân</a:t>
          </a:r>
          <a:r>
            <a:rPr lang="en-US" sz="1800" b="1" dirty="0" smtClean="0">
              <a:latin typeface="Times New Roman" panose="02020603050405020304" pitchFamily="18" charset="0"/>
              <a:ea typeface="Cambria" pitchFamily="18" charset="0"/>
              <a:cs typeface="Times New Roman" panose="02020603050405020304" pitchFamily="18" charset="0"/>
            </a:rPr>
            <a:t>: </a:t>
          </a:r>
          <a:r>
            <a:rPr lang="vi-VN" sz="1800" dirty="0" smtClean="0">
              <a:latin typeface="Times New Roman" panose="02020603050405020304" pitchFamily="18" charset="0"/>
              <a:ea typeface="Cambria" pitchFamily="18" charset="0"/>
              <a:cs typeface="Times New Roman" panose="02020603050405020304" pitchFamily="18" charset="0"/>
            </a:rPr>
            <a:t>Lãnh thổ Việt Nam trải dài trên 15 vĩ độ, nên từ Bắc vào Nam các yếu tố khí hậu sẽ có sự thay đổi.</a:t>
          </a:r>
          <a:endParaRPr lang="en-US" sz="1800" dirty="0">
            <a:latin typeface="Times New Roman" panose="02020603050405020304" pitchFamily="18" charset="0"/>
            <a:ea typeface="Cambria" pitchFamily="18" charset="0"/>
            <a:cs typeface="Times New Roman" panose="02020603050405020304" pitchFamily="18" charset="0"/>
          </a:endParaRPr>
        </a:p>
      </dgm:t>
    </dgm:pt>
    <dgm:pt modelId="{6D34D407-7251-4C00-94F0-9077D9B9C853}" type="parTrans" cxnId="{0F2CC868-D69A-4371-822D-582B5DFA4A55}">
      <dgm:prSet/>
      <dgm:spPr/>
      <dgm:t>
        <a:bodyPr/>
        <a:lstStyle/>
        <a:p>
          <a:endParaRPr lang="en-US"/>
        </a:p>
      </dgm:t>
    </dgm:pt>
    <dgm:pt modelId="{9827D528-7D22-4F11-B45B-B8DA8142084D}" type="sibTrans" cxnId="{0F2CC868-D69A-4371-822D-582B5DFA4A55}">
      <dgm:prSet/>
      <dgm:spPr/>
      <dgm:t>
        <a:bodyPr/>
        <a:lstStyle/>
        <a:p>
          <a:endParaRPr lang="en-US"/>
        </a:p>
      </dgm:t>
    </dgm:pt>
    <dgm:pt modelId="{E7D6C0B8-61E8-4D3F-AF82-9E2EFD3F38A0}" type="pres">
      <dgm:prSet presAssocID="{F8FB1BAA-46E4-4577-AFAC-5F828FD8BB19}" presName="compositeShape" presStyleCnt="0">
        <dgm:presLayoutVars>
          <dgm:dir/>
          <dgm:resizeHandles/>
        </dgm:presLayoutVars>
      </dgm:prSet>
      <dgm:spPr/>
    </dgm:pt>
    <dgm:pt modelId="{DEDD6924-4358-49CE-8126-3D2FF9DB245A}" type="pres">
      <dgm:prSet presAssocID="{F8FB1BAA-46E4-4577-AFAC-5F828FD8BB19}" presName="pyramid" presStyleLbl="node1" presStyleIdx="0" presStyleCnt="1"/>
      <dgm:spPr>
        <a:blipFill rotWithShape="0">
          <a:blip xmlns:r="http://schemas.openxmlformats.org/officeDocument/2006/relationships" r:embed="rId1"/>
          <a:stretch>
            <a:fillRect/>
          </a:stretch>
        </a:blipFill>
      </dgm:spPr>
    </dgm:pt>
    <dgm:pt modelId="{629A6689-2590-4401-BD15-76A9CB2C051B}" type="pres">
      <dgm:prSet presAssocID="{F8FB1BAA-46E4-4577-AFAC-5F828FD8BB19}" presName="theList" presStyleCnt="0"/>
      <dgm:spPr/>
    </dgm:pt>
    <dgm:pt modelId="{1E32AF36-1422-4DC3-9BCD-6321EEB14E5D}" type="pres">
      <dgm:prSet presAssocID="{8C568308-3967-4C6B-A074-39BA95099F84}" presName="aNode" presStyleLbl="fgAcc1" presStyleIdx="0" presStyleCnt="2" custScaleX="121928" custScaleY="94438">
        <dgm:presLayoutVars>
          <dgm:bulletEnabled val="1"/>
        </dgm:presLayoutVars>
      </dgm:prSet>
      <dgm:spPr/>
      <dgm:t>
        <a:bodyPr/>
        <a:lstStyle/>
        <a:p>
          <a:endParaRPr lang="en-US"/>
        </a:p>
      </dgm:t>
    </dgm:pt>
    <dgm:pt modelId="{44B1C4B2-4A45-4B65-844D-0256AF52BEFF}" type="pres">
      <dgm:prSet presAssocID="{8C568308-3967-4C6B-A074-39BA95099F84}" presName="aSpace" presStyleCnt="0"/>
      <dgm:spPr/>
    </dgm:pt>
    <dgm:pt modelId="{44950B27-9C88-48FB-93D2-768D8C5CDC89}" type="pres">
      <dgm:prSet presAssocID="{CB807F31-ECF1-445C-8A50-F2142A95B81B}" presName="aNode" presStyleLbl="fgAcc1" presStyleIdx="1" presStyleCnt="2" custScaleX="124528" custScaleY="50475">
        <dgm:presLayoutVars>
          <dgm:bulletEnabled val="1"/>
        </dgm:presLayoutVars>
      </dgm:prSet>
      <dgm:spPr/>
      <dgm:t>
        <a:bodyPr/>
        <a:lstStyle/>
        <a:p>
          <a:endParaRPr lang="en-US"/>
        </a:p>
      </dgm:t>
    </dgm:pt>
    <dgm:pt modelId="{141BEE08-5722-469A-B9F3-8E07BBF8920A}" type="pres">
      <dgm:prSet presAssocID="{CB807F31-ECF1-445C-8A50-F2142A95B81B}" presName="aSpace" presStyleCnt="0"/>
      <dgm:spPr/>
    </dgm:pt>
  </dgm:ptLst>
  <dgm:cxnLst>
    <dgm:cxn modelId="{D0F40AB4-76A9-453E-BA6A-BB677768215B}" type="presOf" srcId="{CB807F31-ECF1-445C-8A50-F2142A95B81B}" destId="{44950B27-9C88-48FB-93D2-768D8C5CDC89}" srcOrd="0" destOrd="0" presId="urn:microsoft.com/office/officeart/2005/8/layout/pyramid2"/>
    <dgm:cxn modelId="{0F2CC868-D69A-4371-822D-582B5DFA4A55}" srcId="{F8FB1BAA-46E4-4577-AFAC-5F828FD8BB19}" destId="{CB807F31-ECF1-445C-8A50-F2142A95B81B}" srcOrd="1" destOrd="0" parTransId="{6D34D407-7251-4C00-94F0-9077D9B9C853}" sibTransId="{9827D528-7D22-4F11-B45B-B8DA8142084D}"/>
    <dgm:cxn modelId="{0A5B03DE-DEF7-472F-91C3-E485D245037B}" type="presOf" srcId="{8C568308-3967-4C6B-A074-39BA95099F84}" destId="{1E32AF36-1422-4DC3-9BCD-6321EEB14E5D}" srcOrd="0" destOrd="0" presId="urn:microsoft.com/office/officeart/2005/8/layout/pyramid2"/>
    <dgm:cxn modelId="{D38CB25B-89D7-44FF-9D0F-0A6A299D837F}" srcId="{F8FB1BAA-46E4-4577-AFAC-5F828FD8BB19}" destId="{8C568308-3967-4C6B-A074-39BA95099F84}" srcOrd="0" destOrd="0" parTransId="{15E906B7-F6DE-43DC-983A-31DEDDE59C59}" sibTransId="{FA5D028A-944F-43E3-8935-EDB3B3AC4833}"/>
    <dgm:cxn modelId="{C0A1B037-0849-4E8E-B5C5-D76CB18E52D2}" type="presOf" srcId="{F8FB1BAA-46E4-4577-AFAC-5F828FD8BB19}" destId="{E7D6C0B8-61E8-4D3F-AF82-9E2EFD3F38A0}" srcOrd="0" destOrd="0" presId="urn:microsoft.com/office/officeart/2005/8/layout/pyramid2"/>
    <dgm:cxn modelId="{37B2CF2B-6B89-4676-AE0B-84FA586C2549}" type="presParOf" srcId="{E7D6C0B8-61E8-4D3F-AF82-9E2EFD3F38A0}" destId="{DEDD6924-4358-49CE-8126-3D2FF9DB245A}" srcOrd="0" destOrd="0" presId="urn:microsoft.com/office/officeart/2005/8/layout/pyramid2"/>
    <dgm:cxn modelId="{3B3B7A5A-9481-496A-8C5B-F40C24649644}" type="presParOf" srcId="{E7D6C0B8-61E8-4D3F-AF82-9E2EFD3F38A0}" destId="{629A6689-2590-4401-BD15-76A9CB2C051B}" srcOrd="1" destOrd="0" presId="urn:microsoft.com/office/officeart/2005/8/layout/pyramid2"/>
    <dgm:cxn modelId="{56AF68E7-EB10-48F6-BBEA-B42C585B36B8}" type="presParOf" srcId="{629A6689-2590-4401-BD15-76A9CB2C051B}" destId="{1E32AF36-1422-4DC3-9BCD-6321EEB14E5D}" srcOrd="0" destOrd="0" presId="urn:microsoft.com/office/officeart/2005/8/layout/pyramid2"/>
    <dgm:cxn modelId="{06F5FCF9-13A1-42C0-A94D-A59855AF98B3}" type="presParOf" srcId="{629A6689-2590-4401-BD15-76A9CB2C051B}" destId="{44B1C4B2-4A45-4B65-844D-0256AF52BEFF}" srcOrd="1" destOrd="0" presId="urn:microsoft.com/office/officeart/2005/8/layout/pyramid2"/>
    <dgm:cxn modelId="{AA5F3AD6-1A4B-4529-83E2-56C13BDB86AF}" type="presParOf" srcId="{629A6689-2590-4401-BD15-76A9CB2C051B}" destId="{44950B27-9C88-48FB-93D2-768D8C5CDC89}" srcOrd="2" destOrd="0" presId="urn:microsoft.com/office/officeart/2005/8/layout/pyramid2"/>
    <dgm:cxn modelId="{8C31301B-A752-48C6-830C-10532E57C108}" type="presParOf" srcId="{629A6689-2590-4401-BD15-76A9CB2C051B}" destId="{141BEE08-5722-469A-B9F3-8E07BBF8920A}" srcOrd="3" destOrd="0" presId="urn:microsoft.com/office/officeart/2005/8/layout/pyramid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8FB1BAA-46E4-4577-AFAC-5F828FD8BB19}" type="doc">
      <dgm:prSet loTypeId="urn:microsoft.com/office/officeart/2005/8/layout/pyramid2" loCatId="list" qsTypeId="urn:microsoft.com/office/officeart/2005/8/quickstyle/simple1" qsCatId="simple" csTypeId="urn:microsoft.com/office/officeart/2005/8/colors/accent1_2" csCatId="accent1" phldr="1"/>
      <dgm:spPr/>
    </dgm:pt>
    <dgm:pt modelId="{8C568308-3967-4C6B-A074-39BA95099F84}">
      <dgm:prSet phldrT="[Text]" custT="1"/>
      <dgm:spPr/>
      <dgm:t>
        <a:bodyPr/>
        <a:lstStyle/>
        <a:p>
          <a:pPr algn="just"/>
          <a:r>
            <a:rPr lang="en-US" sz="1800" b="1" dirty="0" smtClean="0">
              <a:latin typeface="Times New Roman" panose="02020603050405020304" pitchFamily="18" charset="0"/>
              <a:ea typeface="Cambria" pitchFamily="18" charset="0"/>
              <a:cs typeface="Times New Roman" panose="02020603050405020304" pitchFamily="18" charset="0"/>
            </a:rPr>
            <a:t>- </a:t>
          </a:r>
          <a:r>
            <a:rPr lang="en-US" sz="1800" b="1" dirty="0" err="1" smtClean="0">
              <a:latin typeface="Times New Roman" panose="02020603050405020304" pitchFamily="18" charset="0"/>
              <a:ea typeface="Cambria" pitchFamily="18" charset="0"/>
              <a:cs typeface="Times New Roman" panose="02020603050405020304" pitchFamily="18" charset="0"/>
            </a:rPr>
            <a:t>Phân</a:t>
          </a:r>
          <a:r>
            <a:rPr lang="en-US" sz="1800" b="1" dirty="0" smtClean="0">
              <a:latin typeface="Times New Roman" panose="02020603050405020304" pitchFamily="18" charset="0"/>
              <a:ea typeface="Cambria" pitchFamily="18" charset="0"/>
              <a:cs typeface="Times New Roman" panose="02020603050405020304" pitchFamily="18" charset="0"/>
            </a:rPr>
            <a:t> </a:t>
          </a:r>
          <a:r>
            <a:rPr lang="en-US" sz="1800" b="1" dirty="0" err="1" smtClean="0">
              <a:latin typeface="Times New Roman" panose="02020603050405020304" pitchFamily="18" charset="0"/>
              <a:ea typeface="Cambria" pitchFamily="18" charset="0"/>
              <a:cs typeface="Times New Roman" panose="02020603050405020304" pitchFamily="18" charset="0"/>
            </a:rPr>
            <a:t>hoá</a:t>
          </a:r>
          <a:r>
            <a:rPr lang="en-US" sz="1800" b="1" dirty="0" smtClean="0">
              <a:latin typeface="Times New Roman" panose="02020603050405020304" pitchFamily="18" charset="0"/>
              <a:ea typeface="Cambria" pitchFamily="18" charset="0"/>
              <a:cs typeface="Times New Roman" panose="02020603050405020304" pitchFamily="18" charset="0"/>
            </a:rPr>
            <a:t> </a:t>
          </a:r>
          <a:r>
            <a:rPr lang="en-US" sz="1800" b="1" dirty="0" err="1" smtClean="0">
              <a:latin typeface="Times New Roman" panose="02020603050405020304" pitchFamily="18" charset="0"/>
              <a:ea typeface="Cambria" pitchFamily="18" charset="0"/>
              <a:cs typeface="Times New Roman" panose="02020603050405020304" pitchFamily="18" charset="0"/>
            </a:rPr>
            <a:t>đông</a:t>
          </a:r>
          <a:r>
            <a:rPr lang="en-US" sz="1800" b="1" dirty="0" smtClean="0">
              <a:latin typeface="Times New Roman" panose="02020603050405020304" pitchFamily="18" charset="0"/>
              <a:ea typeface="Cambria" pitchFamily="18" charset="0"/>
              <a:cs typeface="Times New Roman" panose="02020603050405020304" pitchFamily="18" charset="0"/>
            </a:rPr>
            <a:t> - </a:t>
          </a:r>
          <a:r>
            <a:rPr lang="en-US" sz="1800" b="1" dirty="0" err="1" smtClean="0">
              <a:latin typeface="Times New Roman" panose="02020603050405020304" pitchFamily="18" charset="0"/>
              <a:ea typeface="Cambria" pitchFamily="18" charset="0"/>
              <a:cs typeface="Times New Roman" panose="02020603050405020304" pitchFamily="18" charset="0"/>
            </a:rPr>
            <a:t>tây</a:t>
          </a:r>
          <a:r>
            <a:rPr lang="en-US" sz="1800" b="1" dirty="0" smtClean="0">
              <a:latin typeface="Times New Roman" panose="02020603050405020304" pitchFamily="18" charset="0"/>
              <a:ea typeface="Cambria" pitchFamily="18" charset="0"/>
              <a:cs typeface="Times New Roman" panose="02020603050405020304" pitchFamily="18" charset="0"/>
            </a:rPr>
            <a:t>:</a:t>
          </a:r>
        </a:p>
        <a:p>
          <a:pPr algn="just"/>
          <a:r>
            <a:rPr lang="nl-NL" sz="1800" dirty="0" smtClean="0">
              <a:effectLst/>
              <a:latin typeface="Times New Roman" panose="02020603050405020304" pitchFamily="18" charset="0"/>
              <a:ea typeface="Cambria" pitchFamily="18" charset="0"/>
              <a:cs typeface="Times New Roman" panose="02020603050405020304" pitchFamily="18" charset="0"/>
            </a:rPr>
            <a:t>+ Vùng biển và thềm lục địa có khí hậu ôn hoà hơn trong đất liền.</a:t>
          </a:r>
          <a:endParaRPr lang="en-US" sz="1800" dirty="0" smtClean="0">
            <a:effectLst/>
            <a:latin typeface="Times New Roman" panose="02020603050405020304" pitchFamily="18" charset="0"/>
            <a:ea typeface="Cambria" pitchFamily="18" charset="0"/>
            <a:cs typeface="Times New Roman" panose="02020603050405020304" pitchFamily="18" charset="0"/>
          </a:endParaRPr>
        </a:p>
        <a:p>
          <a:pPr algn="just"/>
          <a:r>
            <a:rPr lang="nl-NL" sz="1800" dirty="0" smtClean="0">
              <a:effectLst/>
              <a:latin typeface="Times New Roman" panose="02020603050405020304" pitchFamily="18" charset="0"/>
              <a:ea typeface="Cambria" pitchFamily="18" charset="0"/>
              <a:cs typeface="Times New Roman" panose="02020603050405020304" pitchFamily="18" charset="0"/>
            </a:rPr>
            <a:t>+ Vùng đồng bằng ven biển có khí hậu nhiệt đới ẩm gió mùa.</a:t>
          </a:r>
          <a:endParaRPr lang="en-US" sz="1800" dirty="0" smtClean="0">
            <a:effectLst/>
            <a:latin typeface="Times New Roman" panose="02020603050405020304" pitchFamily="18" charset="0"/>
            <a:ea typeface="Cambria" pitchFamily="18" charset="0"/>
            <a:cs typeface="Times New Roman" panose="02020603050405020304" pitchFamily="18" charset="0"/>
          </a:endParaRPr>
        </a:p>
        <a:p>
          <a:pPr algn="just"/>
          <a:r>
            <a:rPr lang="nl-NL" sz="1800" dirty="0" smtClean="0">
              <a:effectLst/>
              <a:latin typeface="Times New Roman" panose="02020603050405020304" pitchFamily="18" charset="0"/>
              <a:ea typeface="Cambria" pitchFamily="18" charset="0"/>
              <a:cs typeface="Times New Roman" panose="02020603050405020304" pitchFamily="18" charset="0"/>
            </a:rPr>
            <a:t>+ Vùng đồi núi phía tây khí hậu phân hóa phức tạp do tác động của gió mùa và hướng của các dãy núi.</a:t>
          </a:r>
          <a:endParaRPr lang="en-US" sz="1800" b="0" dirty="0" smtClean="0">
            <a:latin typeface="Times New Roman" panose="02020603050405020304" pitchFamily="18" charset="0"/>
            <a:ea typeface="Cambria" pitchFamily="18" charset="0"/>
            <a:cs typeface="Times New Roman" panose="02020603050405020304" pitchFamily="18" charset="0"/>
          </a:endParaRPr>
        </a:p>
      </dgm:t>
    </dgm:pt>
    <dgm:pt modelId="{15E906B7-F6DE-43DC-983A-31DEDDE59C59}" type="parTrans" cxnId="{D38CB25B-89D7-44FF-9D0F-0A6A299D837F}">
      <dgm:prSet/>
      <dgm:spPr/>
      <dgm:t>
        <a:bodyPr/>
        <a:lstStyle/>
        <a:p>
          <a:endParaRPr lang="en-US"/>
        </a:p>
      </dgm:t>
    </dgm:pt>
    <dgm:pt modelId="{FA5D028A-944F-43E3-8935-EDB3B3AC4833}" type="sibTrans" cxnId="{D38CB25B-89D7-44FF-9D0F-0A6A299D837F}">
      <dgm:prSet/>
      <dgm:spPr/>
      <dgm:t>
        <a:bodyPr/>
        <a:lstStyle/>
        <a:p>
          <a:endParaRPr lang="en-US"/>
        </a:p>
      </dgm:t>
    </dgm:pt>
    <dgm:pt modelId="{CB807F31-ECF1-445C-8A50-F2142A95B81B}">
      <dgm:prSet custT="1"/>
      <dgm:spPr/>
      <dgm:t>
        <a:bodyPr/>
        <a:lstStyle/>
        <a:p>
          <a:pPr algn="just"/>
          <a:r>
            <a:rPr lang="en-US" sz="1800" b="1" dirty="0" err="1" smtClean="0">
              <a:latin typeface="Times New Roman" panose="02020603050405020304" pitchFamily="18" charset="0"/>
              <a:ea typeface="Cambria" pitchFamily="18" charset="0"/>
              <a:cs typeface="Times New Roman" panose="02020603050405020304" pitchFamily="18" charset="0"/>
            </a:rPr>
            <a:t>Nguyên</a:t>
          </a:r>
          <a:r>
            <a:rPr lang="en-US" sz="1800" b="1" dirty="0" smtClean="0">
              <a:latin typeface="Times New Roman" panose="02020603050405020304" pitchFamily="18" charset="0"/>
              <a:ea typeface="Cambria" pitchFamily="18" charset="0"/>
              <a:cs typeface="Times New Roman" panose="02020603050405020304" pitchFamily="18" charset="0"/>
            </a:rPr>
            <a:t> </a:t>
          </a:r>
          <a:r>
            <a:rPr lang="en-US" sz="1800" b="1" dirty="0" err="1" smtClean="0">
              <a:latin typeface="Times New Roman" panose="02020603050405020304" pitchFamily="18" charset="0"/>
              <a:ea typeface="Cambria" pitchFamily="18" charset="0"/>
              <a:cs typeface="Times New Roman" panose="02020603050405020304" pitchFamily="18" charset="0"/>
            </a:rPr>
            <a:t>nhân</a:t>
          </a:r>
          <a:r>
            <a:rPr lang="en-US" sz="1800" b="1" dirty="0" smtClean="0">
              <a:latin typeface="Times New Roman" panose="02020603050405020304" pitchFamily="18" charset="0"/>
              <a:ea typeface="Cambria" pitchFamily="18" charset="0"/>
              <a:cs typeface="Times New Roman" panose="02020603050405020304" pitchFamily="18" charset="0"/>
            </a:rPr>
            <a:t>: </a:t>
          </a:r>
          <a:r>
            <a:rPr lang="vi-VN" sz="1800" b="0" dirty="0" smtClean="0">
              <a:latin typeface="Times New Roman" panose="02020603050405020304" pitchFamily="18" charset="0"/>
              <a:ea typeface="Cambria" pitchFamily="18" charset="0"/>
              <a:cs typeface="Times New Roman" panose="02020603050405020304" pitchFamily="18" charset="0"/>
            </a:rPr>
            <a:t>Địa hình kết hợp với hướng gió làm cho khí hậu nước ta phân hóa Đông – Tây</a:t>
          </a:r>
          <a:r>
            <a:rPr lang="en-US" sz="1800" b="0" dirty="0" smtClean="0">
              <a:latin typeface="Times New Roman" panose="02020603050405020304" pitchFamily="18" charset="0"/>
              <a:ea typeface="Cambria" pitchFamily="18" charset="0"/>
              <a:cs typeface="Times New Roman" panose="02020603050405020304" pitchFamily="18" charset="0"/>
            </a:rPr>
            <a:t>.</a:t>
          </a:r>
          <a:endParaRPr lang="en-US" sz="1800" b="0" dirty="0">
            <a:latin typeface="Times New Roman" panose="02020603050405020304" pitchFamily="18" charset="0"/>
            <a:ea typeface="Cambria" pitchFamily="18" charset="0"/>
            <a:cs typeface="Times New Roman" panose="02020603050405020304" pitchFamily="18" charset="0"/>
          </a:endParaRPr>
        </a:p>
      </dgm:t>
    </dgm:pt>
    <dgm:pt modelId="{6D34D407-7251-4C00-94F0-9077D9B9C853}" type="parTrans" cxnId="{0F2CC868-D69A-4371-822D-582B5DFA4A55}">
      <dgm:prSet/>
      <dgm:spPr/>
      <dgm:t>
        <a:bodyPr/>
        <a:lstStyle/>
        <a:p>
          <a:endParaRPr lang="en-US"/>
        </a:p>
      </dgm:t>
    </dgm:pt>
    <dgm:pt modelId="{9827D528-7D22-4F11-B45B-B8DA8142084D}" type="sibTrans" cxnId="{0F2CC868-D69A-4371-822D-582B5DFA4A55}">
      <dgm:prSet/>
      <dgm:spPr/>
      <dgm:t>
        <a:bodyPr/>
        <a:lstStyle/>
        <a:p>
          <a:endParaRPr lang="en-US"/>
        </a:p>
      </dgm:t>
    </dgm:pt>
    <dgm:pt modelId="{E7D6C0B8-61E8-4D3F-AF82-9E2EFD3F38A0}" type="pres">
      <dgm:prSet presAssocID="{F8FB1BAA-46E4-4577-AFAC-5F828FD8BB19}" presName="compositeShape" presStyleCnt="0">
        <dgm:presLayoutVars>
          <dgm:dir/>
          <dgm:resizeHandles/>
        </dgm:presLayoutVars>
      </dgm:prSet>
      <dgm:spPr/>
    </dgm:pt>
    <dgm:pt modelId="{DEDD6924-4358-49CE-8126-3D2FF9DB245A}" type="pres">
      <dgm:prSet presAssocID="{F8FB1BAA-46E4-4577-AFAC-5F828FD8BB19}" presName="pyramid" presStyleLbl="node1" presStyleIdx="0" presStyleCnt="1"/>
      <dgm:spPr>
        <a:blipFill rotWithShape="0">
          <a:blip xmlns:r="http://schemas.openxmlformats.org/officeDocument/2006/relationships" r:embed="rId1"/>
          <a:stretch>
            <a:fillRect/>
          </a:stretch>
        </a:blipFill>
      </dgm:spPr>
    </dgm:pt>
    <dgm:pt modelId="{629A6689-2590-4401-BD15-76A9CB2C051B}" type="pres">
      <dgm:prSet presAssocID="{F8FB1BAA-46E4-4577-AFAC-5F828FD8BB19}" presName="theList" presStyleCnt="0"/>
      <dgm:spPr/>
    </dgm:pt>
    <dgm:pt modelId="{1E32AF36-1422-4DC3-9BCD-6321EEB14E5D}" type="pres">
      <dgm:prSet presAssocID="{8C568308-3967-4C6B-A074-39BA95099F84}" presName="aNode" presStyleLbl="fgAcc1" presStyleIdx="0" presStyleCnt="2" custScaleX="121928" custScaleY="94438">
        <dgm:presLayoutVars>
          <dgm:bulletEnabled val="1"/>
        </dgm:presLayoutVars>
      </dgm:prSet>
      <dgm:spPr/>
      <dgm:t>
        <a:bodyPr/>
        <a:lstStyle/>
        <a:p>
          <a:endParaRPr lang="en-US"/>
        </a:p>
      </dgm:t>
    </dgm:pt>
    <dgm:pt modelId="{44B1C4B2-4A45-4B65-844D-0256AF52BEFF}" type="pres">
      <dgm:prSet presAssocID="{8C568308-3967-4C6B-A074-39BA95099F84}" presName="aSpace" presStyleCnt="0"/>
      <dgm:spPr/>
    </dgm:pt>
    <dgm:pt modelId="{44950B27-9C88-48FB-93D2-768D8C5CDC89}" type="pres">
      <dgm:prSet presAssocID="{CB807F31-ECF1-445C-8A50-F2142A95B81B}" presName="aNode" presStyleLbl="fgAcc1" presStyleIdx="1" presStyleCnt="2" custScaleX="124528" custScaleY="42012">
        <dgm:presLayoutVars>
          <dgm:bulletEnabled val="1"/>
        </dgm:presLayoutVars>
      </dgm:prSet>
      <dgm:spPr/>
      <dgm:t>
        <a:bodyPr/>
        <a:lstStyle/>
        <a:p>
          <a:endParaRPr lang="en-US"/>
        </a:p>
      </dgm:t>
    </dgm:pt>
    <dgm:pt modelId="{141BEE08-5722-469A-B9F3-8E07BBF8920A}" type="pres">
      <dgm:prSet presAssocID="{CB807F31-ECF1-445C-8A50-F2142A95B81B}" presName="aSpace" presStyleCnt="0"/>
      <dgm:spPr/>
    </dgm:pt>
  </dgm:ptLst>
  <dgm:cxnLst>
    <dgm:cxn modelId="{E3CD0BC9-68E4-4D2A-8690-4438CE1EAF10}" type="presOf" srcId="{F8FB1BAA-46E4-4577-AFAC-5F828FD8BB19}" destId="{E7D6C0B8-61E8-4D3F-AF82-9E2EFD3F38A0}" srcOrd="0" destOrd="0" presId="urn:microsoft.com/office/officeart/2005/8/layout/pyramid2"/>
    <dgm:cxn modelId="{8B795016-9943-4BBC-8DD4-19A71849765F}" type="presOf" srcId="{CB807F31-ECF1-445C-8A50-F2142A95B81B}" destId="{44950B27-9C88-48FB-93D2-768D8C5CDC89}" srcOrd="0" destOrd="0" presId="urn:microsoft.com/office/officeart/2005/8/layout/pyramid2"/>
    <dgm:cxn modelId="{11FC265E-168B-46AA-9532-07F526F74E18}" type="presOf" srcId="{8C568308-3967-4C6B-A074-39BA95099F84}" destId="{1E32AF36-1422-4DC3-9BCD-6321EEB14E5D}" srcOrd="0" destOrd="0" presId="urn:microsoft.com/office/officeart/2005/8/layout/pyramid2"/>
    <dgm:cxn modelId="{0F2CC868-D69A-4371-822D-582B5DFA4A55}" srcId="{F8FB1BAA-46E4-4577-AFAC-5F828FD8BB19}" destId="{CB807F31-ECF1-445C-8A50-F2142A95B81B}" srcOrd="1" destOrd="0" parTransId="{6D34D407-7251-4C00-94F0-9077D9B9C853}" sibTransId="{9827D528-7D22-4F11-B45B-B8DA8142084D}"/>
    <dgm:cxn modelId="{D38CB25B-89D7-44FF-9D0F-0A6A299D837F}" srcId="{F8FB1BAA-46E4-4577-AFAC-5F828FD8BB19}" destId="{8C568308-3967-4C6B-A074-39BA95099F84}" srcOrd="0" destOrd="0" parTransId="{15E906B7-F6DE-43DC-983A-31DEDDE59C59}" sibTransId="{FA5D028A-944F-43E3-8935-EDB3B3AC4833}"/>
    <dgm:cxn modelId="{127EF65D-119B-444D-8799-7717703EF416}" type="presParOf" srcId="{E7D6C0B8-61E8-4D3F-AF82-9E2EFD3F38A0}" destId="{DEDD6924-4358-49CE-8126-3D2FF9DB245A}" srcOrd="0" destOrd="0" presId="urn:microsoft.com/office/officeart/2005/8/layout/pyramid2"/>
    <dgm:cxn modelId="{276957BC-CACC-44D8-8697-6FA8FC6D8988}" type="presParOf" srcId="{E7D6C0B8-61E8-4D3F-AF82-9E2EFD3F38A0}" destId="{629A6689-2590-4401-BD15-76A9CB2C051B}" srcOrd="1" destOrd="0" presId="urn:microsoft.com/office/officeart/2005/8/layout/pyramid2"/>
    <dgm:cxn modelId="{6C11E1B0-38CA-4F0F-9503-9CEE2256C1D4}" type="presParOf" srcId="{629A6689-2590-4401-BD15-76A9CB2C051B}" destId="{1E32AF36-1422-4DC3-9BCD-6321EEB14E5D}" srcOrd="0" destOrd="0" presId="urn:microsoft.com/office/officeart/2005/8/layout/pyramid2"/>
    <dgm:cxn modelId="{3A38C180-821A-46D1-BB9F-623B1022F236}" type="presParOf" srcId="{629A6689-2590-4401-BD15-76A9CB2C051B}" destId="{44B1C4B2-4A45-4B65-844D-0256AF52BEFF}" srcOrd="1" destOrd="0" presId="urn:microsoft.com/office/officeart/2005/8/layout/pyramid2"/>
    <dgm:cxn modelId="{4E238E5B-5CFF-46C7-86C5-C890A2504CE2}" type="presParOf" srcId="{629A6689-2590-4401-BD15-76A9CB2C051B}" destId="{44950B27-9C88-48FB-93D2-768D8C5CDC89}" srcOrd="2" destOrd="0" presId="urn:microsoft.com/office/officeart/2005/8/layout/pyramid2"/>
    <dgm:cxn modelId="{0AB8066A-A14C-43C7-8B4C-A667FEA7009B}" type="presParOf" srcId="{629A6689-2590-4401-BD15-76A9CB2C051B}" destId="{141BEE08-5722-469A-B9F3-8E07BBF8920A}" srcOrd="3" destOrd="0" presId="urn:microsoft.com/office/officeart/2005/8/layout/pyramid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8FB1BAA-46E4-4577-AFAC-5F828FD8BB19}" type="doc">
      <dgm:prSet loTypeId="urn:microsoft.com/office/officeart/2005/8/layout/pyramid2" loCatId="list" qsTypeId="urn:microsoft.com/office/officeart/2005/8/quickstyle/simple1" qsCatId="simple" csTypeId="urn:microsoft.com/office/officeart/2005/8/colors/accent1_2" csCatId="accent1" phldr="1"/>
      <dgm:spPr/>
    </dgm:pt>
    <dgm:pt modelId="{8C568308-3967-4C6B-A074-39BA95099F84}">
      <dgm:prSet phldrT="[Text]" custT="1"/>
      <dgm:spPr/>
      <dgm:t>
        <a:bodyPr/>
        <a:lstStyle/>
        <a:p>
          <a:pPr algn="just"/>
          <a:r>
            <a:rPr lang="en-US" sz="1800" b="1" dirty="0" smtClean="0">
              <a:latin typeface="Cambria" pitchFamily="18" charset="0"/>
              <a:ea typeface="Cambria" pitchFamily="18" charset="0"/>
            </a:rPr>
            <a:t>- </a:t>
          </a:r>
          <a:r>
            <a:rPr lang="en-US" sz="1800" b="1" dirty="0" err="1" smtClean="0">
              <a:latin typeface="Cambria" pitchFamily="18" charset="0"/>
              <a:ea typeface="Cambria" pitchFamily="18" charset="0"/>
            </a:rPr>
            <a:t>Phân</a:t>
          </a:r>
          <a:r>
            <a:rPr lang="en-US" sz="1800" b="1" dirty="0" smtClean="0">
              <a:latin typeface="Cambria" pitchFamily="18" charset="0"/>
              <a:ea typeface="Cambria" pitchFamily="18" charset="0"/>
            </a:rPr>
            <a:t> </a:t>
          </a:r>
          <a:r>
            <a:rPr lang="en-US" sz="1800" b="1" dirty="0" err="1" smtClean="0">
              <a:latin typeface="Cambria" pitchFamily="18" charset="0"/>
              <a:ea typeface="Cambria" pitchFamily="18" charset="0"/>
            </a:rPr>
            <a:t>hoá</a:t>
          </a:r>
          <a:r>
            <a:rPr lang="en-US" sz="1800" b="1" dirty="0" smtClean="0">
              <a:latin typeface="Cambria" pitchFamily="18" charset="0"/>
              <a:ea typeface="Cambria" pitchFamily="18" charset="0"/>
            </a:rPr>
            <a:t> </a:t>
          </a:r>
          <a:r>
            <a:rPr lang="en-US" sz="1800" b="1" dirty="0" err="1" smtClean="0">
              <a:latin typeface="Cambria" pitchFamily="18" charset="0"/>
              <a:ea typeface="Cambria" pitchFamily="18" charset="0"/>
            </a:rPr>
            <a:t>theo</a:t>
          </a:r>
          <a:r>
            <a:rPr lang="en-US" sz="1800" b="1" dirty="0" smtClean="0">
              <a:latin typeface="Cambria" pitchFamily="18" charset="0"/>
              <a:ea typeface="Cambria" pitchFamily="18" charset="0"/>
            </a:rPr>
            <a:t> </a:t>
          </a:r>
          <a:r>
            <a:rPr lang="en-US" sz="1800" b="1" dirty="0" err="1" smtClean="0">
              <a:latin typeface="Cambria" pitchFamily="18" charset="0"/>
              <a:ea typeface="Cambria" pitchFamily="18" charset="0"/>
            </a:rPr>
            <a:t>độ</a:t>
          </a:r>
          <a:r>
            <a:rPr lang="en-US" sz="1800" b="1" dirty="0" smtClean="0">
              <a:latin typeface="Cambria" pitchFamily="18" charset="0"/>
              <a:ea typeface="Cambria" pitchFamily="18" charset="0"/>
            </a:rPr>
            <a:t> </a:t>
          </a:r>
          <a:r>
            <a:rPr lang="en-US" sz="1800" b="1" dirty="0" err="1" smtClean="0">
              <a:latin typeface="Cambria" pitchFamily="18" charset="0"/>
              <a:ea typeface="Cambria" pitchFamily="18" charset="0"/>
            </a:rPr>
            <a:t>cao</a:t>
          </a:r>
          <a:r>
            <a:rPr lang="en-US" sz="1800" b="1" dirty="0" smtClean="0">
              <a:latin typeface="Cambria" pitchFamily="18" charset="0"/>
              <a:ea typeface="Cambria" pitchFamily="18" charset="0"/>
            </a:rPr>
            <a:t>:</a:t>
          </a:r>
        </a:p>
        <a:p>
          <a:pPr algn="just"/>
          <a:endParaRPr lang="en-US" sz="1800" b="1" dirty="0" smtClean="0">
            <a:latin typeface="Cambria" pitchFamily="18" charset="0"/>
            <a:ea typeface="Cambria" pitchFamily="18" charset="0"/>
          </a:endParaRPr>
        </a:p>
        <a:p>
          <a:pPr algn="just"/>
          <a:endParaRPr lang="en-US" sz="1800" b="1" dirty="0" smtClean="0">
            <a:latin typeface="Cambria" pitchFamily="18" charset="0"/>
            <a:ea typeface="Cambria" pitchFamily="18" charset="0"/>
          </a:endParaRPr>
        </a:p>
        <a:p>
          <a:pPr algn="just"/>
          <a:endParaRPr lang="en-US" sz="1800" b="1" dirty="0" smtClean="0">
            <a:latin typeface="Cambria" pitchFamily="18" charset="0"/>
            <a:ea typeface="Cambria" pitchFamily="18" charset="0"/>
          </a:endParaRPr>
        </a:p>
        <a:p>
          <a:pPr algn="just"/>
          <a:endParaRPr lang="en-US" sz="1800" b="1" dirty="0" smtClean="0">
            <a:latin typeface="Cambria" pitchFamily="18" charset="0"/>
            <a:ea typeface="Cambria" pitchFamily="18" charset="0"/>
          </a:endParaRPr>
        </a:p>
        <a:p>
          <a:pPr algn="just"/>
          <a:endParaRPr lang="en-US" sz="1800" b="1" dirty="0" smtClean="0">
            <a:latin typeface="Cambria" pitchFamily="18" charset="0"/>
            <a:ea typeface="Cambria" pitchFamily="18" charset="0"/>
          </a:endParaRPr>
        </a:p>
        <a:p>
          <a:pPr algn="just"/>
          <a:endParaRPr lang="en-US" sz="1800" b="1" dirty="0" smtClean="0">
            <a:latin typeface="Cambria" pitchFamily="18" charset="0"/>
            <a:ea typeface="Cambria" pitchFamily="18" charset="0"/>
          </a:endParaRPr>
        </a:p>
      </dgm:t>
    </dgm:pt>
    <dgm:pt modelId="{15E906B7-F6DE-43DC-983A-31DEDDE59C59}" type="parTrans" cxnId="{D38CB25B-89D7-44FF-9D0F-0A6A299D837F}">
      <dgm:prSet/>
      <dgm:spPr/>
      <dgm:t>
        <a:bodyPr/>
        <a:lstStyle/>
        <a:p>
          <a:endParaRPr lang="en-US"/>
        </a:p>
      </dgm:t>
    </dgm:pt>
    <dgm:pt modelId="{FA5D028A-944F-43E3-8935-EDB3B3AC4833}" type="sibTrans" cxnId="{D38CB25B-89D7-44FF-9D0F-0A6A299D837F}">
      <dgm:prSet/>
      <dgm:spPr/>
      <dgm:t>
        <a:bodyPr/>
        <a:lstStyle/>
        <a:p>
          <a:endParaRPr lang="en-US"/>
        </a:p>
      </dgm:t>
    </dgm:pt>
    <dgm:pt modelId="{CB807F31-ECF1-445C-8A50-F2142A95B81B}">
      <dgm:prSet custT="1"/>
      <dgm:spPr/>
      <dgm:t>
        <a:bodyPr/>
        <a:lstStyle/>
        <a:p>
          <a:pPr algn="just"/>
          <a:endParaRPr lang="en-US" sz="1800" b="1" dirty="0" smtClean="0">
            <a:latin typeface="Times New Roman" panose="02020603050405020304" pitchFamily="18" charset="0"/>
            <a:ea typeface="Cambria" pitchFamily="18" charset="0"/>
            <a:cs typeface="Times New Roman" panose="02020603050405020304" pitchFamily="18" charset="0"/>
          </a:endParaRPr>
        </a:p>
        <a:p>
          <a:pPr algn="just"/>
          <a:r>
            <a:rPr lang="en-US" sz="1800" b="1" dirty="0" err="1" smtClean="0">
              <a:latin typeface="Times New Roman" panose="02020603050405020304" pitchFamily="18" charset="0"/>
              <a:ea typeface="Cambria" pitchFamily="18" charset="0"/>
              <a:cs typeface="Times New Roman" panose="02020603050405020304" pitchFamily="18" charset="0"/>
            </a:rPr>
            <a:t>Nguyên</a:t>
          </a:r>
          <a:r>
            <a:rPr lang="en-US" sz="1800" b="1" dirty="0" smtClean="0">
              <a:latin typeface="Times New Roman" panose="02020603050405020304" pitchFamily="18" charset="0"/>
              <a:ea typeface="Cambria" pitchFamily="18" charset="0"/>
              <a:cs typeface="Times New Roman" panose="02020603050405020304" pitchFamily="18" charset="0"/>
            </a:rPr>
            <a:t> </a:t>
          </a:r>
          <a:r>
            <a:rPr lang="en-US" sz="1800" b="1" dirty="0" err="1" smtClean="0">
              <a:latin typeface="Times New Roman" panose="02020603050405020304" pitchFamily="18" charset="0"/>
              <a:ea typeface="Cambria" pitchFamily="18" charset="0"/>
              <a:cs typeface="Times New Roman" panose="02020603050405020304" pitchFamily="18" charset="0"/>
            </a:rPr>
            <a:t>nhân</a:t>
          </a:r>
          <a:r>
            <a:rPr lang="en-US" sz="1800" b="1" dirty="0" smtClean="0">
              <a:latin typeface="Times New Roman" panose="02020603050405020304" pitchFamily="18" charset="0"/>
              <a:ea typeface="Cambria" pitchFamily="18" charset="0"/>
              <a:cs typeface="Times New Roman" panose="02020603050405020304" pitchFamily="18" charset="0"/>
            </a:rPr>
            <a:t>: </a:t>
          </a:r>
          <a:r>
            <a:rPr lang="en-US" sz="1800" b="0" dirty="0" smtClean="0">
              <a:latin typeface="Times New Roman" panose="02020603050405020304" pitchFamily="18" charset="0"/>
              <a:ea typeface="Cambria" pitchFamily="18" charset="0"/>
              <a:cs typeface="Times New Roman" panose="02020603050405020304" pitchFamily="18" charset="0"/>
            </a:rPr>
            <a:t>c</a:t>
          </a:r>
          <a:r>
            <a:rPr lang="vi-VN" sz="1800" b="0" dirty="0" smtClean="0">
              <a:latin typeface="Times New Roman" panose="02020603050405020304" pitchFamily="18" charset="0"/>
              <a:ea typeface="Cambria" pitchFamily="18" charset="0"/>
              <a:cs typeface="Times New Roman" panose="02020603050405020304" pitchFamily="18" charset="0"/>
            </a:rPr>
            <a:t>àng lên cao nhiệt độ càng giảm (cứ lên cao 100m nhiệt độ giảm 0,6</a:t>
          </a:r>
          <a:r>
            <a:rPr lang="vi-VN" sz="1800" b="0" baseline="30000" dirty="0" smtClean="0">
              <a:latin typeface="Times New Roman" panose="02020603050405020304" pitchFamily="18" charset="0"/>
              <a:ea typeface="Cambria" pitchFamily="18" charset="0"/>
              <a:cs typeface="Times New Roman" panose="02020603050405020304" pitchFamily="18" charset="0"/>
            </a:rPr>
            <a:t>0</a:t>
          </a:r>
          <a:r>
            <a:rPr lang="vi-VN" sz="1800" b="0" dirty="0" smtClean="0">
              <a:latin typeface="Times New Roman" panose="02020603050405020304" pitchFamily="18" charset="0"/>
              <a:ea typeface="Cambria" pitchFamily="18" charset="0"/>
              <a:cs typeface="Times New Roman" panose="02020603050405020304" pitchFamily="18" charset="0"/>
            </a:rPr>
            <a:t>C)</a:t>
          </a:r>
          <a:r>
            <a:rPr lang="en-US" sz="1800" b="0" dirty="0" smtClean="0">
              <a:latin typeface="Times New Roman" panose="02020603050405020304" pitchFamily="18" charset="0"/>
              <a:ea typeface="Cambria" pitchFamily="18" charset="0"/>
              <a:cs typeface="Times New Roman" panose="02020603050405020304" pitchFamily="18" charset="0"/>
            </a:rPr>
            <a:t>, </a:t>
          </a:r>
          <a:r>
            <a:rPr lang="vi-VN" sz="1800" b="0" dirty="0" smtClean="0">
              <a:latin typeface="Times New Roman" panose="02020603050405020304" pitchFamily="18" charset="0"/>
              <a:ea typeface="Cambria" pitchFamily="18" charset="0"/>
              <a:cs typeface="Times New Roman" panose="02020603050405020304" pitchFamily="18" charset="0"/>
            </a:rPr>
            <a:t>độ ẩm và lượng mưa càng tăn</a:t>
          </a:r>
          <a:r>
            <a:rPr lang="en-US" sz="1800" b="0" dirty="0" smtClean="0">
              <a:latin typeface="Times New Roman" panose="02020603050405020304" pitchFamily="18" charset="0"/>
              <a:ea typeface="Cambria" pitchFamily="18" charset="0"/>
              <a:cs typeface="Times New Roman" panose="02020603050405020304" pitchFamily="18" charset="0"/>
            </a:rPr>
            <a:t>g.</a:t>
          </a:r>
        </a:p>
        <a:p>
          <a:pPr algn="just"/>
          <a:endParaRPr lang="en-US" sz="1800" b="0" dirty="0">
            <a:latin typeface="Times New Roman" panose="02020603050405020304" pitchFamily="18" charset="0"/>
            <a:ea typeface="Cambria" pitchFamily="18" charset="0"/>
            <a:cs typeface="Times New Roman" panose="02020603050405020304" pitchFamily="18" charset="0"/>
          </a:endParaRPr>
        </a:p>
      </dgm:t>
    </dgm:pt>
    <dgm:pt modelId="{6D34D407-7251-4C00-94F0-9077D9B9C853}" type="parTrans" cxnId="{0F2CC868-D69A-4371-822D-582B5DFA4A55}">
      <dgm:prSet/>
      <dgm:spPr/>
      <dgm:t>
        <a:bodyPr/>
        <a:lstStyle/>
        <a:p>
          <a:endParaRPr lang="en-US"/>
        </a:p>
      </dgm:t>
    </dgm:pt>
    <dgm:pt modelId="{9827D528-7D22-4F11-B45B-B8DA8142084D}" type="sibTrans" cxnId="{0F2CC868-D69A-4371-822D-582B5DFA4A55}">
      <dgm:prSet/>
      <dgm:spPr/>
      <dgm:t>
        <a:bodyPr/>
        <a:lstStyle/>
        <a:p>
          <a:endParaRPr lang="en-US"/>
        </a:p>
      </dgm:t>
    </dgm:pt>
    <dgm:pt modelId="{E7D6C0B8-61E8-4D3F-AF82-9E2EFD3F38A0}" type="pres">
      <dgm:prSet presAssocID="{F8FB1BAA-46E4-4577-AFAC-5F828FD8BB19}" presName="compositeShape" presStyleCnt="0">
        <dgm:presLayoutVars>
          <dgm:dir/>
          <dgm:resizeHandles/>
        </dgm:presLayoutVars>
      </dgm:prSet>
      <dgm:spPr/>
    </dgm:pt>
    <dgm:pt modelId="{DEDD6924-4358-49CE-8126-3D2FF9DB245A}" type="pres">
      <dgm:prSet presAssocID="{F8FB1BAA-46E4-4577-AFAC-5F828FD8BB19}" presName="pyramid" presStyleLbl="node1" presStyleIdx="0" presStyleCnt="1"/>
      <dgm:spPr>
        <a:blipFill rotWithShape="0">
          <a:blip xmlns:r="http://schemas.openxmlformats.org/officeDocument/2006/relationships" r:embed="rId1"/>
          <a:stretch>
            <a:fillRect/>
          </a:stretch>
        </a:blipFill>
      </dgm:spPr>
    </dgm:pt>
    <dgm:pt modelId="{629A6689-2590-4401-BD15-76A9CB2C051B}" type="pres">
      <dgm:prSet presAssocID="{F8FB1BAA-46E4-4577-AFAC-5F828FD8BB19}" presName="theList" presStyleCnt="0"/>
      <dgm:spPr/>
    </dgm:pt>
    <dgm:pt modelId="{1E32AF36-1422-4DC3-9BCD-6321EEB14E5D}" type="pres">
      <dgm:prSet presAssocID="{8C568308-3967-4C6B-A074-39BA95099F84}" presName="aNode" presStyleLbl="fgAcc1" presStyleIdx="0" presStyleCnt="2" custScaleX="121928" custScaleY="94438">
        <dgm:presLayoutVars>
          <dgm:bulletEnabled val="1"/>
        </dgm:presLayoutVars>
      </dgm:prSet>
      <dgm:spPr/>
      <dgm:t>
        <a:bodyPr/>
        <a:lstStyle/>
        <a:p>
          <a:endParaRPr lang="en-US"/>
        </a:p>
      </dgm:t>
    </dgm:pt>
    <dgm:pt modelId="{44B1C4B2-4A45-4B65-844D-0256AF52BEFF}" type="pres">
      <dgm:prSet presAssocID="{8C568308-3967-4C6B-A074-39BA95099F84}" presName="aSpace" presStyleCnt="0"/>
      <dgm:spPr/>
    </dgm:pt>
    <dgm:pt modelId="{44950B27-9C88-48FB-93D2-768D8C5CDC89}" type="pres">
      <dgm:prSet presAssocID="{CB807F31-ECF1-445C-8A50-F2142A95B81B}" presName="aNode" presStyleLbl="fgAcc1" presStyleIdx="1" presStyleCnt="2" custScaleX="124528" custScaleY="36502">
        <dgm:presLayoutVars>
          <dgm:bulletEnabled val="1"/>
        </dgm:presLayoutVars>
      </dgm:prSet>
      <dgm:spPr/>
      <dgm:t>
        <a:bodyPr/>
        <a:lstStyle/>
        <a:p>
          <a:endParaRPr lang="en-US"/>
        </a:p>
      </dgm:t>
    </dgm:pt>
    <dgm:pt modelId="{141BEE08-5722-469A-B9F3-8E07BBF8920A}" type="pres">
      <dgm:prSet presAssocID="{CB807F31-ECF1-445C-8A50-F2142A95B81B}" presName="aSpace" presStyleCnt="0"/>
      <dgm:spPr/>
    </dgm:pt>
  </dgm:ptLst>
  <dgm:cxnLst>
    <dgm:cxn modelId="{2081213D-6B6E-465B-8626-B7E90A243E7E}" type="presOf" srcId="{CB807F31-ECF1-445C-8A50-F2142A95B81B}" destId="{44950B27-9C88-48FB-93D2-768D8C5CDC89}" srcOrd="0" destOrd="0" presId="urn:microsoft.com/office/officeart/2005/8/layout/pyramid2"/>
    <dgm:cxn modelId="{F60CEB09-06F0-4866-8138-4AD82AC65DED}" type="presOf" srcId="{8C568308-3967-4C6B-A074-39BA95099F84}" destId="{1E32AF36-1422-4DC3-9BCD-6321EEB14E5D}" srcOrd="0" destOrd="0" presId="urn:microsoft.com/office/officeart/2005/8/layout/pyramid2"/>
    <dgm:cxn modelId="{0F2CC868-D69A-4371-822D-582B5DFA4A55}" srcId="{F8FB1BAA-46E4-4577-AFAC-5F828FD8BB19}" destId="{CB807F31-ECF1-445C-8A50-F2142A95B81B}" srcOrd="1" destOrd="0" parTransId="{6D34D407-7251-4C00-94F0-9077D9B9C853}" sibTransId="{9827D528-7D22-4F11-B45B-B8DA8142084D}"/>
    <dgm:cxn modelId="{D38CB25B-89D7-44FF-9D0F-0A6A299D837F}" srcId="{F8FB1BAA-46E4-4577-AFAC-5F828FD8BB19}" destId="{8C568308-3967-4C6B-A074-39BA95099F84}" srcOrd="0" destOrd="0" parTransId="{15E906B7-F6DE-43DC-983A-31DEDDE59C59}" sibTransId="{FA5D028A-944F-43E3-8935-EDB3B3AC4833}"/>
    <dgm:cxn modelId="{F2E87015-7269-43A6-9618-ACF81980643F}" type="presOf" srcId="{F8FB1BAA-46E4-4577-AFAC-5F828FD8BB19}" destId="{E7D6C0B8-61E8-4D3F-AF82-9E2EFD3F38A0}" srcOrd="0" destOrd="0" presId="urn:microsoft.com/office/officeart/2005/8/layout/pyramid2"/>
    <dgm:cxn modelId="{54981324-B408-4C44-9D8C-BB6C50EE784D}" type="presParOf" srcId="{E7D6C0B8-61E8-4D3F-AF82-9E2EFD3F38A0}" destId="{DEDD6924-4358-49CE-8126-3D2FF9DB245A}" srcOrd="0" destOrd="0" presId="urn:microsoft.com/office/officeart/2005/8/layout/pyramid2"/>
    <dgm:cxn modelId="{1090D81F-9476-4577-A736-1A18901FECC5}" type="presParOf" srcId="{E7D6C0B8-61E8-4D3F-AF82-9E2EFD3F38A0}" destId="{629A6689-2590-4401-BD15-76A9CB2C051B}" srcOrd="1" destOrd="0" presId="urn:microsoft.com/office/officeart/2005/8/layout/pyramid2"/>
    <dgm:cxn modelId="{B1EBA11F-8D42-4BFF-BBEB-93B60A90F5E4}" type="presParOf" srcId="{629A6689-2590-4401-BD15-76A9CB2C051B}" destId="{1E32AF36-1422-4DC3-9BCD-6321EEB14E5D}" srcOrd="0" destOrd="0" presId="urn:microsoft.com/office/officeart/2005/8/layout/pyramid2"/>
    <dgm:cxn modelId="{9754A11E-B62E-4059-B522-654C473442A4}" type="presParOf" srcId="{629A6689-2590-4401-BD15-76A9CB2C051B}" destId="{44B1C4B2-4A45-4B65-844D-0256AF52BEFF}" srcOrd="1" destOrd="0" presId="urn:microsoft.com/office/officeart/2005/8/layout/pyramid2"/>
    <dgm:cxn modelId="{E90ABE09-1ADB-45B5-B68A-302BAD19ACEA}" type="presParOf" srcId="{629A6689-2590-4401-BD15-76A9CB2C051B}" destId="{44950B27-9C88-48FB-93D2-768D8C5CDC89}" srcOrd="2" destOrd="0" presId="urn:microsoft.com/office/officeart/2005/8/layout/pyramid2"/>
    <dgm:cxn modelId="{61942351-D091-4D4F-869A-9F1CABCA51EB}" type="presParOf" srcId="{629A6689-2590-4401-BD15-76A9CB2C051B}" destId="{141BEE08-5722-469A-B9F3-8E07BBF8920A}" srcOrd="3" destOrd="0" presId="urn:microsoft.com/office/officeart/2005/8/layout/pyramid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497E28-FAE4-42DA-8D9D-5B4659273D7A}">
      <dsp:nvSpPr>
        <dsp:cNvPr id="0" name=""/>
        <dsp:cNvSpPr/>
      </dsp:nvSpPr>
      <dsp:spPr>
        <a:xfrm>
          <a:off x="-5828749" y="-892266"/>
          <a:ext cx="6940732" cy="6940732"/>
        </a:xfrm>
        <a:prstGeom prst="blockArc">
          <a:avLst>
            <a:gd name="adj1" fmla="val 18900000"/>
            <a:gd name="adj2" fmla="val 2700000"/>
            <a:gd name="adj3" fmla="val 311"/>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34504B8-3AD3-4D7F-BA10-772C4BC9F4DA}">
      <dsp:nvSpPr>
        <dsp:cNvPr id="0" name=""/>
        <dsp:cNvSpPr/>
      </dsp:nvSpPr>
      <dsp:spPr>
        <a:xfrm>
          <a:off x="715680" y="507999"/>
          <a:ext cx="6528363" cy="1046481"/>
        </a:xfrm>
        <a:prstGeom prst="rect">
          <a:avLst/>
        </a:prstGeom>
        <a:solidFill>
          <a:srgbClr val="99FF6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8547" tIns="40640" rIns="40640" bIns="40640" numCol="1" spcCol="1270" anchor="ctr" anchorCtr="0">
          <a:noAutofit/>
        </a:bodyPr>
        <a:lstStyle/>
        <a:p>
          <a:pPr lvl="0" algn="just" defTabSz="711200">
            <a:lnSpc>
              <a:spcPct val="90000"/>
            </a:lnSpc>
            <a:spcBef>
              <a:spcPct val="0"/>
            </a:spcBef>
            <a:spcAft>
              <a:spcPct val="35000"/>
            </a:spcAft>
          </a:pPr>
          <a:r>
            <a:rPr lang="en-US" sz="1600" b="1"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b="1"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Thời</a:t>
          </a:r>
          <a:r>
            <a:rPr lang="en-US" sz="1600" b="1"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b="1"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gian</a:t>
          </a:r>
          <a:r>
            <a:rPr lang="en-US" sz="1600" b="1"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từ</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tháng</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11 – 4 </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năm</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sau</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a:t>
          </a:r>
        </a:p>
        <a:p>
          <a:pPr lvl="0" algn="just" defTabSz="711200">
            <a:lnSpc>
              <a:spcPct val="90000"/>
            </a:lnSpc>
            <a:spcBef>
              <a:spcPct val="0"/>
            </a:spcBef>
            <a:spcAft>
              <a:spcPct val="35000"/>
            </a:spcAft>
          </a:pPr>
          <a:r>
            <a:rPr lang="en-US" sz="1600" b="1"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b="1"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Nguồn</a:t>
          </a:r>
          <a:r>
            <a:rPr lang="en-US" sz="1600" b="1"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b="1"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gốc</a:t>
          </a:r>
          <a:r>
            <a:rPr lang="en-US" sz="1600" b="1"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áp</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cao</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Xi-</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bia</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a:t>
          </a:r>
        </a:p>
        <a:p>
          <a:pPr lvl="0" algn="just" defTabSz="711200">
            <a:lnSpc>
              <a:spcPct val="90000"/>
            </a:lnSpc>
            <a:spcBef>
              <a:spcPct val="0"/>
            </a:spcBef>
            <a:spcAft>
              <a:spcPct val="35000"/>
            </a:spcAft>
          </a:pPr>
          <a:r>
            <a:rPr lang="en-US" sz="1600" b="1"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b="1"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Hướng</a:t>
          </a:r>
          <a:r>
            <a:rPr lang="en-US" sz="1600" b="1"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b="1"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gió</a:t>
          </a:r>
          <a:r>
            <a:rPr lang="en-US" sz="1600" b="1"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b="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đông</a:t>
          </a:r>
          <a:r>
            <a:rPr lang="en-US" sz="1600" b="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b="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bắc</a:t>
          </a:r>
          <a:endParaRPr lang="en-US" sz="1600" b="0" kern="1200" dirty="0">
            <a:solidFill>
              <a:schemeClr val="tx1"/>
            </a:solidFill>
            <a:latin typeface="Times New Roman" panose="02020603050405020304" pitchFamily="18" charset="0"/>
            <a:ea typeface="Cambria" pitchFamily="18" charset="0"/>
            <a:cs typeface="Times New Roman" panose="02020603050405020304" pitchFamily="18" charset="0"/>
          </a:endParaRPr>
        </a:p>
      </dsp:txBody>
      <dsp:txXfrm>
        <a:off x="715680" y="507999"/>
        <a:ext cx="6528363" cy="1046481"/>
      </dsp:txXfrm>
    </dsp:sp>
    <dsp:sp modelId="{467C472B-F399-46AE-B017-5DC56BBEA7D7}">
      <dsp:nvSpPr>
        <dsp:cNvPr id="0" name=""/>
        <dsp:cNvSpPr/>
      </dsp:nvSpPr>
      <dsp:spPr>
        <a:xfrm>
          <a:off x="71155" y="386715"/>
          <a:ext cx="1289050" cy="1289050"/>
        </a:xfrm>
        <a:prstGeom prst="ellipse">
          <a:avLst/>
        </a:prstGeom>
        <a:blipFill rotWithShape="0">
          <a:blip xmlns:r="http://schemas.openxmlformats.org/officeDocument/2006/relationships" r:embed="rId1"/>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D97E049-4A6C-47F8-8707-C5FFDBF743ED}">
      <dsp:nvSpPr>
        <dsp:cNvPr id="0" name=""/>
        <dsp:cNvSpPr/>
      </dsp:nvSpPr>
      <dsp:spPr>
        <a:xfrm>
          <a:off x="1066783" y="1803401"/>
          <a:ext cx="6153508" cy="1417583"/>
        </a:xfrm>
        <a:prstGeom prst="rect">
          <a:avLst/>
        </a:prstGeom>
        <a:solidFill>
          <a:srgbClr val="BCFCD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8547" tIns="40640" rIns="40640" bIns="40640" numCol="1" spcCol="1270" anchor="ctr" anchorCtr="0">
          <a:noAutofit/>
        </a:bodyPr>
        <a:lstStyle/>
        <a:p>
          <a:pPr lvl="0" algn="l" defTabSz="711200">
            <a:lnSpc>
              <a:spcPct val="90000"/>
            </a:lnSpc>
            <a:spcBef>
              <a:spcPct val="0"/>
            </a:spcBef>
            <a:spcAft>
              <a:spcPct val="35000"/>
            </a:spcAft>
          </a:pPr>
          <a:r>
            <a:rPr lang="en-US" sz="1600" b="1"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b="1"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Đặc</a:t>
          </a:r>
          <a:r>
            <a:rPr lang="en-US" sz="1600" b="1"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b="1"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điểm</a:t>
          </a:r>
          <a:r>
            <a:rPr lang="en-US" sz="1600" b="1"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p>
        <a:p>
          <a:pPr lvl="0" algn="just" defTabSz="711200">
            <a:lnSpc>
              <a:spcPct val="90000"/>
            </a:lnSpc>
            <a:spcBef>
              <a:spcPct val="0"/>
            </a:spcBef>
            <a:spcAft>
              <a:spcPct val="35000"/>
            </a:spcAft>
          </a:pP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Ở </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miền</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Bắc</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nửa</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đầu</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mùa</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đông</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thời</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tiết</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lạnh</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khô</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nửa</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cuối</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mùa</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đông</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thời</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tiết</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lạnh</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ẩm</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a:t>
          </a:r>
        </a:p>
        <a:p>
          <a:pPr lvl="0" defTabSz="711200">
            <a:lnSpc>
              <a:spcPct val="90000"/>
            </a:lnSpc>
            <a:spcBef>
              <a:spcPct val="0"/>
            </a:spcBef>
            <a:spcAft>
              <a:spcPct val="35000"/>
            </a:spcAft>
          </a:pP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Ở </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miền</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Nam, </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Tín</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phong</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gây</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mưa</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cho</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vùng</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biển</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Nam </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Trung</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Bộ</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gây</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thời</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tiết</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nóng</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khô</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cho</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Nan </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Bộ</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và</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Tây</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60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Nguyên</a:t>
          </a:r>
          <a:r>
            <a:rPr lang="en-US" sz="160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a:t>
          </a:r>
        </a:p>
      </dsp:txBody>
      <dsp:txXfrm>
        <a:off x="1066783" y="1803401"/>
        <a:ext cx="6153508" cy="1417583"/>
      </dsp:txXfrm>
    </dsp:sp>
    <dsp:sp modelId="{9D6C96D5-59F1-4074-AA4E-276172A59D56}">
      <dsp:nvSpPr>
        <dsp:cNvPr id="0" name=""/>
        <dsp:cNvSpPr/>
      </dsp:nvSpPr>
      <dsp:spPr>
        <a:xfrm>
          <a:off x="446011" y="1933575"/>
          <a:ext cx="1289050" cy="1289050"/>
        </a:xfrm>
        <a:prstGeom prst="ellipse">
          <a:avLst/>
        </a:prstGeom>
        <a:blipFill rotWithShape="0">
          <a:blip xmlns:r="http://schemas.openxmlformats.org/officeDocument/2006/relationships" r:embed="rId2"/>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0E9B536-5134-4AC7-990D-17E1F41843BA}">
      <dsp:nvSpPr>
        <dsp:cNvPr id="0" name=""/>
        <dsp:cNvSpPr/>
      </dsp:nvSpPr>
      <dsp:spPr>
        <a:xfrm>
          <a:off x="715680" y="3479800"/>
          <a:ext cx="6528363" cy="1290318"/>
        </a:xfrm>
        <a:prstGeom prst="rect">
          <a:avLst/>
        </a:prstGeom>
        <a:solidFill>
          <a:srgbClr val="FFCC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8547" tIns="40640" rIns="40640" bIns="40640" numCol="1" spcCol="1270" anchor="ctr" anchorCtr="0">
          <a:noAutofit/>
        </a:bodyPr>
        <a:lstStyle/>
        <a:p>
          <a:pPr lvl="0" algn="just" defTabSz="711200">
            <a:lnSpc>
              <a:spcPct val="90000"/>
            </a:lnSpc>
            <a:spcBef>
              <a:spcPct val="0"/>
            </a:spcBef>
            <a:spcAft>
              <a:spcPct val="35000"/>
            </a:spcAft>
          </a:pPr>
          <a:r>
            <a:rPr lang="en-US" sz="1600" kern="1200" dirty="0" smtClean="0">
              <a:solidFill>
                <a:schemeClr val="tx1"/>
              </a:solidFill>
              <a:latin typeface="Times New Roman" panose="02020603050405020304" pitchFamily="18" charset="0"/>
              <a:ea typeface="Cambria" pitchFamily="18" charset="0"/>
              <a:cs typeface="Times New Roman" panose="02020603050405020304" pitchFamily="18" charset="0"/>
            </a:rPr>
            <a:t>- </a:t>
          </a:r>
          <a:r>
            <a:rPr lang="en-US" sz="1600" b="1" kern="1200" dirty="0" err="1" smtClean="0">
              <a:solidFill>
                <a:schemeClr val="tx1"/>
              </a:solidFill>
              <a:latin typeface="Times New Roman" panose="02020603050405020304" pitchFamily="18" charset="0"/>
              <a:ea typeface="Cambria" pitchFamily="18" charset="0"/>
              <a:cs typeface="Times New Roman" panose="02020603050405020304" pitchFamily="18" charset="0"/>
            </a:rPr>
            <a:t>Nguyên</a:t>
          </a:r>
          <a:r>
            <a:rPr lang="en-US" sz="1600" b="1" kern="1200" dirty="0" smtClean="0">
              <a:solidFill>
                <a:schemeClr val="tx1"/>
              </a:solidFill>
              <a:latin typeface="Times New Roman" panose="02020603050405020304" pitchFamily="18" charset="0"/>
              <a:ea typeface="Cambria" pitchFamily="18" charset="0"/>
              <a:cs typeface="Times New Roman" panose="02020603050405020304" pitchFamily="18" charset="0"/>
            </a:rPr>
            <a:t> </a:t>
          </a:r>
          <a:r>
            <a:rPr lang="en-US" sz="1600" b="1" kern="1200" dirty="0" err="1" smtClean="0">
              <a:solidFill>
                <a:schemeClr val="tx1"/>
              </a:solidFill>
              <a:latin typeface="Times New Roman" panose="02020603050405020304" pitchFamily="18" charset="0"/>
              <a:ea typeface="Cambria" pitchFamily="18" charset="0"/>
              <a:cs typeface="Times New Roman" panose="02020603050405020304" pitchFamily="18" charset="0"/>
            </a:rPr>
            <a:t>nhân</a:t>
          </a:r>
          <a:r>
            <a:rPr lang="en-US" sz="1600" kern="1200" dirty="0" smtClean="0">
              <a:solidFill>
                <a:schemeClr val="tx1"/>
              </a:solidFill>
              <a:latin typeface="Times New Roman" panose="02020603050405020304" pitchFamily="18" charset="0"/>
              <a:ea typeface="Cambria" pitchFamily="18" charset="0"/>
              <a:cs typeface="Times New Roman" panose="02020603050405020304" pitchFamily="18" charset="0"/>
            </a:rPr>
            <a:t>:</a:t>
          </a:r>
        </a:p>
        <a:p>
          <a:pPr lvl="0" algn="just" defTabSz="711200">
            <a:lnSpc>
              <a:spcPct val="90000"/>
            </a:lnSpc>
            <a:spcBef>
              <a:spcPct val="0"/>
            </a:spcBef>
            <a:spcAft>
              <a:spcPct val="35000"/>
            </a:spcAft>
          </a:pPr>
          <a:r>
            <a:rPr lang="en-US" sz="1600" kern="1200" dirty="0" smtClean="0">
              <a:solidFill>
                <a:schemeClr val="tx1"/>
              </a:solidFill>
              <a:latin typeface="Times New Roman" panose="02020603050405020304" pitchFamily="18" charset="0"/>
              <a:ea typeface="Cambria" pitchFamily="18" charset="0"/>
              <a:cs typeface="Times New Roman" panose="02020603050405020304" pitchFamily="18" charset="0"/>
            </a:rPr>
            <a:t>+</a:t>
          </a:r>
          <a:r>
            <a:rPr lang="vi-VN" sz="1600" kern="1200" dirty="0" smtClean="0">
              <a:solidFill>
                <a:schemeClr val="tx1"/>
              </a:solidFill>
              <a:latin typeface="Times New Roman" panose="02020603050405020304" pitchFamily="18" charset="0"/>
              <a:ea typeface="Cambria" pitchFamily="18" charset="0"/>
              <a:cs typeface="Times New Roman" panose="02020603050405020304" pitchFamily="18" charset="0"/>
            </a:rPr>
            <a:t> </a:t>
          </a:r>
          <a:r>
            <a:rPr lang="en-US" sz="1600" kern="1200" dirty="0" smtClean="0">
              <a:solidFill>
                <a:schemeClr val="tx1"/>
              </a:solidFill>
              <a:latin typeface="Times New Roman" panose="02020603050405020304" pitchFamily="18" charset="0"/>
              <a:ea typeface="Cambria" pitchFamily="18" charset="0"/>
              <a:cs typeface="Times New Roman" panose="02020603050405020304" pitchFamily="18" charset="0"/>
            </a:rPr>
            <a:t>V</a:t>
          </a:r>
          <a:r>
            <a:rPr lang="vi-VN" sz="1600" kern="1200" dirty="0" smtClean="0">
              <a:solidFill>
                <a:schemeClr val="tx1"/>
              </a:solidFill>
              <a:latin typeface="Times New Roman" panose="02020603050405020304" pitchFamily="18" charset="0"/>
              <a:ea typeface="Cambria" pitchFamily="18" charset="0"/>
              <a:cs typeface="Times New Roman" panose="02020603050405020304" pitchFamily="18" charset="0"/>
            </a:rPr>
            <a:t>ào đầu mùa đông, gió mùa đông bắc di chuyển với quãng đường dài qua lục địa Trung Quốc nên lạnh và mất ẩm.</a:t>
          </a:r>
          <a:endParaRPr lang="en-US" sz="1600" kern="1200" dirty="0" smtClean="0">
            <a:solidFill>
              <a:schemeClr val="tx1"/>
            </a:solidFill>
            <a:latin typeface="Times New Roman" panose="02020603050405020304" pitchFamily="18" charset="0"/>
            <a:ea typeface="Cambria" pitchFamily="18" charset="0"/>
            <a:cs typeface="Times New Roman" panose="02020603050405020304" pitchFamily="18" charset="0"/>
          </a:endParaRPr>
        </a:p>
        <a:p>
          <a:pPr lvl="0" algn="just" defTabSz="711200">
            <a:lnSpc>
              <a:spcPct val="90000"/>
            </a:lnSpc>
            <a:spcBef>
              <a:spcPct val="0"/>
            </a:spcBef>
            <a:spcAft>
              <a:spcPct val="35000"/>
            </a:spcAft>
          </a:pPr>
          <a:r>
            <a:rPr lang="en-US" sz="1600" kern="1200" dirty="0" smtClean="0">
              <a:solidFill>
                <a:schemeClr val="tx1"/>
              </a:solidFill>
              <a:latin typeface="Times New Roman" panose="02020603050405020304" pitchFamily="18" charset="0"/>
              <a:ea typeface="Cambria" pitchFamily="18" charset="0"/>
              <a:cs typeface="Times New Roman" panose="02020603050405020304" pitchFamily="18" charset="0"/>
            </a:rPr>
            <a:t>+</a:t>
          </a:r>
          <a:r>
            <a:rPr lang="vi-VN" sz="1600" kern="1200" dirty="0" smtClean="0">
              <a:solidFill>
                <a:schemeClr val="tx1"/>
              </a:solidFill>
              <a:latin typeface="Times New Roman" panose="02020603050405020304" pitchFamily="18" charset="0"/>
              <a:ea typeface="Cambria" pitchFamily="18" charset="0"/>
              <a:cs typeface="Times New Roman" panose="02020603050405020304" pitchFamily="18" charset="0"/>
            </a:rPr>
            <a:t> Vào cuối mùa đông, khối không khí lạnh di chuyển qua vùng biển phía đông Nhật Bản và Trung Quốc nên được tăng cường ẩm. </a:t>
          </a:r>
          <a:endParaRPr lang="en-US" sz="1600" kern="1200" dirty="0" smtClean="0">
            <a:solidFill>
              <a:schemeClr val="tx1"/>
            </a:solidFill>
            <a:latin typeface="Times New Roman" panose="02020603050405020304" pitchFamily="18" charset="0"/>
            <a:ea typeface="Cambria" pitchFamily="18" charset="0"/>
            <a:cs typeface="Times New Roman" panose="02020603050405020304" pitchFamily="18" charset="0"/>
          </a:endParaRPr>
        </a:p>
      </dsp:txBody>
      <dsp:txXfrm>
        <a:off x="715680" y="3479800"/>
        <a:ext cx="6528363" cy="1290318"/>
      </dsp:txXfrm>
    </dsp:sp>
    <dsp:sp modelId="{BB02C15B-25BD-4CA5-8B62-85830BA892A9}">
      <dsp:nvSpPr>
        <dsp:cNvPr id="0" name=""/>
        <dsp:cNvSpPr/>
      </dsp:nvSpPr>
      <dsp:spPr>
        <a:xfrm>
          <a:off x="71155" y="3480435"/>
          <a:ext cx="1289050" cy="1289050"/>
        </a:xfrm>
        <a:prstGeom prst="ellipse">
          <a:avLst/>
        </a:prstGeom>
        <a:blipFill rotWithShape="0">
          <a:blip xmlns:r="http://schemas.openxmlformats.org/officeDocument/2006/relationships" r:embed="rId3"/>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497E28-FAE4-42DA-8D9D-5B4659273D7A}">
      <dsp:nvSpPr>
        <dsp:cNvPr id="0" name=""/>
        <dsp:cNvSpPr/>
      </dsp:nvSpPr>
      <dsp:spPr>
        <a:xfrm>
          <a:off x="-5828749" y="-892266"/>
          <a:ext cx="6940732" cy="6940732"/>
        </a:xfrm>
        <a:prstGeom prst="blockArc">
          <a:avLst>
            <a:gd name="adj1" fmla="val 18900000"/>
            <a:gd name="adj2" fmla="val 2700000"/>
            <a:gd name="adj3" fmla="val 311"/>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34504B8-3AD3-4D7F-BA10-772C4BC9F4DA}">
      <dsp:nvSpPr>
        <dsp:cNvPr id="0" name=""/>
        <dsp:cNvSpPr/>
      </dsp:nvSpPr>
      <dsp:spPr>
        <a:xfrm>
          <a:off x="715680" y="431800"/>
          <a:ext cx="6528363" cy="1198878"/>
        </a:xfrm>
        <a:prstGeom prst="rect">
          <a:avLst/>
        </a:prstGeom>
        <a:solidFill>
          <a:srgbClr val="99FF6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8547" tIns="38100" rIns="38100" bIns="38100" numCol="1" spcCol="1270" anchor="ctr" anchorCtr="0">
          <a:noAutofit/>
        </a:bodyPr>
        <a:lstStyle/>
        <a:p>
          <a:pPr lvl="0" algn="just" defTabSz="666750">
            <a:lnSpc>
              <a:spcPct val="90000"/>
            </a:lnSpc>
            <a:spcBef>
              <a:spcPct val="0"/>
            </a:spcBef>
            <a:spcAft>
              <a:spcPct val="35000"/>
            </a:spcAft>
          </a:pPr>
          <a:r>
            <a:rPr lang="en-US" sz="1500" b="1"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500" b="1"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Thời</a:t>
          </a:r>
          <a:r>
            <a:rPr lang="en-US" sz="1500" b="1"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500" b="1"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gian</a:t>
          </a:r>
          <a:r>
            <a:rPr lang="en-US" sz="1500" b="1"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500" b="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từ</a:t>
          </a:r>
          <a:r>
            <a:rPr lang="en-US" sz="1500" b="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500" b="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tháng</a:t>
          </a:r>
          <a:r>
            <a:rPr lang="en-US" sz="1500" b="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5 – 10. </a:t>
          </a:r>
        </a:p>
        <a:p>
          <a:pPr lvl="0" algn="just" defTabSz="666750">
            <a:lnSpc>
              <a:spcPct val="90000"/>
            </a:lnSpc>
            <a:spcBef>
              <a:spcPct val="0"/>
            </a:spcBef>
            <a:spcAft>
              <a:spcPct val="35000"/>
            </a:spcAft>
          </a:pPr>
          <a:r>
            <a:rPr lang="vi-VN" sz="1500" b="1"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Nguồn gốc: </a:t>
          </a:r>
          <a:r>
            <a:rPr lang="vi-VN" sz="1500" b="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áp cao Bắc Ấn Độ Dương và áp cao cận chí tuyến Nam bán cầu.</a:t>
          </a:r>
          <a:endParaRPr lang="en-US" sz="1500" b="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endParaRPr>
        </a:p>
        <a:p>
          <a:pPr lvl="0" algn="just" defTabSz="666750">
            <a:lnSpc>
              <a:spcPct val="90000"/>
            </a:lnSpc>
            <a:spcBef>
              <a:spcPct val="0"/>
            </a:spcBef>
            <a:spcAft>
              <a:spcPct val="35000"/>
            </a:spcAft>
          </a:pPr>
          <a:r>
            <a:rPr lang="vi-VN" sz="1500" b="1"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Hướng gió: </a:t>
          </a:r>
          <a:r>
            <a:rPr lang="en-US" sz="1500" b="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tây</a:t>
          </a:r>
          <a:r>
            <a:rPr lang="en-US" sz="1500" b="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500" b="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nam</a:t>
          </a:r>
          <a:r>
            <a:rPr lang="vi-VN" sz="1500" b="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đối với miền Bắc là </a:t>
          </a:r>
          <a:r>
            <a:rPr lang="en-US" sz="1500" b="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đông</a:t>
          </a:r>
          <a:r>
            <a:rPr lang="en-US" sz="1500" b="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500" b="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nam</a:t>
          </a:r>
          <a:r>
            <a:rPr lang="en-US" sz="1500" b="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a:t>
          </a:r>
        </a:p>
      </dsp:txBody>
      <dsp:txXfrm>
        <a:off x="715680" y="431800"/>
        <a:ext cx="6528363" cy="1198878"/>
      </dsp:txXfrm>
    </dsp:sp>
    <dsp:sp modelId="{467C472B-F399-46AE-B017-5DC56BBEA7D7}">
      <dsp:nvSpPr>
        <dsp:cNvPr id="0" name=""/>
        <dsp:cNvSpPr/>
      </dsp:nvSpPr>
      <dsp:spPr>
        <a:xfrm>
          <a:off x="71155" y="386715"/>
          <a:ext cx="1289050" cy="1289050"/>
        </a:xfrm>
        <a:prstGeom prst="ellipse">
          <a:avLst/>
        </a:prstGeom>
        <a:blipFill rotWithShape="0">
          <a:blip xmlns:r="http://schemas.openxmlformats.org/officeDocument/2006/relationships" r:embed="rId1"/>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D97E049-4A6C-47F8-8707-C5FFDBF743ED}">
      <dsp:nvSpPr>
        <dsp:cNvPr id="0" name=""/>
        <dsp:cNvSpPr/>
      </dsp:nvSpPr>
      <dsp:spPr>
        <a:xfrm>
          <a:off x="1066783" y="1879599"/>
          <a:ext cx="6153508" cy="1265187"/>
        </a:xfrm>
        <a:prstGeom prst="rect">
          <a:avLst/>
        </a:prstGeom>
        <a:solidFill>
          <a:srgbClr val="BCFCD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8547" tIns="38100" rIns="38100" bIns="38100" numCol="1" spcCol="1270" anchor="ctr" anchorCtr="0">
          <a:noAutofit/>
        </a:bodyPr>
        <a:lstStyle/>
        <a:p>
          <a:pPr lvl="0" algn="l" defTabSz="666750">
            <a:lnSpc>
              <a:spcPct val="90000"/>
            </a:lnSpc>
            <a:spcBef>
              <a:spcPct val="0"/>
            </a:spcBef>
            <a:spcAft>
              <a:spcPct val="35000"/>
            </a:spcAft>
          </a:pPr>
          <a:r>
            <a:rPr lang="en-US" sz="1500" b="1"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500" b="1"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Đặc</a:t>
          </a:r>
          <a:r>
            <a:rPr lang="en-US" sz="1500" b="1"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500" b="1"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điểm</a:t>
          </a:r>
          <a:r>
            <a:rPr lang="en-US" sz="1500" b="1"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p>
        <a:p>
          <a:pPr lvl="0" algn="just" defTabSz="666750">
            <a:lnSpc>
              <a:spcPct val="90000"/>
            </a:lnSpc>
            <a:spcBef>
              <a:spcPct val="0"/>
            </a:spcBef>
            <a:spcAft>
              <a:spcPct val="35000"/>
            </a:spcAft>
          </a:pPr>
          <a:r>
            <a:rPr lang="vi-VN" sz="1500" b="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Đầu mùa hạ: gây mưa cho Nam Bộ, Tây Nguyên nhưng gây khô nóng cho </a:t>
          </a:r>
          <a:r>
            <a:rPr lang="en-US" sz="1500" b="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phía</a:t>
          </a:r>
          <a:r>
            <a:rPr lang="en-US" sz="1500" b="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500" b="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đông</a:t>
          </a:r>
          <a:r>
            <a:rPr lang="en-US" sz="1500" b="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500" b="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Trường</a:t>
          </a:r>
          <a:r>
            <a:rPr lang="en-US" sz="1500" b="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500" b="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Sơn</a:t>
          </a:r>
          <a:r>
            <a:rPr lang="en-US" sz="1500" b="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500" b="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và</a:t>
          </a:r>
          <a:r>
            <a:rPr lang="en-US" sz="1500" b="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500" b="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nam</a:t>
          </a:r>
          <a:r>
            <a:rPr lang="en-US" sz="1500" b="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vi-VN" sz="1500" b="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Tây Bắc.</a:t>
          </a:r>
          <a:endParaRPr lang="en-US" sz="1500" b="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endParaRPr>
        </a:p>
        <a:p>
          <a:pPr lvl="0" algn="just" defTabSz="666750">
            <a:lnSpc>
              <a:spcPct val="90000"/>
            </a:lnSpc>
            <a:spcBef>
              <a:spcPct val="0"/>
            </a:spcBef>
            <a:spcAft>
              <a:spcPct val="35000"/>
            </a:spcAft>
          </a:pPr>
          <a:r>
            <a:rPr lang="vi-VN" sz="1500" b="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Giữa và cuối mùa hạ: </a:t>
          </a:r>
          <a:r>
            <a:rPr lang="en-US" sz="1500" b="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nóng</a:t>
          </a:r>
          <a:r>
            <a:rPr lang="en-US" sz="1500" b="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500" b="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ẩm</a:t>
          </a:r>
          <a:r>
            <a:rPr lang="en-US" sz="1500" b="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500" b="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mưa</a:t>
          </a:r>
          <a:r>
            <a:rPr lang="en-US" sz="1500" b="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en-US" sz="1500" b="0" kern="1200" dirty="0" err="1" smtClean="0">
              <a:solidFill>
                <a:schemeClr val="tx1"/>
              </a:solidFill>
              <a:effectLst/>
              <a:latin typeface="Times New Roman" panose="02020603050405020304" pitchFamily="18" charset="0"/>
              <a:ea typeface="Cambria" pitchFamily="18" charset="0"/>
              <a:cs typeface="Times New Roman" panose="02020603050405020304" pitchFamily="18" charset="0"/>
            </a:rPr>
            <a:t>nhiều</a:t>
          </a:r>
          <a:r>
            <a:rPr lang="en-US" sz="1500" b="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 </a:t>
          </a:r>
          <a:r>
            <a:rPr lang="vi-VN" sz="1500" b="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rPr>
            <a:t>trên phạm vi cả nước.</a:t>
          </a:r>
          <a:endParaRPr lang="en-US" sz="1500" b="0" kern="1200" dirty="0" smtClean="0">
            <a:solidFill>
              <a:schemeClr val="tx1"/>
            </a:solidFill>
            <a:effectLst/>
            <a:latin typeface="Times New Roman" panose="02020603050405020304" pitchFamily="18" charset="0"/>
            <a:ea typeface="Cambria" pitchFamily="18" charset="0"/>
            <a:cs typeface="Times New Roman" panose="02020603050405020304" pitchFamily="18" charset="0"/>
          </a:endParaRPr>
        </a:p>
      </dsp:txBody>
      <dsp:txXfrm>
        <a:off x="1066783" y="1879599"/>
        <a:ext cx="6153508" cy="1265187"/>
      </dsp:txXfrm>
    </dsp:sp>
    <dsp:sp modelId="{9D6C96D5-59F1-4074-AA4E-276172A59D56}">
      <dsp:nvSpPr>
        <dsp:cNvPr id="0" name=""/>
        <dsp:cNvSpPr/>
      </dsp:nvSpPr>
      <dsp:spPr>
        <a:xfrm>
          <a:off x="446011" y="1933575"/>
          <a:ext cx="1289050" cy="1289050"/>
        </a:xfrm>
        <a:prstGeom prst="ellipse">
          <a:avLst/>
        </a:prstGeom>
        <a:blipFill rotWithShape="0">
          <a:blip xmlns:r="http://schemas.openxmlformats.org/officeDocument/2006/relationships" r:embed="rId2"/>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0E9B536-5134-4AC7-990D-17E1F41843BA}">
      <dsp:nvSpPr>
        <dsp:cNvPr id="0" name=""/>
        <dsp:cNvSpPr/>
      </dsp:nvSpPr>
      <dsp:spPr>
        <a:xfrm>
          <a:off x="707128" y="3327398"/>
          <a:ext cx="6528363" cy="1747518"/>
        </a:xfrm>
        <a:prstGeom prst="rect">
          <a:avLst/>
        </a:prstGeom>
        <a:solidFill>
          <a:srgbClr val="FFCC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8547" tIns="38100" rIns="38100" bIns="38100" numCol="1" spcCol="1270" anchor="ctr" anchorCtr="0">
          <a:noAutofit/>
        </a:bodyPr>
        <a:lstStyle/>
        <a:p>
          <a:pPr lvl="0" algn="just" defTabSz="666750">
            <a:lnSpc>
              <a:spcPct val="90000"/>
            </a:lnSpc>
            <a:spcBef>
              <a:spcPct val="0"/>
            </a:spcBef>
            <a:spcAft>
              <a:spcPct val="35000"/>
            </a:spcAft>
          </a:pPr>
          <a:r>
            <a:rPr lang="en-US" sz="1500" kern="1200" dirty="0" smtClean="0">
              <a:solidFill>
                <a:schemeClr val="tx1"/>
              </a:solidFill>
              <a:latin typeface="Times New Roman" panose="02020603050405020304" pitchFamily="18" charset="0"/>
              <a:ea typeface="Cambria" pitchFamily="18" charset="0"/>
              <a:cs typeface="Times New Roman" panose="02020603050405020304" pitchFamily="18" charset="0"/>
            </a:rPr>
            <a:t>- </a:t>
          </a:r>
          <a:r>
            <a:rPr lang="en-US" sz="1500" b="1" kern="1200" dirty="0" err="1" smtClean="0">
              <a:solidFill>
                <a:schemeClr val="tx1"/>
              </a:solidFill>
              <a:latin typeface="Times New Roman" panose="02020603050405020304" pitchFamily="18" charset="0"/>
              <a:ea typeface="Cambria" pitchFamily="18" charset="0"/>
              <a:cs typeface="Times New Roman" panose="02020603050405020304" pitchFamily="18" charset="0"/>
            </a:rPr>
            <a:t>Nguyên</a:t>
          </a:r>
          <a:r>
            <a:rPr lang="en-US" sz="1500" b="1" kern="1200" dirty="0" smtClean="0">
              <a:solidFill>
                <a:schemeClr val="tx1"/>
              </a:solidFill>
              <a:latin typeface="Times New Roman" panose="02020603050405020304" pitchFamily="18" charset="0"/>
              <a:ea typeface="Cambria" pitchFamily="18" charset="0"/>
              <a:cs typeface="Times New Roman" panose="02020603050405020304" pitchFamily="18" charset="0"/>
            </a:rPr>
            <a:t> </a:t>
          </a:r>
          <a:r>
            <a:rPr lang="en-US" sz="1500" b="1" kern="1200" dirty="0" err="1" smtClean="0">
              <a:solidFill>
                <a:schemeClr val="tx1"/>
              </a:solidFill>
              <a:latin typeface="Times New Roman" panose="02020603050405020304" pitchFamily="18" charset="0"/>
              <a:ea typeface="Cambria" pitchFamily="18" charset="0"/>
              <a:cs typeface="Times New Roman" panose="02020603050405020304" pitchFamily="18" charset="0"/>
            </a:rPr>
            <a:t>nhân</a:t>
          </a:r>
          <a:r>
            <a:rPr lang="en-US" sz="1500" kern="1200" dirty="0" smtClean="0">
              <a:solidFill>
                <a:schemeClr val="tx1"/>
              </a:solidFill>
              <a:latin typeface="Times New Roman" panose="02020603050405020304" pitchFamily="18" charset="0"/>
              <a:ea typeface="Cambria" pitchFamily="18" charset="0"/>
              <a:cs typeface="Times New Roman" panose="02020603050405020304" pitchFamily="18" charset="0"/>
            </a:rPr>
            <a:t>:</a:t>
          </a:r>
        </a:p>
        <a:p>
          <a:pPr lvl="0" algn="just" defTabSz="666750">
            <a:lnSpc>
              <a:spcPct val="90000"/>
            </a:lnSpc>
            <a:spcBef>
              <a:spcPct val="0"/>
            </a:spcBef>
            <a:spcAft>
              <a:spcPct val="35000"/>
            </a:spcAft>
          </a:pPr>
          <a:r>
            <a:rPr lang="en-US" sz="1500" kern="1200" dirty="0" smtClean="0">
              <a:solidFill>
                <a:schemeClr val="tx1"/>
              </a:solidFill>
              <a:latin typeface="Times New Roman" panose="02020603050405020304" pitchFamily="18" charset="0"/>
              <a:ea typeface="Cambria" pitchFamily="18" charset="0"/>
              <a:cs typeface="Times New Roman" panose="02020603050405020304" pitchFamily="18" charset="0"/>
            </a:rPr>
            <a:t>+ </a:t>
          </a:r>
          <a:r>
            <a:rPr lang="vi-VN" sz="1500" kern="1200" dirty="0" smtClean="0">
              <a:solidFill>
                <a:schemeClr val="tx1"/>
              </a:solidFill>
              <a:latin typeface="Times New Roman" panose="02020603050405020304" pitchFamily="18" charset="0"/>
              <a:ea typeface="Cambria" pitchFamily="18" charset="0"/>
              <a:cs typeface="Times New Roman" panose="02020603050405020304" pitchFamily="18" charset="0"/>
            </a:rPr>
            <a:t>Ở miền Bắc, do ảnh hưởng của áp thấp Bắc Bộ nén gió thổi vào đất liền theo hướng </a:t>
          </a:r>
          <a:r>
            <a:rPr lang="en-US" sz="1500" kern="1200" dirty="0" err="1" smtClean="0">
              <a:solidFill>
                <a:schemeClr val="tx1"/>
              </a:solidFill>
              <a:latin typeface="Times New Roman" panose="02020603050405020304" pitchFamily="18" charset="0"/>
              <a:ea typeface="Cambria" pitchFamily="18" charset="0"/>
              <a:cs typeface="Times New Roman" panose="02020603050405020304" pitchFamily="18" charset="0"/>
            </a:rPr>
            <a:t>đông</a:t>
          </a:r>
          <a:r>
            <a:rPr lang="en-US" sz="1500" kern="1200" dirty="0" smtClean="0">
              <a:solidFill>
                <a:schemeClr val="tx1"/>
              </a:solidFill>
              <a:latin typeface="Times New Roman" panose="02020603050405020304" pitchFamily="18" charset="0"/>
              <a:ea typeface="Cambria" pitchFamily="18" charset="0"/>
              <a:cs typeface="Times New Roman" panose="02020603050405020304" pitchFamily="18" charset="0"/>
            </a:rPr>
            <a:t> </a:t>
          </a:r>
          <a:r>
            <a:rPr lang="en-US" sz="1500" kern="1200" dirty="0" err="1" smtClean="0">
              <a:solidFill>
                <a:schemeClr val="tx1"/>
              </a:solidFill>
              <a:latin typeface="Times New Roman" panose="02020603050405020304" pitchFamily="18" charset="0"/>
              <a:ea typeface="Cambria" pitchFamily="18" charset="0"/>
              <a:cs typeface="Times New Roman" panose="02020603050405020304" pitchFamily="18" charset="0"/>
            </a:rPr>
            <a:t>nam</a:t>
          </a:r>
          <a:r>
            <a:rPr lang="vi-VN" sz="1500" kern="1200" dirty="0" smtClean="0">
              <a:solidFill>
                <a:schemeClr val="tx1"/>
              </a:solidFill>
              <a:latin typeface="Times New Roman" panose="02020603050405020304" pitchFamily="18" charset="0"/>
              <a:ea typeface="Cambria" pitchFamily="18" charset="0"/>
              <a:cs typeface="Times New Roman" panose="02020603050405020304" pitchFamily="18" charset="0"/>
            </a:rPr>
            <a:t>.</a:t>
          </a:r>
          <a:endParaRPr lang="en-US" sz="1500" kern="1200" dirty="0" smtClean="0">
            <a:solidFill>
              <a:schemeClr val="tx1"/>
            </a:solidFill>
            <a:latin typeface="Times New Roman" panose="02020603050405020304" pitchFamily="18" charset="0"/>
            <a:ea typeface="Cambria" pitchFamily="18" charset="0"/>
            <a:cs typeface="Times New Roman" panose="02020603050405020304" pitchFamily="18" charset="0"/>
          </a:endParaRPr>
        </a:p>
        <a:p>
          <a:pPr lvl="0" algn="just" defTabSz="666750">
            <a:lnSpc>
              <a:spcPct val="90000"/>
            </a:lnSpc>
            <a:spcBef>
              <a:spcPct val="0"/>
            </a:spcBef>
            <a:spcAft>
              <a:spcPct val="35000"/>
            </a:spcAft>
          </a:pPr>
          <a:r>
            <a:rPr lang="vi-VN" sz="1500" kern="1200" dirty="0" smtClean="0">
              <a:solidFill>
                <a:schemeClr val="tx1"/>
              </a:solidFill>
              <a:latin typeface="Times New Roman" panose="02020603050405020304" pitchFamily="18" charset="0"/>
              <a:ea typeface="Cambria" pitchFamily="18" charset="0"/>
              <a:cs typeface="Times New Roman" panose="02020603050405020304" pitchFamily="18" charset="0"/>
            </a:rPr>
            <a:t>- Nửa đầu mùa hạ, gió </a:t>
          </a:r>
          <a:r>
            <a:rPr lang="en-US" sz="1500" kern="1200" dirty="0" err="1" smtClean="0">
              <a:solidFill>
                <a:schemeClr val="tx1"/>
              </a:solidFill>
              <a:latin typeface="Times New Roman" panose="02020603050405020304" pitchFamily="18" charset="0"/>
              <a:ea typeface="Cambria" pitchFamily="18" charset="0"/>
              <a:cs typeface="Times New Roman" panose="02020603050405020304" pitchFamily="18" charset="0"/>
            </a:rPr>
            <a:t>mùa</a:t>
          </a:r>
          <a:r>
            <a:rPr lang="en-US" sz="1500" kern="1200" dirty="0" smtClean="0">
              <a:solidFill>
                <a:schemeClr val="tx1"/>
              </a:solidFill>
              <a:latin typeface="Times New Roman" panose="02020603050405020304" pitchFamily="18" charset="0"/>
              <a:ea typeface="Cambria" pitchFamily="18" charset="0"/>
              <a:cs typeface="Times New Roman" panose="02020603050405020304" pitchFamily="18" charset="0"/>
            </a:rPr>
            <a:t> </a:t>
          </a:r>
          <a:r>
            <a:rPr lang="en-US" sz="1500" kern="1200" dirty="0" err="1" smtClean="0">
              <a:solidFill>
                <a:schemeClr val="tx1"/>
              </a:solidFill>
              <a:latin typeface="Times New Roman" panose="02020603050405020304" pitchFamily="18" charset="0"/>
              <a:ea typeface="Cambria" pitchFamily="18" charset="0"/>
              <a:cs typeface="Times New Roman" panose="02020603050405020304" pitchFamily="18" charset="0"/>
            </a:rPr>
            <a:t>tây</a:t>
          </a:r>
          <a:r>
            <a:rPr lang="en-US" sz="1500" kern="1200" dirty="0" smtClean="0">
              <a:solidFill>
                <a:schemeClr val="tx1"/>
              </a:solidFill>
              <a:latin typeface="Times New Roman" panose="02020603050405020304" pitchFamily="18" charset="0"/>
              <a:ea typeface="Cambria" pitchFamily="18" charset="0"/>
              <a:cs typeface="Times New Roman" panose="02020603050405020304" pitchFamily="18" charset="0"/>
            </a:rPr>
            <a:t> </a:t>
          </a:r>
          <a:r>
            <a:rPr lang="en-US" sz="1500" kern="1200" dirty="0" err="1" smtClean="0">
              <a:solidFill>
                <a:schemeClr val="tx1"/>
              </a:solidFill>
              <a:latin typeface="Times New Roman" panose="02020603050405020304" pitchFamily="18" charset="0"/>
              <a:ea typeface="Cambria" pitchFamily="18" charset="0"/>
              <a:cs typeface="Times New Roman" panose="02020603050405020304" pitchFamily="18" charset="0"/>
            </a:rPr>
            <a:t>nam</a:t>
          </a:r>
          <a:r>
            <a:rPr lang="en-US" sz="1500" kern="1200" dirty="0" smtClean="0">
              <a:solidFill>
                <a:schemeClr val="tx1"/>
              </a:solidFill>
              <a:latin typeface="Times New Roman" panose="02020603050405020304" pitchFamily="18" charset="0"/>
              <a:ea typeface="Cambria" pitchFamily="18" charset="0"/>
              <a:cs typeface="Times New Roman" panose="02020603050405020304" pitchFamily="18" charset="0"/>
            </a:rPr>
            <a:t> </a:t>
          </a:r>
          <a:r>
            <a:rPr lang="vi-VN" sz="1500" kern="1200" dirty="0" smtClean="0">
              <a:solidFill>
                <a:schemeClr val="tx1"/>
              </a:solidFill>
              <a:latin typeface="Times New Roman" panose="02020603050405020304" pitchFamily="18" charset="0"/>
              <a:ea typeface="Cambria" pitchFamily="18" charset="0"/>
              <a:cs typeface="Times New Roman" panose="02020603050405020304" pitchFamily="18" charset="0"/>
            </a:rPr>
            <a:t>vượt dãy Trường Sơn, Pu Đen Đinh, Pu Sam Sao gây ra hiệu ứng phơn khô nóng cho cho phía  đông Trường Sơn và nam Tây Bắc</a:t>
          </a:r>
          <a:r>
            <a:rPr lang="en-US" sz="1500" kern="1200" dirty="0" smtClean="0">
              <a:solidFill>
                <a:schemeClr val="tx1"/>
              </a:solidFill>
              <a:latin typeface="Times New Roman" panose="02020603050405020304" pitchFamily="18" charset="0"/>
              <a:ea typeface="Cambria" pitchFamily="18" charset="0"/>
              <a:cs typeface="Times New Roman" panose="02020603050405020304" pitchFamily="18" charset="0"/>
            </a:rPr>
            <a:t>, </a:t>
          </a:r>
          <a:r>
            <a:rPr lang="en-US" sz="1500" kern="1200" dirty="0" err="1" smtClean="0">
              <a:solidFill>
                <a:schemeClr val="tx1"/>
              </a:solidFill>
              <a:latin typeface="Times New Roman" panose="02020603050405020304" pitchFamily="18" charset="0"/>
              <a:ea typeface="Cambria" pitchFamily="18" charset="0"/>
              <a:cs typeface="Times New Roman" panose="02020603050405020304" pitchFamily="18" charset="0"/>
            </a:rPr>
            <a:t>nên</a:t>
          </a:r>
          <a:r>
            <a:rPr lang="en-US" sz="1500" kern="1200" dirty="0" smtClean="0">
              <a:solidFill>
                <a:schemeClr val="tx1"/>
              </a:solidFill>
              <a:latin typeface="Times New Roman" panose="02020603050405020304" pitchFamily="18" charset="0"/>
              <a:ea typeface="Cambria" pitchFamily="18" charset="0"/>
              <a:cs typeface="Times New Roman" panose="02020603050405020304" pitchFamily="18" charset="0"/>
            </a:rPr>
            <a:t> </a:t>
          </a:r>
          <a:r>
            <a:rPr lang="vi-VN" sz="1500" kern="1200" dirty="0" smtClean="0">
              <a:solidFill>
                <a:schemeClr val="tx1"/>
              </a:solidFill>
              <a:latin typeface="Times New Roman" panose="02020603050405020304" pitchFamily="18" charset="0"/>
              <a:ea typeface="Cambria" pitchFamily="18" charset="0"/>
              <a:cs typeface="Times New Roman" panose="02020603050405020304" pitchFamily="18" charset="0"/>
            </a:rPr>
            <a:t>Trường Sơn Tây hay Tây Nguyên mưa quây, Trường Sơn Đông hay ven biển miền Trung thì nắng đốt.</a:t>
          </a:r>
          <a:endParaRPr lang="en-US" sz="1500" kern="1200" dirty="0">
            <a:solidFill>
              <a:schemeClr val="tx1"/>
            </a:solidFill>
            <a:latin typeface="Times New Roman" panose="02020603050405020304" pitchFamily="18" charset="0"/>
            <a:ea typeface="Cambria" pitchFamily="18" charset="0"/>
            <a:cs typeface="Times New Roman" panose="02020603050405020304" pitchFamily="18" charset="0"/>
          </a:endParaRPr>
        </a:p>
      </dsp:txBody>
      <dsp:txXfrm>
        <a:off x="707128" y="3327398"/>
        <a:ext cx="6528363" cy="1747518"/>
      </dsp:txXfrm>
    </dsp:sp>
    <dsp:sp modelId="{BB02C15B-25BD-4CA5-8B62-85830BA892A9}">
      <dsp:nvSpPr>
        <dsp:cNvPr id="0" name=""/>
        <dsp:cNvSpPr/>
      </dsp:nvSpPr>
      <dsp:spPr>
        <a:xfrm>
          <a:off x="71155" y="3480435"/>
          <a:ext cx="1289050" cy="1289050"/>
        </a:xfrm>
        <a:prstGeom prst="ellipse">
          <a:avLst/>
        </a:prstGeom>
        <a:blipFill rotWithShape="0">
          <a:blip xmlns:r="http://schemas.openxmlformats.org/officeDocument/2006/relationships" r:embed="rId3"/>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160372-EE32-43F3-AEC8-EDBE1EE30523}">
      <dsp:nvSpPr>
        <dsp:cNvPr id="0" name=""/>
        <dsp:cNvSpPr/>
      </dsp:nvSpPr>
      <dsp:spPr>
        <a:xfrm>
          <a:off x="76206" y="2190531"/>
          <a:ext cx="710710" cy="877831"/>
        </a:xfrm>
        <a:prstGeom prst="roundRect">
          <a:avLst>
            <a:gd name="adj" fmla="val 10000"/>
          </a:avLst>
        </a:prstGeom>
        <a:solidFill>
          <a:srgbClr val="FFCCF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1" kern="1200" dirty="0" smtClean="0">
              <a:solidFill>
                <a:srgbClr val="FF0000"/>
              </a:solidFill>
              <a:latin typeface="Times New Roman" panose="02020603050405020304" pitchFamily="18" charset="0"/>
              <a:ea typeface="Cambria" pitchFamily="18" charset="0"/>
              <a:cs typeface="Times New Roman" panose="02020603050405020304" pitchFamily="18" charset="0"/>
            </a:rPr>
            <a:t>NHÓM 2</a:t>
          </a:r>
          <a:endParaRPr lang="en-US" sz="1600" b="1" kern="1200" dirty="0">
            <a:solidFill>
              <a:srgbClr val="FF0000"/>
            </a:solidFill>
            <a:latin typeface="Times New Roman" panose="02020603050405020304" pitchFamily="18" charset="0"/>
            <a:ea typeface="Cambria" pitchFamily="18" charset="0"/>
            <a:cs typeface="Times New Roman" panose="02020603050405020304" pitchFamily="18" charset="0"/>
          </a:endParaRPr>
        </a:p>
      </dsp:txBody>
      <dsp:txXfrm>
        <a:off x="97022" y="2211347"/>
        <a:ext cx="669078" cy="836199"/>
      </dsp:txXfrm>
    </dsp:sp>
    <dsp:sp modelId="{977D9258-F91B-4ECD-93BD-F70F8E8628FA}">
      <dsp:nvSpPr>
        <dsp:cNvPr id="0" name=""/>
        <dsp:cNvSpPr/>
      </dsp:nvSpPr>
      <dsp:spPr>
        <a:xfrm rot="17854377">
          <a:off x="379462" y="1941982"/>
          <a:ext cx="1517173" cy="30073"/>
        </a:xfrm>
        <a:custGeom>
          <a:avLst/>
          <a:gdLst/>
          <a:ahLst/>
          <a:cxnLst/>
          <a:rect l="0" t="0" r="0" b="0"/>
          <a:pathLst>
            <a:path>
              <a:moveTo>
                <a:pt x="0" y="15036"/>
              </a:moveTo>
              <a:lnTo>
                <a:pt x="1517173" y="1503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latin typeface="Times New Roman" panose="02020603050405020304" pitchFamily="18" charset="0"/>
            <a:cs typeface="Times New Roman" panose="02020603050405020304" pitchFamily="18" charset="0"/>
          </a:endParaRPr>
        </a:p>
      </dsp:txBody>
      <dsp:txXfrm>
        <a:off x="1100119" y="1919090"/>
        <a:ext cx="75858" cy="75858"/>
      </dsp:txXfrm>
    </dsp:sp>
    <dsp:sp modelId="{983CCE9D-A68F-45B6-B5E3-8C935362A290}">
      <dsp:nvSpPr>
        <dsp:cNvPr id="0" name=""/>
        <dsp:cNvSpPr/>
      </dsp:nvSpPr>
      <dsp:spPr>
        <a:xfrm>
          <a:off x="1489181" y="845675"/>
          <a:ext cx="753495" cy="877831"/>
        </a:xfrm>
        <a:prstGeom prst="roundRect">
          <a:avLst>
            <a:gd name="adj" fmla="val 10000"/>
          </a:avLst>
        </a:prstGeom>
        <a:solidFill>
          <a:srgbClr val="99FF6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err="1" smtClean="0">
              <a:solidFill>
                <a:schemeClr val="tx1"/>
              </a:solidFill>
              <a:latin typeface="Times New Roman" panose="02020603050405020304" pitchFamily="18" charset="0"/>
              <a:ea typeface="Cambria" pitchFamily="18" charset="0"/>
              <a:cs typeface="Times New Roman" panose="02020603050405020304" pitchFamily="18" charset="0"/>
            </a:rPr>
            <a:t>Lào</a:t>
          </a:r>
          <a:r>
            <a:rPr lang="en-US" sz="1800" b="1" kern="1200" dirty="0" smtClean="0">
              <a:solidFill>
                <a:schemeClr val="tx1"/>
              </a:solidFill>
              <a:latin typeface="Times New Roman" panose="02020603050405020304" pitchFamily="18" charset="0"/>
              <a:ea typeface="Cambria" pitchFamily="18" charset="0"/>
              <a:cs typeface="Times New Roman" panose="02020603050405020304" pitchFamily="18" charset="0"/>
            </a:rPr>
            <a:t> </a:t>
          </a:r>
          <a:r>
            <a:rPr lang="en-US" sz="1800" b="1" kern="1200" dirty="0" err="1" smtClean="0">
              <a:solidFill>
                <a:schemeClr val="tx1"/>
              </a:solidFill>
              <a:latin typeface="Times New Roman" panose="02020603050405020304" pitchFamily="18" charset="0"/>
              <a:ea typeface="Cambria" pitchFamily="18" charset="0"/>
              <a:cs typeface="Times New Roman" panose="02020603050405020304" pitchFamily="18" charset="0"/>
            </a:rPr>
            <a:t>Cai</a:t>
          </a:r>
          <a:endParaRPr lang="en-US" sz="1800" b="1" kern="1200" dirty="0">
            <a:solidFill>
              <a:schemeClr val="tx1"/>
            </a:solidFill>
            <a:latin typeface="Times New Roman" panose="02020603050405020304" pitchFamily="18" charset="0"/>
            <a:ea typeface="Cambria" pitchFamily="18" charset="0"/>
            <a:cs typeface="Times New Roman" panose="02020603050405020304" pitchFamily="18" charset="0"/>
          </a:endParaRPr>
        </a:p>
      </dsp:txBody>
      <dsp:txXfrm>
        <a:off x="1511250" y="867744"/>
        <a:ext cx="709357" cy="833693"/>
      </dsp:txXfrm>
    </dsp:sp>
    <dsp:sp modelId="{BEE14AB2-5155-4062-BDC9-81FC40CC96C5}">
      <dsp:nvSpPr>
        <dsp:cNvPr id="0" name=""/>
        <dsp:cNvSpPr/>
      </dsp:nvSpPr>
      <dsp:spPr>
        <a:xfrm rot="18880686">
          <a:off x="2094420" y="914454"/>
          <a:ext cx="998780" cy="30073"/>
        </a:xfrm>
        <a:custGeom>
          <a:avLst/>
          <a:gdLst/>
          <a:ahLst/>
          <a:cxnLst/>
          <a:rect l="0" t="0" r="0" b="0"/>
          <a:pathLst>
            <a:path>
              <a:moveTo>
                <a:pt x="0" y="15036"/>
              </a:moveTo>
              <a:lnTo>
                <a:pt x="998780" y="1503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latin typeface="Times New Roman" panose="02020603050405020304" pitchFamily="18" charset="0"/>
            <a:cs typeface="Times New Roman" panose="02020603050405020304" pitchFamily="18" charset="0"/>
          </a:endParaRPr>
        </a:p>
      </dsp:txBody>
      <dsp:txXfrm>
        <a:off x="2568840" y="904521"/>
        <a:ext cx="49939" cy="49939"/>
      </dsp:txXfrm>
    </dsp:sp>
    <dsp:sp modelId="{74752D16-F284-4733-BD06-D81B903FC595}">
      <dsp:nvSpPr>
        <dsp:cNvPr id="0" name=""/>
        <dsp:cNvSpPr/>
      </dsp:nvSpPr>
      <dsp:spPr>
        <a:xfrm>
          <a:off x="2944943" y="3216"/>
          <a:ext cx="5501003" cy="1142348"/>
        </a:xfrm>
        <a:prstGeom prst="roundRect">
          <a:avLst>
            <a:gd name="adj" fmla="val 10000"/>
          </a:avLst>
        </a:prstGeom>
        <a:solidFill>
          <a:srgbClr val="BCFCD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just" defTabSz="711200">
            <a:lnSpc>
              <a:spcPct val="90000"/>
            </a:lnSpc>
            <a:spcBef>
              <a:spcPct val="0"/>
            </a:spcBef>
            <a:spcAft>
              <a:spcPct val="35000"/>
            </a:spcAft>
          </a:pPr>
          <a:r>
            <a:rPr lang="vi-VN" sz="1600" b="1" kern="1200" dirty="0" smtClean="0">
              <a:solidFill>
                <a:schemeClr val="tx1"/>
              </a:solidFill>
              <a:latin typeface="Times New Roman" panose="02020603050405020304" pitchFamily="18" charset="0"/>
              <a:ea typeface="Cambria" pitchFamily="18" charset="0"/>
              <a:cs typeface="Times New Roman" panose="02020603050405020304" pitchFamily="18" charset="0"/>
            </a:rPr>
            <a:t>- Về nhiệt độ:</a:t>
          </a:r>
          <a:endParaRPr lang="en-US" sz="1600" b="1" kern="1200" dirty="0" smtClean="0">
            <a:solidFill>
              <a:schemeClr val="tx1"/>
            </a:solidFill>
            <a:latin typeface="Times New Roman" panose="02020603050405020304" pitchFamily="18" charset="0"/>
            <a:ea typeface="Cambria" pitchFamily="18" charset="0"/>
            <a:cs typeface="Times New Roman" panose="02020603050405020304" pitchFamily="18" charset="0"/>
          </a:endParaRPr>
        </a:p>
        <a:p>
          <a:pPr lvl="0" algn="just" defTabSz="711200">
            <a:lnSpc>
              <a:spcPct val="90000"/>
            </a:lnSpc>
            <a:spcBef>
              <a:spcPct val="0"/>
            </a:spcBef>
            <a:spcAft>
              <a:spcPct val="35000"/>
            </a:spcAft>
          </a:pPr>
          <a:r>
            <a:rPr lang="vi-VN" sz="1600" kern="1200" dirty="0" smtClean="0">
              <a:solidFill>
                <a:schemeClr val="tx1"/>
              </a:solidFill>
              <a:latin typeface="Times New Roman" panose="02020603050405020304" pitchFamily="18" charset="0"/>
              <a:ea typeface="Cambria" pitchFamily="18" charset="0"/>
              <a:cs typeface="Times New Roman" panose="02020603050405020304" pitchFamily="18" charset="0"/>
            </a:rPr>
            <a:t>+ Nhiệt độ trung bình năm: 22,4</a:t>
          </a:r>
          <a:r>
            <a:rPr lang="vi-VN" sz="1600" kern="1200" baseline="30000" dirty="0" smtClean="0">
              <a:solidFill>
                <a:schemeClr val="tx1"/>
              </a:solidFill>
              <a:latin typeface="Times New Roman" panose="02020603050405020304" pitchFamily="18" charset="0"/>
              <a:ea typeface="Cambria" pitchFamily="18" charset="0"/>
              <a:cs typeface="Times New Roman" panose="02020603050405020304" pitchFamily="18" charset="0"/>
            </a:rPr>
            <a:t>0</a:t>
          </a:r>
          <a:r>
            <a:rPr lang="vi-VN" sz="1600" kern="1200" dirty="0" smtClean="0">
              <a:solidFill>
                <a:schemeClr val="tx1"/>
              </a:solidFill>
              <a:latin typeface="Times New Roman" panose="02020603050405020304" pitchFamily="18" charset="0"/>
              <a:ea typeface="Cambria" pitchFamily="18" charset="0"/>
              <a:cs typeface="Times New Roman" panose="02020603050405020304" pitchFamily="18" charset="0"/>
            </a:rPr>
            <a:t>C.</a:t>
          </a:r>
          <a:endParaRPr lang="en-US" sz="1600" kern="1200" dirty="0" smtClean="0">
            <a:solidFill>
              <a:schemeClr val="tx1"/>
            </a:solidFill>
            <a:latin typeface="Times New Roman" panose="02020603050405020304" pitchFamily="18" charset="0"/>
            <a:ea typeface="Cambria" pitchFamily="18" charset="0"/>
            <a:cs typeface="Times New Roman" panose="02020603050405020304" pitchFamily="18" charset="0"/>
          </a:endParaRPr>
        </a:p>
        <a:p>
          <a:pPr lvl="0" algn="just" defTabSz="711200">
            <a:lnSpc>
              <a:spcPct val="90000"/>
            </a:lnSpc>
            <a:spcBef>
              <a:spcPct val="0"/>
            </a:spcBef>
            <a:spcAft>
              <a:spcPct val="35000"/>
            </a:spcAft>
          </a:pPr>
          <a:r>
            <a:rPr lang="vi-VN" sz="1600" kern="1200" dirty="0" smtClean="0">
              <a:solidFill>
                <a:schemeClr val="tx1"/>
              </a:solidFill>
              <a:latin typeface="Times New Roman" panose="02020603050405020304" pitchFamily="18" charset="0"/>
              <a:ea typeface="Cambria" pitchFamily="18" charset="0"/>
              <a:cs typeface="Times New Roman" panose="02020603050405020304" pitchFamily="18" charset="0"/>
            </a:rPr>
            <a:t>+ Nhiệt độ cao nhất khoảng 28</a:t>
          </a:r>
          <a:r>
            <a:rPr lang="vi-VN" sz="1600" kern="1200" baseline="30000" dirty="0" smtClean="0">
              <a:solidFill>
                <a:schemeClr val="tx1"/>
              </a:solidFill>
              <a:latin typeface="Times New Roman" panose="02020603050405020304" pitchFamily="18" charset="0"/>
              <a:ea typeface="Cambria" pitchFamily="18" charset="0"/>
              <a:cs typeface="Times New Roman" panose="02020603050405020304" pitchFamily="18" charset="0"/>
            </a:rPr>
            <a:t>0</a:t>
          </a:r>
          <a:r>
            <a:rPr lang="vi-VN" sz="1600" kern="1200" dirty="0" smtClean="0">
              <a:solidFill>
                <a:schemeClr val="tx1"/>
              </a:solidFill>
              <a:latin typeface="Times New Roman" panose="02020603050405020304" pitchFamily="18" charset="0"/>
              <a:ea typeface="Cambria" pitchFamily="18" charset="0"/>
              <a:cs typeface="Times New Roman" panose="02020603050405020304" pitchFamily="18" charset="0"/>
            </a:rPr>
            <a:t>C, thấp nhất khoảng 15</a:t>
          </a:r>
          <a:r>
            <a:rPr lang="vi-VN" sz="1600" kern="1200" baseline="30000" dirty="0" smtClean="0">
              <a:solidFill>
                <a:schemeClr val="tx1"/>
              </a:solidFill>
              <a:latin typeface="Times New Roman" panose="02020603050405020304" pitchFamily="18" charset="0"/>
              <a:ea typeface="Cambria" pitchFamily="18" charset="0"/>
              <a:cs typeface="Times New Roman" panose="02020603050405020304" pitchFamily="18" charset="0"/>
            </a:rPr>
            <a:t>0</a:t>
          </a:r>
          <a:r>
            <a:rPr lang="vi-VN" sz="1600" kern="1200" dirty="0" smtClean="0">
              <a:solidFill>
                <a:schemeClr val="tx1"/>
              </a:solidFill>
              <a:latin typeface="Times New Roman" panose="02020603050405020304" pitchFamily="18" charset="0"/>
              <a:ea typeface="Cambria" pitchFamily="18" charset="0"/>
              <a:cs typeface="Times New Roman" panose="02020603050405020304" pitchFamily="18" charset="0"/>
            </a:rPr>
            <a:t>C.</a:t>
          </a:r>
          <a:endParaRPr lang="en-US" sz="1600" kern="1200" dirty="0" smtClean="0">
            <a:solidFill>
              <a:schemeClr val="tx1"/>
            </a:solidFill>
            <a:latin typeface="Times New Roman" panose="02020603050405020304" pitchFamily="18" charset="0"/>
            <a:ea typeface="Cambria" pitchFamily="18" charset="0"/>
            <a:cs typeface="Times New Roman" panose="02020603050405020304" pitchFamily="18" charset="0"/>
          </a:endParaRPr>
        </a:p>
      </dsp:txBody>
      <dsp:txXfrm>
        <a:off x="2978401" y="36674"/>
        <a:ext cx="5434087" cy="1075432"/>
      </dsp:txXfrm>
    </dsp:sp>
    <dsp:sp modelId="{085DDCEE-9B2A-4FE1-8803-7719DDB3D6CB}">
      <dsp:nvSpPr>
        <dsp:cNvPr id="0" name=""/>
        <dsp:cNvSpPr/>
      </dsp:nvSpPr>
      <dsp:spPr>
        <a:xfrm rot="2532635">
          <a:off x="2119742" y="1588060"/>
          <a:ext cx="948135" cy="30073"/>
        </a:xfrm>
        <a:custGeom>
          <a:avLst/>
          <a:gdLst/>
          <a:ahLst/>
          <a:cxnLst/>
          <a:rect l="0" t="0" r="0" b="0"/>
          <a:pathLst>
            <a:path>
              <a:moveTo>
                <a:pt x="0" y="15036"/>
              </a:moveTo>
              <a:lnTo>
                <a:pt x="948135" y="1503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latin typeface="Times New Roman" panose="02020603050405020304" pitchFamily="18" charset="0"/>
            <a:cs typeface="Times New Roman" panose="02020603050405020304" pitchFamily="18" charset="0"/>
          </a:endParaRPr>
        </a:p>
      </dsp:txBody>
      <dsp:txXfrm>
        <a:off x="2570107" y="1579394"/>
        <a:ext cx="47406" cy="47406"/>
      </dsp:txXfrm>
    </dsp:sp>
    <dsp:sp modelId="{83021AC3-EBE3-4F91-90D4-B475F247BF98}">
      <dsp:nvSpPr>
        <dsp:cNvPr id="0" name=""/>
        <dsp:cNvSpPr/>
      </dsp:nvSpPr>
      <dsp:spPr>
        <a:xfrm>
          <a:off x="2944943" y="1277239"/>
          <a:ext cx="5509237" cy="1288727"/>
        </a:xfrm>
        <a:prstGeom prst="roundRect">
          <a:avLst>
            <a:gd name="adj" fmla="val 10000"/>
          </a:avLst>
        </a:prstGeom>
        <a:solidFill>
          <a:srgbClr val="BCFCD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just" defTabSz="711200">
            <a:lnSpc>
              <a:spcPct val="90000"/>
            </a:lnSpc>
            <a:spcBef>
              <a:spcPct val="0"/>
            </a:spcBef>
            <a:spcAft>
              <a:spcPct val="35000"/>
            </a:spcAft>
          </a:pPr>
          <a:r>
            <a:rPr lang="vi-VN" sz="1600" b="1" kern="1200" dirty="0" smtClean="0">
              <a:solidFill>
                <a:schemeClr val="tx1"/>
              </a:solidFill>
              <a:latin typeface="Times New Roman" panose="02020603050405020304" pitchFamily="18" charset="0"/>
              <a:ea typeface="Cambria" pitchFamily="18" charset="0"/>
              <a:cs typeface="Times New Roman" panose="02020603050405020304" pitchFamily="18" charset="0"/>
            </a:rPr>
            <a:t>- Về lượng mưa:</a:t>
          </a:r>
          <a:endParaRPr lang="en-US" sz="1600" b="1" kern="1200" dirty="0" smtClean="0">
            <a:solidFill>
              <a:schemeClr val="tx1"/>
            </a:solidFill>
            <a:latin typeface="Times New Roman" panose="02020603050405020304" pitchFamily="18" charset="0"/>
            <a:ea typeface="Cambria" pitchFamily="18" charset="0"/>
            <a:cs typeface="Times New Roman" panose="02020603050405020304" pitchFamily="18" charset="0"/>
          </a:endParaRPr>
        </a:p>
        <a:p>
          <a:pPr lvl="0" algn="just" defTabSz="711200">
            <a:lnSpc>
              <a:spcPct val="90000"/>
            </a:lnSpc>
            <a:spcBef>
              <a:spcPct val="0"/>
            </a:spcBef>
            <a:spcAft>
              <a:spcPct val="35000"/>
            </a:spcAft>
          </a:pPr>
          <a:r>
            <a:rPr lang="vi-VN" sz="1600" kern="1200" dirty="0" smtClean="0">
              <a:solidFill>
                <a:schemeClr val="tx1"/>
              </a:solidFill>
              <a:latin typeface="Times New Roman" panose="02020603050405020304" pitchFamily="18" charset="0"/>
              <a:ea typeface="Cambria" pitchFamily="18" charset="0"/>
              <a:cs typeface="Times New Roman" panose="02020603050405020304" pitchFamily="18" charset="0"/>
            </a:rPr>
            <a:t>+ Tổng lượng mưa trong năm : 1765mm.</a:t>
          </a:r>
          <a:endParaRPr lang="en-US" sz="1600" kern="1200" dirty="0" smtClean="0">
            <a:solidFill>
              <a:schemeClr val="tx1"/>
            </a:solidFill>
            <a:latin typeface="Times New Roman" panose="02020603050405020304" pitchFamily="18" charset="0"/>
            <a:ea typeface="Cambria" pitchFamily="18" charset="0"/>
            <a:cs typeface="Times New Roman" panose="02020603050405020304" pitchFamily="18" charset="0"/>
          </a:endParaRPr>
        </a:p>
        <a:p>
          <a:pPr lvl="0" algn="just" defTabSz="711200">
            <a:lnSpc>
              <a:spcPct val="90000"/>
            </a:lnSpc>
            <a:spcBef>
              <a:spcPct val="0"/>
            </a:spcBef>
            <a:spcAft>
              <a:spcPct val="35000"/>
            </a:spcAft>
          </a:pPr>
          <a:r>
            <a:rPr lang="vi-VN" sz="1600" kern="1200" dirty="0" smtClean="0">
              <a:solidFill>
                <a:schemeClr val="tx1"/>
              </a:solidFill>
              <a:latin typeface="Times New Roman" panose="02020603050405020304" pitchFamily="18" charset="0"/>
              <a:ea typeface="Cambria" pitchFamily="18" charset="0"/>
              <a:cs typeface="Times New Roman" panose="02020603050405020304" pitchFamily="18" charset="0"/>
            </a:rPr>
            <a:t>+ Lượng mưa cao nhất khoảng 350mm, lượng mưa thấp nhất khoảng 35mm.</a:t>
          </a:r>
          <a:endParaRPr lang="en-US" sz="1600" kern="1200" dirty="0" smtClean="0">
            <a:solidFill>
              <a:schemeClr val="tx1"/>
            </a:solidFill>
            <a:latin typeface="Times New Roman" panose="02020603050405020304" pitchFamily="18" charset="0"/>
            <a:ea typeface="Cambria" pitchFamily="18" charset="0"/>
            <a:cs typeface="Times New Roman" panose="02020603050405020304" pitchFamily="18" charset="0"/>
          </a:endParaRPr>
        </a:p>
      </dsp:txBody>
      <dsp:txXfrm>
        <a:off x="2982689" y="1314985"/>
        <a:ext cx="5433745" cy="1213235"/>
      </dsp:txXfrm>
    </dsp:sp>
    <dsp:sp modelId="{2C7633BD-46F7-4934-84F1-2C7EF7441B97}">
      <dsp:nvSpPr>
        <dsp:cNvPr id="0" name=""/>
        <dsp:cNvSpPr/>
      </dsp:nvSpPr>
      <dsp:spPr>
        <a:xfrm rot="3745623">
          <a:off x="379462" y="3286838"/>
          <a:ext cx="1517173" cy="30073"/>
        </a:xfrm>
        <a:custGeom>
          <a:avLst/>
          <a:gdLst/>
          <a:ahLst/>
          <a:cxnLst/>
          <a:rect l="0" t="0" r="0" b="0"/>
          <a:pathLst>
            <a:path>
              <a:moveTo>
                <a:pt x="0" y="15036"/>
              </a:moveTo>
              <a:lnTo>
                <a:pt x="1517173" y="1503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latin typeface="Times New Roman" panose="02020603050405020304" pitchFamily="18" charset="0"/>
            <a:cs typeface="Times New Roman" panose="02020603050405020304" pitchFamily="18" charset="0"/>
          </a:endParaRPr>
        </a:p>
      </dsp:txBody>
      <dsp:txXfrm>
        <a:off x="1100119" y="3263946"/>
        <a:ext cx="75858" cy="75858"/>
      </dsp:txXfrm>
    </dsp:sp>
    <dsp:sp modelId="{E06B0587-1B83-4659-BE19-EEC915595376}">
      <dsp:nvSpPr>
        <dsp:cNvPr id="0" name=""/>
        <dsp:cNvSpPr/>
      </dsp:nvSpPr>
      <dsp:spPr>
        <a:xfrm>
          <a:off x="1489181" y="3535387"/>
          <a:ext cx="754900" cy="877831"/>
        </a:xfrm>
        <a:prstGeom prst="roundRect">
          <a:avLst>
            <a:gd name="adj" fmla="val 10000"/>
          </a:avLst>
        </a:prstGeom>
        <a:solidFill>
          <a:srgbClr val="99FF6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smtClean="0">
              <a:solidFill>
                <a:schemeClr val="tx1"/>
              </a:solidFill>
              <a:latin typeface="Times New Roman" panose="02020603050405020304" pitchFamily="18" charset="0"/>
              <a:ea typeface="Cambria" pitchFamily="18" charset="0"/>
              <a:cs typeface="Times New Roman" panose="02020603050405020304" pitchFamily="18" charset="0"/>
            </a:rPr>
            <a:t>Sa </a:t>
          </a:r>
        </a:p>
        <a:p>
          <a:pPr lvl="0" algn="ctr" defTabSz="800100">
            <a:lnSpc>
              <a:spcPct val="90000"/>
            </a:lnSpc>
            <a:spcBef>
              <a:spcPct val="0"/>
            </a:spcBef>
            <a:spcAft>
              <a:spcPct val="35000"/>
            </a:spcAft>
          </a:pPr>
          <a:r>
            <a:rPr lang="en-US" sz="1800" b="1" kern="1200" dirty="0" smtClean="0">
              <a:solidFill>
                <a:schemeClr val="tx1"/>
              </a:solidFill>
              <a:latin typeface="Times New Roman" panose="02020603050405020304" pitchFamily="18" charset="0"/>
              <a:ea typeface="Cambria" pitchFamily="18" charset="0"/>
              <a:cs typeface="Times New Roman" panose="02020603050405020304" pitchFamily="18" charset="0"/>
            </a:rPr>
            <a:t>Pa</a:t>
          </a:r>
          <a:endParaRPr lang="en-US" sz="1800" b="1" kern="1200" dirty="0">
            <a:solidFill>
              <a:schemeClr val="tx1"/>
            </a:solidFill>
            <a:latin typeface="Times New Roman" panose="02020603050405020304" pitchFamily="18" charset="0"/>
            <a:ea typeface="Cambria" pitchFamily="18" charset="0"/>
            <a:cs typeface="Times New Roman" panose="02020603050405020304" pitchFamily="18" charset="0"/>
          </a:endParaRPr>
        </a:p>
      </dsp:txBody>
      <dsp:txXfrm>
        <a:off x="1511291" y="3557497"/>
        <a:ext cx="710680" cy="833611"/>
      </dsp:txXfrm>
    </dsp:sp>
    <dsp:sp modelId="{E015C146-2506-4481-A4D5-7B3CD11B341C}">
      <dsp:nvSpPr>
        <dsp:cNvPr id="0" name=""/>
        <dsp:cNvSpPr/>
      </dsp:nvSpPr>
      <dsp:spPr>
        <a:xfrm rot="18922872">
          <a:off x="2101909" y="3612775"/>
          <a:ext cx="986611" cy="30073"/>
        </a:xfrm>
        <a:custGeom>
          <a:avLst/>
          <a:gdLst/>
          <a:ahLst/>
          <a:cxnLst/>
          <a:rect l="0" t="0" r="0" b="0"/>
          <a:pathLst>
            <a:path>
              <a:moveTo>
                <a:pt x="0" y="15036"/>
              </a:moveTo>
              <a:lnTo>
                <a:pt x="986611" y="1503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latin typeface="Times New Roman" panose="02020603050405020304" pitchFamily="18" charset="0"/>
            <a:cs typeface="Times New Roman" panose="02020603050405020304" pitchFamily="18" charset="0"/>
          </a:endParaRPr>
        </a:p>
      </dsp:txBody>
      <dsp:txXfrm>
        <a:off x="2570549" y="3603146"/>
        <a:ext cx="49330" cy="49330"/>
      </dsp:txXfrm>
    </dsp:sp>
    <dsp:sp modelId="{E830DF01-FA7C-4A8E-95CC-AC276B40E34D}">
      <dsp:nvSpPr>
        <dsp:cNvPr id="0" name=""/>
        <dsp:cNvSpPr/>
      </dsp:nvSpPr>
      <dsp:spPr>
        <a:xfrm>
          <a:off x="2946347" y="2697641"/>
          <a:ext cx="5504883" cy="1167358"/>
        </a:xfrm>
        <a:prstGeom prst="roundRect">
          <a:avLst>
            <a:gd name="adj" fmla="val 10000"/>
          </a:avLst>
        </a:prstGeom>
        <a:solidFill>
          <a:srgbClr val="BCFCD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just" defTabSz="711200">
            <a:lnSpc>
              <a:spcPct val="90000"/>
            </a:lnSpc>
            <a:spcBef>
              <a:spcPct val="0"/>
            </a:spcBef>
            <a:spcAft>
              <a:spcPct val="35000"/>
            </a:spcAft>
          </a:pPr>
          <a:r>
            <a:rPr lang="vi-VN" sz="1600" b="1" kern="1200" dirty="0" smtClean="0">
              <a:solidFill>
                <a:schemeClr val="tx1"/>
              </a:solidFill>
              <a:latin typeface="Times New Roman" panose="02020603050405020304" pitchFamily="18" charset="0"/>
              <a:ea typeface="Cambria" pitchFamily="18" charset="0"/>
              <a:cs typeface="Times New Roman" panose="02020603050405020304" pitchFamily="18" charset="0"/>
            </a:rPr>
            <a:t>- Về nhiệt độ:</a:t>
          </a:r>
          <a:endParaRPr lang="en-US" sz="1600" b="1" kern="1200" dirty="0" smtClean="0">
            <a:solidFill>
              <a:schemeClr val="tx1"/>
            </a:solidFill>
            <a:latin typeface="Times New Roman" panose="02020603050405020304" pitchFamily="18" charset="0"/>
            <a:ea typeface="Cambria" pitchFamily="18" charset="0"/>
            <a:cs typeface="Times New Roman" panose="02020603050405020304" pitchFamily="18" charset="0"/>
          </a:endParaRPr>
        </a:p>
        <a:p>
          <a:pPr lvl="0" algn="just" defTabSz="711200">
            <a:lnSpc>
              <a:spcPct val="90000"/>
            </a:lnSpc>
            <a:spcBef>
              <a:spcPct val="0"/>
            </a:spcBef>
            <a:spcAft>
              <a:spcPct val="35000"/>
            </a:spcAft>
          </a:pPr>
          <a:r>
            <a:rPr lang="vi-VN" sz="1600" kern="1200" dirty="0" smtClean="0">
              <a:solidFill>
                <a:schemeClr val="tx1"/>
              </a:solidFill>
              <a:latin typeface="Times New Roman" panose="02020603050405020304" pitchFamily="18" charset="0"/>
              <a:ea typeface="Cambria" pitchFamily="18" charset="0"/>
              <a:cs typeface="Times New Roman" panose="02020603050405020304" pitchFamily="18" charset="0"/>
            </a:rPr>
            <a:t>+ Nhiệt độ trung bình năm: 15,5</a:t>
          </a:r>
          <a:r>
            <a:rPr lang="vi-VN" sz="1600" kern="1200" baseline="30000" dirty="0" smtClean="0">
              <a:solidFill>
                <a:schemeClr val="tx1"/>
              </a:solidFill>
              <a:latin typeface="Times New Roman" panose="02020603050405020304" pitchFamily="18" charset="0"/>
              <a:ea typeface="Cambria" pitchFamily="18" charset="0"/>
              <a:cs typeface="Times New Roman" panose="02020603050405020304" pitchFamily="18" charset="0"/>
            </a:rPr>
            <a:t>0</a:t>
          </a:r>
          <a:r>
            <a:rPr lang="vi-VN" sz="1600" kern="1200" dirty="0" smtClean="0">
              <a:solidFill>
                <a:schemeClr val="tx1"/>
              </a:solidFill>
              <a:latin typeface="Times New Roman" panose="02020603050405020304" pitchFamily="18" charset="0"/>
              <a:ea typeface="Cambria" pitchFamily="18" charset="0"/>
              <a:cs typeface="Times New Roman" panose="02020603050405020304" pitchFamily="18" charset="0"/>
            </a:rPr>
            <a:t>C.</a:t>
          </a:r>
          <a:endParaRPr lang="en-US" sz="1600" kern="1200" dirty="0" smtClean="0">
            <a:solidFill>
              <a:schemeClr val="tx1"/>
            </a:solidFill>
            <a:latin typeface="Times New Roman" panose="02020603050405020304" pitchFamily="18" charset="0"/>
            <a:ea typeface="Cambria" pitchFamily="18" charset="0"/>
            <a:cs typeface="Times New Roman" panose="02020603050405020304" pitchFamily="18" charset="0"/>
          </a:endParaRPr>
        </a:p>
        <a:p>
          <a:pPr lvl="0" algn="just" defTabSz="711200">
            <a:lnSpc>
              <a:spcPct val="90000"/>
            </a:lnSpc>
            <a:spcBef>
              <a:spcPct val="0"/>
            </a:spcBef>
            <a:spcAft>
              <a:spcPct val="35000"/>
            </a:spcAft>
          </a:pPr>
          <a:r>
            <a:rPr lang="vi-VN" sz="1600" kern="1200" dirty="0" smtClean="0">
              <a:solidFill>
                <a:schemeClr val="tx1"/>
              </a:solidFill>
              <a:latin typeface="Times New Roman" panose="02020603050405020304" pitchFamily="18" charset="0"/>
              <a:ea typeface="Cambria" pitchFamily="18" charset="0"/>
              <a:cs typeface="Times New Roman" panose="02020603050405020304" pitchFamily="18" charset="0"/>
            </a:rPr>
            <a:t>+ Nhiệt độ cao nhất khoảng 20</a:t>
          </a:r>
          <a:r>
            <a:rPr lang="vi-VN" sz="1600" kern="1200" baseline="30000" dirty="0" smtClean="0">
              <a:solidFill>
                <a:schemeClr val="tx1"/>
              </a:solidFill>
              <a:latin typeface="Times New Roman" panose="02020603050405020304" pitchFamily="18" charset="0"/>
              <a:ea typeface="Cambria" pitchFamily="18" charset="0"/>
              <a:cs typeface="Times New Roman" panose="02020603050405020304" pitchFamily="18" charset="0"/>
            </a:rPr>
            <a:t>0</a:t>
          </a:r>
          <a:r>
            <a:rPr lang="vi-VN" sz="1600" kern="1200" dirty="0" smtClean="0">
              <a:solidFill>
                <a:schemeClr val="tx1"/>
              </a:solidFill>
              <a:latin typeface="Times New Roman" panose="02020603050405020304" pitchFamily="18" charset="0"/>
              <a:ea typeface="Cambria" pitchFamily="18" charset="0"/>
              <a:cs typeface="Times New Roman" panose="02020603050405020304" pitchFamily="18" charset="0"/>
            </a:rPr>
            <a:t>C, thấp nhất khoảng 8</a:t>
          </a:r>
          <a:r>
            <a:rPr lang="vi-VN" sz="1600" kern="1200" baseline="30000" dirty="0" smtClean="0">
              <a:solidFill>
                <a:schemeClr val="tx1"/>
              </a:solidFill>
              <a:latin typeface="Times New Roman" panose="02020603050405020304" pitchFamily="18" charset="0"/>
              <a:ea typeface="Cambria" pitchFamily="18" charset="0"/>
              <a:cs typeface="Times New Roman" panose="02020603050405020304" pitchFamily="18" charset="0"/>
            </a:rPr>
            <a:t>0</a:t>
          </a:r>
          <a:r>
            <a:rPr lang="vi-VN" sz="1600" kern="1200" dirty="0" smtClean="0">
              <a:solidFill>
                <a:schemeClr val="tx1"/>
              </a:solidFill>
              <a:latin typeface="Times New Roman" panose="02020603050405020304" pitchFamily="18" charset="0"/>
              <a:ea typeface="Cambria" pitchFamily="18" charset="0"/>
              <a:cs typeface="Times New Roman" panose="02020603050405020304" pitchFamily="18" charset="0"/>
            </a:rPr>
            <a:t>C.</a:t>
          </a:r>
          <a:endParaRPr lang="en-US" sz="1600" kern="1200" dirty="0" smtClean="0">
            <a:solidFill>
              <a:schemeClr val="tx1"/>
            </a:solidFill>
            <a:latin typeface="Times New Roman" panose="02020603050405020304" pitchFamily="18" charset="0"/>
            <a:ea typeface="Cambria" pitchFamily="18" charset="0"/>
            <a:cs typeface="Times New Roman" panose="02020603050405020304" pitchFamily="18" charset="0"/>
          </a:endParaRPr>
        </a:p>
      </dsp:txBody>
      <dsp:txXfrm>
        <a:off x="2980538" y="2731832"/>
        <a:ext cx="5436501" cy="1098976"/>
      </dsp:txXfrm>
    </dsp:sp>
    <dsp:sp modelId="{516AF49E-EFD9-4C3D-9038-3141FA588384}">
      <dsp:nvSpPr>
        <dsp:cNvPr id="0" name=""/>
        <dsp:cNvSpPr/>
      </dsp:nvSpPr>
      <dsp:spPr>
        <a:xfrm rot="2565921">
          <a:off x="2116924" y="4284025"/>
          <a:ext cx="956581" cy="30073"/>
        </a:xfrm>
        <a:custGeom>
          <a:avLst/>
          <a:gdLst/>
          <a:ahLst/>
          <a:cxnLst/>
          <a:rect l="0" t="0" r="0" b="0"/>
          <a:pathLst>
            <a:path>
              <a:moveTo>
                <a:pt x="0" y="15036"/>
              </a:moveTo>
              <a:lnTo>
                <a:pt x="956581" y="15036"/>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latin typeface="Times New Roman" panose="02020603050405020304" pitchFamily="18" charset="0"/>
            <a:cs typeface="Times New Roman" panose="02020603050405020304" pitchFamily="18" charset="0"/>
          </a:endParaRPr>
        </a:p>
      </dsp:txBody>
      <dsp:txXfrm>
        <a:off x="2571300" y="4275147"/>
        <a:ext cx="47829" cy="47829"/>
      </dsp:txXfrm>
    </dsp:sp>
    <dsp:sp modelId="{8ABD9155-0C2D-4925-B73A-7F453F57773A}">
      <dsp:nvSpPr>
        <dsp:cNvPr id="0" name=""/>
        <dsp:cNvSpPr/>
      </dsp:nvSpPr>
      <dsp:spPr>
        <a:xfrm>
          <a:off x="2946347" y="3996674"/>
          <a:ext cx="5474054" cy="1254290"/>
        </a:xfrm>
        <a:prstGeom prst="roundRect">
          <a:avLst>
            <a:gd name="adj" fmla="val 10000"/>
          </a:avLst>
        </a:prstGeom>
        <a:solidFill>
          <a:srgbClr val="BCFCD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just" defTabSz="711200">
            <a:lnSpc>
              <a:spcPct val="90000"/>
            </a:lnSpc>
            <a:spcBef>
              <a:spcPct val="0"/>
            </a:spcBef>
            <a:spcAft>
              <a:spcPct val="35000"/>
            </a:spcAft>
          </a:pPr>
          <a:r>
            <a:rPr lang="vi-VN" sz="1600" b="1" kern="1200" dirty="0" smtClean="0">
              <a:solidFill>
                <a:schemeClr val="tx1"/>
              </a:solidFill>
              <a:latin typeface="Times New Roman" panose="02020603050405020304" pitchFamily="18" charset="0"/>
              <a:ea typeface="Cambria" pitchFamily="18" charset="0"/>
              <a:cs typeface="Times New Roman" panose="02020603050405020304" pitchFamily="18" charset="0"/>
            </a:rPr>
            <a:t>- Về lượng mưa:</a:t>
          </a:r>
          <a:endParaRPr lang="en-US" sz="1600" b="1" kern="1200" dirty="0" smtClean="0">
            <a:solidFill>
              <a:schemeClr val="tx1"/>
            </a:solidFill>
            <a:latin typeface="Times New Roman" panose="02020603050405020304" pitchFamily="18" charset="0"/>
            <a:ea typeface="Cambria" pitchFamily="18" charset="0"/>
            <a:cs typeface="Times New Roman" panose="02020603050405020304" pitchFamily="18" charset="0"/>
          </a:endParaRPr>
        </a:p>
        <a:p>
          <a:pPr lvl="0" algn="just" defTabSz="711200">
            <a:lnSpc>
              <a:spcPct val="90000"/>
            </a:lnSpc>
            <a:spcBef>
              <a:spcPct val="0"/>
            </a:spcBef>
            <a:spcAft>
              <a:spcPct val="35000"/>
            </a:spcAft>
          </a:pPr>
          <a:r>
            <a:rPr lang="vi-VN" sz="1600" kern="1200" dirty="0" smtClean="0">
              <a:solidFill>
                <a:schemeClr val="tx1"/>
              </a:solidFill>
              <a:latin typeface="Times New Roman" panose="02020603050405020304" pitchFamily="18" charset="0"/>
              <a:ea typeface="Cambria" pitchFamily="18" charset="0"/>
              <a:cs typeface="Times New Roman" panose="02020603050405020304" pitchFamily="18" charset="0"/>
            </a:rPr>
            <a:t>+ Tổng lượng mưa trong năm : 2674mm.</a:t>
          </a:r>
          <a:endParaRPr lang="en-US" sz="1600" kern="1200" dirty="0" smtClean="0">
            <a:solidFill>
              <a:schemeClr val="tx1"/>
            </a:solidFill>
            <a:latin typeface="Times New Roman" panose="02020603050405020304" pitchFamily="18" charset="0"/>
            <a:ea typeface="Cambria" pitchFamily="18" charset="0"/>
            <a:cs typeface="Times New Roman" panose="02020603050405020304" pitchFamily="18" charset="0"/>
          </a:endParaRPr>
        </a:p>
        <a:p>
          <a:pPr lvl="0" algn="just" defTabSz="711200">
            <a:lnSpc>
              <a:spcPct val="90000"/>
            </a:lnSpc>
            <a:spcBef>
              <a:spcPct val="0"/>
            </a:spcBef>
            <a:spcAft>
              <a:spcPct val="35000"/>
            </a:spcAft>
          </a:pPr>
          <a:r>
            <a:rPr lang="vi-VN" sz="1600" kern="1200" dirty="0" smtClean="0">
              <a:solidFill>
                <a:schemeClr val="tx1"/>
              </a:solidFill>
              <a:latin typeface="Times New Roman" panose="02020603050405020304" pitchFamily="18" charset="0"/>
              <a:ea typeface="Cambria" pitchFamily="18" charset="0"/>
              <a:cs typeface="Times New Roman" panose="02020603050405020304" pitchFamily="18" charset="0"/>
            </a:rPr>
            <a:t>+ Lượng mưa cao nhất khoảng 500mm, lượng mưa thấp nhất khoảng 80mm.</a:t>
          </a:r>
          <a:endParaRPr lang="en-US" sz="1600" kern="1200" dirty="0" smtClean="0">
            <a:solidFill>
              <a:schemeClr val="tx1"/>
            </a:solidFill>
            <a:latin typeface="Times New Roman" panose="02020603050405020304" pitchFamily="18" charset="0"/>
            <a:ea typeface="Cambria" pitchFamily="18" charset="0"/>
            <a:cs typeface="Times New Roman" panose="02020603050405020304" pitchFamily="18" charset="0"/>
          </a:endParaRPr>
        </a:p>
      </dsp:txBody>
      <dsp:txXfrm>
        <a:off x="2983084" y="4033411"/>
        <a:ext cx="5400580" cy="11808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DD6924-4358-49CE-8126-3D2FF9DB245A}">
      <dsp:nvSpPr>
        <dsp:cNvPr id="0" name=""/>
        <dsp:cNvSpPr/>
      </dsp:nvSpPr>
      <dsp:spPr>
        <a:xfrm>
          <a:off x="351901" y="0"/>
          <a:ext cx="5376361" cy="5376361"/>
        </a:xfrm>
        <a:prstGeom prst="triangle">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32AF36-1422-4DC3-9BCD-6321EEB14E5D}">
      <dsp:nvSpPr>
        <dsp:cNvPr id="0" name=""/>
        <dsp:cNvSpPr/>
      </dsp:nvSpPr>
      <dsp:spPr>
        <a:xfrm>
          <a:off x="2656930" y="539996"/>
          <a:ext cx="4260938" cy="2387930"/>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just" defTabSz="800100">
            <a:lnSpc>
              <a:spcPct val="90000"/>
            </a:lnSpc>
            <a:spcBef>
              <a:spcPct val="0"/>
            </a:spcBef>
            <a:spcAft>
              <a:spcPct val="35000"/>
            </a:spcAft>
          </a:pPr>
          <a:endParaRPr lang="en-US" sz="1800" b="1" kern="1200" dirty="0" smtClean="0">
            <a:latin typeface="Times New Roman" panose="02020603050405020304" pitchFamily="18" charset="0"/>
            <a:ea typeface="Cambria" pitchFamily="18" charset="0"/>
            <a:cs typeface="Times New Roman" panose="02020603050405020304" pitchFamily="18" charset="0"/>
          </a:endParaRPr>
        </a:p>
        <a:p>
          <a:pPr lvl="0" algn="just" defTabSz="800100">
            <a:lnSpc>
              <a:spcPct val="90000"/>
            </a:lnSpc>
            <a:spcBef>
              <a:spcPct val="0"/>
            </a:spcBef>
            <a:spcAft>
              <a:spcPct val="35000"/>
            </a:spcAft>
          </a:pPr>
          <a:r>
            <a:rPr lang="en-US" sz="1800" b="1" kern="1200" dirty="0" smtClean="0">
              <a:latin typeface="Times New Roman" panose="02020603050405020304" pitchFamily="18" charset="0"/>
              <a:ea typeface="Cambria" pitchFamily="18" charset="0"/>
              <a:cs typeface="Times New Roman" panose="02020603050405020304" pitchFamily="18" charset="0"/>
            </a:rPr>
            <a:t>- </a:t>
          </a:r>
          <a:r>
            <a:rPr lang="en-US" sz="1800" b="1" kern="1200" dirty="0" err="1" smtClean="0">
              <a:latin typeface="Times New Roman" panose="02020603050405020304" pitchFamily="18" charset="0"/>
              <a:ea typeface="Cambria" pitchFamily="18" charset="0"/>
              <a:cs typeface="Times New Roman" panose="02020603050405020304" pitchFamily="18" charset="0"/>
            </a:rPr>
            <a:t>Phân</a:t>
          </a:r>
          <a:r>
            <a:rPr lang="en-US" sz="1800" b="1" kern="1200" dirty="0" smtClean="0">
              <a:latin typeface="Times New Roman" panose="02020603050405020304" pitchFamily="18" charset="0"/>
              <a:ea typeface="Cambria" pitchFamily="18" charset="0"/>
              <a:cs typeface="Times New Roman" panose="02020603050405020304" pitchFamily="18" charset="0"/>
            </a:rPr>
            <a:t> </a:t>
          </a:r>
          <a:r>
            <a:rPr lang="en-US" sz="1800" b="1" kern="1200" dirty="0" err="1" smtClean="0">
              <a:latin typeface="Times New Roman" panose="02020603050405020304" pitchFamily="18" charset="0"/>
              <a:ea typeface="Cambria" pitchFamily="18" charset="0"/>
              <a:cs typeface="Times New Roman" panose="02020603050405020304" pitchFamily="18" charset="0"/>
            </a:rPr>
            <a:t>hoá</a:t>
          </a:r>
          <a:r>
            <a:rPr lang="en-US" sz="1800" b="1" kern="1200" dirty="0" smtClean="0">
              <a:latin typeface="Times New Roman" panose="02020603050405020304" pitchFamily="18" charset="0"/>
              <a:ea typeface="Cambria" pitchFamily="18" charset="0"/>
              <a:cs typeface="Times New Roman" panose="02020603050405020304" pitchFamily="18" charset="0"/>
            </a:rPr>
            <a:t> </a:t>
          </a:r>
          <a:r>
            <a:rPr lang="en-US" sz="1800" b="1" kern="1200" dirty="0" err="1" smtClean="0">
              <a:latin typeface="Times New Roman" panose="02020603050405020304" pitchFamily="18" charset="0"/>
              <a:ea typeface="Cambria" pitchFamily="18" charset="0"/>
              <a:cs typeface="Times New Roman" panose="02020603050405020304" pitchFamily="18" charset="0"/>
            </a:rPr>
            <a:t>bắc</a:t>
          </a:r>
          <a:r>
            <a:rPr lang="en-US" sz="1800" b="1" kern="1200" dirty="0" smtClean="0">
              <a:latin typeface="Times New Roman" panose="02020603050405020304" pitchFamily="18" charset="0"/>
              <a:ea typeface="Cambria" pitchFamily="18" charset="0"/>
              <a:cs typeface="Times New Roman" panose="02020603050405020304" pitchFamily="18" charset="0"/>
            </a:rPr>
            <a:t> – </a:t>
          </a:r>
          <a:r>
            <a:rPr lang="en-US" sz="1800" b="1" kern="1200" dirty="0" err="1" smtClean="0">
              <a:latin typeface="Times New Roman" panose="02020603050405020304" pitchFamily="18" charset="0"/>
              <a:ea typeface="Cambria" pitchFamily="18" charset="0"/>
              <a:cs typeface="Times New Roman" panose="02020603050405020304" pitchFamily="18" charset="0"/>
            </a:rPr>
            <a:t>nam</a:t>
          </a:r>
          <a:r>
            <a:rPr lang="en-US" sz="1800" b="1" kern="1200" dirty="0" smtClean="0">
              <a:latin typeface="Times New Roman" panose="02020603050405020304" pitchFamily="18" charset="0"/>
              <a:ea typeface="Cambria" pitchFamily="18" charset="0"/>
              <a:cs typeface="Times New Roman" panose="02020603050405020304" pitchFamily="18" charset="0"/>
            </a:rPr>
            <a:t>:</a:t>
          </a:r>
        </a:p>
        <a:p>
          <a:pPr lvl="0" algn="just" defTabSz="800100">
            <a:lnSpc>
              <a:spcPct val="90000"/>
            </a:lnSpc>
            <a:spcBef>
              <a:spcPct val="0"/>
            </a:spcBef>
            <a:spcAft>
              <a:spcPct val="35000"/>
            </a:spcAft>
          </a:pPr>
          <a:r>
            <a:rPr lang="en-US" sz="1800" b="0" kern="1200" dirty="0" smtClean="0">
              <a:latin typeface="Times New Roman" panose="02020603050405020304" pitchFamily="18" charset="0"/>
              <a:ea typeface="Cambria" pitchFamily="18" charset="0"/>
              <a:cs typeface="Times New Roman" panose="02020603050405020304" pitchFamily="18" charset="0"/>
            </a:rPr>
            <a:t>+</a:t>
          </a:r>
          <a:r>
            <a:rPr lang="vi-VN" sz="1800" b="0" kern="1200" dirty="0" smtClean="0">
              <a:latin typeface="Times New Roman" panose="02020603050405020304" pitchFamily="18" charset="0"/>
              <a:ea typeface="Cambria" pitchFamily="18" charset="0"/>
              <a:cs typeface="Times New Roman" panose="02020603050405020304" pitchFamily="18" charset="0"/>
            </a:rPr>
            <a:t> Miền khí hậu phía Bắc: nhiệt độ trung bình năm trên 20</a:t>
          </a:r>
          <a:r>
            <a:rPr lang="vi-VN" sz="1800" b="0" kern="1200" baseline="30000" dirty="0" smtClean="0">
              <a:latin typeface="Times New Roman" panose="02020603050405020304" pitchFamily="18" charset="0"/>
              <a:ea typeface="Cambria" pitchFamily="18" charset="0"/>
              <a:cs typeface="Times New Roman" panose="02020603050405020304" pitchFamily="18" charset="0"/>
            </a:rPr>
            <a:t>0</a:t>
          </a:r>
          <a:r>
            <a:rPr lang="vi-VN" sz="1800" b="0" kern="1200" dirty="0" smtClean="0">
              <a:latin typeface="Times New Roman" panose="02020603050405020304" pitchFamily="18" charset="0"/>
              <a:ea typeface="Cambria" pitchFamily="18" charset="0"/>
              <a:cs typeface="Times New Roman" panose="02020603050405020304" pitchFamily="18" charset="0"/>
            </a:rPr>
            <a:t>C, có mùa đông lạnh, ít mưa; mùa hạ nóng, ẩm và mưa nhiều.</a:t>
          </a:r>
          <a:endParaRPr lang="en-US" sz="1800" b="0" kern="1200" dirty="0" smtClean="0">
            <a:latin typeface="Times New Roman" panose="02020603050405020304" pitchFamily="18" charset="0"/>
            <a:ea typeface="Cambria" pitchFamily="18" charset="0"/>
            <a:cs typeface="Times New Roman" panose="02020603050405020304" pitchFamily="18" charset="0"/>
          </a:endParaRPr>
        </a:p>
        <a:p>
          <a:pPr lvl="0" algn="just" defTabSz="800100">
            <a:lnSpc>
              <a:spcPct val="90000"/>
            </a:lnSpc>
            <a:spcBef>
              <a:spcPct val="0"/>
            </a:spcBef>
            <a:spcAft>
              <a:spcPct val="35000"/>
            </a:spcAft>
          </a:pPr>
          <a:r>
            <a:rPr lang="en-US" sz="1800" b="0" kern="1200" dirty="0" smtClean="0">
              <a:latin typeface="Times New Roman" panose="02020603050405020304" pitchFamily="18" charset="0"/>
              <a:ea typeface="Cambria" pitchFamily="18" charset="0"/>
              <a:cs typeface="Times New Roman" panose="02020603050405020304" pitchFamily="18" charset="0"/>
            </a:rPr>
            <a:t>+</a:t>
          </a:r>
          <a:r>
            <a:rPr lang="vi-VN" sz="1800" b="0" kern="1200" dirty="0" smtClean="0">
              <a:latin typeface="Times New Roman" panose="02020603050405020304" pitchFamily="18" charset="0"/>
              <a:ea typeface="Cambria" pitchFamily="18" charset="0"/>
              <a:cs typeface="Times New Roman" panose="02020603050405020304" pitchFamily="18" charset="0"/>
            </a:rPr>
            <a:t> Miền khí hậu phía Nam: nhiệt độ trung bình năm trên 25</a:t>
          </a:r>
          <a:r>
            <a:rPr lang="vi-VN" sz="1800" b="0" kern="1200" baseline="30000" dirty="0" smtClean="0">
              <a:latin typeface="Times New Roman" panose="02020603050405020304" pitchFamily="18" charset="0"/>
              <a:ea typeface="Cambria" pitchFamily="18" charset="0"/>
              <a:cs typeface="Times New Roman" panose="02020603050405020304" pitchFamily="18" charset="0"/>
            </a:rPr>
            <a:t>0</a:t>
          </a:r>
          <a:r>
            <a:rPr lang="vi-VN" sz="1800" b="0" kern="1200" dirty="0" smtClean="0">
              <a:latin typeface="Times New Roman" panose="02020603050405020304" pitchFamily="18" charset="0"/>
              <a:ea typeface="Cambria" pitchFamily="18" charset="0"/>
              <a:cs typeface="Times New Roman" panose="02020603050405020304" pitchFamily="18" charset="0"/>
            </a:rPr>
            <a:t>C, có 2 mùa mưa, khô phân hóa rõ rệt.</a:t>
          </a:r>
          <a:endParaRPr lang="en-US" sz="1800" b="0" kern="1200" dirty="0" smtClean="0">
            <a:latin typeface="Times New Roman" panose="02020603050405020304" pitchFamily="18" charset="0"/>
            <a:ea typeface="Cambria" pitchFamily="18" charset="0"/>
            <a:cs typeface="Times New Roman" panose="02020603050405020304" pitchFamily="18" charset="0"/>
          </a:endParaRPr>
        </a:p>
        <a:p>
          <a:pPr lvl="0" algn="just" defTabSz="800100">
            <a:lnSpc>
              <a:spcPct val="90000"/>
            </a:lnSpc>
            <a:spcBef>
              <a:spcPct val="0"/>
            </a:spcBef>
            <a:spcAft>
              <a:spcPct val="35000"/>
            </a:spcAft>
          </a:pPr>
          <a:endParaRPr lang="en-US" sz="1800" kern="1200" dirty="0">
            <a:latin typeface="Times New Roman" panose="02020603050405020304" pitchFamily="18" charset="0"/>
            <a:ea typeface="Cambria" pitchFamily="18" charset="0"/>
            <a:cs typeface="Times New Roman" panose="02020603050405020304" pitchFamily="18" charset="0"/>
          </a:endParaRPr>
        </a:p>
      </dsp:txBody>
      <dsp:txXfrm>
        <a:off x="2773499" y="656565"/>
        <a:ext cx="4027800" cy="2154792"/>
      </dsp:txXfrm>
    </dsp:sp>
    <dsp:sp modelId="{44950B27-9C88-48FB-93D2-768D8C5CDC89}">
      <dsp:nvSpPr>
        <dsp:cNvPr id="0" name=""/>
        <dsp:cNvSpPr/>
      </dsp:nvSpPr>
      <dsp:spPr>
        <a:xfrm>
          <a:off x="2611500" y="3243998"/>
          <a:ext cx="4351798" cy="1276295"/>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just" defTabSz="800100">
            <a:lnSpc>
              <a:spcPct val="90000"/>
            </a:lnSpc>
            <a:spcBef>
              <a:spcPct val="0"/>
            </a:spcBef>
            <a:spcAft>
              <a:spcPct val="35000"/>
            </a:spcAft>
          </a:pPr>
          <a:r>
            <a:rPr lang="en-US" sz="1800" b="1" kern="1200" dirty="0" err="1" smtClean="0">
              <a:latin typeface="Times New Roman" panose="02020603050405020304" pitchFamily="18" charset="0"/>
              <a:ea typeface="Cambria" pitchFamily="18" charset="0"/>
              <a:cs typeface="Times New Roman" panose="02020603050405020304" pitchFamily="18" charset="0"/>
            </a:rPr>
            <a:t>Nguyên</a:t>
          </a:r>
          <a:r>
            <a:rPr lang="en-US" sz="1800" b="1" kern="1200" dirty="0" smtClean="0">
              <a:latin typeface="Times New Roman" panose="02020603050405020304" pitchFamily="18" charset="0"/>
              <a:ea typeface="Cambria" pitchFamily="18" charset="0"/>
              <a:cs typeface="Times New Roman" panose="02020603050405020304" pitchFamily="18" charset="0"/>
            </a:rPr>
            <a:t> </a:t>
          </a:r>
          <a:r>
            <a:rPr lang="en-US" sz="1800" b="1" kern="1200" dirty="0" err="1" smtClean="0">
              <a:latin typeface="Times New Roman" panose="02020603050405020304" pitchFamily="18" charset="0"/>
              <a:ea typeface="Cambria" pitchFamily="18" charset="0"/>
              <a:cs typeface="Times New Roman" panose="02020603050405020304" pitchFamily="18" charset="0"/>
            </a:rPr>
            <a:t>nhân</a:t>
          </a:r>
          <a:r>
            <a:rPr lang="en-US" sz="1800" b="1" kern="1200" dirty="0" smtClean="0">
              <a:latin typeface="Times New Roman" panose="02020603050405020304" pitchFamily="18" charset="0"/>
              <a:ea typeface="Cambria" pitchFamily="18" charset="0"/>
              <a:cs typeface="Times New Roman" panose="02020603050405020304" pitchFamily="18" charset="0"/>
            </a:rPr>
            <a:t>: </a:t>
          </a:r>
          <a:r>
            <a:rPr lang="vi-VN" sz="1800" kern="1200" dirty="0" smtClean="0">
              <a:latin typeface="Times New Roman" panose="02020603050405020304" pitchFamily="18" charset="0"/>
              <a:ea typeface="Cambria" pitchFamily="18" charset="0"/>
              <a:cs typeface="Times New Roman" panose="02020603050405020304" pitchFamily="18" charset="0"/>
            </a:rPr>
            <a:t>Lãnh thổ Việt Nam trải dài trên 15 vĩ độ, nên từ Bắc vào Nam các yếu tố khí hậu sẽ có sự thay đổi.</a:t>
          </a:r>
          <a:endParaRPr lang="en-US" sz="1800" kern="1200" dirty="0">
            <a:latin typeface="Times New Roman" panose="02020603050405020304" pitchFamily="18" charset="0"/>
            <a:ea typeface="Cambria" pitchFamily="18" charset="0"/>
            <a:cs typeface="Times New Roman" panose="02020603050405020304" pitchFamily="18" charset="0"/>
          </a:endParaRPr>
        </a:p>
      </dsp:txBody>
      <dsp:txXfrm>
        <a:off x="2673804" y="3306302"/>
        <a:ext cx="4227190" cy="115168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DD6924-4358-49CE-8126-3D2FF9DB245A}">
      <dsp:nvSpPr>
        <dsp:cNvPr id="0" name=""/>
        <dsp:cNvSpPr/>
      </dsp:nvSpPr>
      <dsp:spPr>
        <a:xfrm>
          <a:off x="351901" y="0"/>
          <a:ext cx="5376361" cy="5376361"/>
        </a:xfrm>
        <a:prstGeom prst="triangle">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32AF36-1422-4DC3-9BCD-6321EEB14E5D}">
      <dsp:nvSpPr>
        <dsp:cNvPr id="0" name=""/>
        <dsp:cNvSpPr/>
      </dsp:nvSpPr>
      <dsp:spPr>
        <a:xfrm>
          <a:off x="2656930" y="538490"/>
          <a:ext cx="4260938" cy="2514863"/>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just" defTabSz="800100">
            <a:lnSpc>
              <a:spcPct val="90000"/>
            </a:lnSpc>
            <a:spcBef>
              <a:spcPct val="0"/>
            </a:spcBef>
            <a:spcAft>
              <a:spcPct val="35000"/>
            </a:spcAft>
          </a:pPr>
          <a:r>
            <a:rPr lang="en-US" sz="1800" b="1" kern="1200" dirty="0" smtClean="0">
              <a:latin typeface="Times New Roman" panose="02020603050405020304" pitchFamily="18" charset="0"/>
              <a:ea typeface="Cambria" pitchFamily="18" charset="0"/>
              <a:cs typeface="Times New Roman" panose="02020603050405020304" pitchFamily="18" charset="0"/>
            </a:rPr>
            <a:t>- </a:t>
          </a:r>
          <a:r>
            <a:rPr lang="en-US" sz="1800" b="1" kern="1200" dirty="0" err="1" smtClean="0">
              <a:latin typeface="Times New Roman" panose="02020603050405020304" pitchFamily="18" charset="0"/>
              <a:ea typeface="Cambria" pitchFamily="18" charset="0"/>
              <a:cs typeface="Times New Roman" panose="02020603050405020304" pitchFamily="18" charset="0"/>
            </a:rPr>
            <a:t>Phân</a:t>
          </a:r>
          <a:r>
            <a:rPr lang="en-US" sz="1800" b="1" kern="1200" dirty="0" smtClean="0">
              <a:latin typeface="Times New Roman" panose="02020603050405020304" pitchFamily="18" charset="0"/>
              <a:ea typeface="Cambria" pitchFamily="18" charset="0"/>
              <a:cs typeface="Times New Roman" panose="02020603050405020304" pitchFamily="18" charset="0"/>
            </a:rPr>
            <a:t> </a:t>
          </a:r>
          <a:r>
            <a:rPr lang="en-US" sz="1800" b="1" kern="1200" dirty="0" err="1" smtClean="0">
              <a:latin typeface="Times New Roman" panose="02020603050405020304" pitchFamily="18" charset="0"/>
              <a:ea typeface="Cambria" pitchFamily="18" charset="0"/>
              <a:cs typeface="Times New Roman" panose="02020603050405020304" pitchFamily="18" charset="0"/>
            </a:rPr>
            <a:t>hoá</a:t>
          </a:r>
          <a:r>
            <a:rPr lang="en-US" sz="1800" b="1" kern="1200" dirty="0" smtClean="0">
              <a:latin typeface="Times New Roman" panose="02020603050405020304" pitchFamily="18" charset="0"/>
              <a:ea typeface="Cambria" pitchFamily="18" charset="0"/>
              <a:cs typeface="Times New Roman" panose="02020603050405020304" pitchFamily="18" charset="0"/>
            </a:rPr>
            <a:t> </a:t>
          </a:r>
          <a:r>
            <a:rPr lang="en-US" sz="1800" b="1" kern="1200" dirty="0" err="1" smtClean="0">
              <a:latin typeface="Times New Roman" panose="02020603050405020304" pitchFamily="18" charset="0"/>
              <a:ea typeface="Cambria" pitchFamily="18" charset="0"/>
              <a:cs typeface="Times New Roman" panose="02020603050405020304" pitchFamily="18" charset="0"/>
            </a:rPr>
            <a:t>đông</a:t>
          </a:r>
          <a:r>
            <a:rPr lang="en-US" sz="1800" b="1" kern="1200" dirty="0" smtClean="0">
              <a:latin typeface="Times New Roman" panose="02020603050405020304" pitchFamily="18" charset="0"/>
              <a:ea typeface="Cambria" pitchFamily="18" charset="0"/>
              <a:cs typeface="Times New Roman" panose="02020603050405020304" pitchFamily="18" charset="0"/>
            </a:rPr>
            <a:t> - </a:t>
          </a:r>
          <a:r>
            <a:rPr lang="en-US" sz="1800" b="1" kern="1200" dirty="0" err="1" smtClean="0">
              <a:latin typeface="Times New Roman" panose="02020603050405020304" pitchFamily="18" charset="0"/>
              <a:ea typeface="Cambria" pitchFamily="18" charset="0"/>
              <a:cs typeface="Times New Roman" panose="02020603050405020304" pitchFamily="18" charset="0"/>
            </a:rPr>
            <a:t>tây</a:t>
          </a:r>
          <a:r>
            <a:rPr lang="en-US" sz="1800" b="1" kern="1200" dirty="0" smtClean="0">
              <a:latin typeface="Times New Roman" panose="02020603050405020304" pitchFamily="18" charset="0"/>
              <a:ea typeface="Cambria" pitchFamily="18" charset="0"/>
              <a:cs typeface="Times New Roman" panose="02020603050405020304" pitchFamily="18" charset="0"/>
            </a:rPr>
            <a:t>:</a:t>
          </a:r>
        </a:p>
        <a:p>
          <a:pPr lvl="0" algn="just" defTabSz="800100">
            <a:lnSpc>
              <a:spcPct val="90000"/>
            </a:lnSpc>
            <a:spcBef>
              <a:spcPct val="0"/>
            </a:spcBef>
            <a:spcAft>
              <a:spcPct val="35000"/>
            </a:spcAft>
          </a:pPr>
          <a:r>
            <a:rPr lang="nl-NL" sz="1800" kern="1200" dirty="0" smtClean="0">
              <a:effectLst/>
              <a:latin typeface="Times New Roman" panose="02020603050405020304" pitchFamily="18" charset="0"/>
              <a:ea typeface="Cambria" pitchFamily="18" charset="0"/>
              <a:cs typeface="Times New Roman" panose="02020603050405020304" pitchFamily="18" charset="0"/>
            </a:rPr>
            <a:t>+ Vùng biển và thềm lục địa có khí hậu ôn hoà hơn trong đất liền.</a:t>
          </a:r>
          <a:endParaRPr lang="en-US" sz="1800" kern="1200" dirty="0" smtClean="0">
            <a:effectLst/>
            <a:latin typeface="Times New Roman" panose="02020603050405020304" pitchFamily="18" charset="0"/>
            <a:ea typeface="Cambria" pitchFamily="18" charset="0"/>
            <a:cs typeface="Times New Roman" panose="02020603050405020304" pitchFamily="18" charset="0"/>
          </a:endParaRPr>
        </a:p>
        <a:p>
          <a:pPr lvl="0" algn="just" defTabSz="800100">
            <a:lnSpc>
              <a:spcPct val="90000"/>
            </a:lnSpc>
            <a:spcBef>
              <a:spcPct val="0"/>
            </a:spcBef>
            <a:spcAft>
              <a:spcPct val="35000"/>
            </a:spcAft>
          </a:pPr>
          <a:r>
            <a:rPr lang="nl-NL" sz="1800" kern="1200" dirty="0" smtClean="0">
              <a:effectLst/>
              <a:latin typeface="Times New Roman" panose="02020603050405020304" pitchFamily="18" charset="0"/>
              <a:ea typeface="Cambria" pitchFamily="18" charset="0"/>
              <a:cs typeface="Times New Roman" panose="02020603050405020304" pitchFamily="18" charset="0"/>
            </a:rPr>
            <a:t>+ Vùng đồng bằng ven biển có khí hậu nhiệt đới ẩm gió mùa.</a:t>
          </a:r>
          <a:endParaRPr lang="en-US" sz="1800" kern="1200" dirty="0" smtClean="0">
            <a:effectLst/>
            <a:latin typeface="Times New Roman" panose="02020603050405020304" pitchFamily="18" charset="0"/>
            <a:ea typeface="Cambria" pitchFamily="18" charset="0"/>
            <a:cs typeface="Times New Roman" panose="02020603050405020304" pitchFamily="18" charset="0"/>
          </a:endParaRPr>
        </a:p>
        <a:p>
          <a:pPr lvl="0" algn="just" defTabSz="800100">
            <a:lnSpc>
              <a:spcPct val="90000"/>
            </a:lnSpc>
            <a:spcBef>
              <a:spcPct val="0"/>
            </a:spcBef>
            <a:spcAft>
              <a:spcPct val="35000"/>
            </a:spcAft>
          </a:pPr>
          <a:r>
            <a:rPr lang="nl-NL" sz="1800" kern="1200" dirty="0" smtClean="0">
              <a:effectLst/>
              <a:latin typeface="Times New Roman" panose="02020603050405020304" pitchFamily="18" charset="0"/>
              <a:ea typeface="Cambria" pitchFamily="18" charset="0"/>
              <a:cs typeface="Times New Roman" panose="02020603050405020304" pitchFamily="18" charset="0"/>
            </a:rPr>
            <a:t>+ Vùng đồi núi phía tây khí hậu phân hóa phức tạp do tác động của gió mùa và hướng của các dãy núi.</a:t>
          </a:r>
          <a:endParaRPr lang="en-US" sz="1800" b="0" kern="1200" dirty="0" smtClean="0">
            <a:latin typeface="Times New Roman" panose="02020603050405020304" pitchFamily="18" charset="0"/>
            <a:ea typeface="Cambria" pitchFamily="18" charset="0"/>
            <a:cs typeface="Times New Roman" panose="02020603050405020304" pitchFamily="18" charset="0"/>
          </a:endParaRPr>
        </a:p>
      </dsp:txBody>
      <dsp:txXfrm>
        <a:off x="2779695" y="661255"/>
        <a:ext cx="4015408" cy="2269333"/>
      </dsp:txXfrm>
    </dsp:sp>
    <dsp:sp modelId="{44950B27-9C88-48FB-93D2-768D8C5CDC89}">
      <dsp:nvSpPr>
        <dsp:cNvPr id="0" name=""/>
        <dsp:cNvSpPr/>
      </dsp:nvSpPr>
      <dsp:spPr>
        <a:xfrm>
          <a:off x="2611500" y="3386227"/>
          <a:ext cx="4351798" cy="1118770"/>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just" defTabSz="800100">
            <a:lnSpc>
              <a:spcPct val="90000"/>
            </a:lnSpc>
            <a:spcBef>
              <a:spcPct val="0"/>
            </a:spcBef>
            <a:spcAft>
              <a:spcPct val="35000"/>
            </a:spcAft>
          </a:pPr>
          <a:r>
            <a:rPr lang="en-US" sz="1800" b="1" kern="1200" dirty="0" err="1" smtClean="0">
              <a:latin typeface="Times New Roman" panose="02020603050405020304" pitchFamily="18" charset="0"/>
              <a:ea typeface="Cambria" pitchFamily="18" charset="0"/>
              <a:cs typeface="Times New Roman" panose="02020603050405020304" pitchFamily="18" charset="0"/>
            </a:rPr>
            <a:t>Nguyên</a:t>
          </a:r>
          <a:r>
            <a:rPr lang="en-US" sz="1800" b="1" kern="1200" dirty="0" smtClean="0">
              <a:latin typeface="Times New Roman" panose="02020603050405020304" pitchFamily="18" charset="0"/>
              <a:ea typeface="Cambria" pitchFamily="18" charset="0"/>
              <a:cs typeface="Times New Roman" panose="02020603050405020304" pitchFamily="18" charset="0"/>
            </a:rPr>
            <a:t> </a:t>
          </a:r>
          <a:r>
            <a:rPr lang="en-US" sz="1800" b="1" kern="1200" dirty="0" err="1" smtClean="0">
              <a:latin typeface="Times New Roman" panose="02020603050405020304" pitchFamily="18" charset="0"/>
              <a:ea typeface="Cambria" pitchFamily="18" charset="0"/>
              <a:cs typeface="Times New Roman" panose="02020603050405020304" pitchFamily="18" charset="0"/>
            </a:rPr>
            <a:t>nhân</a:t>
          </a:r>
          <a:r>
            <a:rPr lang="en-US" sz="1800" b="1" kern="1200" dirty="0" smtClean="0">
              <a:latin typeface="Times New Roman" panose="02020603050405020304" pitchFamily="18" charset="0"/>
              <a:ea typeface="Cambria" pitchFamily="18" charset="0"/>
              <a:cs typeface="Times New Roman" panose="02020603050405020304" pitchFamily="18" charset="0"/>
            </a:rPr>
            <a:t>: </a:t>
          </a:r>
          <a:r>
            <a:rPr lang="vi-VN" sz="1800" b="0" kern="1200" dirty="0" smtClean="0">
              <a:latin typeface="Times New Roman" panose="02020603050405020304" pitchFamily="18" charset="0"/>
              <a:ea typeface="Cambria" pitchFamily="18" charset="0"/>
              <a:cs typeface="Times New Roman" panose="02020603050405020304" pitchFamily="18" charset="0"/>
            </a:rPr>
            <a:t>Địa hình kết hợp với hướng gió làm cho khí hậu nước ta phân hóa Đông – Tây</a:t>
          </a:r>
          <a:r>
            <a:rPr lang="en-US" sz="1800" b="0" kern="1200" dirty="0" smtClean="0">
              <a:latin typeface="Times New Roman" panose="02020603050405020304" pitchFamily="18" charset="0"/>
              <a:ea typeface="Cambria" pitchFamily="18" charset="0"/>
              <a:cs typeface="Times New Roman" panose="02020603050405020304" pitchFamily="18" charset="0"/>
            </a:rPr>
            <a:t>.</a:t>
          </a:r>
          <a:endParaRPr lang="en-US" sz="1800" b="0" kern="1200" dirty="0">
            <a:latin typeface="Times New Roman" panose="02020603050405020304" pitchFamily="18" charset="0"/>
            <a:ea typeface="Cambria" pitchFamily="18" charset="0"/>
            <a:cs typeface="Times New Roman" panose="02020603050405020304" pitchFamily="18" charset="0"/>
          </a:endParaRPr>
        </a:p>
      </dsp:txBody>
      <dsp:txXfrm>
        <a:off x="2666114" y="3440841"/>
        <a:ext cx="4242570" cy="100954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DD6924-4358-49CE-8126-3D2FF9DB245A}">
      <dsp:nvSpPr>
        <dsp:cNvPr id="0" name=""/>
        <dsp:cNvSpPr/>
      </dsp:nvSpPr>
      <dsp:spPr>
        <a:xfrm>
          <a:off x="351901" y="0"/>
          <a:ext cx="5376361" cy="5376361"/>
        </a:xfrm>
        <a:prstGeom prst="triangle">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32AF36-1422-4DC3-9BCD-6321EEB14E5D}">
      <dsp:nvSpPr>
        <dsp:cNvPr id="0" name=""/>
        <dsp:cNvSpPr/>
      </dsp:nvSpPr>
      <dsp:spPr>
        <a:xfrm>
          <a:off x="2656930" y="539806"/>
          <a:ext cx="4260938" cy="2602130"/>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just" defTabSz="800100">
            <a:lnSpc>
              <a:spcPct val="90000"/>
            </a:lnSpc>
            <a:spcBef>
              <a:spcPct val="0"/>
            </a:spcBef>
            <a:spcAft>
              <a:spcPct val="35000"/>
            </a:spcAft>
          </a:pPr>
          <a:r>
            <a:rPr lang="en-US" sz="1800" b="1" kern="1200" dirty="0" smtClean="0">
              <a:latin typeface="Cambria" pitchFamily="18" charset="0"/>
              <a:ea typeface="Cambria" pitchFamily="18" charset="0"/>
            </a:rPr>
            <a:t>- </a:t>
          </a:r>
          <a:r>
            <a:rPr lang="en-US" sz="1800" b="1" kern="1200" dirty="0" err="1" smtClean="0">
              <a:latin typeface="Cambria" pitchFamily="18" charset="0"/>
              <a:ea typeface="Cambria" pitchFamily="18" charset="0"/>
            </a:rPr>
            <a:t>Phân</a:t>
          </a:r>
          <a:r>
            <a:rPr lang="en-US" sz="1800" b="1" kern="1200" dirty="0" smtClean="0">
              <a:latin typeface="Cambria" pitchFamily="18" charset="0"/>
              <a:ea typeface="Cambria" pitchFamily="18" charset="0"/>
            </a:rPr>
            <a:t> </a:t>
          </a:r>
          <a:r>
            <a:rPr lang="en-US" sz="1800" b="1" kern="1200" dirty="0" err="1" smtClean="0">
              <a:latin typeface="Cambria" pitchFamily="18" charset="0"/>
              <a:ea typeface="Cambria" pitchFamily="18" charset="0"/>
            </a:rPr>
            <a:t>hoá</a:t>
          </a:r>
          <a:r>
            <a:rPr lang="en-US" sz="1800" b="1" kern="1200" dirty="0" smtClean="0">
              <a:latin typeface="Cambria" pitchFamily="18" charset="0"/>
              <a:ea typeface="Cambria" pitchFamily="18" charset="0"/>
            </a:rPr>
            <a:t> </a:t>
          </a:r>
          <a:r>
            <a:rPr lang="en-US" sz="1800" b="1" kern="1200" dirty="0" err="1" smtClean="0">
              <a:latin typeface="Cambria" pitchFamily="18" charset="0"/>
              <a:ea typeface="Cambria" pitchFamily="18" charset="0"/>
            </a:rPr>
            <a:t>theo</a:t>
          </a:r>
          <a:r>
            <a:rPr lang="en-US" sz="1800" b="1" kern="1200" dirty="0" smtClean="0">
              <a:latin typeface="Cambria" pitchFamily="18" charset="0"/>
              <a:ea typeface="Cambria" pitchFamily="18" charset="0"/>
            </a:rPr>
            <a:t> </a:t>
          </a:r>
          <a:r>
            <a:rPr lang="en-US" sz="1800" b="1" kern="1200" dirty="0" err="1" smtClean="0">
              <a:latin typeface="Cambria" pitchFamily="18" charset="0"/>
              <a:ea typeface="Cambria" pitchFamily="18" charset="0"/>
            </a:rPr>
            <a:t>độ</a:t>
          </a:r>
          <a:r>
            <a:rPr lang="en-US" sz="1800" b="1" kern="1200" dirty="0" smtClean="0">
              <a:latin typeface="Cambria" pitchFamily="18" charset="0"/>
              <a:ea typeface="Cambria" pitchFamily="18" charset="0"/>
            </a:rPr>
            <a:t> </a:t>
          </a:r>
          <a:r>
            <a:rPr lang="en-US" sz="1800" b="1" kern="1200" dirty="0" err="1" smtClean="0">
              <a:latin typeface="Cambria" pitchFamily="18" charset="0"/>
              <a:ea typeface="Cambria" pitchFamily="18" charset="0"/>
            </a:rPr>
            <a:t>cao</a:t>
          </a:r>
          <a:r>
            <a:rPr lang="en-US" sz="1800" b="1" kern="1200" dirty="0" smtClean="0">
              <a:latin typeface="Cambria" pitchFamily="18" charset="0"/>
              <a:ea typeface="Cambria" pitchFamily="18" charset="0"/>
            </a:rPr>
            <a:t>:</a:t>
          </a:r>
        </a:p>
        <a:p>
          <a:pPr lvl="0" algn="just" defTabSz="800100">
            <a:lnSpc>
              <a:spcPct val="90000"/>
            </a:lnSpc>
            <a:spcBef>
              <a:spcPct val="0"/>
            </a:spcBef>
            <a:spcAft>
              <a:spcPct val="35000"/>
            </a:spcAft>
          </a:pPr>
          <a:endParaRPr lang="en-US" sz="1800" b="1" kern="1200" dirty="0" smtClean="0">
            <a:latin typeface="Cambria" pitchFamily="18" charset="0"/>
            <a:ea typeface="Cambria" pitchFamily="18" charset="0"/>
          </a:endParaRPr>
        </a:p>
        <a:p>
          <a:pPr lvl="0" algn="just" defTabSz="800100">
            <a:lnSpc>
              <a:spcPct val="90000"/>
            </a:lnSpc>
            <a:spcBef>
              <a:spcPct val="0"/>
            </a:spcBef>
            <a:spcAft>
              <a:spcPct val="35000"/>
            </a:spcAft>
          </a:pPr>
          <a:endParaRPr lang="en-US" sz="1800" b="1" kern="1200" dirty="0" smtClean="0">
            <a:latin typeface="Cambria" pitchFamily="18" charset="0"/>
            <a:ea typeface="Cambria" pitchFamily="18" charset="0"/>
          </a:endParaRPr>
        </a:p>
        <a:p>
          <a:pPr lvl="0" algn="just" defTabSz="800100">
            <a:lnSpc>
              <a:spcPct val="90000"/>
            </a:lnSpc>
            <a:spcBef>
              <a:spcPct val="0"/>
            </a:spcBef>
            <a:spcAft>
              <a:spcPct val="35000"/>
            </a:spcAft>
          </a:pPr>
          <a:endParaRPr lang="en-US" sz="1800" b="1" kern="1200" dirty="0" smtClean="0">
            <a:latin typeface="Cambria" pitchFamily="18" charset="0"/>
            <a:ea typeface="Cambria" pitchFamily="18" charset="0"/>
          </a:endParaRPr>
        </a:p>
        <a:p>
          <a:pPr lvl="0" algn="just" defTabSz="800100">
            <a:lnSpc>
              <a:spcPct val="90000"/>
            </a:lnSpc>
            <a:spcBef>
              <a:spcPct val="0"/>
            </a:spcBef>
            <a:spcAft>
              <a:spcPct val="35000"/>
            </a:spcAft>
          </a:pPr>
          <a:endParaRPr lang="en-US" sz="1800" b="1" kern="1200" dirty="0" smtClean="0">
            <a:latin typeface="Cambria" pitchFamily="18" charset="0"/>
            <a:ea typeface="Cambria" pitchFamily="18" charset="0"/>
          </a:endParaRPr>
        </a:p>
        <a:p>
          <a:pPr lvl="0" algn="just" defTabSz="800100">
            <a:lnSpc>
              <a:spcPct val="90000"/>
            </a:lnSpc>
            <a:spcBef>
              <a:spcPct val="0"/>
            </a:spcBef>
            <a:spcAft>
              <a:spcPct val="35000"/>
            </a:spcAft>
          </a:pPr>
          <a:endParaRPr lang="en-US" sz="1800" b="1" kern="1200" dirty="0" smtClean="0">
            <a:latin typeface="Cambria" pitchFamily="18" charset="0"/>
            <a:ea typeface="Cambria" pitchFamily="18" charset="0"/>
          </a:endParaRPr>
        </a:p>
        <a:p>
          <a:pPr lvl="0" algn="just" defTabSz="800100">
            <a:lnSpc>
              <a:spcPct val="90000"/>
            </a:lnSpc>
            <a:spcBef>
              <a:spcPct val="0"/>
            </a:spcBef>
            <a:spcAft>
              <a:spcPct val="35000"/>
            </a:spcAft>
          </a:pPr>
          <a:endParaRPr lang="en-US" sz="1800" b="1" kern="1200" dirty="0" smtClean="0">
            <a:latin typeface="Cambria" pitchFamily="18" charset="0"/>
            <a:ea typeface="Cambria" pitchFamily="18" charset="0"/>
          </a:endParaRPr>
        </a:p>
      </dsp:txBody>
      <dsp:txXfrm>
        <a:off x="2783956" y="666832"/>
        <a:ext cx="4006886" cy="2348078"/>
      </dsp:txXfrm>
    </dsp:sp>
    <dsp:sp modelId="{44950B27-9C88-48FB-93D2-768D8C5CDC89}">
      <dsp:nvSpPr>
        <dsp:cNvPr id="0" name=""/>
        <dsp:cNvSpPr/>
      </dsp:nvSpPr>
      <dsp:spPr>
        <a:xfrm>
          <a:off x="2611500" y="3486360"/>
          <a:ext cx="4351798" cy="1005770"/>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just" defTabSz="800100">
            <a:lnSpc>
              <a:spcPct val="90000"/>
            </a:lnSpc>
            <a:spcBef>
              <a:spcPct val="0"/>
            </a:spcBef>
            <a:spcAft>
              <a:spcPct val="35000"/>
            </a:spcAft>
          </a:pPr>
          <a:endParaRPr lang="en-US" sz="1800" b="1" kern="1200" dirty="0" smtClean="0">
            <a:latin typeface="Times New Roman" panose="02020603050405020304" pitchFamily="18" charset="0"/>
            <a:ea typeface="Cambria" pitchFamily="18" charset="0"/>
            <a:cs typeface="Times New Roman" panose="02020603050405020304" pitchFamily="18" charset="0"/>
          </a:endParaRPr>
        </a:p>
        <a:p>
          <a:pPr lvl="0" algn="just" defTabSz="800100">
            <a:lnSpc>
              <a:spcPct val="90000"/>
            </a:lnSpc>
            <a:spcBef>
              <a:spcPct val="0"/>
            </a:spcBef>
            <a:spcAft>
              <a:spcPct val="35000"/>
            </a:spcAft>
          </a:pPr>
          <a:r>
            <a:rPr lang="en-US" sz="1800" b="1" kern="1200" dirty="0" err="1" smtClean="0">
              <a:latin typeface="Times New Roman" panose="02020603050405020304" pitchFamily="18" charset="0"/>
              <a:ea typeface="Cambria" pitchFamily="18" charset="0"/>
              <a:cs typeface="Times New Roman" panose="02020603050405020304" pitchFamily="18" charset="0"/>
            </a:rPr>
            <a:t>Nguyên</a:t>
          </a:r>
          <a:r>
            <a:rPr lang="en-US" sz="1800" b="1" kern="1200" dirty="0" smtClean="0">
              <a:latin typeface="Times New Roman" panose="02020603050405020304" pitchFamily="18" charset="0"/>
              <a:ea typeface="Cambria" pitchFamily="18" charset="0"/>
              <a:cs typeface="Times New Roman" panose="02020603050405020304" pitchFamily="18" charset="0"/>
            </a:rPr>
            <a:t> </a:t>
          </a:r>
          <a:r>
            <a:rPr lang="en-US" sz="1800" b="1" kern="1200" dirty="0" err="1" smtClean="0">
              <a:latin typeface="Times New Roman" panose="02020603050405020304" pitchFamily="18" charset="0"/>
              <a:ea typeface="Cambria" pitchFamily="18" charset="0"/>
              <a:cs typeface="Times New Roman" panose="02020603050405020304" pitchFamily="18" charset="0"/>
            </a:rPr>
            <a:t>nhân</a:t>
          </a:r>
          <a:r>
            <a:rPr lang="en-US" sz="1800" b="1" kern="1200" dirty="0" smtClean="0">
              <a:latin typeface="Times New Roman" panose="02020603050405020304" pitchFamily="18" charset="0"/>
              <a:ea typeface="Cambria" pitchFamily="18" charset="0"/>
              <a:cs typeface="Times New Roman" panose="02020603050405020304" pitchFamily="18" charset="0"/>
            </a:rPr>
            <a:t>: </a:t>
          </a:r>
          <a:r>
            <a:rPr lang="en-US" sz="1800" b="0" kern="1200" dirty="0" smtClean="0">
              <a:latin typeface="Times New Roman" panose="02020603050405020304" pitchFamily="18" charset="0"/>
              <a:ea typeface="Cambria" pitchFamily="18" charset="0"/>
              <a:cs typeface="Times New Roman" panose="02020603050405020304" pitchFamily="18" charset="0"/>
            </a:rPr>
            <a:t>c</a:t>
          </a:r>
          <a:r>
            <a:rPr lang="vi-VN" sz="1800" b="0" kern="1200" dirty="0" smtClean="0">
              <a:latin typeface="Times New Roman" panose="02020603050405020304" pitchFamily="18" charset="0"/>
              <a:ea typeface="Cambria" pitchFamily="18" charset="0"/>
              <a:cs typeface="Times New Roman" panose="02020603050405020304" pitchFamily="18" charset="0"/>
            </a:rPr>
            <a:t>àng lên cao nhiệt độ càng giảm (cứ lên cao 100m nhiệt độ giảm 0,6</a:t>
          </a:r>
          <a:r>
            <a:rPr lang="vi-VN" sz="1800" b="0" kern="1200" baseline="30000" dirty="0" smtClean="0">
              <a:latin typeface="Times New Roman" panose="02020603050405020304" pitchFamily="18" charset="0"/>
              <a:ea typeface="Cambria" pitchFamily="18" charset="0"/>
              <a:cs typeface="Times New Roman" panose="02020603050405020304" pitchFamily="18" charset="0"/>
            </a:rPr>
            <a:t>0</a:t>
          </a:r>
          <a:r>
            <a:rPr lang="vi-VN" sz="1800" b="0" kern="1200" dirty="0" smtClean="0">
              <a:latin typeface="Times New Roman" panose="02020603050405020304" pitchFamily="18" charset="0"/>
              <a:ea typeface="Cambria" pitchFamily="18" charset="0"/>
              <a:cs typeface="Times New Roman" panose="02020603050405020304" pitchFamily="18" charset="0"/>
            </a:rPr>
            <a:t>C)</a:t>
          </a:r>
          <a:r>
            <a:rPr lang="en-US" sz="1800" b="0" kern="1200" dirty="0" smtClean="0">
              <a:latin typeface="Times New Roman" panose="02020603050405020304" pitchFamily="18" charset="0"/>
              <a:ea typeface="Cambria" pitchFamily="18" charset="0"/>
              <a:cs typeface="Times New Roman" panose="02020603050405020304" pitchFamily="18" charset="0"/>
            </a:rPr>
            <a:t>, </a:t>
          </a:r>
          <a:r>
            <a:rPr lang="vi-VN" sz="1800" b="0" kern="1200" dirty="0" smtClean="0">
              <a:latin typeface="Times New Roman" panose="02020603050405020304" pitchFamily="18" charset="0"/>
              <a:ea typeface="Cambria" pitchFamily="18" charset="0"/>
              <a:cs typeface="Times New Roman" panose="02020603050405020304" pitchFamily="18" charset="0"/>
            </a:rPr>
            <a:t>độ ẩm và lượng mưa càng tăn</a:t>
          </a:r>
          <a:r>
            <a:rPr lang="en-US" sz="1800" b="0" kern="1200" dirty="0" smtClean="0">
              <a:latin typeface="Times New Roman" panose="02020603050405020304" pitchFamily="18" charset="0"/>
              <a:ea typeface="Cambria" pitchFamily="18" charset="0"/>
              <a:cs typeface="Times New Roman" panose="02020603050405020304" pitchFamily="18" charset="0"/>
            </a:rPr>
            <a:t>g.</a:t>
          </a:r>
        </a:p>
        <a:p>
          <a:pPr lvl="0" algn="just" defTabSz="800100">
            <a:lnSpc>
              <a:spcPct val="90000"/>
            </a:lnSpc>
            <a:spcBef>
              <a:spcPct val="0"/>
            </a:spcBef>
            <a:spcAft>
              <a:spcPct val="35000"/>
            </a:spcAft>
          </a:pPr>
          <a:endParaRPr lang="en-US" sz="1800" b="0" kern="1200" dirty="0">
            <a:latin typeface="Times New Roman" panose="02020603050405020304" pitchFamily="18" charset="0"/>
            <a:ea typeface="Cambria" pitchFamily="18" charset="0"/>
            <a:cs typeface="Times New Roman" panose="02020603050405020304" pitchFamily="18" charset="0"/>
          </a:endParaRPr>
        </a:p>
      </dsp:txBody>
      <dsp:txXfrm>
        <a:off x="2660598" y="3535458"/>
        <a:ext cx="4253602" cy="907574"/>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565303-A682-4BD2-B93D-B6DB7F2BC802}" type="datetimeFigureOut">
              <a:rPr lang="en-US" smtClean="0"/>
              <a:t>2/21/2024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328319-1D47-4DB5-A083-897E335DAC7C}" type="slidenum">
              <a:rPr lang="en-US" smtClean="0"/>
              <a:t>‹#›</a:t>
            </a:fld>
            <a:endParaRPr lang="en-US"/>
          </a:p>
        </p:txBody>
      </p:sp>
    </p:spTree>
    <p:extLst>
      <p:ext uri="{BB962C8B-B14F-4D97-AF65-F5344CB8AC3E}">
        <p14:creationId xmlns:p14="http://schemas.microsoft.com/office/powerpoint/2010/main" val="41932124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93328319-1D47-4DB5-A083-897E335DAC7C}" type="slidenum">
              <a:rPr lang="en-US" smtClean="0"/>
              <a:t>1</a:t>
            </a:fld>
            <a:endParaRPr lang="en-US"/>
          </a:p>
        </p:txBody>
      </p:sp>
    </p:spTree>
    <p:extLst>
      <p:ext uri="{BB962C8B-B14F-4D97-AF65-F5344CB8AC3E}">
        <p14:creationId xmlns:p14="http://schemas.microsoft.com/office/powerpoint/2010/main" val="15042349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007371-8868-4589-AC6F-FE52F7107922}" type="slidenum">
              <a:rPr lang="en-US" smtClean="0"/>
              <a:t>2</a:t>
            </a:fld>
            <a:endParaRPr lang="en-US"/>
          </a:p>
        </p:txBody>
      </p:sp>
    </p:spTree>
    <p:extLst>
      <p:ext uri="{BB962C8B-B14F-4D97-AF65-F5344CB8AC3E}">
        <p14:creationId xmlns:p14="http://schemas.microsoft.com/office/powerpoint/2010/main" val="28633651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103B6E6-C6E9-40D9-BFB7-0124447475D5}"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5C3C07-856A-4BE8-83AF-F12F03AE5FF0}" type="slidenum">
              <a:rPr lang="en-US" smtClean="0"/>
              <a:t>‹#›</a:t>
            </a:fld>
            <a:endParaRPr lang="en-US"/>
          </a:p>
        </p:txBody>
      </p:sp>
    </p:spTree>
    <p:extLst>
      <p:ext uri="{BB962C8B-B14F-4D97-AF65-F5344CB8AC3E}">
        <p14:creationId xmlns:p14="http://schemas.microsoft.com/office/powerpoint/2010/main" val="9337899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03B6E6-C6E9-40D9-BFB7-0124447475D5}"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5C3C07-856A-4BE8-83AF-F12F03AE5FF0}" type="slidenum">
              <a:rPr lang="en-US" smtClean="0"/>
              <a:t>‹#›</a:t>
            </a:fld>
            <a:endParaRPr lang="en-US"/>
          </a:p>
        </p:txBody>
      </p:sp>
    </p:spTree>
    <p:extLst>
      <p:ext uri="{BB962C8B-B14F-4D97-AF65-F5344CB8AC3E}">
        <p14:creationId xmlns:p14="http://schemas.microsoft.com/office/powerpoint/2010/main" val="39360857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03B6E6-C6E9-40D9-BFB7-0124447475D5}"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5C3C07-856A-4BE8-83AF-F12F03AE5FF0}" type="slidenum">
              <a:rPr lang="en-US" smtClean="0"/>
              <a:t>‹#›</a:t>
            </a:fld>
            <a:endParaRPr lang="en-US"/>
          </a:p>
        </p:txBody>
      </p:sp>
    </p:spTree>
    <p:extLst>
      <p:ext uri="{BB962C8B-B14F-4D97-AF65-F5344CB8AC3E}">
        <p14:creationId xmlns:p14="http://schemas.microsoft.com/office/powerpoint/2010/main" val="3444094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103B6E6-C6E9-40D9-BFB7-0124447475D5}"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5C3C07-856A-4BE8-83AF-F12F03AE5FF0}" type="slidenum">
              <a:rPr lang="en-US" smtClean="0"/>
              <a:t>‹#›</a:t>
            </a:fld>
            <a:endParaRPr lang="en-US"/>
          </a:p>
        </p:txBody>
      </p:sp>
    </p:spTree>
    <p:extLst>
      <p:ext uri="{BB962C8B-B14F-4D97-AF65-F5344CB8AC3E}">
        <p14:creationId xmlns:p14="http://schemas.microsoft.com/office/powerpoint/2010/main" val="77284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103B6E6-C6E9-40D9-BFB7-0124447475D5}" type="datetimeFigureOut">
              <a:rPr lang="en-US" smtClean="0"/>
              <a:t>2/21/2024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C5C3C07-856A-4BE8-83AF-F12F03AE5FF0}" type="slidenum">
              <a:rPr lang="en-US" smtClean="0"/>
              <a:t>‹#›</a:t>
            </a:fld>
            <a:endParaRPr lang="en-US"/>
          </a:p>
        </p:txBody>
      </p:sp>
    </p:spTree>
    <p:extLst>
      <p:ext uri="{BB962C8B-B14F-4D97-AF65-F5344CB8AC3E}">
        <p14:creationId xmlns:p14="http://schemas.microsoft.com/office/powerpoint/2010/main" val="738453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103B6E6-C6E9-40D9-BFB7-0124447475D5}" type="datetimeFigureOut">
              <a:rPr lang="en-US" smtClean="0"/>
              <a:t>2/21/2024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C5C3C07-856A-4BE8-83AF-F12F03AE5FF0}" type="slidenum">
              <a:rPr lang="en-US" smtClean="0"/>
              <a:t>‹#›</a:t>
            </a:fld>
            <a:endParaRPr lang="en-US"/>
          </a:p>
        </p:txBody>
      </p:sp>
    </p:spTree>
    <p:extLst>
      <p:ext uri="{BB962C8B-B14F-4D97-AF65-F5344CB8AC3E}">
        <p14:creationId xmlns:p14="http://schemas.microsoft.com/office/powerpoint/2010/main" val="1692569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03B6E6-C6E9-40D9-BFB7-0124447475D5}" type="datetimeFigureOut">
              <a:rPr lang="en-US" smtClean="0"/>
              <a:t>2/21/2024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C5C3C07-856A-4BE8-83AF-F12F03AE5FF0}" type="slidenum">
              <a:rPr lang="en-US" smtClean="0"/>
              <a:t>‹#›</a:t>
            </a:fld>
            <a:endParaRPr lang="en-US"/>
          </a:p>
        </p:txBody>
      </p:sp>
    </p:spTree>
    <p:extLst>
      <p:ext uri="{BB962C8B-B14F-4D97-AF65-F5344CB8AC3E}">
        <p14:creationId xmlns:p14="http://schemas.microsoft.com/office/powerpoint/2010/main" val="3831674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03B6E6-C6E9-40D9-BFB7-0124447475D5}"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5C3C07-856A-4BE8-83AF-F12F03AE5FF0}" type="slidenum">
              <a:rPr lang="en-US" smtClean="0"/>
              <a:t>‹#›</a:t>
            </a:fld>
            <a:endParaRPr lang="en-US"/>
          </a:p>
        </p:txBody>
      </p:sp>
    </p:spTree>
    <p:extLst>
      <p:ext uri="{BB962C8B-B14F-4D97-AF65-F5344CB8AC3E}">
        <p14:creationId xmlns:p14="http://schemas.microsoft.com/office/powerpoint/2010/main" val="1993264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03B6E6-C6E9-40D9-BFB7-0124447475D5}" type="datetimeFigureOut">
              <a:rPr lang="en-US" smtClean="0"/>
              <a:t>2/21/2024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5C3C07-856A-4BE8-83AF-F12F03AE5FF0}" type="slidenum">
              <a:rPr lang="en-US" smtClean="0"/>
              <a:t>‹#›</a:t>
            </a:fld>
            <a:endParaRPr lang="en-US"/>
          </a:p>
        </p:txBody>
      </p:sp>
    </p:spTree>
    <p:extLst>
      <p:ext uri="{BB962C8B-B14F-4D97-AF65-F5344CB8AC3E}">
        <p14:creationId xmlns:p14="http://schemas.microsoft.com/office/powerpoint/2010/main" val="811721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03B6E6-C6E9-40D9-BFB7-0124447475D5}"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5C3C07-856A-4BE8-83AF-F12F03AE5FF0}" type="slidenum">
              <a:rPr lang="en-US" smtClean="0"/>
              <a:t>‹#›</a:t>
            </a:fld>
            <a:endParaRPr lang="en-US"/>
          </a:p>
        </p:txBody>
      </p:sp>
    </p:spTree>
    <p:extLst>
      <p:ext uri="{BB962C8B-B14F-4D97-AF65-F5344CB8AC3E}">
        <p14:creationId xmlns:p14="http://schemas.microsoft.com/office/powerpoint/2010/main" val="12426680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03B6E6-C6E9-40D9-BFB7-0124447475D5}" type="datetimeFigureOut">
              <a:rPr lang="en-US" smtClean="0"/>
              <a:t>2/21/2024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5C3C07-856A-4BE8-83AF-F12F03AE5FF0}" type="slidenum">
              <a:rPr lang="en-US" smtClean="0"/>
              <a:t>‹#›</a:t>
            </a:fld>
            <a:endParaRPr lang="en-US"/>
          </a:p>
        </p:txBody>
      </p:sp>
    </p:spTree>
    <p:extLst>
      <p:ext uri="{BB962C8B-B14F-4D97-AF65-F5344CB8AC3E}">
        <p14:creationId xmlns:p14="http://schemas.microsoft.com/office/powerpoint/2010/main" val="3904590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03B6E6-C6E9-40D9-BFB7-0124447475D5}" type="datetimeFigureOut">
              <a:rPr lang="en-US" smtClean="0"/>
              <a:t>2/21/2024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5C3C07-856A-4BE8-83AF-F12F03AE5FF0}" type="slidenum">
              <a:rPr lang="en-US" smtClean="0"/>
              <a:t>‹#›</a:t>
            </a:fld>
            <a:endParaRPr lang="en-US"/>
          </a:p>
        </p:txBody>
      </p:sp>
    </p:spTree>
    <p:extLst>
      <p:ext uri="{BB962C8B-B14F-4D97-AF65-F5344CB8AC3E}">
        <p14:creationId xmlns:p14="http://schemas.microsoft.com/office/powerpoint/2010/main" val="7720416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8.gif"/></Relationships>
</file>

<file path=ppt/slides/_rels/slide4.xml.rels><?xml version="1.0" encoding="UTF-8" standalone="yes"?>
<Relationships xmlns="http://schemas.openxmlformats.org/package/2006/relationships"><Relationship Id="rId8" Type="http://schemas.microsoft.com/office/2007/relationships/hdphoto" Target="../media/hdphoto2.wdp"/><Relationship Id="rId13" Type="http://schemas.microsoft.com/office/2007/relationships/hdphoto" Target="../media/hdphoto4.wdp"/><Relationship Id="rId3" Type="http://schemas.openxmlformats.org/officeDocument/2006/relationships/image" Target="../media/image4.png"/><Relationship Id="rId7" Type="http://schemas.openxmlformats.org/officeDocument/2006/relationships/image" Target="../media/image12.png"/><Relationship Id="rId12" Type="http://schemas.openxmlformats.org/officeDocument/2006/relationships/image" Target="../media/image15.png"/><Relationship Id="rId2" Type="http://schemas.openxmlformats.org/officeDocument/2006/relationships/image" Target="../media/image9.png"/><Relationship Id="rId1" Type="http://schemas.openxmlformats.org/officeDocument/2006/relationships/slideLayout" Target="../slideLayouts/slideLayout1.xml"/><Relationship Id="rId6" Type="http://schemas.microsoft.com/office/2007/relationships/hdphoto" Target="../media/hdphoto1.wdp"/><Relationship Id="rId11" Type="http://schemas.microsoft.com/office/2007/relationships/hdphoto" Target="../media/hdphoto3.wdp"/><Relationship Id="rId5" Type="http://schemas.openxmlformats.org/officeDocument/2006/relationships/image" Target="../media/image11.png"/><Relationship Id="rId10" Type="http://schemas.openxmlformats.org/officeDocument/2006/relationships/image" Target="../media/image14.png"/><Relationship Id="rId4" Type="http://schemas.openxmlformats.org/officeDocument/2006/relationships/image" Target="../media/image10.jpeg"/><Relationship Id="rId9" Type="http://schemas.openxmlformats.org/officeDocument/2006/relationships/image" Target="../media/image13.jpeg"/></Relationships>
</file>

<file path=ppt/slides/_rels/slide5.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slideLayout" Target="../slideLayouts/slideLayout1.xml"/><Relationship Id="rId6" Type="http://schemas.microsoft.com/office/2007/relationships/hdphoto" Target="../media/hdphoto1.wdp"/><Relationship Id="rId11" Type="http://schemas.microsoft.com/office/2007/relationships/hdphoto" Target="../media/hdphoto5.wdp"/><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jpeg"/><Relationship Id="rId9"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1.png"/><Relationship Id="rId10" Type="http://schemas.openxmlformats.org/officeDocument/2006/relationships/image" Target="../media/image20.png"/><Relationship Id="rId4" Type="http://schemas.openxmlformats.org/officeDocument/2006/relationships/image" Target="../media/image10.jpeg"/><Relationship Id="rId9" Type="http://schemas.openxmlformats.org/officeDocument/2006/relationships/image" Target="../media/image13.jpeg"/></Relationships>
</file>

<file path=ppt/slides/_rels/slide8.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12.png"/><Relationship Id="rId12" Type="http://schemas.microsoft.com/office/2007/relationships/hdphoto" Target="../media/hdphoto6.wdp"/><Relationship Id="rId2" Type="http://schemas.openxmlformats.org/officeDocument/2006/relationships/image" Target="../media/image9.png"/><Relationship Id="rId1" Type="http://schemas.openxmlformats.org/officeDocument/2006/relationships/slideLayout" Target="../slideLayouts/slideLayout1.xml"/><Relationship Id="rId6" Type="http://schemas.microsoft.com/office/2007/relationships/hdphoto" Target="../media/hdphoto1.wdp"/><Relationship Id="rId11" Type="http://schemas.openxmlformats.org/officeDocument/2006/relationships/image" Target="../media/image22.png"/><Relationship Id="rId5" Type="http://schemas.openxmlformats.org/officeDocument/2006/relationships/image" Target="../media/image11.png"/><Relationship Id="rId10" Type="http://schemas.openxmlformats.org/officeDocument/2006/relationships/image" Target="../media/image21.png"/><Relationship Id="rId4" Type="http://schemas.openxmlformats.org/officeDocument/2006/relationships/image" Target="../media/image10.jpeg"/><Relationship Id="rId9"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xml"/><Relationship Id="rId6" Type="http://schemas.microsoft.com/office/2007/relationships/hdphoto" Target="../media/hdphoto1.wdp"/><Relationship Id="rId11" Type="http://schemas.microsoft.com/office/2007/relationships/hdphoto" Target="../media/hdphoto7.wdp"/><Relationship Id="rId5" Type="http://schemas.openxmlformats.org/officeDocument/2006/relationships/image" Target="../media/image11.png"/><Relationship Id="rId10" Type="http://schemas.openxmlformats.org/officeDocument/2006/relationships/image" Target="../media/image23.png"/><Relationship Id="rId4" Type="http://schemas.openxmlformats.org/officeDocument/2006/relationships/image" Target="../media/image10.jpeg"/><Relationship Id="rId9" Type="http://schemas.openxmlformats.org/officeDocument/2006/relationships/image" Target="../media/image13.jpeg"/></Relationships>
</file>

<file path=ppt/slides/_rels/slide1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4.png"/><Relationship Id="rId7" Type="http://schemas.microsoft.com/office/2007/relationships/hdphoto" Target="../media/hdphoto7.wdp"/><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4.jpe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4.png"/><Relationship Id="rId7" Type="http://schemas.openxmlformats.org/officeDocument/2006/relationships/diagramQuickStyle" Target="../diagrams/quickStyle1.xml"/><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25.png"/><Relationship Id="rId4" Type="http://schemas.openxmlformats.org/officeDocument/2006/relationships/image" Target="../media/image10.jpeg"/><Relationship Id="rId9" Type="http://schemas.microsoft.com/office/2007/relationships/diagramDrawing" Target="../diagrams/drawing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4.png"/><Relationship Id="rId7" Type="http://schemas.openxmlformats.org/officeDocument/2006/relationships/diagramQuickStyle" Target="../diagrams/quickStyle2.xml"/><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diagramLayout" Target="../diagrams/layout2.xml"/><Relationship Id="rId5" Type="http://schemas.openxmlformats.org/officeDocument/2006/relationships/diagramData" Target="../diagrams/data2.xml"/><Relationship Id="rId10" Type="http://schemas.openxmlformats.org/officeDocument/2006/relationships/image" Target="../media/image25.png"/><Relationship Id="rId4" Type="http://schemas.openxmlformats.org/officeDocument/2006/relationships/image" Target="../media/image10.jpeg"/><Relationship Id="rId9" Type="http://schemas.microsoft.com/office/2007/relationships/diagramDrawing" Target="../diagrams/drawing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4.png"/><Relationship Id="rId7" Type="http://schemas.openxmlformats.org/officeDocument/2006/relationships/image" Target="../media/image33.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24.jpeg"/><Relationship Id="rId5" Type="http://schemas.openxmlformats.org/officeDocument/2006/relationships/image" Target="../media/image25.png"/><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4.png"/><Relationship Id="rId7" Type="http://schemas.openxmlformats.org/officeDocument/2006/relationships/image" Target="../media/image36.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10.jpeg"/><Relationship Id="rId9" Type="http://schemas.microsoft.com/office/2007/relationships/hdphoto" Target="../media/hdphoto9.wdp"/></Relationships>
</file>

<file path=ppt/slides/_rels/slide19.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4.png"/><Relationship Id="rId7" Type="http://schemas.openxmlformats.org/officeDocument/2006/relationships/diagramQuickStyle" Target="../diagrams/quickStyle3.xml"/><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10.jpeg"/><Relationship Id="rId9" Type="http://schemas.microsoft.com/office/2007/relationships/diagramDrawing" Target="../diagrams/drawing3.xml"/></Relationships>
</file>

<file path=ppt/slides/_rels/slide20.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image" Target="../media/image4.png"/><Relationship Id="rId7" Type="http://schemas.openxmlformats.org/officeDocument/2006/relationships/diagramLayout" Target="../diagrams/layout4.xml"/><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diagramData" Target="../diagrams/data4.xml"/><Relationship Id="rId5" Type="http://schemas.openxmlformats.org/officeDocument/2006/relationships/image" Target="../media/image25.png"/><Relationship Id="rId10" Type="http://schemas.microsoft.com/office/2007/relationships/diagramDrawing" Target="../diagrams/drawing4.xml"/><Relationship Id="rId4" Type="http://schemas.openxmlformats.org/officeDocument/2006/relationships/image" Target="../media/image10.jpeg"/><Relationship Id="rId9" Type="http://schemas.openxmlformats.org/officeDocument/2006/relationships/diagramColors" Target="../diagrams/colors4.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0.jpeg"/></Relationships>
</file>

<file path=ppt/slides/_rels/slide22.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image" Target="../media/image4.png"/><Relationship Id="rId7" Type="http://schemas.openxmlformats.org/officeDocument/2006/relationships/diagramLayout" Target="../diagrams/layout5.xml"/><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diagramData" Target="../diagrams/data5.xml"/><Relationship Id="rId5" Type="http://schemas.openxmlformats.org/officeDocument/2006/relationships/image" Target="../media/image25.png"/><Relationship Id="rId10" Type="http://schemas.microsoft.com/office/2007/relationships/diagramDrawing" Target="../diagrams/drawing5.xml"/><Relationship Id="rId4" Type="http://schemas.openxmlformats.org/officeDocument/2006/relationships/image" Target="../media/image10.jpeg"/><Relationship Id="rId9" Type="http://schemas.openxmlformats.org/officeDocument/2006/relationships/diagramColors" Target="../diagrams/colors5.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0.jpeg"/></Relationships>
</file>

<file path=ppt/slides/_rels/slide24.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openxmlformats.org/officeDocument/2006/relationships/image" Target="../media/image4.png"/><Relationship Id="rId7" Type="http://schemas.openxmlformats.org/officeDocument/2006/relationships/diagramLayout" Target="../diagrams/layout6.xml"/><Relationship Id="rId12" Type="http://schemas.microsoft.com/office/2007/relationships/hdphoto" Target="../media/hdphoto10.wdp"/><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diagramData" Target="../diagrams/data6.xml"/><Relationship Id="rId11" Type="http://schemas.openxmlformats.org/officeDocument/2006/relationships/image" Target="../media/image41.png"/><Relationship Id="rId5" Type="http://schemas.openxmlformats.org/officeDocument/2006/relationships/image" Target="../media/image25.png"/><Relationship Id="rId10" Type="http://schemas.microsoft.com/office/2007/relationships/diagramDrawing" Target="../diagrams/drawing6.xml"/><Relationship Id="rId4" Type="http://schemas.openxmlformats.org/officeDocument/2006/relationships/image" Target="../media/image10.jpeg"/><Relationship Id="rId9" Type="http://schemas.openxmlformats.org/officeDocument/2006/relationships/diagramColors" Target="../diagrams/colors6.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0.jpe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42.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0.jpeg"/></Relationships>
</file>

<file path=ppt/slides/_rels/slide27.xml.rels><?xml version="1.0" encoding="UTF-8" standalone="yes"?>
<Relationships xmlns="http://schemas.openxmlformats.org/package/2006/relationships"><Relationship Id="rId8" Type="http://schemas.microsoft.com/office/2007/relationships/hdphoto" Target="../media/hdphoto9.wdp"/><Relationship Id="rId3" Type="http://schemas.openxmlformats.org/officeDocument/2006/relationships/image" Target="../media/image4.png"/><Relationship Id="rId7" Type="http://schemas.openxmlformats.org/officeDocument/2006/relationships/image" Target="../media/image37.png"/><Relationship Id="rId2" Type="http://schemas.openxmlformats.org/officeDocument/2006/relationships/image" Target="../media/image9.pn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1.png"/><Relationship Id="rId4" Type="http://schemas.openxmlformats.org/officeDocument/2006/relationships/image" Target="../media/image10.jpe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43.jpeg"/><Relationship Id="rId2" Type="http://schemas.openxmlformats.org/officeDocument/2006/relationships/image" Target="../media/image9.pn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12.png"/><Relationship Id="rId4" Type="http://schemas.openxmlformats.org/officeDocument/2006/relationships/image" Target="../media/image10.jpeg"/></Relationships>
</file>

<file path=ppt/slides/_rels/slide29.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1.png"/><Relationship Id="rId4" Type="http://schemas.openxmlformats.org/officeDocument/2006/relationships/image" Target="../media/image10.jpeg"/><Relationship Id="rId9" Type="http://schemas.openxmlformats.org/officeDocument/2006/relationships/image" Target="../media/image4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b="1" dirty="0" smtClean="0">
                <a:solidFill>
                  <a:srgbClr val="FF0000"/>
                </a:solidFill>
                <a:latin typeface="Times New Roman" panose="02020603050405020304" pitchFamily="18" charset="0"/>
                <a:ea typeface="Cambria" pitchFamily="18" charset="0"/>
                <a:cs typeface="Times New Roman" panose="02020603050405020304" pitchFamily="18" charset="0"/>
              </a:rPr>
              <a:t>KHỞI ĐỘNG</a:t>
            </a:r>
            <a:endParaRPr lang="en-US" b="1" dirty="0">
              <a:solidFill>
                <a:srgbClr val="FF0000"/>
              </a:solidFill>
              <a:latin typeface="Times New Roman" panose="02020603050405020304" pitchFamily="18" charset="0"/>
              <a:ea typeface="Cambria" pitchFamily="18" charset="0"/>
              <a:cs typeface="Times New Roman" panose="02020603050405020304" pitchFamily="18" charset="0"/>
            </a:endParaRPr>
          </a:p>
        </p:txBody>
      </p:sp>
      <p:sp>
        <p:nvSpPr>
          <p:cNvPr id="3" name="Content Placeholder 2"/>
          <p:cNvSpPr>
            <a:spLocks noGrp="1"/>
          </p:cNvSpPr>
          <p:nvPr>
            <p:ph idx="1"/>
          </p:nvPr>
        </p:nvSpPr>
        <p:spPr>
          <a:xfrm>
            <a:off x="381000" y="884237"/>
            <a:ext cx="8610600" cy="868363"/>
          </a:xfrm>
        </p:spPr>
        <p:txBody>
          <a:bodyPr>
            <a:normAutofit/>
          </a:bodyPr>
          <a:lstStyle/>
          <a:p>
            <a:pPr marL="0" indent="0">
              <a:buNone/>
            </a:pPr>
            <a:r>
              <a:rPr lang="en-US" sz="2400" i="1" dirty="0" err="1" smtClean="0">
                <a:solidFill>
                  <a:srgbClr val="FF0000"/>
                </a:solidFill>
                <a:latin typeface="Times New Roman" panose="02020603050405020304" pitchFamily="18" charset="0"/>
                <a:ea typeface="Cambria" pitchFamily="18" charset="0"/>
                <a:cs typeface="Times New Roman" panose="02020603050405020304" pitchFamily="18" charset="0"/>
              </a:rPr>
              <a:t>Quan</a:t>
            </a:r>
            <a:r>
              <a:rPr lang="en-US" sz="2400" i="1" dirty="0" smtClean="0">
                <a:solidFill>
                  <a:srgbClr val="FF0000"/>
                </a:solidFill>
                <a:latin typeface="Times New Roman" panose="02020603050405020304" pitchFamily="18" charset="0"/>
                <a:ea typeface="Cambria" pitchFamily="18" charset="0"/>
                <a:cs typeface="Times New Roman" panose="02020603050405020304" pitchFamily="18" charset="0"/>
              </a:rPr>
              <a:t> </a:t>
            </a:r>
            <a:r>
              <a:rPr lang="en-US" sz="2400" i="1" dirty="0" err="1" smtClean="0">
                <a:solidFill>
                  <a:srgbClr val="FF0000"/>
                </a:solidFill>
                <a:latin typeface="Times New Roman" panose="02020603050405020304" pitchFamily="18" charset="0"/>
                <a:ea typeface="Cambria" pitchFamily="18" charset="0"/>
                <a:cs typeface="Times New Roman" panose="02020603050405020304" pitchFamily="18" charset="0"/>
              </a:rPr>
              <a:t>sát</a:t>
            </a:r>
            <a:r>
              <a:rPr lang="en-US" sz="2400" i="1" dirty="0" smtClean="0">
                <a:solidFill>
                  <a:srgbClr val="FF0000"/>
                </a:solidFill>
                <a:latin typeface="Times New Roman" panose="02020603050405020304" pitchFamily="18" charset="0"/>
                <a:ea typeface="Cambria" pitchFamily="18" charset="0"/>
                <a:cs typeface="Times New Roman" panose="02020603050405020304" pitchFamily="18" charset="0"/>
              </a:rPr>
              <a:t> video clip, </a:t>
            </a:r>
            <a:r>
              <a:rPr lang="en-US" sz="2400" i="1" dirty="0" err="1" smtClean="0">
                <a:solidFill>
                  <a:srgbClr val="FF0000"/>
                </a:solidFill>
                <a:latin typeface="Times New Roman" panose="02020603050405020304" pitchFamily="18" charset="0"/>
                <a:ea typeface="Cambria" pitchFamily="18" charset="0"/>
                <a:cs typeface="Times New Roman" panose="02020603050405020304" pitchFamily="18" charset="0"/>
              </a:rPr>
              <a:t>hãy</a:t>
            </a:r>
            <a:r>
              <a:rPr lang="en-US" sz="2400" i="1" dirty="0" smtClean="0">
                <a:solidFill>
                  <a:srgbClr val="FF0000"/>
                </a:solidFill>
                <a:latin typeface="Times New Roman" panose="02020603050405020304" pitchFamily="18" charset="0"/>
                <a:ea typeface="Cambria" pitchFamily="18" charset="0"/>
                <a:cs typeface="Times New Roman" panose="02020603050405020304" pitchFamily="18" charset="0"/>
              </a:rPr>
              <a:t> </a:t>
            </a:r>
            <a:r>
              <a:rPr lang="en-US" sz="2400" i="1" dirty="0" err="1" smtClean="0">
                <a:solidFill>
                  <a:srgbClr val="FF0000"/>
                </a:solidFill>
                <a:latin typeface="Times New Roman" panose="02020603050405020304" pitchFamily="18" charset="0"/>
                <a:ea typeface="Cambria" pitchFamily="18" charset="0"/>
                <a:cs typeface="Times New Roman" panose="02020603050405020304" pitchFamily="18" charset="0"/>
              </a:rPr>
              <a:t>cho</a:t>
            </a:r>
            <a:r>
              <a:rPr lang="en-US" sz="2400" i="1" dirty="0" smtClean="0">
                <a:solidFill>
                  <a:srgbClr val="FF0000"/>
                </a:solidFill>
                <a:latin typeface="Times New Roman" panose="02020603050405020304" pitchFamily="18" charset="0"/>
                <a:ea typeface="Cambria" pitchFamily="18" charset="0"/>
                <a:cs typeface="Times New Roman" panose="02020603050405020304" pitchFamily="18" charset="0"/>
              </a:rPr>
              <a:t> </a:t>
            </a:r>
            <a:r>
              <a:rPr lang="en-US" sz="2400" i="1" dirty="0" err="1" smtClean="0">
                <a:solidFill>
                  <a:srgbClr val="FF0000"/>
                </a:solidFill>
                <a:latin typeface="Times New Roman" panose="02020603050405020304" pitchFamily="18" charset="0"/>
                <a:ea typeface="Cambria" pitchFamily="18" charset="0"/>
                <a:cs typeface="Times New Roman" panose="02020603050405020304" pitchFamily="18" charset="0"/>
              </a:rPr>
              <a:t>biết</a:t>
            </a:r>
            <a:r>
              <a:rPr lang="en-US" sz="2400" i="1" dirty="0" smtClean="0">
                <a:solidFill>
                  <a:srgbClr val="FF0000"/>
                </a:solidFill>
                <a:latin typeface="Times New Roman" panose="02020603050405020304" pitchFamily="18" charset="0"/>
                <a:ea typeface="Cambria" pitchFamily="18" charset="0"/>
                <a:cs typeface="Times New Roman" panose="02020603050405020304" pitchFamily="18" charset="0"/>
              </a:rPr>
              <a:t> video clip </a:t>
            </a:r>
            <a:r>
              <a:rPr lang="en-US" sz="2400" i="1" dirty="0" err="1" smtClean="0">
                <a:solidFill>
                  <a:srgbClr val="FF0000"/>
                </a:solidFill>
                <a:latin typeface="Times New Roman" panose="02020603050405020304" pitchFamily="18" charset="0"/>
                <a:ea typeface="Cambria" pitchFamily="18" charset="0"/>
                <a:cs typeface="Times New Roman" panose="02020603050405020304" pitchFamily="18" charset="0"/>
              </a:rPr>
              <a:t>gợi</a:t>
            </a:r>
            <a:r>
              <a:rPr lang="en-US" sz="2400" i="1" dirty="0" smtClean="0">
                <a:solidFill>
                  <a:srgbClr val="FF0000"/>
                </a:solidFill>
                <a:latin typeface="Times New Roman" panose="02020603050405020304" pitchFamily="18" charset="0"/>
                <a:ea typeface="Cambria" pitchFamily="18" charset="0"/>
                <a:cs typeface="Times New Roman" panose="02020603050405020304" pitchFamily="18" charset="0"/>
              </a:rPr>
              <a:t> </a:t>
            </a:r>
            <a:r>
              <a:rPr lang="en-US" sz="2400" i="1" dirty="0" err="1" smtClean="0">
                <a:solidFill>
                  <a:srgbClr val="FF0000"/>
                </a:solidFill>
                <a:latin typeface="Times New Roman" panose="02020603050405020304" pitchFamily="18" charset="0"/>
                <a:ea typeface="Cambria" pitchFamily="18" charset="0"/>
                <a:cs typeface="Times New Roman" panose="02020603050405020304" pitchFamily="18" charset="0"/>
              </a:rPr>
              <a:t>cho</a:t>
            </a:r>
            <a:r>
              <a:rPr lang="en-US" sz="2400" i="1" dirty="0" smtClean="0">
                <a:solidFill>
                  <a:srgbClr val="FF0000"/>
                </a:solidFill>
                <a:latin typeface="Times New Roman" panose="02020603050405020304" pitchFamily="18" charset="0"/>
                <a:ea typeface="Cambria" pitchFamily="18" charset="0"/>
                <a:cs typeface="Times New Roman" panose="02020603050405020304" pitchFamily="18" charset="0"/>
              </a:rPr>
              <a:t> </a:t>
            </a:r>
            <a:r>
              <a:rPr lang="en-US" sz="2400" i="1" dirty="0" err="1" smtClean="0">
                <a:solidFill>
                  <a:srgbClr val="FF0000"/>
                </a:solidFill>
                <a:latin typeface="Times New Roman" panose="02020603050405020304" pitchFamily="18" charset="0"/>
                <a:ea typeface="Cambria" pitchFamily="18" charset="0"/>
                <a:cs typeface="Times New Roman" panose="02020603050405020304" pitchFamily="18" charset="0"/>
              </a:rPr>
              <a:t>các</a:t>
            </a:r>
            <a:r>
              <a:rPr lang="en-US" sz="2400" i="1" dirty="0" smtClean="0">
                <a:solidFill>
                  <a:srgbClr val="FF0000"/>
                </a:solidFill>
                <a:latin typeface="Times New Roman" panose="02020603050405020304" pitchFamily="18" charset="0"/>
                <a:ea typeface="Cambria" pitchFamily="18" charset="0"/>
                <a:cs typeface="Times New Roman" panose="02020603050405020304" pitchFamily="18" charset="0"/>
              </a:rPr>
              <a:t> </a:t>
            </a:r>
            <a:r>
              <a:rPr lang="en-US" sz="2400" i="1" dirty="0" err="1" smtClean="0">
                <a:solidFill>
                  <a:srgbClr val="FF0000"/>
                </a:solidFill>
                <a:latin typeface="Times New Roman" panose="02020603050405020304" pitchFamily="18" charset="0"/>
                <a:ea typeface="Cambria" pitchFamily="18" charset="0"/>
                <a:cs typeface="Times New Roman" panose="02020603050405020304" pitchFamily="18" charset="0"/>
              </a:rPr>
              <a:t>em</a:t>
            </a:r>
            <a:r>
              <a:rPr lang="en-US" sz="2400" i="1" dirty="0" smtClean="0">
                <a:solidFill>
                  <a:srgbClr val="FF0000"/>
                </a:solidFill>
                <a:latin typeface="Times New Roman" panose="02020603050405020304" pitchFamily="18" charset="0"/>
                <a:ea typeface="Cambria" pitchFamily="18" charset="0"/>
                <a:cs typeface="Times New Roman" panose="02020603050405020304" pitchFamily="18" charset="0"/>
              </a:rPr>
              <a:t> </a:t>
            </a:r>
            <a:r>
              <a:rPr lang="en-US" sz="2400" i="1" dirty="0" err="1" smtClean="0">
                <a:solidFill>
                  <a:srgbClr val="FF0000"/>
                </a:solidFill>
                <a:latin typeface="Times New Roman" panose="02020603050405020304" pitchFamily="18" charset="0"/>
                <a:ea typeface="Cambria" pitchFamily="18" charset="0"/>
                <a:cs typeface="Times New Roman" panose="02020603050405020304" pitchFamily="18" charset="0"/>
              </a:rPr>
              <a:t>biết</a:t>
            </a:r>
            <a:r>
              <a:rPr lang="en-US" sz="2400" i="1" dirty="0" smtClean="0">
                <a:solidFill>
                  <a:srgbClr val="FF0000"/>
                </a:solidFill>
                <a:latin typeface="Times New Roman" panose="02020603050405020304" pitchFamily="18" charset="0"/>
                <a:ea typeface="Cambria" pitchFamily="18" charset="0"/>
                <a:cs typeface="Times New Roman" panose="02020603050405020304" pitchFamily="18" charset="0"/>
              </a:rPr>
              <a:t> </a:t>
            </a:r>
            <a:r>
              <a:rPr lang="en-US" sz="2400" i="1" dirty="0" err="1" smtClean="0">
                <a:solidFill>
                  <a:srgbClr val="FF0000"/>
                </a:solidFill>
                <a:latin typeface="Times New Roman" panose="02020603050405020304" pitchFamily="18" charset="0"/>
                <a:ea typeface="Cambria" pitchFamily="18" charset="0"/>
                <a:cs typeface="Times New Roman" panose="02020603050405020304" pitchFamily="18" charset="0"/>
              </a:rPr>
              <a:t>đến</a:t>
            </a:r>
            <a:r>
              <a:rPr lang="en-US" sz="2400" i="1" dirty="0" smtClean="0">
                <a:solidFill>
                  <a:srgbClr val="FF0000"/>
                </a:solidFill>
                <a:latin typeface="Times New Roman" panose="02020603050405020304" pitchFamily="18" charset="0"/>
                <a:ea typeface="Cambria" pitchFamily="18" charset="0"/>
                <a:cs typeface="Times New Roman" panose="02020603050405020304" pitchFamily="18" charset="0"/>
              </a:rPr>
              <a:t> </a:t>
            </a:r>
            <a:r>
              <a:rPr lang="en-US" sz="2400" i="1" dirty="0" err="1" smtClean="0">
                <a:solidFill>
                  <a:srgbClr val="FF0000"/>
                </a:solidFill>
                <a:latin typeface="Times New Roman" panose="02020603050405020304" pitchFamily="18" charset="0"/>
                <a:ea typeface="Cambria" pitchFamily="18" charset="0"/>
                <a:cs typeface="Times New Roman" panose="02020603050405020304" pitchFamily="18" charset="0"/>
              </a:rPr>
              <a:t>bài</a:t>
            </a:r>
            <a:r>
              <a:rPr lang="en-US" sz="2400" i="1" dirty="0" smtClean="0">
                <a:solidFill>
                  <a:srgbClr val="FF0000"/>
                </a:solidFill>
                <a:latin typeface="Times New Roman" panose="02020603050405020304" pitchFamily="18" charset="0"/>
                <a:ea typeface="Cambria" pitchFamily="18" charset="0"/>
                <a:cs typeface="Times New Roman" panose="02020603050405020304" pitchFamily="18" charset="0"/>
              </a:rPr>
              <a:t> </a:t>
            </a:r>
            <a:r>
              <a:rPr lang="en-US" sz="2400" i="1" dirty="0" err="1" smtClean="0">
                <a:solidFill>
                  <a:srgbClr val="FF0000"/>
                </a:solidFill>
                <a:latin typeface="Times New Roman" panose="02020603050405020304" pitchFamily="18" charset="0"/>
                <a:ea typeface="Cambria" pitchFamily="18" charset="0"/>
                <a:cs typeface="Times New Roman" panose="02020603050405020304" pitchFamily="18" charset="0"/>
              </a:rPr>
              <a:t>hát</a:t>
            </a:r>
            <a:r>
              <a:rPr lang="en-US" sz="2400" i="1" dirty="0" smtClean="0">
                <a:solidFill>
                  <a:srgbClr val="FF0000"/>
                </a:solidFill>
                <a:latin typeface="Times New Roman" panose="02020603050405020304" pitchFamily="18" charset="0"/>
                <a:ea typeface="Cambria" pitchFamily="18" charset="0"/>
                <a:cs typeface="Times New Roman" panose="02020603050405020304" pitchFamily="18" charset="0"/>
              </a:rPr>
              <a:t> </a:t>
            </a:r>
            <a:r>
              <a:rPr lang="en-US" sz="2400" i="1" dirty="0" err="1" smtClean="0">
                <a:solidFill>
                  <a:srgbClr val="FF0000"/>
                </a:solidFill>
                <a:latin typeface="Times New Roman" panose="02020603050405020304" pitchFamily="18" charset="0"/>
                <a:ea typeface="Cambria" pitchFamily="18" charset="0"/>
                <a:cs typeface="Times New Roman" panose="02020603050405020304" pitchFamily="18" charset="0"/>
              </a:rPr>
              <a:t>nào</a:t>
            </a:r>
            <a:r>
              <a:rPr lang="en-US" sz="2400" i="1" dirty="0" smtClean="0">
                <a:solidFill>
                  <a:srgbClr val="FF0000"/>
                </a:solidFill>
                <a:latin typeface="Times New Roman" panose="02020603050405020304" pitchFamily="18" charset="0"/>
                <a:ea typeface="Cambria" pitchFamily="18" charset="0"/>
                <a:cs typeface="Times New Roman" panose="02020603050405020304" pitchFamily="18" charset="0"/>
              </a:rPr>
              <a:t>?</a:t>
            </a:r>
            <a:endParaRPr lang="en-US" sz="2400" i="1" dirty="0">
              <a:solidFill>
                <a:srgbClr val="FF0000"/>
              </a:solidFill>
              <a:latin typeface="Times New Roman" panose="02020603050405020304" pitchFamily="18" charset="0"/>
              <a:ea typeface="Cambria" pitchFamily="18" charset="0"/>
              <a:cs typeface="Times New Roman" panose="02020603050405020304" pitchFamily="18" charset="0"/>
            </a:endParaRPr>
          </a:p>
        </p:txBody>
      </p:sp>
      <p:pic>
        <p:nvPicPr>
          <p:cNvPr id="102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9600" y="0"/>
            <a:ext cx="2118233" cy="931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3400" y="6248400"/>
            <a:ext cx="8763000" cy="461665"/>
          </a:xfrm>
          <a:prstGeom prst="rect">
            <a:avLst/>
          </a:prstGeom>
          <a:noFill/>
        </p:spPr>
        <p:txBody>
          <a:bodyPr wrap="square" rtlCol="0">
            <a:spAutoFit/>
          </a:bodyPr>
          <a:lstStyle/>
          <a:p>
            <a:pPr algn="ctr"/>
            <a:r>
              <a:rPr lang="en-US" sz="2400" b="1" dirty="0" smtClean="0">
                <a:solidFill>
                  <a:srgbClr val="0D30DD"/>
                </a:solidFill>
                <a:latin typeface="Times New Roman" panose="02020603050405020304" pitchFamily="18" charset="0"/>
                <a:ea typeface="Cambria" pitchFamily="18" charset="0"/>
                <a:cs typeface="Times New Roman" panose="02020603050405020304" pitchFamily="18" charset="0"/>
              </a:rPr>
              <a:t>SỢI NHỚ SỢI THƯƠNG</a:t>
            </a:r>
            <a:endParaRPr lang="en-US" sz="2400" b="1" dirty="0">
              <a:solidFill>
                <a:srgbClr val="0D30DD"/>
              </a:solidFill>
              <a:latin typeface="Times New Roman" panose="02020603050405020304" pitchFamily="18" charset="0"/>
              <a:ea typeface="Cambria" pitchFamily="18" charset="0"/>
              <a:cs typeface="Times New Roman" panose="02020603050405020304" pitchFamily="18" charset="0"/>
            </a:endParaRPr>
          </a:p>
        </p:txBody>
      </p:sp>
      <p:pic>
        <p:nvPicPr>
          <p:cNvPr id="7" name="Bai 6-1">
            <a:hlinkClick r:id="" action="ppaction://media"/>
            <a:extLst>
              <a:ext uri="{FF2B5EF4-FFF2-40B4-BE49-F238E27FC236}">
                <a16:creationId xmlns="" xmlns:a16="http://schemas.microsoft.com/office/drawing/2014/main" id="{79902C5C-9E09-2843-60A8-9FFCF2BE1FA2}"/>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57200" y="1828800"/>
            <a:ext cx="8229600" cy="4343400"/>
          </a:xfrm>
          <a:prstGeom prst="rect">
            <a:avLst/>
          </a:prstGeom>
        </p:spPr>
      </p:pic>
    </p:spTree>
    <p:extLst>
      <p:ext uri="{BB962C8B-B14F-4D97-AF65-F5344CB8AC3E}">
        <p14:creationId xmlns:p14="http://schemas.microsoft.com/office/powerpoint/2010/main" val="2940687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20" fill="hold" display="0">
                  <p:stCondLst>
                    <p:cond delay="indefinite"/>
                  </p:stCondLst>
                </p:cTn>
                <p:tgtEl>
                  <p:spTgt spid="7"/>
                </p:tgtEl>
              </p:cMediaNode>
            </p:video>
          </p:childTnLst>
        </p:cTn>
      </p:par>
    </p:tnLst>
    <p:bldLst>
      <p:bldP spid="3" grpId="0" build="p"/>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0" y="0"/>
            <a:ext cx="9144000" cy="6858000"/>
          </a:xfrm>
          <a:prstGeom prst="rect">
            <a:avLst/>
          </a:prstGeom>
          <a:blipFill>
            <a:blip r:embed="rId4"/>
            <a:stretch>
              <a:fillRect/>
            </a:stretch>
          </a:blipFill>
          <a:ln>
            <a:noFill/>
          </a:ln>
          <a:effectLst/>
        </p:spPr>
      </p:pic>
      <p:pic>
        <p:nvPicPr>
          <p:cNvPr id="3076" name="Picture 4" descr="C:\Users\Asus\Pictures\bai mau\hands_zps712c7fb9.jpg"/>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r="43632"/>
          <a:stretch/>
        </p:blipFill>
        <p:spPr bwMode="auto">
          <a:xfrm rot="15616060">
            <a:off x="6740180" y="1138516"/>
            <a:ext cx="2234565" cy="3964233"/>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C:\Documents and Settings\Welcome\Desktop\chs1348666969.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84" y="4343400"/>
            <a:ext cx="9176083" cy="2514600"/>
          </a:xfrm>
          <a:prstGeom prst="rect">
            <a:avLst/>
          </a:prstGeom>
          <a:ln>
            <a:noFill/>
          </a:ln>
          <a:effectLst>
            <a:outerShdw blurRad="292100" dist="139700" dir="2700000" algn="tl" rotWithShape="0">
              <a:srgbClr val="333333">
                <a:alpha val="65000"/>
              </a:srgbClr>
            </a:outerShdw>
          </a:effectLst>
          <a:extLst/>
        </p:spPr>
      </p:pic>
      <p:pic>
        <p:nvPicPr>
          <p:cNvPr id="3074" name="Picture 2" descr="C:\Users\Asus\Pictures\bai mau\hands_zps712c7fb9.jpg"/>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56214"/>
          <a:stretch/>
        </p:blipFill>
        <p:spPr bwMode="auto">
          <a:xfrm rot="13972696">
            <a:off x="6159599" y="-1391747"/>
            <a:ext cx="1587048" cy="3624539"/>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a:spLocks noGrp="1"/>
          </p:cNvSpPr>
          <p:nvPr>
            <p:ph type="title"/>
          </p:nvPr>
        </p:nvSpPr>
        <p:spPr>
          <a:xfrm>
            <a:off x="-82493" y="1066800"/>
            <a:ext cx="5430672" cy="1143000"/>
          </a:xfrm>
        </p:spPr>
        <p:txBody>
          <a:bodyPr>
            <a:noAutofit/>
          </a:bodyPr>
          <a:lstStyle/>
          <a:p>
            <a:r>
              <a:rPr lang="en-US" sz="3000" b="1" dirty="0" smtClean="0">
                <a:ln w="10541" cmpd="sng">
                  <a:solidFill>
                    <a:schemeClr val="accent1">
                      <a:shade val="88000"/>
                      <a:satMod val="110000"/>
                    </a:schemeClr>
                  </a:solidFill>
                  <a:prstDash val="solid"/>
                </a:ln>
                <a:solidFill>
                  <a:srgbClr val="FF0000"/>
                </a:solidFill>
                <a:latin typeface="Times New Roman" panose="02020603050405020304" pitchFamily="18" charset="0"/>
                <a:cs typeface="Times New Roman" panose="02020603050405020304" pitchFamily="18" charset="0"/>
              </a:rPr>
              <a:t>ĐẶC ĐIỂM KHÍ HẬU</a:t>
            </a:r>
            <a:endParaRPr lang="en-US" sz="3000" b="1" dirty="0">
              <a:ln w="10541" cmpd="sng">
                <a:solidFill>
                  <a:schemeClr val="accent1">
                    <a:shade val="88000"/>
                    <a:satMod val="110000"/>
                  </a:schemeClr>
                </a:solidFill>
                <a:prstDash val="solid"/>
              </a:ln>
              <a:solidFill>
                <a:srgbClr val="FF0000"/>
              </a:solidFill>
              <a:latin typeface="Times New Roman" panose="02020603050405020304" pitchFamily="18" charset="0"/>
              <a:cs typeface="Times New Roman" panose="02020603050405020304" pitchFamily="18" charset="0"/>
            </a:endParaRPr>
          </a:p>
        </p:txBody>
      </p:sp>
      <p:sp>
        <p:nvSpPr>
          <p:cNvPr id="10" name="Title 1"/>
          <p:cNvSpPr txBox="1">
            <a:spLocks/>
          </p:cNvSpPr>
          <p:nvPr/>
        </p:nvSpPr>
        <p:spPr>
          <a:xfrm>
            <a:off x="-685800" y="1219200"/>
            <a:ext cx="6705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35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anose="02020603050405020304" pitchFamily="18" charset="0"/>
              <a:cs typeface="Times New Roman" panose="02020603050405020304" pitchFamily="18" charset="0"/>
            </a:endParaRPr>
          </a:p>
        </p:txBody>
      </p:sp>
      <p:sp>
        <p:nvSpPr>
          <p:cNvPr id="11" name="Title 1"/>
          <p:cNvSpPr txBox="1">
            <a:spLocks/>
          </p:cNvSpPr>
          <p:nvPr/>
        </p:nvSpPr>
        <p:spPr>
          <a:xfrm>
            <a:off x="-990600" y="-152400"/>
            <a:ext cx="39624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7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BÀI 4</a:t>
            </a:r>
            <a:endParaRPr lang="en-US" sz="27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3" name="Rectangle 12"/>
          <p:cNvSpPr/>
          <p:nvPr/>
        </p:nvSpPr>
        <p:spPr>
          <a:xfrm>
            <a:off x="3173" y="2428417"/>
            <a:ext cx="1828800"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7" name="Rectangle 16"/>
          <p:cNvSpPr/>
          <p:nvPr/>
        </p:nvSpPr>
        <p:spPr>
          <a:xfrm>
            <a:off x="3172" y="2535098"/>
            <a:ext cx="1155509"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8" name="Rectangle 17"/>
          <p:cNvSpPr/>
          <p:nvPr/>
        </p:nvSpPr>
        <p:spPr>
          <a:xfrm>
            <a:off x="-32084" y="3060876"/>
            <a:ext cx="5289884" cy="457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2" name="Rectangle 1"/>
          <p:cNvSpPr/>
          <p:nvPr/>
        </p:nvSpPr>
        <p:spPr>
          <a:xfrm>
            <a:off x="2185337" y="0"/>
            <a:ext cx="45719" cy="8382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5" name="Rectangle 14"/>
          <p:cNvSpPr/>
          <p:nvPr/>
        </p:nvSpPr>
        <p:spPr>
          <a:xfrm>
            <a:off x="2057400" y="0"/>
            <a:ext cx="45719" cy="430548"/>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23" name="Title 1"/>
          <p:cNvSpPr txBox="1">
            <a:spLocks/>
          </p:cNvSpPr>
          <p:nvPr/>
        </p:nvSpPr>
        <p:spPr>
          <a:xfrm>
            <a:off x="2590800" y="4724400"/>
            <a:ext cx="4038600" cy="850744"/>
          </a:xfrm>
          <a:prstGeom prst="rect">
            <a:avLst/>
          </a:prstGeom>
        </p:spPr>
        <p:txBody>
          <a:bodyPr vert="horz" lIns="91440" tIns="45720" rIns="91440" bIns="45720" rtlCol="0" anchor="ctr">
            <a:prstTxWarp prst="textPlain">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5000" b="1" dirty="0" smtClean="0">
                <a:ln w="19050">
                  <a:solidFill>
                    <a:schemeClr val="tx2">
                      <a:tint val="1000"/>
                    </a:schemeClr>
                  </a:solidFill>
                  <a:prstDash val="solid"/>
                </a:ln>
                <a:solidFill>
                  <a:schemeClr val="accent3"/>
                </a:solidFill>
                <a:effectLst>
                  <a:glow rad="101600">
                    <a:schemeClr val="accent5">
                      <a:satMod val="175000"/>
                      <a:alpha val="40000"/>
                    </a:schemeClr>
                  </a:glow>
                  <a:outerShdw blurRad="50000" dist="50800" dir="7500000" algn="tl">
                    <a:srgbClr val="000000">
                      <a:shade val="5000"/>
                      <a:alpha val="35000"/>
                    </a:srgbClr>
                  </a:outerShdw>
                </a:effectLst>
                <a:latin typeface="Times New Roman" panose="02020603050405020304" pitchFamily="18" charset="0"/>
                <a:cs typeface="Times New Roman" panose="02020603050405020304" pitchFamily="18" charset="0"/>
              </a:rPr>
              <a:t>ĐỊA LÍ 8</a:t>
            </a:r>
            <a:endParaRPr lang="en-US" sz="5000" b="1" dirty="0">
              <a:ln w="19050">
                <a:solidFill>
                  <a:schemeClr val="tx2">
                    <a:tint val="1000"/>
                  </a:schemeClr>
                </a:solidFill>
                <a:prstDash val="solid"/>
              </a:ln>
              <a:solidFill>
                <a:schemeClr val="accent3"/>
              </a:solidFill>
              <a:effectLst>
                <a:glow rad="101600">
                  <a:schemeClr val="accent5">
                    <a:satMod val="175000"/>
                    <a:alpha val="40000"/>
                  </a:schemeClr>
                </a:glow>
                <a:outerShdw blurRad="50000" dist="50800" dir="7500000" algn="tl">
                  <a:srgbClr val="000000">
                    <a:shade val="5000"/>
                    <a:alpha val="35000"/>
                  </a:srgbClr>
                </a:outerShdw>
              </a:effectLst>
              <a:latin typeface="Times New Roman" panose="02020603050405020304" pitchFamily="18" charset="0"/>
              <a:cs typeface="Times New Roman" panose="02020603050405020304" pitchFamily="18" charset="0"/>
            </a:endParaRPr>
          </a:p>
        </p:txBody>
      </p:sp>
      <p:sp>
        <p:nvSpPr>
          <p:cNvPr id="16" name="Title 1"/>
          <p:cNvSpPr txBox="1">
            <a:spLocks/>
          </p:cNvSpPr>
          <p:nvPr/>
        </p:nvSpPr>
        <p:spPr>
          <a:xfrm>
            <a:off x="2426790" y="-1065"/>
            <a:ext cx="5430672"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500" b="1" dirty="0" smtClean="0">
                <a:ln w="10541" cmpd="sng">
                  <a:solidFill>
                    <a:schemeClr val="accent1">
                      <a:shade val="88000"/>
                      <a:satMod val="110000"/>
                    </a:schemeClr>
                  </a:solidFill>
                  <a:prstDash val="solid"/>
                </a:ln>
                <a:solidFill>
                  <a:srgbClr val="002060"/>
                </a:solidFill>
                <a:latin typeface="Times New Roman" panose="02020603050405020304" pitchFamily="18" charset="0"/>
                <a:cs typeface="Times New Roman" panose="02020603050405020304" pitchFamily="18" charset="0"/>
              </a:rPr>
              <a:t>THCS </a:t>
            </a:r>
            <a:r>
              <a:rPr lang="en-US" sz="2500" b="1" dirty="0" err="1" smtClean="0">
                <a:ln w="10541" cmpd="sng">
                  <a:solidFill>
                    <a:schemeClr val="accent1">
                      <a:shade val="88000"/>
                      <a:satMod val="110000"/>
                    </a:schemeClr>
                  </a:solidFill>
                  <a:prstDash val="solid"/>
                </a:ln>
                <a:solidFill>
                  <a:srgbClr val="002060"/>
                </a:solidFill>
                <a:latin typeface="Times New Roman" panose="02020603050405020304" pitchFamily="18" charset="0"/>
                <a:cs typeface="Times New Roman" panose="02020603050405020304" pitchFamily="18" charset="0"/>
              </a:rPr>
              <a:t>Yên</a:t>
            </a:r>
            <a:r>
              <a:rPr lang="en-US" sz="2500" b="1" dirty="0" smtClean="0">
                <a:ln w="10541" cmpd="sng">
                  <a:solidFill>
                    <a:schemeClr val="accent1">
                      <a:shade val="88000"/>
                      <a:satMod val="110000"/>
                    </a:schemeClr>
                  </a:solidFill>
                  <a:prstDash val="solid"/>
                </a:ln>
                <a:solidFill>
                  <a:srgbClr val="002060"/>
                </a:solidFill>
                <a:latin typeface="Times New Roman" panose="02020603050405020304" pitchFamily="18" charset="0"/>
                <a:cs typeface="Times New Roman" panose="02020603050405020304" pitchFamily="18" charset="0"/>
              </a:rPr>
              <a:t> </a:t>
            </a:r>
            <a:r>
              <a:rPr lang="en-US" sz="2500" b="1" dirty="0" err="1" smtClean="0">
                <a:ln w="10541" cmpd="sng">
                  <a:solidFill>
                    <a:schemeClr val="accent1">
                      <a:shade val="88000"/>
                      <a:satMod val="110000"/>
                    </a:schemeClr>
                  </a:solidFill>
                  <a:prstDash val="solid"/>
                </a:ln>
                <a:solidFill>
                  <a:srgbClr val="002060"/>
                </a:solidFill>
                <a:latin typeface="Times New Roman" panose="02020603050405020304" pitchFamily="18" charset="0"/>
                <a:cs typeface="Times New Roman" panose="02020603050405020304" pitchFamily="18" charset="0"/>
              </a:rPr>
              <a:t>Viên</a:t>
            </a:r>
            <a:endParaRPr lang="en-US" sz="2500" b="1" dirty="0">
              <a:ln w="10541" cmpd="sng">
                <a:solidFill>
                  <a:schemeClr val="accent1">
                    <a:shade val="88000"/>
                    <a:satMod val="110000"/>
                  </a:schemeClr>
                </a:solidFill>
                <a:prstDash val="solid"/>
              </a:ln>
              <a:solidFill>
                <a:srgbClr val="002060"/>
              </a:solidFill>
              <a:latin typeface="Times New Roman" panose="02020603050405020304" pitchFamily="18" charset="0"/>
              <a:cs typeface="Times New Roman" panose="02020603050405020304" pitchFamily="18" charset="0"/>
            </a:endParaRPr>
          </a:p>
        </p:txBody>
      </p:sp>
      <p:pic>
        <p:nvPicPr>
          <p:cNvPr id="5"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65776" y="1209217"/>
            <a:ext cx="2393157" cy="2399406"/>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03686700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1000" fill="hold"/>
                                        <p:tgtEl>
                                          <p:spTgt spid="3074"/>
                                        </p:tgtEl>
                                        <p:attrNameLst>
                                          <p:attrName>ppt_x</p:attrName>
                                        </p:attrNameLst>
                                      </p:cBhvr>
                                      <p:tavLst>
                                        <p:tav tm="0">
                                          <p:val>
                                            <p:strVal val="#ppt_x"/>
                                          </p:val>
                                        </p:tav>
                                        <p:tav tm="100000">
                                          <p:val>
                                            <p:strVal val="#ppt_x"/>
                                          </p:val>
                                        </p:tav>
                                      </p:tavLst>
                                    </p:anim>
                                    <p:anim calcmode="lin" valueType="num">
                                      <p:cBhvr additive="base">
                                        <p:cTn id="8" dur="1000" fill="hold"/>
                                        <p:tgtEl>
                                          <p:spTgt spid="3074"/>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076"/>
                                        </p:tgtEl>
                                        <p:attrNameLst>
                                          <p:attrName>style.visibility</p:attrName>
                                        </p:attrNameLst>
                                      </p:cBhvr>
                                      <p:to>
                                        <p:strVal val="visible"/>
                                      </p:to>
                                    </p:set>
                                    <p:anim calcmode="lin" valueType="num">
                                      <p:cBhvr additive="base">
                                        <p:cTn id="11" dur="1000" fill="hold"/>
                                        <p:tgtEl>
                                          <p:spTgt spid="3076"/>
                                        </p:tgtEl>
                                        <p:attrNameLst>
                                          <p:attrName>ppt_x</p:attrName>
                                        </p:attrNameLst>
                                      </p:cBhvr>
                                      <p:tavLst>
                                        <p:tav tm="0">
                                          <p:val>
                                            <p:strVal val="1+#ppt_w/2"/>
                                          </p:val>
                                        </p:tav>
                                        <p:tav tm="100000">
                                          <p:val>
                                            <p:strVal val="#ppt_x"/>
                                          </p:val>
                                        </p:tav>
                                      </p:tavLst>
                                    </p:anim>
                                    <p:anim calcmode="lin" valueType="num">
                                      <p:cBhvr additive="base">
                                        <p:cTn id="12" dur="1000" fill="hold"/>
                                        <p:tgtEl>
                                          <p:spTgt spid="3076"/>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path" presetSubtype="0" accel="50000" decel="50000" fill="hold" grpId="0" nodeType="clickEffect">
                                  <p:stCondLst>
                                    <p:cond delay="0"/>
                                  </p:stCondLst>
                                  <p:childTnLst>
                                    <p:animMotion origin="layout" path="M -4.44444E-6 -4.20907E-6 L -0.00486 0.07678 " pathEditMode="relative" rAng="0" ptsTypes="AA">
                                      <p:cBhvr>
                                        <p:cTn id="16" dur="500" fill="hold"/>
                                        <p:tgtEl>
                                          <p:spTgt spid="17"/>
                                        </p:tgtEl>
                                        <p:attrNameLst>
                                          <p:attrName>ppt_x</p:attrName>
                                          <p:attrName>ppt_y</p:attrName>
                                        </p:attrNameLst>
                                      </p:cBhvr>
                                      <p:rCtr x="-243" y="3839"/>
                                    </p:animMotion>
                                  </p:childTnLst>
                                </p:cTn>
                              </p:par>
                            </p:childTnLst>
                          </p:cTn>
                        </p:par>
                        <p:par>
                          <p:cTn id="17" fill="hold">
                            <p:stCondLst>
                              <p:cond delay="500"/>
                            </p:stCondLst>
                            <p:childTnLst>
                              <p:par>
                                <p:cTn id="18" presetID="2" presetClass="entr" presetSubtype="8"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1000" fill="hold"/>
                                        <p:tgtEl>
                                          <p:spTgt spid="18"/>
                                        </p:tgtEl>
                                        <p:attrNameLst>
                                          <p:attrName>ppt_x</p:attrName>
                                        </p:attrNameLst>
                                      </p:cBhvr>
                                      <p:tavLst>
                                        <p:tav tm="0">
                                          <p:val>
                                            <p:strVal val="0-#ppt_w/2"/>
                                          </p:val>
                                        </p:tav>
                                        <p:tav tm="100000">
                                          <p:val>
                                            <p:strVal val="#ppt_x"/>
                                          </p:val>
                                        </p:tav>
                                      </p:tavLst>
                                    </p:anim>
                                    <p:anim calcmode="lin" valueType="num">
                                      <p:cBhvr additive="base">
                                        <p:cTn id="21" dur="1000" fill="hold"/>
                                        <p:tgtEl>
                                          <p:spTgt spid="18"/>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xit" presetSubtype="1" fill="hold" grpId="0" nodeType="afterEffect">
                                  <p:stCondLst>
                                    <p:cond delay="0"/>
                                  </p:stCondLst>
                                  <p:childTnLst>
                                    <p:anim calcmode="lin" valueType="num">
                                      <p:cBhvr additive="base">
                                        <p:cTn id="24" dur="500"/>
                                        <p:tgtEl>
                                          <p:spTgt spid="11"/>
                                        </p:tgtEl>
                                        <p:attrNameLst>
                                          <p:attrName>ppt_x</p:attrName>
                                        </p:attrNameLst>
                                      </p:cBhvr>
                                      <p:tavLst>
                                        <p:tav tm="0">
                                          <p:val>
                                            <p:strVal val="ppt_x"/>
                                          </p:val>
                                        </p:tav>
                                        <p:tav tm="100000">
                                          <p:val>
                                            <p:strVal val="ppt_x"/>
                                          </p:val>
                                        </p:tav>
                                      </p:tavLst>
                                    </p:anim>
                                    <p:anim calcmode="lin" valueType="num">
                                      <p:cBhvr additive="base">
                                        <p:cTn id="25" dur="500"/>
                                        <p:tgtEl>
                                          <p:spTgt spid="11"/>
                                        </p:tgtEl>
                                        <p:attrNameLst>
                                          <p:attrName>ppt_y</p:attrName>
                                        </p:attrNameLst>
                                      </p:cBhvr>
                                      <p:tavLst>
                                        <p:tav tm="0">
                                          <p:val>
                                            <p:strVal val="ppt_y"/>
                                          </p:val>
                                        </p:tav>
                                        <p:tav tm="100000">
                                          <p:val>
                                            <p:strVal val="0-ppt_h/2"/>
                                          </p:val>
                                        </p:tav>
                                      </p:tavLst>
                                    </p:anim>
                                    <p:set>
                                      <p:cBhvr>
                                        <p:cTn id="26" dur="1" fill="hold">
                                          <p:stCondLst>
                                            <p:cond delay="499"/>
                                          </p:stCondLst>
                                        </p:cTn>
                                        <p:tgtEl>
                                          <p:spTgt spid="11"/>
                                        </p:tgtEl>
                                        <p:attrNameLst>
                                          <p:attrName>style.visibility</p:attrName>
                                        </p:attrNameLst>
                                      </p:cBhvr>
                                      <p:to>
                                        <p:strVal val="hidden"/>
                                      </p:to>
                                    </p:set>
                                  </p:childTnLst>
                                </p:cTn>
                              </p:par>
                              <p:par>
                                <p:cTn id="27" presetID="2" presetClass="exit" presetSubtype="1" fill="hold" grpId="0" nodeType="withEffect">
                                  <p:stCondLst>
                                    <p:cond delay="0"/>
                                  </p:stCondLst>
                                  <p:childTnLst>
                                    <p:anim calcmode="lin" valueType="num">
                                      <p:cBhvr additive="base">
                                        <p:cTn id="28" dur="500"/>
                                        <p:tgtEl>
                                          <p:spTgt spid="9"/>
                                        </p:tgtEl>
                                        <p:attrNameLst>
                                          <p:attrName>ppt_x</p:attrName>
                                        </p:attrNameLst>
                                      </p:cBhvr>
                                      <p:tavLst>
                                        <p:tav tm="0">
                                          <p:val>
                                            <p:strVal val="ppt_x"/>
                                          </p:val>
                                        </p:tav>
                                        <p:tav tm="100000">
                                          <p:val>
                                            <p:strVal val="ppt_x"/>
                                          </p:val>
                                        </p:tav>
                                      </p:tavLst>
                                    </p:anim>
                                    <p:anim calcmode="lin" valueType="num">
                                      <p:cBhvr additive="base">
                                        <p:cTn id="29" dur="500"/>
                                        <p:tgtEl>
                                          <p:spTgt spid="9"/>
                                        </p:tgtEl>
                                        <p:attrNameLst>
                                          <p:attrName>ppt_y</p:attrName>
                                        </p:attrNameLst>
                                      </p:cBhvr>
                                      <p:tavLst>
                                        <p:tav tm="0">
                                          <p:val>
                                            <p:strVal val="ppt_y"/>
                                          </p:val>
                                        </p:tav>
                                        <p:tav tm="100000">
                                          <p:val>
                                            <p:strVal val="0-ppt_h/2"/>
                                          </p:val>
                                        </p:tav>
                                      </p:tavLst>
                                    </p:anim>
                                    <p:set>
                                      <p:cBhvr>
                                        <p:cTn id="30" dur="1" fill="hold">
                                          <p:stCondLst>
                                            <p:cond delay="499"/>
                                          </p:stCondLst>
                                        </p:cTn>
                                        <p:tgtEl>
                                          <p:spTgt spid="9"/>
                                        </p:tgtEl>
                                        <p:attrNameLst>
                                          <p:attrName>style.visibility</p:attrName>
                                        </p:attrNameLst>
                                      </p:cBhvr>
                                      <p:to>
                                        <p:strVal val="hidden"/>
                                      </p:to>
                                    </p:set>
                                  </p:childTnLst>
                                </p:cTn>
                              </p:par>
                              <p:par>
                                <p:cTn id="31" presetID="2" presetClass="exit" presetSubtype="1" fill="hold" grpId="0" nodeType="withEffect" nodePh="1">
                                  <p:stCondLst>
                                    <p:cond delay="0"/>
                                  </p:stCondLst>
                                  <p:endCondLst>
                                    <p:cond evt="begin" delay="0">
                                      <p:tn val="31"/>
                                    </p:cond>
                                  </p:endCondLst>
                                  <p:childTnLst>
                                    <p:anim calcmode="lin" valueType="num">
                                      <p:cBhvr additive="base">
                                        <p:cTn id="32" dur="500"/>
                                        <p:tgtEl>
                                          <p:spTgt spid="10"/>
                                        </p:tgtEl>
                                        <p:attrNameLst>
                                          <p:attrName>ppt_x</p:attrName>
                                        </p:attrNameLst>
                                      </p:cBhvr>
                                      <p:tavLst>
                                        <p:tav tm="0">
                                          <p:val>
                                            <p:strVal val="ppt_x"/>
                                          </p:val>
                                        </p:tav>
                                        <p:tav tm="100000">
                                          <p:val>
                                            <p:strVal val="ppt_x"/>
                                          </p:val>
                                        </p:tav>
                                      </p:tavLst>
                                    </p:anim>
                                    <p:anim calcmode="lin" valueType="num">
                                      <p:cBhvr additive="base">
                                        <p:cTn id="33" dur="500"/>
                                        <p:tgtEl>
                                          <p:spTgt spid="10"/>
                                        </p:tgtEl>
                                        <p:attrNameLst>
                                          <p:attrName>ppt_y</p:attrName>
                                        </p:attrNameLst>
                                      </p:cBhvr>
                                      <p:tavLst>
                                        <p:tav tm="0">
                                          <p:val>
                                            <p:strVal val="ppt_y"/>
                                          </p:val>
                                        </p:tav>
                                        <p:tav tm="100000">
                                          <p:val>
                                            <p:strVal val="0-ppt_h/2"/>
                                          </p:val>
                                        </p:tav>
                                      </p:tavLst>
                                    </p:anim>
                                    <p:set>
                                      <p:cBhvr>
                                        <p:cTn id="34" dur="1" fill="hold">
                                          <p:stCondLst>
                                            <p:cond delay="499"/>
                                          </p:stCondLst>
                                        </p:cTn>
                                        <p:tgtEl>
                                          <p:spTgt spid="10"/>
                                        </p:tgtEl>
                                        <p:attrNameLst>
                                          <p:attrName>style.visibility</p:attrName>
                                        </p:attrNameLst>
                                      </p:cBhvr>
                                      <p:to>
                                        <p:strVal val="hidden"/>
                                      </p:to>
                                    </p:set>
                                  </p:childTnLst>
                                </p:cTn>
                              </p:par>
                              <p:par>
                                <p:cTn id="35" presetID="2" presetClass="exit" presetSubtype="1" fill="hold" grpId="0" nodeType="withEffect">
                                  <p:stCondLst>
                                    <p:cond delay="0"/>
                                  </p:stCondLst>
                                  <p:childTnLst>
                                    <p:anim calcmode="lin" valueType="num">
                                      <p:cBhvr additive="base">
                                        <p:cTn id="36" dur="500"/>
                                        <p:tgtEl>
                                          <p:spTgt spid="13"/>
                                        </p:tgtEl>
                                        <p:attrNameLst>
                                          <p:attrName>ppt_x</p:attrName>
                                        </p:attrNameLst>
                                      </p:cBhvr>
                                      <p:tavLst>
                                        <p:tav tm="0">
                                          <p:val>
                                            <p:strVal val="ppt_x"/>
                                          </p:val>
                                        </p:tav>
                                        <p:tav tm="100000">
                                          <p:val>
                                            <p:strVal val="ppt_x"/>
                                          </p:val>
                                        </p:tav>
                                      </p:tavLst>
                                    </p:anim>
                                    <p:anim calcmode="lin" valueType="num">
                                      <p:cBhvr additive="base">
                                        <p:cTn id="37" dur="500"/>
                                        <p:tgtEl>
                                          <p:spTgt spid="13"/>
                                        </p:tgtEl>
                                        <p:attrNameLst>
                                          <p:attrName>ppt_y</p:attrName>
                                        </p:attrNameLst>
                                      </p:cBhvr>
                                      <p:tavLst>
                                        <p:tav tm="0">
                                          <p:val>
                                            <p:strVal val="ppt_y"/>
                                          </p:val>
                                        </p:tav>
                                        <p:tav tm="100000">
                                          <p:val>
                                            <p:strVal val="0-ppt_h/2"/>
                                          </p:val>
                                        </p:tav>
                                      </p:tavLst>
                                    </p:anim>
                                    <p:set>
                                      <p:cBhvr>
                                        <p:cTn id="38" dur="1" fill="hold">
                                          <p:stCondLst>
                                            <p:cond delay="499"/>
                                          </p:stCondLst>
                                        </p:cTn>
                                        <p:tgtEl>
                                          <p:spTgt spid="13"/>
                                        </p:tgtEl>
                                        <p:attrNameLst>
                                          <p:attrName>style.visibility</p:attrName>
                                        </p:attrNameLst>
                                      </p:cBhvr>
                                      <p:to>
                                        <p:strVal val="hidden"/>
                                      </p:to>
                                    </p:set>
                                  </p:childTnLst>
                                </p:cTn>
                              </p:par>
                              <p:par>
                                <p:cTn id="39" presetID="2" presetClass="exit" presetSubtype="1" fill="hold" grpId="1" nodeType="withEffect">
                                  <p:stCondLst>
                                    <p:cond delay="0"/>
                                  </p:stCondLst>
                                  <p:childTnLst>
                                    <p:anim calcmode="lin" valueType="num">
                                      <p:cBhvr additive="base">
                                        <p:cTn id="40" dur="500"/>
                                        <p:tgtEl>
                                          <p:spTgt spid="17"/>
                                        </p:tgtEl>
                                        <p:attrNameLst>
                                          <p:attrName>ppt_x</p:attrName>
                                        </p:attrNameLst>
                                      </p:cBhvr>
                                      <p:tavLst>
                                        <p:tav tm="0">
                                          <p:val>
                                            <p:strVal val="ppt_x"/>
                                          </p:val>
                                        </p:tav>
                                        <p:tav tm="100000">
                                          <p:val>
                                            <p:strVal val="ppt_x"/>
                                          </p:val>
                                        </p:tav>
                                      </p:tavLst>
                                    </p:anim>
                                    <p:anim calcmode="lin" valueType="num">
                                      <p:cBhvr additive="base">
                                        <p:cTn id="41" dur="500"/>
                                        <p:tgtEl>
                                          <p:spTgt spid="17"/>
                                        </p:tgtEl>
                                        <p:attrNameLst>
                                          <p:attrName>ppt_y</p:attrName>
                                        </p:attrNameLst>
                                      </p:cBhvr>
                                      <p:tavLst>
                                        <p:tav tm="0">
                                          <p:val>
                                            <p:strVal val="ppt_y"/>
                                          </p:val>
                                        </p:tav>
                                        <p:tav tm="100000">
                                          <p:val>
                                            <p:strVal val="0-ppt_h/2"/>
                                          </p:val>
                                        </p:tav>
                                      </p:tavLst>
                                    </p:anim>
                                    <p:set>
                                      <p:cBhvr>
                                        <p:cTn id="42" dur="1" fill="hold">
                                          <p:stCondLst>
                                            <p:cond delay="499"/>
                                          </p:stCondLst>
                                        </p:cTn>
                                        <p:tgtEl>
                                          <p:spTgt spid="17"/>
                                        </p:tgtEl>
                                        <p:attrNameLst>
                                          <p:attrName>style.visibility</p:attrName>
                                        </p:attrNameLst>
                                      </p:cBhvr>
                                      <p:to>
                                        <p:strVal val="hidden"/>
                                      </p:to>
                                    </p:set>
                                  </p:childTnLst>
                                </p:cTn>
                              </p:par>
                              <p:par>
                                <p:cTn id="43" presetID="2" presetClass="exit" presetSubtype="1" fill="hold" grpId="1" nodeType="withEffect">
                                  <p:stCondLst>
                                    <p:cond delay="0"/>
                                  </p:stCondLst>
                                  <p:childTnLst>
                                    <p:anim calcmode="lin" valueType="num">
                                      <p:cBhvr additive="base">
                                        <p:cTn id="44" dur="500"/>
                                        <p:tgtEl>
                                          <p:spTgt spid="18"/>
                                        </p:tgtEl>
                                        <p:attrNameLst>
                                          <p:attrName>ppt_x</p:attrName>
                                        </p:attrNameLst>
                                      </p:cBhvr>
                                      <p:tavLst>
                                        <p:tav tm="0">
                                          <p:val>
                                            <p:strVal val="ppt_x"/>
                                          </p:val>
                                        </p:tav>
                                        <p:tav tm="100000">
                                          <p:val>
                                            <p:strVal val="ppt_x"/>
                                          </p:val>
                                        </p:tav>
                                      </p:tavLst>
                                    </p:anim>
                                    <p:anim calcmode="lin" valueType="num">
                                      <p:cBhvr additive="base">
                                        <p:cTn id="45" dur="500"/>
                                        <p:tgtEl>
                                          <p:spTgt spid="18"/>
                                        </p:tgtEl>
                                        <p:attrNameLst>
                                          <p:attrName>ppt_y</p:attrName>
                                        </p:attrNameLst>
                                      </p:cBhvr>
                                      <p:tavLst>
                                        <p:tav tm="0">
                                          <p:val>
                                            <p:strVal val="ppt_y"/>
                                          </p:val>
                                        </p:tav>
                                        <p:tav tm="100000">
                                          <p:val>
                                            <p:strVal val="0-ppt_h/2"/>
                                          </p:val>
                                        </p:tav>
                                      </p:tavLst>
                                    </p:anim>
                                    <p:set>
                                      <p:cBhvr>
                                        <p:cTn id="46" dur="1" fill="hold">
                                          <p:stCondLst>
                                            <p:cond delay="499"/>
                                          </p:stCondLst>
                                        </p:cTn>
                                        <p:tgtEl>
                                          <p:spTgt spid="18"/>
                                        </p:tgtEl>
                                        <p:attrNameLst>
                                          <p:attrName>style.visibility</p:attrName>
                                        </p:attrNameLst>
                                      </p:cBhvr>
                                      <p:to>
                                        <p:strVal val="hidden"/>
                                      </p:to>
                                    </p:set>
                                  </p:childTnLst>
                                </p:cTn>
                              </p:par>
                              <p:par>
                                <p:cTn id="47" presetID="2" presetClass="exit" presetSubtype="1" fill="hold" grpId="0" nodeType="withEffect">
                                  <p:stCondLst>
                                    <p:cond delay="0"/>
                                  </p:stCondLst>
                                  <p:childTnLst>
                                    <p:anim calcmode="lin" valueType="num">
                                      <p:cBhvr additive="base">
                                        <p:cTn id="48" dur="500"/>
                                        <p:tgtEl>
                                          <p:spTgt spid="15"/>
                                        </p:tgtEl>
                                        <p:attrNameLst>
                                          <p:attrName>ppt_x</p:attrName>
                                        </p:attrNameLst>
                                      </p:cBhvr>
                                      <p:tavLst>
                                        <p:tav tm="0">
                                          <p:val>
                                            <p:strVal val="ppt_x"/>
                                          </p:val>
                                        </p:tav>
                                        <p:tav tm="100000">
                                          <p:val>
                                            <p:strVal val="ppt_x"/>
                                          </p:val>
                                        </p:tav>
                                      </p:tavLst>
                                    </p:anim>
                                    <p:anim calcmode="lin" valueType="num">
                                      <p:cBhvr additive="base">
                                        <p:cTn id="49" dur="500"/>
                                        <p:tgtEl>
                                          <p:spTgt spid="15"/>
                                        </p:tgtEl>
                                        <p:attrNameLst>
                                          <p:attrName>ppt_y</p:attrName>
                                        </p:attrNameLst>
                                      </p:cBhvr>
                                      <p:tavLst>
                                        <p:tav tm="0">
                                          <p:val>
                                            <p:strVal val="ppt_y"/>
                                          </p:val>
                                        </p:tav>
                                        <p:tav tm="100000">
                                          <p:val>
                                            <p:strVal val="0-ppt_h/2"/>
                                          </p:val>
                                        </p:tav>
                                      </p:tavLst>
                                    </p:anim>
                                    <p:set>
                                      <p:cBhvr>
                                        <p:cTn id="50" dur="1" fill="hold">
                                          <p:stCondLst>
                                            <p:cond delay="499"/>
                                          </p:stCondLst>
                                        </p:cTn>
                                        <p:tgtEl>
                                          <p:spTgt spid="15"/>
                                        </p:tgtEl>
                                        <p:attrNameLst>
                                          <p:attrName>style.visibility</p:attrName>
                                        </p:attrNameLst>
                                      </p:cBhvr>
                                      <p:to>
                                        <p:strVal val="hidden"/>
                                      </p:to>
                                    </p:set>
                                  </p:childTnLst>
                                </p:cTn>
                              </p:par>
                              <p:par>
                                <p:cTn id="51" presetID="2" presetClass="exit" presetSubtype="1" fill="hold" grpId="0" nodeType="withEffect">
                                  <p:stCondLst>
                                    <p:cond delay="0"/>
                                  </p:stCondLst>
                                  <p:childTnLst>
                                    <p:anim calcmode="lin" valueType="num">
                                      <p:cBhvr additive="base">
                                        <p:cTn id="52" dur="500"/>
                                        <p:tgtEl>
                                          <p:spTgt spid="2"/>
                                        </p:tgtEl>
                                        <p:attrNameLst>
                                          <p:attrName>ppt_x</p:attrName>
                                        </p:attrNameLst>
                                      </p:cBhvr>
                                      <p:tavLst>
                                        <p:tav tm="0">
                                          <p:val>
                                            <p:strVal val="ppt_x"/>
                                          </p:val>
                                        </p:tav>
                                        <p:tav tm="100000">
                                          <p:val>
                                            <p:strVal val="ppt_x"/>
                                          </p:val>
                                        </p:tav>
                                      </p:tavLst>
                                    </p:anim>
                                    <p:anim calcmode="lin" valueType="num">
                                      <p:cBhvr additive="base">
                                        <p:cTn id="53" dur="500"/>
                                        <p:tgtEl>
                                          <p:spTgt spid="2"/>
                                        </p:tgtEl>
                                        <p:attrNameLst>
                                          <p:attrName>ppt_y</p:attrName>
                                        </p:attrNameLst>
                                      </p:cBhvr>
                                      <p:tavLst>
                                        <p:tav tm="0">
                                          <p:val>
                                            <p:strVal val="ppt_y"/>
                                          </p:val>
                                        </p:tav>
                                        <p:tav tm="100000">
                                          <p:val>
                                            <p:strVal val="0-ppt_h/2"/>
                                          </p:val>
                                        </p:tav>
                                      </p:tavLst>
                                    </p:anim>
                                    <p:set>
                                      <p:cBhvr>
                                        <p:cTn id="54" dur="1" fill="hold">
                                          <p:stCondLst>
                                            <p:cond delay="499"/>
                                          </p:stCondLst>
                                        </p:cTn>
                                        <p:tgtEl>
                                          <p:spTgt spid="2"/>
                                        </p:tgtEl>
                                        <p:attrNameLst>
                                          <p:attrName>style.visibility</p:attrName>
                                        </p:attrNameLst>
                                      </p:cBhvr>
                                      <p:to>
                                        <p:strVal val="hidden"/>
                                      </p:to>
                                    </p:set>
                                  </p:childTnLst>
                                </p:cTn>
                              </p:par>
                              <p:par>
                                <p:cTn id="55" presetID="2" presetClass="exit" presetSubtype="4" fill="hold" nodeType="withEffect">
                                  <p:stCondLst>
                                    <p:cond delay="0"/>
                                  </p:stCondLst>
                                  <p:childTnLst>
                                    <p:anim calcmode="lin" valueType="num">
                                      <p:cBhvr additive="base">
                                        <p:cTn id="56" dur="500"/>
                                        <p:tgtEl>
                                          <p:spTgt spid="24"/>
                                        </p:tgtEl>
                                        <p:attrNameLst>
                                          <p:attrName>ppt_x</p:attrName>
                                        </p:attrNameLst>
                                      </p:cBhvr>
                                      <p:tavLst>
                                        <p:tav tm="0">
                                          <p:val>
                                            <p:strVal val="ppt_x"/>
                                          </p:val>
                                        </p:tav>
                                        <p:tav tm="100000">
                                          <p:val>
                                            <p:strVal val="ppt_x"/>
                                          </p:val>
                                        </p:tav>
                                      </p:tavLst>
                                    </p:anim>
                                    <p:anim calcmode="lin" valueType="num">
                                      <p:cBhvr additive="base">
                                        <p:cTn id="57" dur="500"/>
                                        <p:tgtEl>
                                          <p:spTgt spid="24"/>
                                        </p:tgtEl>
                                        <p:attrNameLst>
                                          <p:attrName>ppt_y</p:attrName>
                                        </p:attrNameLst>
                                      </p:cBhvr>
                                      <p:tavLst>
                                        <p:tav tm="0">
                                          <p:val>
                                            <p:strVal val="ppt_y"/>
                                          </p:val>
                                        </p:tav>
                                        <p:tav tm="100000">
                                          <p:val>
                                            <p:strVal val="1+ppt_h/2"/>
                                          </p:val>
                                        </p:tav>
                                      </p:tavLst>
                                    </p:anim>
                                    <p:set>
                                      <p:cBhvr>
                                        <p:cTn id="58" dur="1" fill="hold">
                                          <p:stCondLst>
                                            <p:cond delay="499"/>
                                          </p:stCondLst>
                                        </p:cTn>
                                        <p:tgtEl>
                                          <p:spTgt spid="24"/>
                                        </p:tgtEl>
                                        <p:attrNameLst>
                                          <p:attrName>style.visibility</p:attrName>
                                        </p:attrNameLst>
                                      </p:cBhvr>
                                      <p:to>
                                        <p:strVal val="hidden"/>
                                      </p:to>
                                    </p:set>
                                  </p:childTnLst>
                                </p:cTn>
                              </p:par>
                              <p:par>
                                <p:cTn id="59" presetID="2" presetClass="exit" presetSubtype="4" fill="hold" grpId="0" nodeType="withEffect">
                                  <p:stCondLst>
                                    <p:cond delay="0"/>
                                  </p:stCondLst>
                                  <p:iterate type="lt">
                                    <p:tmPct val="0"/>
                                  </p:iterate>
                                  <p:childTnLst>
                                    <p:anim calcmode="lin" valueType="num">
                                      <p:cBhvr additive="base">
                                        <p:cTn id="60" dur="500"/>
                                        <p:tgtEl>
                                          <p:spTgt spid="23"/>
                                        </p:tgtEl>
                                        <p:attrNameLst>
                                          <p:attrName>ppt_x</p:attrName>
                                        </p:attrNameLst>
                                      </p:cBhvr>
                                      <p:tavLst>
                                        <p:tav tm="0">
                                          <p:val>
                                            <p:strVal val="ppt_x"/>
                                          </p:val>
                                        </p:tav>
                                        <p:tav tm="100000">
                                          <p:val>
                                            <p:strVal val="ppt_x"/>
                                          </p:val>
                                        </p:tav>
                                      </p:tavLst>
                                    </p:anim>
                                    <p:anim calcmode="lin" valueType="num">
                                      <p:cBhvr additive="base">
                                        <p:cTn id="61" dur="500"/>
                                        <p:tgtEl>
                                          <p:spTgt spid="23"/>
                                        </p:tgtEl>
                                        <p:attrNameLst>
                                          <p:attrName>ppt_y</p:attrName>
                                        </p:attrNameLst>
                                      </p:cBhvr>
                                      <p:tavLst>
                                        <p:tav tm="0">
                                          <p:val>
                                            <p:strVal val="ppt_y"/>
                                          </p:val>
                                        </p:tav>
                                        <p:tav tm="100000">
                                          <p:val>
                                            <p:strVal val="1+ppt_h/2"/>
                                          </p:val>
                                        </p:tav>
                                      </p:tavLst>
                                    </p:anim>
                                    <p:set>
                                      <p:cBhvr>
                                        <p:cTn id="62" dur="1" fill="hold">
                                          <p:stCondLst>
                                            <p:cond delay="499"/>
                                          </p:stCondLst>
                                        </p:cTn>
                                        <p:tgtEl>
                                          <p:spTgt spid="23"/>
                                        </p:tgtEl>
                                        <p:attrNameLst>
                                          <p:attrName>style.visibility</p:attrName>
                                        </p:attrNameLst>
                                      </p:cBhvr>
                                      <p:to>
                                        <p:strVal val="hidden"/>
                                      </p:to>
                                    </p:set>
                                  </p:childTnLst>
                                </p:cTn>
                              </p:par>
                              <p:par>
                                <p:cTn id="63" presetID="2" presetClass="exit" presetSubtype="1" fill="hold" grpId="0" nodeType="withEffect">
                                  <p:stCondLst>
                                    <p:cond delay="0"/>
                                  </p:stCondLst>
                                  <p:childTnLst>
                                    <p:anim calcmode="lin" valueType="num">
                                      <p:cBhvr additive="base">
                                        <p:cTn id="64" dur="500"/>
                                        <p:tgtEl>
                                          <p:spTgt spid="16"/>
                                        </p:tgtEl>
                                        <p:attrNameLst>
                                          <p:attrName>ppt_x</p:attrName>
                                        </p:attrNameLst>
                                      </p:cBhvr>
                                      <p:tavLst>
                                        <p:tav tm="0">
                                          <p:val>
                                            <p:strVal val="ppt_x"/>
                                          </p:val>
                                        </p:tav>
                                        <p:tav tm="100000">
                                          <p:val>
                                            <p:strVal val="ppt_x"/>
                                          </p:val>
                                        </p:tav>
                                      </p:tavLst>
                                    </p:anim>
                                    <p:anim calcmode="lin" valueType="num">
                                      <p:cBhvr additive="base">
                                        <p:cTn id="65" dur="500"/>
                                        <p:tgtEl>
                                          <p:spTgt spid="16"/>
                                        </p:tgtEl>
                                        <p:attrNameLst>
                                          <p:attrName>ppt_y</p:attrName>
                                        </p:attrNameLst>
                                      </p:cBhvr>
                                      <p:tavLst>
                                        <p:tav tm="0">
                                          <p:val>
                                            <p:strVal val="ppt_y"/>
                                          </p:val>
                                        </p:tav>
                                        <p:tav tm="100000">
                                          <p:val>
                                            <p:strVal val="0-ppt_h/2"/>
                                          </p:val>
                                        </p:tav>
                                      </p:tavLst>
                                    </p:anim>
                                    <p:set>
                                      <p:cBhvr>
                                        <p:cTn id="66"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3" grpId="0" animBg="1"/>
      <p:bldP spid="17" grpId="0" animBg="1"/>
      <p:bldP spid="17" grpId="1" animBg="1"/>
      <p:bldP spid="18" grpId="0" animBg="1"/>
      <p:bldP spid="18" grpId="1" animBg="1"/>
      <p:bldP spid="2" grpId="0" animBg="1"/>
      <p:bldP spid="15" grpId="0" animBg="1"/>
      <p:bldP spid="23"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endParaRPr lang="en-US">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0" y="0"/>
            <a:ext cx="9144000" cy="6858000"/>
          </a:xfrm>
          <a:prstGeom prst="rect">
            <a:avLst/>
          </a:prstGeom>
          <a:blipFill>
            <a:blip r:embed="rId3"/>
            <a:stretch>
              <a:fillRect/>
            </a:stretch>
          </a:blipFill>
          <a:ln>
            <a:noFill/>
          </a:ln>
          <a:effectLst/>
        </p:spPr>
      </p:pic>
      <p:sp>
        <p:nvSpPr>
          <p:cNvPr id="5" name="Rectangle 4"/>
          <p:cNvSpPr/>
          <p:nvPr/>
        </p:nvSpPr>
        <p:spPr>
          <a:xfrm>
            <a:off x="210665" y="5005044"/>
            <a:ext cx="426040" cy="709956"/>
          </a:xfrm>
          <a:prstGeom prst="rect">
            <a:avLst/>
          </a:prstGeom>
          <a:ln>
            <a:solidFill>
              <a:srgbClr val="002060"/>
            </a:solidFill>
          </a:ln>
          <a:scene3d>
            <a:camera prst="isometricRightU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Times New Roman" panose="02020603050405020304" pitchFamily="18" charset="0"/>
              <a:cs typeface="Times New Roman" panose="02020603050405020304" pitchFamily="18" charset="0"/>
            </a:endParaRPr>
          </a:p>
        </p:txBody>
      </p:sp>
      <p:sp>
        <p:nvSpPr>
          <p:cNvPr id="6" name="Rectangle 5"/>
          <p:cNvSpPr/>
          <p:nvPr/>
        </p:nvSpPr>
        <p:spPr>
          <a:xfrm>
            <a:off x="228600" y="3962400"/>
            <a:ext cx="426040" cy="709956"/>
          </a:xfrm>
          <a:prstGeom prst="rect">
            <a:avLst/>
          </a:prstGeom>
          <a:ln>
            <a:solidFill>
              <a:srgbClr val="002060"/>
            </a:solidFill>
          </a:ln>
          <a:scene3d>
            <a:camera prst="isometricRightU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Times New Roman" panose="02020603050405020304" pitchFamily="18" charset="0"/>
              <a:cs typeface="Times New Roman" panose="02020603050405020304" pitchFamily="18" charset="0"/>
            </a:endParaRPr>
          </a:p>
        </p:txBody>
      </p:sp>
      <p:sp>
        <p:nvSpPr>
          <p:cNvPr id="7" name="Rectangle 6"/>
          <p:cNvSpPr/>
          <p:nvPr/>
        </p:nvSpPr>
        <p:spPr>
          <a:xfrm>
            <a:off x="255299" y="2971800"/>
            <a:ext cx="426040" cy="709956"/>
          </a:xfrm>
          <a:prstGeom prst="rect">
            <a:avLst/>
          </a:prstGeom>
          <a:ln>
            <a:solidFill>
              <a:srgbClr val="002060"/>
            </a:solidFill>
          </a:ln>
          <a:scene3d>
            <a:camera prst="isometricRightU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latin typeface="Times New Roman" panose="02020603050405020304" pitchFamily="18" charset="0"/>
              <a:cs typeface="Times New Roman" panose="02020603050405020304" pitchFamily="18" charset="0"/>
            </a:endParaRPr>
          </a:p>
        </p:txBody>
      </p:sp>
      <p:sp>
        <p:nvSpPr>
          <p:cNvPr id="9" name="Rounded Rectangle 8"/>
          <p:cNvSpPr/>
          <p:nvPr/>
        </p:nvSpPr>
        <p:spPr>
          <a:xfrm>
            <a:off x="3920358" y="152400"/>
            <a:ext cx="876300" cy="876300"/>
          </a:xfrm>
          <a:prstGeom prst="roundRect">
            <a:avLst>
              <a:gd name="adj" fmla="val 9608"/>
            </a:avLst>
          </a:prstGeom>
          <a:solidFill>
            <a:srgbClr val="0070C0"/>
          </a:solidFill>
          <a:ln>
            <a:solidFill>
              <a:schemeClr val="bg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pic>
        <p:nvPicPr>
          <p:cNvPr id="10" name="Picture 7" descr="http://www.perceptions.couk.com/imgs/Earth_Rotates_200_x_200.gif"/>
          <p:cNvPicPr>
            <a:picLocks noChangeAspect="1" noChangeArrowheads="1" noCrop="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24828" y="226283"/>
            <a:ext cx="467360" cy="467360"/>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p:cNvSpPr txBox="1">
            <a:spLocks/>
          </p:cNvSpPr>
          <p:nvPr/>
        </p:nvSpPr>
        <p:spPr>
          <a:xfrm>
            <a:off x="4457700" y="168089"/>
            <a:ext cx="1261242" cy="89871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700" b="1" dirty="0" smtClean="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LỚP</a:t>
            </a:r>
          </a:p>
          <a:p>
            <a:r>
              <a:rPr lang="en-US" sz="35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8</a:t>
            </a:r>
          </a:p>
        </p:txBody>
      </p:sp>
      <p:sp>
        <p:nvSpPr>
          <p:cNvPr id="12" name="Title 1"/>
          <p:cNvSpPr txBox="1">
            <a:spLocks/>
          </p:cNvSpPr>
          <p:nvPr/>
        </p:nvSpPr>
        <p:spPr>
          <a:xfrm>
            <a:off x="3543300" y="571500"/>
            <a:ext cx="1676400" cy="5715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1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PHẦN ĐỊA LÍ</a:t>
            </a:r>
            <a:endParaRPr lang="en-US" sz="11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3" name="Title 1"/>
          <p:cNvSpPr txBox="1">
            <a:spLocks/>
          </p:cNvSpPr>
          <p:nvPr/>
        </p:nvSpPr>
        <p:spPr>
          <a:xfrm>
            <a:off x="685800" y="1409700"/>
            <a:ext cx="7924800"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BÀI 4. ĐẶC ĐIỂM KHÍ HẬU</a:t>
            </a:r>
          </a:p>
          <a:p>
            <a:r>
              <a:rPr lang="en-US" sz="2400" b="1" dirty="0" smtClean="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NỘI DUNG BÀI HỌC</a:t>
            </a:r>
            <a:endParaRPr lang="vi-VN" sz="2400" b="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4" name="Title 1"/>
          <p:cNvSpPr txBox="1">
            <a:spLocks/>
          </p:cNvSpPr>
          <p:nvPr/>
        </p:nvSpPr>
        <p:spPr>
          <a:xfrm>
            <a:off x="1062340" y="3179013"/>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vi-VN" sz="2400" b="1" dirty="0" smtClean="0">
                <a:solidFill>
                  <a:srgbClr val="0D30DD"/>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KHÍ HẬU NHIỆT ĐỚI ẨM GIÓ MÙA </a:t>
            </a:r>
            <a:endParaRPr lang="en-US" sz="2400" b="1" dirty="0">
              <a:solidFill>
                <a:srgbClr val="0D30DD"/>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5" name="Title 1"/>
          <p:cNvSpPr txBox="1">
            <a:spLocks/>
          </p:cNvSpPr>
          <p:nvPr/>
        </p:nvSpPr>
        <p:spPr>
          <a:xfrm>
            <a:off x="1035640" y="4152900"/>
            <a:ext cx="7404647"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vi-VN" sz="2400" b="1" dirty="0" smtClean="0">
                <a:solidFill>
                  <a:srgbClr val="0D30DD"/>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SỰ PHÂN HÓA ĐA DẠNG CỦA KHÍ HẬU VIỆT NAM</a:t>
            </a:r>
            <a:endParaRPr lang="en-US" sz="2400" b="1" dirty="0">
              <a:solidFill>
                <a:srgbClr val="0D30DD"/>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6" name="Title 1"/>
          <p:cNvSpPr txBox="1">
            <a:spLocks/>
          </p:cNvSpPr>
          <p:nvPr/>
        </p:nvSpPr>
        <p:spPr>
          <a:xfrm>
            <a:off x="1017705" y="5143500"/>
            <a:ext cx="7404647"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400" b="1" dirty="0">
                <a:solidFill>
                  <a:srgbClr val="0D30DD"/>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LUYỆN TẬP VÀ VẬN DỤNG</a:t>
            </a:r>
          </a:p>
        </p:txBody>
      </p:sp>
      <p:sp>
        <p:nvSpPr>
          <p:cNvPr id="17" name="Rounded Rectangle 16"/>
          <p:cNvSpPr/>
          <p:nvPr/>
        </p:nvSpPr>
        <p:spPr>
          <a:xfrm>
            <a:off x="507769" y="2495550"/>
            <a:ext cx="8102831" cy="3905250"/>
          </a:xfrm>
          <a:prstGeom prst="roundRect">
            <a:avLst>
              <a:gd name="adj" fmla="val 8948"/>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8" name="Round Same Side Corner Rectangle 17"/>
          <p:cNvSpPr/>
          <p:nvPr/>
        </p:nvSpPr>
        <p:spPr>
          <a:xfrm rot="5400000">
            <a:off x="365991" y="3071788"/>
            <a:ext cx="630697" cy="762001"/>
          </a:xfrm>
          <a:prstGeom prst="round2SameRect">
            <a:avLst>
              <a:gd name="adj1" fmla="val 29047"/>
              <a:gd name="adj2" fmla="val 0"/>
            </a:avLst>
          </a:prstGeom>
          <a:ln w="19050">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9" name="Round Same Side Corner Rectangle 18"/>
          <p:cNvSpPr/>
          <p:nvPr/>
        </p:nvSpPr>
        <p:spPr>
          <a:xfrm rot="5400000">
            <a:off x="339292" y="4043338"/>
            <a:ext cx="630697" cy="762001"/>
          </a:xfrm>
          <a:prstGeom prst="round2SameRect">
            <a:avLst>
              <a:gd name="adj1" fmla="val 29047"/>
              <a:gd name="adj2" fmla="val 0"/>
            </a:avLst>
          </a:prstGeom>
          <a:ln w="19050">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20" name="Title 1"/>
          <p:cNvSpPr txBox="1">
            <a:spLocks/>
          </p:cNvSpPr>
          <p:nvPr/>
        </p:nvSpPr>
        <p:spPr>
          <a:xfrm>
            <a:off x="94135" y="3175539"/>
            <a:ext cx="1125065"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a:t>
            </a:r>
            <a:endParaRPr lang="en-US" sz="4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1" name="Title 1"/>
          <p:cNvSpPr txBox="1">
            <a:spLocks/>
          </p:cNvSpPr>
          <p:nvPr/>
        </p:nvSpPr>
        <p:spPr>
          <a:xfrm>
            <a:off x="94135" y="4152900"/>
            <a:ext cx="1125065"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b="1"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endParaRPr lang="en-US" sz="4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2" name="Round Same Side Corner Rectangle 21"/>
          <p:cNvSpPr/>
          <p:nvPr/>
        </p:nvSpPr>
        <p:spPr>
          <a:xfrm rot="5400000">
            <a:off x="321357" y="5094851"/>
            <a:ext cx="630697" cy="762001"/>
          </a:xfrm>
          <a:prstGeom prst="round2SameRect">
            <a:avLst>
              <a:gd name="adj1" fmla="val 29047"/>
              <a:gd name="adj2" fmla="val 0"/>
            </a:avLst>
          </a:prstGeom>
          <a:ln w="19050">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23" name="Title 1"/>
          <p:cNvSpPr txBox="1">
            <a:spLocks/>
          </p:cNvSpPr>
          <p:nvPr/>
        </p:nvSpPr>
        <p:spPr>
          <a:xfrm>
            <a:off x="76200" y="5143500"/>
            <a:ext cx="1125065"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000" b="1">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a:t>
            </a:r>
            <a:endParaRPr lang="en-US" sz="40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27548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100"/>
                                        <p:tgtEl>
                                          <p:spTgt spid="7"/>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up)">
                                      <p:cBhvr>
                                        <p:cTn id="15" dur="500"/>
                                        <p:tgtEl>
                                          <p:spTgt spid="17"/>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500"/>
                                        <p:tgtEl>
                                          <p:spTgt spid="14"/>
                                        </p:tgtEl>
                                      </p:cBhvr>
                                    </p:animEffect>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250"/>
                                        <p:tgtEl>
                                          <p:spTgt spid="18"/>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left)">
                                      <p:cBhvr>
                                        <p:cTn id="26" dur="25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up)">
                                      <p:cBhvr>
                                        <p:cTn id="31" dur="100"/>
                                        <p:tgtEl>
                                          <p:spTgt spid="6"/>
                                        </p:tgtEl>
                                      </p:cBhvr>
                                    </p:animEffect>
                                  </p:childTnLst>
                                </p:cTn>
                              </p:par>
                            </p:childTnLst>
                          </p:cTn>
                        </p:par>
                        <p:par>
                          <p:cTn id="32" fill="hold">
                            <p:stCondLst>
                              <p:cond delay="100"/>
                            </p:stCondLst>
                            <p:childTnLst>
                              <p:par>
                                <p:cTn id="33" presetID="22" presetClass="entr" presetSubtype="8"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500"/>
                                        <p:tgtEl>
                                          <p:spTgt spid="15"/>
                                        </p:tgtEl>
                                      </p:cBhvr>
                                    </p:animEffect>
                                  </p:childTnLst>
                                </p:cTn>
                              </p:par>
                            </p:childTnLst>
                          </p:cTn>
                        </p:par>
                        <p:par>
                          <p:cTn id="36" fill="hold">
                            <p:stCondLst>
                              <p:cond delay="600"/>
                            </p:stCondLst>
                            <p:childTnLst>
                              <p:par>
                                <p:cTn id="37" presetID="22" presetClass="entr" presetSubtype="8"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left)">
                                      <p:cBhvr>
                                        <p:cTn id="39" dur="250"/>
                                        <p:tgtEl>
                                          <p:spTgt spid="19"/>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ipe(left)">
                                      <p:cBhvr>
                                        <p:cTn id="42" dur="250"/>
                                        <p:tgtEl>
                                          <p:spTgt spid="21"/>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up)">
                                      <p:cBhvr>
                                        <p:cTn id="47" dur="100"/>
                                        <p:tgtEl>
                                          <p:spTgt spid="5"/>
                                        </p:tgtEl>
                                      </p:cBhvr>
                                    </p:animEffect>
                                  </p:childTnLst>
                                </p:cTn>
                              </p:par>
                            </p:childTnLst>
                          </p:cTn>
                        </p:par>
                        <p:par>
                          <p:cTn id="48" fill="hold">
                            <p:stCondLst>
                              <p:cond delay="100"/>
                            </p:stCondLst>
                            <p:childTnLst>
                              <p:par>
                                <p:cTn id="49" presetID="22" presetClass="entr" presetSubtype="8"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wipe(left)">
                                      <p:cBhvr>
                                        <p:cTn id="51" dur="500"/>
                                        <p:tgtEl>
                                          <p:spTgt spid="16"/>
                                        </p:tgtEl>
                                      </p:cBhvr>
                                    </p:animEffect>
                                  </p:childTnLst>
                                </p:cTn>
                              </p:par>
                            </p:childTnLst>
                          </p:cTn>
                        </p:par>
                        <p:par>
                          <p:cTn id="52" fill="hold">
                            <p:stCondLst>
                              <p:cond delay="600"/>
                            </p:stCondLst>
                            <p:childTnLst>
                              <p:par>
                                <p:cTn id="53" presetID="22" presetClass="entr" presetSubtype="8"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ipe(left)">
                                      <p:cBhvr>
                                        <p:cTn id="55" dur="250"/>
                                        <p:tgtEl>
                                          <p:spTgt spid="22"/>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wipe(left)">
                                      <p:cBhvr>
                                        <p:cTn id="58" dur="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3" grpId="0"/>
      <p:bldP spid="14" grpId="0"/>
      <p:bldP spid="15" grpId="0"/>
      <p:bldP spid="16" grpId="0"/>
      <p:bldP spid="17" grpId="0" animBg="1"/>
      <p:bldP spid="18" grpId="0" animBg="1"/>
      <p:bldP spid="19" grpId="0" animBg="1"/>
      <p:bldP spid="20" grpId="0"/>
      <p:bldP spid="21" grpId="0"/>
      <p:bldP spid="22" grpId="0" animBg="1"/>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a:t>
            </a:r>
            <a:endParaRPr lang="en-US" sz="3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6" name="Rectangle 15"/>
          <p:cNvSpPr/>
          <p:nvPr/>
        </p:nvSpPr>
        <p:spPr>
          <a:xfrm>
            <a:off x="1523999" y="1905000"/>
            <a:ext cx="3657601" cy="1708160"/>
          </a:xfrm>
          <a:prstGeom prst="rect">
            <a:avLst/>
          </a:prstGeom>
          <a:solidFill>
            <a:srgbClr val="BCFCD4"/>
          </a:solidFill>
          <a:ln w="12700">
            <a:solidFill>
              <a:srgbClr val="009900"/>
            </a:solidFill>
          </a:ln>
        </p:spPr>
        <p:txBody>
          <a:bodyPr wrap="square">
            <a:spAutoFit/>
          </a:bodyPr>
          <a:lstStyle/>
          <a:p>
            <a:pPr algn="just"/>
            <a:r>
              <a:rPr lang="en-US" sz="21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Quan</a:t>
            </a:r>
            <a:r>
              <a:rPr lang="en-US" sz="21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100" i="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sát</a:t>
            </a:r>
            <a:r>
              <a:rPr lang="en-US" sz="21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1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bảng</a:t>
            </a:r>
            <a:r>
              <a:rPr lang="en-US" sz="21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4.1, </a:t>
            </a:r>
            <a:r>
              <a:rPr lang="en-US" sz="21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bản</a:t>
            </a:r>
            <a:r>
              <a:rPr lang="en-US" sz="21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1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đồ</a:t>
            </a:r>
            <a:r>
              <a:rPr lang="en-US" sz="21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1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kênh</a:t>
            </a:r>
            <a:r>
              <a:rPr lang="en-US" sz="21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1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chữ</a:t>
            </a:r>
            <a:r>
              <a:rPr lang="en-US" sz="21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SGK, </a:t>
            </a:r>
            <a:r>
              <a:rPr lang="en-US" sz="21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hãy</a:t>
            </a:r>
            <a:r>
              <a:rPr lang="en-US" sz="21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1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nhận</a:t>
            </a:r>
            <a:r>
              <a:rPr lang="en-US" sz="21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1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xét</a:t>
            </a:r>
            <a:r>
              <a:rPr lang="en-US" sz="21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1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về</a:t>
            </a:r>
            <a:r>
              <a:rPr lang="en-US" sz="21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1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nhiệt</a:t>
            </a:r>
            <a:r>
              <a:rPr lang="en-US" sz="21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1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độ</a:t>
            </a:r>
            <a:r>
              <a:rPr lang="en-US" sz="21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1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trung</a:t>
            </a:r>
            <a:r>
              <a:rPr lang="en-US" sz="21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1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bình</a:t>
            </a:r>
            <a:r>
              <a:rPr lang="en-US" sz="21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1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năm</a:t>
            </a:r>
            <a:r>
              <a:rPr lang="en-US" sz="21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ở </a:t>
            </a:r>
            <a:r>
              <a:rPr lang="en-US" sz="21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nước</a:t>
            </a:r>
            <a:r>
              <a:rPr lang="en-US" sz="21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ta.   </a:t>
            </a:r>
            <a:r>
              <a:rPr lang="en-US" sz="21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Giải</a:t>
            </a:r>
            <a:r>
              <a:rPr lang="en-US" sz="21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1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thích</a:t>
            </a:r>
            <a:r>
              <a:rPr lang="en-US" sz="21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1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vì</a:t>
            </a:r>
            <a:r>
              <a:rPr lang="en-US" sz="21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1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sao</a:t>
            </a:r>
            <a:r>
              <a:rPr lang="en-US" sz="21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1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nước</a:t>
            </a:r>
            <a:r>
              <a:rPr lang="en-US" sz="21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ta </a:t>
            </a:r>
            <a:r>
              <a:rPr lang="en-US" sz="21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có</a:t>
            </a:r>
            <a:r>
              <a:rPr lang="en-US" sz="21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1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nhiệt</a:t>
            </a:r>
            <a:r>
              <a:rPr lang="en-US" sz="21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1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độ</a:t>
            </a:r>
            <a:r>
              <a:rPr lang="en-US" sz="21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1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cao</a:t>
            </a:r>
            <a:r>
              <a:rPr lang="en-US" sz="21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a:t>
            </a:r>
            <a:endParaRPr lang="vi-VN" sz="21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31" name="Title 1"/>
          <p:cNvSpPr txBox="1">
            <a:spLocks/>
          </p:cNvSpPr>
          <p:nvPr/>
        </p:nvSpPr>
        <p:spPr>
          <a:xfrm>
            <a:off x="22994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400" b="1" dirty="0">
                <a:solidFill>
                  <a:srgbClr val="0D30DD"/>
                </a:solidFill>
                <a:latin typeface="Times New Roman" panose="02020603050405020304" pitchFamily="18" charset="0"/>
                <a:cs typeface="Times New Roman" panose="02020603050405020304" pitchFamily="18" charset="0"/>
              </a:rPr>
              <a:t>KHÍ HẬU NHIỆT ĐỚI ẨM GIÓ MÙA </a:t>
            </a:r>
          </a:p>
        </p:txBody>
      </p:sp>
      <p:pic>
        <p:nvPicPr>
          <p:cNvPr id="1027" name="Picture 3"/>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50000"/>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286339" y="2125720"/>
            <a:ext cx="1167904" cy="122708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5" name="Group 14"/>
          <p:cNvGrpSpPr/>
          <p:nvPr/>
        </p:nvGrpSpPr>
        <p:grpSpPr>
          <a:xfrm>
            <a:off x="191254" y="4572000"/>
            <a:ext cx="1332746" cy="1312821"/>
            <a:chOff x="328593" y="3259179"/>
            <a:chExt cx="1256547" cy="1465221"/>
          </a:xfrm>
        </p:grpSpPr>
        <p:pic>
          <p:nvPicPr>
            <p:cNvPr id="1028" name="Picture 4"/>
            <p:cNvPicPr>
              <a:picLocks noChangeAspect="1" noChangeArrowheads="1"/>
            </p:cNvPicPr>
            <p:nvPr/>
          </p:nvPicPr>
          <p:blipFill>
            <a:blip r:embed="rId7">
              <a:extLst>
                <a:ext uri="{BEBA8EAE-BF5A-486C-A8C5-ECC9F3942E4B}">
                  <a14:imgProps xmlns:a14="http://schemas.microsoft.com/office/drawing/2010/main">
                    <a14:imgLayer r:embed="rId8">
                      <a14:imgEffect>
                        <a14:artisticMarker/>
                      </a14:imgEffect>
                      <a14:imgEffect>
                        <a14:sharpenSoften amount="50000"/>
                      </a14:imgEffect>
                      <a14:imgEffect>
                        <a14:colorTemperature colorTemp="112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328593" y="3383619"/>
              <a:ext cx="1167903" cy="134078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12" descr="http://previews.123rf.com/images/mistac/mistac1207/mistac120700017/14524015-A-cartoon-boy-with-a-good-idea-Stock-Vector-thinking.jpg"/>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32065" r="45098" b="81605"/>
            <a:stretch/>
          </p:blipFill>
          <p:spPr bwMode="auto">
            <a:xfrm rot="1019582">
              <a:off x="1011253" y="3259179"/>
              <a:ext cx="573887" cy="46225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grpSp>
      <p:sp>
        <p:nvSpPr>
          <p:cNvPr id="32" name="Rectangle 31"/>
          <p:cNvSpPr/>
          <p:nvPr/>
        </p:nvSpPr>
        <p:spPr>
          <a:xfrm>
            <a:off x="1523998" y="3798600"/>
            <a:ext cx="3657601" cy="2431435"/>
          </a:xfrm>
          <a:prstGeom prst="rect">
            <a:avLst/>
          </a:prstGeom>
          <a:solidFill>
            <a:srgbClr val="FFCCFF"/>
          </a:solidFill>
          <a:ln w="12700">
            <a:solidFill>
              <a:srgbClr val="0070C0"/>
            </a:solidFill>
          </a:ln>
        </p:spPr>
        <p:txBody>
          <a:bodyPr wrap="square">
            <a:spAutoFit/>
          </a:bodyPr>
          <a:lstStyle/>
          <a:p>
            <a:pPr algn="just">
              <a:spcBef>
                <a:spcPts val="600"/>
              </a:spcBef>
              <a:spcAft>
                <a:spcPts val="0"/>
              </a:spcAft>
            </a:pPr>
            <a:r>
              <a:rPr lang="vi-VN" sz="2100" dirty="0">
                <a:latin typeface="Times New Roman" panose="02020603050405020304" pitchFamily="18" charset="0"/>
                <a:ea typeface="Cambria" pitchFamily="18" charset="0"/>
                <a:cs typeface="Times New Roman" panose="02020603050405020304" pitchFamily="18" charset="0"/>
              </a:rPr>
              <a:t>- </a:t>
            </a:r>
            <a:r>
              <a:rPr lang="nl-NL" sz="2100" dirty="0">
                <a:latin typeface="Times New Roman" panose="02020603050405020304" pitchFamily="18" charset="0"/>
                <a:ea typeface="Cambria" pitchFamily="18" charset="0"/>
                <a:cs typeface="Times New Roman" panose="02020603050405020304" pitchFamily="18" charset="0"/>
              </a:rPr>
              <a:t>Nhiệt độ trung bình năm trên 20</a:t>
            </a:r>
            <a:r>
              <a:rPr lang="nl-NL" sz="2100" baseline="30000" dirty="0">
                <a:latin typeface="Times New Roman" panose="02020603050405020304" pitchFamily="18" charset="0"/>
                <a:ea typeface="Cambria" pitchFamily="18" charset="0"/>
                <a:cs typeface="Times New Roman" panose="02020603050405020304" pitchFamily="18" charset="0"/>
              </a:rPr>
              <a:t>0</a:t>
            </a:r>
            <a:r>
              <a:rPr lang="nl-NL" sz="2100" dirty="0">
                <a:latin typeface="Times New Roman" panose="02020603050405020304" pitchFamily="18" charset="0"/>
                <a:ea typeface="Cambria" pitchFamily="18" charset="0"/>
                <a:cs typeface="Times New Roman" panose="02020603050405020304" pitchFamily="18" charset="0"/>
              </a:rPr>
              <a:t>C (trừ vùng núi cao) và tăng dần từ Bắc vào </a:t>
            </a:r>
            <a:r>
              <a:rPr lang="nl-NL" sz="2100" dirty="0" smtClean="0">
                <a:latin typeface="Times New Roman" panose="02020603050405020304" pitchFamily="18" charset="0"/>
                <a:ea typeface="Cambria" pitchFamily="18" charset="0"/>
                <a:cs typeface="Times New Roman" panose="02020603050405020304" pitchFamily="18" charset="0"/>
              </a:rPr>
              <a:t>Nam (Lạng Sơn: 21,5</a:t>
            </a:r>
            <a:r>
              <a:rPr lang="nl-NL" sz="2100" baseline="30000" dirty="0" smtClean="0">
                <a:latin typeface="Times New Roman" panose="02020603050405020304" pitchFamily="18" charset="0"/>
                <a:ea typeface="Cambria" pitchFamily="18" charset="0"/>
                <a:cs typeface="Times New Roman" panose="02020603050405020304" pitchFamily="18" charset="0"/>
              </a:rPr>
              <a:t>0</a:t>
            </a:r>
            <a:r>
              <a:rPr lang="nl-NL" sz="2100" dirty="0" smtClean="0">
                <a:latin typeface="Times New Roman" panose="02020603050405020304" pitchFamily="18" charset="0"/>
                <a:ea typeface="Cambria" pitchFamily="18" charset="0"/>
                <a:cs typeface="Times New Roman" panose="02020603050405020304" pitchFamily="18" charset="0"/>
              </a:rPr>
              <a:t>C, Cà Mau: 27,5</a:t>
            </a:r>
            <a:r>
              <a:rPr lang="nl-NL" sz="2100" baseline="30000" dirty="0" smtClean="0">
                <a:latin typeface="Times New Roman" panose="02020603050405020304" pitchFamily="18" charset="0"/>
                <a:ea typeface="Cambria" pitchFamily="18" charset="0"/>
                <a:cs typeface="Times New Roman" panose="02020603050405020304" pitchFamily="18" charset="0"/>
              </a:rPr>
              <a:t>0</a:t>
            </a:r>
            <a:r>
              <a:rPr lang="nl-NL" sz="2100" dirty="0" smtClean="0">
                <a:latin typeface="Times New Roman" panose="02020603050405020304" pitchFamily="18" charset="0"/>
                <a:ea typeface="Cambria" pitchFamily="18" charset="0"/>
                <a:cs typeface="Times New Roman" panose="02020603050405020304" pitchFamily="18" charset="0"/>
              </a:rPr>
              <a:t>C).</a:t>
            </a:r>
            <a:endParaRPr lang="en-US" sz="2100" dirty="0">
              <a:latin typeface="Times New Roman" panose="02020603050405020304" pitchFamily="18" charset="0"/>
              <a:ea typeface="Cambria" pitchFamily="18" charset="0"/>
              <a:cs typeface="Times New Roman" panose="02020603050405020304" pitchFamily="18" charset="0"/>
            </a:endParaRPr>
          </a:p>
          <a:p>
            <a:pPr algn="just">
              <a:spcBef>
                <a:spcPts val="600"/>
              </a:spcBef>
              <a:spcAft>
                <a:spcPts val="0"/>
              </a:spcAft>
            </a:pPr>
            <a:r>
              <a:rPr lang="nl-NL" sz="2100" dirty="0" smtClean="0">
                <a:latin typeface="Times New Roman" panose="02020603050405020304" pitchFamily="18" charset="0"/>
                <a:ea typeface="Cambria" pitchFamily="18" charset="0"/>
                <a:cs typeface="Times New Roman" panose="02020603050405020304" pitchFamily="18" charset="0"/>
              </a:rPr>
              <a:t>- </a:t>
            </a:r>
            <a:r>
              <a:rPr lang="nl-NL" sz="2100" dirty="0">
                <a:latin typeface="Times New Roman" panose="02020603050405020304" pitchFamily="18" charset="0"/>
                <a:ea typeface="Cambria" pitchFamily="18" charset="0"/>
                <a:cs typeface="Times New Roman" panose="02020603050405020304" pitchFamily="18" charset="0"/>
              </a:rPr>
              <a:t>Nguyên nhân: do nước ta nằm hoàn toàn trong vùng nội chí tuyến.</a:t>
            </a:r>
            <a:endParaRPr lang="en-US" sz="2100" dirty="0">
              <a:effectLst/>
              <a:latin typeface="Times New Roman" panose="02020603050405020304" pitchFamily="18" charset="0"/>
              <a:ea typeface="Cambria" pitchFamily="18" charset="0"/>
              <a:cs typeface="Times New Roman" panose="02020603050405020304" pitchFamily="18" charset="0"/>
            </a:endParaRPr>
          </a:p>
        </p:txBody>
      </p:sp>
      <p:sp>
        <p:nvSpPr>
          <p:cNvPr id="53" name="Text Box 9"/>
          <p:cNvSpPr txBox="1">
            <a:spLocks noChangeArrowheads="1"/>
          </p:cNvSpPr>
          <p:nvPr/>
        </p:nvSpPr>
        <p:spPr bwMode="auto">
          <a:xfrm>
            <a:off x="452586" y="1295399"/>
            <a:ext cx="4729013" cy="461665"/>
          </a:xfrm>
          <a:prstGeom prst="rect">
            <a:avLst/>
          </a:prstGeom>
          <a:solidFill>
            <a:srgbClr val="FFFF00"/>
          </a:solidFill>
          <a:ln w="28575">
            <a:solidFill>
              <a:srgbClr val="FF0000"/>
            </a:solidFill>
            <a:miter lim="800000"/>
            <a:headEnd/>
            <a:tailEnd/>
          </a:ln>
          <a:effectLst/>
          <a:extLst/>
        </p:spPr>
        <p:txBody>
          <a:bodyPr wrap="square">
            <a:spAutoFit/>
          </a:bodyPr>
          <a:lstStyle/>
          <a:p>
            <a:pPr>
              <a:spcBef>
                <a:spcPct val="50000"/>
              </a:spcBef>
            </a:pPr>
            <a:r>
              <a:rPr lang="en-US" sz="2400" b="1" dirty="0" smtClean="0">
                <a:solidFill>
                  <a:srgbClr val="CC0000"/>
                </a:solidFill>
                <a:latin typeface="Times New Roman" panose="02020603050405020304" pitchFamily="18" charset="0"/>
                <a:cs typeface="Times New Roman" pitchFamily="18" charset="0"/>
              </a:rPr>
              <a:t>a</a:t>
            </a:r>
            <a:r>
              <a:rPr lang="en-US" sz="2400" b="1" dirty="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Tính</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chất</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nhiệt</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đới</a:t>
            </a:r>
            <a:endParaRPr lang="en-US" sz="2400" b="1" dirty="0">
              <a:solidFill>
                <a:srgbClr val="CC0000"/>
              </a:solidFill>
              <a:latin typeface="Times New Roman" pitchFamily="18" charset="0"/>
              <a:cs typeface="Times New Roman" pitchFamily="18" charset="0"/>
            </a:endParaRPr>
          </a:p>
        </p:txBody>
      </p:sp>
      <p:pic>
        <p:nvPicPr>
          <p:cNvPr id="24" name="Picture 23"/>
          <p:cNvPicPr/>
          <p:nvPr/>
        </p:nvPicPr>
        <p:blipFill>
          <a:blip r:embed="rId10">
            <a:extLst>
              <a:ext uri="{BEBA8EAE-BF5A-486C-A8C5-ECC9F3942E4B}">
                <a14:imgProps xmlns:a14="http://schemas.microsoft.com/office/drawing/2010/main">
                  <a14:imgLayer r:embed="rId11">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5337906" y="1311232"/>
            <a:ext cx="3478212" cy="2422567"/>
          </a:xfrm>
          <a:prstGeom prst="rect">
            <a:avLst/>
          </a:prstGeom>
          <a:noFill/>
          <a:ln>
            <a:solidFill>
              <a:srgbClr val="FF0000"/>
            </a:solidFill>
          </a:ln>
        </p:spPr>
      </p:pic>
      <p:pic>
        <p:nvPicPr>
          <p:cNvPr id="2" name="Picture 2"/>
          <p:cNvPicPr>
            <a:picLocks noChangeAspect="1" noChangeArrowheads="1"/>
          </p:cNvPicPr>
          <p:nvPr/>
        </p:nvPicPr>
        <p:blipFill>
          <a:blip r:embed="rId12">
            <a:extLst>
              <a:ext uri="{BEBA8EAE-BF5A-486C-A8C5-ECC9F3942E4B}">
                <a14:imgProps xmlns:a14="http://schemas.microsoft.com/office/drawing/2010/main">
                  <a14:imgLayer r:embed="rId1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5358567" y="3872614"/>
            <a:ext cx="3457551" cy="2691986"/>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51431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randombar(horizontal)">
                                      <p:cBhvr>
                                        <p:cTn id="7" dur="500"/>
                                        <p:tgtEl>
                                          <p:spTgt spid="5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randombar(horizontal)">
                                      <p:cBhvr>
                                        <p:cTn id="12" dur="500"/>
                                        <p:tgtEl>
                                          <p:spTgt spid="1027"/>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randombar(horizontal)">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randombar(horizontal)">
                                      <p:cBhvr>
                                        <p:cTn id="20" dur="500"/>
                                        <p:tgtEl>
                                          <p:spTgt spid="24"/>
                                        </p:tgtEl>
                                      </p:cBhvr>
                                    </p:animEffect>
                                  </p:childTnLst>
                                </p:cTn>
                              </p:par>
                              <p:par>
                                <p:cTn id="21" presetID="14" presetClass="entr" presetSubtype="10"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randombar(horizontal)">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randombar(horizontal)">
                                      <p:cBhvr>
                                        <p:cTn id="28" dur="500"/>
                                        <p:tgtEl>
                                          <p:spTgt spid="15"/>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randombar(horizontal)">
                                      <p:cBhvr>
                                        <p:cTn id="31" dur="500"/>
                                        <p:tgtEl>
                                          <p:spTgt spid="32"/>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nodeType="clickEffect">
                                  <p:stCondLst>
                                    <p:cond delay="0"/>
                                  </p:stCondLst>
                                  <p:childTnLst>
                                    <p:set>
                                      <p:cBhvr>
                                        <p:cTn id="35" dur="1" fill="hold">
                                          <p:stCondLst>
                                            <p:cond delay="0"/>
                                          </p:stCondLst>
                                        </p:cTn>
                                        <p:tgtEl>
                                          <p:spTgt spid="32">
                                            <p:txEl>
                                              <p:pRg st="0" end="0"/>
                                            </p:txEl>
                                          </p:spTgt>
                                        </p:tgtEl>
                                        <p:attrNameLst>
                                          <p:attrName>style.visibility</p:attrName>
                                        </p:attrNameLst>
                                      </p:cBhvr>
                                      <p:to>
                                        <p:strVal val="visible"/>
                                      </p:to>
                                    </p:set>
                                    <p:animEffect transition="in" filter="randombar(horizontal)">
                                      <p:cBhvr>
                                        <p:cTn id="36" dur="500"/>
                                        <p:tgtEl>
                                          <p:spTgt spid="32">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nodeType="clickEffect">
                                  <p:stCondLst>
                                    <p:cond delay="0"/>
                                  </p:stCondLst>
                                  <p:childTnLst>
                                    <p:set>
                                      <p:cBhvr>
                                        <p:cTn id="40" dur="1" fill="hold">
                                          <p:stCondLst>
                                            <p:cond delay="0"/>
                                          </p:stCondLst>
                                        </p:cTn>
                                        <p:tgtEl>
                                          <p:spTgt spid="32">
                                            <p:txEl>
                                              <p:pRg st="1" end="1"/>
                                            </p:txEl>
                                          </p:spTgt>
                                        </p:tgtEl>
                                        <p:attrNameLst>
                                          <p:attrName>style.visibility</p:attrName>
                                        </p:attrNameLst>
                                      </p:cBhvr>
                                      <p:to>
                                        <p:strVal val="visible"/>
                                      </p:to>
                                    </p:set>
                                    <p:animEffect transition="in" filter="randombar(horizontal)">
                                      <p:cBhvr>
                                        <p:cTn id="41" dur="500"/>
                                        <p:tgtEl>
                                          <p:spTgt spid="3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2" grpId="0" animBg="1"/>
      <p:bldP spid="5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a:t>
            </a:r>
            <a:endParaRPr lang="en-US" sz="3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6" name="Rectangle 15"/>
          <p:cNvSpPr/>
          <p:nvPr/>
        </p:nvSpPr>
        <p:spPr>
          <a:xfrm>
            <a:off x="1523999" y="1981200"/>
            <a:ext cx="3657601" cy="1446550"/>
          </a:xfrm>
          <a:prstGeom prst="rect">
            <a:avLst/>
          </a:prstGeom>
          <a:solidFill>
            <a:srgbClr val="BCFCD4"/>
          </a:solidFill>
          <a:ln w="12700">
            <a:solidFill>
              <a:srgbClr val="009900"/>
            </a:solidFill>
          </a:ln>
        </p:spPr>
        <p:txBody>
          <a:bodyPr wrap="square">
            <a:spAutoFit/>
          </a:bodyPr>
          <a:lstStyle/>
          <a:p>
            <a:pPr algn="just"/>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Quan</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sát</a:t>
            </a:r>
            <a:r>
              <a:rPr lang="en-US" sz="22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biểu</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đồ</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hình</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ảnh</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và</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kênh</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chữ</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SGK,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hãy</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nhận</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xét</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về</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số</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giờ</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nắng</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và</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cán</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cân</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bức</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xạ</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ở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nước</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ta.</a:t>
            </a:r>
            <a:endParaRPr lang="vi-VN" sz="22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31" name="Title 1"/>
          <p:cNvSpPr txBox="1">
            <a:spLocks/>
          </p:cNvSpPr>
          <p:nvPr/>
        </p:nvSpPr>
        <p:spPr>
          <a:xfrm>
            <a:off x="22994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400" b="1" dirty="0">
                <a:solidFill>
                  <a:srgbClr val="0D30DD"/>
                </a:solidFill>
                <a:latin typeface="Times New Roman" panose="02020603050405020304" pitchFamily="18" charset="0"/>
                <a:cs typeface="Times New Roman" panose="02020603050405020304" pitchFamily="18" charset="0"/>
              </a:rPr>
              <a:t>KHÍ HẬU NHIỆT ĐỚI ẨM GIÓ MÙA </a:t>
            </a:r>
          </a:p>
        </p:txBody>
      </p:sp>
      <p:pic>
        <p:nvPicPr>
          <p:cNvPr id="1027" name="Picture 3"/>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50000"/>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286339" y="2125720"/>
            <a:ext cx="1167904" cy="122708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5" name="Group 14"/>
          <p:cNvGrpSpPr/>
          <p:nvPr/>
        </p:nvGrpSpPr>
        <p:grpSpPr>
          <a:xfrm>
            <a:off x="191254" y="4402179"/>
            <a:ext cx="1332746" cy="1312821"/>
            <a:chOff x="328593" y="3259179"/>
            <a:chExt cx="1256547" cy="1465221"/>
          </a:xfrm>
        </p:grpSpPr>
        <p:pic>
          <p:nvPicPr>
            <p:cNvPr id="1028" name="Picture 4"/>
            <p:cNvPicPr>
              <a:picLocks noChangeAspect="1" noChangeArrowheads="1"/>
            </p:cNvPicPr>
            <p:nvPr/>
          </p:nvPicPr>
          <p:blipFill>
            <a:blip r:embed="rId7">
              <a:extLst>
                <a:ext uri="{BEBA8EAE-BF5A-486C-A8C5-ECC9F3942E4B}">
                  <a14:imgProps xmlns:a14="http://schemas.microsoft.com/office/drawing/2010/main">
                    <a14:imgLayer r:embed="rId8">
                      <a14:imgEffect>
                        <a14:artisticMarker/>
                      </a14:imgEffect>
                      <a14:imgEffect>
                        <a14:sharpenSoften amount="50000"/>
                      </a14:imgEffect>
                      <a14:imgEffect>
                        <a14:colorTemperature colorTemp="112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328593" y="3383619"/>
              <a:ext cx="1167903" cy="134078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12" descr="http://previews.123rf.com/images/mistac/mistac1207/mistac120700017/14524015-A-cartoon-boy-with-a-good-idea-Stock-Vector-thinking.jpg"/>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32065" r="45098" b="81605"/>
            <a:stretch/>
          </p:blipFill>
          <p:spPr bwMode="auto">
            <a:xfrm rot="1019582">
              <a:off x="1011253" y="3259179"/>
              <a:ext cx="573887" cy="46225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grpSp>
      <p:sp>
        <p:nvSpPr>
          <p:cNvPr id="32" name="Rectangle 31"/>
          <p:cNvSpPr/>
          <p:nvPr/>
        </p:nvSpPr>
        <p:spPr>
          <a:xfrm>
            <a:off x="1523999" y="4038600"/>
            <a:ext cx="3657601" cy="2200602"/>
          </a:xfrm>
          <a:prstGeom prst="rect">
            <a:avLst/>
          </a:prstGeom>
          <a:solidFill>
            <a:srgbClr val="FFCCFF"/>
          </a:solidFill>
          <a:ln w="12700">
            <a:solidFill>
              <a:srgbClr val="0070C0"/>
            </a:solidFill>
          </a:ln>
        </p:spPr>
        <p:txBody>
          <a:bodyPr wrap="square">
            <a:spAutoFit/>
          </a:bodyPr>
          <a:lstStyle/>
          <a:p>
            <a:pPr algn="just">
              <a:spcBef>
                <a:spcPts val="600"/>
              </a:spcBef>
              <a:spcAft>
                <a:spcPts val="0"/>
              </a:spcAft>
            </a:pPr>
            <a:r>
              <a:rPr lang="nl-NL" sz="2200" dirty="0" smtClean="0">
                <a:latin typeface="Times New Roman" panose="02020603050405020304" pitchFamily="18" charset="0"/>
                <a:ea typeface="Cambria" pitchFamily="18" charset="0"/>
                <a:cs typeface="Times New Roman" panose="02020603050405020304" pitchFamily="18" charset="0"/>
              </a:rPr>
              <a:t>- Số </a:t>
            </a:r>
            <a:r>
              <a:rPr lang="nl-NL" sz="2200" dirty="0">
                <a:latin typeface="Times New Roman" panose="02020603050405020304" pitchFamily="18" charset="0"/>
                <a:ea typeface="Cambria" pitchFamily="18" charset="0"/>
                <a:cs typeface="Times New Roman" panose="02020603050405020304" pitchFamily="18" charset="0"/>
              </a:rPr>
              <a:t>giờ nắng nhiều, đạt từ 1400 - 3000 giờ/ </a:t>
            </a:r>
            <a:r>
              <a:rPr lang="nl-NL" sz="2200" dirty="0" smtClean="0">
                <a:latin typeface="Times New Roman" panose="02020603050405020304" pitchFamily="18" charset="0"/>
                <a:ea typeface="Cambria" pitchFamily="18" charset="0"/>
                <a:cs typeface="Times New Roman" panose="02020603050405020304" pitchFamily="18" charset="0"/>
              </a:rPr>
              <a:t>năm</a:t>
            </a:r>
            <a:r>
              <a:rPr lang="nl-NL" sz="2200" dirty="0">
                <a:latin typeface="Times New Roman" panose="02020603050405020304" pitchFamily="18" charset="0"/>
                <a:ea typeface="Cambria" pitchFamily="18" charset="0"/>
                <a:cs typeface="Times New Roman" panose="02020603050405020304" pitchFamily="18" charset="0"/>
              </a:rPr>
              <a:t> </a:t>
            </a:r>
            <a:r>
              <a:rPr lang="nl-NL" sz="2200" dirty="0" smtClean="0">
                <a:latin typeface="Times New Roman" panose="02020603050405020304" pitchFamily="18" charset="0"/>
                <a:ea typeface="Cambria" pitchFamily="18" charset="0"/>
                <a:cs typeface="Times New Roman" panose="02020603050405020304" pitchFamily="18" charset="0"/>
              </a:rPr>
              <a:t>(Hà Nội là 1585 giờ, Huế là 1970 giờ, TPHCM là 2489 giờ).</a:t>
            </a:r>
          </a:p>
          <a:p>
            <a:pPr algn="just">
              <a:spcBef>
                <a:spcPts val="600"/>
              </a:spcBef>
              <a:spcAft>
                <a:spcPts val="0"/>
              </a:spcAft>
            </a:pPr>
            <a:r>
              <a:rPr lang="nl-NL" sz="2200" dirty="0" smtClean="0">
                <a:latin typeface="Times New Roman" panose="02020603050405020304" pitchFamily="18" charset="0"/>
                <a:ea typeface="Cambria" pitchFamily="18" charset="0"/>
                <a:cs typeface="Times New Roman" panose="02020603050405020304" pitchFamily="18" charset="0"/>
              </a:rPr>
              <a:t> </a:t>
            </a:r>
            <a:r>
              <a:rPr lang="vi-VN" sz="2200" dirty="0">
                <a:latin typeface="Times New Roman" panose="02020603050405020304" pitchFamily="18" charset="0"/>
                <a:ea typeface="Cambria" pitchFamily="18" charset="0"/>
                <a:cs typeface="Times New Roman" panose="02020603050405020304" pitchFamily="18" charset="0"/>
              </a:rPr>
              <a:t>- Cán cân bức xạ từ 70-100 kcal/cm</a:t>
            </a:r>
            <a:r>
              <a:rPr lang="vi-VN" sz="2200" baseline="30000" dirty="0">
                <a:latin typeface="Times New Roman" panose="02020603050405020304" pitchFamily="18" charset="0"/>
                <a:ea typeface="Cambria" pitchFamily="18" charset="0"/>
                <a:cs typeface="Times New Roman" panose="02020603050405020304" pitchFamily="18" charset="0"/>
              </a:rPr>
              <a:t>2</a:t>
            </a:r>
            <a:r>
              <a:rPr lang="vi-VN" sz="2200" dirty="0">
                <a:latin typeface="Times New Roman" panose="02020603050405020304" pitchFamily="18" charset="0"/>
                <a:ea typeface="Cambria" pitchFamily="18" charset="0"/>
                <a:cs typeface="Times New Roman" panose="02020603050405020304" pitchFamily="18" charset="0"/>
              </a:rPr>
              <a:t>/năm.</a:t>
            </a:r>
            <a:endParaRPr lang="en-US" sz="2200" dirty="0">
              <a:latin typeface="Times New Roman" panose="02020603050405020304" pitchFamily="18" charset="0"/>
              <a:ea typeface="Cambria" pitchFamily="18" charset="0"/>
              <a:cs typeface="Times New Roman" panose="02020603050405020304" pitchFamily="18" charset="0"/>
            </a:endParaRPr>
          </a:p>
        </p:txBody>
      </p:sp>
      <p:sp>
        <p:nvSpPr>
          <p:cNvPr id="53" name="Text Box 9"/>
          <p:cNvSpPr txBox="1">
            <a:spLocks noChangeArrowheads="1"/>
          </p:cNvSpPr>
          <p:nvPr/>
        </p:nvSpPr>
        <p:spPr bwMode="auto">
          <a:xfrm>
            <a:off x="452586" y="1295399"/>
            <a:ext cx="4729013" cy="461665"/>
          </a:xfrm>
          <a:prstGeom prst="rect">
            <a:avLst/>
          </a:prstGeom>
          <a:solidFill>
            <a:srgbClr val="FFFF00"/>
          </a:solidFill>
          <a:ln w="28575">
            <a:solidFill>
              <a:srgbClr val="FF0000"/>
            </a:solidFill>
            <a:miter lim="800000"/>
            <a:headEnd/>
            <a:tailEnd/>
          </a:ln>
          <a:effectLst/>
          <a:extLst/>
        </p:spPr>
        <p:txBody>
          <a:bodyPr wrap="square">
            <a:spAutoFit/>
          </a:bodyPr>
          <a:lstStyle/>
          <a:p>
            <a:pPr>
              <a:spcBef>
                <a:spcPct val="50000"/>
              </a:spcBef>
            </a:pPr>
            <a:r>
              <a:rPr lang="en-US" sz="2400" b="1" dirty="0" smtClean="0">
                <a:solidFill>
                  <a:srgbClr val="CC0000"/>
                </a:solidFill>
                <a:latin typeface="Times New Roman" panose="02020603050405020304" pitchFamily="18" charset="0"/>
                <a:cs typeface="Times New Roman" pitchFamily="18" charset="0"/>
              </a:rPr>
              <a:t>a</a:t>
            </a:r>
            <a:r>
              <a:rPr lang="en-US" sz="2400" b="1" dirty="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Tính</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chất</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nhiệt</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đới</a:t>
            </a:r>
            <a:endParaRPr lang="en-US" sz="2400" b="1" dirty="0">
              <a:solidFill>
                <a:srgbClr val="CC0000"/>
              </a:solidFill>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10">
            <a:extLst>
              <a:ext uri="{BEBA8EAE-BF5A-486C-A8C5-ECC9F3942E4B}">
                <a14:imgProps xmlns:a14="http://schemas.microsoft.com/office/drawing/2010/main">
                  <a14:imgLayer r:embed="rId11">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5304146" y="1295399"/>
            <a:ext cx="3535054" cy="2514602"/>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11074" y="3953554"/>
            <a:ext cx="3528125" cy="2371046"/>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5562600" y="6324600"/>
            <a:ext cx="2971800" cy="369332"/>
          </a:xfrm>
          <a:prstGeom prst="rect">
            <a:avLst/>
          </a:prstGeom>
          <a:noFill/>
        </p:spPr>
        <p:txBody>
          <a:bodyPr wrap="square" rtlCol="0">
            <a:spAutoFit/>
          </a:bodyPr>
          <a:lstStyle/>
          <a:p>
            <a:pPr algn="ctr"/>
            <a:r>
              <a:rPr lang="en-US" dirty="0" err="1" smtClean="0">
                <a:latin typeface="Times New Roman" panose="02020603050405020304" pitchFamily="18" charset="0"/>
                <a:ea typeface="Cambria" pitchFamily="18" charset="0"/>
                <a:cs typeface="Times New Roman" panose="02020603050405020304" pitchFamily="18" charset="0"/>
              </a:rPr>
              <a:t>Buổi</a:t>
            </a:r>
            <a:r>
              <a:rPr lang="en-US" dirty="0" smtClean="0">
                <a:latin typeface="Times New Roman" panose="02020603050405020304" pitchFamily="18" charset="0"/>
                <a:ea typeface="Cambria" pitchFamily="18" charset="0"/>
                <a:cs typeface="Times New Roman" panose="02020603050405020304" pitchFamily="18" charset="0"/>
              </a:rPr>
              <a:t> </a:t>
            </a:r>
            <a:r>
              <a:rPr lang="en-US" dirty="0" err="1" smtClean="0">
                <a:latin typeface="Times New Roman" panose="02020603050405020304" pitchFamily="18" charset="0"/>
                <a:ea typeface="Cambria" pitchFamily="18" charset="0"/>
                <a:cs typeface="Times New Roman" panose="02020603050405020304" pitchFamily="18" charset="0"/>
              </a:rPr>
              <a:t>sáng</a:t>
            </a:r>
            <a:r>
              <a:rPr lang="en-US" dirty="0" smtClean="0">
                <a:latin typeface="Times New Roman" panose="02020603050405020304" pitchFamily="18" charset="0"/>
                <a:ea typeface="Cambria" pitchFamily="18" charset="0"/>
                <a:cs typeface="Times New Roman" panose="02020603050405020304" pitchFamily="18" charset="0"/>
              </a:rPr>
              <a:t> ở </a:t>
            </a:r>
            <a:r>
              <a:rPr lang="en-US" dirty="0" err="1" smtClean="0">
                <a:latin typeface="Times New Roman" panose="02020603050405020304" pitchFamily="18" charset="0"/>
                <a:ea typeface="Cambria" pitchFamily="18" charset="0"/>
                <a:cs typeface="Times New Roman" panose="02020603050405020304" pitchFamily="18" charset="0"/>
              </a:rPr>
              <a:t>Hà</a:t>
            </a:r>
            <a:r>
              <a:rPr lang="en-US" dirty="0" smtClean="0">
                <a:latin typeface="Times New Roman" panose="02020603050405020304" pitchFamily="18" charset="0"/>
                <a:ea typeface="Cambria" pitchFamily="18" charset="0"/>
                <a:cs typeface="Times New Roman" panose="02020603050405020304" pitchFamily="18" charset="0"/>
              </a:rPr>
              <a:t> </a:t>
            </a:r>
            <a:r>
              <a:rPr lang="en-US" dirty="0" err="1" smtClean="0">
                <a:latin typeface="Times New Roman" panose="02020603050405020304" pitchFamily="18" charset="0"/>
                <a:ea typeface="Cambria" pitchFamily="18" charset="0"/>
                <a:cs typeface="Times New Roman" panose="02020603050405020304" pitchFamily="18" charset="0"/>
              </a:rPr>
              <a:t>Nội</a:t>
            </a:r>
            <a:endParaRPr lang="en-US" dirty="0">
              <a:latin typeface="Times New Roman" panose="02020603050405020304" pitchFamily="18" charset="0"/>
              <a:ea typeface="Cambria" pitchFamily="18" charset="0"/>
              <a:cs typeface="Times New Roman" panose="02020603050405020304" pitchFamily="18" charset="0"/>
            </a:endParaRPr>
          </a:p>
        </p:txBody>
      </p:sp>
    </p:spTree>
    <p:extLst>
      <p:ext uri="{BB962C8B-B14F-4D97-AF65-F5344CB8AC3E}">
        <p14:creationId xmlns:p14="http://schemas.microsoft.com/office/powerpoint/2010/main" val="310788818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randombar(horizontal)">
                                      <p:cBhvr>
                                        <p:cTn id="7" dur="500"/>
                                        <p:tgtEl>
                                          <p:spTgt spid="5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randombar(horizontal)">
                                      <p:cBhvr>
                                        <p:cTn id="12" dur="500"/>
                                        <p:tgtEl>
                                          <p:spTgt spid="1027"/>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randombar(horizontal)">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randombar(horizontal)">
                                      <p:cBhvr>
                                        <p:cTn id="20" dur="500"/>
                                        <p:tgtEl>
                                          <p:spTgt spid="2050"/>
                                        </p:tgtEl>
                                      </p:cBhvr>
                                    </p:animEffect>
                                  </p:childTnLst>
                                </p:cTn>
                              </p:par>
                              <p:par>
                                <p:cTn id="21" presetID="14" presetClass="entr" presetSubtype="10" fill="hold" nodeType="withEffect">
                                  <p:stCondLst>
                                    <p:cond delay="0"/>
                                  </p:stCondLst>
                                  <p:childTnLst>
                                    <p:set>
                                      <p:cBhvr>
                                        <p:cTn id="22" dur="1" fill="hold">
                                          <p:stCondLst>
                                            <p:cond delay="0"/>
                                          </p:stCondLst>
                                        </p:cTn>
                                        <p:tgtEl>
                                          <p:spTgt spid="3074"/>
                                        </p:tgtEl>
                                        <p:attrNameLst>
                                          <p:attrName>style.visibility</p:attrName>
                                        </p:attrNameLst>
                                      </p:cBhvr>
                                      <p:to>
                                        <p:strVal val="visible"/>
                                      </p:to>
                                    </p:set>
                                    <p:animEffect transition="in" filter="randombar(horizontal)">
                                      <p:cBhvr>
                                        <p:cTn id="23" dur="500"/>
                                        <p:tgtEl>
                                          <p:spTgt spid="3074"/>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randombar(horizontal)">
                                      <p:cBhvr>
                                        <p:cTn id="26" dur="500"/>
                                        <p:tgtEl>
                                          <p:spTgt spid="2"/>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randombar(horizontal)">
                                      <p:cBhvr>
                                        <p:cTn id="31" dur="500"/>
                                        <p:tgtEl>
                                          <p:spTgt spid="15"/>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randombar(horizontal)">
                                      <p:cBhvr>
                                        <p:cTn id="34" dur="500"/>
                                        <p:tgtEl>
                                          <p:spTgt spid="32"/>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32">
                                            <p:txEl>
                                              <p:pRg st="0" end="0"/>
                                            </p:txEl>
                                          </p:spTgt>
                                        </p:tgtEl>
                                        <p:attrNameLst>
                                          <p:attrName>style.visibility</p:attrName>
                                        </p:attrNameLst>
                                      </p:cBhvr>
                                      <p:to>
                                        <p:strVal val="visible"/>
                                      </p:to>
                                    </p:set>
                                    <p:animEffect transition="in" filter="randombar(horizontal)">
                                      <p:cBhvr>
                                        <p:cTn id="39" dur="500"/>
                                        <p:tgtEl>
                                          <p:spTgt spid="32">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nodeType="clickEffect">
                                  <p:stCondLst>
                                    <p:cond delay="0"/>
                                  </p:stCondLst>
                                  <p:childTnLst>
                                    <p:set>
                                      <p:cBhvr>
                                        <p:cTn id="43" dur="1" fill="hold">
                                          <p:stCondLst>
                                            <p:cond delay="0"/>
                                          </p:stCondLst>
                                        </p:cTn>
                                        <p:tgtEl>
                                          <p:spTgt spid="32">
                                            <p:txEl>
                                              <p:pRg st="1" end="1"/>
                                            </p:txEl>
                                          </p:spTgt>
                                        </p:tgtEl>
                                        <p:attrNameLst>
                                          <p:attrName>style.visibility</p:attrName>
                                        </p:attrNameLst>
                                      </p:cBhvr>
                                      <p:to>
                                        <p:strVal val="visible"/>
                                      </p:to>
                                    </p:set>
                                    <p:animEffect transition="in" filter="randombar(horizontal)">
                                      <p:cBhvr>
                                        <p:cTn id="44" dur="500"/>
                                        <p:tgtEl>
                                          <p:spTgt spid="3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2" grpId="0" animBg="1"/>
      <p:bldP spid="53" grpId="0" animBg="1"/>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a:t>
            </a:r>
            <a:endParaRPr lang="en-US" sz="3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26" name="Text Box 9"/>
          <p:cNvSpPr txBox="1">
            <a:spLocks noChangeArrowheads="1"/>
          </p:cNvSpPr>
          <p:nvPr/>
        </p:nvSpPr>
        <p:spPr bwMode="auto">
          <a:xfrm>
            <a:off x="452586" y="1295399"/>
            <a:ext cx="4729013" cy="461665"/>
          </a:xfrm>
          <a:prstGeom prst="rect">
            <a:avLst/>
          </a:prstGeom>
          <a:solidFill>
            <a:srgbClr val="FFFF00"/>
          </a:solidFill>
          <a:ln w="28575">
            <a:solidFill>
              <a:srgbClr val="FF0000"/>
            </a:solidFill>
            <a:miter lim="800000"/>
            <a:headEnd/>
            <a:tailEnd/>
          </a:ln>
          <a:effectLst/>
          <a:extLst/>
        </p:spPr>
        <p:txBody>
          <a:bodyPr wrap="square">
            <a:spAutoFit/>
          </a:bodyPr>
          <a:lstStyle/>
          <a:p>
            <a:pPr>
              <a:spcBef>
                <a:spcPct val="50000"/>
              </a:spcBef>
            </a:pPr>
            <a:r>
              <a:rPr lang="vi-VN" sz="2400" b="1" dirty="0">
                <a:solidFill>
                  <a:srgbClr val="CC0000"/>
                </a:solidFill>
                <a:latin typeface="Times New Roman" panose="02020603050405020304" pitchFamily="18" charset="0"/>
                <a:cs typeface="Times New Roman" pitchFamily="18" charset="0"/>
              </a:rPr>
              <a:t>a. Tính chất nhiệt </a:t>
            </a:r>
            <a:r>
              <a:rPr lang="vi-VN" sz="2400" b="1" dirty="0" smtClean="0">
                <a:solidFill>
                  <a:srgbClr val="CC0000"/>
                </a:solidFill>
                <a:latin typeface="Times New Roman" pitchFamily="18" charset="0"/>
                <a:cs typeface="Times New Roman" pitchFamily="18" charset="0"/>
              </a:rPr>
              <a:t>đới</a:t>
            </a:r>
            <a:endParaRPr lang="vi-VN" sz="2400" b="1" dirty="0">
              <a:solidFill>
                <a:srgbClr val="CC0000"/>
              </a:solidFill>
              <a:latin typeface="Times New Roman" pitchFamily="18" charset="0"/>
              <a:cs typeface="Times New Roman" pitchFamily="18" charset="0"/>
            </a:endParaRPr>
          </a:p>
        </p:txBody>
      </p:sp>
      <p:pic>
        <p:nvPicPr>
          <p:cNvPr id="35" name="Picture 10" descr="http://thumbs.dreamstime.com/z/%E6%9C%89%E7%99%BD%E8%89%B2%E6%B3%A1%E5%BD%B1%E7%9A%84thinking%E6%95%99%E6%8E%88-36777654.jpg"/>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36139" t="20400" r="8351" b="19564"/>
          <a:stretch/>
        </p:blipFill>
        <p:spPr bwMode="auto">
          <a:xfrm>
            <a:off x="6948424" y="4422043"/>
            <a:ext cx="2019364" cy="2253337"/>
          </a:xfrm>
          <a:prstGeom prst="rect">
            <a:avLst/>
          </a:prstGeom>
          <a:noFill/>
          <a:extLst>
            <a:ext uri="{909E8E84-426E-40DD-AFC4-6F175D3DCCD1}">
              <a14:hiddenFill xmlns:a14="http://schemas.microsoft.com/office/drawing/2010/main">
                <a:solidFill>
                  <a:srgbClr val="FFFFFF"/>
                </a:solidFill>
              </a14:hiddenFill>
            </a:ext>
          </a:extLst>
        </p:spPr>
      </p:pic>
      <p:sp>
        <p:nvSpPr>
          <p:cNvPr id="36" name="Rounded Rectangular Callout 35"/>
          <p:cNvSpPr/>
          <p:nvPr/>
        </p:nvSpPr>
        <p:spPr>
          <a:xfrm>
            <a:off x="446490" y="2514601"/>
            <a:ext cx="6792509" cy="2590800"/>
          </a:xfrm>
          <a:prstGeom prst="wedgeRoundRectCallout">
            <a:avLst>
              <a:gd name="adj1" fmla="val 47085"/>
              <a:gd name="adj2" fmla="val 75839"/>
              <a:gd name="adj3" fmla="val 16667"/>
            </a:avLst>
          </a:prstGeom>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endParaRPr lang="en-US" dirty="0">
              <a:effectLst/>
              <a:latin typeface="Times New Roman" panose="02020603050405020304" pitchFamily="18" charset="0"/>
              <a:cs typeface="Times New Roman" panose="02020603050405020304" pitchFamily="18" charset="0"/>
            </a:endParaRPr>
          </a:p>
        </p:txBody>
      </p:sp>
      <p:pic>
        <p:nvPicPr>
          <p:cNvPr id="37" name="Picture 12" descr="http://previews.123rf.com/images/mistac/mistac1207/mistac120700017/14524015-A-cartoon-boy-with-a-good-idea-Stock-Vector-thinking.jpg"/>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32065" r="45098" b="81605"/>
          <a:stretch/>
        </p:blipFill>
        <p:spPr bwMode="auto">
          <a:xfrm rot="1019582">
            <a:off x="7778141" y="3732296"/>
            <a:ext cx="990752" cy="798025"/>
          </a:xfrm>
          <a:prstGeom prst="rect">
            <a:avLst/>
          </a:prstGeom>
          <a:noFill/>
          <a:extLst>
            <a:ext uri="{909E8E84-426E-40DD-AFC4-6F175D3DCCD1}">
              <a14:hiddenFill xmlns:a14="http://schemas.microsoft.com/office/drawing/2010/main">
                <a:solidFill>
                  <a:srgbClr val="FFFFFF"/>
                </a:solidFill>
              </a14:hiddenFill>
            </a:ext>
          </a:extLst>
        </p:spPr>
      </p:pic>
      <p:sp>
        <p:nvSpPr>
          <p:cNvPr id="38" name="Rectangle 37"/>
          <p:cNvSpPr/>
          <p:nvPr/>
        </p:nvSpPr>
        <p:spPr>
          <a:xfrm>
            <a:off x="609600" y="2924651"/>
            <a:ext cx="6553198" cy="1723549"/>
          </a:xfrm>
          <a:prstGeom prst="rect">
            <a:avLst/>
          </a:prstGeom>
        </p:spPr>
        <p:txBody>
          <a:bodyPr wrap="square">
            <a:spAutoFit/>
          </a:bodyPr>
          <a:lstStyle/>
          <a:p>
            <a:pPr algn="just">
              <a:spcBef>
                <a:spcPts val="600"/>
              </a:spcBef>
              <a:spcAft>
                <a:spcPts val="0"/>
              </a:spcAft>
            </a:pPr>
            <a:r>
              <a:rPr lang="vi-VN" sz="2400" dirty="0">
                <a:latin typeface="Times New Roman" panose="02020603050405020304" pitchFamily="18" charset="0"/>
                <a:ea typeface="Cambria" pitchFamily="18" charset="0"/>
                <a:cs typeface="Times New Roman" panose="02020603050405020304" pitchFamily="18" charset="0"/>
              </a:rPr>
              <a:t>- </a:t>
            </a:r>
            <a:r>
              <a:rPr lang="nl-NL" sz="2400" dirty="0">
                <a:latin typeface="Times New Roman" panose="02020603050405020304" pitchFamily="18" charset="0"/>
                <a:ea typeface="Cambria" pitchFamily="18" charset="0"/>
                <a:cs typeface="Times New Roman" panose="02020603050405020304" pitchFamily="18" charset="0"/>
              </a:rPr>
              <a:t>Nhiệt độ trung bình năm trên 20</a:t>
            </a:r>
            <a:r>
              <a:rPr lang="nl-NL" sz="2400" baseline="30000" dirty="0">
                <a:latin typeface="Times New Roman" panose="02020603050405020304" pitchFamily="18" charset="0"/>
                <a:ea typeface="Cambria" pitchFamily="18" charset="0"/>
                <a:cs typeface="Times New Roman" panose="02020603050405020304" pitchFamily="18" charset="0"/>
              </a:rPr>
              <a:t>0</a:t>
            </a:r>
            <a:r>
              <a:rPr lang="nl-NL" sz="2400" dirty="0">
                <a:latin typeface="Times New Roman" panose="02020603050405020304" pitchFamily="18" charset="0"/>
                <a:ea typeface="Cambria" pitchFamily="18" charset="0"/>
                <a:cs typeface="Times New Roman" panose="02020603050405020304" pitchFamily="18" charset="0"/>
              </a:rPr>
              <a:t>C (trừ vùng núi cao) và tăng dần từ Bắc vào Nam.</a:t>
            </a:r>
            <a:endParaRPr lang="en-US" sz="2400" dirty="0">
              <a:latin typeface="Times New Roman" panose="02020603050405020304" pitchFamily="18" charset="0"/>
              <a:ea typeface="Cambria" pitchFamily="18" charset="0"/>
              <a:cs typeface="Times New Roman" panose="02020603050405020304" pitchFamily="18" charset="0"/>
            </a:endParaRPr>
          </a:p>
          <a:p>
            <a:pPr algn="just">
              <a:spcBef>
                <a:spcPts val="600"/>
              </a:spcBef>
              <a:spcAft>
                <a:spcPts val="0"/>
              </a:spcAft>
            </a:pPr>
            <a:r>
              <a:rPr lang="vi-VN" sz="2400" dirty="0">
                <a:latin typeface="Times New Roman" panose="02020603050405020304" pitchFamily="18" charset="0"/>
                <a:ea typeface="Cambria" pitchFamily="18" charset="0"/>
                <a:cs typeface="Times New Roman" panose="02020603050405020304" pitchFamily="18" charset="0"/>
              </a:rPr>
              <a:t>-</a:t>
            </a:r>
            <a:r>
              <a:rPr lang="nl-NL" sz="2400" dirty="0">
                <a:latin typeface="Times New Roman" panose="02020603050405020304" pitchFamily="18" charset="0"/>
                <a:ea typeface="Cambria" pitchFamily="18" charset="0"/>
                <a:cs typeface="Times New Roman" panose="02020603050405020304" pitchFamily="18" charset="0"/>
              </a:rPr>
              <a:t> Số giờ nắng nhiều, đạt từ 1400 - 3000 giờ/năm.</a:t>
            </a:r>
            <a:endParaRPr lang="en-US" sz="2400" dirty="0">
              <a:latin typeface="Times New Roman" panose="02020603050405020304" pitchFamily="18" charset="0"/>
              <a:ea typeface="Cambria" pitchFamily="18" charset="0"/>
              <a:cs typeface="Times New Roman" panose="02020603050405020304" pitchFamily="18" charset="0"/>
            </a:endParaRPr>
          </a:p>
          <a:p>
            <a:pPr algn="just">
              <a:spcBef>
                <a:spcPts val="600"/>
              </a:spcBef>
              <a:spcAft>
                <a:spcPts val="0"/>
              </a:spcAft>
            </a:pPr>
            <a:r>
              <a:rPr lang="vi-VN" sz="2400" dirty="0">
                <a:latin typeface="Times New Roman" panose="02020603050405020304" pitchFamily="18" charset="0"/>
                <a:ea typeface="Cambria" pitchFamily="18" charset="0"/>
                <a:cs typeface="Times New Roman" panose="02020603050405020304" pitchFamily="18" charset="0"/>
              </a:rPr>
              <a:t>- Cán cân bức xạ từ 70-100 kcal/cm</a:t>
            </a:r>
            <a:r>
              <a:rPr lang="vi-VN" sz="2400" baseline="30000" dirty="0">
                <a:latin typeface="Times New Roman" panose="02020603050405020304" pitchFamily="18" charset="0"/>
                <a:ea typeface="Cambria" pitchFamily="18" charset="0"/>
                <a:cs typeface="Times New Roman" panose="02020603050405020304" pitchFamily="18" charset="0"/>
              </a:rPr>
              <a:t>2</a:t>
            </a:r>
            <a:r>
              <a:rPr lang="vi-VN" sz="2400" dirty="0">
                <a:latin typeface="Times New Roman" panose="02020603050405020304" pitchFamily="18" charset="0"/>
                <a:ea typeface="Cambria" pitchFamily="18" charset="0"/>
                <a:cs typeface="Times New Roman" panose="02020603050405020304" pitchFamily="18" charset="0"/>
              </a:rPr>
              <a:t>/năm.</a:t>
            </a:r>
            <a:endParaRPr lang="en-US" sz="2400" dirty="0">
              <a:effectLst/>
              <a:latin typeface="Times New Roman" panose="02020603050405020304" pitchFamily="18" charset="0"/>
              <a:ea typeface="Cambria" pitchFamily="18" charset="0"/>
              <a:cs typeface="Times New Roman" panose="02020603050405020304" pitchFamily="18" charset="0"/>
            </a:endParaRPr>
          </a:p>
        </p:txBody>
      </p:sp>
      <p:sp>
        <p:nvSpPr>
          <p:cNvPr id="39" name="Title 1"/>
          <p:cNvSpPr txBox="1">
            <a:spLocks/>
          </p:cNvSpPr>
          <p:nvPr/>
        </p:nvSpPr>
        <p:spPr>
          <a:xfrm>
            <a:off x="22994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400" b="1" dirty="0">
                <a:solidFill>
                  <a:srgbClr val="0D30DD"/>
                </a:solidFill>
                <a:latin typeface="Times New Roman" panose="02020603050405020304" pitchFamily="18" charset="0"/>
                <a:cs typeface="Times New Roman" panose="02020603050405020304" pitchFamily="18" charset="0"/>
              </a:rPr>
              <a:t>KHÍ HẬU NHIỆT ĐỚI ẨM GIÓ MÙA </a:t>
            </a:r>
          </a:p>
        </p:txBody>
      </p:sp>
    </p:spTree>
    <p:extLst>
      <p:ext uri="{BB962C8B-B14F-4D97-AF65-F5344CB8AC3E}">
        <p14:creationId xmlns:p14="http://schemas.microsoft.com/office/powerpoint/2010/main" val="382119704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37"/>
                                        </p:tgtEl>
                                        <p:attrNameLst>
                                          <p:attrName>r</p:attrName>
                                        </p:attrNameLst>
                                      </p:cBhvr>
                                    </p:animRot>
                                    <p:animRot by="-240000">
                                      <p:cBhvr>
                                        <p:cTn id="13" dur="200" fill="hold">
                                          <p:stCondLst>
                                            <p:cond delay="200"/>
                                          </p:stCondLst>
                                        </p:cTn>
                                        <p:tgtEl>
                                          <p:spTgt spid="37"/>
                                        </p:tgtEl>
                                        <p:attrNameLst>
                                          <p:attrName>r</p:attrName>
                                        </p:attrNameLst>
                                      </p:cBhvr>
                                    </p:animRot>
                                    <p:animRot by="240000">
                                      <p:cBhvr>
                                        <p:cTn id="14" dur="200" fill="hold">
                                          <p:stCondLst>
                                            <p:cond delay="400"/>
                                          </p:stCondLst>
                                        </p:cTn>
                                        <p:tgtEl>
                                          <p:spTgt spid="37"/>
                                        </p:tgtEl>
                                        <p:attrNameLst>
                                          <p:attrName>r</p:attrName>
                                        </p:attrNameLst>
                                      </p:cBhvr>
                                    </p:animRot>
                                    <p:animRot by="-240000">
                                      <p:cBhvr>
                                        <p:cTn id="15" dur="200" fill="hold">
                                          <p:stCondLst>
                                            <p:cond delay="600"/>
                                          </p:stCondLst>
                                        </p:cTn>
                                        <p:tgtEl>
                                          <p:spTgt spid="37"/>
                                        </p:tgtEl>
                                        <p:attrNameLst>
                                          <p:attrName>r</p:attrName>
                                        </p:attrNameLst>
                                      </p:cBhvr>
                                    </p:animRot>
                                    <p:animRot by="120000">
                                      <p:cBhvr>
                                        <p:cTn id="16" dur="200" fill="hold">
                                          <p:stCondLst>
                                            <p:cond delay="800"/>
                                          </p:stCondLst>
                                        </p:cTn>
                                        <p:tgtEl>
                                          <p:spTgt spid="37"/>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randombar(horizontal)">
                                      <p:cBhvr>
                                        <p:cTn id="21" dur="500"/>
                                        <p:tgtEl>
                                          <p:spTgt spid="36"/>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randombar(horizontal)">
                                      <p:cBhvr>
                                        <p:cTn id="24" dur="500"/>
                                        <p:tgtEl>
                                          <p:spTgt spid="38"/>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38">
                                            <p:txEl>
                                              <p:pRg st="0" end="0"/>
                                            </p:txEl>
                                          </p:spTgt>
                                        </p:tgtEl>
                                        <p:attrNameLst>
                                          <p:attrName>style.visibility</p:attrName>
                                        </p:attrNameLst>
                                      </p:cBhvr>
                                      <p:to>
                                        <p:strVal val="visible"/>
                                      </p:to>
                                    </p:set>
                                    <p:animEffect transition="in" filter="randombar(horizontal)">
                                      <p:cBhvr>
                                        <p:cTn id="29" dur="500"/>
                                        <p:tgtEl>
                                          <p:spTgt spid="38">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nodeType="clickEffect">
                                  <p:stCondLst>
                                    <p:cond delay="0"/>
                                  </p:stCondLst>
                                  <p:childTnLst>
                                    <p:set>
                                      <p:cBhvr>
                                        <p:cTn id="33" dur="1" fill="hold">
                                          <p:stCondLst>
                                            <p:cond delay="0"/>
                                          </p:stCondLst>
                                        </p:cTn>
                                        <p:tgtEl>
                                          <p:spTgt spid="38">
                                            <p:txEl>
                                              <p:pRg st="1" end="1"/>
                                            </p:txEl>
                                          </p:spTgt>
                                        </p:tgtEl>
                                        <p:attrNameLst>
                                          <p:attrName>style.visibility</p:attrName>
                                        </p:attrNameLst>
                                      </p:cBhvr>
                                      <p:to>
                                        <p:strVal val="visible"/>
                                      </p:to>
                                    </p:set>
                                    <p:animEffect transition="in" filter="randombar(horizontal)">
                                      <p:cBhvr>
                                        <p:cTn id="34" dur="500"/>
                                        <p:tgtEl>
                                          <p:spTgt spid="38">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38">
                                            <p:txEl>
                                              <p:pRg st="2" end="2"/>
                                            </p:txEl>
                                          </p:spTgt>
                                        </p:tgtEl>
                                        <p:attrNameLst>
                                          <p:attrName>style.visibility</p:attrName>
                                        </p:attrNameLst>
                                      </p:cBhvr>
                                      <p:to>
                                        <p:strVal val="visible"/>
                                      </p:to>
                                    </p:set>
                                    <p:animEffect transition="in" filter="randombar(horizontal)">
                                      <p:cBhvr>
                                        <p:cTn id="39" dur="500"/>
                                        <p:tgtEl>
                                          <p:spTgt spid="3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a:t>
            </a:r>
            <a:endParaRPr lang="en-US" sz="3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6" name="Rectangle 15"/>
          <p:cNvSpPr/>
          <p:nvPr/>
        </p:nvSpPr>
        <p:spPr>
          <a:xfrm>
            <a:off x="1523999" y="1905000"/>
            <a:ext cx="3657601" cy="1508105"/>
          </a:xfrm>
          <a:prstGeom prst="rect">
            <a:avLst/>
          </a:prstGeom>
          <a:solidFill>
            <a:srgbClr val="BCFCD4"/>
          </a:solidFill>
          <a:ln w="12700">
            <a:solidFill>
              <a:srgbClr val="009900"/>
            </a:solidFill>
          </a:ln>
        </p:spPr>
        <p:txBody>
          <a:bodyPr wrap="square">
            <a:spAutoFit/>
          </a:bodyPr>
          <a:lstStyle/>
          <a:p>
            <a:pPr algn="just"/>
            <a:r>
              <a:rPr lang="en-US" sz="23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Quan</a:t>
            </a:r>
            <a:r>
              <a:rPr lang="en-US" sz="23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300" i="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sát</a:t>
            </a:r>
            <a:r>
              <a:rPr lang="en-US" sz="23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3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bản</a:t>
            </a:r>
            <a:r>
              <a:rPr lang="en-US" sz="23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3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đồ</a:t>
            </a:r>
            <a:r>
              <a:rPr lang="en-US" sz="23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3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và</a:t>
            </a:r>
            <a:r>
              <a:rPr lang="en-US" sz="23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3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kênh</a:t>
            </a:r>
            <a:r>
              <a:rPr lang="en-US" sz="23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3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chữ</a:t>
            </a:r>
            <a:r>
              <a:rPr lang="en-US" sz="23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SGK, </a:t>
            </a:r>
            <a:r>
              <a:rPr lang="en-US" sz="23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hãy</a:t>
            </a:r>
            <a:r>
              <a:rPr lang="en-US" sz="23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3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nhận</a:t>
            </a:r>
            <a:r>
              <a:rPr lang="en-US" sz="23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3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xét</a:t>
            </a:r>
            <a:r>
              <a:rPr lang="en-US" sz="23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3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lượng</a:t>
            </a:r>
            <a:r>
              <a:rPr lang="en-US" sz="23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3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mưa</a:t>
            </a:r>
            <a:r>
              <a:rPr lang="en-US" sz="23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3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trung</a:t>
            </a:r>
            <a:r>
              <a:rPr lang="en-US" sz="23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3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bình</a:t>
            </a:r>
            <a:r>
              <a:rPr lang="en-US" sz="23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3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năm</a:t>
            </a:r>
            <a:r>
              <a:rPr lang="en-US" sz="23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ở </a:t>
            </a:r>
            <a:r>
              <a:rPr lang="en-US" sz="23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nước</a:t>
            </a:r>
            <a:r>
              <a:rPr lang="en-US" sz="23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ta.</a:t>
            </a:r>
            <a:endParaRPr lang="vi-VN" sz="23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31" name="Title 1"/>
          <p:cNvSpPr txBox="1">
            <a:spLocks/>
          </p:cNvSpPr>
          <p:nvPr/>
        </p:nvSpPr>
        <p:spPr>
          <a:xfrm>
            <a:off x="22994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400" b="1" dirty="0" smtClean="0">
                <a:solidFill>
                  <a:srgbClr val="0D30DD"/>
                </a:solidFill>
                <a:latin typeface="Times New Roman" panose="02020603050405020304" pitchFamily="18" charset="0"/>
                <a:cs typeface="Times New Roman" panose="02020603050405020304" pitchFamily="18" charset="0"/>
              </a:rPr>
              <a:t>KHÍ HẬU NHIỆT ĐỚI ẨM GIÓ MÙA </a:t>
            </a:r>
            <a:endParaRPr lang="en-US" sz="2400" b="1" dirty="0">
              <a:solidFill>
                <a:srgbClr val="0D30DD"/>
              </a:solidFill>
              <a:latin typeface="Times New Roman" panose="02020603050405020304" pitchFamily="18" charset="0"/>
              <a:cs typeface="Times New Roman" panose="02020603050405020304" pitchFamily="18" charset="0"/>
            </a:endParaRPr>
          </a:p>
        </p:txBody>
      </p:sp>
      <p:pic>
        <p:nvPicPr>
          <p:cNvPr id="1027" name="Picture 3"/>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50000"/>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286339" y="2049520"/>
            <a:ext cx="1167904" cy="122708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5" name="Group 14"/>
          <p:cNvGrpSpPr/>
          <p:nvPr/>
        </p:nvGrpSpPr>
        <p:grpSpPr>
          <a:xfrm>
            <a:off x="191254" y="4343400"/>
            <a:ext cx="1332746" cy="1312821"/>
            <a:chOff x="328593" y="3259179"/>
            <a:chExt cx="1256547" cy="1465221"/>
          </a:xfrm>
        </p:grpSpPr>
        <p:pic>
          <p:nvPicPr>
            <p:cNvPr id="1028" name="Picture 4"/>
            <p:cNvPicPr>
              <a:picLocks noChangeAspect="1" noChangeArrowheads="1"/>
            </p:cNvPicPr>
            <p:nvPr/>
          </p:nvPicPr>
          <p:blipFill>
            <a:blip r:embed="rId7">
              <a:extLst>
                <a:ext uri="{BEBA8EAE-BF5A-486C-A8C5-ECC9F3942E4B}">
                  <a14:imgProps xmlns:a14="http://schemas.microsoft.com/office/drawing/2010/main">
                    <a14:imgLayer r:embed="rId8">
                      <a14:imgEffect>
                        <a14:artisticMarker/>
                      </a14:imgEffect>
                      <a14:imgEffect>
                        <a14:sharpenSoften amount="50000"/>
                      </a14:imgEffect>
                      <a14:imgEffect>
                        <a14:colorTemperature colorTemp="112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328593" y="3383619"/>
              <a:ext cx="1167903" cy="134078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12" descr="http://previews.123rf.com/images/mistac/mistac1207/mistac120700017/14524015-A-cartoon-boy-with-a-good-idea-Stock-Vector-thinking.jpg"/>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32065" r="45098" b="81605"/>
            <a:stretch/>
          </p:blipFill>
          <p:spPr bwMode="auto">
            <a:xfrm rot="1019582">
              <a:off x="1011253" y="3259179"/>
              <a:ext cx="573887" cy="46225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grpSp>
      <p:sp>
        <p:nvSpPr>
          <p:cNvPr id="32" name="Rectangle 31"/>
          <p:cNvSpPr/>
          <p:nvPr/>
        </p:nvSpPr>
        <p:spPr>
          <a:xfrm>
            <a:off x="1523998" y="3552379"/>
            <a:ext cx="3657601" cy="2646878"/>
          </a:xfrm>
          <a:prstGeom prst="rect">
            <a:avLst/>
          </a:prstGeom>
          <a:solidFill>
            <a:srgbClr val="FFCCFF"/>
          </a:solidFill>
          <a:ln w="12700">
            <a:solidFill>
              <a:srgbClr val="0070C0"/>
            </a:solidFill>
          </a:ln>
        </p:spPr>
        <p:txBody>
          <a:bodyPr wrap="square">
            <a:spAutoFit/>
          </a:bodyPr>
          <a:lstStyle/>
          <a:p>
            <a:pPr algn="just">
              <a:spcBef>
                <a:spcPts val="600"/>
              </a:spcBef>
              <a:spcAft>
                <a:spcPts val="0"/>
              </a:spcAft>
            </a:pPr>
            <a:r>
              <a:rPr lang="nl-NL" sz="2300" dirty="0" smtClean="0">
                <a:latin typeface="Times New Roman" panose="02020603050405020304" pitchFamily="18" charset="0"/>
                <a:ea typeface="Cambria" pitchFamily="18" charset="0"/>
                <a:cs typeface="Times New Roman" panose="02020603050405020304" pitchFamily="18" charset="0"/>
              </a:rPr>
              <a:t>- Lượng </a:t>
            </a:r>
            <a:r>
              <a:rPr lang="nl-NL" sz="2300" dirty="0">
                <a:latin typeface="Times New Roman" panose="02020603050405020304" pitchFamily="18" charset="0"/>
                <a:ea typeface="Cambria" pitchFamily="18" charset="0"/>
                <a:cs typeface="Times New Roman" panose="02020603050405020304" pitchFamily="18" charset="0"/>
              </a:rPr>
              <a:t>mưa trung bình năm lớn: từ 1500 - 2000 mm/năm. </a:t>
            </a:r>
            <a:endParaRPr lang="nl-NL" sz="2300" dirty="0" smtClean="0">
              <a:latin typeface="Times New Roman" panose="02020603050405020304" pitchFamily="18" charset="0"/>
              <a:ea typeface="Cambria" pitchFamily="18" charset="0"/>
              <a:cs typeface="Times New Roman" panose="02020603050405020304" pitchFamily="18" charset="0"/>
            </a:endParaRPr>
          </a:p>
          <a:p>
            <a:pPr algn="just">
              <a:spcBef>
                <a:spcPts val="600"/>
              </a:spcBef>
              <a:spcAft>
                <a:spcPts val="0"/>
              </a:spcAft>
            </a:pPr>
            <a:r>
              <a:rPr lang="nl-NL" sz="2300" dirty="0" smtClean="0">
                <a:latin typeface="Times New Roman" panose="02020603050405020304" pitchFamily="18" charset="0"/>
                <a:ea typeface="Cambria" pitchFamily="18" charset="0"/>
                <a:cs typeface="Times New Roman" panose="02020603050405020304" pitchFamily="18" charset="0"/>
              </a:rPr>
              <a:t>- Ở </a:t>
            </a:r>
            <a:r>
              <a:rPr lang="nl-NL" sz="2300" dirty="0">
                <a:latin typeface="Times New Roman" panose="02020603050405020304" pitchFamily="18" charset="0"/>
                <a:ea typeface="Cambria" pitchFamily="18" charset="0"/>
                <a:cs typeface="Times New Roman" panose="02020603050405020304" pitchFamily="18" charset="0"/>
              </a:rPr>
              <a:t>những khu vực đón gió biển hoặc vùng núi cao, lượng mưa trong năm thường nhiều hơn, khoảng 3000 - 4000 mm/ năm.</a:t>
            </a:r>
            <a:endParaRPr lang="en-US" sz="2300" dirty="0">
              <a:effectLst/>
              <a:latin typeface="Times New Roman" panose="02020603050405020304" pitchFamily="18" charset="0"/>
              <a:ea typeface="Cambria" pitchFamily="18" charset="0"/>
              <a:cs typeface="Times New Roman" panose="02020603050405020304" pitchFamily="18" charset="0"/>
            </a:endParaRPr>
          </a:p>
        </p:txBody>
      </p:sp>
      <p:sp>
        <p:nvSpPr>
          <p:cNvPr id="53" name="Text Box 9"/>
          <p:cNvSpPr txBox="1">
            <a:spLocks noChangeArrowheads="1"/>
          </p:cNvSpPr>
          <p:nvPr/>
        </p:nvSpPr>
        <p:spPr bwMode="auto">
          <a:xfrm>
            <a:off x="452586" y="1295399"/>
            <a:ext cx="4729013" cy="461665"/>
          </a:xfrm>
          <a:prstGeom prst="rect">
            <a:avLst/>
          </a:prstGeom>
          <a:solidFill>
            <a:srgbClr val="FFFF00"/>
          </a:solidFill>
          <a:ln w="28575">
            <a:solidFill>
              <a:srgbClr val="FF0000"/>
            </a:solidFill>
            <a:miter lim="800000"/>
            <a:headEnd/>
            <a:tailEnd/>
          </a:ln>
          <a:effectLst/>
          <a:extLst/>
        </p:spPr>
        <p:txBody>
          <a:bodyPr wrap="square">
            <a:spAutoFit/>
          </a:bodyPr>
          <a:lstStyle/>
          <a:p>
            <a:pPr>
              <a:spcBef>
                <a:spcPct val="50000"/>
              </a:spcBef>
            </a:pPr>
            <a:r>
              <a:rPr lang="en-US" sz="2400" b="1" dirty="0" smtClean="0">
                <a:solidFill>
                  <a:srgbClr val="CC0000"/>
                </a:solidFill>
                <a:latin typeface="Times New Roman" panose="02020603050405020304" pitchFamily="18" charset="0"/>
                <a:cs typeface="Times New Roman" pitchFamily="18" charset="0"/>
              </a:rPr>
              <a:t>b. </a:t>
            </a:r>
            <a:r>
              <a:rPr lang="en-US" sz="2400" b="1" dirty="0" err="1" smtClean="0">
                <a:solidFill>
                  <a:srgbClr val="CC0000"/>
                </a:solidFill>
                <a:latin typeface="Times New Roman" pitchFamily="18" charset="0"/>
                <a:cs typeface="Times New Roman" pitchFamily="18" charset="0"/>
              </a:rPr>
              <a:t>Tính</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chất</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ẩm</a:t>
            </a:r>
            <a:endParaRPr lang="en-US" sz="2400" b="1" dirty="0">
              <a:solidFill>
                <a:srgbClr val="CC0000"/>
              </a:solidFill>
              <a:latin typeface="Times New Roman" pitchFamily="18" charset="0"/>
              <a:cs typeface="Times New Roman" pitchFamily="18" charset="0"/>
            </a:endParaRPr>
          </a:p>
        </p:txBody>
      </p:sp>
      <p:pic>
        <p:nvPicPr>
          <p:cNvPr id="4098"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35458" y="1317329"/>
            <a:ext cx="3503742" cy="5235871"/>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2859547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randombar(horizontal)">
                                      <p:cBhvr>
                                        <p:cTn id="7" dur="500"/>
                                        <p:tgtEl>
                                          <p:spTgt spid="5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randombar(horizontal)">
                                      <p:cBhvr>
                                        <p:cTn id="12" dur="500"/>
                                        <p:tgtEl>
                                          <p:spTgt spid="1027"/>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randombar(horizontal)">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4098"/>
                                        </p:tgtEl>
                                        <p:attrNameLst>
                                          <p:attrName>style.visibility</p:attrName>
                                        </p:attrNameLst>
                                      </p:cBhvr>
                                      <p:to>
                                        <p:strVal val="visible"/>
                                      </p:to>
                                    </p:set>
                                    <p:animEffect transition="in" filter="randombar(horizontal)">
                                      <p:cBhvr>
                                        <p:cTn id="20" dur="500"/>
                                        <p:tgtEl>
                                          <p:spTgt spid="4098"/>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randombar(horizontal)">
                                      <p:cBhvr>
                                        <p:cTn id="25" dur="500"/>
                                        <p:tgtEl>
                                          <p:spTgt spid="15"/>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randombar(horizontal)">
                                      <p:cBhvr>
                                        <p:cTn id="28" dur="500"/>
                                        <p:tgtEl>
                                          <p:spTgt spid="32"/>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32">
                                            <p:txEl>
                                              <p:pRg st="0" end="0"/>
                                            </p:txEl>
                                          </p:spTgt>
                                        </p:tgtEl>
                                        <p:attrNameLst>
                                          <p:attrName>style.visibility</p:attrName>
                                        </p:attrNameLst>
                                      </p:cBhvr>
                                      <p:to>
                                        <p:strVal val="visible"/>
                                      </p:to>
                                    </p:set>
                                    <p:animEffect transition="in" filter="randombar(horizontal)">
                                      <p:cBhvr>
                                        <p:cTn id="33" dur="500"/>
                                        <p:tgtEl>
                                          <p:spTgt spid="32">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nodeType="clickEffect">
                                  <p:stCondLst>
                                    <p:cond delay="0"/>
                                  </p:stCondLst>
                                  <p:childTnLst>
                                    <p:set>
                                      <p:cBhvr>
                                        <p:cTn id="37" dur="1" fill="hold">
                                          <p:stCondLst>
                                            <p:cond delay="0"/>
                                          </p:stCondLst>
                                        </p:cTn>
                                        <p:tgtEl>
                                          <p:spTgt spid="32">
                                            <p:txEl>
                                              <p:pRg st="1" end="1"/>
                                            </p:txEl>
                                          </p:spTgt>
                                        </p:tgtEl>
                                        <p:attrNameLst>
                                          <p:attrName>style.visibility</p:attrName>
                                        </p:attrNameLst>
                                      </p:cBhvr>
                                      <p:to>
                                        <p:strVal val="visible"/>
                                      </p:to>
                                    </p:set>
                                    <p:animEffect transition="in" filter="randombar(horizontal)">
                                      <p:cBhvr>
                                        <p:cTn id="38" dur="500"/>
                                        <p:tgtEl>
                                          <p:spTgt spid="3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2" grpId="0" animBg="1"/>
      <p:bldP spid="5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a:t>
            </a:r>
            <a:endParaRPr lang="en-US" sz="3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6" name="Rectangle 15"/>
          <p:cNvSpPr/>
          <p:nvPr/>
        </p:nvSpPr>
        <p:spPr>
          <a:xfrm>
            <a:off x="1523999" y="1948696"/>
            <a:ext cx="3657601" cy="1785104"/>
          </a:xfrm>
          <a:prstGeom prst="rect">
            <a:avLst/>
          </a:prstGeom>
          <a:solidFill>
            <a:srgbClr val="BCFCD4"/>
          </a:solidFill>
          <a:ln w="12700">
            <a:solidFill>
              <a:srgbClr val="009900"/>
            </a:solidFill>
          </a:ln>
        </p:spPr>
        <p:txBody>
          <a:bodyPr wrap="square">
            <a:spAutoFit/>
          </a:bodyPr>
          <a:lstStyle/>
          <a:p>
            <a:pPr algn="just"/>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Quan</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sát</a:t>
            </a:r>
            <a:r>
              <a:rPr lang="en-US" sz="22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bảng</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4.2,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hình</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ảnh</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và</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kênh</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chữ</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SGK,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hãy</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nhận</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xét</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độ</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ẩm</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không</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khí</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ở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nước</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ta.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Vì</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sao</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nước</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ta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có</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lượng</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mưa</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lớn</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và</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độ</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ẩm</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cao</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a:t>
            </a:r>
            <a:endParaRPr lang="vi-VN" sz="22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endParaRPr>
          </a:p>
        </p:txBody>
      </p:sp>
      <p:sp>
        <p:nvSpPr>
          <p:cNvPr id="31" name="Title 1"/>
          <p:cNvSpPr txBox="1">
            <a:spLocks/>
          </p:cNvSpPr>
          <p:nvPr/>
        </p:nvSpPr>
        <p:spPr>
          <a:xfrm>
            <a:off x="22994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400" b="1" dirty="0">
                <a:solidFill>
                  <a:srgbClr val="0D30DD"/>
                </a:solidFill>
                <a:latin typeface="Times New Roman" panose="02020603050405020304" pitchFamily="18" charset="0"/>
                <a:cs typeface="Times New Roman" panose="02020603050405020304" pitchFamily="18" charset="0"/>
              </a:rPr>
              <a:t>KHÍ HẬU NHIỆT ĐỚI ẨM GIÓ MÙA </a:t>
            </a:r>
          </a:p>
        </p:txBody>
      </p:sp>
      <p:pic>
        <p:nvPicPr>
          <p:cNvPr id="1027" name="Picture 3"/>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50000"/>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286339" y="2278120"/>
            <a:ext cx="1167904" cy="122708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5" name="Group 14"/>
          <p:cNvGrpSpPr/>
          <p:nvPr/>
        </p:nvGrpSpPr>
        <p:grpSpPr>
          <a:xfrm>
            <a:off x="191254" y="4572000"/>
            <a:ext cx="1332746" cy="1312821"/>
            <a:chOff x="328593" y="3259179"/>
            <a:chExt cx="1256547" cy="1465221"/>
          </a:xfrm>
        </p:grpSpPr>
        <p:pic>
          <p:nvPicPr>
            <p:cNvPr id="1028" name="Picture 4"/>
            <p:cNvPicPr>
              <a:picLocks noChangeAspect="1" noChangeArrowheads="1"/>
            </p:cNvPicPr>
            <p:nvPr/>
          </p:nvPicPr>
          <p:blipFill>
            <a:blip r:embed="rId7">
              <a:extLst>
                <a:ext uri="{BEBA8EAE-BF5A-486C-A8C5-ECC9F3942E4B}">
                  <a14:imgProps xmlns:a14="http://schemas.microsoft.com/office/drawing/2010/main">
                    <a14:imgLayer r:embed="rId8">
                      <a14:imgEffect>
                        <a14:artisticMarker/>
                      </a14:imgEffect>
                      <a14:imgEffect>
                        <a14:sharpenSoften amount="50000"/>
                      </a14:imgEffect>
                      <a14:imgEffect>
                        <a14:colorTemperature colorTemp="112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328593" y="3383619"/>
              <a:ext cx="1167903" cy="134078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12" descr="http://previews.123rf.com/images/mistac/mistac1207/mistac120700017/14524015-A-cartoon-boy-with-a-good-idea-Stock-Vector-thinking.jpg"/>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32065" r="45098" b="81605"/>
            <a:stretch/>
          </p:blipFill>
          <p:spPr bwMode="auto">
            <a:xfrm rot="1019582">
              <a:off x="1011253" y="3259179"/>
              <a:ext cx="573887" cy="46225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grpSp>
      <p:sp>
        <p:nvSpPr>
          <p:cNvPr id="32" name="Rectangle 31"/>
          <p:cNvSpPr/>
          <p:nvPr/>
        </p:nvSpPr>
        <p:spPr>
          <a:xfrm>
            <a:off x="1523998" y="3962400"/>
            <a:ext cx="3657601" cy="2539157"/>
          </a:xfrm>
          <a:prstGeom prst="rect">
            <a:avLst/>
          </a:prstGeom>
          <a:solidFill>
            <a:srgbClr val="FFCCFF"/>
          </a:solidFill>
          <a:ln w="12700">
            <a:solidFill>
              <a:srgbClr val="0070C0"/>
            </a:solidFill>
          </a:ln>
        </p:spPr>
        <p:txBody>
          <a:bodyPr wrap="square">
            <a:spAutoFit/>
          </a:bodyPr>
          <a:lstStyle/>
          <a:p>
            <a:pPr algn="just">
              <a:spcBef>
                <a:spcPts val="600"/>
              </a:spcBef>
              <a:spcAft>
                <a:spcPts val="0"/>
              </a:spcAft>
            </a:pPr>
            <a:r>
              <a:rPr lang="nl-NL" sz="2200" dirty="0" smtClean="0">
                <a:latin typeface="Times New Roman" panose="02020603050405020304" pitchFamily="18" charset="0"/>
                <a:ea typeface="Cambria" pitchFamily="18" charset="0"/>
                <a:cs typeface="Times New Roman" panose="02020603050405020304" pitchFamily="18" charset="0"/>
              </a:rPr>
              <a:t>- Độ </a:t>
            </a:r>
            <a:r>
              <a:rPr lang="nl-NL" sz="2200" dirty="0">
                <a:latin typeface="Times New Roman" panose="02020603050405020304" pitchFamily="18" charset="0"/>
                <a:ea typeface="Cambria" pitchFamily="18" charset="0"/>
                <a:cs typeface="Times New Roman" panose="02020603050405020304" pitchFamily="18" charset="0"/>
              </a:rPr>
              <a:t>ẩm không khí cao, trên 80</a:t>
            </a:r>
            <a:r>
              <a:rPr lang="nl-NL" sz="2200" dirty="0" smtClean="0">
                <a:latin typeface="Times New Roman" panose="02020603050405020304" pitchFamily="18" charset="0"/>
                <a:ea typeface="Cambria" pitchFamily="18" charset="0"/>
                <a:cs typeface="Times New Roman" panose="02020603050405020304" pitchFamily="18" charset="0"/>
              </a:rPr>
              <a:t>%, </a:t>
            </a:r>
            <a:r>
              <a:rPr lang="en-US" sz="2200" dirty="0" smtClean="0">
                <a:latin typeface="Times New Roman" panose="02020603050405020304" pitchFamily="18" charset="0"/>
                <a:ea typeface="Cambria" pitchFamily="18" charset="0"/>
                <a:cs typeface="Times New Roman" panose="02020603050405020304" pitchFamily="18" charset="0"/>
              </a:rPr>
              <a:t>c</a:t>
            </a:r>
            <a:r>
              <a:rPr lang="vi-VN" sz="2200" dirty="0" smtClean="0">
                <a:latin typeface="Times New Roman" panose="02020603050405020304" pitchFamily="18" charset="0"/>
                <a:ea typeface="Cambria" pitchFamily="18" charset="0"/>
                <a:cs typeface="Times New Roman" panose="02020603050405020304" pitchFamily="18" charset="0"/>
              </a:rPr>
              <a:t>ân </a:t>
            </a:r>
            <a:r>
              <a:rPr lang="vi-VN" sz="2200" dirty="0">
                <a:latin typeface="Times New Roman" panose="02020603050405020304" pitchFamily="18" charset="0"/>
                <a:ea typeface="Cambria" pitchFamily="18" charset="0"/>
                <a:cs typeface="Times New Roman" panose="02020603050405020304" pitchFamily="18" charset="0"/>
              </a:rPr>
              <a:t>bằng ẩm luôn </a:t>
            </a:r>
            <a:r>
              <a:rPr lang="vi-VN" sz="2200" dirty="0" smtClean="0">
                <a:latin typeface="Times New Roman" panose="02020603050405020304" pitchFamily="18" charset="0"/>
                <a:ea typeface="Cambria" pitchFamily="18" charset="0"/>
                <a:cs typeface="Times New Roman" panose="02020603050405020304" pitchFamily="18" charset="0"/>
              </a:rPr>
              <a:t>dương</a:t>
            </a:r>
            <a:r>
              <a:rPr lang="en-US" sz="2200" dirty="0" smtClean="0">
                <a:latin typeface="Times New Roman" panose="02020603050405020304" pitchFamily="18" charset="0"/>
                <a:ea typeface="Cambria" pitchFamily="18" charset="0"/>
                <a:cs typeface="Times New Roman" panose="02020603050405020304" pitchFamily="18" charset="0"/>
              </a:rPr>
              <a:t>.</a:t>
            </a:r>
          </a:p>
          <a:p>
            <a:pPr algn="just">
              <a:spcBef>
                <a:spcPts val="600"/>
              </a:spcBef>
              <a:spcAft>
                <a:spcPts val="0"/>
              </a:spcAft>
            </a:pPr>
            <a:r>
              <a:rPr lang="vi-VN" sz="2200" dirty="0" smtClean="0">
                <a:latin typeface="Times New Roman" panose="02020603050405020304" pitchFamily="18" charset="0"/>
                <a:ea typeface="Cambria" pitchFamily="18" charset="0"/>
                <a:cs typeface="Times New Roman" panose="02020603050405020304" pitchFamily="18" charset="0"/>
              </a:rPr>
              <a:t>- </a:t>
            </a:r>
            <a:r>
              <a:rPr lang="vi-VN" sz="2200" dirty="0">
                <a:latin typeface="Times New Roman" panose="02020603050405020304" pitchFamily="18" charset="0"/>
                <a:ea typeface="Cambria" pitchFamily="18" charset="0"/>
                <a:cs typeface="Times New Roman" panose="02020603050405020304" pitchFamily="18" charset="0"/>
              </a:rPr>
              <a:t>Nguyên nhân: do tác động của các khối khí di chuyển qua biển kết hợp với vai trò của Biển Đông.</a:t>
            </a:r>
            <a:endParaRPr lang="en-US" sz="2200" dirty="0">
              <a:effectLst/>
              <a:latin typeface="Times New Roman" panose="02020603050405020304" pitchFamily="18" charset="0"/>
              <a:ea typeface="Cambria" pitchFamily="18" charset="0"/>
              <a:cs typeface="Times New Roman" panose="02020603050405020304" pitchFamily="18" charset="0"/>
            </a:endParaRPr>
          </a:p>
        </p:txBody>
      </p:sp>
      <p:sp>
        <p:nvSpPr>
          <p:cNvPr id="53" name="Text Box 9"/>
          <p:cNvSpPr txBox="1">
            <a:spLocks noChangeArrowheads="1"/>
          </p:cNvSpPr>
          <p:nvPr/>
        </p:nvSpPr>
        <p:spPr bwMode="auto">
          <a:xfrm>
            <a:off x="452586" y="1295399"/>
            <a:ext cx="4729013" cy="461665"/>
          </a:xfrm>
          <a:prstGeom prst="rect">
            <a:avLst/>
          </a:prstGeom>
          <a:solidFill>
            <a:srgbClr val="FFFF00"/>
          </a:solidFill>
          <a:ln w="28575">
            <a:solidFill>
              <a:srgbClr val="FF0000"/>
            </a:solidFill>
            <a:miter lim="800000"/>
            <a:headEnd/>
            <a:tailEnd/>
          </a:ln>
          <a:effectLst/>
          <a:extLst/>
        </p:spPr>
        <p:txBody>
          <a:bodyPr wrap="square">
            <a:spAutoFit/>
          </a:bodyPr>
          <a:lstStyle/>
          <a:p>
            <a:pPr>
              <a:spcBef>
                <a:spcPct val="50000"/>
              </a:spcBef>
            </a:pPr>
            <a:r>
              <a:rPr lang="en-US" sz="2400" b="1" dirty="0" smtClean="0">
                <a:solidFill>
                  <a:srgbClr val="CC0000"/>
                </a:solidFill>
                <a:latin typeface="Times New Roman" panose="02020603050405020304" pitchFamily="18" charset="0"/>
                <a:cs typeface="Times New Roman" pitchFamily="18" charset="0"/>
              </a:rPr>
              <a:t>b. </a:t>
            </a:r>
            <a:r>
              <a:rPr lang="en-US" sz="2400" b="1" dirty="0" err="1" smtClean="0">
                <a:solidFill>
                  <a:srgbClr val="CC0000"/>
                </a:solidFill>
                <a:latin typeface="Times New Roman" pitchFamily="18" charset="0"/>
                <a:cs typeface="Times New Roman" pitchFamily="18" charset="0"/>
              </a:rPr>
              <a:t>Tính</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chất</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ẩm</a:t>
            </a:r>
            <a:endParaRPr lang="en-US" sz="2400" b="1" dirty="0">
              <a:solidFill>
                <a:srgbClr val="CC0000"/>
              </a:solidFill>
              <a:latin typeface="Times New Roman" pitchFamily="18" charset="0"/>
              <a:cs typeface="Times New Roman" pitchFamily="18" charset="0"/>
            </a:endParaRPr>
          </a:p>
        </p:txBody>
      </p:sp>
      <p:pic>
        <p:nvPicPr>
          <p:cNvPr id="5123" name="Picture 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304147" y="4038600"/>
            <a:ext cx="3535052" cy="2133600"/>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TextBox 26"/>
          <p:cNvSpPr txBox="1"/>
          <p:nvPr/>
        </p:nvSpPr>
        <p:spPr>
          <a:xfrm>
            <a:off x="5638800" y="6205728"/>
            <a:ext cx="2971800" cy="369332"/>
          </a:xfrm>
          <a:prstGeom prst="rect">
            <a:avLst/>
          </a:prstGeom>
          <a:noFill/>
        </p:spPr>
        <p:txBody>
          <a:bodyPr wrap="square" rtlCol="0">
            <a:spAutoFit/>
          </a:bodyPr>
          <a:lstStyle/>
          <a:p>
            <a:pPr algn="ctr"/>
            <a:r>
              <a:rPr lang="en-US" dirty="0" err="1" smtClean="0">
                <a:latin typeface="Times New Roman" panose="02020603050405020304" pitchFamily="18" charset="0"/>
                <a:ea typeface="Cambria" pitchFamily="18" charset="0"/>
                <a:cs typeface="Times New Roman" panose="02020603050405020304" pitchFamily="18" charset="0"/>
              </a:rPr>
              <a:t>Biển</a:t>
            </a:r>
            <a:r>
              <a:rPr lang="en-US" dirty="0" smtClean="0">
                <a:latin typeface="Times New Roman" panose="02020603050405020304" pitchFamily="18" charset="0"/>
                <a:ea typeface="Cambria" pitchFamily="18" charset="0"/>
                <a:cs typeface="Times New Roman" panose="02020603050405020304" pitchFamily="18" charset="0"/>
              </a:rPr>
              <a:t> </a:t>
            </a:r>
            <a:r>
              <a:rPr lang="en-US" dirty="0" err="1" smtClean="0">
                <a:latin typeface="Times New Roman" panose="02020603050405020304" pitchFamily="18" charset="0"/>
                <a:ea typeface="Cambria" pitchFamily="18" charset="0"/>
                <a:cs typeface="Times New Roman" panose="02020603050405020304" pitchFamily="18" charset="0"/>
              </a:rPr>
              <a:t>Đông</a:t>
            </a:r>
            <a:endParaRPr lang="en-US" dirty="0">
              <a:latin typeface="Times New Roman" panose="02020603050405020304" pitchFamily="18" charset="0"/>
              <a:ea typeface="Cambria" pitchFamily="18" charset="0"/>
              <a:cs typeface="Times New Roman" panose="02020603050405020304" pitchFamily="18" charset="0"/>
            </a:endParaRPr>
          </a:p>
        </p:txBody>
      </p:sp>
      <p:pic>
        <p:nvPicPr>
          <p:cNvPr id="34" name="Picture 33"/>
          <p:cNvPicPr/>
          <p:nvPr/>
        </p:nvPicPr>
        <p:blipFill>
          <a:blip r:embed="rId11">
            <a:extLst>
              <a:ext uri="{BEBA8EAE-BF5A-486C-A8C5-ECC9F3942E4B}">
                <a14:imgProps xmlns:a14="http://schemas.microsoft.com/office/drawing/2010/main">
                  <a14:imgLayer r:embed="rId12">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5320220" y="1264918"/>
            <a:ext cx="3518980" cy="2545081"/>
          </a:xfrm>
          <a:prstGeom prst="rect">
            <a:avLst/>
          </a:prstGeom>
          <a:noFill/>
          <a:ln>
            <a:solidFill>
              <a:srgbClr val="FF0000"/>
            </a:solidFill>
          </a:ln>
        </p:spPr>
      </p:pic>
    </p:spTree>
    <p:extLst>
      <p:ext uri="{BB962C8B-B14F-4D97-AF65-F5344CB8AC3E}">
        <p14:creationId xmlns:p14="http://schemas.microsoft.com/office/powerpoint/2010/main" val="14254922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randombar(horizontal)">
                                      <p:cBhvr>
                                        <p:cTn id="7" dur="500"/>
                                        <p:tgtEl>
                                          <p:spTgt spid="5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randombar(horizontal)">
                                      <p:cBhvr>
                                        <p:cTn id="12" dur="500"/>
                                        <p:tgtEl>
                                          <p:spTgt spid="1027"/>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randombar(horizontal)">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randombar(horizontal)">
                                      <p:cBhvr>
                                        <p:cTn id="20" dur="500"/>
                                        <p:tgtEl>
                                          <p:spTgt spid="34"/>
                                        </p:tgtEl>
                                      </p:cBhvr>
                                    </p:animEffect>
                                  </p:childTnLst>
                                </p:cTn>
                              </p:par>
                              <p:par>
                                <p:cTn id="21" presetID="14" presetClass="entr" presetSubtype="10" fill="hold" nodeType="withEffect">
                                  <p:stCondLst>
                                    <p:cond delay="0"/>
                                  </p:stCondLst>
                                  <p:childTnLst>
                                    <p:set>
                                      <p:cBhvr>
                                        <p:cTn id="22" dur="1" fill="hold">
                                          <p:stCondLst>
                                            <p:cond delay="0"/>
                                          </p:stCondLst>
                                        </p:cTn>
                                        <p:tgtEl>
                                          <p:spTgt spid="5123"/>
                                        </p:tgtEl>
                                        <p:attrNameLst>
                                          <p:attrName>style.visibility</p:attrName>
                                        </p:attrNameLst>
                                      </p:cBhvr>
                                      <p:to>
                                        <p:strVal val="visible"/>
                                      </p:to>
                                    </p:set>
                                    <p:animEffect transition="in" filter="randombar(horizontal)">
                                      <p:cBhvr>
                                        <p:cTn id="23" dur="500"/>
                                        <p:tgtEl>
                                          <p:spTgt spid="5123"/>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randombar(horizontal)">
                                      <p:cBhvr>
                                        <p:cTn id="26" dur="500"/>
                                        <p:tgtEl>
                                          <p:spTgt spid="27"/>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randombar(horizontal)">
                                      <p:cBhvr>
                                        <p:cTn id="31" dur="500"/>
                                        <p:tgtEl>
                                          <p:spTgt spid="15"/>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randombar(horizontal)">
                                      <p:cBhvr>
                                        <p:cTn id="34" dur="500"/>
                                        <p:tgtEl>
                                          <p:spTgt spid="32"/>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32">
                                            <p:txEl>
                                              <p:pRg st="0" end="0"/>
                                            </p:txEl>
                                          </p:spTgt>
                                        </p:tgtEl>
                                        <p:attrNameLst>
                                          <p:attrName>style.visibility</p:attrName>
                                        </p:attrNameLst>
                                      </p:cBhvr>
                                      <p:to>
                                        <p:strVal val="visible"/>
                                      </p:to>
                                    </p:set>
                                    <p:animEffect transition="in" filter="randombar(horizontal)">
                                      <p:cBhvr>
                                        <p:cTn id="39" dur="500"/>
                                        <p:tgtEl>
                                          <p:spTgt spid="32">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nodeType="clickEffect">
                                  <p:stCondLst>
                                    <p:cond delay="0"/>
                                  </p:stCondLst>
                                  <p:childTnLst>
                                    <p:set>
                                      <p:cBhvr>
                                        <p:cTn id="43" dur="1" fill="hold">
                                          <p:stCondLst>
                                            <p:cond delay="0"/>
                                          </p:stCondLst>
                                        </p:cTn>
                                        <p:tgtEl>
                                          <p:spTgt spid="32">
                                            <p:txEl>
                                              <p:pRg st="1" end="1"/>
                                            </p:txEl>
                                          </p:spTgt>
                                        </p:tgtEl>
                                        <p:attrNameLst>
                                          <p:attrName>style.visibility</p:attrName>
                                        </p:attrNameLst>
                                      </p:cBhvr>
                                      <p:to>
                                        <p:strVal val="visible"/>
                                      </p:to>
                                    </p:set>
                                    <p:animEffect transition="in" filter="randombar(horizontal)">
                                      <p:cBhvr>
                                        <p:cTn id="44" dur="500"/>
                                        <p:tgtEl>
                                          <p:spTgt spid="3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2" grpId="0" animBg="1"/>
      <p:bldP spid="53" grpId="0" animBg="1"/>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a:t>
            </a:r>
            <a:endParaRPr lang="en-US" sz="3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26" name="Text Box 9"/>
          <p:cNvSpPr txBox="1">
            <a:spLocks noChangeArrowheads="1"/>
          </p:cNvSpPr>
          <p:nvPr/>
        </p:nvSpPr>
        <p:spPr bwMode="auto">
          <a:xfrm>
            <a:off x="452586" y="1295399"/>
            <a:ext cx="4729013" cy="461665"/>
          </a:xfrm>
          <a:prstGeom prst="rect">
            <a:avLst/>
          </a:prstGeom>
          <a:solidFill>
            <a:srgbClr val="FFFF00"/>
          </a:solidFill>
          <a:ln w="28575">
            <a:solidFill>
              <a:srgbClr val="FF0000"/>
            </a:solidFill>
            <a:miter lim="800000"/>
            <a:headEnd/>
            <a:tailEnd/>
          </a:ln>
          <a:effectLst/>
          <a:extLst/>
        </p:spPr>
        <p:txBody>
          <a:bodyPr wrap="square">
            <a:spAutoFit/>
          </a:bodyPr>
          <a:lstStyle/>
          <a:p>
            <a:pPr>
              <a:spcBef>
                <a:spcPct val="50000"/>
              </a:spcBef>
            </a:pPr>
            <a:r>
              <a:rPr lang="en-US" sz="2400" b="1" dirty="0" smtClean="0">
                <a:solidFill>
                  <a:srgbClr val="CC0000"/>
                </a:solidFill>
                <a:latin typeface="Times New Roman" pitchFamily="18" charset="0"/>
                <a:cs typeface="Times New Roman" pitchFamily="18" charset="0"/>
              </a:rPr>
              <a:t>b</a:t>
            </a:r>
            <a:r>
              <a:rPr lang="vi-VN" sz="2400" b="1" dirty="0" smtClean="0">
                <a:solidFill>
                  <a:srgbClr val="CC0000"/>
                </a:solidFill>
                <a:latin typeface="Times New Roman" pitchFamily="18" charset="0"/>
                <a:cs typeface="Times New Roman" pitchFamily="18" charset="0"/>
              </a:rPr>
              <a:t>. </a:t>
            </a:r>
            <a:r>
              <a:rPr lang="vi-VN" sz="2400" b="1" dirty="0">
                <a:solidFill>
                  <a:srgbClr val="CC0000"/>
                </a:solidFill>
                <a:latin typeface="Times New Roman" pitchFamily="18" charset="0"/>
                <a:cs typeface="Times New Roman" pitchFamily="18" charset="0"/>
              </a:rPr>
              <a:t>Tính chất </a:t>
            </a:r>
            <a:r>
              <a:rPr lang="en-US" sz="2400" b="1" dirty="0" err="1" smtClean="0">
                <a:solidFill>
                  <a:srgbClr val="CC0000"/>
                </a:solidFill>
                <a:latin typeface="Times New Roman" pitchFamily="18" charset="0"/>
                <a:cs typeface="Times New Roman" pitchFamily="18" charset="0"/>
              </a:rPr>
              <a:t>ẩm</a:t>
            </a:r>
            <a:endParaRPr lang="vi-VN" sz="2400" b="1" dirty="0">
              <a:solidFill>
                <a:srgbClr val="CC0000"/>
              </a:solidFill>
              <a:latin typeface="Times New Roman" pitchFamily="18" charset="0"/>
              <a:cs typeface="Times New Roman" pitchFamily="18" charset="0"/>
            </a:endParaRPr>
          </a:p>
        </p:txBody>
      </p:sp>
      <p:pic>
        <p:nvPicPr>
          <p:cNvPr id="35" name="Picture 10" descr="http://thumbs.dreamstime.com/z/%E6%9C%89%E7%99%BD%E8%89%B2%E6%B3%A1%E5%BD%B1%E7%9A%84thinking%E6%95%99%E6%8E%88-36777654.jpg"/>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36139" t="20400" r="8351" b="19564"/>
          <a:stretch/>
        </p:blipFill>
        <p:spPr bwMode="auto">
          <a:xfrm>
            <a:off x="6948424" y="4422043"/>
            <a:ext cx="2019364" cy="2253337"/>
          </a:xfrm>
          <a:prstGeom prst="rect">
            <a:avLst/>
          </a:prstGeom>
          <a:noFill/>
          <a:extLst>
            <a:ext uri="{909E8E84-426E-40DD-AFC4-6F175D3DCCD1}">
              <a14:hiddenFill xmlns:a14="http://schemas.microsoft.com/office/drawing/2010/main">
                <a:solidFill>
                  <a:srgbClr val="FFFFFF"/>
                </a:solidFill>
              </a14:hiddenFill>
            </a:ext>
          </a:extLst>
        </p:spPr>
      </p:pic>
      <p:sp>
        <p:nvSpPr>
          <p:cNvPr id="36" name="Rounded Rectangular Callout 35"/>
          <p:cNvSpPr/>
          <p:nvPr/>
        </p:nvSpPr>
        <p:spPr>
          <a:xfrm>
            <a:off x="446490" y="2743199"/>
            <a:ext cx="6792509" cy="2209801"/>
          </a:xfrm>
          <a:prstGeom prst="wedgeRoundRectCallout">
            <a:avLst>
              <a:gd name="adj1" fmla="val 46412"/>
              <a:gd name="adj2" fmla="val 82046"/>
              <a:gd name="adj3" fmla="val 16667"/>
            </a:avLst>
          </a:prstGeom>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endParaRPr lang="en-US" dirty="0">
              <a:effectLst/>
              <a:latin typeface="Times New Roman" panose="02020603050405020304" pitchFamily="18" charset="0"/>
              <a:cs typeface="Times New Roman" panose="02020603050405020304" pitchFamily="18" charset="0"/>
            </a:endParaRPr>
          </a:p>
        </p:txBody>
      </p:sp>
      <p:pic>
        <p:nvPicPr>
          <p:cNvPr id="37" name="Picture 12" descr="http://previews.123rf.com/images/mistac/mistac1207/mistac120700017/14524015-A-cartoon-boy-with-a-good-idea-Stock-Vector-thinking.jpg"/>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32065" r="45098" b="81605"/>
          <a:stretch/>
        </p:blipFill>
        <p:spPr bwMode="auto">
          <a:xfrm rot="1019582">
            <a:off x="7778141" y="3732296"/>
            <a:ext cx="990752" cy="798025"/>
          </a:xfrm>
          <a:prstGeom prst="rect">
            <a:avLst/>
          </a:prstGeom>
          <a:noFill/>
          <a:extLst>
            <a:ext uri="{909E8E84-426E-40DD-AFC4-6F175D3DCCD1}">
              <a14:hiddenFill xmlns:a14="http://schemas.microsoft.com/office/drawing/2010/main">
                <a:solidFill>
                  <a:srgbClr val="FFFFFF"/>
                </a:solidFill>
              </a14:hiddenFill>
            </a:ext>
          </a:extLst>
        </p:spPr>
      </p:pic>
      <p:sp>
        <p:nvSpPr>
          <p:cNvPr id="38" name="Rectangle 37"/>
          <p:cNvSpPr/>
          <p:nvPr/>
        </p:nvSpPr>
        <p:spPr>
          <a:xfrm>
            <a:off x="609600" y="3142327"/>
            <a:ext cx="6553198" cy="1277273"/>
          </a:xfrm>
          <a:prstGeom prst="rect">
            <a:avLst/>
          </a:prstGeom>
        </p:spPr>
        <p:txBody>
          <a:bodyPr wrap="square">
            <a:spAutoFit/>
          </a:bodyPr>
          <a:lstStyle/>
          <a:p>
            <a:pPr algn="just">
              <a:spcBef>
                <a:spcPts val="600"/>
              </a:spcBef>
              <a:spcAft>
                <a:spcPts val="0"/>
              </a:spcAft>
            </a:pPr>
            <a:r>
              <a:rPr lang="vi-VN" sz="2400" dirty="0">
                <a:latin typeface="Times New Roman" panose="02020603050405020304" pitchFamily="18" charset="0"/>
                <a:ea typeface="Cambria" pitchFamily="18" charset="0"/>
                <a:cs typeface="Times New Roman" panose="02020603050405020304" pitchFamily="18" charset="0"/>
              </a:rPr>
              <a:t>-</a:t>
            </a:r>
            <a:r>
              <a:rPr lang="nl-NL" sz="2400" dirty="0">
                <a:latin typeface="Times New Roman" panose="02020603050405020304" pitchFamily="18" charset="0"/>
                <a:ea typeface="Cambria" pitchFamily="18" charset="0"/>
                <a:cs typeface="Times New Roman" panose="02020603050405020304" pitchFamily="18" charset="0"/>
              </a:rPr>
              <a:t> Lượng mưa trung bình năm lớn: từ 1500 - 2000 mm/năm. </a:t>
            </a:r>
            <a:endParaRPr lang="en-US" sz="2400" dirty="0">
              <a:latin typeface="Times New Roman" panose="02020603050405020304" pitchFamily="18" charset="0"/>
              <a:ea typeface="Cambria" pitchFamily="18" charset="0"/>
              <a:cs typeface="Times New Roman" panose="02020603050405020304" pitchFamily="18" charset="0"/>
            </a:endParaRPr>
          </a:p>
          <a:p>
            <a:pPr algn="just">
              <a:spcBef>
                <a:spcPts val="600"/>
              </a:spcBef>
              <a:spcAft>
                <a:spcPts val="0"/>
              </a:spcAft>
            </a:pPr>
            <a:r>
              <a:rPr lang="vi-VN" sz="2400" dirty="0">
                <a:latin typeface="Times New Roman" panose="02020603050405020304" pitchFamily="18" charset="0"/>
                <a:ea typeface="Cambria" pitchFamily="18" charset="0"/>
                <a:cs typeface="Times New Roman" panose="02020603050405020304" pitchFamily="18" charset="0"/>
              </a:rPr>
              <a:t>- Đ</a:t>
            </a:r>
            <a:r>
              <a:rPr lang="nl-NL" sz="2400" dirty="0">
                <a:latin typeface="Times New Roman" panose="02020603050405020304" pitchFamily="18" charset="0"/>
                <a:ea typeface="Cambria" pitchFamily="18" charset="0"/>
                <a:cs typeface="Times New Roman" panose="02020603050405020304" pitchFamily="18" charset="0"/>
              </a:rPr>
              <a:t>ộ ẩm không khí cao, trên 80%.</a:t>
            </a:r>
            <a:endParaRPr lang="en-US" sz="2400" dirty="0">
              <a:effectLst/>
              <a:latin typeface="Times New Roman" panose="02020603050405020304" pitchFamily="18" charset="0"/>
              <a:ea typeface="Cambria" pitchFamily="18" charset="0"/>
              <a:cs typeface="Times New Roman" panose="02020603050405020304" pitchFamily="18" charset="0"/>
            </a:endParaRPr>
          </a:p>
        </p:txBody>
      </p:sp>
      <p:sp>
        <p:nvSpPr>
          <p:cNvPr id="39" name="Title 1"/>
          <p:cNvSpPr txBox="1">
            <a:spLocks/>
          </p:cNvSpPr>
          <p:nvPr/>
        </p:nvSpPr>
        <p:spPr>
          <a:xfrm>
            <a:off x="22994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400" b="1" dirty="0">
                <a:solidFill>
                  <a:srgbClr val="0D30DD"/>
                </a:solidFill>
                <a:latin typeface="Times New Roman" panose="02020603050405020304" pitchFamily="18" charset="0"/>
                <a:cs typeface="Times New Roman" panose="02020603050405020304" pitchFamily="18" charset="0"/>
              </a:rPr>
              <a:t>KHÍ HẬU NHIỆT ĐỚI ẨM GIÓ MÙA </a:t>
            </a:r>
          </a:p>
        </p:txBody>
      </p:sp>
    </p:spTree>
    <p:extLst>
      <p:ext uri="{BB962C8B-B14F-4D97-AF65-F5344CB8AC3E}">
        <p14:creationId xmlns:p14="http://schemas.microsoft.com/office/powerpoint/2010/main" val="39246497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37"/>
                                        </p:tgtEl>
                                        <p:attrNameLst>
                                          <p:attrName>r</p:attrName>
                                        </p:attrNameLst>
                                      </p:cBhvr>
                                    </p:animRot>
                                    <p:animRot by="-240000">
                                      <p:cBhvr>
                                        <p:cTn id="13" dur="200" fill="hold">
                                          <p:stCondLst>
                                            <p:cond delay="200"/>
                                          </p:stCondLst>
                                        </p:cTn>
                                        <p:tgtEl>
                                          <p:spTgt spid="37"/>
                                        </p:tgtEl>
                                        <p:attrNameLst>
                                          <p:attrName>r</p:attrName>
                                        </p:attrNameLst>
                                      </p:cBhvr>
                                    </p:animRot>
                                    <p:animRot by="240000">
                                      <p:cBhvr>
                                        <p:cTn id="14" dur="200" fill="hold">
                                          <p:stCondLst>
                                            <p:cond delay="400"/>
                                          </p:stCondLst>
                                        </p:cTn>
                                        <p:tgtEl>
                                          <p:spTgt spid="37"/>
                                        </p:tgtEl>
                                        <p:attrNameLst>
                                          <p:attrName>r</p:attrName>
                                        </p:attrNameLst>
                                      </p:cBhvr>
                                    </p:animRot>
                                    <p:animRot by="-240000">
                                      <p:cBhvr>
                                        <p:cTn id="15" dur="200" fill="hold">
                                          <p:stCondLst>
                                            <p:cond delay="600"/>
                                          </p:stCondLst>
                                        </p:cTn>
                                        <p:tgtEl>
                                          <p:spTgt spid="37"/>
                                        </p:tgtEl>
                                        <p:attrNameLst>
                                          <p:attrName>r</p:attrName>
                                        </p:attrNameLst>
                                      </p:cBhvr>
                                    </p:animRot>
                                    <p:animRot by="120000">
                                      <p:cBhvr>
                                        <p:cTn id="16" dur="200" fill="hold">
                                          <p:stCondLst>
                                            <p:cond delay="800"/>
                                          </p:stCondLst>
                                        </p:cTn>
                                        <p:tgtEl>
                                          <p:spTgt spid="37"/>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randombar(horizontal)">
                                      <p:cBhvr>
                                        <p:cTn id="21" dur="500"/>
                                        <p:tgtEl>
                                          <p:spTgt spid="36"/>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randombar(horizontal)">
                                      <p:cBhvr>
                                        <p:cTn id="24" dur="500"/>
                                        <p:tgtEl>
                                          <p:spTgt spid="38"/>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38">
                                            <p:txEl>
                                              <p:pRg st="0" end="0"/>
                                            </p:txEl>
                                          </p:spTgt>
                                        </p:tgtEl>
                                        <p:attrNameLst>
                                          <p:attrName>style.visibility</p:attrName>
                                        </p:attrNameLst>
                                      </p:cBhvr>
                                      <p:to>
                                        <p:strVal val="visible"/>
                                      </p:to>
                                    </p:set>
                                    <p:animEffect transition="in" filter="randombar(horizontal)">
                                      <p:cBhvr>
                                        <p:cTn id="29" dur="500"/>
                                        <p:tgtEl>
                                          <p:spTgt spid="38">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nodeType="clickEffect">
                                  <p:stCondLst>
                                    <p:cond delay="0"/>
                                  </p:stCondLst>
                                  <p:childTnLst>
                                    <p:set>
                                      <p:cBhvr>
                                        <p:cTn id="33" dur="1" fill="hold">
                                          <p:stCondLst>
                                            <p:cond delay="0"/>
                                          </p:stCondLst>
                                        </p:cTn>
                                        <p:tgtEl>
                                          <p:spTgt spid="38">
                                            <p:txEl>
                                              <p:pRg st="1" end="1"/>
                                            </p:txEl>
                                          </p:spTgt>
                                        </p:tgtEl>
                                        <p:attrNameLst>
                                          <p:attrName>style.visibility</p:attrName>
                                        </p:attrNameLst>
                                      </p:cBhvr>
                                      <p:to>
                                        <p:strVal val="visible"/>
                                      </p:to>
                                    </p:set>
                                    <p:animEffect transition="in" filter="randombar(horizontal)">
                                      <p:cBhvr>
                                        <p:cTn id="34" dur="500"/>
                                        <p:tgtEl>
                                          <p:spTgt spid="3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a:t>
            </a:r>
            <a:endParaRPr lang="en-US" sz="3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6" name="Rectangle 15"/>
          <p:cNvSpPr/>
          <p:nvPr/>
        </p:nvSpPr>
        <p:spPr>
          <a:xfrm>
            <a:off x="1523999" y="1905000"/>
            <a:ext cx="3657601" cy="1862048"/>
          </a:xfrm>
          <a:prstGeom prst="rect">
            <a:avLst/>
          </a:prstGeom>
          <a:solidFill>
            <a:srgbClr val="BCFCD4"/>
          </a:solidFill>
          <a:ln w="12700">
            <a:solidFill>
              <a:srgbClr val="009900"/>
            </a:solidFill>
          </a:ln>
        </p:spPr>
        <p:txBody>
          <a:bodyPr wrap="square">
            <a:spAutoFit/>
          </a:bodyPr>
          <a:lstStyle/>
          <a:p>
            <a:pPr algn="just"/>
            <a:r>
              <a:rPr lang="en-US" sz="23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Quan</a:t>
            </a:r>
            <a:r>
              <a:rPr lang="en-US" sz="23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300" i="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sát</a:t>
            </a:r>
            <a:r>
              <a:rPr lang="en-US" sz="23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3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hình</a:t>
            </a:r>
            <a:r>
              <a:rPr lang="en-US" sz="23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4.1 </a:t>
            </a:r>
            <a:r>
              <a:rPr lang="en-US" sz="23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và</a:t>
            </a:r>
            <a:r>
              <a:rPr lang="en-US" sz="23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3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kênh</a:t>
            </a:r>
            <a:r>
              <a:rPr lang="en-US" sz="23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3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chữ</a:t>
            </a:r>
            <a:r>
              <a:rPr lang="en-US" sz="23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SGK, </a:t>
            </a:r>
            <a:r>
              <a:rPr lang="en-US" sz="23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cho</a:t>
            </a:r>
            <a:r>
              <a:rPr lang="en-US" sz="23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3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biết</a:t>
            </a:r>
            <a:r>
              <a:rPr lang="en-US" sz="23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3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nước</a:t>
            </a:r>
            <a:r>
              <a:rPr lang="en-US" sz="23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vi-VN" sz="23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ta </a:t>
            </a:r>
            <a:r>
              <a:rPr lang="vi-VN" sz="23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có mấy mùa gió chính? Vì sao nước ta lại có tính </a:t>
            </a:r>
            <a:r>
              <a:rPr lang="vi-VN" sz="23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chất</a:t>
            </a:r>
            <a:r>
              <a:rPr lang="en-US" sz="23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vi-VN" sz="23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vi-VN" sz="23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gió mùa?</a:t>
            </a:r>
          </a:p>
        </p:txBody>
      </p:sp>
      <p:sp>
        <p:nvSpPr>
          <p:cNvPr id="31" name="Title 1"/>
          <p:cNvSpPr txBox="1">
            <a:spLocks/>
          </p:cNvSpPr>
          <p:nvPr/>
        </p:nvSpPr>
        <p:spPr>
          <a:xfrm>
            <a:off x="22994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400" b="1" dirty="0">
                <a:solidFill>
                  <a:srgbClr val="0D30DD"/>
                </a:solidFill>
                <a:latin typeface="Times New Roman" panose="02020603050405020304" pitchFamily="18" charset="0"/>
                <a:cs typeface="Times New Roman" panose="02020603050405020304" pitchFamily="18" charset="0"/>
              </a:rPr>
              <a:t>KHÍ HẬU NHIỆT ĐỚI ẨM GIÓ MÙA </a:t>
            </a:r>
          </a:p>
        </p:txBody>
      </p:sp>
      <p:pic>
        <p:nvPicPr>
          <p:cNvPr id="1027" name="Picture 3"/>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50000"/>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286339" y="2201920"/>
            <a:ext cx="1167904" cy="122708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5" name="Group 14"/>
          <p:cNvGrpSpPr/>
          <p:nvPr/>
        </p:nvGrpSpPr>
        <p:grpSpPr>
          <a:xfrm>
            <a:off x="191254" y="4572000"/>
            <a:ext cx="1332746" cy="1312821"/>
            <a:chOff x="328593" y="3259179"/>
            <a:chExt cx="1256547" cy="1465221"/>
          </a:xfrm>
        </p:grpSpPr>
        <p:pic>
          <p:nvPicPr>
            <p:cNvPr id="1028" name="Picture 4"/>
            <p:cNvPicPr>
              <a:picLocks noChangeAspect="1" noChangeArrowheads="1"/>
            </p:cNvPicPr>
            <p:nvPr/>
          </p:nvPicPr>
          <p:blipFill>
            <a:blip r:embed="rId7">
              <a:extLst>
                <a:ext uri="{BEBA8EAE-BF5A-486C-A8C5-ECC9F3942E4B}">
                  <a14:imgProps xmlns:a14="http://schemas.microsoft.com/office/drawing/2010/main">
                    <a14:imgLayer r:embed="rId8">
                      <a14:imgEffect>
                        <a14:artisticMarker/>
                      </a14:imgEffect>
                      <a14:imgEffect>
                        <a14:sharpenSoften amount="50000"/>
                      </a14:imgEffect>
                      <a14:imgEffect>
                        <a14:colorTemperature colorTemp="112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328593" y="3383619"/>
              <a:ext cx="1167903" cy="134078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12" descr="http://previews.123rf.com/images/mistac/mistac1207/mistac120700017/14524015-A-cartoon-boy-with-a-good-idea-Stock-Vector-thinking.jpg"/>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32065" r="45098" b="81605"/>
            <a:stretch/>
          </p:blipFill>
          <p:spPr bwMode="auto">
            <a:xfrm rot="1019582">
              <a:off x="1011253" y="3259179"/>
              <a:ext cx="573887" cy="46225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grpSp>
      <p:sp>
        <p:nvSpPr>
          <p:cNvPr id="32" name="Rectangle 31"/>
          <p:cNvSpPr/>
          <p:nvPr/>
        </p:nvSpPr>
        <p:spPr>
          <a:xfrm>
            <a:off x="1523998" y="3906322"/>
            <a:ext cx="3657601" cy="2292935"/>
          </a:xfrm>
          <a:prstGeom prst="rect">
            <a:avLst/>
          </a:prstGeom>
          <a:solidFill>
            <a:srgbClr val="FFCCFF"/>
          </a:solidFill>
          <a:ln w="12700">
            <a:solidFill>
              <a:srgbClr val="0070C0"/>
            </a:solidFill>
          </a:ln>
        </p:spPr>
        <p:txBody>
          <a:bodyPr wrap="square">
            <a:spAutoFit/>
          </a:bodyPr>
          <a:lstStyle/>
          <a:p>
            <a:pPr algn="just">
              <a:spcBef>
                <a:spcPts val="600"/>
              </a:spcBef>
              <a:spcAft>
                <a:spcPts val="0"/>
              </a:spcAft>
            </a:pPr>
            <a:r>
              <a:rPr lang="nl-NL" sz="2300" dirty="0" smtClean="0">
                <a:latin typeface="Times New Roman" panose="02020603050405020304" pitchFamily="18" charset="0"/>
                <a:ea typeface="Cambria" pitchFamily="18" charset="0"/>
                <a:cs typeface="Times New Roman" panose="02020603050405020304" pitchFamily="18" charset="0"/>
              </a:rPr>
              <a:t>- Nước </a:t>
            </a:r>
            <a:r>
              <a:rPr lang="nl-NL" sz="2300" dirty="0">
                <a:latin typeface="Times New Roman" panose="02020603050405020304" pitchFamily="18" charset="0"/>
                <a:ea typeface="Cambria" pitchFamily="18" charset="0"/>
                <a:cs typeface="Times New Roman" panose="02020603050405020304" pitchFamily="18" charset="0"/>
              </a:rPr>
              <a:t>ta có 2 mùa gió chính là gió mùa mùa đông và gió mùa mùa hạ. </a:t>
            </a:r>
            <a:endParaRPr lang="nl-NL" sz="2300" dirty="0" smtClean="0">
              <a:latin typeface="Times New Roman" panose="02020603050405020304" pitchFamily="18" charset="0"/>
              <a:ea typeface="Cambria" pitchFamily="18" charset="0"/>
              <a:cs typeface="Times New Roman" panose="02020603050405020304" pitchFamily="18" charset="0"/>
            </a:endParaRPr>
          </a:p>
          <a:p>
            <a:pPr algn="just">
              <a:spcBef>
                <a:spcPts val="600"/>
              </a:spcBef>
              <a:spcAft>
                <a:spcPts val="0"/>
              </a:spcAft>
            </a:pPr>
            <a:r>
              <a:rPr lang="nl-NL" sz="2300" dirty="0" smtClean="0">
                <a:latin typeface="Times New Roman" panose="02020603050405020304" pitchFamily="18" charset="0"/>
                <a:ea typeface="Cambria" pitchFamily="18" charset="0"/>
                <a:cs typeface="Times New Roman" panose="02020603050405020304" pitchFamily="18" charset="0"/>
              </a:rPr>
              <a:t>- Do </a:t>
            </a:r>
            <a:r>
              <a:rPr lang="nl-NL" sz="2300" dirty="0">
                <a:latin typeface="Times New Roman" panose="02020603050405020304" pitchFamily="18" charset="0"/>
                <a:ea typeface="Cambria" pitchFamily="18" charset="0"/>
                <a:cs typeface="Times New Roman" panose="02020603050405020304" pitchFamily="18" charset="0"/>
              </a:rPr>
              <a:t>nước ta chịu ảnh hưởng mạnh mẽ của các khối khí hoạt động theo mùa.</a:t>
            </a:r>
            <a:endParaRPr lang="en-US" sz="2300" dirty="0">
              <a:effectLst/>
              <a:latin typeface="Times New Roman" panose="02020603050405020304" pitchFamily="18" charset="0"/>
              <a:ea typeface="Cambria" pitchFamily="18" charset="0"/>
              <a:cs typeface="Times New Roman" panose="02020603050405020304" pitchFamily="18" charset="0"/>
            </a:endParaRPr>
          </a:p>
        </p:txBody>
      </p:sp>
      <p:sp>
        <p:nvSpPr>
          <p:cNvPr id="53" name="Text Box 9"/>
          <p:cNvSpPr txBox="1">
            <a:spLocks noChangeArrowheads="1"/>
          </p:cNvSpPr>
          <p:nvPr/>
        </p:nvSpPr>
        <p:spPr bwMode="auto">
          <a:xfrm>
            <a:off x="452586" y="1295399"/>
            <a:ext cx="4729013" cy="461665"/>
          </a:xfrm>
          <a:prstGeom prst="rect">
            <a:avLst/>
          </a:prstGeom>
          <a:solidFill>
            <a:srgbClr val="FFFF00"/>
          </a:solidFill>
          <a:ln w="28575">
            <a:solidFill>
              <a:srgbClr val="FF0000"/>
            </a:solidFill>
            <a:miter lim="800000"/>
            <a:headEnd/>
            <a:tailEnd/>
          </a:ln>
          <a:effectLst/>
          <a:extLst/>
        </p:spPr>
        <p:txBody>
          <a:bodyPr wrap="square">
            <a:spAutoFit/>
          </a:bodyPr>
          <a:lstStyle/>
          <a:p>
            <a:pPr>
              <a:spcBef>
                <a:spcPct val="50000"/>
              </a:spcBef>
            </a:pPr>
            <a:r>
              <a:rPr lang="en-US" sz="2400" b="1" dirty="0" smtClean="0">
                <a:solidFill>
                  <a:srgbClr val="CC0000"/>
                </a:solidFill>
                <a:latin typeface="Times New Roman" panose="02020603050405020304" pitchFamily="18" charset="0"/>
                <a:cs typeface="Times New Roman" pitchFamily="18" charset="0"/>
              </a:rPr>
              <a:t>c. </a:t>
            </a:r>
            <a:r>
              <a:rPr lang="en-US" sz="2400" b="1" dirty="0" err="1" smtClean="0">
                <a:solidFill>
                  <a:srgbClr val="CC0000"/>
                </a:solidFill>
                <a:latin typeface="Times New Roman" pitchFamily="18" charset="0"/>
                <a:cs typeface="Times New Roman" pitchFamily="18" charset="0"/>
              </a:rPr>
              <a:t>Tính</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chất</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gió</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mùa</a:t>
            </a:r>
            <a:endParaRPr lang="en-US" sz="2400" b="1" dirty="0">
              <a:solidFill>
                <a:srgbClr val="CC0000"/>
              </a:solidFill>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10">
            <a:extLst>
              <a:ext uri="{BEBA8EAE-BF5A-486C-A8C5-ECC9F3942E4B}">
                <a14:imgProps xmlns:a14="http://schemas.microsoft.com/office/drawing/2010/main">
                  <a14:imgLayer r:embed="rId11">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5304146" y="1295398"/>
            <a:ext cx="3535053" cy="5257801"/>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86357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randombar(horizontal)">
                                      <p:cBhvr>
                                        <p:cTn id="7" dur="500"/>
                                        <p:tgtEl>
                                          <p:spTgt spid="5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randombar(horizontal)">
                                      <p:cBhvr>
                                        <p:cTn id="12" dur="500"/>
                                        <p:tgtEl>
                                          <p:spTgt spid="1027"/>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randombar(horizontal)">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randombar(horizontal)">
                                      <p:cBhvr>
                                        <p:cTn id="20" dur="500"/>
                                        <p:tgtEl>
                                          <p:spTgt spid="2050"/>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randombar(horizontal)">
                                      <p:cBhvr>
                                        <p:cTn id="25" dur="500"/>
                                        <p:tgtEl>
                                          <p:spTgt spid="15"/>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randombar(horizontal)">
                                      <p:cBhvr>
                                        <p:cTn id="28" dur="500"/>
                                        <p:tgtEl>
                                          <p:spTgt spid="32"/>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32">
                                            <p:txEl>
                                              <p:pRg st="0" end="0"/>
                                            </p:txEl>
                                          </p:spTgt>
                                        </p:tgtEl>
                                        <p:attrNameLst>
                                          <p:attrName>style.visibility</p:attrName>
                                        </p:attrNameLst>
                                      </p:cBhvr>
                                      <p:to>
                                        <p:strVal val="visible"/>
                                      </p:to>
                                    </p:set>
                                    <p:animEffect transition="in" filter="randombar(horizontal)">
                                      <p:cBhvr>
                                        <p:cTn id="33" dur="500"/>
                                        <p:tgtEl>
                                          <p:spTgt spid="32">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nodeType="clickEffect">
                                  <p:stCondLst>
                                    <p:cond delay="0"/>
                                  </p:stCondLst>
                                  <p:childTnLst>
                                    <p:set>
                                      <p:cBhvr>
                                        <p:cTn id="37" dur="1" fill="hold">
                                          <p:stCondLst>
                                            <p:cond delay="0"/>
                                          </p:stCondLst>
                                        </p:cTn>
                                        <p:tgtEl>
                                          <p:spTgt spid="32">
                                            <p:txEl>
                                              <p:pRg st="1" end="1"/>
                                            </p:txEl>
                                          </p:spTgt>
                                        </p:tgtEl>
                                        <p:attrNameLst>
                                          <p:attrName>style.visibility</p:attrName>
                                        </p:attrNameLst>
                                      </p:cBhvr>
                                      <p:to>
                                        <p:strVal val="visible"/>
                                      </p:to>
                                    </p:set>
                                    <p:animEffect transition="in" filter="randombar(horizontal)">
                                      <p:cBhvr>
                                        <p:cTn id="38" dur="500"/>
                                        <p:tgtEl>
                                          <p:spTgt spid="3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2" grpId="0" animBg="1"/>
      <p:bldP spid="5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a:t>
            </a:r>
            <a:endParaRPr lang="en-US" sz="3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21" name="Title 1"/>
          <p:cNvSpPr txBox="1">
            <a:spLocks/>
          </p:cNvSpPr>
          <p:nvPr/>
        </p:nvSpPr>
        <p:spPr>
          <a:xfrm>
            <a:off x="22994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400" b="1" dirty="0">
                <a:solidFill>
                  <a:srgbClr val="0D30DD"/>
                </a:solidFill>
                <a:latin typeface="Times New Roman" panose="02020603050405020304" pitchFamily="18" charset="0"/>
                <a:cs typeface="Times New Roman" panose="02020603050405020304" pitchFamily="18" charset="0"/>
              </a:rPr>
              <a:t>KHÍ HẬU NHIỆT ĐỚI ẨM GIÓ MÙA </a:t>
            </a:r>
          </a:p>
        </p:txBody>
      </p:sp>
      <p:pic>
        <p:nvPicPr>
          <p:cNvPr id="12296" name="Picture 8" descr="https://media.baosonla.org.vn/public/hieupt/2023-02-16/1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94122" y="7239000"/>
            <a:ext cx="8269878" cy="551497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p:cNvPicPr>
            <a:picLocks noChangeAspect="1" noChangeArrowheads="1"/>
          </p:cNvPicPr>
          <p:nvPr/>
        </p:nvPicPr>
        <p:blipFill>
          <a:blip r:embed="rId6">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5304146" y="1295398"/>
            <a:ext cx="3535053" cy="5257801"/>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Rectangle 23"/>
          <p:cNvSpPr/>
          <p:nvPr/>
        </p:nvSpPr>
        <p:spPr>
          <a:xfrm>
            <a:off x="228600" y="1290221"/>
            <a:ext cx="4953000" cy="4932119"/>
          </a:xfrm>
          <a:prstGeom prst="rect">
            <a:avLst/>
          </a:prstGeom>
          <a:solidFill>
            <a:srgbClr val="BCFCD4"/>
          </a:solidFill>
          <a:ln>
            <a:solidFill>
              <a:srgbClr val="00B050"/>
            </a:solidFill>
          </a:ln>
        </p:spPr>
        <p:txBody>
          <a:bodyPr wrap="square">
            <a:spAutoFit/>
          </a:bodyPr>
          <a:lstStyle/>
          <a:p>
            <a:pPr algn="ctr"/>
            <a:r>
              <a:rPr lang="en-US" sz="1850" b="1" dirty="0" smtClean="0">
                <a:solidFill>
                  <a:srgbClr val="00B050"/>
                </a:solidFill>
                <a:latin typeface="Times New Roman" panose="02020603050405020304" pitchFamily="18" charset="0"/>
                <a:ea typeface="Cambria" panose="02040503050406030204" pitchFamily="18" charset="0"/>
                <a:cs typeface="Times New Roman" panose="02020603050405020304" pitchFamily="18" charset="0"/>
              </a:rPr>
              <a:t>HOẠT ĐỘNG NHÓM</a:t>
            </a:r>
          </a:p>
          <a:p>
            <a:pPr algn="ctr"/>
            <a:r>
              <a:rPr lang="en-US" sz="1850" b="1" dirty="0" err="1" smtClean="0">
                <a:solidFill>
                  <a:srgbClr val="00B050"/>
                </a:solidFill>
                <a:latin typeface="Times New Roman" panose="02020603050405020304" pitchFamily="18" charset="0"/>
                <a:ea typeface="Cambria" panose="02040503050406030204" pitchFamily="18" charset="0"/>
                <a:cs typeface="Times New Roman" panose="02020603050405020304" pitchFamily="18" charset="0"/>
              </a:rPr>
              <a:t>Thời</a:t>
            </a:r>
            <a:r>
              <a:rPr lang="en-US" sz="1850" b="1" dirty="0" smtClean="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a:t>
            </a:r>
            <a:r>
              <a:rPr lang="en-US" sz="1850" b="1" dirty="0" err="1" smtClean="0">
                <a:solidFill>
                  <a:srgbClr val="00B050"/>
                </a:solidFill>
                <a:latin typeface="Times New Roman" panose="02020603050405020304" pitchFamily="18" charset="0"/>
                <a:ea typeface="Cambria" panose="02040503050406030204" pitchFamily="18" charset="0"/>
                <a:cs typeface="Times New Roman" panose="02020603050405020304" pitchFamily="18" charset="0"/>
              </a:rPr>
              <a:t>gian</a:t>
            </a:r>
            <a:r>
              <a:rPr lang="en-US" sz="1850" b="1" dirty="0" smtClean="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10 </a:t>
            </a:r>
            <a:r>
              <a:rPr lang="en-US" sz="1850" b="1" dirty="0" err="1" smtClean="0">
                <a:solidFill>
                  <a:srgbClr val="00B050"/>
                </a:solidFill>
                <a:latin typeface="Times New Roman" panose="02020603050405020304" pitchFamily="18" charset="0"/>
                <a:ea typeface="Cambria" panose="02040503050406030204" pitchFamily="18" charset="0"/>
                <a:cs typeface="Times New Roman" panose="02020603050405020304" pitchFamily="18" charset="0"/>
              </a:rPr>
              <a:t>phút</a:t>
            </a:r>
            <a:endParaRPr lang="en-US" sz="1850" b="1" dirty="0">
              <a:solidFill>
                <a:srgbClr val="00B050"/>
              </a:solidFill>
              <a:latin typeface="Times New Roman" panose="02020603050405020304" pitchFamily="18" charset="0"/>
              <a:ea typeface="Cambria" panose="02040503050406030204" pitchFamily="18" charset="0"/>
              <a:cs typeface="Times New Roman" panose="02020603050405020304" pitchFamily="18" charset="0"/>
            </a:endParaRPr>
          </a:p>
          <a:p>
            <a:pPr algn="ctr"/>
            <a:r>
              <a:rPr lang="en-US" sz="1850" b="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NHIỆM VỤ</a:t>
            </a:r>
          </a:p>
          <a:p>
            <a:pPr algn="just"/>
            <a:r>
              <a:rPr lang="en-US" sz="1850" b="1" dirty="0" smtClean="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NHÓM 1, 2, 3 VÀ 4: </a:t>
            </a:r>
            <a:r>
              <a:rPr lang="en-US" sz="185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Quan</a:t>
            </a:r>
            <a:r>
              <a:rPr lang="en-US" sz="185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185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sát</a:t>
            </a:r>
            <a:r>
              <a:rPr lang="en-US" sz="185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185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hình</a:t>
            </a:r>
            <a:r>
              <a:rPr lang="en-US" sz="185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4.1, video clip </a:t>
            </a:r>
            <a:r>
              <a:rPr lang="en-US" sz="185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và</a:t>
            </a:r>
            <a:r>
              <a:rPr lang="en-US" sz="185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185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kênh</a:t>
            </a:r>
            <a:r>
              <a:rPr lang="en-US" sz="185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185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chữ</a:t>
            </a:r>
            <a:r>
              <a:rPr lang="en-US" sz="185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SGK, </a:t>
            </a:r>
            <a:r>
              <a:rPr lang="en-US" sz="185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hãy</a:t>
            </a:r>
            <a:r>
              <a:rPr lang="en-US" sz="185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p>
          <a:p>
            <a:pPr algn="just"/>
            <a:r>
              <a:rPr lang="en-US" sz="185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Cho </a:t>
            </a:r>
            <a:r>
              <a:rPr lang="en-US" sz="185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biết</a:t>
            </a:r>
            <a:r>
              <a:rPr lang="en-US" sz="185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vi-VN" sz="185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thời gian hoạt động, nguồn gốc, hướng gió và đặc điểm của gió mùa mùa đông ở nước ta. </a:t>
            </a:r>
            <a:endParaRPr lang="en-US" sz="185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endParaRPr>
          </a:p>
          <a:p>
            <a:pPr algn="just"/>
            <a:r>
              <a:rPr lang="en-US" sz="185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185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Giải</a:t>
            </a:r>
            <a:r>
              <a:rPr lang="en-US" sz="185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185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thích</a:t>
            </a:r>
            <a:r>
              <a:rPr lang="en-US" sz="185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v</a:t>
            </a:r>
            <a:r>
              <a:rPr lang="vi-VN" sz="185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ì </a:t>
            </a:r>
            <a:r>
              <a:rPr lang="vi-VN" sz="185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sao Ở miền Bắc: nửa đầu mùa đông thời tiết lạnh khô, nửa sau mùa đông thời tiết lạnh ẩm, có mưa phùn</a:t>
            </a:r>
            <a:r>
              <a:rPr lang="vi-VN" sz="185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a:t>
            </a:r>
            <a:endParaRPr lang="en-US" sz="185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endParaRPr>
          </a:p>
          <a:p>
            <a:pPr algn="just"/>
            <a:r>
              <a:rPr lang="en-US" sz="1850" b="1" dirty="0" smtClean="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NHÓM 5, 6, 7 VÀ 8: </a:t>
            </a:r>
            <a:r>
              <a:rPr lang="vi-VN" sz="185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Quan sát </a:t>
            </a:r>
            <a:r>
              <a:rPr lang="en-US" sz="185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hình</a:t>
            </a:r>
            <a:r>
              <a:rPr lang="en-US" sz="185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4.1, video clip </a:t>
            </a:r>
            <a:r>
              <a:rPr lang="vi-VN" sz="185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và </a:t>
            </a:r>
            <a:r>
              <a:rPr lang="vi-VN" sz="185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kênh chữ SGK, </a:t>
            </a:r>
            <a:r>
              <a:rPr lang="en-US" sz="185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hãy</a:t>
            </a:r>
            <a:r>
              <a:rPr lang="en-US" sz="185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a:t>
            </a:r>
          </a:p>
          <a:p>
            <a:pPr algn="just"/>
            <a:r>
              <a:rPr lang="en-US" sz="185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C</a:t>
            </a:r>
            <a:r>
              <a:rPr lang="vi-VN" sz="185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ho </a:t>
            </a:r>
            <a:r>
              <a:rPr lang="vi-VN" sz="185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biết thời gian hoạt động, nguồn gốc, hướng gió và đặc điểm của gió mùa mùa hạ ở nước ta. </a:t>
            </a:r>
            <a:endParaRPr lang="en-US" sz="185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endParaRPr>
          </a:p>
          <a:p>
            <a:pPr algn="just"/>
            <a:r>
              <a:rPr lang="en-US" sz="185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185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Giải</a:t>
            </a:r>
            <a:r>
              <a:rPr lang="en-US" sz="185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185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thích</a:t>
            </a:r>
            <a:r>
              <a:rPr lang="en-US" sz="185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v</a:t>
            </a:r>
            <a:r>
              <a:rPr lang="vi-VN" sz="185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ì </a:t>
            </a:r>
            <a:r>
              <a:rPr lang="vi-VN" sz="185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sao loại gió này lại có hướng </a:t>
            </a:r>
            <a:r>
              <a:rPr lang="en-US" sz="185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đông</a:t>
            </a:r>
            <a:r>
              <a:rPr lang="en-US" sz="185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185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nam</a:t>
            </a:r>
            <a:r>
              <a:rPr lang="vi-VN" sz="185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vi-VN" sz="185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ở Bắc Bộ  và gây khô nóng vào đầu mùa cho Trung Bộ và Tây Bắc?</a:t>
            </a:r>
          </a:p>
        </p:txBody>
      </p:sp>
      <p:pic>
        <p:nvPicPr>
          <p:cNvPr id="25"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52085" y="1351320"/>
            <a:ext cx="815670" cy="76405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6137547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randombar(horizontal)">
                                      <p:cBhvr>
                                        <p:cTn id="10" dur="50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24">
                                            <p:txEl>
                                              <p:pRg st="0" end="0"/>
                                            </p:txEl>
                                          </p:spTgt>
                                        </p:tgtEl>
                                        <p:attrNameLst>
                                          <p:attrName>style.visibility</p:attrName>
                                        </p:attrNameLst>
                                      </p:cBhvr>
                                      <p:to>
                                        <p:strVal val="visible"/>
                                      </p:to>
                                    </p:set>
                                    <p:animEffect transition="in" filter="randombar(horizontal)">
                                      <p:cBhvr>
                                        <p:cTn id="15" dur="500"/>
                                        <p:tgtEl>
                                          <p:spTgt spid="24">
                                            <p:txEl>
                                              <p:pRg st="0" end="0"/>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24">
                                            <p:txEl>
                                              <p:pRg st="1" end="1"/>
                                            </p:txEl>
                                          </p:spTgt>
                                        </p:tgtEl>
                                        <p:attrNameLst>
                                          <p:attrName>style.visibility</p:attrName>
                                        </p:attrNameLst>
                                      </p:cBhvr>
                                      <p:to>
                                        <p:strVal val="visible"/>
                                      </p:to>
                                    </p:set>
                                    <p:animEffect transition="in" filter="randombar(horizontal)">
                                      <p:cBhvr>
                                        <p:cTn id="18" dur="500"/>
                                        <p:tgtEl>
                                          <p:spTgt spid="24">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24">
                                            <p:txEl>
                                              <p:pRg st="2" end="2"/>
                                            </p:txEl>
                                          </p:spTgt>
                                        </p:tgtEl>
                                        <p:attrNameLst>
                                          <p:attrName>style.visibility</p:attrName>
                                        </p:attrNameLst>
                                      </p:cBhvr>
                                      <p:to>
                                        <p:strVal val="visible"/>
                                      </p:to>
                                    </p:set>
                                    <p:animEffect transition="in" filter="randombar(horizontal)">
                                      <p:cBhvr>
                                        <p:cTn id="23" dur="500"/>
                                        <p:tgtEl>
                                          <p:spTgt spid="2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24">
                                            <p:txEl>
                                              <p:pRg st="3" end="3"/>
                                            </p:txEl>
                                          </p:spTgt>
                                        </p:tgtEl>
                                        <p:attrNameLst>
                                          <p:attrName>style.visibility</p:attrName>
                                        </p:attrNameLst>
                                      </p:cBhvr>
                                      <p:to>
                                        <p:strVal val="visible"/>
                                      </p:to>
                                    </p:set>
                                    <p:animEffect transition="in" filter="randombar(horizontal)">
                                      <p:cBhvr>
                                        <p:cTn id="28" dur="500"/>
                                        <p:tgtEl>
                                          <p:spTgt spid="24">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randombar(horizontal)">
                                      <p:cBhvr>
                                        <p:cTn id="33" dur="5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nodeType="clickEffect">
                                  <p:stCondLst>
                                    <p:cond delay="0"/>
                                  </p:stCondLst>
                                  <p:childTnLst>
                                    <p:set>
                                      <p:cBhvr>
                                        <p:cTn id="37" dur="1" fill="hold">
                                          <p:stCondLst>
                                            <p:cond delay="0"/>
                                          </p:stCondLst>
                                        </p:cTn>
                                        <p:tgtEl>
                                          <p:spTgt spid="24">
                                            <p:txEl>
                                              <p:pRg st="4" end="4"/>
                                            </p:txEl>
                                          </p:spTgt>
                                        </p:tgtEl>
                                        <p:attrNameLst>
                                          <p:attrName>style.visibility</p:attrName>
                                        </p:attrNameLst>
                                      </p:cBhvr>
                                      <p:to>
                                        <p:strVal val="visible"/>
                                      </p:to>
                                    </p:set>
                                    <p:animEffect transition="in" filter="randombar(horizontal)">
                                      <p:cBhvr>
                                        <p:cTn id="38" dur="500"/>
                                        <p:tgtEl>
                                          <p:spTgt spid="24">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4" presetClass="entr" presetSubtype="10" fill="hold" nodeType="clickEffect">
                                  <p:stCondLst>
                                    <p:cond delay="0"/>
                                  </p:stCondLst>
                                  <p:childTnLst>
                                    <p:set>
                                      <p:cBhvr>
                                        <p:cTn id="42" dur="1" fill="hold">
                                          <p:stCondLst>
                                            <p:cond delay="0"/>
                                          </p:stCondLst>
                                        </p:cTn>
                                        <p:tgtEl>
                                          <p:spTgt spid="24">
                                            <p:txEl>
                                              <p:pRg st="5" end="5"/>
                                            </p:txEl>
                                          </p:spTgt>
                                        </p:tgtEl>
                                        <p:attrNameLst>
                                          <p:attrName>style.visibility</p:attrName>
                                        </p:attrNameLst>
                                      </p:cBhvr>
                                      <p:to>
                                        <p:strVal val="visible"/>
                                      </p:to>
                                    </p:set>
                                    <p:animEffect transition="in" filter="randombar(horizontal)">
                                      <p:cBhvr>
                                        <p:cTn id="43" dur="500"/>
                                        <p:tgtEl>
                                          <p:spTgt spid="24">
                                            <p:txEl>
                                              <p:pRg st="5" end="5"/>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4" presetClass="entr" presetSubtype="10" fill="hold" nodeType="clickEffect">
                                  <p:stCondLst>
                                    <p:cond delay="0"/>
                                  </p:stCondLst>
                                  <p:childTnLst>
                                    <p:set>
                                      <p:cBhvr>
                                        <p:cTn id="47" dur="1" fill="hold">
                                          <p:stCondLst>
                                            <p:cond delay="0"/>
                                          </p:stCondLst>
                                        </p:cTn>
                                        <p:tgtEl>
                                          <p:spTgt spid="24">
                                            <p:txEl>
                                              <p:pRg st="6" end="6"/>
                                            </p:txEl>
                                          </p:spTgt>
                                        </p:tgtEl>
                                        <p:attrNameLst>
                                          <p:attrName>style.visibility</p:attrName>
                                        </p:attrNameLst>
                                      </p:cBhvr>
                                      <p:to>
                                        <p:strVal val="visible"/>
                                      </p:to>
                                    </p:set>
                                    <p:animEffect transition="in" filter="randombar(horizontal)">
                                      <p:cBhvr>
                                        <p:cTn id="48" dur="500"/>
                                        <p:tgtEl>
                                          <p:spTgt spid="24">
                                            <p:txEl>
                                              <p:pRg st="6" end="6"/>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4" presetClass="entr" presetSubtype="10" fill="hold" nodeType="clickEffect">
                                  <p:stCondLst>
                                    <p:cond delay="0"/>
                                  </p:stCondLst>
                                  <p:childTnLst>
                                    <p:set>
                                      <p:cBhvr>
                                        <p:cTn id="52" dur="1" fill="hold">
                                          <p:stCondLst>
                                            <p:cond delay="0"/>
                                          </p:stCondLst>
                                        </p:cTn>
                                        <p:tgtEl>
                                          <p:spTgt spid="24">
                                            <p:txEl>
                                              <p:pRg st="7" end="7"/>
                                            </p:txEl>
                                          </p:spTgt>
                                        </p:tgtEl>
                                        <p:attrNameLst>
                                          <p:attrName>style.visibility</p:attrName>
                                        </p:attrNameLst>
                                      </p:cBhvr>
                                      <p:to>
                                        <p:strVal val="visible"/>
                                      </p:to>
                                    </p:set>
                                    <p:animEffect transition="in" filter="randombar(horizontal)">
                                      <p:cBhvr>
                                        <p:cTn id="53" dur="500"/>
                                        <p:tgtEl>
                                          <p:spTgt spid="24">
                                            <p:txEl>
                                              <p:pRg st="7" end="7"/>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4" presetClass="entr" presetSubtype="10" fill="hold" nodeType="clickEffect">
                                  <p:stCondLst>
                                    <p:cond delay="0"/>
                                  </p:stCondLst>
                                  <p:childTnLst>
                                    <p:set>
                                      <p:cBhvr>
                                        <p:cTn id="57" dur="1" fill="hold">
                                          <p:stCondLst>
                                            <p:cond delay="0"/>
                                          </p:stCondLst>
                                        </p:cTn>
                                        <p:tgtEl>
                                          <p:spTgt spid="24">
                                            <p:txEl>
                                              <p:pRg st="8" end="8"/>
                                            </p:txEl>
                                          </p:spTgt>
                                        </p:tgtEl>
                                        <p:attrNameLst>
                                          <p:attrName>style.visibility</p:attrName>
                                        </p:attrNameLst>
                                      </p:cBhvr>
                                      <p:to>
                                        <p:strVal val="visible"/>
                                      </p:to>
                                    </p:set>
                                    <p:animEffect transition="in" filter="randombar(horizontal)">
                                      <p:cBhvr>
                                        <p:cTn id="58" dur="500"/>
                                        <p:tgtEl>
                                          <p:spTgt spid="2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Bai 6-2">
            <a:hlinkClick r:id="" action="ppaction://media"/>
            <a:extLst>
              <a:ext uri="{FF2B5EF4-FFF2-40B4-BE49-F238E27FC236}">
                <a16:creationId xmlns="" xmlns:a16="http://schemas.microsoft.com/office/drawing/2014/main" id="{DED1931C-4D2A-1104-8525-FD107861A3C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6200" y="76200"/>
            <a:ext cx="8991600" cy="6705600"/>
          </a:xfrm>
          <a:prstGeom prst="rect">
            <a:avLst/>
          </a:prstGeom>
        </p:spPr>
      </p:pic>
    </p:spTree>
    <p:extLst>
      <p:ext uri="{BB962C8B-B14F-4D97-AF65-F5344CB8AC3E}">
        <p14:creationId xmlns:p14="http://schemas.microsoft.com/office/powerpoint/2010/main" val="3255230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579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a:t>
            </a:r>
            <a:endParaRPr lang="en-US" sz="3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21" name="Title 1"/>
          <p:cNvSpPr txBox="1">
            <a:spLocks/>
          </p:cNvSpPr>
          <p:nvPr/>
        </p:nvSpPr>
        <p:spPr>
          <a:xfrm>
            <a:off x="22994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400" b="1" dirty="0">
                <a:solidFill>
                  <a:srgbClr val="0D30DD"/>
                </a:solidFill>
                <a:latin typeface="Times New Roman" panose="02020603050405020304" pitchFamily="18" charset="0"/>
                <a:cs typeface="Times New Roman" panose="02020603050405020304" pitchFamily="18" charset="0"/>
              </a:rPr>
              <a:t>KHÍ HẬU NHIỆT ĐỚI ẨM GIÓ MÙA </a:t>
            </a:r>
          </a:p>
        </p:txBody>
      </p:sp>
      <p:graphicFrame>
        <p:nvGraphicFramePr>
          <p:cNvPr id="2" name="Diagram 1"/>
          <p:cNvGraphicFramePr/>
          <p:nvPr>
            <p:extLst>
              <p:ext uri="{D42A27DB-BD31-4B8C-83A1-F6EECF244321}">
                <p14:modId xmlns:p14="http://schemas.microsoft.com/office/powerpoint/2010/main" val="2186251102"/>
              </p:ext>
            </p:extLst>
          </p:nvPr>
        </p:nvGraphicFramePr>
        <p:xfrm>
          <a:off x="1524000" y="1397000"/>
          <a:ext cx="7315200" cy="51562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20" name="Picture 19"/>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65233" y="3477371"/>
            <a:ext cx="1357904" cy="101842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TextBox 2"/>
          <p:cNvSpPr txBox="1"/>
          <p:nvPr/>
        </p:nvSpPr>
        <p:spPr>
          <a:xfrm>
            <a:off x="807709" y="3618276"/>
            <a:ext cx="643139"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dirty="0" smtClean="0">
                <a:solidFill>
                  <a:srgbClr val="FF0000"/>
                </a:solidFill>
                <a:latin typeface="Times New Roman" panose="02020603050405020304" pitchFamily="18" charset="0"/>
                <a:ea typeface="Cambria" pitchFamily="18" charset="0"/>
                <a:cs typeface="Times New Roman" panose="02020603050405020304" pitchFamily="18" charset="0"/>
              </a:rPr>
              <a:t>1</a:t>
            </a:r>
            <a:endParaRPr lang="en-US" sz="4000" b="1" dirty="0">
              <a:solidFill>
                <a:srgbClr val="FF0000"/>
              </a:solidFill>
              <a:latin typeface="Times New Roman" panose="02020603050405020304" pitchFamily="18" charset="0"/>
              <a:ea typeface="Cambria" pitchFamily="18" charset="0"/>
              <a:cs typeface="Times New Roman" panose="02020603050405020304" pitchFamily="18" charset="0"/>
            </a:endParaRPr>
          </a:p>
        </p:txBody>
      </p:sp>
    </p:spTree>
    <p:extLst>
      <p:ext uri="{BB962C8B-B14F-4D97-AF65-F5344CB8AC3E}">
        <p14:creationId xmlns:p14="http://schemas.microsoft.com/office/powerpoint/2010/main" val="78318915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a:t>
            </a:r>
            <a:endParaRPr lang="en-US" sz="3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26" name="Text Box 9"/>
          <p:cNvSpPr txBox="1">
            <a:spLocks noChangeArrowheads="1"/>
          </p:cNvSpPr>
          <p:nvPr/>
        </p:nvSpPr>
        <p:spPr bwMode="auto">
          <a:xfrm>
            <a:off x="452586" y="1295399"/>
            <a:ext cx="4729013" cy="461665"/>
          </a:xfrm>
          <a:prstGeom prst="rect">
            <a:avLst/>
          </a:prstGeom>
          <a:solidFill>
            <a:srgbClr val="FFFF00"/>
          </a:solidFill>
          <a:ln w="28575">
            <a:solidFill>
              <a:srgbClr val="FF0000"/>
            </a:solidFill>
            <a:miter lim="800000"/>
            <a:headEnd/>
            <a:tailEnd/>
          </a:ln>
          <a:effectLst/>
          <a:extLst/>
        </p:spPr>
        <p:txBody>
          <a:bodyPr wrap="square">
            <a:spAutoFit/>
          </a:bodyPr>
          <a:lstStyle/>
          <a:p>
            <a:pPr>
              <a:spcBef>
                <a:spcPct val="50000"/>
              </a:spcBef>
            </a:pPr>
            <a:r>
              <a:rPr lang="en-US" sz="2400" b="1" dirty="0" smtClean="0">
                <a:solidFill>
                  <a:srgbClr val="CC0000"/>
                </a:solidFill>
                <a:latin typeface="Times New Roman" pitchFamily="18" charset="0"/>
                <a:cs typeface="Times New Roman" pitchFamily="18" charset="0"/>
              </a:rPr>
              <a:t>c</a:t>
            </a:r>
            <a:r>
              <a:rPr lang="vi-VN" sz="2400" b="1" dirty="0" smtClean="0">
                <a:solidFill>
                  <a:srgbClr val="CC0000"/>
                </a:solidFill>
                <a:latin typeface="Times New Roman" pitchFamily="18" charset="0"/>
                <a:cs typeface="Times New Roman" pitchFamily="18" charset="0"/>
              </a:rPr>
              <a:t>. </a:t>
            </a:r>
            <a:r>
              <a:rPr lang="vi-VN" sz="2400" b="1" dirty="0">
                <a:solidFill>
                  <a:srgbClr val="CC0000"/>
                </a:solidFill>
                <a:latin typeface="Times New Roman" pitchFamily="18" charset="0"/>
                <a:cs typeface="Times New Roman" pitchFamily="18" charset="0"/>
              </a:rPr>
              <a:t>Tính chất </a:t>
            </a:r>
            <a:r>
              <a:rPr lang="en-US" sz="2400" b="1" dirty="0" err="1" smtClean="0">
                <a:solidFill>
                  <a:srgbClr val="CC0000"/>
                </a:solidFill>
                <a:latin typeface="Times New Roman" pitchFamily="18" charset="0"/>
                <a:cs typeface="Times New Roman" pitchFamily="18" charset="0"/>
              </a:rPr>
              <a:t>gió</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mùa</a:t>
            </a:r>
            <a:endParaRPr lang="vi-VN" sz="2400" b="1" dirty="0">
              <a:solidFill>
                <a:srgbClr val="CC0000"/>
              </a:solidFill>
              <a:latin typeface="Times New Roman" pitchFamily="18" charset="0"/>
              <a:cs typeface="Times New Roman" pitchFamily="18" charset="0"/>
            </a:endParaRPr>
          </a:p>
        </p:txBody>
      </p:sp>
      <p:pic>
        <p:nvPicPr>
          <p:cNvPr id="35" name="Picture 10" descr="http://thumbs.dreamstime.com/z/%E6%9C%89%E7%99%BD%E8%89%B2%E6%B3%A1%E5%BD%B1%E7%9A%84thinking%E6%95%99%E6%8E%88-36777654.jpg"/>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36139" t="20400" r="8351" b="19564"/>
          <a:stretch/>
        </p:blipFill>
        <p:spPr bwMode="auto">
          <a:xfrm>
            <a:off x="6948424" y="4422043"/>
            <a:ext cx="2019364" cy="2253337"/>
          </a:xfrm>
          <a:prstGeom prst="rect">
            <a:avLst/>
          </a:prstGeom>
          <a:noFill/>
          <a:extLst>
            <a:ext uri="{909E8E84-426E-40DD-AFC4-6F175D3DCCD1}">
              <a14:hiddenFill xmlns:a14="http://schemas.microsoft.com/office/drawing/2010/main">
                <a:solidFill>
                  <a:srgbClr val="FFFFFF"/>
                </a:solidFill>
              </a14:hiddenFill>
            </a:ext>
          </a:extLst>
        </p:spPr>
      </p:pic>
      <p:sp>
        <p:nvSpPr>
          <p:cNvPr id="36" name="Rounded Rectangular Callout 35"/>
          <p:cNvSpPr/>
          <p:nvPr/>
        </p:nvSpPr>
        <p:spPr>
          <a:xfrm>
            <a:off x="446490" y="1981200"/>
            <a:ext cx="6792509" cy="3567511"/>
          </a:xfrm>
          <a:prstGeom prst="wedgeRoundRectCallout">
            <a:avLst>
              <a:gd name="adj1" fmla="val 47893"/>
              <a:gd name="adj2" fmla="val 57486"/>
              <a:gd name="adj3" fmla="val 16667"/>
            </a:avLst>
          </a:prstGeom>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endParaRPr lang="en-US" dirty="0">
              <a:effectLst/>
              <a:latin typeface="Times New Roman" panose="02020603050405020304" pitchFamily="18" charset="0"/>
              <a:cs typeface="Times New Roman" panose="02020603050405020304" pitchFamily="18" charset="0"/>
            </a:endParaRPr>
          </a:p>
        </p:txBody>
      </p:sp>
      <p:pic>
        <p:nvPicPr>
          <p:cNvPr id="37" name="Picture 12" descr="http://previews.123rf.com/images/mistac/mistac1207/mistac120700017/14524015-A-cartoon-boy-with-a-good-idea-Stock-Vector-thinking.jpg"/>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32065" r="45098" b="81605"/>
          <a:stretch/>
        </p:blipFill>
        <p:spPr bwMode="auto">
          <a:xfrm rot="1019582">
            <a:off x="7778141" y="3732296"/>
            <a:ext cx="990752" cy="798025"/>
          </a:xfrm>
          <a:prstGeom prst="rect">
            <a:avLst/>
          </a:prstGeom>
          <a:noFill/>
          <a:extLst>
            <a:ext uri="{909E8E84-426E-40DD-AFC4-6F175D3DCCD1}">
              <a14:hiddenFill xmlns:a14="http://schemas.microsoft.com/office/drawing/2010/main">
                <a:solidFill>
                  <a:srgbClr val="FFFFFF"/>
                </a:solidFill>
              </a14:hiddenFill>
            </a:ext>
          </a:extLst>
        </p:spPr>
      </p:pic>
      <p:sp>
        <p:nvSpPr>
          <p:cNvPr id="38" name="Rectangle 37"/>
          <p:cNvSpPr/>
          <p:nvPr/>
        </p:nvSpPr>
        <p:spPr>
          <a:xfrm>
            <a:off x="609600" y="2133600"/>
            <a:ext cx="6553198" cy="3254737"/>
          </a:xfrm>
          <a:prstGeom prst="rect">
            <a:avLst/>
          </a:prstGeom>
        </p:spPr>
        <p:txBody>
          <a:bodyPr wrap="square">
            <a:spAutoFit/>
          </a:bodyPr>
          <a:lstStyle/>
          <a:p>
            <a:pPr algn="just">
              <a:spcBef>
                <a:spcPts val="600"/>
              </a:spcBef>
              <a:spcAft>
                <a:spcPts val="0"/>
              </a:spcAft>
            </a:pPr>
            <a:r>
              <a:rPr lang="nl-NL" sz="1950" b="1" dirty="0">
                <a:latin typeface="Times New Roman" panose="02020603050405020304" pitchFamily="18" charset="0"/>
                <a:ea typeface="Cambria" pitchFamily="18" charset="0"/>
                <a:cs typeface="Times New Roman" panose="02020603050405020304" pitchFamily="18" charset="0"/>
              </a:rPr>
              <a:t>* Gió mùa mùa đông: </a:t>
            </a:r>
            <a:endParaRPr lang="en-US" sz="1950" b="1" dirty="0">
              <a:latin typeface="Times New Roman" panose="02020603050405020304" pitchFamily="18" charset="0"/>
              <a:ea typeface="Cambria" pitchFamily="18" charset="0"/>
              <a:cs typeface="Times New Roman" panose="02020603050405020304" pitchFamily="18" charset="0"/>
            </a:endParaRPr>
          </a:p>
          <a:p>
            <a:pPr algn="just">
              <a:spcBef>
                <a:spcPts val="600"/>
              </a:spcBef>
              <a:spcAft>
                <a:spcPts val="0"/>
              </a:spcAft>
            </a:pPr>
            <a:r>
              <a:rPr lang="nl-NL" sz="1950" dirty="0">
                <a:latin typeface="Times New Roman" panose="02020603050405020304" pitchFamily="18" charset="0"/>
                <a:ea typeface="Cambria" pitchFamily="18" charset="0"/>
                <a:cs typeface="Times New Roman" panose="02020603050405020304" pitchFamily="18" charset="0"/>
              </a:rPr>
              <a:t>- Thời gian: từ tháng 11 – 4 năm sau</a:t>
            </a:r>
            <a:endParaRPr lang="en-US" sz="1950" dirty="0">
              <a:latin typeface="Times New Roman" panose="02020603050405020304" pitchFamily="18" charset="0"/>
              <a:ea typeface="Cambria" pitchFamily="18" charset="0"/>
              <a:cs typeface="Times New Roman" panose="02020603050405020304" pitchFamily="18" charset="0"/>
            </a:endParaRPr>
          </a:p>
          <a:p>
            <a:pPr algn="just">
              <a:spcBef>
                <a:spcPts val="600"/>
              </a:spcBef>
              <a:spcAft>
                <a:spcPts val="0"/>
              </a:spcAft>
            </a:pPr>
            <a:r>
              <a:rPr lang="nl-NL" sz="1950" dirty="0">
                <a:latin typeface="Times New Roman" panose="02020603050405020304" pitchFamily="18" charset="0"/>
                <a:ea typeface="Cambria" pitchFamily="18" charset="0"/>
                <a:cs typeface="Times New Roman" panose="02020603050405020304" pitchFamily="18" charset="0"/>
              </a:rPr>
              <a:t>- Nguồn gốc: áp cao Xi-bia.</a:t>
            </a:r>
            <a:endParaRPr lang="en-US" sz="1950" dirty="0">
              <a:latin typeface="Times New Roman" panose="02020603050405020304" pitchFamily="18" charset="0"/>
              <a:ea typeface="Cambria" pitchFamily="18" charset="0"/>
              <a:cs typeface="Times New Roman" panose="02020603050405020304" pitchFamily="18" charset="0"/>
            </a:endParaRPr>
          </a:p>
          <a:p>
            <a:pPr algn="just">
              <a:spcBef>
                <a:spcPts val="600"/>
              </a:spcBef>
              <a:spcAft>
                <a:spcPts val="0"/>
              </a:spcAft>
            </a:pPr>
            <a:r>
              <a:rPr lang="nl-NL" sz="1950" dirty="0">
                <a:latin typeface="Times New Roman" panose="02020603050405020304" pitchFamily="18" charset="0"/>
                <a:ea typeface="Cambria" pitchFamily="18" charset="0"/>
                <a:cs typeface="Times New Roman" panose="02020603050405020304" pitchFamily="18" charset="0"/>
              </a:rPr>
              <a:t>- Hướng gió: đ</a:t>
            </a:r>
            <a:r>
              <a:rPr lang="en-US" sz="1950" dirty="0" err="1" smtClean="0">
                <a:latin typeface="Times New Roman" panose="02020603050405020304" pitchFamily="18" charset="0"/>
                <a:ea typeface="Cambria" pitchFamily="18" charset="0"/>
                <a:cs typeface="Times New Roman" panose="02020603050405020304" pitchFamily="18" charset="0"/>
              </a:rPr>
              <a:t>ông</a:t>
            </a:r>
            <a:r>
              <a:rPr lang="en-US" sz="1950" dirty="0" smtClean="0">
                <a:latin typeface="Times New Roman" panose="02020603050405020304" pitchFamily="18" charset="0"/>
                <a:ea typeface="Cambria" pitchFamily="18" charset="0"/>
                <a:cs typeface="Times New Roman" panose="02020603050405020304" pitchFamily="18" charset="0"/>
              </a:rPr>
              <a:t> </a:t>
            </a:r>
            <a:r>
              <a:rPr lang="en-US" sz="1950" dirty="0" err="1" smtClean="0">
                <a:latin typeface="Times New Roman" panose="02020603050405020304" pitchFamily="18" charset="0"/>
                <a:ea typeface="Cambria" pitchFamily="18" charset="0"/>
                <a:cs typeface="Times New Roman" panose="02020603050405020304" pitchFamily="18" charset="0"/>
              </a:rPr>
              <a:t>bắc</a:t>
            </a:r>
            <a:r>
              <a:rPr lang="en-US" sz="1950" dirty="0" smtClean="0">
                <a:latin typeface="Times New Roman" panose="02020603050405020304" pitchFamily="18" charset="0"/>
                <a:ea typeface="Cambria" pitchFamily="18" charset="0"/>
                <a:cs typeface="Times New Roman" panose="02020603050405020304" pitchFamily="18" charset="0"/>
              </a:rPr>
              <a:t>.</a:t>
            </a:r>
            <a:endParaRPr lang="en-US" sz="1950" dirty="0">
              <a:latin typeface="Times New Roman" panose="02020603050405020304" pitchFamily="18" charset="0"/>
              <a:ea typeface="Cambria" pitchFamily="18" charset="0"/>
              <a:cs typeface="Times New Roman" panose="02020603050405020304" pitchFamily="18" charset="0"/>
            </a:endParaRPr>
          </a:p>
          <a:p>
            <a:pPr algn="just">
              <a:spcBef>
                <a:spcPts val="600"/>
              </a:spcBef>
              <a:spcAft>
                <a:spcPts val="0"/>
              </a:spcAft>
            </a:pPr>
            <a:r>
              <a:rPr lang="nl-NL" sz="1950" dirty="0">
                <a:latin typeface="Times New Roman" panose="02020603050405020304" pitchFamily="18" charset="0"/>
                <a:ea typeface="Cambria" pitchFamily="18" charset="0"/>
                <a:cs typeface="Times New Roman" panose="02020603050405020304" pitchFamily="18" charset="0"/>
              </a:rPr>
              <a:t>- Đặc điểm: </a:t>
            </a:r>
            <a:endParaRPr lang="en-US" sz="1950" dirty="0">
              <a:latin typeface="Times New Roman" panose="02020603050405020304" pitchFamily="18" charset="0"/>
              <a:ea typeface="Cambria" pitchFamily="18" charset="0"/>
              <a:cs typeface="Times New Roman" panose="02020603050405020304" pitchFamily="18" charset="0"/>
            </a:endParaRPr>
          </a:p>
          <a:p>
            <a:pPr algn="just">
              <a:spcBef>
                <a:spcPts val="600"/>
              </a:spcBef>
              <a:spcAft>
                <a:spcPts val="0"/>
              </a:spcAft>
            </a:pPr>
            <a:r>
              <a:rPr lang="vi-VN" sz="1950" dirty="0" smtClean="0">
                <a:latin typeface="Times New Roman" panose="02020603050405020304" pitchFamily="18" charset="0"/>
                <a:ea typeface="Cambria" pitchFamily="18" charset="0"/>
                <a:cs typeface="Times New Roman" panose="02020603050405020304" pitchFamily="18" charset="0"/>
              </a:rPr>
              <a:t>+ </a:t>
            </a:r>
            <a:r>
              <a:rPr lang="vi-VN" sz="1950" dirty="0">
                <a:latin typeface="Times New Roman" panose="02020603050405020304" pitchFamily="18" charset="0"/>
                <a:ea typeface="Cambria" pitchFamily="18" charset="0"/>
                <a:cs typeface="Times New Roman" panose="02020603050405020304" pitchFamily="18" charset="0"/>
              </a:rPr>
              <a:t>Ở miền Bắc: nửa đầu mùa đông thời tiết lạnh khô, nửa cuối mùa đông thời tiết lạnh ẩm.</a:t>
            </a:r>
          </a:p>
          <a:p>
            <a:pPr algn="just">
              <a:spcBef>
                <a:spcPts val="600"/>
              </a:spcBef>
              <a:spcAft>
                <a:spcPts val="0"/>
              </a:spcAft>
            </a:pPr>
            <a:r>
              <a:rPr lang="vi-VN" sz="1950" dirty="0">
                <a:latin typeface="Times New Roman" panose="02020603050405020304" pitchFamily="18" charset="0"/>
                <a:ea typeface="Cambria" pitchFamily="18" charset="0"/>
                <a:cs typeface="Times New Roman" panose="02020603050405020304" pitchFamily="18" charset="0"/>
              </a:rPr>
              <a:t>+ Ở miền Nam, Tín phong gây mưa cho vùng biển Nam Trung Bộ, gây thời tiết nóng, khô cho Nan Bộ và Tây Nguyên.</a:t>
            </a:r>
          </a:p>
        </p:txBody>
      </p:sp>
      <p:sp>
        <p:nvSpPr>
          <p:cNvPr id="39" name="Title 1"/>
          <p:cNvSpPr txBox="1">
            <a:spLocks/>
          </p:cNvSpPr>
          <p:nvPr/>
        </p:nvSpPr>
        <p:spPr>
          <a:xfrm>
            <a:off x="22994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400" b="1" dirty="0">
                <a:solidFill>
                  <a:srgbClr val="0D30DD"/>
                </a:solidFill>
                <a:latin typeface="Times New Roman" panose="02020603050405020304" pitchFamily="18" charset="0"/>
                <a:cs typeface="Times New Roman" panose="02020603050405020304" pitchFamily="18" charset="0"/>
              </a:rPr>
              <a:t>KHÍ HẬU NHIỆT ĐỚI ẨM GIÓ MÙA </a:t>
            </a:r>
          </a:p>
        </p:txBody>
      </p:sp>
    </p:spTree>
    <p:extLst>
      <p:ext uri="{BB962C8B-B14F-4D97-AF65-F5344CB8AC3E}">
        <p14:creationId xmlns:p14="http://schemas.microsoft.com/office/powerpoint/2010/main" val="12893126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37"/>
                                        </p:tgtEl>
                                        <p:attrNameLst>
                                          <p:attrName>r</p:attrName>
                                        </p:attrNameLst>
                                      </p:cBhvr>
                                    </p:animRot>
                                    <p:animRot by="-240000">
                                      <p:cBhvr>
                                        <p:cTn id="13" dur="200" fill="hold">
                                          <p:stCondLst>
                                            <p:cond delay="200"/>
                                          </p:stCondLst>
                                        </p:cTn>
                                        <p:tgtEl>
                                          <p:spTgt spid="37"/>
                                        </p:tgtEl>
                                        <p:attrNameLst>
                                          <p:attrName>r</p:attrName>
                                        </p:attrNameLst>
                                      </p:cBhvr>
                                    </p:animRot>
                                    <p:animRot by="240000">
                                      <p:cBhvr>
                                        <p:cTn id="14" dur="200" fill="hold">
                                          <p:stCondLst>
                                            <p:cond delay="400"/>
                                          </p:stCondLst>
                                        </p:cTn>
                                        <p:tgtEl>
                                          <p:spTgt spid="37"/>
                                        </p:tgtEl>
                                        <p:attrNameLst>
                                          <p:attrName>r</p:attrName>
                                        </p:attrNameLst>
                                      </p:cBhvr>
                                    </p:animRot>
                                    <p:animRot by="-240000">
                                      <p:cBhvr>
                                        <p:cTn id="15" dur="200" fill="hold">
                                          <p:stCondLst>
                                            <p:cond delay="600"/>
                                          </p:stCondLst>
                                        </p:cTn>
                                        <p:tgtEl>
                                          <p:spTgt spid="37"/>
                                        </p:tgtEl>
                                        <p:attrNameLst>
                                          <p:attrName>r</p:attrName>
                                        </p:attrNameLst>
                                      </p:cBhvr>
                                    </p:animRot>
                                    <p:animRot by="120000">
                                      <p:cBhvr>
                                        <p:cTn id="16" dur="200" fill="hold">
                                          <p:stCondLst>
                                            <p:cond delay="800"/>
                                          </p:stCondLst>
                                        </p:cTn>
                                        <p:tgtEl>
                                          <p:spTgt spid="37"/>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randombar(horizontal)">
                                      <p:cBhvr>
                                        <p:cTn id="21" dur="500"/>
                                        <p:tgtEl>
                                          <p:spTgt spid="36"/>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randombar(horizontal)">
                                      <p:cBhvr>
                                        <p:cTn id="24" dur="500"/>
                                        <p:tgtEl>
                                          <p:spTgt spid="38"/>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38">
                                            <p:txEl>
                                              <p:pRg st="0" end="0"/>
                                            </p:txEl>
                                          </p:spTgt>
                                        </p:tgtEl>
                                        <p:attrNameLst>
                                          <p:attrName>style.visibility</p:attrName>
                                        </p:attrNameLst>
                                      </p:cBhvr>
                                      <p:to>
                                        <p:strVal val="visible"/>
                                      </p:to>
                                    </p:set>
                                    <p:animEffect transition="in" filter="randombar(horizontal)">
                                      <p:cBhvr>
                                        <p:cTn id="29" dur="500"/>
                                        <p:tgtEl>
                                          <p:spTgt spid="38">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nodeType="clickEffect">
                                  <p:stCondLst>
                                    <p:cond delay="0"/>
                                  </p:stCondLst>
                                  <p:childTnLst>
                                    <p:set>
                                      <p:cBhvr>
                                        <p:cTn id="33" dur="1" fill="hold">
                                          <p:stCondLst>
                                            <p:cond delay="0"/>
                                          </p:stCondLst>
                                        </p:cTn>
                                        <p:tgtEl>
                                          <p:spTgt spid="38">
                                            <p:txEl>
                                              <p:pRg st="1" end="1"/>
                                            </p:txEl>
                                          </p:spTgt>
                                        </p:tgtEl>
                                        <p:attrNameLst>
                                          <p:attrName>style.visibility</p:attrName>
                                        </p:attrNameLst>
                                      </p:cBhvr>
                                      <p:to>
                                        <p:strVal val="visible"/>
                                      </p:to>
                                    </p:set>
                                    <p:animEffect transition="in" filter="randombar(horizontal)">
                                      <p:cBhvr>
                                        <p:cTn id="34" dur="500"/>
                                        <p:tgtEl>
                                          <p:spTgt spid="38">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38">
                                            <p:txEl>
                                              <p:pRg st="2" end="2"/>
                                            </p:txEl>
                                          </p:spTgt>
                                        </p:tgtEl>
                                        <p:attrNameLst>
                                          <p:attrName>style.visibility</p:attrName>
                                        </p:attrNameLst>
                                      </p:cBhvr>
                                      <p:to>
                                        <p:strVal val="visible"/>
                                      </p:to>
                                    </p:set>
                                    <p:animEffect transition="in" filter="randombar(horizontal)">
                                      <p:cBhvr>
                                        <p:cTn id="39" dur="500"/>
                                        <p:tgtEl>
                                          <p:spTgt spid="38">
                                            <p:txEl>
                                              <p:pRg st="2" end="2"/>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nodeType="clickEffect">
                                  <p:stCondLst>
                                    <p:cond delay="0"/>
                                  </p:stCondLst>
                                  <p:childTnLst>
                                    <p:set>
                                      <p:cBhvr>
                                        <p:cTn id="43" dur="1" fill="hold">
                                          <p:stCondLst>
                                            <p:cond delay="0"/>
                                          </p:stCondLst>
                                        </p:cTn>
                                        <p:tgtEl>
                                          <p:spTgt spid="38">
                                            <p:txEl>
                                              <p:pRg st="3" end="3"/>
                                            </p:txEl>
                                          </p:spTgt>
                                        </p:tgtEl>
                                        <p:attrNameLst>
                                          <p:attrName>style.visibility</p:attrName>
                                        </p:attrNameLst>
                                      </p:cBhvr>
                                      <p:to>
                                        <p:strVal val="visible"/>
                                      </p:to>
                                    </p:set>
                                    <p:animEffect transition="in" filter="randombar(horizontal)">
                                      <p:cBhvr>
                                        <p:cTn id="44" dur="500"/>
                                        <p:tgtEl>
                                          <p:spTgt spid="38">
                                            <p:txEl>
                                              <p:pRg st="3" end="3"/>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10" fill="hold" nodeType="clickEffect">
                                  <p:stCondLst>
                                    <p:cond delay="0"/>
                                  </p:stCondLst>
                                  <p:childTnLst>
                                    <p:set>
                                      <p:cBhvr>
                                        <p:cTn id="48" dur="1" fill="hold">
                                          <p:stCondLst>
                                            <p:cond delay="0"/>
                                          </p:stCondLst>
                                        </p:cTn>
                                        <p:tgtEl>
                                          <p:spTgt spid="38">
                                            <p:txEl>
                                              <p:pRg st="4" end="4"/>
                                            </p:txEl>
                                          </p:spTgt>
                                        </p:tgtEl>
                                        <p:attrNameLst>
                                          <p:attrName>style.visibility</p:attrName>
                                        </p:attrNameLst>
                                      </p:cBhvr>
                                      <p:to>
                                        <p:strVal val="visible"/>
                                      </p:to>
                                    </p:set>
                                    <p:animEffect transition="in" filter="randombar(horizontal)">
                                      <p:cBhvr>
                                        <p:cTn id="49" dur="500"/>
                                        <p:tgtEl>
                                          <p:spTgt spid="38">
                                            <p:txEl>
                                              <p:pRg st="4" end="4"/>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4" presetClass="entr" presetSubtype="10" fill="hold" nodeType="clickEffect">
                                  <p:stCondLst>
                                    <p:cond delay="0"/>
                                  </p:stCondLst>
                                  <p:childTnLst>
                                    <p:set>
                                      <p:cBhvr>
                                        <p:cTn id="53" dur="1" fill="hold">
                                          <p:stCondLst>
                                            <p:cond delay="0"/>
                                          </p:stCondLst>
                                        </p:cTn>
                                        <p:tgtEl>
                                          <p:spTgt spid="38">
                                            <p:txEl>
                                              <p:pRg st="5" end="5"/>
                                            </p:txEl>
                                          </p:spTgt>
                                        </p:tgtEl>
                                        <p:attrNameLst>
                                          <p:attrName>style.visibility</p:attrName>
                                        </p:attrNameLst>
                                      </p:cBhvr>
                                      <p:to>
                                        <p:strVal val="visible"/>
                                      </p:to>
                                    </p:set>
                                    <p:animEffect transition="in" filter="randombar(horizontal)">
                                      <p:cBhvr>
                                        <p:cTn id="54" dur="500"/>
                                        <p:tgtEl>
                                          <p:spTgt spid="38">
                                            <p:txEl>
                                              <p:pRg st="5" end="5"/>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4" presetClass="entr" presetSubtype="10" fill="hold" nodeType="clickEffect">
                                  <p:stCondLst>
                                    <p:cond delay="0"/>
                                  </p:stCondLst>
                                  <p:childTnLst>
                                    <p:set>
                                      <p:cBhvr>
                                        <p:cTn id="58" dur="1" fill="hold">
                                          <p:stCondLst>
                                            <p:cond delay="0"/>
                                          </p:stCondLst>
                                        </p:cTn>
                                        <p:tgtEl>
                                          <p:spTgt spid="38">
                                            <p:txEl>
                                              <p:pRg st="6" end="6"/>
                                            </p:txEl>
                                          </p:spTgt>
                                        </p:tgtEl>
                                        <p:attrNameLst>
                                          <p:attrName>style.visibility</p:attrName>
                                        </p:attrNameLst>
                                      </p:cBhvr>
                                      <p:to>
                                        <p:strVal val="visible"/>
                                      </p:to>
                                    </p:set>
                                    <p:animEffect transition="in" filter="randombar(horizontal)">
                                      <p:cBhvr>
                                        <p:cTn id="59" dur="500"/>
                                        <p:tgtEl>
                                          <p:spTgt spid="3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a:t>
            </a:r>
            <a:endParaRPr lang="en-US" sz="3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21" name="Title 1"/>
          <p:cNvSpPr txBox="1">
            <a:spLocks/>
          </p:cNvSpPr>
          <p:nvPr/>
        </p:nvSpPr>
        <p:spPr>
          <a:xfrm>
            <a:off x="22994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400" b="1" dirty="0">
                <a:solidFill>
                  <a:srgbClr val="0D30DD"/>
                </a:solidFill>
                <a:latin typeface="Times New Roman" panose="02020603050405020304" pitchFamily="18" charset="0"/>
                <a:cs typeface="Times New Roman" panose="02020603050405020304" pitchFamily="18" charset="0"/>
              </a:rPr>
              <a:t>KHÍ HẬU NHIỆT ĐỚI ẨM GIÓ MÙA </a:t>
            </a:r>
          </a:p>
        </p:txBody>
      </p:sp>
      <p:graphicFrame>
        <p:nvGraphicFramePr>
          <p:cNvPr id="2" name="Diagram 1"/>
          <p:cNvGraphicFramePr/>
          <p:nvPr>
            <p:extLst>
              <p:ext uri="{D42A27DB-BD31-4B8C-83A1-F6EECF244321}">
                <p14:modId xmlns:p14="http://schemas.microsoft.com/office/powerpoint/2010/main" val="3525723726"/>
              </p:ext>
            </p:extLst>
          </p:nvPr>
        </p:nvGraphicFramePr>
        <p:xfrm>
          <a:off x="1524000" y="1397000"/>
          <a:ext cx="7315200" cy="51562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20" name="Picture 19"/>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65233" y="3477371"/>
            <a:ext cx="1357904" cy="101842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TextBox 2"/>
          <p:cNvSpPr txBox="1"/>
          <p:nvPr/>
        </p:nvSpPr>
        <p:spPr>
          <a:xfrm>
            <a:off x="807709" y="3618276"/>
            <a:ext cx="643139"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dirty="0" smtClean="0">
                <a:solidFill>
                  <a:srgbClr val="FF0000"/>
                </a:solidFill>
                <a:latin typeface="Times New Roman" panose="02020603050405020304" pitchFamily="18" charset="0"/>
                <a:ea typeface="Cambria" pitchFamily="18" charset="0"/>
                <a:cs typeface="Times New Roman" panose="02020603050405020304" pitchFamily="18" charset="0"/>
              </a:rPr>
              <a:t>5</a:t>
            </a:r>
            <a:endParaRPr lang="en-US" sz="4000" b="1" dirty="0">
              <a:solidFill>
                <a:srgbClr val="FF0000"/>
              </a:solidFill>
              <a:latin typeface="Times New Roman" panose="02020603050405020304" pitchFamily="18" charset="0"/>
              <a:ea typeface="Cambria" pitchFamily="18" charset="0"/>
              <a:cs typeface="Times New Roman" panose="02020603050405020304" pitchFamily="18" charset="0"/>
            </a:endParaRPr>
          </a:p>
        </p:txBody>
      </p:sp>
    </p:spTree>
    <p:extLst>
      <p:ext uri="{BB962C8B-B14F-4D97-AF65-F5344CB8AC3E}">
        <p14:creationId xmlns:p14="http://schemas.microsoft.com/office/powerpoint/2010/main" val="23409779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a:t>
            </a:r>
            <a:endParaRPr lang="en-US" sz="3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26" name="Text Box 9"/>
          <p:cNvSpPr txBox="1">
            <a:spLocks noChangeArrowheads="1"/>
          </p:cNvSpPr>
          <p:nvPr/>
        </p:nvSpPr>
        <p:spPr bwMode="auto">
          <a:xfrm>
            <a:off x="452586" y="1295399"/>
            <a:ext cx="4729013" cy="461665"/>
          </a:xfrm>
          <a:prstGeom prst="rect">
            <a:avLst/>
          </a:prstGeom>
          <a:solidFill>
            <a:srgbClr val="FFFF00"/>
          </a:solidFill>
          <a:ln w="28575">
            <a:solidFill>
              <a:srgbClr val="FF0000"/>
            </a:solidFill>
            <a:miter lim="800000"/>
            <a:headEnd/>
            <a:tailEnd/>
          </a:ln>
          <a:effectLst/>
          <a:extLst/>
        </p:spPr>
        <p:txBody>
          <a:bodyPr wrap="square">
            <a:spAutoFit/>
          </a:bodyPr>
          <a:lstStyle/>
          <a:p>
            <a:pPr>
              <a:spcBef>
                <a:spcPct val="50000"/>
              </a:spcBef>
            </a:pPr>
            <a:r>
              <a:rPr lang="en-US" sz="2400" b="1" dirty="0" smtClean="0">
                <a:solidFill>
                  <a:srgbClr val="CC0000"/>
                </a:solidFill>
                <a:latin typeface="Times New Roman" pitchFamily="18" charset="0"/>
                <a:cs typeface="Times New Roman" pitchFamily="18" charset="0"/>
              </a:rPr>
              <a:t>c</a:t>
            </a:r>
            <a:r>
              <a:rPr lang="vi-VN" sz="2400" b="1" dirty="0" smtClean="0">
                <a:solidFill>
                  <a:srgbClr val="CC0000"/>
                </a:solidFill>
                <a:latin typeface="Times New Roman" pitchFamily="18" charset="0"/>
                <a:cs typeface="Times New Roman" pitchFamily="18" charset="0"/>
              </a:rPr>
              <a:t>. </a:t>
            </a:r>
            <a:r>
              <a:rPr lang="vi-VN" sz="2400" b="1" dirty="0">
                <a:solidFill>
                  <a:srgbClr val="CC0000"/>
                </a:solidFill>
                <a:latin typeface="Times New Roman" pitchFamily="18" charset="0"/>
                <a:cs typeface="Times New Roman" pitchFamily="18" charset="0"/>
              </a:rPr>
              <a:t>Tính chất </a:t>
            </a:r>
            <a:r>
              <a:rPr lang="en-US" sz="2400" b="1" dirty="0" err="1" smtClean="0">
                <a:solidFill>
                  <a:srgbClr val="CC0000"/>
                </a:solidFill>
                <a:latin typeface="Times New Roman" pitchFamily="18" charset="0"/>
                <a:cs typeface="Times New Roman" pitchFamily="18" charset="0"/>
              </a:rPr>
              <a:t>gió</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mùa</a:t>
            </a:r>
            <a:endParaRPr lang="vi-VN" sz="2400" b="1" dirty="0">
              <a:solidFill>
                <a:srgbClr val="CC0000"/>
              </a:solidFill>
              <a:latin typeface="Times New Roman" pitchFamily="18" charset="0"/>
              <a:cs typeface="Times New Roman" pitchFamily="18" charset="0"/>
            </a:endParaRPr>
          </a:p>
        </p:txBody>
      </p:sp>
      <p:pic>
        <p:nvPicPr>
          <p:cNvPr id="35" name="Picture 10" descr="http://thumbs.dreamstime.com/z/%E6%9C%89%E7%99%BD%E8%89%B2%E6%B3%A1%E5%BD%B1%E7%9A%84thinking%E6%95%99%E6%8E%88-36777654.jpg"/>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36139" t="20400" r="8351" b="19564"/>
          <a:stretch/>
        </p:blipFill>
        <p:spPr bwMode="auto">
          <a:xfrm>
            <a:off x="6948424" y="4422043"/>
            <a:ext cx="2019364" cy="2253337"/>
          </a:xfrm>
          <a:prstGeom prst="rect">
            <a:avLst/>
          </a:prstGeom>
          <a:noFill/>
          <a:extLst>
            <a:ext uri="{909E8E84-426E-40DD-AFC4-6F175D3DCCD1}">
              <a14:hiddenFill xmlns:a14="http://schemas.microsoft.com/office/drawing/2010/main">
                <a:solidFill>
                  <a:srgbClr val="FFFFFF"/>
                </a:solidFill>
              </a14:hiddenFill>
            </a:ext>
          </a:extLst>
        </p:spPr>
      </p:pic>
      <p:sp>
        <p:nvSpPr>
          <p:cNvPr id="36" name="Rounded Rectangular Callout 35"/>
          <p:cNvSpPr/>
          <p:nvPr/>
        </p:nvSpPr>
        <p:spPr>
          <a:xfrm>
            <a:off x="446490" y="1981200"/>
            <a:ext cx="6792509" cy="3567511"/>
          </a:xfrm>
          <a:prstGeom prst="wedgeRoundRectCallout">
            <a:avLst>
              <a:gd name="adj1" fmla="val 47893"/>
              <a:gd name="adj2" fmla="val 57486"/>
              <a:gd name="adj3" fmla="val 16667"/>
            </a:avLst>
          </a:prstGeom>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endParaRPr lang="en-US" dirty="0">
              <a:effectLst/>
              <a:latin typeface="Times New Roman" panose="02020603050405020304" pitchFamily="18" charset="0"/>
              <a:cs typeface="Times New Roman" panose="02020603050405020304" pitchFamily="18" charset="0"/>
            </a:endParaRPr>
          </a:p>
        </p:txBody>
      </p:sp>
      <p:pic>
        <p:nvPicPr>
          <p:cNvPr id="37" name="Picture 12" descr="http://previews.123rf.com/images/mistac/mistac1207/mistac120700017/14524015-A-cartoon-boy-with-a-good-idea-Stock-Vector-thinking.jpg"/>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32065" r="45098" b="81605"/>
          <a:stretch/>
        </p:blipFill>
        <p:spPr bwMode="auto">
          <a:xfrm rot="1019582">
            <a:off x="7778141" y="3732296"/>
            <a:ext cx="990752" cy="798025"/>
          </a:xfrm>
          <a:prstGeom prst="rect">
            <a:avLst/>
          </a:prstGeom>
          <a:noFill/>
          <a:extLst>
            <a:ext uri="{909E8E84-426E-40DD-AFC4-6F175D3DCCD1}">
              <a14:hiddenFill xmlns:a14="http://schemas.microsoft.com/office/drawing/2010/main">
                <a:solidFill>
                  <a:srgbClr val="FFFFFF"/>
                </a:solidFill>
              </a14:hiddenFill>
            </a:ext>
          </a:extLst>
        </p:spPr>
      </p:pic>
      <p:sp>
        <p:nvSpPr>
          <p:cNvPr id="38" name="Rectangle 37"/>
          <p:cNvSpPr/>
          <p:nvPr/>
        </p:nvSpPr>
        <p:spPr>
          <a:xfrm>
            <a:off x="685802" y="1981200"/>
            <a:ext cx="6553198" cy="3477875"/>
          </a:xfrm>
          <a:prstGeom prst="rect">
            <a:avLst/>
          </a:prstGeom>
        </p:spPr>
        <p:txBody>
          <a:bodyPr wrap="square">
            <a:spAutoFit/>
          </a:bodyPr>
          <a:lstStyle/>
          <a:p>
            <a:pPr algn="just">
              <a:spcBef>
                <a:spcPts val="600"/>
              </a:spcBef>
              <a:spcAft>
                <a:spcPts val="0"/>
              </a:spcAft>
            </a:pPr>
            <a:r>
              <a:rPr lang="nl-NL" sz="1900" b="1" dirty="0">
                <a:latin typeface="Times New Roman" panose="02020603050405020304" pitchFamily="18" charset="0"/>
                <a:ea typeface="Cambria" pitchFamily="18" charset="0"/>
                <a:cs typeface="Times New Roman" panose="02020603050405020304" pitchFamily="18" charset="0"/>
              </a:rPr>
              <a:t>* Gió mùa mùa </a:t>
            </a:r>
            <a:r>
              <a:rPr lang="nl-NL" sz="1900" b="1" dirty="0" smtClean="0">
                <a:latin typeface="Times New Roman" panose="02020603050405020304" pitchFamily="18" charset="0"/>
                <a:ea typeface="Cambria" pitchFamily="18" charset="0"/>
                <a:cs typeface="Times New Roman" panose="02020603050405020304" pitchFamily="18" charset="0"/>
              </a:rPr>
              <a:t>hạ: </a:t>
            </a:r>
            <a:endParaRPr lang="en-US" sz="1900" b="1" dirty="0">
              <a:latin typeface="Times New Roman" panose="02020603050405020304" pitchFamily="18" charset="0"/>
              <a:ea typeface="Cambria" pitchFamily="18" charset="0"/>
              <a:cs typeface="Times New Roman" panose="02020603050405020304" pitchFamily="18" charset="0"/>
            </a:endParaRPr>
          </a:p>
          <a:p>
            <a:pPr algn="just">
              <a:spcBef>
                <a:spcPts val="600"/>
              </a:spcBef>
              <a:spcAft>
                <a:spcPts val="0"/>
              </a:spcAft>
            </a:pPr>
            <a:r>
              <a:rPr lang="nl-NL" sz="1900" dirty="0">
                <a:latin typeface="Times New Roman" panose="02020603050405020304" pitchFamily="18" charset="0"/>
                <a:ea typeface="Cambria" pitchFamily="18" charset="0"/>
                <a:cs typeface="Times New Roman" panose="02020603050405020304" pitchFamily="18" charset="0"/>
              </a:rPr>
              <a:t>- Thời gian: từ tháng 5 – </a:t>
            </a:r>
            <a:r>
              <a:rPr lang="nl-NL" sz="1900" dirty="0" smtClean="0">
                <a:latin typeface="Times New Roman" panose="02020603050405020304" pitchFamily="18" charset="0"/>
                <a:ea typeface="Cambria" pitchFamily="18" charset="0"/>
                <a:cs typeface="Times New Roman" panose="02020603050405020304" pitchFamily="18" charset="0"/>
              </a:rPr>
              <a:t>10. </a:t>
            </a:r>
            <a:endParaRPr lang="en-US" sz="1900" dirty="0">
              <a:latin typeface="Times New Roman" panose="02020603050405020304" pitchFamily="18" charset="0"/>
              <a:ea typeface="Cambria" pitchFamily="18" charset="0"/>
              <a:cs typeface="Times New Roman" panose="02020603050405020304" pitchFamily="18" charset="0"/>
            </a:endParaRPr>
          </a:p>
          <a:p>
            <a:pPr algn="just">
              <a:spcBef>
                <a:spcPts val="600"/>
              </a:spcBef>
              <a:spcAft>
                <a:spcPts val="0"/>
              </a:spcAft>
            </a:pPr>
            <a:r>
              <a:rPr lang="nl-NL" sz="1900" dirty="0">
                <a:latin typeface="Times New Roman" panose="02020603050405020304" pitchFamily="18" charset="0"/>
                <a:ea typeface="Cambria" pitchFamily="18" charset="0"/>
                <a:cs typeface="Times New Roman" panose="02020603050405020304" pitchFamily="18" charset="0"/>
              </a:rPr>
              <a:t>- Nguồn gốc: áp cao Bắc Ấn Độ Dương và áp cao cận chí tuyến Nam bán cầu.</a:t>
            </a:r>
            <a:endParaRPr lang="en-US" sz="1900" dirty="0">
              <a:latin typeface="Times New Roman" panose="02020603050405020304" pitchFamily="18" charset="0"/>
              <a:ea typeface="Cambria" pitchFamily="18" charset="0"/>
              <a:cs typeface="Times New Roman" panose="02020603050405020304" pitchFamily="18" charset="0"/>
            </a:endParaRPr>
          </a:p>
          <a:p>
            <a:pPr algn="just">
              <a:spcBef>
                <a:spcPts val="600"/>
              </a:spcBef>
              <a:spcAft>
                <a:spcPts val="0"/>
              </a:spcAft>
            </a:pPr>
            <a:r>
              <a:rPr lang="nl-NL" sz="1900" dirty="0">
                <a:latin typeface="Times New Roman" panose="02020603050405020304" pitchFamily="18" charset="0"/>
                <a:ea typeface="Cambria" pitchFamily="18" charset="0"/>
                <a:cs typeface="Times New Roman" panose="02020603050405020304" pitchFamily="18" charset="0"/>
              </a:rPr>
              <a:t>- Hướng gió: </a:t>
            </a:r>
            <a:r>
              <a:rPr lang="nl-NL" sz="1900" dirty="0" smtClean="0">
                <a:latin typeface="Times New Roman" panose="02020603050405020304" pitchFamily="18" charset="0"/>
                <a:ea typeface="Cambria" pitchFamily="18" charset="0"/>
                <a:cs typeface="Times New Roman" panose="02020603050405020304" pitchFamily="18" charset="0"/>
              </a:rPr>
              <a:t>tây nam, </a:t>
            </a:r>
            <a:r>
              <a:rPr lang="nl-NL" sz="1900" dirty="0">
                <a:latin typeface="Times New Roman" panose="02020603050405020304" pitchFamily="18" charset="0"/>
                <a:ea typeface="Cambria" pitchFamily="18" charset="0"/>
                <a:cs typeface="Times New Roman" panose="02020603050405020304" pitchFamily="18" charset="0"/>
              </a:rPr>
              <a:t>đối với miền Bắc là </a:t>
            </a:r>
            <a:r>
              <a:rPr lang="nl-NL" sz="1900" dirty="0" smtClean="0">
                <a:latin typeface="Times New Roman" panose="02020603050405020304" pitchFamily="18" charset="0"/>
                <a:ea typeface="Cambria" pitchFamily="18" charset="0"/>
                <a:cs typeface="Times New Roman" panose="02020603050405020304" pitchFamily="18" charset="0"/>
              </a:rPr>
              <a:t>đông nam.</a:t>
            </a:r>
            <a:endParaRPr lang="en-US" sz="1900" dirty="0">
              <a:latin typeface="Times New Roman" panose="02020603050405020304" pitchFamily="18" charset="0"/>
              <a:ea typeface="Cambria" pitchFamily="18" charset="0"/>
              <a:cs typeface="Times New Roman" panose="02020603050405020304" pitchFamily="18" charset="0"/>
            </a:endParaRPr>
          </a:p>
          <a:p>
            <a:pPr algn="just">
              <a:spcBef>
                <a:spcPts val="600"/>
              </a:spcBef>
              <a:spcAft>
                <a:spcPts val="0"/>
              </a:spcAft>
            </a:pPr>
            <a:r>
              <a:rPr lang="nl-NL" sz="1900" dirty="0">
                <a:latin typeface="Times New Roman" panose="02020603050405020304" pitchFamily="18" charset="0"/>
                <a:ea typeface="Cambria" pitchFamily="18" charset="0"/>
                <a:cs typeface="Times New Roman" panose="02020603050405020304" pitchFamily="18" charset="0"/>
              </a:rPr>
              <a:t>- Đặc điểm: </a:t>
            </a:r>
            <a:endParaRPr lang="en-US" sz="1900" dirty="0">
              <a:latin typeface="Times New Roman" panose="02020603050405020304" pitchFamily="18" charset="0"/>
              <a:ea typeface="Cambria" pitchFamily="18" charset="0"/>
              <a:cs typeface="Times New Roman" panose="02020603050405020304" pitchFamily="18" charset="0"/>
            </a:endParaRPr>
          </a:p>
          <a:p>
            <a:pPr algn="just">
              <a:spcBef>
                <a:spcPts val="600"/>
              </a:spcBef>
              <a:spcAft>
                <a:spcPts val="0"/>
              </a:spcAft>
            </a:pPr>
            <a:r>
              <a:rPr lang="vi-VN" sz="1900" dirty="0">
                <a:latin typeface="Times New Roman" panose="02020603050405020304" pitchFamily="18" charset="0"/>
                <a:ea typeface="Cambria" pitchFamily="18" charset="0"/>
                <a:cs typeface="Times New Roman" panose="02020603050405020304" pitchFamily="18" charset="0"/>
              </a:rPr>
              <a:t>+ Đầu mùa hạ: gây mưa cho Nam Bộ, Tây Nguyên nhưng gây khô nóng cho phía  đông Trường Sơn và nam Tây Bắc.</a:t>
            </a:r>
          </a:p>
          <a:p>
            <a:pPr algn="just">
              <a:spcBef>
                <a:spcPts val="600"/>
              </a:spcBef>
              <a:spcAft>
                <a:spcPts val="0"/>
              </a:spcAft>
            </a:pPr>
            <a:r>
              <a:rPr lang="vi-VN" sz="1900" dirty="0">
                <a:latin typeface="Times New Roman" panose="02020603050405020304" pitchFamily="18" charset="0"/>
                <a:ea typeface="Cambria" pitchFamily="18" charset="0"/>
                <a:cs typeface="Times New Roman" panose="02020603050405020304" pitchFamily="18" charset="0"/>
              </a:rPr>
              <a:t>+ Giữa và cuối mùa hạ: nóng ẩm, mưa nhiều trên phạm vi </a:t>
            </a:r>
            <a:r>
              <a:rPr lang="en-US" sz="1900" dirty="0" smtClean="0">
                <a:latin typeface="Times New Roman" panose="02020603050405020304" pitchFamily="18" charset="0"/>
                <a:ea typeface="Cambria" pitchFamily="18" charset="0"/>
                <a:cs typeface="Times New Roman" panose="02020603050405020304" pitchFamily="18" charset="0"/>
              </a:rPr>
              <a:t>      </a:t>
            </a:r>
            <a:r>
              <a:rPr lang="vi-VN" sz="1900" dirty="0" smtClean="0">
                <a:latin typeface="Times New Roman" panose="02020603050405020304" pitchFamily="18" charset="0"/>
                <a:ea typeface="Cambria" pitchFamily="18" charset="0"/>
                <a:cs typeface="Times New Roman" panose="02020603050405020304" pitchFamily="18" charset="0"/>
              </a:rPr>
              <a:t>cả </a:t>
            </a:r>
            <a:r>
              <a:rPr lang="vi-VN" sz="1900" dirty="0">
                <a:latin typeface="Times New Roman" panose="02020603050405020304" pitchFamily="18" charset="0"/>
                <a:ea typeface="Cambria" pitchFamily="18" charset="0"/>
                <a:cs typeface="Times New Roman" panose="02020603050405020304" pitchFamily="18" charset="0"/>
              </a:rPr>
              <a:t>nước.</a:t>
            </a:r>
          </a:p>
        </p:txBody>
      </p:sp>
      <p:sp>
        <p:nvSpPr>
          <p:cNvPr id="39" name="Title 1"/>
          <p:cNvSpPr txBox="1">
            <a:spLocks/>
          </p:cNvSpPr>
          <p:nvPr/>
        </p:nvSpPr>
        <p:spPr>
          <a:xfrm>
            <a:off x="22994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400" b="1" dirty="0">
                <a:solidFill>
                  <a:srgbClr val="0D30DD"/>
                </a:solidFill>
                <a:latin typeface="Times New Roman" panose="02020603050405020304" pitchFamily="18" charset="0"/>
                <a:cs typeface="Times New Roman" panose="02020603050405020304" pitchFamily="18" charset="0"/>
              </a:rPr>
              <a:t>KHÍ HẬU NHIỆT ĐỚI ẨM GIÓ MÙA </a:t>
            </a:r>
          </a:p>
        </p:txBody>
      </p:sp>
    </p:spTree>
    <p:extLst>
      <p:ext uri="{BB962C8B-B14F-4D97-AF65-F5344CB8AC3E}">
        <p14:creationId xmlns:p14="http://schemas.microsoft.com/office/powerpoint/2010/main" val="28242253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37"/>
                                        </p:tgtEl>
                                        <p:attrNameLst>
                                          <p:attrName>r</p:attrName>
                                        </p:attrNameLst>
                                      </p:cBhvr>
                                    </p:animRot>
                                    <p:animRot by="-240000">
                                      <p:cBhvr>
                                        <p:cTn id="13" dur="200" fill="hold">
                                          <p:stCondLst>
                                            <p:cond delay="200"/>
                                          </p:stCondLst>
                                        </p:cTn>
                                        <p:tgtEl>
                                          <p:spTgt spid="37"/>
                                        </p:tgtEl>
                                        <p:attrNameLst>
                                          <p:attrName>r</p:attrName>
                                        </p:attrNameLst>
                                      </p:cBhvr>
                                    </p:animRot>
                                    <p:animRot by="240000">
                                      <p:cBhvr>
                                        <p:cTn id="14" dur="200" fill="hold">
                                          <p:stCondLst>
                                            <p:cond delay="400"/>
                                          </p:stCondLst>
                                        </p:cTn>
                                        <p:tgtEl>
                                          <p:spTgt spid="37"/>
                                        </p:tgtEl>
                                        <p:attrNameLst>
                                          <p:attrName>r</p:attrName>
                                        </p:attrNameLst>
                                      </p:cBhvr>
                                    </p:animRot>
                                    <p:animRot by="-240000">
                                      <p:cBhvr>
                                        <p:cTn id="15" dur="200" fill="hold">
                                          <p:stCondLst>
                                            <p:cond delay="600"/>
                                          </p:stCondLst>
                                        </p:cTn>
                                        <p:tgtEl>
                                          <p:spTgt spid="37"/>
                                        </p:tgtEl>
                                        <p:attrNameLst>
                                          <p:attrName>r</p:attrName>
                                        </p:attrNameLst>
                                      </p:cBhvr>
                                    </p:animRot>
                                    <p:animRot by="120000">
                                      <p:cBhvr>
                                        <p:cTn id="16" dur="200" fill="hold">
                                          <p:stCondLst>
                                            <p:cond delay="800"/>
                                          </p:stCondLst>
                                        </p:cTn>
                                        <p:tgtEl>
                                          <p:spTgt spid="37"/>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randombar(horizontal)">
                                      <p:cBhvr>
                                        <p:cTn id="21" dur="500"/>
                                        <p:tgtEl>
                                          <p:spTgt spid="36"/>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randombar(horizontal)">
                                      <p:cBhvr>
                                        <p:cTn id="24" dur="500"/>
                                        <p:tgtEl>
                                          <p:spTgt spid="38"/>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38">
                                            <p:txEl>
                                              <p:pRg st="0" end="0"/>
                                            </p:txEl>
                                          </p:spTgt>
                                        </p:tgtEl>
                                        <p:attrNameLst>
                                          <p:attrName>style.visibility</p:attrName>
                                        </p:attrNameLst>
                                      </p:cBhvr>
                                      <p:to>
                                        <p:strVal val="visible"/>
                                      </p:to>
                                    </p:set>
                                    <p:animEffect transition="in" filter="randombar(horizontal)">
                                      <p:cBhvr>
                                        <p:cTn id="29" dur="500"/>
                                        <p:tgtEl>
                                          <p:spTgt spid="38">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nodeType="clickEffect">
                                  <p:stCondLst>
                                    <p:cond delay="0"/>
                                  </p:stCondLst>
                                  <p:childTnLst>
                                    <p:set>
                                      <p:cBhvr>
                                        <p:cTn id="33" dur="1" fill="hold">
                                          <p:stCondLst>
                                            <p:cond delay="0"/>
                                          </p:stCondLst>
                                        </p:cTn>
                                        <p:tgtEl>
                                          <p:spTgt spid="38">
                                            <p:txEl>
                                              <p:pRg st="1" end="1"/>
                                            </p:txEl>
                                          </p:spTgt>
                                        </p:tgtEl>
                                        <p:attrNameLst>
                                          <p:attrName>style.visibility</p:attrName>
                                        </p:attrNameLst>
                                      </p:cBhvr>
                                      <p:to>
                                        <p:strVal val="visible"/>
                                      </p:to>
                                    </p:set>
                                    <p:animEffect transition="in" filter="randombar(horizontal)">
                                      <p:cBhvr>
                                        <p:cTn id="34" dur="500"/>
                                        <p:tgtEl>
                                          <p:spTgt spid="38">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38">
                                            <p:txEl>
                                              <p:pRg st="2" end="2"/>
                                            </p:txEl>
                                          </p:spTgt>
                                        </p:tgtEl>
                                        <p:attrNameLst>
                                          <p:attrName>style.visibility</p:attrName>
                                        </p:attrNameLst>
                                      </p:cBhvr>
                                      <p:to>
                                        <p:strVal val="visible"/>
                                      </p:to>
                                    </p:set>
                                    <p:animEffect transition="in" filter="randombar(horizontal)">
                                      <p:cBhvr>
                                        <p:cTn id="39" dur="500"/>
                                        <p:tgtEl>
                                          <p:spTgt spid="38">
                                            <p:txEl>
                                              <p:pRg st="2" end="2"/>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nodeType="clickEffect">
                                  <p:stCondLst>
                                    <p:cond delay="0"/>
                                  </p:stCondLst>
                                  <p:childTnLst>
                                    <p:set>
                                      <p:cBhvr>
                                        <p:cTn id="43" dur="1" fill="hold">
                                          <p:stCondLst>
                                            <p:cond delay="0"/>
                                          </p:stCondLst>
                                        </p:cTn>
                                        <p:tgtEl>
                                          <p:spTgt spid="38">
                                            <p:txEl>
                                              <p:pRg st="3" end="3"/>
                                            </p:txEl>
                                          </p:spTgt>
                                        </p:tgtEl>
                                        <p:attrNameLst>
                                          <p:attrName>style.visibility</p:attrName>
                                        </p:attrNameLst>
                                      </p:cBhvr>
                                      <p:to>
                                        <p:strVal val="visible"/>
                                      </p:to>
                                    </p:set>
                                    <p:animEffect transition="in" filter="randombar(horizontal)">
                                      <p:cBhvr>
                                        <p:cTn id="44" dur="500"/>
                                        <p:tgtEl>
                                          <p:spTgt spid="38">
                                            <p:txEl>
                                              <p:pRg st="3" end="3"/>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10" fill="hold" nodeType="clickEffect">
                                  <p:stCondLst>
                                    <p:cond delay="0"/>
                                  </p:stCondLst>
                                  <p:childTnLst>
                                    <p:set>
                                      <p:cBhvr>
                                        <p:cTn id="48" dur="1" fill="hold">
                                          <p:stCondLst>
                                            <p:cond delay="0"/>
                                          </p:stCondLst>
                                        </p:cTn>
                                        <p:tgtEl>
                                          <p:spTgt spid="38">
                                            <p:txEl>
                                              <p:pRg st="4" end="4"/>
                                            </p:txEl>
                                          </p:spTgt>
                                        </p:tgtEl>
                                        <p:attrNameLst>
                                          <p:attrName>style.visibility</p:attrName>
                                        </p:attrNameLst>
                                      </p:cBhvr>
                                      <p:to>
                                        <p:strVal val="visible"/>
                                      </p:to>
                                    </p:set>
                                    <p:animEffect transition="in" filter="randombar(horizontal)">
                                      <p:cBhvr>
                                        <p:cTn id="49" dur="500"/>
                                        <p:tgtEl>
                                          <p:spTgt spid="38">
                                            <p:txEl>
                                              <p:pRg st="4" end="4"/>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4" presetClass="entr" presetSubtype="10" fill="hold" nodeType="clickEffect">
                                  <p:stCondLst>
                                    <p:cond delay="0"/>
                                  </p:stCondLst>
                                  <p:childTnLst>
                                    <p:set>
                                      <p:cBhvr>
                                        <p:cTn id="53" dur="1" fill="hold">
                                          <p:stCondLst>
                                            <p:cond delay="0"/>
                                          </p:stCondLst>
                                        </p:cTn>
                                        <p:tgtEl>
                                          <p:spTgt spid="38">
                                            <p:txEl>
                                              <p:pRg st="5" end="5"/>
                                            </p:txEl>
                                          </p:spTgt>
                                        </p:tgtEl>
                                        <p:attrNameLst>
                                          <p:attrName>style.visibility</p:attrName>
                                        </p:attrNameLst>
                                      </p:cBhvr>
                                      <p:to>
                                        <p:strVal val="visible"/>
                                      </p:to>
                                    </p:set>
                                    <p:animEffect transition="in" filter="randombar(horizontal)">
                                      <p:cBhvr>
                                        <p:cTn id="54" dur="500"/>
                                        <p:tgtEl>
                                          <p:spTgt spid="38">
                                            <p:txEl>
                                              <p:pRg st="5" end="5"/>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4" presetClass="entr" presetSubtype="10" fill="hold" nodeType="clickEffect">
                                  <p:stCondLst>
                                    <p:cond delay="0"/>
                                  </p:stCondLst>
                                  <p:childTnLst>
                                    <p:set>
                                      <p:cBhvr>
                                        <p:cTn id="58" dur="1" fill="hold">
                                          <p:stCondLst>
                                            <p:cond delay="0"/>
                                          </p:stCondLst>
                                        </p:cTn>
                                        <p:tgtEl>
                                          <p:spTgt spid="38">
                                            <p:txEl>
                                              <p:pRg st="6" end="6"/>
                                            </p:txEl>
                                          </p:spTgt>
                                        </p:tgtEl>
                                        <p:attrNameLst>
                                          <p:attrName>style.visibility</p:attrName>
                                        </p:attrNameLst>
                                      </p:cBhvr>
                                      <p:to>
                                        <p:strVal val="visible"/>
                                      </p:to>
                                    </p:set>
                                    <p:animEffect transition="in" filter="randombar(horizontal)">
                                      <p:cBhvr>
                                        <p:cTn id="59" dur="500"/>
                                        <p:tgtEl>
                                          <p:spTgt spid="3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endParaRPr lang="en-US" sz="3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21" name="Title 1"/>
          <p:cNvSpPr txBox="1">
            <a:spLocks/>
          </p:cNvSpPr>
          <p:nvPr/>
        </p:nvSpPr>
        <p:spPr>
          <a:xfrm>
            <a:off x="22232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vi-VN" sz="2400" b="1" dirty="0" smtClean="0">
                <a:solidFill>
                  <a:srgbClr val="0D30DD"/>
                </a:solidFill>
                <a:latin typeface="Times New Roman" panose="02020603050405020304" pitchFamily="18" charset="0"/>
                <a:cs typeface="Times New Roman" panose="02020603050405020304" pitchFamily="18" charset="0"/>
              </a:rPr>
              <a:t>SỰ PHÂN HÓA ĐA DẠNG CỦA KHÍ HẬU </a:t>
            </a:r>
            <a:endParaRPr lang="en-US" sz="2400" b="1" dirty="0" smtClean="0">
              <a:solidFill>
                <a:srgbClr val="0D30DD"/>
              </a:solidFill>
              <a:latin typeface="Times New Roman" panose="02020603050405020304" pitchFamily="18" charset="0"/>
              <a:cs typeface="Times New Roman" panose="02020603050405020304" pitchFamily="18" charset="0"/>
            </a:endParaRPr>
          </a:p>
          <a:p>
            <a:pPr algn="just"/>
            <a:r>
              <a:rPr lang="vi-VN" sz="2400" b="1" dirty="0" smtClean="0">
                <a:solidFill>
                  <a:srgbClr val="0D30DD"/>
                </a:solidFill>
                <a:latin typeface="Times New Roman" panose="02020603050405020304" pitchFamily="18" charset="0"/>
                <a:cs typeface="Times New Roman" panose="02020603050405020304" pitchFamily="18" charset="0"/>
              </a:rPr>
              <a:t>VIỆT </a:t>
            </a:r>
            <a:r>
              <a:rPr lang="vi-VN" sz="2400" b="1" dirty="0" smtClean="0">
                <a:solidFill>
                  <a:srgbClr val="0D30DD"/>
                </a:solidFill>
                <a:latin typeface="Times New Roman" panose="02020603050405020304" pitchFamily="18" charset="0"/>
                <a:cs typeface="Times New Roman" panose="02020603050405020304" pitchFamily="18" charset="0"/>
              </a:rPr>
              <a:t>NAM</a:t>
            </a:r>
            <a:endParaRPr lang="en-US" sz="2400" b="1" dirty="0">
              <a:solidFill>
                <a:srgbClr val="0D30DD"/>
              </a:solidFill>
              <a:latin typeface="Times New Roman" panose="02020603050405020304" pitchFamily="18" charset="0"/>
              <a:cs typeface="Times New Roman" panose="02020603050405020304" pitchFamily="18" charset="0"/>
            </a:endParaRPr>
          </a:p>
        </p:txBody>
      </p:sp>
      <p:sp>
        <p:nvSpPr>
          <p:cNvPr id="22" name="Rectangle 21"/>
          <p:cNvSpPr/>
          <p:nvPr/>
        </p:nvSpPr>
        <p:spPr>
          <a:xfrm>
            <a:off x="228600" y="1371600"/>
            <a:ext cx="4953000" cy="5170646"/>
          </a:xfrm>
          <a:prstGeom prst="rect">
            <a:avLst/>
          </a:prstGeom>
          <a:solidFill>
            <a:srgbClr val="BCFCD4"/>
          </a:solidFill>
          <a:ln>
            <a:solidFill>
              <a:srgbClr val="00B050"/>
            </a:solidFill>
          </a:ln>
        </p:spPr>
        <p:txBody>
          <a:bodyPr wrap="square">
            <a:spAutoFit/>
          </a:bodyPr>
          <a:lstStyle/>
          <a:p>
            <a:pPr algn="ctr"/>
            <a:r>
              <a:rPr lang="en-US" sz="2200" b="1" dirty="0" smtClean="0">
                <a:solidFill>
                  <a:srgbClr val="00B050"/>
                </a:solidFill>
                <a:latin typeface="Times New Roman" panose="02020603050405020304" pitchFamily="18" charset="0"/>
                <a:ea typeface="Cambria" panose="02040503050406030204" pitchFamily="18" charset="0"/>
                <a:cs typeface="Times New Roman" panose="02020603050405020304" pitchFamily="18" charset="0"/>
              </a:rPr>
              <a:t>HOẠT ĐỘNG NHÓM</a:t>
            </a:r>
          </a:p>
          <a:p>
            <a:pPr algn="ctr"/>
            <a:r>
              <a:rPr lang="en-US" sz="2200" b="1" dirty="0" err="1" smtClean="0">
                <a:solidFill>
                  <a:srgbClr val="00B050"/>
                </a:solidFill>
                <a:latin typeface="Times New Roman" panose="02020603050405020304" pitchFamily="18" charset="0"/>
                <a:ea typeface="Cambria" panose="02040503050406030204" pitchFamily="18" charset="0"/>
                <a:cs typeface="Times New Roman" panose="02020603050405020304" pitchFamily="18" charset="0"/>
              </a:rPr>
              <a:t>Thời</a:t>
            </a:r>
            <a:r>
              <a:rPr lang="en-US" sz="2200" b="1" dirty="0" smtClean="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b="1" dirty="0" err="1" smtClean="0">
                <a:solidFill>
                  <a:srgbClr val="00B050"/>
                </a:solidFill>
                <a:latin typeface="Times New Roman" panose="02020603050405020304" pitchFamily="18" charset="0"/>
                <a:ea typeface="Cambria" panose="02040503050406030204" pitchFamily="18" charset="0"/>
                <a:cs typeface="Times New Roman" panose="02020603050405020304" pitchFamily="18" charset="0"/>
              </a:rPr>
              <a:t>gian</a:t>
            </a:r>
            <a:r>
              <a:rPr lang="en-US" sz="2200" b="1" dirty="0" smtClean="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10 </a:t>
            </a:r>
            <a:r>
              <a:rPr lang="en-US" sz="2200" b="1" dirty="0" err="1" smtClean="0">
                <a:solidFill>
                  <a:srgbClr val="00B050"/>
                </a:solidFill>
                <a:latin typeface="Times New Roman" panose="02020603050405020304" pitchFamily="18" charset="0"/>
                <a:ea typeface="Cambria" panose="02040503050406030204" pitchFamily="18" charset="0"/>
                <a:cs typeface="Times New Roman" panose="02020603050405020304" pitchFamily="18" charset="0"/>
              </a:rPr>
              <a:t>phút</a:t>
            </a:r>
            <a:endParaRPr lang="en-US" sz="2200" b="1" dirty="0">
              <a:solidFill>
                <a:srgbClr val="00B050"/>
              </a:solidFill>
              <a:latin typeface="Times New Roman" panose="02020603050405020304" pitchFamily="18" charset="0"/>
              <a:ea typeface="Cambria" panose="02040503050406030204" pitchFamily="18" charset="0"/>
              <a:cs typeface="Times New Roman" panose="02020603050405020304" pitchFamily="18" charset="0"/>
            </a:endParaRPr>
          </a:p>
          <a:p>
            <a:pPr algn="ctr"/>
            <a:r>
              <a:rPr lang="en-US" sz="2200" b="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NHIỆM VỤ</a:t>
            </a:r>
          </a:p>
          <a:p>
            <a:pPr algn="just"/>
            <a:r>
              <a:rPr lang="en-US" sz="2200" b="1" dirty="0" smtClean="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NHÓM 1 VÀ 2: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Quan</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sát</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hình</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4.1,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các</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hình</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ảnh</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và</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kênh</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chữ</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SGK, n</a:t>
            </a:r>
            <a:r>
              <a:rPr lang="vi-VN"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êu </a:t>
            </a:r>
            <a:r>
              <a:rPr lang="vi-VN" sz="22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biểu hiện của sự sự phân hóa bắc – nam của khí hậu nước ta</a:t>
            </a:r>
            <a:r>
              <a:rPr lang="vi-VN"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Giải</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thích</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nguyên</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nhân</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a:t>
            </a:r>
          </a:p>
          <a:p>
            <a:pPr algn="just"/>
            <a:r>
              <a:rPr lang="en-US" sz="2200" b="1"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NHÓM </a:t>
            </a:r>
            <a:r>
              <a:rPr lang="en-US" sz="2200" b="1" dirty="0" smtClean="0">
                <a:solidFill>
                  <a:srgbClr val="00B050"/>
                </a:solidFill>
                <a:latin typeface="Times New Roman" panose="02020603050405020304" pitchFamily="18" charset="0"/>
                <a:ea typeface="Cambria" panose="02040503050406030204" pitchFamily="18" charset="0"/>
                <a:cs typeface="Times New Roman" panose="02020603050405020304" pitchFamily="18" charset="0"/>
              </a:rPr>
              <a:t>3 </a:t>
            </a:r>
            <a:r>
              <a:rPr lang="en-US" sz="2200" b="1"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VÀ </a:t>
            </a:r>
            <a:r>
              <a:rPr lang="en-US" sz="2200" b="1" dirty="0" smtClean="0">
                <a:solidFill>
                  <a:srgbClr val="00B050"/>
                </a:solidFill>
                <a:latin typeface="Times New Roman" panose="02020603050405020304" pitchFamily="18" charset="0"/>
                <a:ea typeface="Cambria" panose="02040503050406030204" pitchFamily="18" charset="0"/>
                <a:cs typeface="Times New Roman" panose="02020603050405020304" pitchFamily="18" charset="0"/>
              </a:rPr>
              <a:t>4: </a:t>
            </a:r>
            <a:r>
              <a:rPr lang="en-US" sz="2200" i="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Quan</a:t>
            </a:r>
            <a:r>
              <a:rPr lang="en-US" sz="22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sát</a:t>
            </a:r>
            <a:r>
              <a:rPr lang="en-US" sz="22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hình</a:t>
            </a:r>
            <a:r>
              <a:rPr lang="en-US" sz="22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4.1</a:t>
            </a:r>
            <a:r>
              <a:rPr lang="en-US" sz="22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các</a:t>
            </a:r>
            <a:r>
              <a:rPr lang="en-US" sz="22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hình</a:t>
            </a:r>
            <a:r>
              <a:rPr lang="en-US" sz="22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ảnh</a:t>
            </a:r>
            <a:r>
              <a:rPr lang="en-US" sz="22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và</a:t>
            </a:r>
            <a:r>
              <a:rPr lang="en-US" sz="22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kênh</a:t>
            </a:r>
            <a:r>
              <a:rPr lang="en-US" sz="22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chữ</a:t>
            </a:r>
            <a:r>
              <a:rPr lang="en-US" sz="22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SGK, n</a:t>
            </a:r>
            <a:r>
              <a:rPr lang="vi-VN" sz="22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êu biểu hiện của sự sự phân hóa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đông</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tây</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vi-VN"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của </a:t>
            </a:r>
            <a:r>
              <a:rPr lang="vi-VN" sz="22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khí hậu nước ta.</a:t>
            </a:r>
            <a:r>
              <a:rPr lang="en-US" sz="22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Giải</a:t>
            </a:r>
            <a:r>
              <a:rPr lang="en-US" sz="22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thích</a:t>
            </a:r>
            <a:r>
              <a:rPr lang="en-US" sz="22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nguyên</a:t>
            </a:r>
            <a:r>
              <a:rPr lang="en-US" sz="22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nhân</a:t>
            </a:r>
            <a:r>
              <a:rPr lang="en-US" sz="22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a:t>
            </a:r>
          </a:p>
          <a:p>
            <a:pPr algn="just"/>
            <a:r>
              <a:rPr lang="en-US" sz="2200" b="1"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 NHÓM </a:t>
            </a:r>
            <a:r>
              <a:rPr lang="en-US" sz="2200" b="1" dirty="0" smtClean="0">
                <a:solidFill>
                  <a:srgbClr val="00B050"/>
                </a:solidFill>
                <a:latin typeface="Times New Roman" panose="02020603050405020304" pitchFamily="18" charset="0"/>
                <a:ea typeface="Cambria" panose="02040503050406030204" pitchFamily="18" charset="0"/>
                <a:cs typeface="Times New Roman" panose="02020603050405020304" pitchFamily="18" charset="0"/>
              </a:rPr>
              <a:t>5 </a:t>
            </a:r>
            <a:r>
              <a:rPr lang="en-US" sz="2200" b="1" dirty="0">
                <a:solidFill>
                  <a:srgbClr val="00B050"/>
                </a:solidFill>
                <a:latin typeface="Times New Roman" panose="02020603050405020304" pitchFamily="18" charset="0"/>
                <a:ea typeface="Cambria" panose="02040503050406030204" pitchFamily="18" charset="0"/>
                <a:cs typeface="Times New Roman" panose="02020603050405020304" pitchFamily="18" charset="0"/>
              </a:rPr>
              <a:t>VÀ </a:t>
            </a:r>
            <a:r>
              <a:rPr lang="en-US" sz="2200" b="1" dirty="0" smtClean="0">
                <a:solidFill>
                  <a:srgbClr val="00B050"/>
                </a:solidFill>
                <a:latin typeface="Times New Roman" panose="02020603050405020304" pitchFamily="18" charset="0"/>
                <a:ea typeface="Cambria" panose="02040503050406030204" pitchFamily="18" charset="0"/>
                <a:cs typeface="Times New Roman" panose="02020603050405020304" pitchFamily="18" charset="0"/>
              </a:rPr>
              <a:t>6: </a:t>
            </a:r>
            <a:r>
              <a:rPr lang="en-US" sz="2200" i="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Quan</a:t>
            </a:r>
            <a:r>
              <a:rPr lang="en-US" sz="22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sát</a:t>
            </a:r>
            <a:r>
              <a:rPr lang="en-US" sz="22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hình</a:t>
            </a:r>
            <a:r>
              <a:rPr lang="en-US" sz="22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4.1</a:t>
            </a:r>
            <a:r>
              <a:rPr lang="en-US" sz="22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các</a:t>
            </a:r>
            <a:r>
              <a:rPr lang="en-US" sz="22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hình</a:t>
            </a:r>
            <a:r>
              <a:rPr lang="en-US" sz="22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ảnh</a:t>
            </a:r>
            <a:r>
              <a:rPr lang="en-US" sz="22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và</a:t>
            </a:r>
            <a:r>
              <a:rPr lang="en-US" sz="22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kênh</a:t>
            </a:r>
            <a:r>
              <a:rPr lang="en-US" sz="22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chữ</a:t>
            </a:r>
            <a:r>
              <a:rPr lang="en-US" sz="22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SGK, n</a:t>
            </a:r>
            <a:r>
              <a:rPr lang="vi-VN" sz="22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êu biểu hiện của sự sự phân hóa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theo</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độ</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cao</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vi-VN"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của </a:t>
            </a:r>
            <a:r>
              <a:rPr lang="vi-VN" sz="22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khí hậu nước ta.</a:t>
            </a:r>
            <a:r>
              <a:rPr lang="en-US" sz="22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Giải</a:t>
            </a:r>
            <a:r>
              <a:rPr lang="en-US" sz="22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thích</a:t>
            </a:r>
            <a:r>
              <a:rPr lang="en-US" sz="22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nguyên</a:t>
            </a:r>
            <a:r>
              <a:rPr lang="en-US" sz="22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a:t>
            </a:r>
            <a:r>
              <a:rPr lang="en-US" sz="2200" i="1" dirty="0" err="1">
                <a:solidFill>
                  <a:srgbClr val="FF0000"/>
                </a:solidFill>
                <a:latin typeface="Times New Roman" panose="02020603050405020304" pitchFamily="18" charset="0"/>
                <a:ea typeface="Cambria" panose="02040503050406030204" pitchFamily="18" charset="0"/>
                <a:cs typeface="Times New Roman" panose="02020603050405020304" pitchFamily="18" charset="0"/>
              </a:rPr>
              <a:t>nhân</a:t>
            </a:r>
            <a:r>
              <a:rPr lang="en-US" sz="22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a:t>
            </a:r>
            <a:endParaRPr lang="en-US" sz="22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endParaRPr>
          </a:p>
        </p:txBody>
      </p:sp>
      <p:pic>
        <p:nvPicPr>
          <p:cNvPr id="2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9037" y="1524000"/>
            <a:ext cx="815670" cy="76405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6" name="Picture 8" descr="https://media.baosonla.org.vn/public/hieupt/2023-02-16/14.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94122" y="7239000"/>
            <a:ext cx="8269878" cy="5514975"/>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p:cNvPicPr/>
          <p:nvPr/>
        </p:nvPicPr>
        <p:blipFill>
          <a:blip r:embed="rId7">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5311075" y="1295398"/>
            <a:ext cx="3528126" cy="5269201"/>
          </a:xfrm>
          <a:prstGeom prst="rect">
            <a:avLst/>
          </a:prstGeom>
          <a:noFill/>
          <a:ln>
            <a:solidFill>
              <a:srgbClr val="FF0000"/>
            </a:solidFill>
          </a:ln>
        </p:spPr>
      </p:pic>
    </p:spTree>
    <p:extLst>
      <p:ext uri="{BB962C8B-B14F-4D97-AF65-F5344CB8AC3E}">
        <p14:creationId xmlns:p14="http://schemas.microsoft.com/office/powerpoint/2010/main" val="33117808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randombar(horizontal)">
                                      <p:cBhvr>
                                        <p:cTn id="10" dur="5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22">
                                            <p:txEl>
                                              <p:pRg st="0" end="0"/>
                                            </p:txEl>
                                          </p:spTgt>
                                        </p:tgtEl>
                                        <p:attrNameLst>
                                          <p:attrName>style.visibility</p:attrName>
                                        </p:attrNameLst>
                                      </p:cBhvr>
                                      <p:to>
                                        <p:strVal val="visible"/>
                                      </p:to>
                                    </p:set>
                                    <p:animEffect transition="in" filter="randombar(horizontal)">
                                      <p:cBhvr>
                                        <p:cTn id="15" dur="500"/>
                                        <p:tgtEl>
                                          <p:spTgt spid="22">
                                            <p:txEl>
                                              <p:pRg st="0" end="0"/>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22">
                                            <p:txEl>
                                              <p:pRg st="1" end="1"/>
                                            </p:txEl>
                                          </p:spTgt>
                                        </p:tgtEl>
                                        <p:attrNameLst>
                                          <p:attrName>style.visibility</p:attrName>
                                        </p:attrNameLst>
                                      </p:cBhvr>
                                      <p:to>
                                        <p:strVal val="visible"/>
                                      </p:to>
                                    </p:set>
                                    <p:animEffect transition="in" filter="randombar(horizontal)">
                                      <p:cBhvr>
                                        <p:cTn id="18" dur="500"/>
                                        <p:tgtEl>
                                          <p:spTgt spid="22">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22">
                                            <p:txEl>
                                              <p:pRg st="2" end="2"/>
                                            </p:txEl>
                                          </p:spTgt>
                                        </p:tgtEl>
                                        <p:attrNameLst>
                                          <p:attrName>style.visibility</p:attrName>
                                        </p:attrNameLst>
                                      </p:cBhvr>
                                      <p:to>
                                        <p:strVal val="visible"/>
                                      </p:to>
                                    </p:set>
                                    <p:animEffect transition="in" filter="randombar(horizontal)">
                                      <p:cBhvr>
                                        <p:cTn id="23" dur="500"/>
                                        <p:tgtEl>
                                          <p:spTgt spid="2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22">
                                            <p:txEl>
                                              <p:pRg st="3" end="3"/>
                                            </p:txEl>
                                          </p:spTgt>
                                        </p:tgtEl>
                                        <p:attrNameLst>
                                          <p:attrName>style.visibility</p:attrName>
                                        </p:attrNameLst>
                                      </p:cBhvr>
                                      <p:to>
                                        <p:strVal val="visible"/>
                                      </p:to>
                                    </p:set>
                                    <p:animEffect transition="in" filter="randombar(horizontal)">
                                      <p:cBhvr>
                                        <p:cTn id="28" dur="500"/>
                                        <p:tgtEl>
                                          <p:spTgt spid="22">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randombar(horizontal)">
                                      <p:cBhvr>
                                        <p:cTn id="33" dur="500"/>
                                        <p:tgtEl>
                                          <p:spTgt spid="28"/>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nodeType="clickEffect">
                                  <p:stCondLst>
                                    <p:cond delay="0"/>
                                  </p:stCondLst>
                                  <p:childTnLst>
                                    <p:set>
                                      <p:cBhvr>
                                        <p:cTn id="37" dur="1" fill="hold">
                                          <p:stCondLst>
                                            <p:cond delay="0"/>
                                          </p:stCondLst>
                                        </p:cTn>
                                        <p:tgtEl>
                                          <p:spTgt spid="22">
                                            <p:txEl>
                                              <p:pRg st="4" end="4"/>
                                            </p:txEl>
                                          </p:spTgt>
                                        </p:tgtEl>
                                        <p:attrNameLst>
                                          <p:attrName>style.visibility</p:attrName>
                                        </p:attrNameLst>
                                      </p:cBhvr>
                                      <p:to>
                                        <p:strVal val="visible"/>
                                      </p:to>
                                    </p:set>
                                    <p:animEffect transition="in" filter="randombar(horizontal)">
                                      <p:cBhvr>
                                        <p:cTn id="38" dur="500"/>
                                        <p:tgtEl>
                                          <p:spTgt spid="22">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4" presetClass="entr" presetSubtype="10" fill="hold" nodeType="clickEffect">
                                  <p:stCondLst>
                                    <p:cond delay="0"/>
                                  </p:stCondLst>
                                  <p:childTnLst>
                                    <p:set>
                                      <p:cBhvr>
                                        <p:cTn id="42" dur="1" fill="hold">
                                          <p:stCondLst>
                                            <p:cond delay="0"/>
                                          </p:stCondLst>
                                        </p:cTn>
                                        <p:tgtEl>
                                          <p:spTgt spid="22">
                                            <p:txEl>
                                              <p:pRg st="5" end="5"/>
                                            </p:txEl>
                                          </p:spTgt>
                                        </p:tgtEl>
                                        <p:attrNameLst>
                                          <p:attrName>style.visibility</p:attrName>
                                        </p:attrNameLst>
                                      </p:cBhvr>
                                      <p:to>
                                        <p:strVal val="visible"/>
                                      </p:to>
                                    </p:set>
                                    <p:animEffect transition="in" filter="randombar(horizontal)">
                                      <p:cBhvr>
                                        <p:cTn id="43" dur="500"/>
                                        <p:tgtEl>
                                          <p:spTgt spid="2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endParaRPr lang="en-US" sz="3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20" name="TextBox 19"/>
          <p:cNvSpPr txBox="1"/>
          <p:nvPr/>
        </p:nvSpPr>
        <p:spPr>
          <a:xfrm>
            <a:off x="954112" y="6248400"/>
            <a:ext cx="3160688" cy="369332"/>
          </a:xfrm>
          <a:prstGeom prst="rect">
            <a:avLst/>
          </a:prstGeom>
          <a:noFill/>
        </p:spPr>
        <p:txBody>
          <a:bodyPr wrap="square" rtlCol="0">
            <a:spAutoFit/>
          </a:bodyPr>
          <a:lstStyle/>
          <a:p>
            <a:pPr algn="ctr"/>
            <a:r>
              <a:rPr lang="en-US" dirty="0" err="1" smtClean="0">
                <a:latin typeface="Times New Roman" panose="02020603050405020304" pitchFamily="18" charset="0"/>
                <a:ea typeface="Cambria" pitchFamily="18" charset="0"/>
                <a:cs typeface="Times New Roman" panose="02020603050405020304" pitchFamily="18" charset="0"/>
              </a:rPr>
              <a:t>Dãy</a:t>
            </a:r>
            <a:r>
              <a:rPr lang="en-US" dirty="0" smtClean="0">
                <a:latin typeface="Times New Roman" panose="02020603050405020304" pitchFamily="18" charset="0"/>
                <a:ea typeface="Cambria" pitchFamily="18" charset="0"/>
                <a:cs typeface="Times New Roman" panose="02020603050405020304" pitchFamily="18" charset="0"/>
              </a:rPr>
              <a:t> </a:t>
            </a:r>
            <a:r>
              <a:rPr lang="en-US" dirty="0" err="1" smtClean="0">
                <a:latin typeface="Times New Roman" panose="02020603050405020304" pitchFamily="18" charset="0"/>
                <a:ea typeface="Cambria" pitchFamily="18" charset="0"/>
                <a:cs typeface="Times New Roman" panose="02020603050405020304" pitchFamily="18" charset="0"/>
              </a:rPr>
              <a:t>Hoàng</a:t>
            </a:r>
            <a:r>
              <a:rPr lang="en-US" dirty="0" smtClean="0">
                <a:latin typeface="Times New Roman" panose="02020603050405020304" pitchFamily="18" charset="0"/>
                <a:ea typeface="Cambria" pitchFamily="18" charset="0"/>
                <a:cs typeface="Times New Roman" panose="02020603050405020304" pitchFamily="18" charset="0"/>
              </a:rPr>
              <a:t> </a:t>
            </a:r>
            <a:r>
              <a:rPr lang="en-US" dirty="0" err="1" smtClean="0">
                <a:latin typeface="Times New Roman" panose="02020603050405020304" pitchFamily="18" charset="0"/>
                <a:ea typeface="Cambria" pitchFamily="18" charset="0"/>
                <a:cs typeface="Times New Roman" panose="02020603050405020304" pitchFamily="18" charset="0"/>
              </a:rPr>
              <a:t>Liên</a:t>
            </a:r>
            <a:r>
              <a:rPr lang="en-US" dirty="0" smtClean="0">
                <a:latin typeface="Times New Roman" panose="02020603050405020304" pitchFamily="18" charset="0"/>
                <a:ea typeface="Cambria" pitchFamily="18" charset="0"/>
                <a:cs typeface="Times New Roman" panose="02020603050405020304" pitchFamily="18" charset="0"/>
              </a:rPr>
              <a:t> </a:t>
            </a:r>
            <a:r>
              <a:rPr lang="en-US" dirty="0" err="1" smtClean="0">
                <a:latin typeface="Times New Roman" panose="02020603050405020304" pitchFamily="18" charset="0"/>
                <a:ea typeface="Cambria" pitchFamily="18" charset="0"/>
                <a:cs typeface="Times New Roman" panose="02020603050405020304" pitchFamily="18" charset="0"/>
              </a:rPr>
              <a:t>Sơn</a:t>
            </a:r>
            <a:endParaRPr lang="en-US" dirty="0">
              <a:latin typeface="Times New Roman" panose="02020603050405020304" pitchFamily="18" charset="0"/>
              <a:ea typeface="Cambria" pitchFamily="18" charset="0"/>
              <a:cs typeface="Times New Roman" panose="02020603050405020304" pitchFamily="18" charset="0"/>
            </a:endParaRPr>
          </a:p>
        </p:txBody>
      </p:sp>
      <p:sp>
        <p:nvSpPr>
          <p:cNvPr id="22" name="TextBox 21"/>
          <p:cNvSpPr txBox="1"/>
          <p:nvPr/>
        </p:nvSpPr>
        <p:spPr>
          <a:xfrm>
            <a:off x="5058570" y="6260068"/>
            <a:ext cx="3171030" cy="369332"/>
          </a:xfrm>
          <a:prstGeom prst="rect">
            <a:avLst/>
          </a:prstGeom>
          <a:noFill/>
        </p:spPr>
        <p:txBody>
          <a:bodyPr wrap="square" rtlCol="0">
            <a:spAutoFit/>
          </a:bodyPr>
          <a:lstStyle/>
          <a:p>
            <a:pPr algn="ctr"/>
            <a:r>
              <a:rPr lang="en-US" dirty="0" err="1" smtClean="0">
                <a:latin typeface="Times New Roman" panose="02020603050405020304" pitchFamily="18" charset="0"/>
                <a:ea typeface="Cambria" pitchFamily="18" charset="0"/>
                <a:cs typeface="Times New Roman" panose="02020603050405020304" pitchFamily="18" charset="0"/>
              </a:rPr>
              <a:t>Tuyết</a:t>
            </a:r>
            <a:r>
              <a:rPr lang="en-US" dirty="0" smtClean="0">
                <a:latin typeface="Times New Roman" panose="02020603050405020304" pitchFamily="18" charset="0"/>
                <a:ea typeface="Cambria" pitchFamily="18" charset="0"/>
                <a:cs typeface="Times New Roman" panose="02020603050405020304" pitchFamily="18" charset="0"/>
              </a:rPr>
              <a:t> </a:t>
            </a:r>
            <a:r>
              <a:rPr lang="en-US" dirty="0" err="1" smtClean="0">
                <a:latin typeface="Times New Roman" panose="02020603050405020304" pitchFamily="18" charset="0"/>
                <a:ea typeface="Cambria" pitchFamily="18" charset="0"/>
                <a:cs typeface="Times New Roman" panose="02020603050405020304" pitchFamily="18" charset="0"/>
              </a:rPr>
              <a:t>rơi</a:t>
            </a:r>
            <a:r>
              <a:rPr lang="en-US" dirty="0" smtClean="0">
                <a:latin typeface="Times New Roman" panose="02020603050405020304" pitchFamily="18" charset="0"/>
                <a:ea typeface="Cambria" pitchFamily="18" charset="0"/>
                <a:cs typeface="Times New Roman" panose="02020603050405020304" pitchFamily="18" charset="0"/>
              </a:rPr>
              <a:t> ở Sa Pa</a:t>
            </a:r>
            <a:endParaRPr lang="en-US" dirty="0">
              <a:latin typeface="Times New Roman" panose="02020603050405020304" pitchFamily="18" charset="0"/>
              <a:ea typeface="Cambria" pitchFamily="18" charset="0"/>
              <a:cs typeface="Times New Roman" panose="02020603050405020304" pitchFamily="18" charset="0"/>
            </a:endParaRPr>
          </a:p>
        </p:txBody>
      </p:sp>
      <p:sp>
        <p:nvSpPr>
          <p:cNvPr id="24" name="TextBox 23"/>
          <p:cNvSpPr txBox="1"/>
          <p:nvPr/>
        </p:nvSpPr>
        <p:spPr>
          <a:xfrm>
            <a:off x="5410200" y="3581400"/>
            <a:ext cx="2502994" cy="369332"/>
          </a:xfrm>
          <a:prstGeom prst="rect">
            <a:avLst/>
          </a:prstGeom>
          <a:noFill/>
        </p:spPr>
        <p:txBody>
          <a:bodyPr wrap="square" rtlCol="0">
            <a:spAutoFit/>
          </a:bodyPr>
          <a:lstStyle/>
          <a:p>
            <a:pPr algn="ctr"/>
            <a:r>
              <a:rPr lang="en-US" dirty="0" err="1" smtClean="0">
                <a:latin typeface="Times New Roman" panose="02020603050405020304" pitchFamily="18" charset="0"/>
                <a:ea typeface="Cambria" pitchFamily="18" charset="0"/>
                <a:cs typeface="Times New Roman" panose="02020603050405020304" pitchFamily="18" charset="0"/>
              </a:rPr>
              <a:t>Mùa</a:t>
            </a:r>
            <a:r>
              <a:rPr lang="en-US" dirty="0" smtClean="0">
                <a:latin typeface="Times New Roman" panose="02020603050405020304" pitchFamily="18" charset="0"/>
                <a:ea typeface="Cambria" pitchFamily="18" charset="0"/>
                <a:cs typeface="Times New Roman" panose="02020603050405020304" pitchFamily="18" charset="0"/>
              </a:rPr>
              <a:t> </a:t>
            </a:r>
            <a:r>
              <a:rPr lang="en-US" dirty="0" err="1" smtClean="0">
                <a:latin typeface="Times New Roman" panose="02020603050405020304" pitchFamily="18" charset="0"/>
                <a:ea typeface="Cambria" pitchFamily="18" charset="0"/>
                <a:cs typeface="Times New Roman" panose="02020603050405020304" pitchFamily="18" charset="0"/>
              </a:rPr>
              <a:t>khô</a:t>
            </a:r>
            <a:r>
              <a:rPr lang="en-US" dirty="0" smtClean="0">
                <a:latin typeface="Times New Roman" panose="02020603050405020304" pitchFamily="18" charset="0"/>
                <a:ea typeface="Cambria" pitchFamily="18" charset="0"/>
                <a:cs typeface="Times New Roman" panose="02020603050405020304" pitchFamily="18" charset="0"/>
              </a:rPr>
              <a:t> ở TPHCM</a:t>
            </a:r>
            <a:endParaRPr lang="en-US" dirty="0">
              <a:latin typeface="Times New Roman" panose="02020603050405020304" pitchFamily="18" charset="0"/>
              <a:ea typeface="Cambria" pitchFamily="18" charset="0"/>
              <a:cs typeface="Times New Roman" panose="02020603050405020304" pitchFamily="18" charset="0"/>
            </a:endParaRPr>
          </a:p>
        </p:txBody>
      </p:sp>
      <p:pic>
        <p:nvPicPr>
          <p:cNvPr id="12290"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48199" y="1418722"/>
            <a:ext cx="3886200" cy="2148682"/>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5151" y="4114800"/>
            <a:ext cx="3889248" cy="2133600"/>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2"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2582" y="4114801"/>
            <a:ext cx="3797015"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Title 1"/>
          <p:cNvSpPr txBox="1">
            <a:spLocks/>
          </p:cNvSpPr>
          <p:nvPr/>
        </p:nvSpPr>
        <p:spPr>
          <a:xfrm>
            <a:off x="22232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vi-VN" sz="2400" b="1" dirty="0" smtClean="0">
                <a:solidFill>
                  <a:srgbClr val="0D30DD"/>
                </a:solidFill>
                <a:latin typeface="Times New Roman" panose="02020603050405020304" pitchFamily="18" charset="0"/>
                <a:cs typeface="Times New Roman" panose="02020603050405020304" pitchFamily="18" charset="0"/>
              </a:rPr>
              <a:t>SỰ PHÂN HÓA ĐA DẠNG CỦA KHÍ HẬU </a:t>
            </a:r>
            <a:endParaRPr lang="en-US" sz="2400" b="1" dirty="0" smtClean="0">
              <a:solidFill>
                <a:srgbClr val="0D30DD"/>
              </a:solidFill>
              <a:latin typeface="Times New Roman" panose="02020603050405020304" pitchFamily="18" charset="0"/>
              <a:cs typeface="Times New Roman" panose="02020603050405020304" pitchFamily="18" charset="0"/>
            </a:endParaRPr>
          </a:p>
          <a:p>
            <a:pPr algn="just"/>
            <a:r>
              <a:rPr lang="vi-VN" sz="2400" b="1" dirty="0" smtClean="0">
                <a:solidFill>
                  <a:srgbClr val="0D30DD"/>
                </a:solidFill>
                <a:latin typeface="Times New Roman" panose="02020603050405020304" pitchFamily="18" charset="0"/>
                <a:cs typeface="Times New Roman" panose="02020603050405020304" pitchFamily="18" charset="0"/>
              </a:rPr>
              <a:t>VIỆT </a:t>
            </a:r>
            <a:r>
              <a:rPr lang="vi-VN" sz="2400" b="1" dirty="0" smtClean="0">
                <a:solidFill>
                  <a:srgbClr val="0D30DD"/>
                </a:solidFill>
                <a:latin typeface="Times New Roman" panose="02020603050405020304" pitchFamily="18" charset="0"/>
                <a:cs typeface="Times New Roman" panose="02020603050405020304" pitchFamily="18" charset="0"/>
              </a:rPr>
              <a:t>NAM</a:t>
            </a:r>
            <a:endParaRPr lang="en-US" sz="2400" b="1" dirty="0">
              <a:solidFill>
                <a:srgbClr val="0D30DD"/>
              </a:solidFill>
              <a:latin typeface="Times New Roman" panose="02020603050405020304" pitchFamily="18" charset="0"/>
              <a:cs typeface="Times New Roman" panose="02020603050405020304" pitchFamily="18" charset="0"/>
            </a:endParaRPr>
          </a:p>
        </p:txBody>
      </p:sp>
      <p:pic>
        <p:nvPicPr>
          <p:cNvPr id="28" name="Picture 27"/>
          <p:cNvPicPr/>
          <p:nvPr/>
        </p:nvPicPr>
        <p:blipFill>
          <a:blip r:embed="rId8">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622582" y="1424818"/>
            <a:ext cx="3720671" cy="2341248"/>
          </a:xfrm>
          <a:prstGeom prst="rect">
            <a:avLst/>
          </a:prstGeom>
          <a:noFill/>
          <a:ln>
            <a:solidFill>
              <a:srgbClr val="FF0000"/>
            </a:solidFill>
          </a:ln>
        </p:spPr>
      </p:pic>
    </p:spTree>
    <p:extLst>
      <p:ext uri="{BB962C8B-B14F-4D97-AF65-F5344CB8AC3E}">
        <p14:creationId xmlns:p14="http://schemas.microsoft.com/office/powerpoint/2010/main" val="20117468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randombar(horizontal)">
                                      <p:cBhvr>
                                        <p:cTn id="7" dur="500"/>
                                        <p:tgtEl>
                                          <p:spTgt spid="28"/>
                                        </p:tgtEl>
                                      </p:cBhvr>
                                    </p:animEffect>
                                  </p:childTnLst>
                                </p:cTn>
                              </p:par>
                              <p:par>
                                <p:cTn id="8" presetID="14" presetClass="entr" presetSubtype="10" fill="hold" nodeType="withEffect">
                                  <p:stCondLst>
                                    <p:cond delay="0"/>
                                  </p:stCondLst>
                                  <p:childTnLst>
                                    <p:set>
                                      <p:cBhvr>
                                        <p:cTn id="9" dur="1" fill="hold">
                                          <p:stCondLst>
                                            <p:cond delay="0"/>
                                          </p:stCondLst>
                                        </p:cTn>
                                        <p:tgtEl>
                                          <p:spTgt spid="12290"/>
                                        </p:tgtEl>
                                        <p:attrNameLst>
                                          <p:attrName>style.visibility</p:attrName>
                                        </p:attrNameLst>
                                      </p:cBhvr>
                                      <p:to>
                                        <p:strVal val="visible"/>
                                      </p:to>
                                    </p:set>
                                    <p:animEffect transition="in" filter="randombar(horizontal)">
                                      <p:cBhvr>
                                        <p:cTn id="10" dur="500"/>
                                        <p:tgtEl>
                                          <p:spTgt spid="12290"/>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randombar(horizontal)">
                                      <p:cBhvr>
                                        <p:cTn id="13" dur="500"/>
                                        <p:tgtEl>
                                          <p:spTgt spid="24"/>
                                        </p:tgtEl>
                                      </p:cBhvr>
                                    </p:animEffect>
                                  </p:childTnLst>
                                </p:cTn>
                              </p:par>
                              <p:par>
                                <p:cTn id="14" presetID="14" presetClass="entr" presetSubtype="10" fill="hold" nodeType="withEffect">
                                  <p:stCondLst>
                                    <p:cond delay="0"/>
                                  </p:stCondLst>
                                  <p:childTnLst>
                                    <p:set>
                                      <p:cBhvr>
                                        <p:cTn id="15" dur="1" fill="hold">
                                          <p:stCondLst>
                                            <p:cond delay="0"/>
                                          </p:stCondLst>
                                        </p:cTn>
                                        <p:tgtEl>
                                          <p:spTgt spid="12292"/>
                                        </p:tgtEl>
                                        <p:attrNameLst>
                                          <p:attrName>style.visibility</p:attrName>
                                        </p:attrNameLst>
                                      </p:cBhvr>
                                      <p:to>
                                        <p:strVal val="visible"/>
                                      </p:to>
                                    </p:set>
                                    <p:animEffect transition="in" filter="randombar(horizontal)">
                                      <p:cBhvr>
                                        <p:cTn id="16" dur="500"/>
                                        <p:tgtEl>
                                          <p:spTgt spid="12292"/>
                                        </p:tgtEl>
                                      </p:cBhvr>
                                    </p:animEffect>
                                  </p:childTnLst>
                                </p:cTn>
                              </p:par>
                              <p:par>
                                <p:cTn id="17" presetID="14" presetClass="entr" presetSubtype="10" fill="hold" nodeType="withEffect">
                                  <p:stCondLst>
                                    <p:cond delay="0"/>
                                  </p:stCondLst>
                                  <p:childTnLst>
                                    <p:set>
                                      <p:cBhvr>
                                        <p:cTn id="18" dur="1" fill="hold">
                                          <p:stCondLst>
                                            <p:cond delay="0"/>
                                          </p:stCondLst>
                                        </p:cTn>
                                        <p:tgtEl>
                                          <p:spTgt spid="12291"/>
                                        </p:tgtEl>
                                        <p:attrNameLst>
                                          <p:attrName>style.visibility</p:attrName>
                                        </p:attrNameLst>
                                      </p:cBhvr>
                                      <p:to>
                                        <p:strVal val="visible"/>
                                      </p:to>
                                    </p:set>
                                    <p:animEffect transition="in" filter="randombar(horizontal)">
                                      <p:cBhvr>
                                        <p:cTn id="19" dur="500"/>
                                        <p:tgtEl>
                                          <p:spTgt spid="12291"/>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randombar(horizontal)">
                                      <p:cBhvr>
                                        <p:cTn id="22" dur="500"/>
                                        <p:tgtEl>
                                          <p:spTgt spid="20"/>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randombar(horizontal)">
                                      <p:cBhvr>
                                        <p:cTn id="2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P spid="2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Cambria"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smtClean="0">
                <a:effectLst>
                  <a:outerShdw blurRad="38100" dist="38100" dir="2700000" algn="tl">
                    <a:srgbClr val="000000">
                      <a:alpha val="43137"/>
                    </a:srgbClr>
                  </a:outerShdw>
                </a:effectLst>
                <a:latin typeface="Cambria" pitchFamily="18" charset="0"/>
              </a:rPr>
              <a:t>2</a:t>
            </a:r>
            <a:endParaRPr lang="en-US" sz="3000" b="1" dirty="0">
              <a:effectLst>
                <a:outerShdw blurRad="38100" dist="38100" dir="2700000" algn="tl">
                  <a:srgbClr val="000000">
                    <a:alpha val="43137"/>
                  </a:srgbClr>
                </a:outerShdw>
              </a:effectLst>
              <a:latin typeface="Cambria" pitchFamily="18" charset="0"/>
            </a:endParaRP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endParaRPr>
          </a:p>
        </p:txBody>
      </p:sp>
      <p:graphicFrame>
        <p:nvGraphicFramePr>
          <p:cNvPr id="2" name="Diagram 1"/>
          <p:cNvGraphicFramePr/>
          <p:nvPr>
            <p:extLst>
              <p:ext uri="{D42A27DB-BD31-4B8C-83A1-F6EECF244321}">
                <p14:modId xmlns:p14="http://schemas.microsoft.com/office/powerpoint/2010/main" val="2499699797"/>
              </p:ext>
            </p:extLst>
          </p:nvPr>
        </p:nvGraphicFramePr>
        <p:xfrm>
          <a:off x="381000" y="1299019"/>
          <a:ext cx="8530387" cy="525418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1" name="Title 1"/>
          <p:cNvSpPr txBox="1">
            <a:spLocks/>
          </p:cNvSpPr>
          <p:nvPr/>
        </p:nvSpPr>
        <p:spPr>
          <a:xfrm>
            <a:off x="2209800"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vi-VN" sz="2400" b="1" dirty="0">
                <a:solidFill>
                  <a:srgbClr val="0D30DD"/>
                </a:solidFill>
                <a:latin typeface="Cambria" pitchFamily="18" charset="0"/>
              </a:rPr>
              <a:t>SỰ PHÂN HÓA ĐA DẠNG CỦA KHÍ HẬU VIỆT NAM</a:t>
            </a:r>
          </a:p>
        </p:txBody>
      </p:sp>
    </p:spTree>
    <p:extLst>
      <p:ext uri="{BB962C8B-B14F-4D97-AF65-F5344CB8AC3E}">
        <p14:creationId xmlns:p14="http://schemas.microsoft.com/office/powerpoint/2010/main" val="292080537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endParaRPr lang="en-US" sz="3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pic>
        <p:nvPicPr>
          <p:cNvPr id="20" name="Picture 1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5233" y="3477371"/>
            <a:ext cx="1357904" cy="101842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TextBox 2"/>
          <p:cNvSpPr txBox="1"/>
          <p:nvPr/>
        </p:nvSpPr>
        <p:spPr>
          <a:xfrm>
            <a:off x="807709" y="3618276"/>
            <a:ext cx="643139"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dirty="0" smtClean="0">
                <a:solidFill>
                  <a:srgbClr val="FF0000"/>
                </a:solidFill>
                <a:latin typeface="Times New Roman" panose="02020603050405020304" pitchFamily="18" charset="0"/>
                <a:ea typeface="Cambria" pitchFamily="18" charset="0"/>
                <a:cs typeface="Times New Roman" panose="02020603050405020304" pitchFamily="18" charset="0"/>
              </a:rPr>
              <a:t>4</a:t>
            </a:r>
            <a:endParaRPr lang="en-US" sz="4000" b="1" dirty="0">
              <a:solidFill>
                <a:srgbClr val="FF0000"/>
              </a:solidFill>
              <a:latin typeface="Times New Roman" panose="02020603050405020304" pitchFamily="18" charset="0"/>
              <a:ea typeface="Cambria" pitchFamily="18" charset="0"/>
              <a:cs typeface="Times New Roman" panose="02020603050405020304" pitchFamily="18" charset="0"/>
            </a:endParaRPr>
          </a:p>
        </p:txBody>
      </p:sp>
      <p:graphicFrame>
        <p:nvGraphicFramePr>
          <p:cNvPr id="3" name="Diagram 2"/>
          <p:cNvGraphicFramePr/>
          <p:nvPr>
            <p:extLst>
              <p:ext uri="{D42A27DB-BD31-4B8C-83A1-F6EECF244321}">
                <p14:modId xmlns:p14="http://schemas.microsoft.com/office/powerpoint/2010/main" val="2764776572"/>
              </p:ext>
            </p:extLst>
          </p:nvPr>
        </p:nvGraphicFramePr>
        <p:xfrm>
          <a:off x="1472184" y="1221009"/>
          <a:ext cx="7315201" cy="537636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9" name="Title 1"/>
          <p:cNvSpPr txBox="1">
            <a:spLocks/>
          </p:cNvSpPr>
          <p:nvPr/>
        </p:nvSpPr>
        <p:spPr>
          <a:xfrm>
            <a:off x="22232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vi-VN" sz="2400" b="1" dirty="0" smtClean="0">
                <a:solidFill>
                  <a:srgbClr val="0D30DD"/>
                </a:solidFill>
                <a:latin typeface="Times New Roman" panose="02020603050405020304" pitchFamily="18" charset="0"/>
                <a:cs typeface="Times New Roman" panose="02020603050405020304" pitchFamily="18" charset="0"/>
              </a:rPr>
              <a:t>SỰ PHÂN HÓA ĐA DẠNG CỦA KHÍ HẬU </a:t>
            </a:r>
            <a:endParaRPr lang="en-US" sz="2400" b="1" dirty="0" smtClean="0">
              <a:solidFill>
                <a:srgbClr val="0D30DD"/>
              </a:solidFill>
              <a:latin typeface="Times New Roman" panose="02020603050405020304" pitchFamily="18" charset="0"/>
              <a:cs typeface="Times New Roman" panose="02020603050405020304" pitchFamily="18" charset="0"/>
            </a:endParaRPr>
          </a:p>
          <a:p>
            <a:pPr algn="just"/>
            <a:r>
              <a:rPr lang="vi-VN" sz="2400" b="1" dirty="0" smtClean="0">
                <a:solidFill>
                  <a:srgbClr val="0D30DD"/>
                </a:solidFill>
                <a:latin typeface="Times New Roman" panose="02020603050405020304" pitchFamily="18" charset="0"/>
                <a:cs typeface="Times New Roman" panose="02020603050405020304" pitchFamily="18" charset="0"/>
              </a:rPr>
              <a:t>VIỆT </a:t>
            </a:r>
            <a:r>
              <a:rPr lang="vi-VN" sz="2400" b="1" dirty="0" smtClean="0">
                <a:solidFill>
                  <a:srgbClr val="0D30DD"/>
                </a:solidFill>
                <a:latin typeface="Times New Roman" panose="02020603050405020304" pitchFamily="18" charset="0"/>
                <a:cs typeface="Times New Roman" panose="02020603050405020304" pitchFamily="18" charset="0"/>
              </a:rPr>
              <a:t>NAM</a:t>
            </a:r>
            <a:endParaRPr lang="en-US" sz="2400" b="1" dirty="0">
              <a:solidFill>
                <a:srgbClr val="0D30DD"/>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843155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endParaRPr lang="en-US" sz="3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pic>
        <p:nvPicPr>
          <p:cNvPr id="35" name="Picture 10" descr="http://thumbs.dreamstime.com/z/%E6%9C%89%E7%99%BD%E8%89%B2%E6%B3%A1%E5%BD%B1%E7%9A%84thinking%E6%95%99%E6%8E%88-36777654.jpg"/>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36139" t="20400" r="8351" b="19564"/>
          <a:stretch/>
        </p:blipFill>
        <p:spPr bwMode="auto">
          <a:xfrm>
            <a:off x="6948424" y="4422043"/>
            <a:ext cx="2019364" cy="2253337"/>
          </a:xfrm>
          <a:prstGeom prst="rect">
            <a:avLst/>
          </a:prstGeom>
          <a:noFill/>
          <a:extLst>
            <a:ext uri="{909E8E84-426E-40DD-AFC4-6F175D3DCCD1}">
              <a14:hiddenFill xmlns:a14="http://schemas.microsoft.com/office/drawing/2010/main">
                <a:solidFill>
                  <a:srgbClr val="FFFFFF"/>
                </a:solidFill>
              </a14:hiddenFill>
            </a:ext>
          </a:extLst>
        </p:spPr>
      </p:pic>
      <p:sp>
        <p:nvSpPr>
          <p:cNvPr id="36" name="Rounded Rectangular Callout 35"/>
          <p:cNvSpPr/>
          <p:nvPr/>
        </p:nvSpPr>
        <p:spPr>
          <a:xfrm>
            <a:off x="446490" y="2209801"/>
            <a:ext cx="6792509" cy="3276600"/>
          </a:xfrm>
          <a:prstGeom prst="wedgeRoundRectCallout">
            <a:avLst>
              <a:gd name="adj1" fmla="val 47893"/>
              <a:gd name="adj2" fmla="val 57486"/>
              <a:gd name="adj3" fmla="val 16667"/>
            </a:avLst>
          </a:prstGeom>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endParaRPr lang="en-US" dirty="0">
              <a:effectLst/>
              <a:latin typeface="Times New Roman" panose="02020603050405020304" pitchFamily="18" charset="0"/>
              <a:cs typeface="Times New Roman" panose="02020603050405020304" pitchFamily="18" charset="0"/>
            </a:endParaRPr>
          </a:p>
        </p:txBody>
      </p:sp>
      <p:pic>
        <p:nvPicPr>
          <p:cNvPr id="37" name="Picture 12" descr="http://previews.123rf.com/images/mistac/mistac1207/mistac120700017/14524015-A-cartoon-boy-with-a-good-idea-Stock-Vector-thinking.jpg"/>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32065" r="45098" b="81605"/>
          <a:stretch/>
        </p:blipFill>
        <p:spPr bwMode="auto">
          <a:xfrm rot="1019582">
            <a:off x="7778141" y="3732296"/>
            <a:ext cx="990752" cy="798025"/>
          </a:xfrm>
          <a:prstGeom prst="rect">
            <a:avLst/>
          </a:prstGeom>
          <a:noFill/>
          <a:extLst>
            <a:ext uri="{909E8E84-426E-40DD-AFC4-6F175D3DCCD1}">
              <a14:hiddenFill xmlns:a14="http://schemas.microsoft.com/office/drawing/2010/main">
                <a:solidFill>
                  <a:srgbClr val="FFFFFF"/>
                </a:solidFill>
              </a14:hiddenFill>
            </a:ext>
          </a:extLst>
        </p:spPr>
      </p:pic>
      <p:sp>
        <p:nvSpPr>
          <p:cNvPr id="38" name="Rectangle 37"/>
          <p:cNvSpPr/>
          <p:nvPr/>
        </p:nvSpPr>
        <p:spPr>
          <a:xfrm>
            <a:off x="609600" y="2463933"/>
            <a:ext cx="6553198" cy="2258888"/>
          </a:xfrm>
          <a:prstGeom prst="rect">
            <a:avLst/>
          </a:prstGeom>
        </p:spPr>
        <p:txBody>
          <a:bodyPr wrap="square">
            <a:spAutoFit/>
          </a:bodyPr>
          <a:lstStyle/>
          <a:p>
            <a:pPr algn="just">
              <a:lnSpc>
                <a:spcPct val="115000"/>
              </a:lnSpc>
              <a:spcBef>
                <a:spcPts val="600"/>
              </a:spcBef>
              <a:spcAft>
                <a:spcPts val="0"/>
              </a:spcAft>
            </a:pPr>
            <a:r>
              <a:rPr lang="en-US" sz="2400" b="1" dirty="0" smtClean="0">
                <a:latin typeface="Times New Roman" panose="02020603050405020304" pitchFamily="18" charset="0"/>
                <a:ea typeface="Cambria" pitchFamily="18" charset="0"/>
                <a:cs typeface="Times New Roman" panose="02020603050405020304" pitchFamily="18" charset="0"/>
              </a:rPr>
              <a:t>-</a:t>
            </a:r>
            <a:r>
              <a:rPr lang="nl-NL" sz="2400" b="1" dirty="0" smtClean="0">
                <a:latin typeface="Times New Roman" panose="02020603050405020304" pitchFamily="18" charset="0"/>
                <a:ea typeface="Cambria" pitchFamily="18" charset="0"/>
                <a:cs typeface="Times New Roman" panose="02020603050405020304" pitchFamily="18" charset="0"/>
              </a:rPr>
              <a:t> </a:t>
            </a:r>
            <a:r>
              <a:rPr lang="nl-NL" sz="2400" b="1" dirty="0">
                <a:latin typeface="Times New Roman" panose="02020603050405020304" pitchFamily="18" charset="0"/>
                <a:ea typeface="Cambria" pitchFamily="18" charset="0"/>
                <a:cs typeface="Times New Roman" panose="02020603050405020304" pitchFamily="18" charset="0"/>
              </a:rPr>
              <a:t>Miền khí hậu phía Bắc:</a:t>
            </a:r>
            <a:r>
              <a:rPr lang="vi-VN" sz="2400" b="1" dirty="0">
                <a:latin typeface="Times New Roman" panose="02020603050405020304" pitchFamily="18" charset="0"/>
                <a:ea typeface="Cambria" pitchFamily="18" charset="0"/>
                <a:cs typeface="Times New Roman" panose="02020603050405020304" pitchFamily="18" charset="0"/>
              </a:rPr>
              <a:t> </a:t>
            </a:r>
            <a:r>
              <a:rPr lang="vi-VN" sz="2400" dirty="0">
                <a:latin typeface="Times New Roman" panose="02020603050405020304" pitchFamily="18" charset="0"/>
                <a:ea typeface="Cambria" pitchFamily="18" charset="0"/>
                <a:cs typeface="Times New Roman" panose="02020603050405020304" pitchFamily="18" charset="0"/>
              </a:rPr>
              <a:t>nhiệt độ trung bình năm trên 20</a:t>
            </a:r>
            <a:r>
              <a:rPr lang="vi-VN" sz="2400" baseline="30000" dirty="0">
                <a:latin typeface="Times New Roman" panose="02020603050405020304" pitchFamily="18" charset="0"/>
                <a:ea typeface="Cambria" pitchFamily="18" charset="0"/>
                <a:cs typeface="Times New Roman" panose="02020603050405020304" pitchFamily="18" charset="0"/>
              </a:rPr>
              <a:t>0</a:t>
            </a:r>
            <a:r>
              <a:rPr lang="vi-VN" sz="2400" dirty="0">
                <a:latin typeface="Times New Roman" panose="02020603050405020304" pitchFamily="18" charset="0"/>
                <a:ea typeface="Cambria" pitchFamily="18" charset="0"/>
                <a:cs typeface="Times New Roman" panose="02020603050405020304" pitchFamily="18" charset="0"/>
              </a:rPr>
              <a:t>C,</a:t>
            </a:r>
            <a:r>
              <a:rPr lang="nl-NL" sz="2400" dirty="0">
                <a:latin typeface="Times New Roman" panose="02020603050405020304" pitchFamily="18" charset="0"/>
                <a:ea typeface="Cambria" pitchFamily="18" charset="0"/>
                <a:cs typeface="Times New Roman" panose="02020603050405020304" pitchFamily="18" charset="0"/>
              </a:rPr>
              <a:t> có mùa đông lạnh, ít mưa; mùa hạ nóng, ẩm và mưa nhiều.</a:t>
            </a:r>
            <a:endParaRPr lang="en-US" sz="2400" dirty="0">
              <a:latin typeface="Times New Roman" panose="02020603050405020304" pitchFamily="18" charset="0"/>
              <a:ea typeface="Cambria" pitchFamily="18" charset="0"/>
              <a:cs typeface="Times New Roman" panose="02020603050405020304" pitchFamily="18" charset="0"/>
            </a:endParaRPr>
          </a:p>
          <a:p>
            <a:pPr algn="just">
              <a:lnSpc>
                <a:spcPct val="115000"/>
              </a:lnSpc>
              <a:spcBef>
                <a:spcPts val="600"/>
              </a:spcBef>
              <a:spcAft>
                <a:spcPts val="0"/>
              </a:spcAft>
            </a:pPr>
            <a:r>
              <a:rPr lang="en-US" sz="2400" b="1" dirty="0" smtClean="0">
                <a:latin typeface="Times New Roman" panose="02020603050405020304" pitchFamily="18" charset="0"/>
                <a:ea typeface="Cambria" pitchFamily="18" charset="0"/>
                <a:cs typeface="Times New Roman" panose="02020603050405020304" pitchFamily="18" charset="0"/>
              </a:rPr>
              <a:t>-</a:t>
            </a:r>
            <a:r>
              <a:rPr lang="nl-NL" sz="2400" b="1" dirty="0" smtClean="0">
                <a:latin typeface="Times New Roman" panose="02020603050405020304" pitchFamily="18" charset="0"/>
                <a:ea typeface="Cambria" pitchFamily="18" charset="0"/>
                <a:cs typeface="Times New Roman" panose="02020603050405020304" pitchFamily="18" charset="0"/>
              </a:rPr>
              <a:t> </a:t>
            </a:r>
            <a:r>
              <a:rPr lang="nl-NL" sz="2400" b="1" dirty="0">
                <a:latin typeface="Times New Roman" panose="02020603050405020304" pitchFamily="18" charset="0"/>
                <a:ea typeface="Cambria" pitchFamily="18" charset="0"/>
                <a:cs typeface="Times New Roman" panose="02020603050405020304" pitchFamily="18" charset="0"/>
              </a:rPr>
              <a:t>Miền khí hậu phía Nam: </a:t>
            </a:r>
            <a:r>
              <a:rPr lang="vi-VN" sz="2400" dirty="0">
                <a:latin typeface="Times New Roman" panose="02020603050405020304" pitchFamily="18" charset="0"/>
                <a:ea typeface="Cambria" pitchFamily="18" charset="0"/>
                <a:cs typeface="Times New Roman" panose="02020603050405020304" pitchFamily="18" charset="0"/>
              </a:rPr>
              <a:t>nhiệt độ trung bình năm trên 25</a:t>
            </a:r>
            <a:r>
              <a:rPr lang="vi-VN" sz="2400" baseline="30000" dirty="0">
                <a:latin typeface="Times New Roman" panose="02020603050405020304" pitchFamily="18" charset="0"/>
                <a:ea typeface="Cambria" pitchFamily="18" charset="0"/>
                <a:cs typeface="Times New Roman" panose="02020603050405020304" pitchFamily="18" charset="0"/>
              </a:rPr>
              <a:t>0</a:t>
            </a:r>
            <a:r>
              <a:rPr lang="vi-VN" sz="2400" dirty="0">
                <a:latin typeface="Times New Roman" panose="02020603050405020304" pitchFamily="18" charset="0"/>
                <a:ea typeface="Cambria" pitchFamily="18" charset="0"/>
                <a:cs typeface="Times New Roman" panose="02020603050405020304" pitchFamily="18" charset="0"/>
              </a:rPr>
              <a:t>C</a:t>
            </a:r>
            <a:r>
              <a:rPr lang="nl-NL" sz="2400" dirty="0">
                <a:latin typeface="Times New Roman" panose="02020603050405020304" pitchFamily="18" charset="0"/>
                <a:ea typeface="Cambria" pitchFamily="18" charset="0"/>
                <a:cs typeface="Times New Roman" panose="02020603050405020304" pitchFamily="18" charset="0"/>
              </a:rPr>
              <a:t>, có 2 mùa mưa, khô phân hóa rõ rệt.</a:t>
            </a:r>
            <a:endParaRPr lang="en-US" sz="2400" dirty="0">
              <a:latin typeface="Times New Roman" panose="02020603050405020304" pitchFamily="18" charset="0"/>
              <a:ea typeface="Cambria" pitchFamily="18" charset="0"/>
              <a:cs typeface="Times New Roman" panose="02020603050405020304" pitchFamily="18" charset="0"/>
            </a:endParaRPr>
          </a:p>
        </p:txBody>
      </p:sp>
      <p:sp>
        <p:nvSpPr>
          <p:cNvPr id="20" name="Title 1"/>
          <p:cNvSpPr txBox="1">
            <a:spLocks/>
          </p:cNvSpPr>
          <p:nvPr/>
        </p:nvSpPr>
        <p:spPr>
          <a:xfrm>
            <a:off x="22232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vi-VN" sz="2400" b="1" dirty="0" smtClean="0">
                <a:solidFill>
                  <a:srgbClr val="0D30DD"/>
                </a:solidFill>
                <a:latin typeface="Times New Roman" panose="02020603050405020304" pitchFamily="18" charset="0"/>
                <a:cs typeface="Times New Roman" panose="02020603050405020304" pitchFamily="18" charset="0"/>
              </a:rPr>
              <a:t>SỰ PHÂN HÓA ĐA DẠNG CỦA KHÍ HẬU </a:t>
            </a:r>
            <a:endParaRPr lang="en-US" sz="2400" b="1" dirty="0" smtClean="0">
              <a:solidFill>
                <a:srgbClr val="0D30DD"/>
              </a:solidFill>
              <a:latin typeface="Times New Roman" panose="02020603050405020304" pitchFamily="18" charset="0"/>
              <a:cs typeface="Times New Roman" panose="02020603050405020304" pitchFamily="18" charset="0"/>
            </a:endParaRPr>
          </a:p>
          <a:p>
            <a:pPr algn="just"/>
            <a:r>
              <a:rPr lang="vi-VN" sz="2400" b="1" dirty="0" smtClean="0">
                <a:solidFill>
                  <a:srgbClr val="0D30DD"/>
                </a:solidFill>
                <a:latin typeface="Times New Roman" panose="02020603050405020304" pitchFamily="18" charset="0"/>
                <a:cs typeface="Times New Roman" panose="02020603050405020304" pitchFamily="18" charset="0"/>
              </a:rPr>
              <a:t>VIỆT </a:t>
            </a:r>
            <a:r>
              <a:rPr lang="vi-VN" sz="2400" b="1" dirty="0" smtClean="0">
                <a:solidFill>
                  <a:srgbClr val="0D30DD"/>
                </a:solidFill>
                <a:latin typeface="Times New Roman" panose="02020603050405020304" pitchFamily="18" charset="0"/>
                <a:cs typeface="Times New Roman" panose="02020603050405020304" pitchFamily="18" charset="0"/>
              </a:rPr>
              <a:t>NAM</a:t>
            </a:r>
            <a:endParaRPr lang="en-US" sz="2400" b="1" dirty="0">
              <a:solidFill>
                <a:srgbClr val="0D30DD"/>
              </a:solidFill>
              <a:latin typeface="Times New Roman" panose="02020603050405020304" pitchFamily="18" charset="0"/>
              <a:cs typeface="Times New Roman" panose="02020603050405020304" pitchFamily="18" charset="0"/>
            </a:endParaRPr>
          </a:p>
        </p:txBody>
      </p:sp>
      <p:sp>
        <p:nvSpPr>
          <p:cNvPr id="21" name="Text Box 9"/>
          <p:cNvSpPr txBox="1">
            <a:spLocks noChangeArrowheads="1"/>
          </p:cNvSpPr>
          <p:nvPr/>
        </p:nvSpPr>
        <p:spPr bwMode="auto">
          <a:xfrm>
            <a:off x="452586" y="1295399"/>
            <a:ext cx="4729013" cy="461665"/>
          </a:xfrm>
          <a:prstGeom prst="rect">
            <a:avLst/>
          </a:prstGeom>
          <a:solidFill>
            <a:srgbClr val="FFFF00"/>
          </a:solidFill>
          <a:ln w="28575">
            <a:solidFill>
              <a:srgbClr val="FF0000"/>
            </a:solidFill>
            <a:miter lim="800000"/>
            <a:headEnd/>
            <a:tailEnd/>
          </a:ln>
          <a:effectLst/>
          <a:extLst/>
        </p:spPr>
        <p:txBody>
          <a:bodyPr wrap="square">
            <a:spAutoFit/>
          </a:bodyPr>
          <a:lstStyle/>
          <a:p>
            <a:pPr>
              <a:spcBef>
                <a:spcPct val="50000"/>
              </a:spcBef>
            </a:pPr>
            <a:r>
              <a:rPr lang="en-US" sz="2400" b="1" dirty="0">
                <a:solidFill>
                  <a:srgbClr val="CC0000"/>
                </a:solidFill>
                <a:latin typeface="Times New Roman" pitchFamily="18" charset="0"/>
                <a:cs typeface="Times New Roman" pitchFamily="18" charset="0"/>
              </a:rPr>
              <a:t>a. </a:t>
            </a:r>
            <a:r>
              <a:rPr lang="en-US" sz="2400" b="1" dirty="0" err="1">
                <a:solidFill>
                  <a:srgbClr val="CC0000"/>
                </a:solidFill>
                <a:latin typeface="Times New Roman" pitchFamily="18" charset="0"/>
                <a:cs typeface="Times New Roman" pitchFamily="18" charset="0"/>
              </a:rPr>
              <a:t>Phân</a:t>
            </a:r>
            <a:r>
              <a:rPr lang="en-US" sz="2400" b="1" dirty="0">
                <a:solidFill>
                  <a:srgbClr val="CC0000"/>
                </a:solidFill>
                <a:latin typeface="Times New Roman" pitchFamily="18" charset="0"/>
                <a:cs typeface="Times New Roman" pitchFamily="18" charset="0"/>
              </a:rPr>
              <a:t> </a:t>
            </a:r>
            <a:r>
              <a:rPr lang="en-US" sz="2400" b="1" dirty="0" err="1">
                <a:solidFill>
                  <a:srgbClr val="CC0000"/>
                </a:solidFill>
                <a:latin typeface="Times New Roman" pitchFamily="18" charset="0"/>
                <a:cs typeface="Times New Roman" pitchFamily="18" charset="0"/>
              </a:rPr>
              <a:t>hoá</a:t>
            </a:r>
            <a:r>
              <a:rPr lang="en-US" sz="2400" b="1" dirty="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theo</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chiều</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bắc</a:t>
            </a:r>
            <a:r>
              <a:rPr lang="en-US" sz="2400" b="1" dirty="0" smtClean="0">
                <a:solidFill>
                  <a:srgbClr val="CC0000"/>
                </a:solidFill>
                <a:latin typeface="Times New Roman" pitchFamily="18" charset="0"/>
                <a:cs typeface="Times New Roman" pitchFamily="18" charset="0"/>
              </a:rPr>
              <a:t> </a:t>
            </a:r>
            <a:r>
              <a:rPr lang="en-US" sz="2400" b="1" dirty="0">
                <a:solidFill>
                  <a:srgbClr val="CC0000"/>
                </a:solidFill>
                <a:latin typeface="Times New Roman" pitchFamily="18" charset="0"/>
                <a:cs typeface="Times New Roman" pitchFamily="18" charset="0"/>
              </a:rPr>
              <a:t>– </a:t>
            </a:r>
            <a:r>
              <a:rPr lang="en-US" sz="2400" b="1" dirty="0" err="1">
                <a:solidFill>
                  <a:srgbClr val="CC0000"/>
                </a:solidFill>
                <a:latin typeface="Times New Roman" pitchFamily="18" charset="0"/>
                <a:cs typeface="Times New Roman" pitchFamily="18" charset="0"/>
              </a:rPr>
              <a:t>nam</a:t>
            </a:r>
            <a:endParaRPr lang="vi-VN" sz="2400" b="1" dirty="0">
              <a:solidFill>
                <a:srgbClr val="CC0000"/>
              </a:solidFill>
              <a:latin typeface="Times New Roman" pitchFamily="18" charset="0"/>
              <a:cs typeface="Times New Roman" pitchFamily="18" charset="0"/>
            </a:endParaRPr>
          </a:p>
        </p:txBody>
      </p:sp>
    </p:spTree>
    <p:extLst>
      <p:ext uri="{BB962C8B-B14F-4D97-AF65-F5344CB8AC3E}">
        <p14:creationId xmlns:p14="http://schemas.microsoft.com/office/powerpoint/2010/main" val="34046280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37"/>
                                        </p:tgtEl>
                                        <p:attrNameLst>
                                          <p:attrName>r</p:attrName>
                                        </p:attrNameLst>
                                      </p:cBhvr>
                                    </p:animRot>
                                    <p:animRot by="-240000">
                                      <p:cBhvr>
                                        <p:cTn id="13" dur="200" fill="hold">
                                          <p:stCondLst>
                                            <p:cond delay="200"/>
                                          </p:stCondLst>
                                        </p:cTn>
                                        <p:tgtEl>
                                          <p:spTgt spid="37"/>
                                        </p:tgtEl>
                                        <p:attrNameLst>
                                          <p:attrName>r</p:attrName>
                                        </p:attrNameLst>
                                      </p:cBhvr>
                                    </p:animRot>
                                    <p:animRot by="240000">
                                      <p:cBhvr>
                                        <p:cTn id="14" dur="200" fill="hold">
                                          <p:stCondLst>
                                            <p:cond delay="400"/>
                                          </p:stCondLst>
                                        </p:cTn>
                                        <p:tgtEl>
                                          <p:spTgt spid="37"/>
                                        </p:tgtEl>
                                        <p:attrNameLst>
                                          <p:attrName>r</p:attrName>
                                        </p:attrNameLst>
                                      </p:cBhvr>
                                    </p:animRot>
                                    <p:animRot by="-240000">
                                      <p:cBhvr>
                                        <p:cTn id="15" dur="200" fill="hold">
                                          <p:stCondLst>
                                            <p:cond delay="600"/>
                                          </p:stCondLst>
                                        </p:cTn>
                                        <p:tgtEl>
                                          <p:spTgt spid="37"/>
                                        </p:tgtEl>
                                        <p:attrNameLst>
                                          <p:attrName>r</p:attrName>
                                        </p:attrNameLst>
                                      </p:cBhvr>
                                    </p:animRot>
                                    <p:animRot by="120000">
                                      <p:cBhvr>
                                        <p:cTn id="16" dur="200" fill="hold">
                                          <p:stCondLst>
                                            <p:cond delay="800"/>
                                          </p:stCondLst>
                                        </p:cTn>
                                        <p:tgtEl>
                                          <p:spTgt spid="37"/>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randombar(horizontal)">
                                      <p:cBhvr>
                                        <p:cTn id="21" dur="500"/>
                                        <p:tgtEl>
                                          <p:spTgt spid="36"/>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randombar(horizontal)">
                                      <p:cBhvr>
                                        <p:cTn id="24" dur="500"/>
                                        <p:tgtEl>
                                          <p:spTgt spid="38"/>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38">
                                            <p:txEl>
                                              <p:pRg st="0" end="0"/>
                                            </p:txEl>
                                          </p:spTgt>
                                        </p:tgtEl>
                                        <p:attrNameLst>
                                          <p:attrName>style.visibility</p:attrName>
                                        </p:attrNameLst>
                                      </p:cBhvr>
                                      <p:to>
                                        <p:strVal val="visible"/>
                                      </p:to>
                                    </p:set>
                                    <p:animEffect transition="in" filter="randombar(horizontal)">
                                      <p:cBhvr>
                                        <p:cTn id="29" dur="500"/>
                                        <p:tgtEl>
                                          <p:spTgt spid="38">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nodeType="clickEffect">
                                  <p:stCondLst>
                                    <p:cond delay="0"/>
                                  </p:stCondLst>
                                  <p:childTnLst>
                                    <p:set>
                                      <p:cBhvr>
                                        <p:cTn id="33" dur="1" fill="hold">
                                          <p:stCondLst>
                                            <p:cond delay="0"/>
                                          </p:stCondLst>
                                        </p:cTn>
                                        <p:tgtEl>
                                          <p:spTgt spid="38">
                                            <p:txEl>
                                              <p:pRg st="1" end="1"/>
                                            </p:txEl>
                                          </p:spTgt>
                                        </p:tgtEl>
                                        <p:attrNameLst>
                                          <p:attrName>style.visibility</p:attrName>
                                        </p:attrNameLst>
                                      </p:cBhvr>
                                      <p:to>
                                        <p:strVal val="visible"/>
                                      </p:to>
                                    </p:set>
                                    <p:animEffect transition="in" filter="randombar(horizontal)">
                                      <p:cBhvr>
                                        <p:cTn id="34" dur="500"/>
                                        <p:tgtEl>
                                          <p:spTgt spid="3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endParaRPr lang="en-US" sz="3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pic>
        <p:nvPicPr>
          <p:cNvPr id="20" name="Picture 1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5233" y="3477371"/>
            <a:ext cx="1357904" cy="101842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TextBox 2"/>
          <p:cNvSpPr txBox="1"/>
          <p:nvPr/>
        </p:nvSpPr>
        <p:spPr>
          <a:xfrm>
            <a:off x="807709" y="3618276"/>
            <a:ext cx="643139"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dirty="0" smtClean="0">
                <a:solidFill>
                  <a:srgbClr val="FF0000"/>
                </a:solidFill>
                <a:latin typeface="Times New Roman" panose="02020603050405020304" pitchFamily="18" charset="0"/>
                <a:ea typeface="Cambria" pitchFamily="18" charset="0"/>
                <a:cs typeface="Times New Roman" panose="02020603050405020304" pitchFamily="18" charset="0"/>
              </a:rPr>
              <a:t>6</a:t>
            </a:r>
            <a:endParaRPr lang="en-US" sz="4000" b="1" dirty="0">
              <a:solidFill>
                <a:srgbClr val="FF0000"/>
              </a:solidFill>
              <a:latin typeface="Times New Roman" panose="02020603050405020304" pitchFamily="18" charset="0"/>
              <a:ea typeface="Cambria" pitchFamily="18" charset="0"/>
              <a:cs typeface="Times New Roman" panose="02020603050405020304" pitchFamily="18" charset="0"/>
            </a:endParaRPr>
          </a:p>
        </p:txBody>
      </p:sp>
      <p:graphicFrame>
        <p:nvGraphicFramePr>
          <p:cNvPr id="3" name="Diagram 2"/>
          <p:cNvGraphicFramePr/>
          <p:nvPr>
            <p:extLst>
              <p:ext uri="{D42A27DB-BD31-4B8C-83A1-F6EECF244321}">
                <p14:modId xmlns:p14="http://schemas.microsoft.com/office/powerpoint/2010/main" val="1281637696"/>
              </p:ext>
            </p:extLst>
          </p:nvPr>
        </p:nvGraphicFramePr>
        <p:xfrm>
          <a:off x="1472184" y="1221009"/>
          <a:ext cx="7315201" cy="537636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9" name="Title 1"/>
          <p:cNvSpPr txBox="1">
            <a:spLocks/>
          </p:cNvSpPr>
          <p:nvPr/>
        </p:nvSpPr>
        <p:spPr>
          <a:xfrm>
            <a:off x="22232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vi-VN" sz="2400" b="1" dirty="0" smtClean="0">
                <a:solidFill>
                  <a:srgbClr val="0D30DD"/>
                </a:solidFill>
                <a:latin typeface="Times New Roman" panose="02020603050405020304" pitchFamily="18" charset="0"/>
                <a:cs typeface="Times New Roman" panose="02020603050405020304" pitchFamily="18" charset="0"/>
              </a:rPr>
              <a:t>SỰ PHÂN HÓA ĐA DẠNG CỦA KHÍ HẬU </a:t>
            </a:r>
            <a:endParaRPr lang="en-US" sz="2400" b="1" dirty="0" smtClean="0">
              <a:solidFill>
                <a:srgbClr val="0D30DD"/>
              </a:solidFill>
              <a:latin typeface="Times New Roman" panose="02020603050405020304" pitchFamily="18" charset="0"/>
              <a:cs typeface="Times New Roman" panose="02020603050405020304" pitchFamily="18" charset="0"/>
            </a:endParaRPr>
          </a:p>
          <a:p>
            <a:pPr algn="just"/>
            <a:r>
              <a:rPr lang="vi-VN" sz="2400" b="1" dirty="0" smtClean="0">
                <a:solidFill>
                  <a:srgbClr val="0D30DD"/>
                </a:solidFill>
                <a:latin typeface="Times New Roman" panose="02020603050405020304" pitchFamily="18" charset="0"/>
                <a:cs typeface="Times New Roman" panose="02020603050405020304" pitchFamily="18" charset="0"/>
              </a:rPr>
              <a:t>VIỆT </a:t>
            </a:r>
            <a:r>
              <a:rPr lang="vi-VN" sz="2400" b="1" dirty="0" smtClean="0">
                <a:solidFill>
                  <a:srgbClr val="0D30DD"/>
                </a:solidFill>
                <a:latin typeface="Times New Roman" panose="02020603050405020304" pitchFamily="18" charset="0"/>
                <a:cs typeface="Times New Roman" panose="02020603050405020304" pitchFamily="18" charset="0"/>
              </a:rPr>
              <a:t>NAM</a:t>
            </a:r>
            <a:endParaRPr lang="en-US" sz="2400" b="1" dirty="0">
              <a:solidFill>
                <a:srgbClr val="0D30DD"/>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5752787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endParaRPr lang="en-US" sz="3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pic>
        <p:nvPicPr>
          <p:cNvPr id="35" name="Picture 10" descr="http://thumbs.dreamstime.com/z/%E6%9C%89%E7%99%BD%E8%89%B2%E6%B3%A1%E5%BD%B1%E7%9A%84thinking%E6%95%99%E6%8E%88-36777654.jpg"/>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36139" t="20400" r="8351" b="19564"/>
          <a:stretch/>
        </p:blipFill>
        <p:spPr bwMode="auto">
          <a:xfrm>
            <a:off x="6948424" y="4422043"/>
            <a:ext cx="2019364" cy="2253337"/>
          </a:xfrm>
          <a:prstGeom prst="rect">
            <a:avLst/>
          </a:prstGeom>
          <a:noFill/>
          <a:extLst>
            <a:ext uri="{909E8E84-426E-40DD-AFC4-6F175D3DCCD1}">
              <a14:hiddenFill xmlns:a14="http://schemas.microsoft.com/office/drawing/2010/main">
                <a:solidFill>
                  <a:srgbClr val="FFFFFF"/>
                </a:solidFill>
              </a14:hiddenFill>
            </a:ext>
          </a:extLst>
        </p:spPr>
      </p:pic>
      <p:sp>
        <p:nvSpPr>
          <p:cNvPr id="36" name="Rounded Rectangular Callout 35"/>
          <p:cNvSpPr/>
          <p:nvPr/>
        </p:nvSpPr>
        <p:spPr>
          <a:xfrm>
            <a:off x="446490" y="2133601"/>
            <a:ext cx="6792509" cy="3276600"/>
          </a:xfrm>
          <a:prstGeom prst="wedgeRoundRectCallout">
            <a:avLst>
              <a:gd name="adj1" fmla="val 46681"/>
              <a:gd name="adj2" fmla="val 59719"/>
              <a:gd name="adj3" fmla="val 16667"/>
            </a:avLst>
          </a:prstGeom>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endParaRPr lang="en-US" dirty="0">
              <a:effectLst/>
              <a:latin typeface="Times New Roman" panose="02020603050405020304" pitchFamily="18" charset="0"/>
              <a:cs typeface="Times New Roman" panose="02020603050405020304" pitchFamily="18" charset="0"/>
            </a:endParaRPr>
          </a:p>
        </p:txBody>
      </p:sp>
      <p:pic>
        <p:nvPicPr>
          <p:cNvPr id="37" name="Picture 12" descr="http://previews.123rf.com/images/mistac/mistac1207/mistac120700017/14524015-A-cartoon-boy-with-a-good-idea-Stock-Vector-thinking.jpg"/>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32065" r="45098" b="81605"/>
          <a:stretch/>
        </p:blipFill>
        <p:spPr bwMode="auto">
          <a:xfrm rot="1019582">
            <a:off x="7778141" y="3732296"/>
            <a:ext cx="990752" cy="798025"/>
          </a:xfrm>
          <a:prstGeom prst="rect">
            <a:avLst/>
          </a:prstGeom>
          <a:noFill/>
          <a:extLst>
            <a:ext uri="{909E8E84-426E-40DD-AFC4-6F175D3DCCD1}">
              <a14:hiddenFill xmlns:a14="http://schemas.microsoft.com/office/drawing/2010/main">
                <a:solidFill>
                  <a:srgbClr val="FFFFFF"/>
                </a:solidFill>
              </a14:hiddenFill>
            </a:ext>
          </a:extLst>
        </p:spPr>
      </p:pic>
      <p:sp>
        <p:nvSpPr>
          <p:cNvPr id="38" name="Rectangle 37"/>
          <p:cNvSpPr/>
          <p:nvPr/>
        </p:nvSpPr>
        <p:spPr>
          <a:xfrm>
            <a:off x="609600" y="2446955"/>
            <a:ext cx="6553198" cy="2582245"/>
          </a:xfrm>
          <a:prstGeom prst="rect">
            <a:avLst/>
          </a:prstGeom>
        </p:spPr>
        <p:txBody>
          <a:bodyPr wrap="square">
            <a:spAutoFit/>
          </a:bodyPr>
          <a:lstStyle/>
          <a:p>
            <a:pPr algn="just">
              <a:lnSpc>
                <a:spcPct val="115000"/>
              </a:lnSpc>
              <a:spcBef>
                <a:spcPts val="600"/>
              </a:spcBef>
              <a:spcAft>
                <a:spcPts val="0"/>
              </a:spcAft>
            </a:pPr>
            <a:r>
              <a:rPr lang="vi-VN" sz="2200" dirty="0" smtClean="0">
                <a:latin typeface="Times New Roman" panose="02020603050405020304" pitchFamily="18" charset="0"/>
                <a:ea typeface="Cambria" pitchFamily="18" charset="0"/>
                <a:cs typeface="Times New Roman" panose="02020603050405020304" pitchFamily="18" charset="0"/>
              </a:rPr>
              <a:t>- </a:t>
            </a:r>
            <a:r>
              <a:rPr lang="vi-VN" sz="2200" dirty="0">
                <a:latin typeface="Times New Roman" panose="02020603050405020304" pitchFamily="18" charset="0"/>
                <a:ea typeface="Cambria" pitchFamily="18" charset="0"/>
                <a:cs typeface="Times New Roman" panose="02020603050405020304" pitchFamily="18" charset="0"/>
              </a:rPr>
              <a:t>Vùng biển và thềm lục địa có khí hậu ôn hoà hơn trong đất liền.</a:t>
            </a:r>
          </a:p>
          <a:p>
            <a:pPr algn="just">
              <a:lnSpc>
                <a:spcPct val="115000"/>
              </a:lnSpc>
              <a:spcBef>
                <a:spcPts val="600"/>
              </a:spcBef>
              <a:spcAft>
                <a:spcPts val="0"/>
              </a:spcAft>
            </a:pPr>
            <a:r>
              <a:rPr lang="vi-VN" sz="2200" dirty="0">
                <a:latin typeface="Times New Roman" panose="02020603050405020304" pitchFamily="18" charset="0"/>
                <a:ea typeface="Cambria" pitchFamily="18" charset="0"/>
                <a:cs typeface="Times New Roman" panose="02020603050405020304" pitchFamily="18" charset="0"/>
              </a:rPr>
              <a:t>- Vùng đồng bằng ven biển có khí hậu nhiệt đới ẩm gió mùa.</a:t>
            </a:r>
          </a:p>
          <a:p>
            <a:pPr algn="just">
              <a:lnSpc>
                <a:spcPct val="115000"/>
              </a:lnSpc>
              <a:spcBef>
                <a:spcPts val="600"/>
              </a:spcBef>
              <a:spcAft>
                <a:spcPts val="0"/>
              </a:spcAft>
            </a:pPr>
            <a:r>
              <a:rPr lang="vi-VN" sz="2200" dirty="0">
                <a:latin typeface="Times New Roman" panose="02020603050405020304" pitchFamily="18" charset="0"/>
                <a:ea typeface="Cambria" pitchFamily="18" charset="0"/>
                <a:cs typeface="Times New Roman" panose="02020603050405020304" pitchFamily="18" charset="0"/>
              </a:rPr>
              <a:t>- Vùng đồi núi phía tây khí hậu phân hóa phức tạp do tác động của gió mùa và hướng của các dãy núi.</a:t>
            </a:r>
          </a:p>
        </p:txBody>
      </p:sp>
      <p:sp>
        <p:nvSpPr>
          <p:cNvPr id="20" name="Title 1"/>
          <p:cNvSpPr txBox="1">
            <a:spLocks/>
          </p:cNvSpPr>
          <p:nvPr/>
        </p:nvSpPr>
        <p:spPr>
          <a:xfrm>
            <a:off x="22232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vi-VN" sz="2400" b="1" dirty="0" smtClean="0">
                <a:solidFill>
                  <a:srgbClr val="0D30DD"/>
                </a:solidFill>
                <a:latin typeface="Times New Roman" panose="02020603050405020304" pitchFamily="18" charset="0"/>
                <a:cs typeface="Times New Roman" panose="02020603050405020304" pitchFamily="18" charset="0"/>
              </a:rPr>
              <a:t>SỰ PHÂN HÓA ĐA DẠNG CỦA KHÍ HẬU </a:t>
            </a:r>
            <a:endParaRPr lang="en-US" sz="2400" b="1" dirty="0" smtClean="0">
              <a:solidFill>
                <a:srgbClr val="0D30DD"/>
              </a:solidFill>
              <a:latin typeface="Times New Roman" panose="02020603050405020304" pitchFamily="18" charset="0"/>
              <a:cs typeface="Times New Roman" panose="02020603050405020304" pitchFamily="18" charset="0"/>
            </a:endParaRPr>
          </a:p>
          <a:p>
            <a:pPr algn="just"/>
            <a:r>
              <a:rPr lang="vi-VN" sz="2400" b="1" dirty="0" smtClean="0">
                <a:solidFill>
                  <a:srgbClr val="0D30DD"/>
                </a:solidFill>
                <a:latin typeface="Times New Roman" panose="02020603050405020304" pitchFamily="18" charset="0"/>
                <a:cs typeface="Times New Roman" panose="02020603050405020304" pitchFamily="18" charset="0"/>
              </a:rPr>
              <a:t>VIỆT </a:t>
            </a:r>
            <a:r>
              <a:rPr lang="vi-VN" sz="2400" b="1" dirty="0" smtClean="0">
                <a:solidFill>
                  <a:srgbClr val="0D30DD"/>
                </a:solidFill>
                <a:latin typeface="Times New Roman" panose="02020603050405020304" pitchFamily="18" charset="0"/>
                <a:cs typeface="Times New Roman" panose="02020603050405020304" pitchFamily="18" charset="0"/>
              </a:rPr>
              <a:t>NAM</a:t>
            </a:r>
            <a:endParaRPr lang="en-US" sz="2400" b="1" dirty="0">
              <a:solidFill>
                <a:srgbClr val="0D30DD"/>
              </a:solidFill>
              <a:latin typeface="Times New Roman" panose="02020603050405020304" pitchFamily="18" charset="0"/>
              <a:cs typeface="Times New Roman" panose="02020603050405020304" pitchFamily="18" charset="0"/>
            </a:endParaRPr>
          </a:p>
        </p:txBody>
      </p:sp>
      <p:sp>
        <p:nvSpPr>
          <p:cNvPr id="21" name="Text Box 9"/>
          <p:cNvSpPr txBox="1">
            <a:spLocks noChangeArrowheads="1"/>
          </p:cNvSpPr>
          <p:nvPr/>
        </p:nvSpPr>
        <p:spPr bwMode="auto">
          <a:xfrm>
            <a:off x="452586" y="1295399"/>
            <a:ext cx="4729013" cy="461665"/>
          </a:xfrm>
          <a:prstGeom prst="rect">
            <a:avLst/>
          </a:prstGeom>
          <a:solidFill>
            <a:srgbClr val="FFFF00"/>
          </a:solidFill>
          <a:ln w="28575">
            <a:solidFill>
              <a:srgbClr val="FF0000"/>
            </a:solidFill>
            <a:miter lim="800000"/>
            <a:headEnd/>
            <a:tailEnd/>
          </a:ln>
          <a:effectLst/>
          <a:extLst/>
        </p:spPr>
        <p:txBody>
          <a:bodyPr wrap="square">
            <a:spAutoFit/>
          </a:bodyPr>
          <a:lstStyle/>
          <a:p>
            <a:pPr>
              <a:spcBef>
                <a:spcPct val="50000"/>
              </a:spcBef>
            </a:pPr>
            <a:r>
              <a:rPr lang="en-US" sz="2400" b="1" dirty="0" smtClean="0">
                <a:solidFill>
                  <a:srgbClr val="CC0000"/>
                </a:solidFill>
                <a:latin typeface="Times New Roman" pitchFamily="18" charset="0"/>
                <a:cs typeface="Times New Roman" pitchFamily="18" charset="0"/>
              </a:rPr>
              <a:t>b. </a:t>
            </a:r>
            <a:r>
              <a:rPr lang="en-US" sz="2400" b="1" dirty="0" err="1">
                <a:solidFill>
                  <a:srgbClr val="CC0000"/>
                </a:solidFill>
                <a:latin typeface="Times New Roman" pitchFamily="18" charset="0"/>
                <a:cs typeface="Times New Roman" pitchFamily="18" charset="0"/>
              </a:rPr>
              <a:t>Phân</a:t>
            </a:r>
            <a:r>
              <a:rPr lang="en-US" sz="2400" b="1" dirty="0">
                <a:solidFill>
                  <a:srgbClr val="CC0000"/>
                </a:solidFill>
                <a:latin typeface="Times New Roman" pitchFamily="18" charset="0"/>
                <a:cs typeface="Times New Roman" pitchFamily="18" charset="0"/>
              </a:rPr>
              <a:t> </a:t>
            </a:r>
            <a:r>
              <a:rPr lang="en-US" sz="2400" b="1" dirty="0" err="1">
                <a:solidFill>
                  <a:srgbClr val="CC0000"/>
                </a:solidFill>
                <a:latin typeface="Times New Roman" pitchFamily="18" charset="0"/>
                <a:cs typeface="Times New Roman" pitchFamily="18" charset="0"/>
              </a:rPr>
              <a:t>hoá</a:t>
            </a:r>
            <a:r>
              <a:rPr lang="en-US" sz="2400" b="1" dirty="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theo</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chiều</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đông</a:t>
            </a:r>
            <a:r>
              <a:rPr lang="en-US" sz="2400" b="1" dirty="0" smtClean="0">
                <a:solidFill>
                  <a:srgbClr val="CC0000"/>
                </a:solidFill>
                <a:latin typeface="Times New Roman" pitchFamily="18" charset="0"/>
                <a:cs typeface="Times New Roman" pitchFamily="18" charset="0"/>
              </a:rPr>
              <a:t> – </a:t>
            </a:r>
            <a:r>
              <a:rPr lang="en-US" sz="2400" b="1" dirty="0" err="1" smtClean="0">
                <a:solidFill>
                  <a:srgbClr val="CC0000"/>
                </a:solidFill>
                <a:latin typeface="Times New Roman" pitchFamily="18" charset="0"/>
                <a:cs typeface="Times New Roman" pitchFamily="18" charset="0"/>
              </a:rPr>
              <a:t>tây</a:t>
            </a:r>
            <a:r>
              <a:rPr lang="en-US" sz="2400" b="1" dirty="0" smtClean="0">
                <a:solidFill>
                  <a:srgbClr val="CC0000"/>
                </a:solidFill>
                <a:latin typeface="Times New Roman" pitchFamily="18" charset="0"/>
                <a:cs typeface="Times New Roman" pitchFamily="18" charset="0"/>
              </a:rPr>
              <a:t> </a:t>
            </a:r>
            <a:endParaRPr lang="vi-VN" sz="2400" b="1" dirty="0">
              <a:solidFill>
                <a:srgbClr val="CC0000"/>
              </a:solidFill>
              <a:latin typeface="Times New Roman" pitchFamily="18" charset="0"/>
              <a:cs typeface="Times New Roman" pitchFamily="18" charset="0"/>
            </a:endParaRPr>
          </a:p>
        </p:txBody>
      </p:sp>
    </p:spTree>
    <p:extLst>
      <p:ext uri="{BB962C8B-B14F-4D97-AF65-F5344CB8AC3E}">
        <p14:creationId xmlns:p14="http://schemas.microsoft.com/office/powerpoint/2010/main" val="370948613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37"/>
                                        </p:tgtEl>
                                        <p:attrNameLst>
                                          <p:attrName>r</p:attrName>
                                        </p:attrNameLst>
                                      </p:cBhvr>
                                    </p:animRot>
                                    <p:animRot by="-240000">
                                      <p:cBhvr>
                                        <p:cTn id="13" dur="200" fill="hold">
                                          <p:stCondLst>
                                            <p:cond delay="200"/>
                                          </p:stCondLst>
                                        </p:cTn>
                                        <p:tgtEl>
                                          <p:spTgt spid="37"/>
                                        </p:tgtEl>
                                        <p:attrNameLst>
                                          <p:attrName>r</p:attrName>
                                        </p:attrNameLst>
                                      </p:cBhvr>
                                    </p:animRot>
                                    <p:animRot by="240000">
                                      <p:cBhvr>
                                        <p:cTn id="14" dur="200" fill="hold">
                                          <p:stCondLst>
                                            <p:cond delay="400"/>
                                          </p:stCondLst>
                                        </p:cTn>
                                        <p:tgtEl>
                                          <p:spTgt spid="37"/>
                                        </p:tgtEl>
                                        <p:attrNameLst>
                                          <p:attrName>r</p:attrName>
                                        </p:attrNameLst>
                                      </p:cBhvr>
                                    </p:animRot>
                                    <p:animRot by="-240000">
                                      <p:cBhvr>
                                        <p:cTn id="15" dur="200" fill="hold">
                                          <p:stCondLst>
                                            <p:cond delay="600"/>
                                          </p:stCondLst>
                                        </p:cTn>
                                        <p:tgtEl>
                                          <p:spTgt spid="37"/>
                                        </p:tgtEl>
                                        <p:attrNameLst>
                                          <p:attrName>r</p:attrName>
                                        </p:attrNameLst>
                                      </p:cBhvr>
                                    </p:animRot>
                                    <p:animRot by="120000">
                                      <p:cBhvr>
                                        <p:cTn id="16" dur="200" fill="hold">
                                          <p:stCondLst>
                                            <p:cond delay="800"/>
                                          </p:stCondLst>
                                        </p:cTn>
                                        <p:tgtEl>
                                          <p:spTgt spid="37"/>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randombar(horizontal)">
                                      <p:cBhvr>
                                        <p:cTn id="21" dur="500"/>
                                        <p:tgtEl>
                                          <p:spTgt spid="36"/>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randombar(horizontal)">
                                      <p:cBhvr>
                                        <p:cTn id="24" dur="500"/>
                                        <p:tgtEl>
                                          <p:spTgt spid="38"/>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38">
                                            <p:txEl>
                                              <p:pRg st="0" end="0"/>
                                            </p:txEl>
                                          </p:spTgt>
                                        </p:tgtEl>
                                        <p:attrNameLst>
                                          <p:attrName>style.visibility</p:attrName>
                                        </p:attrNameLst>
                                      </p:cBhvr>
                                      <p:to>
                                        <p:strVal val="visible"/>
                                      </p:to>
                                    </p:set>
                                    <p:animEffect transition="in" filter="randombar(horizontal)">
                                      <p:cBhvr>
                                        <p:cTn id="29" dur="500"/>
                                        <p:tgtEl>
                                          <p:spTgt spid="38">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nodeType="clickEffect">
                                  <p:stCondLst>
                                    <p:cond delay="0"/>
                                  </p:stCondLst>
                                  <p:childTnLst>
                                    <p:set>
                                      <p:cBhvr>
                                        <p:cTn id="33" dur="1" fill="hold">
                                          <p:stCondLst>
                                            <p:cond delay="0"/>
                                          </p:stCondLst>
                                        </p:cTn>
                                        <p:tgtEl>
                                          <p:spTgt spid="38">
                                            <p:txEl>
                                              <p:pRg st="1" end="1"/>
                                            </p:txEl>
                                          </p:spTgt>
                                        </p:tgtEl>
                                        <p:attrNameLst>
                                          <p:attrName>style.visibility</p:attrName>
                                        </p:attrNameLst>
                                      </p:cBhvr>
                                      <p:to>
                                        <p:strVal val="visible"/>
                                      </p:to>
                                    </p:set>
                                    <p:animEffect transition="in" filter="randombar(horizontal)">
                                      <p:cBhvr>
                                        <p:cTn id="34" dur="500"/>
                                        <p:tgtEl>
                                          <p:spTgt spid="38">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38">
                                            <p:txEl>
                                              <p:pRg st="2" end="2"/>
                                            </p:txEl>
                                          </p:spTgt>
                                        </p:tgtEl>
                                        <p:attrNameLst>
                                          <p:attrName>style.visibility</p:attrName>
                                        </p:attrNameLst>
                                      </p:cBhvr>
                                      <p:to>
                                        <p:strVal val="visible"/>
                                      </p:to>
                                    </p:set>
                                    <p:animEffect transition="in" filter="randombar(horizontal)">
                                      <p:cBhvr>
                                        <p:cTn id="39" dur="500"/>
                                        <p:tgtEl>
                                          <p:spTgt spid="3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endParaRPr lang="en-US" sz="3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pic>
        <p:nvPicPr>
          <p:cNvPr id="20" name="Picture 1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5233" y="3477371"/>
            <a:ext cx="1357904" cy="101842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TextBox 2"/>
          <p:cNvSpPr txBox="1"/>
          <p:nvPr/>
        </p:nvSpPr>
        <p:spPr>
          <a:xfrm>
            <a:off x="807709" y="3618276"/>
            <a:ext cx="643139"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dirty="0" smtClean="0">
                <a:solidFill>
                  <a:srgbClr val="FF0000"/>
                </a:solidFill>
                <a:latin typeface="Times New Roman" panose="02020603050405020304" pitchFamily="18" charset="0"/>
                <a:ea typeface="Cambria" pitchFamily="18" charset="0"/>
                <a:cs typeface="Times New Roman" panose="02020603050405020304" pitchFamily="18" charset="0"/>
              </a:rPr>
              <a:t>8</a:t>
            </a:r>
            <a:endParaRPr lang="en-US" sz="4000" b="1" dirty="0">
              <a:solidFill>
                <a:srgbClr val="FF0000"/>
              </a:solidFill>
              <a:latin typeface="Times New Roman" panose="02020603050405020304" pitchFamily="18" charset="0"/>
              <a:ea typeface="Cambria" pitchFamily="18" charset="0"/>
              <a:cs typeface="Times New Roman" panose="02020603050405020304" pitchFamily="18" charset="0"/>
            </a:endParaRPr>
          </a:p>
        </p:txBody>
      </p:sp>
      <p:grpSp>
        <p:nvGrpSpPr>
          <p:cNvPr id="2" name="Group 1"/>
          <p:cNvGrpSpPr/>
          <p:nvPr/>
        </p:nvGrpSpPr>
        <p:grpSpPr>
          <a:xfrm>
            <a:off x="1472184" y="1221009"/>
            <a:ext cx="7315201" cy="5376361"/>
            <a:chOff x="1472184" y="1221009"/>
            <a:chExt cx="7315201" cy="5376361"/>
          </a:xfrm>
        </p:grpSpPr>
        <p:graphicFrame>
          <p:nvGraphicFramePr>
            <p:cNvPr id="3" name="Diagram 2"/>
            <p:cNvGraphicFramePr/>
            <p:nvPr>
              <p:extLst>
                <p:ext uri="{D42A27DB-BD31-4B8C-83A1-F6EECF244321}">
                  <p14:modId xmlns:p14="http://schemas.microsoft.com/office/powerpoint/2010/main" val="1000586761"/>
                </p:ext>
              </p:extLst>
            </p:nvPr>
          </p:nvGraphicFramePr>
          <p:xfrm>
            <a:off x="1472184" y="1221009"/>
            <a:ext cx="7315201" cy="5376361"/>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13314" name="Picture 2"/>
            <p:cNvPicPr>
              <a:picLocks noChangeAspect="1" noChangeArrowheads="1"/>
            </p:cNvPicPr>
            <p:nvPr/>
          </p:nvPicPr>
          <p:blipFill>
            <a:blip r:embed="rId11">
              <a:extLst>
                <a:ext uri="{BEBA8EAE-BF5A-486C-A8C5-ECC9F3942E4B}">
                  <a14:imgProps xmlns:a14="http://schemas.microsoft.com/office/drawing/2010/main">
                    <a14:imgLayer r:embed="rId12">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4267200" y="2209800"/>
              <a:ext cx="40386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3" name="Title 1"/>
          <p:cNvSpPr txBox="1">
            <a:spLocks/>
          </p:cNvSpPr>
          <p:nvPr/>
        </p:nvSpPr>
        <p:spPr>
          <a:xfrm>
            <a:off x="22232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vi-VN" sz="2400" b="1" dirty="0" smtClean="0">
                <a:solidFill>
                  <a:srgbClr val="0D30DD"/>
                </a:solidFill>
                <a:latin typeface="Times New Roman" panose="02020603050405020304" pitchFamily="18" charset="0"/>
                <a:cs typeface="Times New Roman" panose="02020603050405020304" pitchFamily="18" charset="0"/>
              </a:rPr>
              <a:t>SỰ PHÂN HÓA ĐA DẠNG CỦA KHÍ HẬU </a:t>
            </a:r>
            <a:endParaRPr lang="en-US" sz="2400" b="1" dirty="0" smtClean="0">
              <a:solidFill>
                <a:srgbClr val="0D30DD"/>
              </a:solidFill>
              <a:latin typeface="Times New Roman" panose="02020603050405020304" pitchFamily="18" charset="0"/>
              <a:cs typeface="Times New Roman" panose="02020603050405020304" pitchFamily="18" charset="0"/>
            </a:endParaRPr>
          </a:p>
          <a:p>
            <a:pPr algn="just"/>
            <a:r>
              <a:rPr lang="vi-VN" sz="2400" b="1" dirty="0" smtClean="0">
                <a:solidFill>
                  <a:srgbClr val="0D30DD"/>
                </a:solidFill>
                <a:latin typeface="Times New Roman" panose="02020603050405020304" pitchFamily="18" charset="0"/>
                <a:cs typeface="Times New Roman" panose="02020603050405020304" pitchFamily="18" charset="0"/>
              </a:rPr>
              <a:t>VIỆT </a:t>
            </a:r>
            <a:r>
              <a:rPr lang="vi-VN" sz="2400" b="1" dirty="0" smtClean="0">
                <a:solidFill>
                  <a:srgbClr val="0D30DD"/>
                </a:solidFill>
                <a:latin typeface="Times New Roman" panose="02020603050405020304" pitchFamily="18" charset="0"/>
                <a:cs typeface="Times New Roman" panose="02020603050405020304" pitchFamily="18" charset="0"/>
              </a:rPr>
              <a:t>NAM</a:t>
            </a:r>
            <a:endParaRPr lang="en-US" sz="2400" b="1" dirty="0">
              <a:solidFill>
                <a:srgbClr val="0D30DD"/>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9146551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endParaRPr lang="en-US" sz="3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pic>
        <p:nvPicPr>
          <p:cNvPr id="35" name="Picture 10" descr="http://thumbs.dreamstime.com/z/%E6%9C%89%E7%99%BD%E8%89%B2%E6%B3%A1%E5%BD%B1%E7%9A%84thinking%E6%95%99%E6%8E%88-36777654.jpg"/>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36139" t="20400" r="8351" b="19564"/>
          <a:stretch/>
        </p:blipFill>
        <p:spPr bwMode="auto">
          <a:xfrm>
            <a:off x="6948424" y="4422043"/>
            <a:ext cx="2019364" cy="2253337"/>
          </a:xfrm>
          <a:prstGeom prst="rect">
            <a:avLst/>
          </a:prstGeom>
          <a:noFill/>
          <a:extLst>
            <a:ext uri="{909E8E84-426E-40DD-AFC4-6F175D3DCCD1}">
              <a14:hiddenFill xmlns:a14="http://schemas.microsoft.com/office/drawing/2010/main">
                <a:solidFill>
                  <a:srgbClr val="FFFFFF"/>
                </a:solidFill>
              </a14:hiddenFill>
            </a:ext>
          </a:extLst>
        </p:spPr>
      </p:pic>
      <p:sp>
        <p:nvSpPr>
          <p:cNvPr id="36" name="Rounded Rectangular Callout 35"/>
          <p:cNvSpPr/>
          <p:nvPr/>
        </p:nvSpPr>
        <p:spPr>
          <a:xfrm>
            <a:off x="446490" y="2590799"/>
            <a:ext cx="6792509" cy="2438401"/>
          </a:xfrm>
          <a:prstGeom prst="wedgeRoundRectCallout">
            <a:avLst>
              <a:gd name="adj1" fmla="val 46681"/>
              <a:gd name="adj2" fmla="val 77957"/>
              <a:gd name="adj3" fmla="val 16667"/>
            </a:avLst>
          </a:prstGeom>
          <a:ln>
            <a:solidFill>
              <a:schemeClr val="accent1"/>
            </a:solidFill>
          </a:ln>
        </p:spPr>
        <p:style>
          <a:lnRef idx="2">
            <a:schemeClr val="dk1"/>
          </a:lnRef>
          <a:fillRef idx="1">
            <a:schemeClr val="lt1"/>
          </a:fillRef>
          <a:effectRef idx="0">
            <a:schemeClr val="dk1"/>
          </a:effectRef>
          <a:fontRef idx="minor">
            <a:schemeClr val="dk1"/>
          </a:fontRef>
        </p:style>
        <p:txBody>
          <a:bodyPr rtlCol="0" anchor="ctr"/>
          <a:lstStyle/>
          <a:p>
            <a:endParaRPr lang="en-US" dirty="0">
              <a:effectLst/>
              <a:latin typeface="Times New Roman" panose="02020603050405020304" pitchFamily="18" charset="0"/>
              <a:cs typeface="Times New Roman" panose="02020603050405020304" pitchFamily="18" charset="0"/>
            </a:endParaRPr>
          </a:p>
        </p:txBody>
      </p:sp>
      <p:pic>
        <p:nvPicPr>
          <p:cNvPr id="37" name="Picture 12" descr="http://previews.123rf.com/images/mistac/mistac1207/mistac120700017/14524015-A-cartoon-boy-with-a-good-idea-Stock-Vector-thinking.jpg"/>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32065" r="45098" b="81605"/>
          <a:stretch/>
        </p:blipFill>
        <p:spPr bwMode="auto">
          <a:xfrm rot="1019582">
            <a:off x="7778141" y="3732296"/>
            <a:ext cx="990752" cy="798025"/>
          </a:xfrm>
          <a:prstGeom prst="rect">
            <a:avLst/>
          </a:prstGeom>
          <a:noFill/>
          <a:extLst>
            <a:ext uri="{909E8E84-426E-40DD-AFC4-6F175D3DCCD1}">
              <a14:hiddenFill xmlns:a14="http://schemas.microsoft.com/office/drawing/2010/main">
                <a:solidFill>
                  <a:srgbClr val="FFFFFF"/>
                </a:solidFill>
              </a14:hiddenFill>
            </a:ext>
          </a:extLst>
        </p:spPr>
      </p:pic>
      <p:sp>
        <p:nvSpPr>
          <p:cNvPr id="38" name="Rectangle 37"/>
          <p:cNvSpPr/>
          <p:nvPr/>
        </p:nvSpPr>
        <p:spPr>
          <a:xfrm>
            <a:off x="609600" y="3089299"/>
            <a:ext cx="6553198" cy="1366528"/>
          </a:xfrm>
          <a:prstGeom prst="rect">
            <a:avLst/>
          </a:prstGeom>
        </p:spPr>
        <p:txBody>
          <a:bodyPr wrap="square">
            <a:spAutoFit/>
          </a:bodyPr>
          <a:lstStyle/>
          <a:p>
            <a:pPr algn="just">
              <a:lnSpc>
                <a:spcPct val="115000"/>
              </a:lnSpc>
              <a:spcBef>
                <a:spcPts val="600"/>
              </a:spcBef>
              <a:spcAft>
                <a:spcPts val="0"/>
              </a:spcAft>
            </a:pPr>
            <a:r>
              <a:rPr lang="en-US" sz="2400" dirty="0" smtClean="0">
                <a:latin typeface="Times New Roman" panose="02020603050405020304" pitchFamily="18" charset="0"/>
                <a:ea typeface="Cambria" pitchFamily="18" charset="0"/>
                <a:cs typeface="Times New Roman" panose="02020603050405020304" pitchFamily="18" charset="0"/>
              </a:rPr>
              <a:t>K</a:t>
            </a:r>
            <a:r>
              <a:rPr lang="vi-VN" sz="2400" dirty="0" smtClean="0">
                <a:latin typeface="Times New Roman" panose="02020603050405020304" pitchFamily="18" charset="0"/>
                <a:ea typeface="Cambria" pitchFamily="18" charset="0"/>
                <a:cs typeface="Times New Roman" panose="02020603050405020304" pitchFamily="18" charset="0"/>
              </a:rPr>
              <a:t>hí </a:t>
            </a:r>
            <a:r>
              <a:rPr lang="vi-VN" sz="2400" dirty="0">
                <a:latin typeface="Times New Roman" panose="02020603050405020304" pitchFamily="18" charset="0"/>
                <a:ea typeface="Cambria" pitchFamily="18" charset="0"/>
                <a:cs typeface="Times New Roman" panose="02020603050405020304" pitchFamily="18" charset="0"/>
              </a:rPr>
              <a:t>hậu </a:t>
            </a:r>
            <a:r>
              <a:rPr lang="en-US" sz="2400" dirty="0" err="1" smtClean="0">
                <a:latin typeface="Times New Roman" panose="02020603050405020304" pitchFamily="18" charset="0"/>
                <a:ea typeface="Cambria" pitchFamily="18" charset="0"/>
                <a:cs typeface="Times New Roman" panose="02020603050405020304" pitchFamily="18" charset="0"/>
              </a:rPr>
              <a:t>nước</a:t>
            </a:r>
            <a:r>
              <a:rPr lang="en-US" sz="2400" dirty="0" smtClean="0">
                <a:latin typeface="Times New Roman" panose="02020603050405020304" pitchFamily="18" charset="0"/>
                <a:ea typeface="Cambria" pitchFamily="18" charset="0"/>
                <a:cs typeface="Times New Roman" panose="02020603050405020304" pitchFamily="18" charset="0"/>
              </a:rPr>
              <a:t> ta</a:t>
            </a:r>
            <a:r>
              <a:rPr lang="vi-VN" sz="2400" dirty="0" smtClean="0">
                <a:latin typeface="Times New Roman" panose="02020603050405020304" pitchFamily="18" charset="0"/>
                <a:ea typeface="Cambria" pitchFamily="18" charset="0"/>
                <a:cs typeface="Times New Roman" panose="02020603050405020304" pitchFamily="18" charset="0"/>
              </a:rPr>
              <a:t> </a:t>
            </a:r>
            <a:r>
              <a:rPr lang="vi-VN" sz="2400" dirty="0">
                <a:latin typeface="Times New Roman" panose="02020603050405020304" pitchFamily="18" charset="0"/>
                <a:ea typeface="Cambria" pitchFamily="18" charset="0"/>
                <a:cs typeface="Times New Roman" panose="02020603050405020304" pitchFamily="18" charset="0"/>
              </a:rPr>
              <a:t>phân hóa thảnh 3 đai cao gồm: nhiệt đới gió mùa; cận nhiệt đới gió mùa trên núi và ôn đới gió mùa trên núi.</a:t>
            </a:r>
            <a:endParaRPr lang="en-US" sz="2400" dirty="0">
              <a:latin typeface="Times New Roman" panose="02020603050405020304" pitchFamily="18" charset="0"/>
              <a:ea typeface="Cambria" pitchFamily="18" charset="0"/>
              <a:cs typeface="Times New Roman" panose="02020603050405020304" pitchFamily="18" charset="0"/>
            </a:endParaRPr>
          </a:p>
        </p:txBody>
      </p:sp>
      <p:sp>
        <p:nvSpPr>
          <p:cNvPr id="20" name="Title 1"/>
          <p:cNvSpPr txBox="1">
            <a:spLocks/>
          </p:cNvSpPr>
          <p:nvPr/>
        </p:nvSpPr>
        <p:spPr>
          <a:xfrm>
            <a:off x="22232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vi-VN" sz="2400" b="1" dirty="0" smtClean="0">
                <a:solidFill>
                  <a:srgbClr val="0D30DD"/>
                </a:solidFill>
                <a:latin typeface="Times New Roman" panose="02020603050405020304" pitchFamily="18" charset="0"/>
                <a:cs typeface="Times New Roman" panose="02020603050405020304" pitchFamily="18" charset="0"/>
              </a:rPr>
              <a:t>SỰ PHÂN HÓA ĐA DẠNG CỦA KHÍ HẬU </a:t>
            </a:r>
            <a:endParaRPr lang="en-US" sz="2400" b="1" dirty="0" smtClean="0">
              <a:solidFill>
                <a:srgbClr val="0D30DD"/>
              </a:solidFill>
              <a:latin typeface="Times New Roman" panose="02020603050405020304" pitchFamily="18" charset="0"/>
              <a:cs typeface="Times New Roman" panose="02020603050405020304" pitchFamily="18" charset="0"/>
            </a:endParaRPr>
          </a:p>
          <a:p>
            <a:pPr algn="just"/>
            <a:r>
              <a:rPr lang="vi-VN" sz="2400" b="1" dirty="0" smtClean="0">
                <a:solidFill>
                  <a:srgbClr val="0D30DD"/>
                </a:solidFill>
                <a:latin typeface="Times New Roman" panose="02020603050405020304" pitchFamily="18" charset="0"/>
                <a:cs typeface="Times New Roman" panose="02020603050405020304" pitchFamily="18" charset="0"/>
              </a:rPr>
              <a:t>VIỆT </a:t>
            </a:r>
            <a:r>
              <a:rPr lang="vi-VN" sz="2400" b="1" dirty="0" smtClean="0">
                <a:solidFill>
                  <a:srgbClr val="0D30DD"/>
                </a:solidFill>
                <a:latin typeface="Times New Roman" panose="02020603050405020304" pitchFamily="18" charset="0"/>
                <a:cs typeface="Times New Roman" panose="02020603050405020304" pitchFamily="18" charset="0"/>
              </a:rPr>
              <a:t>NAM</a:t>
            </a:r>
            <a:endParaRPr lang="en-US" sz="2400" b="1" dirty="0">
              <a:solidFill>
                <a:srgbClr val="0D30DD"/>
              </a:solidFill>
              <a:latin typeface="Times New Roman" panose="02020603050405020304" pitchFamily="18" charset="0"/>
              <a:cs typeface="Times New Roman" panose="02020603050405020304" pitchFamily="18" charset="0"/>
            </a:endParaRPr>
          </a:p>
        </p:txBody>
      </p:sp>
      <p:sp>
        <p:nvSpPr>
          <p:cNvPr id="21" name="Text Box 9"/>
          <p:cNvSpPr txBox="1">
            <a:spLocks noChangeArrowheads="1"/>
          </p:cNvSpPr>
          <p:nvPr/>
        </p:nvSpPr>
        <p:spPr bwMode="auto">
          <a:xfrm>
            <a:off x="452586" y="1295399"/>
            <a:ext cx="4729013" cy="461665"/>
          </a:xfrm>
          <a:prstGeom prst="rect">
            <a:avLst/>
          </a:prstGeom>
          <a:solidFill>
            <a:srgbClr val="FFFF00"/>
          </a:solidFill>
          <a:ln w="28575">
            <a:solidFill>
              <a:srgbClr val="FF0000"/>
            </a:solidFill>
            <a:miter lim="800000"/>
            <a:headEnd/>
            <a:tailEnd/>
          </a:ln>
          <a:effectLst/>
          <a:extLst/>
        </p:spPr>
        <p:txBody>
          <a:bodyPr wrap="square">
            <a:spAutoFit/>
          </a:bodyPr>
          <a:lstStyle/>
          <a:p>
            <a:pPr>
              <a:spcBef>
                <a:spcPct val="50000"/>
              </a:spcBef>
            </a:pPr>
            <a:r>
              <a:rPr lang="en-US" sz="2400" b="1" dirty="0" smtClean="0">
                <a:solidFill>
                  <a:srgbClr val="CC0000"/>
                </a:solidFill>
                <a:latin typeface="Times New Roman" pitchFamily="18" charset="0"/>
                <a:cs typeface="Times New Roman" pitchFamily="18" charset="0"/>
              </a:rPr>
              <a:t>c. </a:t>
            </a:r>
            <a:r>
              <a:rPr lang="en-US" sz="2400" b="1" dirty="0" err="1">
                <a:solidFill>
                  <a:srgbClr val="CC0000"/>
                </a:solidFill>
                <a:latin typeface="Times New Roman" pitchFamily="18" charset="0"/>
                <a:cs typeface="Times New Roman" pitchFamily="18" charset="0"/>
              </a:rPr>
              <a:t>Phân</a:t>
            </a:r>
            <a:r>
              <a:rPr lang="en-US" sz="2400" b="1" dirty="0">
                <a:solidFill>
                  <a:srgbClr val="CC0000"/>
                </a:solidFill>
                <a:latin typeface="Times New Roman" pitchFamily="18" charset="0"/>
                <a:cs typeface="Times New Roman" pitchFamily="18" charset="0"/>
              </a:rPr>
              <a:t> </a:t>
            </a:r>
            <a:r>
              <a:rPr lang="en-US" sz="2400" b="1" dirty="0" err="1">
                <a:solidFill>
                  <a:srgbClr val="CC0000"/>
                </a:solidFill>
                <a:latin typeface="Times New Roman" pitchFamily="18" charset="0"/>
                <a:cs typeface="Times New Roman" pitchFamily="18" charset="0"/>
              </a:rPr>
              <a:t>hoá</a:t>
            </a:r>
            <a:r>
              <a:rPr lang="en-US" sz="2400" b="1" dirty="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theo</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độ</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cao</a:t>
            </a:r>
            <a:endParaRPr lang="vi-VN" sz="2400" b="1" dirty="0">
              <a:solidFill>
                <a:srgbClr val="CC0000"/>
              </a:solidFill>
              <a:latin typeface="Times New Roman" pitchFamily="18" charset="0"/>
              <a:cs typeface="Times New Roman" pitchFamily="18" charset="0"/>
            </a:endParaRPr>
          </a:p>
        </p:txBody>
      </p:sp>
    </p:spTree>
    <p:extLst>
      <p:ext uri="{BB962C8B-B14F-4D97-AF65-F5344CB8AC3E}">
        <p14:creationId xmlns:p14="http://schemas.microsoft.com/office/powerpoint/2010/main" val="8766801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37"/>
                                        </p:tgtEl>
                                        <p:attrNameLst>
                                          <p:attrName>r</p:attrName>
                                        </p:attrNameLst>
                                      </p:cBhvr>
                                    </p:animRot>
                                    <p:animRot by="-240000">
                                      <p:cBhvr>
                                        <p:cTn id="13" dur="200" fill="hold">
                                          <p:stCondLst>
                                            <p:cond delay="200"/>
                                          </p:stCondLst>
                                        </p:cTn>
                                        <p:tgtEl>
                                          <p:spTgt spid="37"/>
                                        </p:tgtEl>
                                        <p:attrNameLst>
                                          <p:attrName>r</p:attrName>
                                        </p:attrNameLst>
                                      </p:cBhvr>
                                    </p:animRot>
                                    <p:animRot by="240000">
                                      <p:cBhvr>
                                        <p:cTn id="14" dur="200" fill="hold">
                                          <p:stCondLst>
                                            <p:cond delay="400"/>
                                          </p:stCondLst>
                                        </p:cTn>
                                        <p:tgtEl>
                                          <p:spTgt spid="37"/>
                                        </p:tgtEl>
                                        <p:attrNameLst>
                                          <p:attrName>r</p:attrName>
                                        </p:attrNameLst>
                                      </p:cBhvr>
                                    </p:animRot>
                                    <p:animRot by="-240000">
                                      <p:cBhvr>
                                        <p:cTn id="15" dur="200" fill="hold">
                                          <p:stCondLst>
                                            <p:cond delay="600"/>
                                          </p:stCondLst>
                                        </p:cTn>
                                        <p:tgtEl>
                                          <p:spTgt spid="37"/>
                                        </p:tgtEl>
                                        <p:attrNameLst>
                                          <p:attrName>r</p:attrName>
                                        </p:attrNameLst>
                                      </p:cBhvr>
                                    </p:animRot>
                                    <p:animRot by="120000">
                                      <p:cBhvr>
                                        <p:cTn id="16" dur="200" fill="hold">
                                          <p:stCondLst>
                                            <p:cond delay="800"/>
                                          </p:stCondLst>
                                        </p:cTn>
                                        <p:tgtEl>
                                          <p:spTgt spid="37"/>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randombar(horizontal)">
                                      <p:cBhvr>
                                        <p:cTn id="21" dur="500"/>
                                        <p:tgtEl>
                                          <p:spTgt spid="36"/>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randombar(horizontal)">
                                      <p:cBhvr>
                                        <p:cTn id="24" dur="500"/>
                                        <p:tgtEl>
                                          <p:spTgt spid="38"/>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38">
                                            <p:txEl>
                                              <p:pRg st="0" end="0"/>
                                            </p:txEl>
                                          </p:spTgt>
                                        </p:tgtEl>
                                        <p:attrNameLst>
                                          <p:attrName>style.visibility</p:attrName>
                                        </p:attrNameLst>
                                      </p:cBhvr>
                                      <p:to>
                                        <p:strVal val="visible"/>
                                      </p:to>
                                    </p:set>
                                    <p:animEffect transition="in" filter="randombar(horizontal)">
                                      <p:cBhvr>
                                        <p:cTn id="29" dur="500"/>
                                        <p:tgtEl>
                                          <p:spTgt spid="3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pic>
        <p:nvPicPr>
          <p:cNvPr id="35" name="Picture 10" descr="http://thumbs.dreamstime.com/z/%E6%9C%89%E7%99%BD%E8%89%B2%E6%B3%A1%E5%BD%B1%E7%9A%84thinking%E6%95%99%E6%8E%88-36777654.jpg"/>
          <p:cNvPicPr>
            <a:picLocks noChangeAspect="1" noChangeArrowheads="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36139" t="20400" r="8351" b="19564"/>
          <a:stretch/>
        </p:blipFill>
        <p:spPr bwMode="auto">
          <a:xfrm>
            <a:off x="6948424" y="4422043"/>
            <a:ext cx="2019364" cy="2253337"/>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2" descr="http://previews.123rf.com/images/mistac/mistac1207/mistac120700017/14524015-A-cartoon-boy-with-a-good-idea-Stock-Vector-thinking.jpg"/>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32065" r="45098" b="81605"/>
          <a:stretch/>
        </p:blipFill>
        <p:spPr bwMode="auto">
          <a:xfrm rot="1019582">
            <a:off x="7778141" y="3732296"/>
            <a:ext cx="990752" cy="798025"/>
          </a:xfrm>
          <a:prstGeom prst="rect">
            <a:avLst/>
          </a:prstGeom>
          <a:noFill/>
          <a:extLst>
            <a:ext uri="{909E8E84-426E-40DD-AFC4-6F175D3DCCD1}">
              <a14:hiddenFill xmlns:a14="http://schemas.microsoft.com/office/drawing/2010/main">
                <a:solidFill>
                  <a:srgbClr val="FFFFFF"/>
                </a:solidFill>
              </a14:hiddenFill>
            </a:ext>
          </a:extLst>
        </p:spPr>
      </p:pic>
      <p:sp>
        <p:nvSpPr>
          <p:cNvPr id="20" name="Title 1"/>
          <p:cNvSpPr txBox="1">
            <a:spLocks/>
          </p:cNvSpPr>
          <p:nvPr/>
        </p:nvSpPr>
        <p:spPr>
          <a:xfrm>
            <a:off x="1766052" y="2286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400" b="1" dirty="0" smtClean="0">
                <a:solidFill>
                  <a:srgbClr val="FF0000"/>
                </a:solidFill>
                <a:latin typeface="Times New Roman" panose="02020603050405020304" pitchFamily="18" charset="0"/>
                <a:cs typeface="Times New Roman" panose="02020603050405020304" pitchFamily="18" charset="0"/>
              </a:rPr>
              <a:t>EM CÓ BIẾT?</a:t>
            </a:r>
            <a:endParaRPr lang="en-US" sz="2400" b="1" dirty="0">
              <a:solidFill>
                <a:srgbClr val="FF0000"/>
              </a:solidFill>
              <a:latin typeface="Times New Roman" panose="02020603050405020304" pitchFamily="18" charset="0"/>
              <a:cs typeface="Times New Roman" panose="02020603050405020304" pitchFamily="18" charset="0"/>
            </a:endParaRPr>
          </a:p>
        </p:txBody>
      </p:sp>
      <p:sp>
        <p:nvSpPr>
          <p:cNvPr id="22" name="Rectangle 21"/>
          <p:cNvSpPr/>
          <p:nvPr/>
        </p:nvSpPr>
        <p:spPr>
          <a:xfrm>
            <a:off x="446490" y="1174790"/>
            <a:ext cx="6259110" cy="2862322"/>
          </a:xfrm>
          <a:prstGeom prst="rect">
            <a:avLst/>
          </a:prstGeom>
        </p:spPr>
        <p:txBody>
          <a:bodyPr wrap="square">
            <a:spAutoFit/>
          </a:bodyPr>
          <a:lstStyle/>
          <a:p>
            <a:pPr algn="just"/>
            <a:r>
              <a:rPr lang="de-DE" sz="2000" dirty="0">
                <a:solidFill>
                  <a:srgbClr val="0D30DD"/>
                </a:solidFill>
                <a:latin typeface="Times New Roman" panose="02020603050405020304" pitchFamily="18" charset="0"/>
                <a:ea typeface="Times New Roman"/>
                <a:cs typeface="Times New Roman" panose="02020603050405020304" pitchFamily="18" charset="0"/>
              </a:rPr>
              <a:t>Hiện tượng gió vượt đèo được gọi là Phơn (foehn). Từ bên kia sườn núi gió thổi lên, càng lên cao không khí càng bị bị lạnh dần đi rồi ngưng kết tạo thành mây cho mưa ở sườn đón gió, đồng thời thu thêm nhiệt do ngưng kết toả ra. Sau khi vượt qua đỉnh gió thổi xuống bên này núi, nhiệt độ của nó tăng dần lên do quá trình không khí bị nén đoạn nhiệt, vì vậy đến chân núi bên này không khí trở nên khô và nóng hơn. Hiện tượng này gọi là “Hiệu ứng phơn”. Đỉnh núi càng cao chênh lệch nhiệt độ càng lớn.</a:t>
            </a:r>
            <a:endParaRPr lang="en-US" sz="1900" dirty="0">
              <a:solidFill>
                <a:srgbClr val="0D30DD"/>
              </a:solidFill>
              <a:latin typeface="Times New Roman" panose="02020603050405020304" pitchFamily="18" charset="0"/>
              <a:ea typeface="Cambria" panose="02040503050406030204" pitchFamily="18" charset="0"/>
              <a:cs typeface="Times New Roman" panose="02020603050405020304" pitchFamily="18" charset="0"/>
            </a:endParaRPr>
          </a:p>
        </p:txBody>
      </p:sp>
      <p:pic>
        <p:nvPicPr>
          <p:cNvPr id="614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9600" y="4131308"/>
            <a:ext cx="6019800" cy="2421892"/>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93309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37"/>
                                        </p:tgtEl>
                                        <p:attrNameLst>
                                          <p:attrName>r</p:attrName>
                                        </p:attrNameLst>
                                      </p:cBhvr>
                                    </p:animRot>
                                    <p:animRot by="-240000">
                                      <p:cBhvr>
                                        <p:cTn id="13" dur="200" fill="hold">
                                          <p:stCondLst>
                                            <p:cond delay="200"/>
                                          </p:stCondLst>
                                        </p:cTn>
                                        <p:tgtEl>
                                          <p:spTgt spid="37"/>
                                        </p:tgtEl>
                                        <p:attrNameLst>
                                          <p:attrName>r</p:attrName>
                                        </p:attrNameLst>
                                      </p:cBhvr>
                                    </p:animRot>
                                    <p:animRot by="240000">
                                      <p:cBhvr>
                                        <p:cTn id="14" dur="200" fill="hold">
                                          <p:stCondLst>
                                            <p:cond delay="400"/>
                                          </p:stCondLst>
                                        </p:cTn>
                                        <p:tgtEl>
                                          <p:spTgt spid="37"/>
                                        </p:tgtEl>
                                        <p:attrNameLst>
                                          <p:attrName>r</p:attrName>
                                        </p:attrNameLst>
                                      </p:cBhvr>
                                    </p:animRot>
                                    <p:animRot by="-240000">
                                      <p:cBhvr>
                                        <p:cTn id="15" dur="200" fill="hold">
                                          <p:stCondLst>
                                            <p:cond delay="600"/>
                                          </p:stCondLst>
                                        </p:cTn>
                                        <p:tgtEl>
                                          <p:spTgt spid="37"/>
                                        </p:tgtEl>
                                        <p:attrNameLst>
                                          <p:attrName>r</p:attrName>
                                        </p:attrNameLst>
                                      </p:cBhvr>
                                    </p:animRot>
                                    <p:animRot by="120000">
                                      <p:cBhvr>
                                        <p:cTn id="16" dur="200" fill="hold">
                                          <p:stCondLst>
                                            <p:cond delay="800"/>
                                          </p:stCondLst>
                                        </p:cTn>
                                        <p:tgtEl>
                                          <p:spTgt spid="37"/>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randombar(horizontal)">
                                      <p:cBhvr>
                                        <p:cTn id="21" dur="500"/>
                                        <p:tgtEl>
                                          <p:spTgt spid="22"/>
                                        </p:tgtEl>
                                      </p:cBhvr>
                                    </p:animEffect>
                                  </p:childTnLst>
                                </p:cTn>
                              </p:par>
                              <p:par>
                                <p:cTn id="22" presetID="14" presetClass="entr" presetSubtype="10" fill="hold" nodeType="withEffect">
                                  <p:stCondLst>
                                    <p:cond delay="0"/>
                                  </p:stCondLst>
                                  <p:childTnLst>
                                    <p:set>
                                      <p:cBhvr>
                                        <p:cTn id="23" dur="1" fill="hold">
                                          <p:stCondLst>
                                            <p:cond delay="0"/>
                                          </p:stCondLst>
                                        </p:cTn>
                                        <p:tgtEl>
                                          <p:spTgt spid="6146"/>
                                        </p:tgtEl>
                                        <p:attrNameLst>
                                          <p:attrName>style.visibility</p:attrName>
                                        </p:attrNameLst>
                                      </p:cBhvr>
                                      <p:to>
                                        <p:strVal val="visible"/>
                                      </p:to>
                                    </p:set>
                                    <p:animEffect transition="in" filter="randombar(horizontal)">
                                      <p:cBhvr>
                                        <p:cTn id="24"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a:t>
            </a: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26" name="Text Box 9"/>
          <p:cNvSpPr txBox="1">
            <a:spLocks noChangeArrowheads="1"/>
          </p:cNvSpPr>
          <p:nvPr/>
        </p:nvSpPr>
        <p:spPr bwMode="auto">
          <a:xfrm>
            <a:off x="452586" y="1295399"/>
            <a:ext cx="4729013" cy="461665"/>
          </a:xfrm>
          <a:prstGeom prst="rect">
            <a:avLst/>
          </a:prstGeom>
          <a:solidFill>
            <a:srgbClr val="FFFF00"/>
          </a:solidFill>
          <a:ln w="28575">
            <a:solidFill>
              <a:srgbClr val="FF0000"/>
            </a:solidFill>
            <a:miter lim="800000"/>
            <a:headEnd/>
            <a:tailEnd/>
          </a:ln>
          <a:effectLst/>
          <a:extLst/>
        </p:spPr>
        <p:txBody>
          <a:bodyPr wrap="square">
            <a:spAutoFit/>
          </a:bodyPr>
          <a:lstStyle/>
          <a:p>
            <a:pPr>
              <a:spcBef>
                <a:spcPct val="50000"/>
              </a:spcBef>
            </a:pPr>
            <a:r>
              <a:rPr lang="en-US" sz="2400" b="1" dirty="0" smtClean="0">
                <a:solidFill>
                  <a:srgbClr val="CC0000"/>
                </a:solidFill>
                <a:latin typeface="Times New Roman" panose="02020603050405020304" pitchFamily="18" charset="0"/>
                <a:cs typeface="Times New Roman" pitchFamily="18" charset="0"/>
              </a:rPr>
              <a:t>a</a:t>
            </a:r>
            <a:r>
              <a:rPr lang="en-US" sz="2400" b="1" dirty="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Luyện</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tập</a:t>
            </a:r>
            <a:endParaRPr lang="en-US" sz="2400" b="1" dirty="0">
              <a:solidFill>
                <a:srgbClr val="CC0000"/>
              </a:solidFill>
              <a:latin typeface="Times New Roman" pitchFamily="18" charset="0"/>
              <a:cs typeface="Times New Roman" pitchFamily="18" charset="0"/>
            </a:endParaRPr>
          </a:p>
        </p:txBody>
      </p:sp>
      <p:sp>
        <p:nvSpPr>
          <p:cNvPr id="39" name="Title 1"/>
          <p:cNvSpPr txBox="1">
            <a:spLocks/>
          </p:cNvSpPr>
          <p:nvPr/>
        </p:nvSpPr>
        <p:spPr>
          <a:xfrm>
            <a:off x="22994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400" b="1" dirty="0" smtClean="0">
                <a:solidFill>
                  <a:srgbClr val="0D30DD"/>
                </a:solidFill>
                <a:latin typeface="Times New Roman" panose="02020603050405020304" pitchFamily="18" charset="0"/>
                <a:cs typeface="Times New Roman" panose="02020603050405020304" pitchFamily="18" charset="0"/>
              </a:rPr>
              <a:t>LUYỆN TẬP VÀ VẬN DỤNG</a:t>
            </a:r>
            <a:endParaRPr lang="en-US" sz="2400" b="1" dirty="0">
              <a:solidFill>
                <a:srgbClr val="0D30DD"/>
              </a:solidFill>
              <a:latin typeface="Times New Roman" panose="02020603050405020304" pitchFamily="18" charset="0"/>
              <a:cs typeface="Times New Roman" panose="02020603050405020304" pitchFamily="18" charset="0"/>
            </a:endParaRPr>
          </a:p>
        </p:txBody>
      </p:sp>
      <p:sp>
        <p:nvSpPr>
          <p:cNvPr id="21" name="Rectangle 20"/>
          <p:cNvSpPr/>
          <p:nvPr/>
        </p:nvSpPr>
        <p:spPr>
          <a:xfrm>
            <a:off x="1443238" y="1905000"/>
            <a:ext cx="7239001" cy="1061829"/>
          </a:xfrm>
          <a:prstGeom prst="rect">
            <a:avLst/>
          </a:prstGeom>
          <a:solidFill>
            <a:srgbClr val="BCFCD4"/>
          </a:solidFill>
          <a:ln w="12700">
            <a:solidFill>
              <a:srgbClr val="009900"/>
            </a:solidFill>
          </a:ln>
        </p:spPr>
        <p:txBody>
          <a:bodyPr wrap="square">
            <a:spAutoFit/>
          </a:bodyPr>
          <a:lstStyle/>
          <a:p>
            <a:pPr algn="just"/>
            <a:r>
              <a:rPr lang="vi-VN" sz="21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Dựa vào bảng 4.1, nhận xét sự khác nhau về chế độ nhiệt (nhiệt độ trung bình năm, nhiệt độ trung bình tháng nóng nhất và tháng lạnh nhất; biên độ nhiệt năm) giữa Lạng Sơn và Cà Mau.</a:t>
            </a:r>
          </a:p>
        </p:txBody>
      </p:sp>
      <p:pic>
        <p:nvPicPr>
          <p:cNvPr id="22" name="Picture 3"/>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50000"/>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460330" y="2034137"/>
            <a:ext cx="819919" cy="86146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27"/>
          <p:cNvPicPr/>
          <p:nvPr/>
        </p:nvPicPr>
        <p:blipFill>
          <a:blip r:embed="rId7">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286000" y="3124200"/>
            <a:ext cx="4828164" cy="3429000"/>
          </a:xfrm>
          <a:prstGeom prst="rect">
            <a:avLst/>
          </a:prstGeom>
          <a:noFill/>
          <a:ln>
            <a:solidFill>
              <a:srgbClr val="FF0000"/>
            </a:solidFill>
          </a:ln>
        </p:spPr>
      </p:pic>
    </p:spTree>
    <p:extLst>
      <p:ext uri="{BB962C8B-B14F-4D97-AF65-F5344CB8AC3E}">
        <p14:creationId xmlns:p14="http://schemas.microsoft.com/office/powerpoint/2010/main" val="6819509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horizontal)">
                                      <p:cBhvr>
                                        <p:cTn id="7" dur="500"/>
                                        <p:tgtEl>
                                          <p:spTgt spid="21"/>
                                        </p:tgtEl>
                                      </p:cBhvr>
                                    </p:animEffect>
                                  </p:childTnLst>
                                </p:cTn>
                              </p:par>
                              <p:par>
                                <p:cTn id="8" presetID="14" presetClass="entr" presetSubtype="1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randombar(horizontal)">
                                      <p:cBhvr>
                                        <p:cTn id="10" dur="5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1000"/>
                                        <p:tgtEl>
                                          <p:spTgt spid="28"/>
                                        </p:tgtEl>
                                      </p:cBhvr>
                                    </p:animEffect>
                                    <p:anim calcmode="lin" valueType="num">
                                      <p:cBhvr>
                                        <p:cTn id="16" dur="1000" fill="hold"/>
                                        <p:tgtEl>
                                          <p:spTgt spid="28"/>
                                        </p:tgtEl>
                                        <p:attrNameLst>
                                          <p:attrName>ppt_x</p:attrName>
                                        </p:attrNameLst>
                                      </p:cBhvr>
                                      <p:tavLst>
                                        <p:tav tm="0">
                                          <p:val>
                                            <p:strVal val="#ppt_x"/>
                                          </p:val>
                                        </p:tav>
                                        <p:tav tm="100000">
                                          <p:val>
                                            <p:strVal val="#ppt_x"/>
                                          </p:val>
                                        </p:tav>
                                      </p:tavLst>
                                    </p:anim>
                                    <p:anim calcmode="lin" valueType="num">
                                      <p:cBhvr>
                                        <p:cTn id="17"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a:t>
            </a: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26" name="Text Box 9"/>
          <p:cNvSpPr txBox="1">
            <a:spLocks noChangeArrowheads="1"/>
          </p:cNvSpPr>
          <p:nvPr/>
        </p:nvSpPr>
        <p:spPr bwMode="auto">
          <a:xfrm>
            <a:off x="452586" y="1295399"/>
            <a:ext cx="4729013" cy="461665"/>
          </a:xfrm>
          <a:prstGeom prst="rect">
            <a:avLst/>
          </a:prstGeom>
          <a:solidFill>
            <a:srgbClr val="FFFF00"/>
          </a:solidFill>
          <a:ln w="28575">
            <a:solidFill>
              <a:srgbClr val="FF0000"/>
            </a:solidFill>
            <a:miter lim="800000"/>
            <a:headEnd/>
            <a:tailEnd/>
          </a:ln>
          <a:effectLst/>
          <a:extLst/>
        </p:spPr>
        <p:txBody>
          <a:bodyPr wrap="square">
            <a:spAutoFit/>
          </a:bodyPr>
          <a:lstStyle/>
          <a:p>
            <a:pPr>
              <a:spcBef>
                <a:spcPct val="50000"/>
              </a:spcBef>
            </a:pPr>
            <a:r>
              <a:rPr lang="en-US" sz="2400" b="1" dirty="0" smtClean="0">
                <a:solidFill>
                  <a:srgbClr val="CC0000"/>
                </a:solidFill>
                <a:latin typeface="Times New Roman" panose="02020603050405020304" pitchFamily="18" charset="0"/>
                <a:cs typeface="Times New Roman" pitchFamily="18" charset="0"/>
              </a:rPr>
              <a:t>a. </a:t>
            </a:r>
            <a:r>
              <a:rPr lang="en-US" sz="2400" b="1" dirty="0" err="1" smtClean="0">
                <a:solidFill>
                  <a:srgbClr val="CC0000"/>
                </a:solidFill>
                <a:latin typeface="Times New Roman" pitchFamily="18" charset="0"/>
                <a:cs typeface="Times New Roman" pitchFamily="18" charset="0"/>
              </a:rPr>
              <a:t>Luyện</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tập</a:t>
            </a:r>
            <a:endParaRPr lang="en-US" sz="2400" b="1" dirty="0">
              <a:solidFill>
                <a:srgbClr val="CC0000"/>
              </a:solidFill>
              <a:latin typeface="Times New Roman" pitchFamily="18" charset="0"/>
              <a:cs typeface="Times New Roman" pitchFamily="18" charset="0"/>
            </a:endParaRPr>
          </a:p>
        </p:txBody>
      </p:sp>
      <p:sp>
        <p:nvSpPr>
          <p:cNvPr id="39" name="Title 1"/>
          <p:cNvSpPr txBox="1">
            <a:spLocks/>
          </p:cNvSpPr>
          <p:nvPr/>
        </p:nvSpPr>
        <p:spPr>
          <a:xfrm>
            <a:off x="22994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400" b="1" dirty="0" smtClean="0">
                <a:solidFill>
                  <a:srgbClr val="0D30DD"/>
                </a:solidFill>
                <a:latin typeface="Times New Roman" panose="02020603050405020304" pitchFamily="18" charset="0"/>
                <a:cs typeface="Times New Roman" panose="02020603050405020304" pitchFamily="18" charset="0"/>
              </a:rPr>
              <a:t>LUYỆN TẬP VÀ VẬN DỤNG</a:t>
            </a:r>
            <a:endParaRPr lang="en-US" sz="2400" b="1" dirty="0">
              <a:solidFill>
                <a:srgbClr val="0D30DD"/>
              </a:solidFill>
              <a:latin typeface="Times New Roman" panose="02020603050405020304" pitchFamily="18" charset="0"/>
              <a:cs typeface="Times New Roman" panose="02020603050405020304" pitchFamily="18" charset="0"/>
            </a:endParaRPr>
          </a:p>
        </p:txBody>
      </p:sp>
      <p:grpSp>
        <p:nvGrpSpPr>
          <p:cNvPr id="23" name="Group 22"/>
          <p:cNvGrpSpPr/>
          <p:nvPr/>
        </p:nvGrpSpPr>
        <p:grpSpPr>
          <a:xfrm>
            <a:off x="255446" y="1903104"/>
            <a:ext cx="874135" cy="867811"/>
            <a:chOff x="328593" y="3259179"/>
            <a:chExt cx="1256547" cy="1465221"/>
          </a:xfrm>
        </p:grpSpPr>
        <p:pic>
          <p:nvPicPr>
            <p:cNvPr id="24" name="Picture 4"/>
            <p:cNvPicPr>
              <a:picLocks noChangeAspect="1" noChangeArrowheads="1"/>
            </p:cNvPicPr>
            <p:nvPr/>
          </p:nvPicPr>
          <p:blipFill>
            <a:blip r:embed="rId5">
              <a:extLst>
                <a:ext uri="{BEBA8EAE-BF5A-486C-A8C5-ECC9F3942E4B}">
                  <a14:imgProps xmlns:a14="http://schemas.microsoft.com/office/drawing/2010/main">
                    <a14:imgLayer r:embed="rId6">
                      <a14:imgEffect>
                        <a14:artisticMarker/>
                      </a14:imgEffect>
                      <a14:imgEffect>
                        <a14:sharpenSoften amount="50000"/>
                      </a14:imgEffect>
                      <a14:imgEffect>
                        <a14:colorTemperature colorTemp="112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328593" y="3383619"/>
              <a:ext cx="1167903" cy="134078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12" descr="http://previews.123rf.com/images/mistac/mistac1207/mistac120700017/14524015-A-cartoon-boy-with-a-good-idea-Stock-Vector-thinking.jpg"/>
            <p:cNvPicPr>
              <a:picLocks noChangeAspect="1" noChangeArrowheads="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32065" r="45098" b="81605"/>
            <a:stretch/>
          </p:blipFill>
          <p:spPr bwMode="auto">
            <a:xfrm rot="1019582">
              <a:off x="1011253" y="3259179"/>
              <a:ext cx="573887" cy="46225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grpSp>
      <p:sp>
        <p:nvSpPr>
          <p:cNvPr id="27" name="Rectangle 26"/>
          <p:cNvSpPr/>
          <p:nvPr/>
        </p:nvSpPr>
        <p:spPr>
          <a:xfrm>
            <a:off x="1143000" y="1998851"/>
            <a:ext cx="7644799" cy="4478149"/>
          </a:xfrm>
          <a:prstGeom prst="rect">
            <a:avLst/>
          </a:prstGeom>
          <a:solidFill>
            <a:srgbClr val="FFCCFF"/>
          </a:solidFill>
          <a:ln w="12700">
            <a:solidFill>
              <a:srgbClr val="0070C0"/>
            </a:solidFill>
          </a:ln>
        </p:spPr>
        <p:txBody>
          <a:bodyPr wrap="square">
            <a:spAutoFit/>
          </a:bodyPr>
          <a:lstStyle/>
          <a:p>
            <a:pPr algn="just"/>
            <a:r>
              <a:rPr lang="en-US" sz="1900" b="1" dirty="0" smtClean="0">
                <a:latin typeface="Times New Roman" panose="02020603050405020304" pitchFamily="18" charset="0"/>
                <a:ea typeface="Cambria" panose="02040503050406030204" pitchFamily="18" charset="0"/>
                <a:cs typeface="Times New Roman" panose="02020603050405020304" pitchFamily="18" charset="0"/>
              </a:rPr>
              <a:t>- </a:t>
            </a:r>
            <a:r>
              <a:rPr lang="vi-VN" sz="1900" b="1" dirty="0" smtClean="0">
                <a:latin typeface="Times New Roman" panose="02020603050405020304" pitchFamily="18" charset="0"/>
                <a:ea typeface="Cambria" panose="02040503050406030204" pitchFamily="18" charset="0"/>
                <a:cs typeface="Times New Roman" panose="02020603050405020304" pitchFamily="18" charset="0"/>
              </a:rPr>
              <a:t>Nhận </a:t>
            </a:r>
            <a:r>
              <a:rPr lang="vi-VN" sz="1900" b="1" dirty="0">
                <a:latin typeface="Times New Roman" panose="02020603050405020304" pitchFamily="18" charset="0"/>
                <a:ea typeface="Cambria" panose="02040503050406030204" pitchFamily="18" charset="0"/>
                <a:cs typeface="Times New Roman" panose="02020603050405020304" pitchFamily="18" charset="0"/>
              </a:rPr>
              <a:t>xét: </a:t>
            </a:r>
            <a:r>
              <a:rPr lang="vi-VN" sz="1900" dirty="0">
                <a:latin typeface="Times New Roman" panose="02020603050405020304" pitchFamily="18" charset="0"/>
                <a:ea typeface="Cambria" panose="02040503050406030204" pitchFamily="18" charset="0"/>
                <a:cs typeface="Times New Roman" panose="02020603050405020304" pitchFamily="18" charset="0"/>
              </a:rPr>
              <a:t>Nhìn vào bảng số liệu ta thấy, giữa Lạng Sơn và Cà Mau có sự khác biệt lớn về nhiệt độ</a:t>
            </a:r>
            <a:r>
              <a:rPr lang="vi-VN" sz="1900" dirty="0" smtClean="0">
                <a:latin typeface="Times New Roman" panose="02020603050405020304" pitchFamily="18" charset="0"/>
                <a:ea typeface="Cambria" panose="02040503050406030204" pitchFamily="18" charset="0"/>
                <a:cs typeface="Times New Roman" panose="02020603050405020304" pitchFamily="18" charset="0"/>
              </a:rPr>
              <a:t>:</a:t>
            </a:r>
            <a:endParaRPr lang="en-US" sz="1900" dirty="0" smtClean="0">
              <a:latin typeface="Times New Roman" panose="02020603050405020304" pitchFamily="18" charset="0"/>
              <a:ea typeface="Cambria" panose="02040503050406030204" pitchFamily="18" charset="0"/>
              <a:cs typeface="Times New Roman" panose="02020603050405020304" pitchFamily="18" charset="0"/>
            </a:endParaRPr>
          </a:p>
          <a:p>
            <a:pPr marL="342900" indent="-342900" algn="just">
              <a:buFontTx/>
              <a:buChar char="-"/>
            </a:pPr>
            <a:endParaRPr lang="en-US" sz="1900" dirty="0">
              <a:latin typeface="Times New Roman" panose="02020603050405020304" pitchFamily="18" charset="0"/>
              <a:ea typeface="Cambria" panose="02040503050406030204" pitchFamily="18" charset="0"/>
              <a:cs typeface="Times New Roman" panose="02020603050405020304" pitchFamily="18" charset="0"/>
            </a:endParaRPr>
          </a:p>
          <a:p>
            <a:pPr marL="342900" indent="-342900" algn="just">
              <a:buFontTx/>
              <a:buChar char="-"/>
            </a:pPr>
            <a:endParaRPr lang="en-US" sz="1900" dirty="0" smtClean="0">
              <a:latin typeface="Times New Roman" panose="02020603050405020304" pitchFamily="18" charset="0"/>
              <a:ea typeface="Cambria" panose="02040503050406030204" pitchFamily="18" charset="0"/>
              <a:cs typeface="Times New Roman" panose="02020603050405020304" pitchFamily="18" charset="0"/>
            </a:endParaRPr>
          </a:p>
          <a:p>
            <a:pPr marL="342900" indent="-342900" algn="just">
              <a:buFontTx/>
              <a:buChar char="-"/>
            </a:pPr>
            <a:endParaRPr lang="en-US" sz="1900" dirty="0" smtClean="0">
              <a:latin typeface="Times New Roman" panose="02020603050405020304" pitchFamily="18" charset="0"/>
              <a:ea typeface="Cambria" panose="02040503050406030204" pitchFamily="18" charset="0"/>
              <a:cs typeface="Times New Roman" panose="02020603050405020304" pitchFamily="18" charset="0"/>
            </a:endParaRPr>
          </a:p>
          <a:p>
            <a:pPr marL="342900" indent="-342900" algn="just">
              <a:buFontTx/>
              <a:buChar char="-"/>
            </a:pPr>
            <a:endParaRPr lang="en-US" sz="1900" dirty="0">
              <a:latin typeface="Times New Roman" panose="02020603050405020304" pitchFamily="18" charset="0"/>
              <a:ea typeface="Cambria" panose="02040503050406030204" pitchFamily="18" charset="0"/>
              <a:cs typeface="Times New Roman" panose="02020603050405020304" pitchFamily="18" charset="0"/>
            </a:endParaRPr>
          </a:p>
          <a:p>
            <a:pPr marL="342900" indent="-342900" algn="just">
              <a:buFontTx/>
              <a:buChar char="-"/>
            </a:pPr>
            <a:endParaRPr lang="en-US" sz="1900" dirty="0" smtClean="0">
              <a:latin typeface="Times New Roman" panose="02020603050405020304" pitchFamily="18" charset="0"/>
              <a:ea typeface="Cambria" panose="02040503050406030204" pitchFamily="18" charset="0"/>
              <a:cs typeface="Times New Roman" panose="02020603050405020304" pitchFamily="18" charset="0"/>
            </a:endParaRPr>
          </a:p>
          <a:p>
            <a:pPr marL="342900" indent="-342900" algn="just">
              <a:buFontTx/>
              <a:buChar char="-"/>
            </a:pPr>
            <a:endParaRPr lang="en-US" sz="1900" dirty="0">
              <a:latin typeface="Times New Roman" panose="02020603050405020304" pitchFamily="18" charset="0"/>
              <a:ea typeface="Cambria" panose="02040503050406030204" pitchFamily="18" charset="0"/>
              <a:cs typeface="Times New Roman" panose="02020603050405020304" pitchFamily="18" charset="0"/>
            </a:endParaRPr>
          </a:p>
          <a:p>
            <a:pPr algn="just"/>
            <a:endParaRPr lang="en-US" sz="1900" b="1" dirty="0">
              <a:latin typeface="Times New Roman" panose="02020603050405020304" pitchFamily="18" charset="0"/>
              <a:ea typeface="Cambria" panose="02040503050406030204" pitchFamily="18" charset="0"/>
              <a:cs typeface="Times New Roman" panose="02020603050405020304" pitchFamily="18" charset="0"/>
            </a:endParaRPr>
          </a:p>
          <a:p>
            <a:pPr algn="just"/>
            <a:r>
              <a:rPr lang="en-US" sz="1900" b="1" dirty="0" smtClean="0">
                <a:latin typeface="Times New Roman" panose="02020603050405020304" pitchFamily="18" charset="0"/>
                <a:ea typeface="Cambria" panose="02040503050406030204" pitchFamily="18" charset="0"/>
                <a:cs typeface="Times New Roman" panose="02020603050405020304" pitchFamily="18" charset="0"/>
              </a:rPr>
              <a:t> </a:t>
            </a:r>
            <a:r>
              <a:rPr lang="vi-VN" sz="1900" b="1" dirty="0">
                <a:latin typeface="Times New Roman" panose="02020603050405020304" pitchFamily="18" charset="0"/>
                <a:ea typeface="Cambria" panose="02040503050406030204" pitchFamily="18" charset="0"/>
                <a:cs typeface="Times New Roman" panose="02020603050405020304" pitchFamily="18" charset="0"/>
              </a:rPr>
              <a:t>- Giải thích:</a:t>
            </a:r>
          </a:p>
          <a:p>
            <a:pPr algn="just"/>
            <a:r>
              <a:rPr lang="vi-VN" sz="1900" dirty="0">
                <a:latin typeface="Times New Roman" panose="02020603050405020304" pitchFamily="18" charset="0"/>
                <a:ea typeface="Cambria" panose="02040503050406030204" pitchFamily="18" charset="0"/>
                <a:cs typeface="Times New Roman" panose="02020603050405020304" pitchFamily="18" charset="0"/>
              </a:rPr>
              <a:t>+ Nhiệt độ trung bình năm tăng dần từ Bắc vào Nam vì càng về phía Nam góc nhập xạ càng lớn, lượng nhiệt nhận được càng nhiều.</a:t>
            </a:r>
          </a:p>
          <a:p>
            <a:pPr algn="just"/>
            <a:r>
              <a:rPr lang="vi-VN" sz="1900" dirty="0">
                <a:latin typeface="Times New Roman" panose="02020603050405020304" pitchFamily="18" charset="0"/>
                <a:ea typeface="Cambria" panose="02040503050406030204" pitchFamily="18" charset="0"/>
                <a:cs typeface="Times New Roman" panose="02020603050405020304" pitchFamily="18" charset="0"/>
              </a:rPr>
              <a:t> + Tháng I, chênh lệch nhiệt độ giữa 2 miền Bắc - Nam rõ rệt do miền Bắc chịu ảnh hưởng của gió mùa Đông Bắc lạnh, nhiệt độ giảm sâu; miền Nam nóng quanh năm</a:t>
            </a:r>
            <a:r>
              <a:rPr lang="vi-VN" sz="1900" dirty="0" smtClean="0">
                <a:latin typeface="Times New Roman" panose="02020603050405020304" pitchFamily="18" charset="0"/>
                <a:ea typeface="Cambria" panose="02040503050406030204" pitchFamily="18" charset="0"/>
                <a:cs typeface="Times New Roman" panose="02020603050405020304" pitchFamily="18" charset="0"/>
              </a:rPr>
              <a:t>.</a:t>
            </a:r>
            <a:endParaRPr lang="vi-VN" sz="1900" dirty="0">
              <a:latin typeface="Times New Roman" panose="02020603050405020304" pitchFamily="18" charset="0"/>
              <a:ea typeface="Cambria" panose="02040503050406030204" pitchFamily="18" charset="0"/>
              <a:cs typeface="Times New Roman" panose="02020603050405020304" pitchFamily="18"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811901645"/>
              </p:ext>
            </p:extLst>
          </p:nvPr>
        </p:nvGraphicFramePr>
        <p:xfrm>
          <a:off x="1219200" y="2732916"/>
          <a:ext cx="7467600" cy="1854200"/>
        </p:xfrm>
        <a:graphic>
          <a:graphicData uri="http://schemas.openxmlformats.org/drawingml/2006/table">
            <a:tbl>
              <a:tblPr firstRow="1" bandRow="1">
                <a:tableStyleId>{5C22544A-7EE6-4342-B048-85BDC9FD1C3A}</a:tableStyleId>
              </a:tblPr>
              <a:tblGrid>
                <a:gridCol w="3581400"/>
                <a:gridCol w="1981200"/>
                <a:gridCol w="1905000"/>
              </a:tblGrid>
              <a:tr h="370840">
                <a:tc>
                  <a:txBody>
                    <a:bodyPr/>
                    <a:lstStyle/>
                    <a:p>
                      <a:pPr indent="215900" algn="just">
                        <a:lnSpc>
                          <a:spcPct val="115000"/>
                        </a:lnSpc>
                        <a:spcBef>
                          <a:spcPts val="600"/>
                        </a:spcBef>
                        <a:spcAft>
                          <a:spcPts val="0"/>
                        </a:spcAft>
                      </a:pPr>
                      <a:r>
                        <a:rPr lang="en-US" sz="1600" b="1" dirty="0">
                          <a:effectLst/>
                          <a:latin typeface="Cambria" pitchFamily="18" charset="0"/>
                          <a:ea typeface="Cambria" pitchFamily="18" charset="0"/>
                          <a:cs typeface="Times New Roman"/>
                        </a:rPr>
                        <a:t> </a:t>
                      </a:r>
                      <a:r>
                        <a:rPr lang="vi-VN" sz="1600" b="1" dirty="0">
                          <a:effectLst/>
                          <a:latin typeface="Cambria" pitchFamily="18" charset="0"/>
                          <a:ea typeface="Cambria" pitchFamily="18" charset="0"/>
                          <a:cs typeface="Times New Roman"/>
                        </a:rPr>
                        <a:t>Trạm khí tượng</a:t>
                      </a:r>
                      <a:endParaRPr lang="en-US" sz="1600" dirty="0">
                        <a:effectLst/>
                        <a:latin typeface="Cambria" pitchFamily="18" charset="0"/>
                        <a:ea typeface="Cambria" pitchFamily="18" charset="0"/>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215900" algn="just">
                        <a:lnSpc>
                          <a:spcPct val="115000"/>
                        </a:lnSpc>
                        <a:spcBef>
                          <a:spcPts val="600"/>
                        </a:spcBef>
                        <a:spcAft>
                          <a:spcPts val="0"/>
                        </a:spcAft>
                      </a:pPr>
                      <a:r>
                        <a:rPr lang="en-US" sz="1600" b="1">
                          <a:effectLst/>
                          <a:latin typeface="Cambria" pitchFamily="18" charset="0"/>
                          <a:ea typeface="Cambria" pitchFamily="18" charset="0"/>
                          <a:cs typeface="Times New Roman"/>
                        </a:rPr>
                        <a:t>Lạng Sơn</a:t>
                      </a:r>
                      <a:endParaRPr lang="en-US" sz="1600">
                        <a:effectLst/>
                        <a:latin typeface="Cambria" pitchFamily="18" charset="0"/>
                        <a:ea typeface="Cambria" pitchFamily="18" charset="0"/>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215900" algn="just">
                        <a:lnSpc>
                          <a:spcPct val="115000"/>
                        </a:lnSpc>
                        <a:spcBef>
                          <a:spcPts val="600"/>
                        </a:spcBef>
                        <a:spcAft>
                          <a:spcPts val="0"/>
                        </a:spcAft>
                      </a:pPr>
                      <a:r>
                        <a:rPr lang="en-US" sz="1600" b="1">
                          <a:effectLst/>
                          <a:latin typeface="Cambria" pitchFamily="18" charset="0"/>
                          <a:ea typeface="Cambria" pitchFamily="18" charset="0"/>
                          <a:cs typeface="Times New Roman"/>
                        </a:rPr>
                        <a:t>Cà Mau</a:t>
                      </a:r>
                      <a:endParaRPr lang="en-US" sz="1600">
                        <a:effectLst/>
                        <a:latin typeface="Cambria" pitchFamily="18" charset="0"/>
                        <a:ea typeface="Cambria" pitchFamily="18" charset="0"/>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indent="215900" algn="just">
                        <a:lnSpc>
                          <a:spcPct val="115000"/>
                        </a:lnSpc>
                        <a:spcBef>
                          <a:spcPts val="600"/>
                        </a:spcBef>
                        <a:spcAft>
                          <a:spcPts val="0"/>
                        </a:spcAft>
                      </a:pPr>
                      <a:r>
                        <a:rPr lang="en-US" sz="1600" dirty="0" err="1">
                          <a:effectLst/>
                          <a:latin typeface="Cambria" pitchFamily="18" charset="0"/>
                          <a:ea typeface="Cambria" pitchFamily="18" charset="0"/>
                          <a:cs typeface="Times New Roman"/>
                        </a:rPr>
                        <a:t>Nhiệt</a:t>
                      </a:r>
                      <a:r>
                        <a:rPr lang="en-US" sz="1600" dirty="0">
                          <a:effectLst/>
                          <a:latin typeface="Cambria" pitchFamily="18" charset="0"/>
                          <a:ea typeface="Cambria" pitchFamily="18" charset="0"/>
                          <a:cs typeface="Times New Roman"/>
                        </a:rPr>
                        <a:t> </a:t>
                      </a:r>
                      <a:r>
                        <a:rPr lang="en-US" sz="1600" dirty="0" err="1">
                          <a:effectLst/>
                          <a:latin typeface="Cambria" pitchFamily="18" charset="0"/>
                          <a:ea typeface="Cambria" pitchFamily="18" charset="0"/>
                          <a:cs typeface="Times New Roman"/>
                        </a:rPr>
                        <a:t>độ</a:t>
                      </a:r>
                      <a:r>
                        <a:rPr lang="en-US" sz="1600" dirty="0">
                          <a:effectLst/>
                          <a:latin typeface="Cambria" pitchFamily="18" charset="0"/>
                          <a:ea typeface="Cambria" pitchFamily="18" charset="0"/>
                          <a:cs typeface="Times New Roman"/>
                        </a:rPr>
                        <a:t> </a:t>
                      </a:r>
                      <a:r>
                        <a:rPr lang="en-US" sz="1600" dirty="0" err="1">
                          <a:effectLst/>
                          <a:latin typeface="Cambria" pitchFamily="18" charset="0"/>
                          <a:ea typeface="Cambria" pitchFamily="18" charset="0"/>
                          <a:cs typeface="Times New Roman"/>
                        </a:rPr>
                        <a:t>trung</a:t>
                      </a:r>
                      <a:r>
                        <a:rPr lang="en-US" sz="1600" dirty="0">
                          <a:effectLst/>
                          <a:latin typeface="Cambria" pitchFamily="18" charset="0"/>
                          <a:ea typeface="Cambria" pitchFamily="18" charset="0"/>
                          <a:cs typeface="Times New Roman"/>
                        </a:rPr>
                        <a:t> </a:t>
                      </a:r>
                      <a:r>
                        <a:rPr lang="en-US" sz="1600" dirty="0" err="1">
                          <a:effectLst/>
                          <a:latin typeface="Cambria" pitchFamily="18" charset="0"/>
                          <a:ea typeface="Cambria" pitchFamily="18" charset="0"/>
                          <a:cs typeface="Times New Roman"/>
                        </a:rPr>
                        <a:t>bình</a:t>
                      </a:r>
                      <a:r>
                        <a:rPr lang="en-US" sz="1600" dirty="0">
                          <a:effectLst/>
                          <a:latin typeface="Cambria" pitchFamily="18" charset="0"/>
                          <a:ea typeface="Cambria" pitchFamily="18" charset="0"/>
                          <a:cs typeface="Times New Roman"/>
                        </a:rPr>
                        <a:t> </a:t>
                      </a:r>
                      <a:r>
                        <a:rPr lang="en-US" sz="1600" dirty="0" err="1">
                          <a:effectLst/>
                          <a:latin typeface="Cambria" pitchFamily="18" charset="0"/>
                          <a:ea typeface="Cambria" pitchFamily="18" charset="0"/>
                          <a:cs typeface="Times New Roman"/>
                        </a:rPr>
                        <a:t>năm</a:t>
                      </a:r>
                      <a:endParaRPr lang="en-US" sz="1600" dirty="0">
                        <a:effectLst/>
                        <a:latin typeface="Cambria" pitchFamily="18" charset="0"/>
                        <a:ea typeface="Cambria" pitchFamily="18" charset="0"/>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215900" algn="just">
                        <a:lnSpc>
                          <a:spcPct val="115000"/>
                        </a:lnSpc>
                        <a:spcBef>
                          <a:spcPts val="600"/>
                        </a:spcBef>
                        <a:spcAft>
                          <a:spcPts val="0"/>
                        </a:spcAft>
                      </a:pPr>
                      <a:r>
                        <a:rPr lang="en-US" sz="1600" dirty="0">
                          <a:effectLst/>
                          <a:latin typeface="Cambria" pitchFamily="18" charset="0"/>
                          <a:ea typeface="Cambria" pitchFamily="18" charset="0"/>
                          <a:cs typeface="Times New Roman"/>
                        </a:rPr>
                        <a:t>21,5</a:t>
                      </a:r>
                      <a:r>
                        <a:rPr lang="en-US" sz="1600" baseline="30000" dirty="0">
                          <a:effectLst/>
                          <a:latin typeface="Cambria" pitchFamily="18" charset="0"/>
                          <a:ea typeface="Cambria" pitchFamily="18" charset="0"/>
                          <a:cs typeface="Times New Roman"/>
                        </a:rPr>
                        <a:t>0</a:t>
                      </a:r>
                      <a:r>
                        <a:rPr lang="en-US" sz="1600" dirty="0">
                          <a:effectLst/>
                          <a:latin typeface="Cambria" pitchFamily="18" charset="0"/>
                          <a:ea typeface="Cambria" pitchFamily="18" charset="0"/>
                          <a:cs typeface="Times New Roman"/>
                        </a:rPr>
                        <a:t>C</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215900" algn="just">
                        <a:lnSpc>
                          <a:spcPct val="115000"/>
                        </a:lnSpc>
                        <a:spcBef>
                          <a:spcPts val="600"/>
                        </a:spcBef>
                        <a:spcAft>
                          <a:spcPts val="0"/>
                        </a:spcAft>
                      </a:pPr>
                      <a:r>
                        <a:rPr lang="en-US" sz="1600">
                          <a:effectLst/>
                          <a:latin typeface="Cambria" pitchFamily="18" charset="0"/>
                          <a:ea typeface="Cambria" pitchFamily="18" charset="0"/>
                          <a:cs typeface="Times New Roman"/>
                        </a:rPr>
                        <a:t>27,5</a:t>
                      </a:r>
                      <a:r>
                        <a:rPr lang="en-US" sz="1600" baseline="30000">
                          <a:effectLst/>
                          <a:latin typeface="Cambria" pitchFamily="18" charset="0"/>
                          <a:ea typeface="Cambria" pitchFamily="18" charset="0"/>
                          <a:cs typeface="Times New Roman"/>
                        </a:rPr>
                        <a:t>0</a:t>
                      </a:r>
                      <a:r>
                        <a:rPr lang="en-US" sz="1600">
                          <a:effectLst/>
                          <a:latin typeface="Cambria" pitchFamily="18" charset="0"/>
                          <a:ea typeface="Cambria" pitchFamily="18" charset="0"/>
                          <a:cs typeface="Times New Roman"/>
                        </a:rPr>
                        <a:t>C</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indent="215900" algn="just">
                        <a:lnSpc>
                          <a:spcPct val="115000"/>
                        </a:lnSpc>
                        <a:spcBef>
                          <a:spcPts val="600"/>
                        </a:spcBef>
                        <a:spcAft>
                          <a:spcPts val="0"/>
                        </a:spcAft>
                      </a:pPr>
                      <a:r>
                        <a:rPr lang="en-US" sz="1600" dirty="0" err="1">
                          <a:effectLst/>
                          <a:latin typeface="Cambria" pitchFamily="18" charset="0"/>
                          <a:ea typeface="Cambria" pitchFamily="18" charset="0"/>
                          <a:cs typeface="Times New Roman"/>
                        </a:rPr>
                        <a:t>Nhiệt</a:t>
                      </a:r>
                      <a:r>
                        <a:rPr lang="en-US" sz="1600" dirty="0">
                          <a:effectLst/>
                          <a:latin typeface="Cambria" pitchFamily="18" charset="0"/>
                          <a:ea typeface="Cambria" pitchFamily="18" charset="0"/>
                          <a:cs typeface="Times New Roman"/>
                        </a:rPr>
                        <a:t> </a:t>
                      </a:r>
                      <a:r>
                        <a:rPr lang="en-US" sz="1600" dirty="0" err="1">
                          <a:effectLst/>
                          <a:latin typeface="Cambria" pitchFamily="18" charset="0"/>
                          <a:ea typeface="Cambria" pitchFamily="18" charset="0"/>
                          <a:cs typeface="Times New Roman"/>
                        </a:rPr>
                        <a:t>độ</a:t>
                      </a:r>
                      <a:r>
                        <a:rPr lang="en-US" sz="1600" dirty="0">
                          <a:effectLst/>
                          <a:latin typeface="Cambria" pitchFamily="18" charset="0"/>
                          <a:ea typeface="Cambria" pitchFamily="18" charset="0"/>
                          <a:cs typeface="Times New Roman"/>
                        </a:rPr>
                        <a:t> </a:t>
                      </a:r>
                      <a:r>
                        <a:rPr lang="en-US" sz="1600" dirty="0" err="1">
                          <a:effectLst/>
                          <a:latin typeface="Cambria" pitchFamily="18" charset="0"/>
                          <a:ea typeface="Cambria" pitchFamily="18" charset="0"/>
                          <a:cs typeface="Times New Roman"/>
                        </a:rPr>
                        <a:t>trung</a:t>
                      </a:r>
                      <a:r>
                        <a:rPr lang="en-US" sz="1600" dirty="0">
                          <a:effectLst/>
                          <a:latin typeface="Cambria" pitchFamily="18" charset="0"/>
                          <a:ea typeface="Cambria" pitchFamily="18" charset="0"/>
                          <a:cs typeface="Times New Roman"/>
                        </a:rPr>
                        <a:t> </a:t>
                      </a:r>
                      <a:r>
                        <a:rPr lang="en-US" sz="1600" dirty="0" err="1">
                          <a:effectLst/>
                          <a:latin typeface="Cambria" pitchFamily="18" charset="0"/>
                          <a:ea typeface="Cambria" pitchFamily="18" charset="0"/>
                          <a:cs typeface="Times New Roman"/>
                        </a:rPr>
                        <a:t>bình</a:t>
                      </a:r>
                      <a:r>
                        <a:rPr lang="en-US" sz="1600" dirty="0">
                          <a:effectLst/>
                          <a:latin typeface="Cambria" pitchFamily="18" charset="0"/>
                          <a:ea typeface="Cambria" pitchFamily="18" charset="0"/>
                          <a:cs typeface="Times New Roman"/>
                        </a:rPr>
                        <a:t> </a:t>
                      </a:r>
                      <a:r>
                        <a:rPr lang="en-US" sz="1600" dirty="0" err="1">
                          <a:effectLst/>
                          <a:latin typeface="Cambria" pitchFamily="18" charset="0"/>
                          <a:ea typeface="Cambria" pitchFamily="18" charset="0"/>
                          <a:cs typeface="Times New Roman"/>
                        </a:rPr>
                        <a:t>tháng</a:t>
                      </a:r>
                      <a:r>
                        <a:rPr lang="en-US" sz="1600" dirty="0">
                          <a:effectLst/>
                          <a:latin typeface="Cambria" pitchFamily="18" charset="0"/>
                          <a:ea typeface="Cambria" pitchFamily="18" charset="0"/>
                          <a:cs typeface="Times New Roman"/>
                        </a:rPr>
                        <a:t> </a:t>
                      </a:r>
                      <a:r>
                        <a:rPr lang="en-US" sz="1600" dirty="0" err="1">
                          <a:effectLst/>
                          <a:latin typeface="Cambria" pitchFamily="18" charset="0"/>
                          <a:ea typeface="Cambria" pitchFamily="18" charset="0"/>
                          <a:cs typeface="Times New Roman"/>
                        </a:rPr>
                        <a:t>nóng</a:t>
                      </a:r>
                      <a:r>
                        <a:rPr lang="en-US" sz="1600" dirty="0">
                          <a:effectLst/>
                          <a:latin typeface="Cambria" pitchFamily="18" charset="0"/>
                          <a:ea typeface="Cambria" pitchFamily="18" charset="0"/>
                          <a:cs typeface="Times New Roman"/>
                        </a:rPr>
                        <a:t> </a:t>
                      </a:r>
                      <a:r>
                        <a:rPr lang="en-US" sz="1600" dirty="0" err="1">
                          <a:effectLst/>
                          <a:latin typeface="Cambria" pitchFamily="18" charset="0"/>
                          <a:ea typeface="Cambria" pitchFamily="18" charset="0"/>
                          <a:cs typeface="Times New Roman"/>
                        </a:rPr>
                        <a:t>nhất</a:t>
                      </a:r>
                      <a:endParaRPr lang="en-US" sz="1600" dirty="0">
                        <a:effectLst/>
                        <a:latin typeface="Cambria" pitchFamily="18" charset="0"/>
                        <a:ea typeface="Cambria" pitchFamily="18" charset="0"/>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indent="215900" algn="just">
                        <a:lnSpc>
                          <a:spcPct val="115000"/>
                        </a:lnSpc>
                        <a:spcBef>
                          <a:spcPts val="600"/>
                        </a:spcBef>
                        <a:spcAft>
                          <a:spcPts val="0"/>
                        </a:spcAft>
                      </a:pPr>
                      <a:r>
                        <a:rPr lang="en-US" sz="1600" dirty="0">
                          <a:effectLst/>
                          <a:latin typeface="Cambria" pitchFamily="18" charset="0"/>
                          <a:ea typeface="Cambria" pitchFamily="18" charset="0"/>
                          <a:cs typeface="Times New Roman"/>
                        </a:rPr>
                        <a:t>27,2</a:t>
                      </a:r>
                      <a:r>
                        <a:rPr lang="en-US" sz="1600" baseline="30000" dirty="0">
                          <a:effectLst/>
                          <a:latin typeface="Cambria" pitchFamily="18" charset="0"/>
                          <a:ea typeface="Cambria" pitchFamily="18" charset="0"/>
                          <a:cs typeface="Times New Roman"/>
                        </a:rPr>
                        <a:t>0</a:t>
                      </a:r>
                      <a:r>
                        <a:rPr lang="en-US" sz="1600" dirty="0">
                          <a:effectLst/>
                          <a:latin typeface="Cambria" pitchFamily="18" charset="0"/>
                          <a:ea typeface="Cambria" pitchFamily="18" charset="0"/>
                          <a:cs typeface="Times New Roman"/>
                        </a:rPr>
                        <a:t>C (</a:t>
                      </a:r>
                      <a:r>
                        <a:rPr lang="en-US" sz="1600" dirty="0" err="1">
                          <a:effectLst/>
                          <a:latin typeface="Cambria" pitchFamily="18" charset="0"/>
                          <a:ea typeface="Cambria" pitchFamily="18" charset="0"/>
                          <a:cs typeface="Times New Roman"/>
                        </a:rPr>
                        <a:t>tháng</a:t>
                      </a:r>
                      <a:r>
                        <a:rPr lang="en-US" sz="1600" dirty="0">
                          <a:effectLst/>
                          <a:latin typeface="Cambria" pitchFamily="18" charset="0"/>
                          <a:ea typeface="Cambria" pitchFamily="18" charset="0"/>
                          <a:cs typeface="Times New Roman"/>
                        </a:rPr>
                        <a:t> 7)</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215900" algn="just">
                        <a:lnSpc>
                          <a:spcPct val="115000"/>
                        </a:lnSpc>
                        <a:spcBef>
                          <a:spcPts val="600"/>
                        </a:spcBef>
                        <a:spcAft>
                          <a:spcPts val="0"/>
                        </a:spcAft>
                      </a:pPr>
                      <a:r>
                        <a:rPr lang="en-US" sz="1600" dirty="0">
                          <a:effectLst/>
                          <a:latin typeface="Cambria" pitchFamily="18" charset="0"/>
                          <a:ea typeface="Cambria" pitchFamily="18" charset="0"/>
                          <a:cs typeface="Times New Roman"/>
                        </a:rPr>
                        <a:t>28,8</a:t>
                      </a:r>
                      <a:r>
                        <a:rPr lang="en-US" sz="1600" baseline="30000" dirty="0">
                          <a:effectLst/>
                          <a:latin typeface="Cambria" pitchFamily="18" charset="0"/>
                          <a:ea typeface="Cambria" pitchFamily="18" charset="0"/>
                          <a:cs typeface="Times New Roman"/>
                        </a:rPr>
                        <a:t>0</a:t>
                      </a:r>
                      <a:r>
                        <a:rPr lang="en-US" sz="1600" dirty="0">
                          <a:effectLst/>
                          <a:latin typeface="Cambria" pitchFamily="18" charset="0"/>
                          <a:ea typeface="Cambria" pitchFamily="18" charset="0"/>
                          <a:cs typeface="Times New Roman"/>
                        </a:rPr>
                        <a:t>C (</a:t>
                      </a:r>
                      <a:r>
                        <a:rPr lang="en-US" sz="1600" dirty="0" err="1">
                          <a:effectLst/>
                          <a:latin typeface="Cambria" pitchFamily="18" charset="0"/>
                          <a:ea typeface="Cambria" pitchFamily="18" charset="0"/>
                          <a:cs typeface="Times New Roman"/>
                        </a:rPr>
                        <a:t>tháng</a:t>
                      </a:r>
                      <a:r>
                        <a:rPr lang="en-US" sz="1600" dirty="0">
                          <a:effectLst/>
                          <a:latin typeface="Cambria" pitchFamily="18" charset="0"/>
                          <a:ea typeface="Cambria" pitchFamily="18" charset="0"/>
                          <a:cs typeface="Times New Roman"/>
                        </a:rPr>
                        <a:t> 4)</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indent="215900" algn="just">
                        <a:lnSpc>
                          <a:spcPct val="115000"/>
                        </a:lnSpc>
                        <a:spcBef>
                          <a:spcPts val="600"/>
                        </a:spcBef>
                        <a:spcAft>
                          <a:spcPts val="0"/>
                        </a:spcAft>
                      </a:pPr>
                      <a:r>
                        <a:rPr lang="en-US" sz="1600" dirty="0" err="1">
                          <a:effectLst/>
                          <a:latin typeface="Cambria" pitchFamily="18" charset="0"/>
                          <a:ea typeface="Cambria" pitchFamily="18" charset="0"/>
                          <a:cs typeface="Times New Roman"/>
                        </a:rPr>
                        <a:t>Nhiệt</a:t>
                      </a:r>
                      <a:r>
                        <a:rPr lang="en-US" sz="1600" dirty="0">
                          <a:effectLst/>
                          <a:latin typeface="Cambria" pitchFamily="18" charset="0"/>
                          <a:ea typeface="Cambria" pitchFamily="18" charset="0"/>
                          <a:cs typeface="Times New Roman"/>
                        </a:rPr>
                        <a:t> </a:t>
                      </a:r>
                      <a:r>
                        <a:rPr lang="en-US" sz="1600" dirty="0" err="1">
                          <a:effectLst/>
                          <a:latin typeface="Cambria" pitchFamily="18" charset="0"/>
                          <a:ea typeface="Cambria" pitchFamily="18" charset="0"/>
                          <a:cs typeface="Times New Roman"/>
                        </a:rPr>
                        <a:t>độ</a:t>
                      </a:r>
                      <a:r>
                        <a:rPr lang="en-US" sz="1600" dirty="0">
                          <a:effectLst/>
                          <a:latin typeface="Cambria" pitchFamily="18" charset="0"/>
                          <a:ea typeface="Cambria" pitchFamily="18" charset="0"/>
                          <a:cs typeface="Times New Roman"/>
                        </a:rPr>
                        <a:t> </a:t>
                      </a:r>
                      <a:r>
                        <a:rPr lang="en-US" sz="1600" dirty="0" err="1">
                          <a:effectLst/>
                          <a:latin typeface="Cambria" pitchFamily="18" charset="0"/>
                          <a:ea typeface="Cambria" pitchFamily="18" charset="0"/>
                          <a:cs typeface="Times New Roman"/>
                        </a:rPr>
                        <a:t>trung</a:t>
                      </a:r>
                      <a:r>
                        <a:rPr lang="en-US" sz="1600" dirty="0">
                          <a:effectLst/>
                          <a:latin typeface="Cambria" pitchFamily="18" charset="0"/>
                          <a:ea typeface="Cambria" pitchFamily="18" charset="0"/>
                          <a:cs typeface="Times New Roman"/>
                        </a:rPr>
                        <a:t> </a:t>
                      </a:r>
                      <a:r>
                        <a:rPr lang="en-US" sz="1600" dirty="0" err="1">
                          <a:effectLst/>
                          <a:latin typeface="Cambria" pitchFamily="18" charset="0"/>
                          <a:ea typeface="Cambria" pitchFamily="18" charset="0"/>
                          <a:cs typeface="Times New Roman"/>
                        </a:rPr>
                        <a:t>bình</a:t>
                      </a:r>
                      <a:r>
                        <a:rPr lang="en-US" sz="1600" dirty="0">
                          <a:effectLst/>
                          <a:latin typeface="Cambria" pitchFamily="18" charset="0"/>
                          <a:ea typeface="Cambria" pitchFamily="18" charset="0"/>
                          <a:cs typeface="Times New Roman"/>
                        </a:rPr>
                        <a:t> </a:t>
                      </a:r>
                      <a:r>
                        <a:rPr lang="en-US" sz="1600" dirty="0" err="1">
                          <a:effectLst/>
                          <a:latin typeface="Cambria" pitchFamily="18" charset="0"/>
                          <a:ea typeface="Cambria" pitchFamily="18" charset="0"/>
                          <a:cs typeface="Times New Roman"/>
                        </a:rPr>
                        <a:t>tháng</a:t>
                      </a:r>
                      <a:r>
                        <a:rPr lang="en-US" sz="1600" dirty="0">
                          <a:effectLst/>
                          <a:latin typeface="Cambria" pitchFamily="18" charset="0"/>
                          <a:ea typeface="Cambria" pitchFamily="18" charset="0"/>
                          <a:cs typeface="Times New Roman"/>
                        </a:rPr>
                        <a:t> </a:t>
                      </a:r>
                      <a:r>
                        <a:rPr lang="en-US" sz="1600" dirty="0" err="1">
                          <a:effectLst/>
                          <a:latin typeface="Cambria" pitchFamily="18" charset="0"/>
                          <a:ea typeface="Cambria" pitchFamily="18" charset="0"/>
                          <a:cs typeface="Times New Roman"/>
                        </a:rPr>
                        <a:t>lạnh</a:t>
                      </a:r>
                      <a:r>
                        <a:rPr lang="en-US" sz="1600" dirty="0">
                          <a:effectLst/>
                          <a:latin typeface="Cambria" pitchFamily="18" charset="0"/>
                          <a:ea typeface="Cambria" pitchFamily="18" charset="0"/>
                          <a:cs typeface="Times New Roman"/>
                        </a:rPr>
                        <a:t> </a:t>
                      </a:r>
                      <a:r>
                        <a:rPr lang="en-US" sz="1600" dirty="0" err="1">
                          <a:effectLst/>
                          <a:latin typeface="Cambria" pitchFamily="18" charset="0"/>
                          <a:ea typeface="Cambria" pitchFamily="18" charset="0"/>
                          <a:cs typeface="Times New Roman"/>
                        </a:rPr>
                        <a:t>nhất</a:t>
                      </a:r>
                      <a:endParaRPr lang="en-US" sz="1600" dirty="0">
                        <a:effectLst/>
                        <a:latin typeface="Cambria" pitchFamily="18" charset="0"/>
                        <a:ea typeface="Cambria" pitchFamily="18" charset="0"/>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215900" algn="just">
                        <a:lnSpc>
                          <a:spcPct val="115000"/>
                        </a:lnSpc>
                        <a:spcBef>
                          <a:spcPts val="600"/>
                        </a:spcBef>
                        <a:spcAft>
                          <a:spcPts val="0"/>
                        </a:spcAft>
                      </a:pPr>
                      <a:r>
                        <a:rPr lang="en-US" sz="1600" dirty="0">
                          <a:effectLst/>
                          <a:latin typeface="Cambria" pitchFamily="18" charset="0"/>
                          <a:ea typeface="Cambria" pitchFamily="18" charset="0"/>
                          <a:cs typeface="Times New Roman"/>
                        </a:rPr>
                        <a:t>13,4</a:t>
                      </a:r>
                      <a:r>
                        <a:rPr lang="en-US" sz="1600" baseline="30000" dirty="0">
                          <a:effectLst/>
                          <a:latin typeface="Cambria" pitchFamily="18" charset="0"/>
                          <a:ea typeface="Cambria" pitchFamily="18" charset="0"/>
                          <a:cs typeface="Times New Roman"/>
                        </a:rPr>
                        <a:t>0</a:t>
                      </a:r>
                      <a:r>
                        <a:rPr lang="en-US" sz="1600" dirty="0">
                          <a:effectLst/>
                          <a:latin typeface="Cambria" pitchFamily="18" charset="0"/>
                          <a:ea typeface="Cambria" pitchFamily="18" charset="0"/>
                          <a:cs typeface="Times New Roman"/>
                        </a:rPr>
                        <a:t>C (</a:t>
                      </a:r>
                      <a:r>
                        <a:rPr lang="en-US" sz="1600" dirty="0" err="1">
                          <a:effectLst/>
                          <a:latin typeface="Cambria" pitchFamily="18" charset="0"/>
                          <a:ea typeface="Cambria" pitchFamily="18" charset="0"/>
                          <a:cs typeface="Times New Roman"/>
                        </a:rPr>
                        <a:t>tháng</a:t>
                      </a:r>
                      <a:r>
                        <a:rPr lang="en-US" sz="1600" dirty="0">
                          <a:effectLst/>
                          <a:latin typeface="Cambria" pitchFamily="18" charset="0"/>
                          <a:ea typeface="Cambria" pitchFamily="18" charset="0"/>
                          <a:cs typeface="Times New Roman"/>
                        </a:rPr>
                        <a:t> 1)</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215900" algn="just">
                        <a:lnSpc>
                          <a:spcPct val="115000"/>
                        </a:lnSpc>
                        <a:spcBef>
                          <a:spcPts val="600"/>
                        </a:spcBef>
                        <a:spcAft>
                          <a:spcPts val="0"/>
                        </a:spcAft>
                      </a:pPr>
                      <a:r>
                        <a:rPr lang="en-US" sz="1600" dirty="0">
                          <a:effectLst/>
                          <a:latin typeface="Cambria" pitchFamily="18" charset="0"/>
                          <a:ea typeface="Cambria" pitchFamily="18" charset="0"/>
                          <a:cs typeface="Times New Roman"/>
                        </a:rPr>
                        <a:t>26,2</a:t>
                      </a:r>
                      <a:r>
                        <a:rPr lang="en-US" sz="1600" baseline="30000" dirty="0">
                          <a:effectLst/>
                          <a:latin typeface="Cambria" pitchFamily="18" charset="0"/>
                          <a:ea typeface="Cambria" pitchFamily="18" charset="0"/>
                          <a:cs typeface="Times New Roman"/>
                        </a:rPr>
                        <a:t>0</a:t>
                      </a:r>
                      <a:r>
                        <a:rPr lang="en-US" sz="1600" dirty="0">
                          <a:effectLst/>
                          <a:latin typeface="Cambria" pitchFamily="18" charset="0"/>
                          <a:ea typeface="Cambria" pitchFamily="18" charset="0"/>
                          <a:cs typeface="Times New Roman"/>
                        </a:rPr>
                        <a:t>C (</a:t>
                      </a:r>
                      <a:r>
                        <a:rPr lang="en-US" sz="1600" dirty="0" err="1">
                          <a:effectLst/>
                          <a:latin typeface="Cambria" pitchFamily="18" charset="0"/>
                          <a:ea typeface="Cambria" pitchFamily="18" charset="0"/>
                          <a:cs typeface="Times New Roman"/>
                        </a:rPr>
                        <a:t>tháng</a:t>
                      </a:r>
                      <a:r>
                        <a:rPr lang="en-US" sz="1600" dirty="0">
                          <a:effectLst/>
                          <a:latin typeface="Cambria" pitchFamily="18" charset="0"/>
                          <a:ea typeface="Cambria" pitchFamily="18" charset="0"/>
                          <a:cs typeface="Times New Roman"/>
                        </a:rPr>
                        <a:t> 1)</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indent="215900" algn="just">
                        <a:lnSpc>
                          <a:spcPct val="115000"/>
                        </a:lnSpc>
                        <a:spcBef>
                          <a:spcPts val="600"/>
                        </a:spcBef>
                        <a:spcAft>
                          <a:spcPts val="0"/>
                        </a:spcAft>
                      </a:pPr>
                      <a:r>
                        <a:rPr lang="en-US" sz="1600">
                          <a:effectLst/>
                          <a:latin typeface="Cambria" pitchFamily="18" charset="0"/>
                          <a:ea typeface="Cambria" pitchFamily="18" charset="0"/>
                          <a:cs typeface="Times New Roman"/>
                        </a:rPr>
                        <a:t>Biên độ nhiệt năm</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215900" algn="just">
                        <a:lnSpc>
                          <a:spcPct val="115000"/>
                        </a:lnSpc>
                        <a:spcBef>
                          <a:spcPts val="600"/>
                        </a:spcBef>
                        <a:spcAft>
                          <a:spcPts val="0"/>
                        </a:spcAft>
                      </a:pPr>
                      <a:r>
                        <a:rPr lang="en-US" sz="1600">
                          <a:effectLst/>
                          <a:latin typeface="Cambria" pitchFamily="18" charset="0"/>
                          <a:ea typeface="Cambria" pitchFamily="18" charset="0"/>
                          <a:cs typeface="Times New Roman"/>
                        </a:rPr>
                        <a:t>13,8</a:t>
                      </a:r>
                      <a:r>
                        <a:rPr lang="en-US" sz="1600" baseline="30000">
                          <a:effectLst/>
                          <a:latin typeface="Cambria" pitchFamily="18" charset="0"/>
                          <a:ea typeface="Cambria" pitchFamily="18" charset="0"/>
                          <a:cs typeface="Times New Roman"/>
                        </a:rPr>
                        <a:t>0</a:t>
                      </a:r>
                      <a:r>
                        <a:rPr lang="en-US" sz="1600">
                          <a:effectLst/>
                          <a:latin typeface="Cambria" pitchFamily="18" charset="0"/>
                          <a:ea typeface="Cambria" pitchFamily="18" charset="0"/>
                          <a:cs typeface="Times New Roman"/>
                        </a:rPr>
                        <a:t>C</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215900" algn="just">
                        <a:lnSpc>
                          <a:spcPct val="115000"/>
                        </a:lnSpc>
                        <a:spcBef>
                          <a:spcPts val="600"/>
                        </a:spcBef>
                        <a:spcAft>
                          <a:spcPts val="0"/>
                        </a:spcAft>
                      </a:pPr>
                      <a:r>
                        <a:rPr lang="en-US" sz="1600" dirty="0">
                          <a:effectLst/>
                          <a:latin typeface="Cambria" pitchFamily="18" charset="0"/>
                          <a:ea typeface="Cambria" pitchFamily="18" charset="0"/>
                          <a:cs typeface="Times New Roman"/>
                        </a:rPr>
                        <a:t>2,6</a:t>
                      </a:r>
                      <a:r>
                        <a:rPr lang="en-US" sz="1600" baseline="30000" dirty="0">
                          <a:effectLst/>
                          <a:latin typeface="Cambria" pitchFamily="18" charset="0"/>
                          <a:ea typeface="Cambria" pitchFamily="18" charset="0"/>
                          <a:cs typeface="Times New Roman"/>
                        </a:rPr>
                        <a:t>0</a:t>
                      </a:r>
                      <a:r>
                        <a:rPr lang="en-US" sz="1600" dirty="0">
                          <a:effectLst/>
                          <a:latin typeface="Cambria" pitchFamily="18" charset="0"/>
                          <a:ea typeface="Cambria" pitchFamily="18" charset="0"/>
                          <a:cs typeface="Times New Roman"/>
                        </a:rPr>
                        <a:t>C</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47167035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randombar(horizontal)">
                                      <p:cBhvr>
                                        <p:cTn id="10" dur="500"/>
                                        <p:tgtEl>
                                          <p:spTgt spid="27"/>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27">
                                            <p:txEl>
                                              <p:pRg st="0" end="0"/>
                                            </p:txEl>
                                          </p:spTgt>
                                        </p:tgtEl>
                                        <p:attrNameLst>
                                          <p:attrName>style.visibility</p:attrName>
                                        </p:attrNameLst>
                                      </p:cBhvr>
                                      <p:to>
                                        <p:strVal val="visible"/>
                                      </p:to>
                                    </p:set>
                                    <p:animEffect transition="in" filter="randombar(horizontal)">
                                      <p:cBhvr>
                                        <p:cTn id="15" dur="500"/>
                                        <p:tgtEl>
                                          <p:spTgt spid="27">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randombar(horizontal)">
                                      <p:cBhvr>
                                        <p:cTn id="20" dur="500"/>
                                        <p:tgtEl>
                                          <p:spTgt spid="2"/>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27">
                                            <p:txEl>
                                              <p:pRg st="8" end="8"/>
                                            </p:txEl>
                                          </p:spTgt>
                                        </p:tgtEl>
                                        <p:attrNameLst>
                                          <p:attrName>style.visibility</p:attrName>
                                        </p:attrNameLst>
                                      </p:cBhvr>
                                      <p:to>
                                        <p:strVal val="visible"/>
                                      </p:to>
                                    </p:set>
                                    <p:animEffect transition="in" filter="randombar(horizontal)">
                                      <p:cBhvr>
                                        <p:cTn id="25" dur="500"/>
                                        <p:tgtEl>
                                          <p:spTgt spid="27">
                                            <p:txEl>
                                              <p:pRg st="8" end="8"/>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nodeType="clickEffect">
                                  <p:stCondLst>
                                    <p:cond delay="0"/>
                                  </p:stCondLst>
                                  <p:childTnLst>
                                    <p:set>
                                      <p:cBhvr>
                                        <p:cTn id="29" dur="1" fill="hold">
                                          <p:stCondLst>
                                            <p:cond delay="0"/>
                                          </p:stCondLst>
                                        </p:cTn>
                                        <p:tgtEl>
                                          <p:spTgt spid="27">
                                            <p:txEl>
                                              <p:pRg st="9" end="9"/>
                                            </p:txEl>
                                          </p:spTgt>
                                        </p:tgtEl>
                                        <p:attrNameLst>
                                          <p:attrName>style.visibility</p:attrName>
                                        </p:attrNameLst>
                                      </p:cBhvr>
                                      <p:to>
                                        <p:strVal val="visible"/>
                                      </p:to>
                                    </p:set>
                                    <p:animEffect transition="in" filter="randombar(horizontal)">
                                      <p:cBhvr>
                                        <p:cTn id="30" dur="500"/>
                                        <p:tgtEl>
                                          <p:spTgt spid="27">
                                            <p:txEl>
                                              <p:pRg st="9" end="9"/>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nodeType="clickEffect">
                                  <p:stCondLst>
                                    <p:cond delay="0"/>
                                  </p:stCondLst>
                                  <p:childTnLst>
                                    <p:set>
                                      <p:cBhvr>
                                        <p:cTn id="34" dur="1" fill="hold">
                                          <p:stCondLst>
                                            <p:cond delay="0"/>
                                          </p:stCondLst>
                                        </p:cTn>
                                        <p:tgtEl>
                                          <p:spTgt spid="27">
                                            <p:txEl>
                                              <p:pRg st="10" end="10"/>
                                            </p:txEl>
                                          </p:spTgt>
                                        </p:tgtEl>
                                        <p:attrNameLst>
                                          <p:attrName>style.visibility</p:attrName>
                                        </p:attrNameLst>
                                      </p:cBhvr>
                                      <p:to>
                                        <p:strVal val="visible"/>
                                      </p:to>
                                    </p:set>
                                    <p:animEffect transition="in" filter="randombar(horizontal)">
                                      <p:cBhvr>
                                        <p:cTn id="35" dur="500"/>
                                        <p:tgtEl>
                                          <p:spTgt spid="2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53328" y="1080815"/>
            <a:ext cx="9018464" cy="5700985"/>
          </a:xfrm>
          <a:prstGeom prst="roundRect">
            <a:avLst>
              <a:gd name="adj" fmla="val 233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909" b="7677"/>
          <a:stretch/>
        </p:blipFill>
        <p:spPr bwMode="auto">
          <a:xfrm>
            <a:off x="141061" y="1143000"/>
            <a:ext cx="8827479" cy="5532380"/>
          </a:xfrm>
          <a:prstGeom prst="roundRect">
            <a:avLst>
              <a:gd name="adj" fmla="val 2792"/>
            </a:avLst>
          </a:prstGeom>
          <a:blipFill>
            <a:blip r:embed="rId3"/>
            <a:stretch>
              <a:fillRect/>
            </a:stretch>
          </a:blipFill>
          <a:ln>
            <a:noFill/>
          </a:ln>
          <a:effectLst/>
        </p:spPr>
      </p:pic>
      <p:sp>
        <p:nvSpPr>
          <p:cNvPr id="6" name="Rounded Rectangle 5"/>
          <p:cNvSpPr/>
          <p:nvPr/>
        </p:nvSpPr>
        <p:spPr>
          <a:xfrm>
            <a:off x="45344" y="52392"/>
            <a:ext cx="9022456" cy="938208"/>
          </a:xfrm>
          <a:prstGeom prst="roundRect">
            <a:avLst>
              <a:gd name="adj" fmla="val 7378"/>
            </a:avLst>
          </a:prstGeom>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33160" y="126812"/>
            <a:ext cx="1210078" cy="793885"/>
          </a:xfrm>
          <a:prstGeom prst="roundRect">
            <a:avLst>
              <a:gd name="adj" fmla="val 4572"/>
            </a:avLst>
          </a:prstGeom>
          <a:noFill/>
          <a:ln w="19050">
            <a:noFill/>
          </a:ln>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41288" y="127000"/>
            <a:ext cx="1382711" cy="793697"/>
          </a:xfrm>
          <a:prstGeom prst="roundRect">
            <a:avLst>
              <a:gd name="adj" fmla="val 6422"/>
            </a:avLst>
          </a:prstGeom>
          <a:noFill/>
          <a:ln>
            <a:solidFill>
              <a:schemeClr val="tx1"/>
            </a:solidFill>
          </a:ln>
          <a:effectLst>
            <a:outerShdw blurRad="50800" dist="38100" dir="8100000" algn="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2" name="Rectangle 11"/>
          <p:cNvSpPr/>
          <p:nvPr/>
        </p:nvSpPr>
        <p:spPr>
          <a:xfrm>
            <a:off x="76200" y="126812"/>
            <a:ext cx="1447799" cy="793885"/>
          </a:xfrm>
          <a:prstGeom prst="rect">
            <a:avLst/>
          </a:prstGeom>
          <a:noFill/>
          <a:ln>
            <a:noFill/>
          </a:ln>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r>
              <a:rPr lang="en-US" sz="2800" dirty="0" smtClean="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BÀI 4</a:t>
            </a:r>
            <a:endParaRPr lang="en-US" sz="2800" dirty="0">
              <a:ln w="18415" cmpd="sng">
                <a:solidFill>
                  <a:srgbClr val="FFFFFF"/>
                </a:solidFill>
                <a:prstDash val="solid"/>
              </a:ln>
              <a:solidFill>
                <a:srgbClr val="00B050"/>
              </a:solidFill>
              <a:effectLst>
                <a:glow rad="76200">
                  <a:srgbClr val="1F497D">
                    <a:lumMod val="75000"/>
                  </a:srgbClr>
                </a:glow>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endParaRPr>
          </a:p>
        </p:txBody>
      </p:sp>
      <p:sp>
        <p:nvSpPr>
          <p:cNvPr id="13" name="Rounded Rectangle 12"/>
          <p:cNvSpPr/>
          <p:nvPr/>
        </p:nvSpPr>
        <p:spPr>
          <a:xfrm>
            <a:off x="141288" y="1143000"/>
            <a:ext cx="8826500" cy="5548313"/>
          </a:xfrm>
          <a:prstGeom prst="roundRect">
            <a:avLst>
              <a:gd name="adj" fmla="val 204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pic>
        <p:nvPicPr>
          <p:cNvPr id="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90" t="35554" r="1701" b="51835"/>
          <a:stretch/>
        </p:blipFill>
        <p:spPr bwMode="auto">
          <a:xfrm flipV="1">
            <a:off x="1622590" y="133916"/>
            <a:ext cx="7376971" cy="786780"/>
          </a:xfrm>
          <a:prstGeom prst="roundRect">
            <a:avLst>
              <a:gd name="adj" fmla="val 2792"/>
            </a:avLst>
          </a:prstGeom>
          <a:blipFill>
            <a:blip r:embed="rId3"/>
            <a:stretch>
              <a:fillRect/>
            </a:stretch>
          </a:blipFill>
          <a:ln>
            <a:noFill/>
          </a:ln>
          <a:effectLst/>
        </p:spPr>
      </p:pic>
      <p:sp>
        <p:nvSpPr>
          <p:cNvPr id="29" name="Rounded Rectangle 28"/>
          <p:cNvSpPr/>
          <p:nvPr/>
        </p:nvSpPr>
        <p:spPr>
          <a:xfrm>
            <a:off x="1608735" y="133917"/>
            <a:ext cx="7390825" cy="786780"/>
          </a:xfrm>
          <a:prstGeom prst="roundRect">
            <a:avLst>
              <a:gd name="adj" fmla="val 6422"/>
            </a:avLst>
          </a:prstGeom>
          <a:noFill/>
          <a:ln>
            <a:solidFill>
              <a:schemeClr val="tx1"/>
            </a:solidFill>
          </a:ln>
          <a:effectLst/>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33" name="Rounded Rectangle 32"/>
          <p:cNvSpPr/>
          <p:nvPr/>
        </p:nvSpPr>
        <p:spPr>
          <a:xfrm>
            <a:off x="1720089" y="202779"/>
            <a:ext cx="489711" cy="635421"/>
          </a:xfrm>
          <a:prstGeom prst="roundRect">
            <a:avLst>
              <a:gd name="adj" fmla="val 9487"/>
            </a:avLst>
          </a:prstGeom>
          <a:solidFill>
            <a:srgbClr val="002060"/>
          </a:solidFill>
          <a:ln>
            <a:solidFill>
              <a:srgbClr val="002060"/>
            </a:solidFill>
          </a:ln>
          <a:scene3d>
            <a:camera prst="orthographicFront"/>
            <a:lightRig rig="threePt" dir="t"/>
          </a:scene3d>
          <a:sp3d>
            <a:bevelT w="139700" h="139700" prst="divo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0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a:t>
            </a:r>
          </a:p>
        </p:txBody>
      </p:sp>
      <p:sp>
        <p:nvSpPr>
          <p:cNvPr id="9" name="Oval 8"/>
          <p:cNvSpPr/>
          <p:nvPr/>
        </p:nvSpPr>
        <p:spPr>
          <a:xfrm rot="7538023">
            <a:off x="178847" y="651633"/>
            <a:ext cx="220832" cy="228600"/>
          </a:xfrm>
          <a:prstGeom prst="ellipse">
            <a:avLst/>
          </a:pr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latin typeface="Times New Roman" panose="02020603050405020304" pitchFamily="18" charset="0"/>
              <a:cs typeface="Times New Roman" panose="02020603050405020304" pitchFamily="18" charset="0"/>
            </a:endParaRPr>
          </a:p>
        </p:txBody>
      </p:sp>
      <p:sp>
        <p:nvSpPr>
          <p:cNvPr id="10" name="Oval 9"/>
          <p:cNvSpPr/>
          <p:nvPr/>
        </p:nvSpPr>
        <p:spPr>
          <a:xfrm rot="11180550">
            <a:off x="204617" y="1184719"/>
            <a:ext cx="220832" cy="228600"/>
          </a:xfrm>
          <a:prstGeom prst="ellipse">
            <a:avLst/>
          </a:prstGeom>
          <a:ln>
            <a:noFill/>
          </a:ln>
          <a:effectLst>
            <a:innerShdw blurRad="63500" dist="50800" dir="13500000">
              <a:prstClr val="black">
                <a:alpha val="50000"/>
              </a:prstClr>
            </a:innerShdw>
          </a:effectLst>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11" name="Block Arc 10"/>
          <p:cNvSpPr/>
          <p:nvPr/>
        </p:nvSpPr>
        <p:spPr>
          <a:xfrm rot="16200000">
            <a:off x="-26887" y="922161"/>
            <a:ext cx="545300" cy="232843"/>
          </a:xfrm>
          <a:prstGeom prst="blockArc">
            <a:avLst>
              <a:gd name="adj1" fmla="val 10259821"/>
              <a:gd name="adj2" fmla="val 387255"/>
              <a:gd name="adj3" fmla="val 0"/>
            </a:avLst>
          </a:prstGeom>
          <a:ln w="76200"/>
          <a:scene3d>
            <a:camera prst="perspectiveBelow"/>
            <a:lightRig rig="threePt" dir="t"/>
          </a:scene3d>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a:solidFill>
                <a:prstClr val="black"/>
              </a:solidFill>
              <a:latin typeface="Times New Roman" panose="02020603050405020304" pitchFamily="18" charset="0"/>
              <a:cs typeface="Times New Roman" panose="02020603050405020304" pitchFamily="18" charset="0"/>
            </a:endParaRPr>
          </a:p>
        </p:txBody>
      </p:sp>
      <p:sp>
        <p:nvSpPr>
          <p:cNvPr id="26" name="Text Box 9"/>
          <p:cNvSpPr txBox="1">
            <a:spLocks noChangeArrowheads="1"/>
          </p:cNvSpPr>
          <p:nvPr/>
        </p:nvSpPr>
        <p:spPr bwMode="auto">
          <a:xfrm>
            <a:off x="452586" y="1295399"/>
            <a:ext cx="4729013" cy="461665"/>
          </a:xfrm>
          <a:prstGeom prst="rect">
            <a:avLst/>
          </a:prstGeom>
          <a:solidFill>
            <a:srgbClr val="FFFF00"/>
          </a:solidFill>
          <a:ln w="28575">
            <a:solidFill>
              <a:srgbClr val="FF0000"/>
            </a:solidFill>
            <a:miter lim="800000"/>
            <a:headEnd/>
            <a:tailEnd/>
          </a:ln>
          <a:effectLst/>
          <a:extLst/>
        </p:spPr>
        <p:txBody>
          <a:bodyPr wrap="square">
            <a:spAutoFit/>
          </a:bodyPr>
          <a:lstStyle/>
          <a:p>
            <a:pPr>
              <a:spcBef>
                <a:spcPct val="50000"/>
              </a:spcBef>
            </a:pPr>
            <a:r>
              <a:rPr lang="en-US" sz="2400" b="1" dirty="0">
                <a:solidFill>
                  <a:srgbClr val="CC0000"/>
                </a:solidFill>
                <a:latin typeface="Times New Roman" panose="02020603050405020304" pitchFamily="18" charset="0"/>
                <a:cs typeface="Times New Roman" pitchFamily="18" charset="0"/>
              </a:rPr>
              <a:t>b</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Vận</a:t>
            </a:r>
            <a:r>
              <a:rPr lang="en-US" sz="2400" b="1" dirty="0" smtClean="0">
                <a:solidFill>
                  <a:srgbClr val="CC0000"/>
                </a:solidFill>
                <a:latin typeface="Times New Roman" pitchFamily="18" charset="0"/>
                <a:cs typeface="Times New Roman" pitchFamily="18" charset="0"/>
              </a:rPr>
              <a:t> </a:t>
            </a:r>
            <a:r>
              <a:rPr lang="en-US" sz="2400" b="1" dirty="0" err="1" smtClean="0">
                <a:solidFill>
                  <a:srgbClr val="CC0000"/>
                </a:solidFill>
                <a:latin typeface="Times New Roman" pitchFamily="18" charset="0"/>
                <a:cs typeface="Times New Roman" pitchFamily="18" charset="0"/>
              </a:rPr>
              <a:t>dụng</a:t>
            </a:r>
            <a:endParaRPr lang="en-US" sz="2400" b="1" dirty="0">
              <a:solidFill>
                <a:srgbClr val="CC0000"/>
              </a:solidFill>
              <a:latin typeface="Times New Roman" pitchFamily="18" charset="0"/>
              <a:cs typeface="Times New Roman" pitchFamily="18" charset="0"/>
            </a:endParaRPr>
          </a:p>
        </p:txBody>
      </p:sp>
      <p:sp>
        <p:nvSpPr>
          <p:cNvPr id="39" name="Title 1"/>
          <p:cNvSpPr txBox="1">
            <a:spLocks/>
          </p:cNvSpPr>
          <p:nvPr/>
        </p:nvSpPr>
        <p:spPr>
          <a:xfrm>
            <a:off x="2299452" y="266700"/>
            <a:ext cx="7377948" cy="5715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400" b="1" dirty="0" smtClean="0">
                <a:solidFill>
                  <a:srgbClr val="0D30DD"/>
                </a:solidFill>
                <a:latin typeface="Times New Roman" panose="02020603050405020304" pitchFamily="18" charset="0"/>
                <a:cs typeface="Times New Roman" panose="02020603050405020304" pitchFamily="18" charset="0"/>
              </a:rPr>
              <a:t>LUYỆN TẬP VÀ VẬN DỤNG</a:t>
            </a:r>
            <a:endParaRPr lang="en-US" sz="2400" b="1" dirty="0">
              <a:solidFill>
                <a:srgbClr val="0D30DD"/>
              </a:solidFill>
              <a:latin typeface="Times New Roman" panose="02020603050405020304" pitchFamily="18" charset="0"/>
              <a:cs typeface="Times New Roman" panose="02020603050405020304" pitchFamily="18" charset="0"/>
            </a:endParaRPr>
          </a:p>
        </p:txBody>
      </p:sp>
      <p:sp>
        <p:nvSpPr>
          <p:cNvPr id="21" name="Rectangle 20"/>
          <p:cNvSpPr/>
          <p:nvPr/>
        </p:nvSpPr>
        <p:spPr>
          <a:xfrm>
            <a:off x="1286422" y="2135832"/>
            <a:ext cx="7400378" cy="461665"/>
          </a:xfrm>
          <a:prstGeom prst="rect">
            <a:avLst/>
          </a:prstGeom>
          <a:solidFill>
            <a:srgbClr val="BCFCD4"/>
          </a:solidFill>
          <a:ln w="12700">
            <a:solidFill>
              <a:srgbClr val="009900"/>
            </a:solidFill>
          </a:ln>
        </p:spPr>
        <p:txBody>
          <a:bodyPr wrap="square">
            <a:spAutoFit/>
          </a:bodyPr>
          <a:lstStyle/>
          <a:p>
            <a:pPr algn="just"/>
            <a:r>
              <a:rPr lang="en-US" sz="24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T</a:t>
            </a:r>
            <a:r>
              <a:rPr lang="vi-VN" sz="2400" i="1" dirty="0" smtClean="0">
                <a:solidFill>
                  <a:srgbClr val="FF0000"/>
                </a:solidFill>
                <a:latin typeface="Times New Roman" panose="02020603050405020304" pitchFamily="18" charset="0"/>
                <a:ea typeface="Cambria" panose="02040503050406030204" pitchFamily="18" charset="0"/>
                <a:cs typeface="Times New Roman" panose="02020603050405020304" pitchFamily="18" charset="0"/>
              </a:rPr>
              <a:t>ìm </a:t>
            </a:r>
            <a:r>
              <a:rPr lang="vi-VN" sz="240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hiểu và cho biết đặc điểm khí hậu ở địa phương em</a:t>
            </a:r>
            <a:r>
              <a:rPr lang="vi-VN" sz="1750" i="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a:t>
            </a:r>
          </a:p>
        </p:txBody>
      </p:sp>
      <p:pic>
        <p:nvPicPr>
          <p:cNvPr id="22" name="Picture 3"/>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50000"/>
                    </a14:imgEffect>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286339" y="1981199"/>
            <a:ext cx="856661" cy="90006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3" name="Group 22"/>
          <p:cNvGrpSpPr/>
          <p:nvPr/>
        </p:nvGrpSpPr>
        <p:grpSpPr>
          <a:xfrm>
            <a:off x="323996" y="3962400"/>
            <a:ext cx="884052" cy="1008021"/>
            <a:chOff x="328593" y="3259179"/>
            <a:chExt cx="1256547" cy="1465221"/>
          </a:xfrm>
        </p:grpSpPr>
        <p:pic>
          <p:nvPicPr>
            <p:cNvPr id="24" name="Picture 4"/>
            <p:cNvPicPr>
              <a:picLocks noChangeAspect="1" noChangeArrowheads="1"/>
            </p:cNvPicPr>
            <p:nvPr/>
          </p:nvPicPr>
          <p:blipFill>
            <a:blip r:embed="rId7">
              <a:extLst>
                <a:ext uri="{BEBA8EAE-BF5A-486C-A8C5-ECC9F3942E4B}">
                  <a14:imgProps xmlns:a14="http://schemas.microsoft.com/office/drawing/2010/main">
                    <a14:imgLayer r:embed="rId8">
                      <a14:imgEffect>
                        <a14:artisticMarker/>
                      </a14:imgEffect>
                      <a14:imgEffect>
                        <a14:sharpenSoften amount="50000"/>
                      </a14:imgEffect>
                      <a14:imgEffect>
                        <a14:colorTemperature colorTemp="112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328593" y="3383619"/>
              <a:ext cx="1167903" cy="134078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12" descr="http://previews.123rf.com/images/mistac/mistac1207/mistac120700017/14524015-A-cartoon-boy-with-a-good-idea-Stock-Vector-thinking.jpg"/>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32065" r="45098" b="81605"/>
            <a:stretch/>
          </p:blipFill>
          <p:spPr bwMode="auto">
            <a:xfrm rot="1019582">
              <a:off x="1011253" y="3259179"/>
              <a:ext cx="573887" cy="46225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grpSp>
      <p:sp>
        <p:nvSpPr>
          <p:cNvPr id="27" name="Rectangle 26"/>
          <p:cNvSpPr/>
          <p:nvPr/>
        </p:nvSpPr>
        <p:spPr>
          <a:xfrm>
            <a:off x="1286422" y="2819400"/>
            <a:ext cx="7400378" cy="3349378"/>
          </a:xfrm>
          <a:prstGeom prst="rect">
            <a:avLst/>
          </a:prstGeom>
          <a:solidFill>
            <a:srgbClr val="FFCCFF"/>
          </a:solidFill>
          <a:ln w="12700">
            <a:solidFill>
              <a:srgbClr val="0070C0"/>
            </a:solidFill>
          </a:ln>
        </p:spPr>
        <p:txBody>
          <a:bodyPr wrap="square">
            <a:spAutoFit/>
          </a:bodyPr>
          <a:lstStyle/>
          <a:p>
            <a:pPr algn="ctr">
              <a:lnSpc>
                <a:spcPct val="115000"/>
              </a:lnSpc>
              <a:spcBef>
                <a:spcPts val="600"/>
              </a:spcBef>
              <a:spcAft>
                <a:spcPts val="0"/>
              </a:spcAft>
            </a:pPr>
            <a:r>
              <a:rPr lang="en-US" sz="1900" b="1" dirty="0" smtClean="0">
                <a:solidFill>
                  <a:srgbClr val="0D30DD"/>
                </a:solidFill>
                <a:latin typeface="Times New Roman" panose="02020603050405020304" pitchFamily="18" charset="0"/>
                <a:ea typeface="Cambria" pitchFamily="18" charset="0"/>
                <a:cs typeface="Times New Roman" panose="02020603050405020304" pitchFamily="18" charset="0"/>
              </a:rPr>
              <a:t>VÍ DỤ: KHÍ HẬU Ở TPHCM</a:t>
            </a:r>
          </a:p>
          <a:p>
            <a:pPr algn="just">
              <a:lnSpc>
                <a:spcPct val="115000"/>
              </a:lnSpc>
              <a:spcBef>
                <a:spcPts val="600"/>
              </a:spcBef>
              <a:spcAft>
                <a:spcPts val="0"/>
              </a:spcAft>
            </a:pPr>
            <a:r>
              <a:rPr lang="vi-VN" sz="1900" dirty="0">
                <a:latin typeface="Times New Roman" panose="02020603050405020304" pitchFamily="18" charset="0"/>
                <a:ea typeface="Cambria" pitchFamily="18" charset="0"/>
                <a:cs typeface="Times New Roman" panose="02020603050405020304" pitchFamily="18" charset="0"/>
              </a:rPr>
              <a:t> - </a:t>
            </a:r>
            <a:r>
              <a:rPr lang="en-US" sz="1900" dirty="0" err="1">
                <a:latin typeface="Times New Roman" panose="02020603050405020304" pitchFamily="18" charset="0"/>
                <a:ea typeface="Cambria" pitchFamily="18" charset="0"/>
                <a:cs typeface="Times New Roman" panose="02020603050405020304" pitchFamily="18" charset="0"/>
              </a:rPr>
              <a:t>Nằm</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trong</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vùng</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nhiệt</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đới</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gió</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mùa</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cận</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xích</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đạo</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thành</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phố</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Hồ</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Chí</a:t>
            </a:r>
            <a:r>
              <a:rPr lang="en-US" sz="1900" dirty="0">
                <a:latin typeface="Times New Roman" panose="02020603050405020304" pitchFamily="18" charset="0"/>
                <a:ea typeface="Cambria" pitchFamily="18" charset="0"/>
                <a:cs typeface="Times New Roman" panose="02020603050405020304" pitchFamily="18" charset="0"/>
              </a:rPr>
              <a:t> Minh </a:t>
            </a:r>
            <a:r>
              <a:rPr lang="en-US" sz="1900" dirty="0" err="1">
                <a:latin typeface="Times New Roman" panose="02020603050405020304" pitchFamily="18" charset="0"/>
                <a:ea typeface="Cambria" pitchFamily="18" charset="0"/>
                <a:cs typeface="Times New Roman" panose="02020603050405020304" pitchFamily="18" charset="0"/>
              </a:rPr>
              <a:t>cũng</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như</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nhiều</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tỉnh</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thành</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khác</a:t>
            </a:r>
            <a:r>
              <a:rPr lang="en-US" sz="1900" dirty="0">
                <a:latin typeface="Times New Roman" panose="02020603050405020304" pitchFamily="18" charset="0"/>
                <a:ea typeface="Cambria" pitchFamily="18" charset="0"/>
                <a:cs typeface="Times New Roman" panose="02020603050405020304" pitchFamily="18" charset="0"/>
              </a:rPr>
              <a:t> ở Nam </a:t>
            </a:r>
            <a:r>
              <a:rPr lang="en-US" sz="1900" dirty="0" err="1">
                <a:latin typeface="Times New Roman" panose="02020603050405020304" pitchFamily="18" charset="0"/>
                <a:ea typeface="Cambria" pitchFamily="18" charset="0"/>
                <a:cs typeface="Times New Roman" panose="02020603050405020304" pitchFamily="18" charset="0"/>
              </a:rPr>
              <a:t>Bộ</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không</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có</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đủ</a:t>
            </a:r>
            <a:r>
              <a:rPr lang="en-US" sz="1900" dirty="0">
                <a:latin typeface="Times New Roman" panose="02020603050405020304" pitchFamily="18" charset="0"/>
                <a:ea typeface="Cambria" pitchFamily="18" charset="0"/>
                <a:cs typeface="Times New Roman" panose="02020603050405020304" pitchFamily="18" charset="0"/>
              </a:rPr>
              <a:t> 4 </a:t>
            </a:r>
            <a:r>
              <a:rPr lang="en-US" sz="1900" dirty="0" err="1">
                <a:latin typeface="Times New Roman" panose="02020603050405020304" pitchFamily="18" charset="0"/>
                <a:ea typeface="Cambria" pitchFamily="18" charset="0"/>
                <a:cs typeface="Times New Roman" panose="02020603050405020304" pitchFamily="18" charset="0"/>
              </a:rPr>
              <a:t>mùa</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xuân</a:t>
            </a:r>
            <a:r>
              <a:rPr lang="en-US" sz="1900" dirty="0">
                <a:latin typeface="Times New Roman" panose="02020603050405020304" pitchFamily="18" charset="0"/>
                <a:ea typeface="Cambria" pitchFamily="18" charset="0"/>
                <a:cs typeface="Times New Roman" panose="02020603050405020304" pitchFamily="18" charset="0"/>
              </a:rPr>
              <a:t> – </a:t>
            </a:r>
            <a:r>
              <a:rPr lang="en-US" sz="1900" dirty="0" err="1">
                <a:latin typeface="Times New Roman" panose="02020603050405020304" pitchFamily="18" charset="0"/>
                <a:ea typeface="Cambria" pitchFamily="18" charset="0"/>
                <a:cs typeface="Times New Roman" panose="02020603050405020304" pitchFamily="18" charset="0"/>
              </a:rPr>
              <a:t>hạ</a:t>
            </a:r>
            <a:r>
              <a:rPr lang="en-US" sz="1900" dirty="0">
                <a:latin typeface="Times New Roman" panose="02020603050405020304" pitchFamily="18" charset="0"/>
                <a:ea typeface="Cambria" pitchFamily="18" charset="0"/>
                <a:cs typeface="Times New Roman" panose="02020603050405020304" pitchFamily="18" charset="0"/>
              </a:rPr>
              <a:t> - </a:t>
            </a:r>
            <a:r>
              <a:rPr lang="en-US" sz="1900" dirty="0" err="1">
                <a:latin typeface="Times New Roman" panose="02020603050405020304" pitchFamily="18" charset="0"/>
                <a:ea typeface="Cambria" pitchFamily="18" charset="0"/>
                <a:cs typeface="Times New Roman" panose="02020603050405020304" pitchFamily="18" charset="0"/>
              </a:rPr>
              <a:t>thu</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smtClean="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đông</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như</a:t>
            </a:r>
            <a:r>
              <a:rPr lang="en-US" sz="1900" dirty="0">
                <a:latin typeface="Times New Roman" panose="02020603050405020304" pitchFamily="18" charset="0"/>
                <a:ea typeface="Cambria" pitchFamily="18" charset="0"/>
                <a:cs typeface="Times New Roman" panose="02020603050405020304" pitchFamily="18" charset="0"/>
              </a:rPr>
              <a:t> ở </a:t>
            </a:r>
            <a:r>
              <a:rPr lang="en-US" sz="1900" dirty="0" err="1">
                <a:latin typeface="Times New Roman" panose="02020603050405020304" pitchFamily="18" charset="0"/>
                <a:ea typeface="Cambria" pitchFamily="18" charset="0"/>
                <a:cs typeface="Times New Roman" panose="02020603050405020304" pitchFamily="18" charset="0"/>
              </a:rPr>
              <a:t>miền</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Bắc</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mà</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chỉ</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có</a:t>
            </a:r>
            <a:r>
              <a:rPr lang="en-US" sz="1900" dirty="0">
                <a:latin typeface="Times New Roman" panose="02020603050405020304" pitchFamily="18" charset="0"/>
                <a:ea typeface="Cambria" pitchFamily="18" charset="0"/>
                <a:cs typeface="Times New Roman" panose="02020603050405020304" pitchFamily="18" charset="0"/>
              </a:rPr>
              <a:t> 2 </a:t>
            </a:r>
            <a:r>
              <a:rPr lang="en-US" sz="1900" dirty="0" err="1">
                <a:latin typeface="Times New Roman" panose="02020603050405020304" pitchFamily="18" charset="0"/>
                <a:ea typeface="Cambria" pitchFamily="18" charset="0"/>
                <a:cs typeface="Times New Roman" panose="02020603050405020304" pitchFamily="18" charset="0"/>
              </a:rPr>
              <a:t>mùa</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rõ</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rệt</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là</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là</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mùa</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mưa</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và</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mùa</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khô</a:t>
            </a:r>
            <a:r>
              <a:rPr lang="en-US" sz="1900" dirty="0">
                <a:latin typeface="Times New Roman" panose="02020603050405020304" pitchFamily="18" charset="0"/>
                <a:ea typeface="Cambria" pitchFamily="18" charset="0"/>
                <a:cs typeface="Times New Roman" panose="02020603050405020304" pitchFamily="18" charset="0"/>
              </a:rPr>
              <a:t>.</a:t>
            </a:r>
          </a:p>
          <a:p>
            <a:pPr algn="just">
              <a:lnSpc>
                <a:spcPct val="115000"/>
              </a:lnSpc>
              <a:spcBef>
                <a:spcPts val="600"/>
              </a:spcBef>
              <a:spcAft>
                <a:spcPts val="0"/>
              </a:spcAft>
            </a:pPr>
            <a:r>
              <a:rPr lang="vi-VN" sz="1900" dirty="0" smtClean="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Mùa</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mưa</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diễn</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ra</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từ</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tháng</a:t>
            </a:r>
            <a:r>
              <a:rPr lang="en-US" sz="1900" dirty="0">
                <a:latin typeface="Times New Roman" panose="02020603050405020304" pitchFamily="18" charset="0"/>
                <a:ea typeface="Cambria" pitchFamily="18" charset="0"/>
                <a:cs typeface="Times New Roman" panose="02020603050405020304" pitchFamily="18" charset="0"/>
              </a:rPr>
              <a:t> 5 </a:t>
            </a:r>
            <a:r>
              <a:rPr lang="en-US" sz="1900" dirty="0" err="1">
                <a:latin typeface="Times New Roman" panose="02020603050405020304" pitchFamily="18" charset="0"/>
                <a:ea typeface="Cambria" pitchFamily="18" charset="0"/>
                <a:cs typeface="Times New Roman" panose="02020603050405020304" pitchFamily="18" charset="0"/>
              </a:rPr>
              <a:t>đến</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tháng</a:t>
            </a:r>
            <a:r>
              <a:rPr lang="en-US" sz="1900" dirty="0">
                <a:latin typeface="Times New Roman" panose="02020603050405020304" pitchFamily="18" charset="0"/>
                <a:ea typeface="Cambria" pitchFamily="18" charset="0"/>
                <a:cs typeface="Times New Roman" panose="02020603050405020304" pitchFamily="18" charset="0"/>
              </a:rPr>
              <a:t> 11 </a:t>
            </a:r>
            <a:r>
              <a:rPr lang="en-US" sz="1900" dirty="0" err="1">
                <a:latin typeface="Times New Roman" panose="02020603050405020304" pitchFamily="18" charset="0"/>
                <a:ea typeface="Cambria" pitchFamily="18" charset="0"/>
                <a:cs typeface="Times New Roman" panose="02020603050405020304" pitchFamily="18" charset="0"/>
              </a:rPr>
              <a:t>với</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lượng</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mưa</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bình</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quân</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hàng</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năm</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là</a:t>
            </a:r>
            <a:r>
              <a:rPr lang="en-US" sz="1900" dirty="0">
                <a:latin typeface="Times New Roman" panose="02020603050405020304" pitchFamily="18" charset="0"/>
                <a:ea typeface="Cambria" pitchFamily="18" charset="0"/>
                <a:cs typeface="Times New Roman" panose="02020603050405020304" pitchFamily="18" charset="0"/>
              </a:rPr>
              <a:t> 1.979 mm. </a:t>
            </a:r>
            <a:r>
              <a:rPr lang="en-US" sz="1900" dirty="0" err="1">
                <a:latin typeface="Times New Roman" panose="02020603050405020304" pitchFamily="18" charset="0"/>
                <a:ea typeface="Cambria" pitchFamily="18" charset="0"/>
                <a:cs typeface="Times New Roman" panose="02020603050405020304" pitchFamily="18" charset="0"/>
              </a:rPr>
              <a:t>Vào</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mùa</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này</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khí</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hậu</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nóng</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ẩm</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nhiệt</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độ</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cao</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mưa</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nhiều</a:t>
            </a:r>
            <a:endParaRPr lang="en-US" sz="1900" dirty="0">
              <a:latin typeface="Times New Roman" panose="02020603050405020304" pitchFamily="18" charset="0"/>
              <a:ea typeface="Cambria" pitchFamily="18" charset="0"/>
              <a:cs typeface="Times New Roman" panose="02020603050405020304" pitchFamily="18" charset="0"/>
            </a:endParaRPr>
          </a:p>
          <a:p>
            <a:pPr algn="just">
              <a:lnSpc>
                <a:spcPct val="115000"/>
              </a:lnSpc>
              <a:spcBef>
                <a:spcPts val="600"/>
              </a:spcBef>
              <a:spcAft>
                <a:spcPts val="0"/>
              </a:spcAft>
            </a:pPr>
            <a:r>
              <a:rPr lang="vi-VN" sz="1900" dirty="0" smtClean="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Mùa</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khô</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khô</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diễn</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ra</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từ</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tháng</a:t>
            </a:r>
            <a:r>
              <a:rPr lang="en-US" sz="1900" dirty="0">
                <a:latin typeface="Times New Roman" panose="02020603050405020304" pitchFamily="18" charset="0"/>
                <a:ea typeface="Cambria" pitchFamily="18" charset="0"/>
                <a:cs typeface="Times New Roman" panose="02020603050405020304" pitchFamily="18" charset="0"/>
              </a:rPr>
              <a:t> 12 </a:t>
            </a:r>
            <a:r>
              <a:rPr lang="en-US" sz="1900" dirty="0" err="1">
                <a:latin typeface="Times New Roman" panose="02020603050405020304" pitchFamily="18" charset="0"/>
                <a:ea typeface="Cambria" pitchFamily="18" charset="0"/>
                <a:cs typeface="Times New Roman" panose="02020603050405020304" pitchFamily="18" charset="0"/>
              </a:rPr>
              <a:t>đến</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tháng</a:t>
            </a:r>
            <a:r>
              <a:rPr lang="en-US" sz="1900" dirty="0">
                <a:latin typeface="Times New Roman" panose="02020603050405020304" pitchFamily="18" charset="0"/>
                <a:ea typeface="Cambria" pitchFamily="18" charset="0"/>
                <a:cs typeface="Times New Roman" panose="02020603050405020304" pitchFamily="18" charset="0"/>
              </a:rPr>
              <a:t> 4 </a:t>
            </a:r>
            <a:r>
              <a:rPr lang="en-US" sz="1900" dirty="0" err="1">
                <a:latin typeface="Times New Roman" panose="02020603050405020304" pitchFamily="18" charset="0"/>
                <a:ea typeface="Cambria" pitchFamily="18" charset="0"/>
                <a:cs typeface="Times New Roman" panose="02020603050405020304" pitchFamily="18" charset="0"/>
              </a:rPr>
              <a:t>năm</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sau</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với</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nhiệt</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độ</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trung</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bình</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hàng</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năm</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là</a:t>
            </a:r>
            <a:r>
              <a:rPr lang="en-US" sz="1900" dirty="0">
                <a:latin typeface="Times New Roman" panose="02020603050405020304" pitchFamily="18" charset="0"/>
                <a:ea typeface="Cambria" pitchFamily="18" charset="0"/>
                <a:cs typeface="Times New Roman" panose="02020603050405020304" pitchFamily="18" charset="0"/>
              </a:rPr>
              <a:t> 27,55°C </a:t>
            </a:r>
            <a:r>
              <a:rPr lang="en-US" sz="1900" dirty="0" err="1">
                <a:latin typeface="Times New Roman" panose="02020603050405020304" pitchFamily="18" charset="0"/>
                <a:ea typeface="Cambria" pitchFamily="18" charset="0"/>
                <a:cs typeface="Times New Roman" panose="02020603050405020304" pitchFamily="18" charset="0"/>
              </a:rPr>
              <a:t>khí</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hậu</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khô</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nhiệt</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độ</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cao</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và</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a:latin typeface="Times New Roman" panose="02020603050405020304" pitchFamily="18" charset="0"/>
                <a:ea typeface="Cambria" pitchFamily="18" charset="0"/>
                <a:cs typeface="Times New Roman" panose="02020603050405020304" pitchFamily="18" charset="0"/>
              </a:rPr>
              <a:t>mưa</a:t>
            </a:r>
            <a:r>
              <a:rPr lang="en-US" sz="1900" dirty="0">
                <a:latin typeface="Times New Roman" panose="02020603050405020304" pitchFamily="18" charset="0"/>
                <a:ea typeface="Cambria" pitchFamily="18" charset="0"/>
                <a:cs typeface="Times New Roman" panose="02020603050405020304" pitchFamily="18" charset="0"/>
              </a:rPr>
              <a:t> </a:t>
            </a:r>
            <a:r>
              <a:rPr lang="en-US" sz="1900" dirty="0" err="1" smtClean="0">
                <a:latin typeface="Times New Roman" panose="02020603050405020304" pitchFamily="18" charset="0"/>
                <a:ea typeface="Cambria" pitchFamily="18" charset="0"/>
                <a:cs typeface="Times New Roman" panose="02020603050405020304" pitchFamily="18" charset="0"/>
              </a:rPr>
              <a:t>ít</a:t>
            </a:r>
            <a:r>
              <a:rPr lang="en-US" sz="1900" dirty="0" smtClean="0">
                <a:latin typeface="Times New Roman" panose="02020603050405020304" pitchFamily="18" charset="0"/>
                <a:ea typeface="Cambria" pitchFamily="18" charset="0"/>
                <a:cs typeface="Times New Roman" panose="02020603050405020304" pitchFamily="18" charset="0"/>
              </a:rPr>
              <a:t>.</a:t>
            </a:r>
            <a:endParaRPr lang="en-US" sz="1900" dirty="0">
              <a:latin typeface="Times New Roman" panose="02020603050405020304" pitchFamily="18" charset="0"/>
              <a:ea typeface="Cambria" pitchFamily="18" charset="0"/>
              <a:cs typeface="Times New Roman" panose="02020603050405020304" pitchFamily="18" charset="0"/>
            </a:endParaRPr>
          </a:p>
        </p:txBody>
      </p:sp>
    </p:spTree>
    <p:extLst>
      <p:ext uri="{BB962C8B-B14F-4D97-AF65-F5344CB8AC3E}">
        <p14:creationId xmlns:p14="http://schemas.microsoft.com/office/powerpoint/2010/main" val="31817438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horizontal)">
                                      <p:cBhvr>
                                        <p:cTn id="7" dur="500"/>
                                        <p:tgtEl>
                                          <p:spTgt spid="21"/>
                                        </p:tgtEl>
                                      </p:cBhvr>
                                    </p:animEffect>
                                  </p:childTnLst>
                                </p:cTn>
                              </p:par>
                              <p:par>
                                <p:cTn id="8" presetID="14" presetClass="entr" presetSubtype="1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randombar(horizontal)">
                                      <p:cBhvr>
                                        <p:cTn id="10" dur="500"/>
                                        <p:tgtEl>
                                          <p:spTgt spid="22"/>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randombar(horizontal)">
                                      <p:cBhvr>
                                        <p:cTn id="15" dur="500"/>
                                        <p:tgtEl>
                                          <p:spTgt spid="23"/>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randombar(horizontal)">
                                      <p:cBhvr>
                                        <p:cTn id="18" dur="500"/>
                                        <p:tgtEl>
                                          <p:spTgt spid="27"/>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27">
                                            <p:txEl>
                                              <p:pRg st="0" end="0"/>
                                            </p:txEl>
                                          </p:spTgt>
                                        </p:tgtEl>
                                        <p:attrNameLst>
                                          <p:attrName>style.visibility</p:attrName>
                                        </p:attrNameLst>
                                      </p:cBhvr>
                                      <p:to>
                                        <p:strVal val="visible"/>
                                      </p:to>
                                    </p:set>
                                    <p:animEffect transition="in" filter="randombar(horizontal)">
                                      <p:cBhvr>
                                        <p:cTn id="23" dur="500"/>
                                        <p:tgtEl>
                                          <p:spTgt spid="27">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27">
                                            <p:txEl>
                                              <p:pRg st="1" end="1"/>
                                            </p:txEl>
                                          </p:spTgt>
                                        </p:tgtEl>
                                        <p:attrNameLst>
                                          <p:attrName>style.visibility</p:attrName>
                                        </p:attrNameLst>
                                      </p:cBhvr>
                                      <p:to>
                                        <p:strVal val="visible"/>
                                      </p:to>
                                    </p:set>
                                    <p:animEffect transition="in" filter="randombar(horizontal)">
                                      <p:cBhvr>
                                        <p:cTn id="28" dur="500"/>
                                        <p:tgtEl>
                                          <p:spTgt spid="27">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27">
                                            <p:txEl>
                                              <p:pRg st="2" end="2"/>
                                            </p:txEl>
                                          </p:spTgt>
                                        </p:tgtEl>
                                        <p:attrNameLst>
                                          <p:attrName>style.visibility</p:attrName>
                                        </p:attrNameLst>
                                      </p:cBhvr>
                                      <p:to>
                                        <p:strVal val="visible"/>
                                      </p:to>
                                    </p:set>
                                    <p:animEffect transition="in" filter="randombar(horizontal)">
                                      <p:cBhvr>
                                        <p:cTn id="33" dur="500"/>
                                        <p:tgtEl>
                                          <p:spTgt spid="27">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nodeType="clickEffect">
                                  <p:stCondLst>
                                    <p:cond delay="0"/>
                                  </p:stCondLst>
                                  <p:childTnLst>
                                    <p:set>
                                      <p:cBhvr>
                                        <p:cTn id="37" dur="1" fill="hold">
                                          <p:stCondLst>
                                            <p:cond delay="0"/>
                                          </p:stCondLst>
                                        </p:cTn>
                                        <p:tgtEl>
                                          <p:spTgt spid="27">
                                            <p:txEl>
                                              <p:pRg st="3" end="3"/>
                                            </p:txEl>
                                          </p:spTgt>
                                        </p:tgtEl>
                                        <p:attrNameLst>
                                          <p:attrName>style.visibility</p:attrName>
                                        </p:attrNameLst>
                                      </p:cBhvr>
                                      <p:to>
                                        <p:strVal val="visible"/>
                                      </p:to>
                                    </p:set>
                                    <p:animEffect transition="in" filter="randombar(horizontal)">
                                      <p:cBhvr>
                                        <p:cTn id="38" dur="500"/>
                                        <p:tgtEl>
                                          <p:spTgt spid="2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7"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5581</TotalTime>
  <Words>2670</Words>
  <Application>Microsoft Office PowerPoint</Application>
  <PresentationFormat>On-screen Show (4:3)</PresentationFormat>
  <Paragraphs>266</Paragraphs>
  <Slides>29</Slides>
  <Notes>2</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Calibri</vt:lpstr>
      <vt:lpstr>Cambria</vt:lpstr>
      <vt:lpstr>Times New Roman</vt:lpstr>
      <vt:lpstr>Office Theme</vt:lpstr>
      <vt:lpstr>KHỞI ĐỘNG</vt:lpstr>
      <vt:lpstr>ĐẶC ĐIỂM KHÍ HẬU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THỜI TIẾT, KHÍ HẬU</dc:title>
  <dc:creator>ASUSS</dc:creator>
  <cp:lastModifiedBy>Laptop MT</cp:lastModifiedBy>
  <cp:revision>413</cp:revision>
  <dcterms:created xsi:type="dcterms:W3CDTF">2016-02-15T14:28:12Z</dcterms:created>
  <dcterms:modified xsi:type="dcterms:W3CDTF">2024-02-22T04:20:07Z</dcterms:modified>
</cp:coreProperties>
</file>