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92" r:id="rId3"/>
    <p:sldId id="390" r:id="rId4"/>
    <p:sldId id="260" r:id="rId5"/>
    <p:sldId id="262" r:id="rId6"/>
    <p:sldId id="263" r:id="rId7"/>
    <p:sldId id="264" r:id="rId8"/>
    <p:sldId id="378" r:id="rId9"/>
    <p:sldId id="369" r:id="rId10"/>
    <p:sldId id="283" r:id="rId11"/>
    <p:sldId id="277" r:id="rId12"/>
    <p:sldId id="278" r:id="rId13"/>
    <p:sldId id="259" r:id="rId14"/>
    <p:sldId id="374" r:id="rId15"/>
    <p:sldId id="376" r:id="rId16"/>
    <p:sldId id="384" r:id="rId17"/>
    <p:sldId id="265" r:id="rId18"/>
    <p:sldId id="266" r:id="rId19"/>
    <p:sldId id="267" r:id="rId20"/>
    <p:sldId id="375" r:id="rId21"/>
    <p:sldId id="274" r:id="rId22"/>
    <p:sldId id="275" r:id="rId23"/>
    <p:sldId id="381" r:id="rId24"/>
    <p:sldId id="382" r:id="rId25"/>
    <p:sldId id="280" r:id="rId26"/>
    <p:sldId id="282" r:id="rId27"/>
    <p:sldId id="383" r:id="rId28"/>
    <p:sldId id="380" r:id="rId29"/>
    <p:sldId id="379" r:id="rId30"/>
    <p:sldId id="385" r:id="rId31"/>
    <p:sldId id="388" r:id="rId32"/>
    <p:sldId id="387" r:id="rId33"/>
    <p:sldId id="289" r:id="rId34"/>
    <p:sldId id="370" r:id="rId35"/>
    <p:sldId id="287" r:id="rId36"/>
    <p:sldId id="288" r:id="rId37"/>
    <p:sldId id="268" r:id="rId38"/>
    <p:sldId id="389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6993F2-39E7-48EB-9625-74C37956FB6C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A83CCCB-8D58-4A54-A2F6-26A922C5C7F5}">
      <dgm:prSet phldrT="[Text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Tác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động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con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người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tới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môi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trường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qua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thời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kì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phát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triển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xã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hội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FF683E-807E-49E5-92ED-B969B0320E48}" type="parTrans" cxnId="{CA3A1F95-9AAE-4846-8C3F-322E15FBD83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C7754C-D647-4480-A95C-0A003A642B89}" type="sibTrans" cxnId="{CA3A1F95-9AAE-4846-8C3F-322E15FBD83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0D506B-5385-4BF8-95B1-22CA7F03441E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Ô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nhiễm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môi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trường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86C10F1E-88F8-4953-8369-AD1355891216}" type="parTrans" cxnId="{DC8CFABE-D179-4BF8-917B-ADC0F21E2A0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9B6408-6FB4-46A7-A218-D7F7DAFABE34}" type="sibTrans" cxnId="{DC8CFABE-D179-4BF8-917B-ADC0F21E2A0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8D2D1B-F23E-4770-AF9A-0389987E3E8E}">
      <dgm:prSet phldrT="[Text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Biến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đổi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khí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hậu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88E51997-BAE1-4C88-865B-2694CE1ED9B6}" type="parTrans" cxnId="{737BE7B5-D364-43C7-B773-354B14460D15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9BE997-8A31-40FB-93C5-284491532C75}" type="sibTrans" cxnId="{737BE7B5-D364-43C7-B773-354B14460D15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E4ABCB-D596-4564-B122-9E98E4735746}" type="pres">
      <dgm:prSet presAssocID="{D06993F2-39E7-48EB-9625-74C37956FB6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EA55058E-FEBC-4B5D-90F3-B15333ED0549}" type="pres">
      <dgm:prSet presAssocID="{D06993F2-39E7-48EB-9625-74C37956FB6C}" presName="Name1" presStyleCnt="0"/>
      <dgm:spPr/>
    </dgm:pt>
    <dgm:pt modelId="{FF36627E-AE9D-40B8-A063-42ACC84A27EC}" type="pres">
      <dgm:prSet presAssocID="{D06993F2-39E7-48EB-9625-74C37956FB6C}" presName="cycle" presStyleCnt="0"/>
      <dgm:spPr/>
    </dgm:pt>
    <dgm:pt modelId="{4F10F149-0DA4-4AB3-8144-C2B94476DAED}" type="pres">
      <dgm:prSet presAssocID="{D06993F2-39E7-48EB-9625-74C37956FB6C}" presName="srcNode" presStyleLbl="node1" presStyleIdx="0" presStyleCnt="3"/>
      <dgm:spPr/>
    </dgm:pt>
    <dgm:pt modelId="{F4F30E56-AA9C-4907-BED4-C543012B9178}" type="pres">
      <dgm:prSet presAssocID="{D06993F2-39E7-48EB-9625-74C37956FB6C}" presName="conn" presStyleLbl="parChTrans1D2" presStyleIdx="0" presStyleCnt="1"/>
      <dgm:spPr/>
      <dgm:t>
        <a:bodyPr/>
        <a:lstStyle/>
        <a:p>
          <a:endParaRPr lang="en-US"/>
        </a:p>
      </dgm:t>
    </dgm:pt>
    <dgm:pt modelId="{FD11BB05-B017-4CDB-923C-33B34055A484}" type="pres">
      <dgm:prSet presAssocID="{D06993F2-39E7-48EB-9625-74C37956FB6C}" presName="extraNode" presStyleLbl="node1" presStyleIdx="0" presStyleCnt="3"/>
      <dgm:spPr/>
    </dgm:pt>
    <dgm:pt modelId="{A57A141C-14C8-456E-AFE1-210A6A17524F}" type="pres">
      <dgm:prSet presAssocID="{D06993F2-39E7-48EB-9625-74C37956FB6C}" presName="dstNode" presStyleLbl="node1" presStyleIdx="0" presStyleCnt="3"/>
      <dgm:spPr/>
    </dgm:pt>
    <dgm:pt modelId="{80B47EF0-D792-4B9A-90C5-E3F58192278B}" type="pres">
      <dgm:prSet presAssocID="{5A83CCCB-8D58-4A54-A2F6-26A922C5C7F5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92E59F-4939-44B8-8080-8D9323E6164A}" type="pres">
      <dgm:prSet presAssocID="{5A83CCCB-8D58-4A54-A2F6-26A922C5C7F5}" presName="accent_1" presStyleCnt="0"/>
      <dgm:spPr/>
    </dgm:pt>
    <dgm:pt modelId="{1E03B6A1-8485-49B9-BA6C-4EB49F77B6CB}" type="pres">
      <dgm:prSet presAssocID="{5A83CCCB-8D58-4A54-A2F6-26A922C5C7F5}" presName="accentRepeatNode" presStyleLbl="solidFgAcc1" presStyleIdx="0" presStyleCnt="3"/>
      <dgm:spPr/>
    </dgm:pt>
    <dgm:pt modelId="{1EE689B5-1E72-4780-80D2-B8CC2B1A8132}" type="pres">
      <dgm:prSet presAssocID="{C50D506B-5385-4BF8-95B1-22CA7F03441E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79402B-DE32-48B0-A38F-239811303DBD}" type="pres">
      <dgm:prSet presAssocID="{C50D506B-5385-4BF8-95B1-22CA7F03441E}" presName="accent_2" presStyleCnt="0"/>
      <dgm:spPr/>
    </dgm:pt>
    <dgm:pt modelId="{DD0712BA-62AF-4D96-ACBD-3F8D021A98E0}" type="pres">
      <dgm:prSet presAssocID="{C50D506B-5385-4BF8-95B1-22CA7F03441E}" presName="accentRepeatNode" presStyleLbl="solidFgAcc1" presStyleIdx="1" presStyleCnt="3" custLinFactNeighborX="4680" custLinFactNeighborY="2968"/>
      <dgm:spPr/>
    </dgm:pt>
    <dgm:pt modelId="{C217C66D-D61D-408D-AB5D-ED0A5B39AC25}" type="pres">
      <dgm:prSet presAssocID="{A38D2D1B-F23E-4770-AF9A-0389987E3E8E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E3AEBF-532A-4EBD-BDAD-5A4B721F94D4}" type="pres">
      <dgm:prSet presAssocID="{A38D2D1B-F23E-4770-AF9A-0389987E3E8E}" presName="accent_3" presStyleCnt="0"/>
      <dgm:spPr/>
    </dgm:pt>
    <dgm:pt modelId="{9A89B826-0587-4E83-9CC7-2DDDFC918B38}" type="pres">
      <dgm:prSet presAssocID="{A38D2D1B-F23E-4770-AF9A-0389987E3E8E}" presName="accentRepeatNode" presStyleLbl="solidFgAcc1" presStyleIdx="2" presStyleCnt="3"/>
      <dgm:spPr/>
    </dgm:pt>
  </dgm:ptLst>
  <dgm:cxnLst>
    <dgm:cxn modelId="{737BE7B5-D364-43C7-B773-354B14460D15}" srcId="{D06993F2-39E7-48EB-9625-74C37956FB6C}" destId="{A38D2D1B-F23E-4770-AF9A-0389987E3E8E}" srcOrd="2" destOrd="0" parTransId="{88E51997-BAE1-4C88-865B-2694CE1ED9B6}" sibTransId="{879BE997-8A31-40FB-93C5-284491532C75}"/>
    <dgm:cxn modelId="{BD66F7A3-B7A5-4846-9CDF-ACA4ABF50CBC}" type="presOf" srcId="{C50D506B-5385-4BF8-95B1-22CA7F03441E}" destId="{1EE689B5-1E72-4780-80D2-B8CC2B1A8132}" srcOrd="0" destOrd="0" presId="urn:microsoft.com/office/officeart/2008/layout/VerticalCurvedList"/>
    <dgm:cxn modelId="{8C657D05-707D-4D79-8950-529BFEF798E2}" type="presOf" srcId="{D06993F2-39E7-48EB-9625-74C37956FB6C}" destId="{12E4ABCB-D596-4564-B122-9E98E4735746}" srcOrd="0" destOrd="0" presId="urn:microsoft.com/office/officeart/2008/layout/VerticalCurvedList"/>
    <dgm:cxn modelId="{4B927163-E8CE-4D4A-AA4D-0FA360E3A4DE}" type="presOf" srcId="{98C7754C-D647-4480-A95C-0A003A642B89}" destId="{F4F30E56-AA9C-4907-BED4-C543012B9178}" srcOrd="0" destOrd="0" presId="urn:microsoft.com/office/officeart/2008/layout/VerticalCurvedList"/>
    <dgm:cxn modelId="{72C2058A-6D00-491B-8734-7FD41AF81553}" type="presOf" srcId="{5A83CCCB-8D58-4A54-A2F6-26A922C5C7F5}" destId="{80B47EF0-D792-4B9A-90C5-E3F58192278B}" srcOrd="0" destOrd="0" presId="urn:microsoft.com/office/officeart/2008/layout/VerticalCurvedList"/>
    <dgm:cxn modelId="{CA3A1F95-9AAE-4846-8C3F-322E15FBD83F}" srcId="{D06993F2-39E7-48EB-9625-74C37956FB6C}" destId="{5A83CCCB-8D58-4A54-A2F6-26A922C5C7F5}" srcOrd="0" destOrd="0" parTransId="{4AFF683E-807E-49E5-92ED-B969B0320E48}" sibTransId="{98C7754C-D647-4480-A95C-0A003A642B89}"/>
    <dgm:cxn modelId="{DC8CFABE-D179-4BF8-917B-ADC0F21E2A0E}" srcId="{D06993F2-39E7-48EB-9625-74C37956FB6C}" destId="{C50D506B-5385-4BF8-95B1-22CA7F03441E}" srcOrd="1" destOrd="0" parTransId="{86C10F1E-88F8-4953-8369-AD1355891216}" sibTransId="{FC9B6408-6FB4-46A7-A218-D7F7DAFABE34}"/>
    <dgm:cxn modelId="{DBA1B458-9799-4BE0-86D0-41C0B95CAC50}" type="presOf" srcId="{A38D2D1B-F23E-4770-AF9A-0389987E3E8E}" destId="{C217C66D-D61D-408D-AB5D-ED0A5B39AC25}" srcOrd="0" destOrd="0" presId="urn:microsoft.com/office/officeart/2008/layout/VerticalCurvedList"/>
    <dgm:cxn modelId="{58512400-BC5D-47B0-9DE8-B3C13EE28C68}" type="presParOf" srcId="{12E4ABCB-D596-4564-B122-9E98E4735746}" destId="{EA55058E-FEBC-4B5D-90F3-B15333ED0549}" srcOrd="0" destOrd="0" presId="urn:microsoft.com/office/officeart/2008/layout/VerticalCurvedList"/>
    <dgm:cxn modelId="{6B213009-24C8-4589-8D8A-41F469F49E49}" type="presParOf" srcId="{EA55058E-FEBC-4B5D-90F3-B15333ED0549}" destId="{FF36627E-AE9D-40B8-A063-42ACC84A27EC}" srcOrd="0" destOrd="0" presId="urn:microsoft.com/office/officeart/2008/layout/VerticalCurvedList"/>
    <dgm:cxn modelId="{87ADFA83-7944-4C21-89D2-92776E3A850B}" type="presParOf" srcId="{FF36627E-AE9D-40B8-A063-42ACC84A27EC}" destId="{4F10F149-0DA4-4AB3-8144-C2B94476DAED}" srcOrd="0" destOrd="0" presId="urn:microsoft.com/office/officeart/2008/layout/VerticalCurvedList"/>
    <dgm:cxn modelId="{62EF62F4-0171-45BF-8A25-5A6BBA8E2846}" type="presParOf" srcId="{FF36627E-AE9D-40B8-A063-42ACC84A27EC}" destId="{F4F30E56-AA9C-4907-BED4-C543012B9178}" srcOrd="1" destOrd="0" presId="urn:microsoft.com/office/officeart/2008/layout/VerticalCurvedList"/>
    <dgm:cxn modelId="{E0EF0046-1C1C-42B6-83B5-D8E4D38E53A3}" type="presParOf" srcId="{FF36627E-AE9D-40B8-A063-42ACC84A27EC}" destId="{FD11BB05-B017-4CDB-923C-33B34055A484}" srcOrd="2" destOrd="0" presId="urn:microsoft.com/office/officeart/2008/layout/VerticalCurvedList"/>
    <dgm:cxn modelId="{3E255BE8-4DFD-444C-B401-153D4E9CCB5F}" type="presParOf" srcId="{FF36627E-AE9D-40B8-A063-42ACC84A27EC}" destId="{A57A141C-14C8-456E-AFE1-210A6A17524F}" srcOrd="3" destOrd="0" presId="urn:microsoft.com/office/officeart/2008/layout/VerticalCurvedList"/>
    <dgm:cxn modelId="{25D88C1F-BC62-4361-B531-16A2CB9752D2}" type="presParOf" srcId="{EA55058E-FEBC-4B5D-90F3-B15333ED0549}" destId="{80B47EF0-D792-4B9A-90C5-E3F58192278B}" srcOrd="1" destOrd="0" presId="urn:microsoft.com/office/officeart/2008/layout/VerticalCurvedList"/>
    <dgm:cxn modelId="{69943027-0806-40A7-9C05-0AB0B60F5DA2}" type="presParOf" srcId="{EA55058E-FEBC-4B5D-90F3-B15333ED0549}" destId="{DC92E59F-4939-44B8-8080-8D9323E6164A}" srcOrd="2" destOrd="0" presId="urn:microsoft.com/office/officeart/2008/layout/VerticalCurvedList"/>
    <dgm:cxn modelId="{EA4303CA-439A-4344-950C-D4734226AB2A}" type="presParOf" srcId="{DC92E59F-4939-44B8-8080-8D9323E6164A}" destId="{1E03B6A1-8485-49B9-BA6C-4EB49F77B6CB}" srcOrd="0" destOrd="0" presId="urn:microsoft.com/office/officeart/2008/layout/VerticalCurvedList"/>
    <dgm:cxn modelId="{33E0383A-DA01-4540-BC0D-A49DB992695D}" type="presParOf" srcId="{EA55058E-FEBC-4B5D-90F3-B15333ED0549}" destId="{1EE689B5-1E72-4780-80D2-B8CC2B1A8132}" srcOrd="3" destOrd="0" presId="urn:microsoft.com/office/officeart/2008/layout/VerticalCurvedList"/>
    <dgm:cxn modelId="{C0110EA1-42AE-4820-98F4-AA4B709AA204}" type="presParOf" srcId="{EA55058E-FEBC-4B5D-90F3-B15333ED0549}" destId="{6579402B-DE32-48B0-A38F-239811303DBD}" srcOrd="4" destOrd="0" presId="urn:microsoft.com/office/officeart/2008/layout/VerticalCurvedList"/>
    <dgm:cxn modelId="{E8B4E2E6-EE31-4F66-9870-F03BB2ECB0D2}" type="presParOf" srcId="{6579402B-DE32-48B0-A38F-239811303DBD}" destId="{DD0712BA-62AF-4D96-ACBD-3F8D021A98E0}" srcOrd="0" destOrd="0" presId="urn:microsoft.com/office/officeart/2008/layout/VerticalCurvedList"/>
    <dgm:cxn modelId="{CA631B3A-E6A6-4BFA-ABDA-B84408A3F4D8}" type="presParOf" srcId="{EA55058E-FEBC-4B5D-90F3-B15333ED0549}" destId="{C217C66D-D61D-408D-AB5D-ED0A5B39AC25}" srcOrd="5" destOrd="0" presId="urn:microsoft.com/office/officeart/2008/layout/VerticalCurvedList"/>
    <dgm:cxn modelId="{A0F9AB54-5653-4EA1-8E30-97A9F648EAAB}" type="presParOf" srcId="{EA55058E-FEBC-4B5D-90F3-B15333ED0549}" destId="{CFE3AEBF-532A-4EBD-BDAD-5A4B721F94D4}" srcOrd="6" destOrd="0" presId="urn:microsoft.com/office/officeart/2008/layout/VerticalCurvedList"/>
    <dgm:cxn modelId="{72F4CED2-5716-4A7F-B1B9-2A573E35D7BF}" type="presParOf" srcId="{CFE3AEBF-532A-4EBD-BDAD-5A4B721F94D4}" destId="{9A89B826-0587-4E83-9CC7-2DDDFC918B3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F30E56-AA9C-4907-BED4-C543012B9178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B47EF0-D792-4B9A-90C5-E3F58192278B}">
      <dsp:nvSpPr>
        <dsp:cNvPr id="0" name=""/>
        <dsp:cNvSpPr/>
      </dsp:nvSpPr>
      <dsp:spPr>
        <a:xfrm>
          <a:off x="752110" y="541866"/>
          <a:ext cx="8975302" cy="108373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Tác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động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con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người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tới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môi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trường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qua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thời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kì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phát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triển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xã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hội</a:t>
          </a:r>
          <a:endParaRPr lang="en-US" sz="3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52110" y="541866"/>
        <a:ext cx="8975302" cy="1083733"/>
      </dsp:txXfrm>
    </dsp:sp>
    <dsp:sp modelId="{1E03B6A1-8485-49B9-BA6C-4EB49F77B6CB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E689B5-1E72-4780-80D2-B8CC2B1A8132}">
      <dsp:nvSpPr>
        <dsp:cNvPr id="0" name=""/>
        <dsp:cNvSpPr/>
      </dsp:nvSpPr>
      <dsp:spPr>
        <a:xfrm>
          <a:off x="1146048" y="2167466"/>
          <a:ext cx="8581365" cy="1083733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Ô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nhiễm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môi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trường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1146048" y="2167466"/>
        <a:ext cx="8581365" cy="1083733"/>
      </dsp:txXfrm>
    </dsp:sp>
    <dsp:sp modelId="{DD0712BA-62AF-4D96-ACBD-3F8D021A98E0}">
      <dsp:nvSpPr>
        <dsp:cNvPr id="0" name=""/>
        <dsp:cNvSpPr/>
      </dsp:nvSpPr>
      <dsp:spPr>
        <a:xfrm>
          <a:off x="532113" y="2072206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17C66D-D61D-408D-AB5D-ED0A5B39AC25}">
      <dsp:nvSpPr>
        <dsp:cNvPr id="0" name=""/>
        <dsp:cNvSpPr/>
      </dsp:nvSpPr>
      <dsp:spPr>
        <a:xfrm>
          <a:off x="752110" y="3793066"/>
          <a:ext cx="8975302" cy="1083733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Biến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đổi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khí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hậu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752110" y="3793066"/>
        <a:ext cx="8975302" cy="1083733"/>
      </dsp:txXfrm>
    </dsp:sp>
    <dsp:sp modelId="{9A89B826-0587-4E83-9CC7-2DDDFC918B38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DAAFE-BF69-44DD-BFA5-82B76DF8F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43C1EC-816B-495A-A546-BF3FAEE947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953CC6-40F8-48E0-9664-E0CF3A852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D6BB-66EA-487E-B1A4-E3439D5F00DB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138E86-41D2-4DF7-A1A5-81A4C90FB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8B4D3-3AF4-4727-AA2E-6268F05D8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3875F-FD6B-4BAC-9E2D-7ECB9B1B7B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070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9A8CE-6494-4B55-B627-1B4FC03A1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51CEBB-83FF-4D68-9767-A55D5C4AA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B823F-F612-483B-A005-FB12C9C64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D6BB-66EA-487E-B1A4-E3439D5F00DB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305983-69BF-4077-9012-5ACDC0A5A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F6F4F-A947-4CFA-9DEE-40C7F3FD1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3875F-FD6B-4BAC-9E2D-7ECB9B1B7B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878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6E96DC-BF1E-4346-BE4B-BC7E81E74F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616C7E-DD0D-4BED-8485-16AC5EE39E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10362-BD59-41D6-A3F7-B1A64FFA6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D6BB-66EA-487E-B1A4-E3439D5F00DB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2FC56-E139-4384-8A6D-663434C1A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34799-EBD7-41ED-8A1D-027D4F648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3875F-FD6B-4BAC-9E2D-7ECB9B1B7B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003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C46068C8-5DD5-461A-A57F-A3B682AD155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24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4C7DE-86C5-4734-941F-712C4024D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BF497-447F-4617-B082-92A18632D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3C8A5-87CC-4C38-927C-455C67B90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D6BB-66EA-487E-B1A4-E3439D5F00DB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F97F2A-C58E-4F07-861A-1B3B2FDE8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F0DDC4-D61A-47F6-8430-28F45220A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3875F-FD6B-4BAC-9E2D-7ECB9B1B7B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141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BA88E-C70C-4952-85D6-FD98D607B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7ABA36-C783-45AF-97EE-C6EA3F8B8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C92B4-47D5-4BC4-8C40-CBE4369EC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D6BB-66EA-487E-B1A4-E3439D5F00DB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C02985-FF87-474C-B1F6-D5190CE86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6D4294-9ACB-4D25-91D2-400E87F1F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3875F-FD6B-4BAC-9E2D-7ECB9B1B7B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578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1D7F7-A369-4AE7-B0E7-08B0FD887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B138A-EE69-4A7B-A9D2-F3B8DDB473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1C69B7-E3E6-4BF0-9B4F-3C6CCE7EFC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EDE58B-61C2-4CDE-A1D1-949A5A569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D6BB-66EA-487E-B1A4-E3439D5F00DB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E24E1E-C3E5-4ACA-81DE-080BD0366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8D1A2E-DD48-4E00-9DAD-3964F74BF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3875F-FD6B-4BAC-9E2D-7ECB9B1B7B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260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FF659-8323-4958-A4F3-774BD3982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0ACA37-A19E-494B-83FA-11FA280394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85F8FC-8502-4BEB-BC9A-ACA3664996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780A65-78CA-404F-8822-B2C599D92D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D851A0-0290-4F3F-A713-EDD80FA0EE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597401-DDAB-4E3F-9912-E82B6A568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D6BB-66EA-487E-B1A4-E3439D5F00DB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7E1E9D-3CA5-4B8E-986B-CC188BC51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527B11-2413-4ABB-99BC-B4D8E3030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3875F-FD6B-4BAC-9E2D-7ECB9B1B7B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00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123EB-A9C2-4D81-A463-3DA3BBC63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F695A8-4F56-4B91-A19A-E83884003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D6BB-66EA-487E-B1A4-E3439D5F00DB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5FF23A-2441-486E-8BD4-BC338A836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1D1395-4B28-4EDB-9A91-8256077A9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3875F-FD6B-4BAC-9E2D-7ECB9B1B7B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308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7D1C04-7D0B-4443-8D14-57F504A64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D6BB-66EA-487E-B1A4-E3439D5F00DB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C2EC07-AEF0-4824-ABDE-DDF58568B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D9060-A6D1-493A-8CCF-F7EA5AA69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3875F-FD6B-4BAC-9E2D-7ECB9B1B7B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513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317EB-E148-4970-A853-751AC118C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32D9B-A64D-4093-ABB6-254AED048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FD2D68-068D-45C2-B47E-79C0715D84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FE268C-C0AB-46A9-9BCD-5E47942BA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D6BB-66EA-487E-B1A4-E3439D5F00DB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9A8582-F65F-437F-B00E-13AA3EED0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5AC5B7-8E86-4DBE-A2B2-96884E7EC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3875F-FD6B-4BAC-9E2D-7ECB9B1B7B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877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C9719-3665-41A6-BD59-DB4E0FFE8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297D2C-4029-4E5A-9461-338C781B81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058784-4E85-48A7-8472-ED8E894DF0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C9C1AE-5FF7-4BD3-903F-066E548DD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D6BB-66EA-487E-B1A4-E3439D5F00DB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986032-2EC6-408F-88CE-1DEC6B8C1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AB9772-9FAD-410F-ACB3-822D04E1C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3875F-FD6B-4BAC-9E2D-7ECB9B1B7B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03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B8D8C2-6A06-415E-AA1F-3E256194D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27236B-188F-4E07-B8DC-77B0D5071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798E97-7B17-4A54-B639-5DA75CC23A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8D6BB-66EA-487E-B1A4-E3439D5F00DB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401EE-6BD7-41B6-9734-1D00BC824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12125-B129-41CD-90A3-A9F2CD78DD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3875F-FD6B-4BAC-9E2D-7ECB9B1B7B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7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3" Type="http://schemas.openxmlformats.org/officeDocument/2006/relationships/image" Target="../media/image33.gif"/><Relationship Id="rId7" Type="http://schemas.openxmlformats.org/officeDocument/2006/relationships/image" Target="../media/image37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gif"/><Relationship Id="rId9" Type="http://schemas.openxmlformats.org/officeDocument/2006/relationships/image" Target="../media/image39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13" Type="http://schemas.openxmlformats.org/officeDocument/2006/relationships/image" Target="../media/image57.jpe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jpeg"/><Relationship Id="rId2" Type="http://schemas.openxmlformats.org/officeDocument/2006/relationships/image" Target="../media/image46.png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jpeg"/><Relationship Id="rId15" Type="http://schemas.openxmlformats.org/officeDocument/2006/relationships/image" Target="../media/image59.jpeg"/><Relationship Id="rId10" Type="http://schemas.openxmlformats.org/officeDocument/2006/relationships/image" Target="../media/image54.jpe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gif"/><Relationship Id="rId2" Type="http://schemas.openxmlformats.org/officeDocument/2006/relationships/image" Target="../media/image76.gi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B873B3F-8191-43C3-B57E-6EDCDACA21DB}"/>
              </a:ext>
            </a:extLst>
          </p:cNvPr>
          <p:cNvSpPr txBox="1"/>
          <p:nvPr/>
        </p:nvSpPr>
        <p:spPr>
          <a:xfrm>
            <a:off x="-328965" y="913457"/>
            <a:ext cx="118262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47- BẢO VỆ MÔI TRƯỜNG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B8C529-19E6-4971-A184-C47EF8502D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757" y="2413875"/>
            <a:ext cx="5599043" cy="42862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553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63"/>
    </mc:Choice>
    <mc:Fallback xmlns="">
      <p:transition spd="slow" advTm="181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88169" y="1825625"/>
            <a:ext cx="9423133" cy="6352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hủy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vật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993457"/>
            <a:ext cx="3147461" cy="5582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22846" y="2993457"/>
            <a:ext cx="3773103" cy="5582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06765" y="2993457"/>
            <a:ext cx="4501816" cy="5582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93458" y="4290052"/>
            <a:ext cx="1588167" cy="5582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06765" y="4318927"/>
            <a:ext cx="4501816" cy="5582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</a:t>
            </a:r>
          </a:p>
        </p:txBody>
      </p:sp>
      <p:sp>
        <p:nvSpPr>
          <p:cNvPr id="10" name="Rectangle 9"/>
          <p:cNvSpPr/>
          <p:nvPr/>
        </p:nvSpPr>
        <p:spPr>
          <a:xfrm>
            <a:off x="5188017" y="4290052"/>
            <a:ext cx="2107932" cy="5582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06317" y="5644397"/>
            <a:ext cx="5842534" cy="5582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13" name="Straight Arrow Connector 12"/>
          <p:cNvCxnSpPr>
            <a:stCxn id="4" idx="2"/>
            <a:endCxn id="5" idx="0"/>
          </p:cNvCxnSpPr>
          <p:nvPr/>
        </p:nvCxnSpPr>
        <p:spPr>
          <a:xfrm flipH="1">
            <a:off x="1573731" y="2460892"/>
            <a:ext cx="4726005" cy="5325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4" idx="2"/>
            <a:endCxn id="6" idx="0"/>
          </p:cNvCxnSpPr>
          <p:nvPr/>
        </p:nvCxnSpPr>
        <p:spPr>
          <a:xfrm flipH="1">
            <a:off x="5409398" y="2460892"/>
            <a:ext cx="890338" cy="5325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4" idx="2"/>
            <a:endCxn id="7" idx="0"/>
          </p:cNvCxnSpPr>
          <p:nvPr/>
        </p:nvCxnSpPr>
        <p:spPr>
          <a:xfrm>
            <a:off x="6299736" y="2460892"/>
            <a:ext cx="3557937" cy="5325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6" idx="2"/>
            <a:endCxn id="8" idx="0"/>
          </p:cNvCxnSpPr>
          <p:nvPr/>
        </p:nvCxnSpPr>
        <p:spPr>
          <a:xfrm flipH="1">
            <a:off x="3787542" y="3551722"/>
            <a:ext cx="1621856" cy="7383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2"/>
            <a:endCxn id="10" idx="0"/>
          </p:cNvCxnSpPr>
          <p:nvPr/>
        </p:nvCxnSpPr>
        <p:spPr>
          <a:xfrm>
            <a:off x="5409398" y="3551722"/>
            <a:ext cx="832585" cy="7383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7" idx="2"/>
            <a:endCxn id="9" idx="0"/>
          </p:cNvCxnSpPr>
          <p:nvPr/>
        </p:nvCxnSpPr>
        <p:spPr>
          <a:xfrm>
            <a:off x="9857673" y="3551722"/>
            <a:ext cx="0" cy="7672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5" idx="2"/>
          </p:cNvCxnSpPr>
          <p:nvPr/>
        </p:nvCxnSpPr>
        <p:spPr>
          <a:xfrm flipH="1">
            <a:off x="1572327" y="3551722"/>
            <a:ext cx="1404" cy="237180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11" idx="1"/>
          </p:cNvCxnSpPr>
          <p:nvPr/>
        </p:nvCxnSpPr>
        <p:spPr>
          <a:xfrm>
            <a:off x="1584560" y="5923529"/>
            <a:ext cx="821757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9" idx="2"/>
          </p:cNvCxnSpPr>
          <p:nvPr/>
        </p:nvCxnSpPr>
        <p:spPr>
          <a:xfrm>
            <a:off x="9857673" y="4877192"/>
            <a:ext cx="0" cy="104633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endCxn id="11" idx="3"/>
          </p:cNvCxnSpPr>
          <p:nvPr/>
        </p:nvCxnSpPr>
        <p:spPr>
          <a:xfrm flipH="1">
            <a:off x="8248851" y="5923529"/>
            <a:ext cx="1608822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8" idx="2"/>
          </p:cNvCxnSpPr>
          <p:nvPr/>
        </p:nvCxnSpPr>
        <p:spPr>
          <a:xfrm flipH="1">
            <a:off x="3787541" y="4848317"/>
            <a:ext cx="1" cy="7960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10" idx="2"/>
          </p:cNvCxnSpPr>
          <p:nvPr/>
        </p:nvCxnSpPr>
        <p:spPr>
          <a:xfrm>
            <a:off x="6241983" y="4848317"/>
            <a:ext cx="0" cy="7960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05A9F2D3-3AD6-4A21-8893-945242160C1B}"/>
              </a:ext>
            </a:extLst>
          </p:cNvPr>
          <p:cNvSpPr/>
          <p:nvPr/>
        </p:nvSpPr>
        <p:spPr>
          <a:xfrm>
            <a:off x="122340" y="584775"/>
            <a:ext cx="96535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099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683"/>
    </mc:Choice>
    <mc:Fallback xmlns="">
      <p:transition spd="slow" advTm="276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" y="5775197"/>
            <a:ext cx="3111209" cy="98177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466787" y="5756695"/>
            <a:ext cx="5403836" cy="98177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379670" y="5756694"/>
            <a:ext cx="2684372" cy="98177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A35A880-535B-4F1E-A1E0-205272F14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6" y="3682924"/>
            <a:ext cx="3064114" cy="1880196"/>
          </a:xfrm>
          <a:prstGeom prst="rect">
            <a:avLst/>
          </a:prstGeom>
        </p:spPr>
      </p:pic>
      <p:pic>
        <p:nvPicPr>
          <p:cNvPr id="14" name="Picture 6" descr="nang%20luong%20gio">
            <a:extLst>
              <a:ext uri="{FF2B5EF4-FFF2-40B4-BE49-F238E27FC236}">
                <a16:creationId xmlns:a16="http://schemas.microsoft.com/office/drawing/2014/main" id="{49E365AF-8BD2-4726-B864-4D0255F87B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010" y="1442765"/>
            <a:ext cx="3158304" cy="2134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 descr="Photovoltaik_adlershof">
            <a:extLst>
              <a:ext uri="{FF2B5EF4-FFF2-40B4-BE49-F238E27FC236}">
                <a16:creationId xmlns:a16="http://schemas.microsoft.com/office/drawing/2014/main" id="{C162E890-0D22-4E23-8080-8B5129565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783" y="3800634"/>
            <a:ext cx="2965142" cy="1880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205504B-C477-4A2A-8E38-15EBEA4918D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8164" r="51684" b="44947"/>
          <a:stretch/>
        </p:blipFill>
        <p:spPr>
          <a:xfrm>
            <a:off x="175092" y="1442766"/>
            <a:ext cx="2936118" cy="21341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D2DFE33-E0DF-427E-B7D8-AACB0A5901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3116" y="3724768"/>
            <a:ext cx="2618072" cy="205042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5658B38-C145-4129-840E-DAF2CE85F47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687" r="50674" b="10117"/>
          <a:stretch/>
        </p:blipFill>
        <p:spPr>
          <a:xfrm>
            <a:off x="9201071" y="3597807"/>
            <a:ext cx="2898663" cy="205042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B5A66FB-63B2-41F6-B270-123133ED9D23}"/>
              </a:ext>
            </a:extLst>
          </p:cNvPr>
          <p:cNvSpPr txBox="1"/>
          <p:nvPr/>
        </p:nvSpPr>
        <p:spPr>
          <a:xfrm>
            <a:off x="748743" y="452900"/>
            <a:ext cx="11317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4604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859"/>
    </mc:Choice>
    <mc:Fallback xmlns="">
      <p:transition spd="slow" advTm="548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792355" y="5418146"/>
            <a:ext cx="4186990" cy="145463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399646" y="5393743"/>
            <a:ext cx="3792354" cy="146425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" y="5403369"/>
            <a:ext cx="2888972" cy="145463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dọn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dẹp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D5391B6D-3AE9-4CDF-9DB3-4CF8FA48E9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1158" b="10039"/>
          <a:stretch/>
        </p:blipFill>
        <p:spPr>
          <a:xfrm>
            <a:off x="3846786" y="0"/>
            <a:ext cx="4319752" cy="48126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F99F5C-A9C3-40EE-9801-1A1F85BEB9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1084" b="8905"/>
          <a:stretch/>
        </p:blipFill>
        <p:spPr>
          <a:xfrm>
            <a:off x="8166538" y="0"/>
            <a:ext cx="4025461" cy="4812632"/>
          </a:xfrm>
          <a:prstGeom prst="rect">
            <a:avLst/>
          </a:prstGeom>
        </p:spPr>
      </p:pic>
      <p:pic>
        <p:nvPicPr>
          <p:cNvPr id="12" name="Picture 2" descr="Picture4(3)">
            <a:extLst>
              <a:ext uri="{FF2B5EF4-FFF2-40B4-BE49-F238E27FC236}">
                <a16:creationId xmlns:a16="http://schemas.microsoft.com/office/drawing/2014/main" id="{39B38993-96E7-4321-8495-9DEAEBD1D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2" y="359514"/>
            <a:ext cx="3541758" cy="4453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32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21"/>
    </mc:Choice>
    <mc:Fallback xmlns="">
      <p:transition spd="slow" advTm="123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images443484_moi_truong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2465" y="546755"/>
            <a:ext cx="10961319" cy="5736814"/>
          </a:xfrm>
          <a:prstGeom prst="rect">
            <a:avLst/>
          </a:prstGeom>
          <a:noFill/>
        </p:spPr>
      </p:pic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886120" y="150830"/>
            <a:ext cx="9477080" cy="110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</a:rPr>
              <a:t>II. Ô NHIỄM MÔI TRƯỜNG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2133600" y="1371601"/>
            <a:ext cx="70866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</a:rPr>
              <a:t> . Ô </a:t>
            </a:r>
            <a:r>
              <a:rPr lang="en-US" sz="4400" b="1" dirty="0" err="1">
                <a:solidFill>
                  <a:srgbClr val="002060"/>
                </a:solidFill>
                <a:latin typeface="Times New Roman" pitchFamily="18" charset="0"/>
              </a:rPr>
              <a:t>nhiễm</a:t>
            </a:r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itchFamily="18" charset="0"/>
              </a:rPr>
              <a:t>môi</a:t>
            </a:r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itchFamily="18" charset="0"/>
              </a:rPr>
              <a:t>trường</a:t>
            </a:r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itchFamily="18" charset="0"/>
              </a:rPr>
              <a:t>là</a:t>
            </a:r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itchFamily="18" charset="0"/>
              </a:rPr>
              <a:t>gì</a:t>
            </a:r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</a:rPr>
              <a:t>?</a:t>
            </a:r>
            <a:endParaRPr lang="en-US" sz="4400" b="1" dirty="0">
              <a:solidFill>
                <a:srgbClr val="002060"/>
              </a:solidFill>
              <a:latin typeface=".VnTime" pitchFamily="34" charset="0"/>
            </a:endParaRP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1905000" y="2895601"/>
            <a:ext cx="8458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Ô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nhiễm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môi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trường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lµ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hiÖn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t­îng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m«i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trư­êng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bÞ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bÈn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, ®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ång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thêi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c¸c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tÝnh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chÊt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vËt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lý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, ho¸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häc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sinh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häc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cña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m«i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tr­êng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bÞ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thay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®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æi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g©y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t¸c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h¹i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tíi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®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êi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sèng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con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ng­êi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vµ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c¸c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sinh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.VnTime" pitchFamily="34" charset="0"/>
              </a:rPr>
              <a:t>vËt</a:t>
            </a:r>
            <a:r>
              <a:rPr lang="en-US" sz="2400" b="1" dirty="0">
                <a:solidFill>
                  <a:srgbClr val="0000FF"/>
                </a:solidFill>
                <a:latin typeface=".VnTime" pitchFamily="34" charset="0"/>
              </a:rPr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680389-96BF-4CFB-B078-C6BDF4F04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0" grpId="0"/>
      <p:bldP spid="1537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1600200" y="685800"/>
            <a:ext cx="10098464" cy="523220"/>
          </a:xfrm>
          <a:prstGeom prst="rect">
            <a:avLst/>
          </a:prstGeom>
          <a:noFill/>
          <a:ln w="57150" cmpd="thickThin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?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Trình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bày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một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nguyên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nhân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gây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ô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nhiễm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môi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trường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4908551" y="1449389"/>
            <a:ext cx="5561013" cy="137318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</a:rPr>
              <a:t>1. Ô nhiễm do các chất khí thải ra từ hoạt động công nghiệp và sinh hoạt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4887913" y="2832100"/>
            <a:ext cx="5567362" cy="9461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</a:rPr>
              <a:t>2. Ô nhiễm do hóa  chất bảo vệ thực vật và chất độc hóa học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4864101" y="4848226"/>
            <a:ext cx="5578475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990033"/>
                </a:solidFill>
                <a:latin typeface="Times New Roman" pitchFamily="18" charset="0"/>
              </a:rPr>
              <a:t>4. Ô nhiễm do các chất thải rắn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4806951" y="5805488"/>
            <a:ext cx="5635625" cy="5191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  <a:latin typeface="Times New Roman" pitchFamily="18" charset="0"/>
              </a:rPr>
              <a:t>5. Ô nhiễm do vi sinh vật gây bệnh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4852988" y="3879851"/>
            <a:ext cx="55880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chemeClr val="hlink"/>
                </a:solidFill>
                <a:latin typeface="Times New Roman" pitchFamily="18" charset="0"/>
              </a:rPr>
              <a:t>3. Ô nhiễm do các chất phóng xạ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1822450" y="2903539"/>
            <a:ext cx="2368550" cy="206210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Times New Roman" pitchFamily="18" charset="0"/>
              </a:rPr>
              <a:t>Các tác nhân gây ô nhiễm môi trường</a:t>
            </a:r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V="1">
            <a:off x="4030663" y="3332164"/>
            <a:ext cx="889000" cy="3143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V="1">
            <a:off x="4070350" y="1865314"/>
            <a:ext cx="839788" cy="1781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>
            <a:off x="4033839" y="3636964"/>
            <a:ext cx="827087" cy="511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>
            <a:off x="4035425" y="3614739"/>
            <a:ext cx="788988" cy="15509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>
            <a:off x="4076701" y="3690938"/>
            <a:ext cx="650875" cy="23288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000"/>
                            </p:stCondLst>
                            <p:childTnLst>
                              <p:par>
                                <p:cTn id="4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6000"/>
                            </p:stCondLst>
                            <p:childTnLst>
                              <p:par>
                                <p:cTn id="4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8000"/>
                            </p:stCondLst>
                            <p:childTnLst>
                              <p:par>
                                <p:cTn id="5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0"/>
                            </p:stCondLst>
                            <p:childTnLst>
                              <p:par>
                                <p:cTn id="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2000"/>
                            </p:stCondLst>
                            <p:childTnLst>
                              <p:par>
                                <p:cTn id="6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nimBg="1"/>
      <p:bldP spid="20485" grpId="0"/>
      <p:bldP spid="20486" grpId="0"/>
      <p:bldP spid="20487" grpId="0"/>
      <p:bldP spid="20488" grpId="0"/>
      <p:bldP spid="20489" grpId="0"/>
      <p:bldP spid="20490" grpId="0"/>
      <p:bldP spid="20491" grpId="0" animBg="1"/>
      <p:bldP spid="20492" grpId="0" animBg="1"/>
      <p:bldP spid="20493" grpId="0" animBg="1"/>
      <p:bldP spid="20494" grpId="0" animBg="1"/>
      <p:bldP spid="2049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F8E49-E73C-4E54-AFC8-79650153E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5ED1A-613B-48B3-9F7E-B7EABEEA7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74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9" name="Text Box 25"/>
          <p:cNvSpPr txBox="1">
            <a:spLocks noChangeArrowheads="1"/>
          </p:cNvSpPr>
          <p:nvPr/>
        </p:nvSpPr>
        <p:spPr bwMode="auto">
          <a:xfrm>
            <a:off x="1524000" y="1447800"/>
            <a:ext cx="86106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 b="1" dirty="0">
                <a:latin typeface="Times New Roman" pitchFamily="18" charset="0"/>
              </a:rPr>
              <a:t>Ô </a:t>
            </a:r>
            <a:r>
              <a:rPr lang="en-US" sz="2800" b="1" dirty="0" err="1">
                <a:latin typeface="Times New Roman" pitchFamily="18" charset="0"/>
              </a:rPr>
              <a:t>nhiễm</a:t>
            </a:r>
            <a:r>
              <a:rPr lang="en-US" sz="2800" b="1" dirty="0">
                <a:latin typeface="Times New Roman" pitchFamily="18" charset="0"/>
              </a:rPr>
              <a:t> do </a:t>
            </a:r>
            <a:r>
              <a:rPr lang="en-US" sz="2800" b="1" dirty="0" err="1">
                <a:latin typeface="Times New Roman" pitchFamily="18" charset="0"/>
              </a:rPr>
              <a:t>các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chất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khí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thải</a:t>
            </a:r>
            <a:r>
              <a:rPr lang="en-US" sz="2800" b="1" dirty="0">
                <a:latin typeface="Times New Roman" pitchFamily="18" charset="0"/>
              </a:rPr>
              <a:t> ra </a:t>
            </a:r>
            <a:r>
              <a:rPr lang="en-US" sz="2800" b="1" dirty="0" err="1">
                <a:latin typeface="Times New Roman" pitchFamily="18" charset="0"/>
              </a:rPr>
              <a:t>từ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hoạt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động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công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nghiệp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sinh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hoạt</a:t>
            </a:r>
            <a:endParaRPr lang="en-US" sz="2800" b="1" dirty="0">
              <a:latin typeface="Times New Roman" pitchFamily="18" charset="0"/>
            </a:endParaRPr>
          </a:p>
          <a:p>
            <a:pPr marL="342900" indent="-342900"/>
            <a:endParaRPr lang="en-US" sz="2800" b="1" dirty="0">
              <a:latin typeface="Times New Roman" pitchFamily="18" charset="0"/>
            </a:endParaRPr>
          </a:p>
        </p:txBody>
      </p:sp>
      <p:sp>
        <p:nvSpPr>
          <p:cNvPr id="21531" name="Text Box 27"/>
          <p:cNvSpPr txBox="1">
            <a:spLocks noChangeArrowheads="1"/>
          </p:cNvSpPr>
          <p:nvPr/>
        </p:nvSpPr>
        <p:spPr bwMode="auto">
          <a:xfrm>
            <a:off x="1981201" y="2667001"/>
            <a:ext cx="83915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</a:rPr>
              <a:t>* </a:t>
            </a:r>
            <a:r>
              <a:rPr lang="en-US" sz="2800" b="1" dirty="0" err="1">
                <a:latin typeface="Times New Roman" pitchFamily="18" charset="0"/>
              </a:rPr>
              <a:t>Các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khí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độc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hại</a:t>
            </a:r>
            <a:r>
              <a:rPr lang="en-US" sz="2800" b="1" dirty="0">
                <a:latin typeface="Times New Roman" pitchFamily="18" charset="0"/>
              </a:rPr>
              <a:t>: CO, CO</a:t>
            </a:r>
            <a:r>
              <a:rPr lang="en-US" sz="2800" b="1" baseline="-25000" dirty="0">
                <a:latin typeface="Times New Roman" pitchFamily="18" charset="0"/>
              </a:rPr>
              <a:t>2</a:t>
            </a:r>
            <a:r>
              <a:rPr lang="en-US" sz="2800" b="1" dirty="0">
                <a:latin typeface="Times New Roman" pitchFamily="18" charset="0"/>
              </a:rPr>
              <a:t>, SO</a:t>
            </a:r>
            <a:r>
              <a:rPr lang="en-US" sz="2800" b="1" baseline="-25000" dirty="0">
                <a:latin typeface="Times New Roman" pitchFamily="18" charset="0"/>
              </a:rPr>
              <a:t>2</a:t>
            </a:r>
            <a:r>
              <a:rPr lang="en-US" sz="2800" b="1" dirty="0">
                <a:latin typeface="Times New Roman" pitchFamily="18" charset="0"/>
              </a:rPr>
              <a:t>, NO</a:t>
            </a:r>
            <a:r>
              <a:rPr lang="en-US" sz="2800" b="1" baseline="-25000" dirty="0">
                <a:latin typeface="Times New Roman" pitchFamily="18" charset="0"/>
              </a:rPr>
              <a:t>2 </a:t>
            </a:r>
            <a:r>
              <a:rPr lang="en-US" sz="2800" b="1" dirty="0">
                <a:latin typeface="Times New Roman" pitchFamily="18" charset="0"/>
              </a:rPr>
              <a:t>,</a:t>
            </a:r>
            <a:r>
              <a:rPr lang="en-US" sz="2800" b="1" baseline="-25000" dirty="0">
                <a:latin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</a:rPr>
              <a:t>CFC</a:t>
            </a:r>
            <a:r>
              <a:rPr lang="en-US" sz="2800" b="1" baseline="-25000" dirty="0">
                <a:latin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</a:rPr>
              <a:t>...   </a:t>
            </a:r>
            <a:r>
              <a:rPr lang="en-US" sz="2800" b="1" dirty="0" err="1">
                <a:latin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bụi</a:t>
            </a:r>
            <a:endParaRPr lang="en-US" sz="2800" b="1" dirty="0">
              <a:latin typeface="Times New Roman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62327D9-60D5-4E2A-9E11-262C66C49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5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5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21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981201" y="2287588"/>
            <a:ext cx="2587625" cy="2290762"/>
            <a:chOff x="144" y="1344"/>
            <a:chExt cx="1632" cy="1402"/>
          </a:xfrm>
        </p:grpSpPr>
        <p:pic>
          <p:nvPicPr>
            <p:cNvPr id="22534" name="Picture 6" descr="chay ru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44" y="1344"/>
              <a:ext cx="1539" cy="1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5" name="Picture 7" descr="AG00355_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15" y="1834"/>
              <a:ext cx="461" cy="912"/>
            </a:xfrm>
            <a:prstGeom prst="rect">
              <a:avLst/>
            </a:prstGeom>
            <a:noFill/>
          </p:spPr>
        </p:pic>
        <p:pic>
          <p:nvPicPr>
            <p:cNvPr id="22536" name="Picture 8" descr="AG00355_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68" y="2016"/>
              <a:ext cx="364" cy="720"/>
            </a:xfrm>
            <a:prstGeom prst="rect">
              <a:avLst/>
            </a:prstGeom>
            <a:noFill/>
          </p:spPr>
        </p:pic>
        <p:pic>
          <p:nvPicPr>
            <p:cNvPr id="22537" name="Picture 9" descr="J0076146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44" y="2362"/>
              <a:ext cx="1104" cy="359"/>
            </a:xfrm>
            <a:prstGeom prst="rect">
              <a:avLst/>
            </a:prstGeom>
            <a:noFill/>
          </p:spPr>
        </p:pic>
      </p:grpSp>
      <p:pic>
        <p:nvPicPr>
          <p:cNvPr id="22538" name="Picture 10" descr="Sinh hoat gia din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89825" y="2228850"/>
            <a:ext cx="2389188" cy="2349500"/>
          </a:xfrm>
          <a:prstGeom prst="rect">
            <a:avLst/>
          </a:prstGeom>
          <a:noFill/>
        </p:spPr>
      </p:pic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4635501" y="4578350"/>
            <a:ext cx="2854325" cy="2203450"/>
            <a:chOff x="1968" y="2880"/>
            <a:chExt cx="2064" cy="1440"/>
          </a:xfrm>
        </p:grpSpPr>
        <p:pic>
          <p:nvPicPr>
            <p:cNvPr id="22540" name="Picture 12" descr="Image000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968" y="2880"/>
              <a:ext cx="2064" cy="1440"/>
            </a:xfrm>
            <a:prstGeom prst="rect">
              <a:avLst/>
            </a:prstGeom>
            <a:noFill/>
          </p:spPr>
        </p:pic>
        <p:pic>
          <p:nvPicPr>
            <p:cNvPr id="22541" name="Picture 13" descr="AG00459_"/>
            <p:cNvPicPr>
              <a:picLocks noChangeAspect="1" noChangeArrowheads="1" noCrop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496" y="3063"/>
              <a:ext cx="1440" cy="1257"/>
            </a:xfrm>
            <a:prstGeom prst="rect">
              <a:avLst/>
            </a:prstGeom>
            <a:noFill/>
          </p:spPr>
        </p:pic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4568825" y="2474913"/>
            <a:ext cx="2986088" cy="1981200"/>
            <a:chOff x="1782" y="1104"/>
            <a:chExt cx="2258" cy="1632"/>
          </a:xfrm>
        </p:grpSpPr>
        <p:sp>
          <p:nvSpPr>
            <p:cNvPr id="22544" name="AutoShape 16"/>
            <p:cNvSpPr>
              <a:spLocks noChangeArrowheads="1"/>
            </p:cNvSpPr>
            <p:nvPr/>
          </p:nvSpPr>
          <p:spPr bwMode="auto">
            <a:xfrm>
              <a:off x="2688" y="2352"/>
              <a:ext cx="432" cy="384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5" name="AutoShape 17"/>
            <p:cNvSpPr>
              <a:spLocks noChangeArrowheads="1"/>
            </p:cNvSpPr>
            <p:nvPr/>
          </p:nvSpPr>
          <p:spPr bwMode="auto">
            <a:xfrm rot="10800000">
              <a:off x="2668" y="1104"/>
              <a:ext cx="432" cy="384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6" name="AutoShape 18"/>
            <p:cNvSpPr>
              <a:spLocks noChangeArrowheads="1"/>
            </p:cNvSpPr>
            <p:nvPr/>
          </p:nvSpPr>
          <p:spPr bwMode="auto">
            <a:xfrm rot="16200000">
              <a:off x="3632" y="1770"/>
              <a:ext cx="432" cy="384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7" name="AutoShape 19"/>
            <p:cNvSpPr>
              <a:spLocks noChangeArrowheads="1"/>
            </p:cNvSpPr>
            <p:nvPr/>
          </p:nvSpPr>
          <p:spPr bwMode="auto">
            <a:xfrm rot="5400000">
              <a:off x="1758" y="1770"/>
              <a:ext cx="432" cy="384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548" name="Text Box 20"/>
          <p:cNvSpPr txBox="1">
            <a:spLocks noChangeArrowheads="1"/>
          </p:cNvSpPr>
          <p:nvPr/>
        </p:nvSpPr>
        <p:spPr bwMode="auto">
          <a:xfrm>
            <a:off x="5105401" y="2987676"/>
            <a:ext cx="1920875" cy="97472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33CC"/>
                </a:solidFill>
                <a:latin typeface="Times New Roman" pitchFamily="18" charset="0"/>
              </a:rPr>
              <a:t> Ô nhiễm không khí</a:t>
            </a:r>
          </a:p>
        </p:txBody>
      </p:sp>
      <p:pic>
        <p:nvPicPr>
          <p:cNvPr id="22549" name="Picture 13" descr="train_steam_engine_md_wht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97500" y="609601"/>
            <a:ext cx="1792288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0" name="Picture 22" descr="AG00423_"/>
          <p:cNvPicPr>
            <a:picLocks noGrp="1" noChangeAspect="1" noChangeArrowheads="1" noCrop="1"/>
          </p:cNvPicPr>
          <p:nvPr>
            <p:ph sz="quarter" idx="4294967295"/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4365626" y="1446213"/>
            <a:ext cx="995363" cy="75565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0300DE1-CD36-4AC9-879A-AA2809FD3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07" name="Text Box 35"/>
          <p:cNvSpPr txBox="1">
            <a:spLocks noChangeArrowheads="1"/>
          </p:cNvSpPr>
          <p:nvPr/>
        </p:nvSpPr>
        <p:spPr bwMode="auto">
          <a:xfrm>
            <a:off x="1985963" y="685801"/>
            <a:ext cx="8369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</a:rPr>
              <a:t>Bảng 54.1: Các nguyên nhân gây ô nhiễm không khí</a:t>
            </a:r>
          </a:p>
        </p:txBody>
      </p:sp>
      <p:graphicFrame>
        <p:nvGraphicFramePr>
          <p:cNvPr id="28708" name="Group 36"/>
          <p:cNvGraphicFramePr>
            <a:graphicFrameLocks noGrp="1"/>
          </p:cNvGraphicFramePr>
          <p:nvPr/>
        </p:nvGraphicFramePr>
        <p:xfrm>
          <a:off x="1824038" y="1500189"/>
          <a:ext cx="8604250" cy="5284471"/>
        </p:xfrm>
        <a:graphic>
          <a:graphicData uri="http://schemas.openxmlformats.org/drawingml/2006/table">
            <a:tbl>
              <a:tblPr/>
              <a:tblGrid>
                <a:gridCol w="416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35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9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</a:rPr>
                        <a:t>Hoạt động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</a:rPr>
                        <a:t>Nhiên liệu bị đốt cháy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1.Giao thông vận tải: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  Ô tô.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8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2. Sản xuất công nghiệp: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0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3. Sinh hoạt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8725" name="Text Box 53"/>
          <p:cNvSpPr txBox="1">
            <a:spLocks noChangeArrowheads="1"/>
          </p:cNvSpPr>
          <p:nvPr/>
        </p:nvSpPr>
        <p:spPr bwMode="auto">
          <a:xfrm>
            <a:off x="1882775" y="3125789"/>
            <a:ext cx="1157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FF"/>
                </a:solidFill>
                <a:latin typeface="Times New Roman" pitchFamily="18" charset="0"/>
              </a:rPr>
              <a:t>- </a:t>
            </a:r>
            <a:r>
              <a:rPr lang="en-US" sz="2000" b="1">
                <a:solidFill>
                  <a:srgbClr val="0000FF"/>
                </a:solidFill>
                <a:latin typeface="Times New Roman" pitchFamily="18" charset="0"/>
              </a:rPr>
              <a:t>Xe máy</a:t>
            </a:r>
          </a:p>
        </p:txBody>
      </p:sp>
      <p:sp>
        <p:nvSpPr>
          <p:cNvPr id="28726" name="Text Box 54"/>
          <p:cNvSpPr txBox="1">
            <a:spLocks noChangeArrowheads="1"/>
          </p:cNvSpPr>
          <p:nvPr/>
        </p:nvSpPr>
        <p:spPr bwMode="auto">
          <a:xfrm>
            <a:off x="1882776" y="3514726"/>
            <a:ext cx="1228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FF"/>
                </a:solidFill>
                <a:latin typeface="Times New Roman" pitchFamily="18" charset="0"/>
              </a:rPr>
              <a:t>- </a:t>
            </a:r>
            <a:r>
              <a:rPr lang="en-US" sz="2000" b="1">
                <a:solidFill>
                  <a:srgbClr val="0000FF"/>
                </a:solidFill>
                <a:latin typeface="Times New Roman" pitchFamily="18" charset="0"/>
              </a:rPr>
              <a:t>Tàu hỏa</a:t>
            </a:r>
          </a:p>
        </p:txBody>
      </p:sp>
      <p:sp>
        <p:nvSpPr>
          <p:cNvPr id="28727" name="Text Box 55"/>
          <p:cNvSpPr txBox="1">
            <a:spLocks noChangeArrowheads="1"/>
          </p:cNvSpPr>
          <p:nvPr/>
        </p:nvSpPr>
        <p:spPr bwMode="auto">
          <a:xfrm>
            <a:off x="6054725" y="2725739"/>
            <a:ext cx="157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Times New Roman" pitchFamily="18" charset="0"/>
              </a:rPr>
              <a:t>- </a:t>
            </a:r>
            <a:r>
              <a:rPr lang="en-US" sz="2000" b="1">
                <a:latin typeface="Times New Roman" pitchFamily="18" charset="0"/>
              </a:rPr>
              <a:t>Xăng, dầu, </a:t>
            </a:r>
          </a:p>
        </p:txBody>
      </p:sp>
      <p:sp>
        <p:nvSpPr>
          <p:cNvPr id="28728" name="Text Box 56"/>
          <p:cNvSpPr txBox="1">
            <a:spLocks noChangeArrowheads="1"/>
          </p:cNvSpPr>
          <p:nvPr/>
        </p:nvSpPr>
        <p:spPr bwMode="auto">
          <a:xfrm>
            <a:off x="6054725" y="3213101"/>
            <a:ext cx="157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Times New Roman" pitchFamily="18" charset="0"/>
              </a:rPr>
              <a:t>- </a:t>
            </a:r>
            <a:r>
              <a:rPr lang="en-US" sz="2000" b="1">
                <a:latin typeface="Times New Roman" pitchFamily="18" charset="0"/>
              </a:rPr>
              <a:t>Xăng, dầu, </a:t>
            </a:r>
          </a:p>
        </p:txBody>
      </p:sp>
      <p:sp>
        <p:nvSpPr>
          <p:cNvPr id="28729" name="Text Box 57"/>
          <p:cNvSpPr txBox="1">
            <a:spLocks noChangeArrowheads="1"/>
          </p:cNvSpPr>
          <p:nvPr/>
        </p:nvSpPr>
        <p:spPr bwMode="auto">
          <a:xfrm>
            <a:off x="6054725" y="3638551"/>
            <a:ext cx="2400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Times New Roman" pitchFamily="18" charset="0"/>
              </a:rPr>
              <a:t>- </a:t>
            </a:r>
            <a:r>
              <a:rPr lang="en-US" sz="2000" b="1">
                <a:latin typeface="Times New Roman" pitchFamily="18" charset="0"/>
              </a:rPr>
              <a:t>Xăng, dầu, than đá</a:t>
            </a:r>
          </a:p>
        </p:txBody>
      </p:sp>
      <p:sp>
        <p:nvSpPr>
          <p:cNvPr id="28730" name="Text Box 58"/>
          <p:cNvSpPr txBox="1">
            <a:spLocks noChangeArrowheads="1"/>
          </p:cNvSpPr>
          <p:nvPr/>
        </p:nvSpPr>
        <p:spPr bwMode="auto">
          <a:xfrm>
            <a:off x="1844676" y="4454526"/>
            <a:ext cx="2454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hlink"/>
                </a:solidFill>
                <a:latin typeface="Times New Roman" pitchFamily="18" charset="0"/>
              </a:rPr>
              <a:t>- </a:t>
            </a:r>
            <a:r>
              <a:rPr lang="en-US" sz="2000" b="1">
                <a:solidFill>
                  <a:schemeClr val="hlink"/>
                </a:solidFill>
                <a:latin typeface="Times New Roman" pitchFamily="18" charset="0"/>
              </a:rPr>
              <a:t>Nhà máy nhiệt điện</a:t>
            </a:r>
          </a:p>
        </p:txBody>
      </p:sp>
      <p:sp>
        <p:nvSpPr>
          <p:cNvPr id="28731" name="Text Box 59"/>
          <p:cNvSpPr txBox="1">
            <a:spLocks noChangeArrowheads="1"/>
          </p:cNvSpPr>
          <p:nvPr/>
        </p:nvSpPr>
        <p:spPr bwMode="auto">
          <a:xfrm>
            <a:off x="1858964" y="4852989"/>
            <a:ext cx="28289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hlink"/>
                </a:solidFill>
                <a:latin typeface="Times New Roman" pitchFamily="18" charset="0"/>
              </a:rPr>
              <a:t>- </a:t>
            </a:r>
            <a:r>
              <a:rPr lang="en-US" sz="2000" b="1">
                <a:solidFill>
                  <a:schemeClr val="hlink"/>
                </a:solidFill>
                <a:latin typeface="Times New Roman" pitchFamily="18" charset="0"/>
              </a:rPr>
              <a:t>Nhà máy sản xuất thép</a:t>
            </a:r>
          </a:p>
        </p:txBody>
      </p:sp>
      <p:sp>
        <p:nvSpPr>
          <p:cNvPr id="28732" name="Text Box 60"/>
          <p:cNvSpPr txBox="1">
            <a:spLocks noChangeArrowheads="1"/>
          </p:cNvSpPr>
          <p:nvPr/>
        </p:nvSpPr>
        <p:spPr bwMode="auto">
          <a:xfrm>
            <a:off x="6053138" y="4802189"/>
            <a:ext cx="2400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Times New Roman" pitchFamily="18" charset="0"/>
              </a:rPr>
              <a:t>- </a:t>
            </a:r>
            <a:r>
              <a:rPr lang="en-US" sz="2000" b="1">
                <a:latin typeface="Times New Roman" pitchFamily="18" charset="0"/>
              </a:rPr>
              <a:t>Xăng, dầu, than đá</a:t>
            </a:r>
          </a:p>
        </p:txBody>
      </p:sp>
      <p:sp>
        <p:nvSpPr>
          <p:cNvPr id="28733" name="Text Box 61"/>
          <p:cNvSpPr txBox="1">
            <a:spLocks noChangeArrowheads="1"/>
          </p:cNvSpPr>
          <p:nvPr/>
        </p:nvSpPr>
        <p:spPr bwMode="auto">
          <a:xfrm>
            <a:off x="6042025" y="4441826"/>
            <a:ext cx="2400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Times New Roman" pitchFamily="18" charset="0"/>
              </a:rPr>
              <a:t>- </a:t>
            </a:r>
            <a:r>
              <a:rPr lang="en-US" sz="2000" b="1">
                <a:latin typeface="Times New Roman" pitchFamily="18" charset="0"/>
              </a:rPr>
              <a:t>Xăng, dầu, than đá</a:t>
            </a:r>
          </a:p>
        </p:txBody>
      </p:sp>
      <p:sp>
        <p:nvSpPr>
          <p:cNvPr id="28734" name="Text Box 62"/>
          <p:cNvSpPr txBox="1">
            <a:spLocks noChangeArrowheads="1"/>
          </p:cNvSpPr>
          <p:nvPr/>
        </p:nvSpPr>
        <p:spPr bwMode="auto">
          <a:xfrm>
            <a:off x="1908175" y="5694364"/>
            <a:ext cx="1271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CC3300"/>
                </a:solidFill>
                <a:latin typeface="Times New Roman" pitchFamily="18" charset="0"/>
              </a:rPr>
              <a:t>- </a:t>
            </a:r>
            <a:r>
              <a:rPr lang="en-US" sz="2000" b="1">
                <a:solidFill>
                  <a:srgbClr val="CC3300"/>
                </a:solidFill>
                <a:latin typeface="Times New Roman" pitchFamily="18" charset="0"/>
              </a:rPr>
              <a:t>Đun nấu</a:t>
            </a:r>
          </a:p>
        </p:txBody>
      </p:sp>
      <p:sp>
        <p:nvSpPr>
          <p:cNvPr id="28735" name="Text Box 63"/>
          <p:cNvSpPr txBox="1">
            <a:spLocks noChangeArrowheads="1"/>
          </p:cNvSpPr>
          <p:nvPr/>
        </p:nvSpPr>
        <p:spPr bwMode="auto">
          <a:xfrm>
            <a:off x="1871664" y="6142039"/>
            <a:ext cx="2790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CC3300"/>
                </a:solidFill>
                <a:latin typeface="Times New Roman" pitchFamily="18" charset="0"/>
              </a:rPr>
              <a:t>- </a:t>
            </a:r>
            <a:r>
              <a:rPr lang="en-US" sz="2000" b="1">
                <a:solidFill>
                  <a:srgbClr val="CC3300"/>
                </a:solidFill>
                <a:latin typeface="Times New Roman" pitchFamily="18" charset="0"/>
              </a:rPr>
              <a:t>Chế biến thực phẩm…</a:t>
            </a:r>
          </a:p>
        </p:txBody>
      </p:sp>
      <p:sp>
        <p:nvSpPr>
          <p:cNvPr id="28736" name="Text Box 64"/>
          <p:cNvSpPr txBox="1">
            <a:spLocks noChangeArrowheads="1"/>
          </p:cNvSpPr>
          <p:nvPr/>
        </p:nvSpPr>
        <p:spPr bwMode="auto">
          <a:xfrm>
            <a:off x="6064251" y="6154739"/>
            <a:ext cx="4365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FF"/>
                </a:solidFill>
                <a:latin typeface="Times New Roman" pitchFamily="18" charset="0"/>
              </a:rPr>
              <a:t>- </a:t>
            </a:r>
            <a:r>
              <a:rPr lang="en-US" sz="2000" b="1">
                <a:solidFill>
                  <a:srgbClr val="0000FF"/>
                </a:solidFill>
                <a:latin typeface="Times New Roman" pitchFamily="18" charset="0"/>
              </a:rPr>
              <a:t>Than củi, khí đốt(ga), dầu. rơm rạ …</a:t>
            </a:r>
          </a:p>
        </p:txBody>
      </p:sp>
      <p:sp>
        <p:nvSpPr>
          <p:cNvPr id="28737" name="Text Box 65"/>
          <p:cNvSpPr txBox="1">
            <a:spLocks noChangeArrowheads="1"/>
          </p:cNvSpPr>
          <p:nvPr/>
        </p:nvSpPr>
        <p:spPr bwMode="auto">
          <a:xfrm>
            <a:off x="6054726" y="5765801"/>
            <a:ext cx="4365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FF"/>
                </a:solidFill>
                <a:latin typeface="Times New Roman" pitchFamily="18" charset="0"/>
              </a:rPr>
              <a:t>- </a:t>
            </a:r>
            <a:r>
              <a:rPr lang="en-US" sz="2000" b="1">
                <a:solidFill>
                  <a:srgbClr val="0000FF"/>
                </a:solidFill>
                <a:latin typeface="Times New Roman" pitchFamily="18" charset="0"/>
              </a:rPr>
              <a:t>Than củi, khí đốt(ga), dầu, rơm rạ …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180C66-5B38-4DB3-BD48-B5B54866A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70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70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28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8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8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8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8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8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8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8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8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8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8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8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8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8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8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8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8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8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8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28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8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8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8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28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8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28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8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8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8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28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8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8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28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8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28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28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28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8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07" grpId="0"/>
      <p:bldP spid="28707" grpId="1"/>
      <p:bldP spid="28725" grpId="0"/>
      <p:bldP spid="28725" grpId="1"/>
      <p:bldP spid="28726" grpId="0"/>
      <p:bldP spid="28726" grpId="1"/>
      <p:bldP spid="28727" grpId="0"/>
      <p:bldP spid="28727" grpId="1"/>
      <p:bldP spid="28728" grpId="0"/>
      <p:bldP spid="28728" grpId="1"/>
      <p:bldP spid="28729" grpId="0"/>
      <p:bldP spid="28729" grpId="1"/>
      <p:bldP spid="28730" grpId="0"/>
      <p:bldP spid="28730" grpId="1"/>
      <p:bldP spid="28731" grpId="0"/>
      <p:bldP spid="28731" grpId="1"/>
      <p:bldP spid="28732" grpId="0"/>
      <p:bldP spid="28732" grpId="1"/>
      <p:bldP spid="28733" grpId="0"/>
      <p:bldP spid="28733" grpId="1"/>
      <p:bldP spid="28734" grpId="0"/>
      <p:bldP spid="28734" grpId="1"/>
      <p:bldP spid="28735" grpId="0"/>
      <p:bldP spid="28735" grpId="1"/>
      <p:bldP spid="28736" grpId="0"/>
      <p:bldP spid="28736" grpId="1"/>
      <p:bldP spid="28737" grpId="0"/>
      <p:bldP spid="2873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93F742C-481E-4AE2-B997-3FAA508D5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8561131"/>
              </p:ext>
            </p:extLst>
          </p:nvPr>
        </p:nvGraphicFramePr>
        <p:xfrm>
          <a:off x="1546085" y="1356794"/>
          <a:ext cx="980219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FF43BBD-AEDC-4389-AE7B-D051AD79D2AD}"/>
              </a:ext>
            </a:extLst>
          </p:cNvPr>
          <p:cNvSpPr txBox="1"/>
          <p:nvPr/>
        </p:nvSpPr>
        <p:spPr>
          <a:xfrm>
            <a:off x="2120347" y="2054086"/>
            <a:ext cx="874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71C85F-3852-4836-B5AD-CFBF79C6CE3F}"/>
              </a:ext>
            </a:extLst>
          </p:cNvPr>
          <p:cNvSpPr txBox="1"/>
          <p:nvPr/>
        </p:nvSpPr>
        <p:spPr>
          <a:xfrm>
            <a:off x="2392016" y="3706887"/>
            <a:ext cx="874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3845C0-A3C4-4D15-A437-21D22A57EDCE}"/>
              </a:ext>
            </a:extLst>
          </p:cNvPr>
          <p:cNvSpPr txBox="1"/>
          <p:nvPr/>
        </p:nvSpPr>
        <p:spPr>
          <a:xfrm>
            <a:off x="1954694" y="5311444"/>
            <a:ext cx="874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A713E3-56A7-4238-8B84-508F7EA50F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367" y="630072"/>
            <a:ext cx="11827265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72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95"/>
    </mc:Choice>
    <mc:Fallback xmlns="">
      <p:transition spd="slow" advTm="19395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D0D1F-5805-42EA-84D6-679E695A8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CAE52-F2AB-48B5-8D8F-83863703E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9EBD451-F423-4392-B5C3-6529E0610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381000"/>
            <a:ext cx="6781800" cy="489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0477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3"/>
          <p:cNvSpPr txBox="1">
            <a:spLocks noChangeArrowheads="1"/>
          </p:cNvSpPr>
          <p:nvPr/>
        </p:nvSpPr>
        <p:spPr bwMode="auto">
          <a:xfrm rot="10800000" flipV="1">
            <a:off x="4343400" y="5943600"/>
            <a:ext cx="381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/>
              <a:t>Thảm họa Chernobyl </a:t>
            </a: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057400" y="914400"/>
            <a:ext cx="8229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200" b="1">
                <a:latin typeface="Times New Roman" pitchFamily="18" charset="0"/>
              </a:rPr>
              <a:t>Quan sát các hình ảnh sau để trả lời câu hỏi</a:t>
            </a:r>
          </a:p>
        </p:txBody>
      </p:sp>
      <p:pic>
        <p:nvPicPr>
          <p:cNvPr id="40968" name="Picture 8" descr="Ukraine_photph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586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/>
      <p:bldP spid="4096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1988" name="Picture 4" descr="article51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4724400" cy="6172200"/>
          </a:xfrm>
          <a:prstGeom prst="rect">
            <a:avLst/>
          </a:prstGeom>
          <a:noFill/>
        </p:spPr>
      </p:pic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4953000" y="6248401"/>
            <a:ext cx="2514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/>
              <a:t>NHÀ MÁY HẠT NHÂN</a:t>
            </a:r>
          </a:p>
        </p:txBody>
      </p:sp>
      <p:pic>
        <p:nvPicPr>
          <p:cNvPr id="41990" name="Picture 6" descr="DYRCAH54SUICAYP2059CA6YHUILCARHLIG2CA9WCFVMCAFFAP1HCALBVYJ2CAL3DIVGCA1UKCJ7CAOAF7IZCAM3WR7CCAPPPV4HCAH66LXMCAHEFCXVCA4R0CDACA9X6QHTCAZUM6NGCAWSA1YYCARUU3O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0"/>
            <a:ext cx="4419600" cy="6172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06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5105400"/>
          </a:xfrm>
          <a:prstGeom prst="rect">
            <a:avLst/>
          </a:prstGeom>
          <a:noFill/>
        </p:spPr>
      </p:pic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1524000" y="5105401"/>
            <a:ext cx="9144000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935" tIns="7935" rIns="7935" bIns="7935" anchor="ctr">
            <a:spAutoFit/>
          </a:bodyPr>
          <a:lstStyle/>
          <a:p>
            <a:pPr algn="ctr"/>
            <a:endParaRPr lang="en-US" sz="2800">
              <a:latin typeface="Times New Roman" pitchFamily="18" charset="0"/>
            </a:endParaRP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1524000" y="5097464"/>
            <a:ext cx="89916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</a:rPr>
              <a:t>Những gì còn lại ở HIROXIMA sau ngày 6/8/1945 khoảng 1/3 dân số trong thành phố bị thiệt mạng chỉ sau một tuần và rất nhiều người bị mắc bệnh do nhiễm chất phóng xạ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5060" name="Picture 4" descr="Sua_bo_bi_nhiem_chat_phong_x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228600"/>
            <a:ext cx="853440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1545996" y="2088038"/>
            <a:ext cx="970960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 dirty="0">
                <a:solidFill>
                  <a:srgbClr val="990033"/>
                </a:solidFill>
                <a:latin typeface="Times New Roman" pitchFamily="18" charset="0"/>
              </a:rPr>
              <a:t>* - </a:t>
            </a:r>
            <a:r>
              <a:rPr lang="en-US" sz="2800" b="1" dirty="0" err="1">
                <a:solidFill>
                  <a:srgbClr val="990033"/>
                </a:solidFill>
                <a:latin typeface="Times New Roman" pitchFamily="18" charset="0"/>
              </a:rPr>
              <a:t>Nguồn</a:t>
            </a:r>
            <a:r>
              <a:rPr lang="en-US" sz="2800" b="1" dirty="0">
                <a:solidFill>
                  <a:srgbClr val="990033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990033"/>
                </a:solidFill>
                <a:latin typeface="Times New Roman" pitchFamily="18" charset="0"/>
              </a:rPr>
              <a:t>gốc</a:t>
            </a:r>
            <a:r>
              <a:rPr lang="en-US" sz="2800" b="1" dirty="0">
                <a:solidFill>
                  <a:srgbClr val="990033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990033"/>
                </a:solidFill>
                <a:latin typeface="Times New Roman" pitchFamily="18" charset="0"/>
              </a:rPr>
              <a:t>chủ</a:t>
            </a:r>
            <a:r>
              <a:rPr lang="en-US" sz="2800" b="1" dirty="0">
                <a:solidFill>
                  <a:srgbClr val="990033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990033"/>
                </a:solidFill>
                <a:latin typeface="Times New Roman" pitchFamily="18" charset="0"/>
              </a:rPr>
              <a:t>yếu</a:t>
            </a:r>
            <a:r>
              <a:rPr lang="en-US" sz="2800" b="1" dirty="0">
                <a:solidFill>
                  <a:srgbClr val="990033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990033"/>
                </a:solidFill>
                <a:latin typeface="Times New Roman" pitchFamily="18" charset="0"/>
              </a:rPr>
              <a:t>từ</a:t>
            </a:r>
            <a:r>
              <a:rPr lang="en-US" sz="2800" b="1" dirty="0">
                <a:solidFill>
                  <a:srgbClr val="990033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990033"/>
                </a:solidFill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990033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990033"/>
                </a:solidFill>
                <a:latin typeface="Times New Roman" pitchFamily="18" charset="0"/>
              </a:rPr>
              <a:t>máy</a:t>
            </a:r>
            <a:r>
              <a:rPr lang="en-US" sz="2800" b="1" dirty="0">
                <a:solidFill>
                  <a:srgbClr val="990033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990033"/>
                </a:solidFill>
                <a:latin typeface="Times New Roman" pitchFamily="18" charset="0"/>
              </a:rPr>
              <a:t>nguyên</a:t>
            </a:r>
            <a:r>
              <a:rPr lang="en-US" sz="2800" b="1" dirty="0">
                <a:solidFill>
                  <a:srgbClr val="990033"/>
                </a:solidFill>
                <a:latin typeface="Times New Roman" pitchFamily="18" charset="0"/>
              </a:rPr>
              <a:t>  </a:t>
            </a:r>
            <a:r>
              <a:rPr lang="en-US" sz="2800" b="1" dirty="0" err="1">
                <a:solidFill>
                  <a:srgbClr val="990033"/>
                </a:solidFill>
                <a:latin typeface="Times New Roman" pitchFamily="18" charset="0"/>
              </a:rPr>
              <a:t>tử</a:t>
            </a:r>
            <a:r>
              <a:rPr lang="en-US" sz="2800" b="1" dirty="0">
                <a:solidFill>
                  <a:srgbClr val="990033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990033"/>
                </a:solidFill>
                <a:latin typeface="Times New Roman" pitchFamily="18" charset="0"/>
              </a:rPr>
              <a:t>và</a:t>
            </a:r>
            <a:r>
              <a:rPr lang="en-US" sz="2800" b="1" dirty="0">
                <a:solidFill>
                  <a:srgbClr val="990033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990033"/>
                </a:solidFill>
                <a:latin typeface="Times New Roman" pitchFamily="18" charset="0"/>
              </a:rPr>
              <a:t>các</a:t>
            </a:r>
            <a:r>
              <a:rPr lang="en-US" sz="2800" b="1" dirty="0">
                <a:solidFill>
                  <a:srgbClr val="990033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990033"/>
                </a:solidFill>
                <a:latin typeface="Times New Roman" pitchFamily="18" charset="0"/>
              </a:rPr>
              <a:t>vụ</a:t>
            </a:r>
            <a:r>
              <a:rPr lang="en-US" sz="2800" b="1" dirty="0">
                <a:solidFill>
                  <a:srgbClr val="990033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990033"/>
                </a:solidFill>
                <a:latin typeface="Times New Roman" pitchFamily="18" charset="0"/>
              </a:rPr>
              <a:t>thử</a:t>
            </a:r>
            <a:r>
              <a:rPr lang="en-US" sz="2800" b="1" dirty="0">
                <a:solidFill>
                  <a:srgbClr val="990033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990033"/>
                </a:solidFill>
                <a:latin typeface="Times New Roman" pitchFamily="18" charset="0"/>
              </a:rPr>
              <a:t>vũ</a:t>
            </a:r>
            <a:r>
              <a:rPr lang="en-US" sz="2800" b="1" dirty="0">
                <a:solidFill>
                  <a:srgbClr val="990033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990033"/>
                </a:solidFill>
                <a:latin typeface="Times New Roman" pitchFamily="18" charset="0"/>
              </a:rPr>
              <a:t>khí</a:t>
            </a:r>
            <a:r>
              <a:rPr lang="en-US" sz="2800" b="1" dirty="0">
                <a:solidFill>
                  <a:srgbClr val="990033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990033"/>
                </a:solidFill>
                <a:latin typeface="Times New Roman" pitchFamily="18" charset="0"/>
              </a:rPr>
              <a:t>hạt</a:t>
            </a:r>
            <a:r>
              <a:rPr lang="en-US" sz="2800" b="1" dirty="0">
                <a:solidFill>
                  <a:srgbClr val="990033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990033"/>
                </a:solidFill>
                <a:latin typeface="Times New Roman" pitchFamily="18" charset="0"/>
              </a:rPr>
              <a:t>nhân</a:t>
            </a:r>
            <a:r>
              <a:rPr lang="en-US" sz="2800" b="1" dirty="0">
                <a:solidFill>
                  <a:srgbClr val="990033"/>
                </a:solidFill>
                <a:latin typeface="Times New Roman" pitchFamily="18" charset="0"/>
              </a:rPr>
              <a:t> .</a:t>
            </a:r>
          </a:p>
          <a:p>
            <a:pPr eaLnBrk="0" hangingPunct="0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-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Tác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hại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: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Gây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đột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biến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gen,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nhiễm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sắc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thể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ở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người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và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sinh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vật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và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gây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một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số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bệnh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tật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di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truyền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và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bệnh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ung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thư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…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8C77608-F329-4003-A88B-DBCA6F58E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2938" y="815976"/>
            <a:ext cx="3727450" cy="2481263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65325" y="3565525"/>
            <a:ext cx="3703638" cy="29606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30926" y="3538538"/>
            <a:ext cx="4003675" cy="29781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48133" name="Picture 5" descr="Lốp cao s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89650" y="858839"/>
            <a:ext cx="3830638" cy="2428875"/>
          </a:xfrm>
          <a:prstGeom prst="rect">
            <a:avLst/>
          </a:prstGeom>
          <a:noFill/>
        </p:spPr>
      </p:pic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4586288" y="176214"/>
            <a:ext cx="33385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66"/>
                </a:solidFill>
                <a:latin typeface="Times New Roman" pitchFamily="18" charset="0"/>
              </a:rPr>
              <a:t>Chất thải rắn</a:t>
            </a:r>
          </a:p>
        </p:txBody>
      </p:sp>
      <p:pic>
        <p:nvPicPr>
          <p:cNvPr id="4813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34100" y="1619250"/>
            <a:ext cx="3727450" cy="3098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48136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00251" y="1631951"/>
            <a:ext cx="3592513" cy="30956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48137" name="Picture 9" descr="Cát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350001" y="1584325"/>
            <a:ext cx="3522663" cy="3290888"/>
          </a:xfrm>
          <a:prstGeom prst="rect">
            <a:avLst/>
          </a:prstGeom>
          <a:noFill/>
        </p:spPr>
      </p:pic>
      <p:pic>
        <p:nvPicPr>
          <p:cNvPr id="48138" name="Picture 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60589" y="1601789"/>
            <a:ext cx="3362325" cy="32273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48139" name="Picture 11" descr="Khai thác và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53163" y="1608139"/>
            <a:ext cx="3409950" cy="3227387"/>
          </a:xfrm>
          <a:prstGeom prst="rect">
            <a:avLst/>
          </a:prstGeom>
          <a:noFill/>
        </p:spPr>
      </p:pic>
      <p:pic>
        <p:nvPicPr>
          <p:cNvPr id="48140" name="Picture 1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082801" y="1625601"/>
            <a:ext cx="3497263" cy="32369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48141" name="Picture 13" descr="Rác thải y tế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316664" y="1576389"/>
            <a:ext cx="3500437" cy="3279775"/>
          </a:xfrm>
          <a:prstGeom prst="rect">
            <a:avLst/>
          </a:prstGeom>
          <a:noFill/>
        </p:spPr>
      </p:pic>
      <p:pic>
        <p:nvPicPr>
          <p:cNvPr id="48142" name="Picture 14" descr="Rác thải y tế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174875" y="1643064"/>
            <a:ext cx="3411538" cy="3163887"/>
          </a:xfrm>
          <a:prstGeom prst="rect">
            <a:avLst/>
          </a:prstGeom>
          <a:noFill/>
        </p:spPr>
      </p:pic>
      <p:pic>
        <p:nvPicPr>
          <p:cNvPr id="48143" name="Picture 15" descr="ImageView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246813" y="779464"/>
            <a:ext cx="3789362" cy="2573337"/>
          </a:xfrm>
          <a:prstGeom prst="rect">
            <a:avLst/>
          </a:prstGeom>
          <a:noFill/>
        </p:spPr>
      </p:pic>
      <p:pic>
        <p:nvPicPr>
          <p:cNvPr id="48144" name="Picture 16" descr="garbage1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882776" y="1096964"/>
            <a:ext cx="3775075" cy="4772025"/>
          </a:xfrm>
          <a:prstGeom prst="rect">
            <a:avLst/>
          </a:prstGeom>
          <a:noFill/>
        </p:spPr>
      </p:pic>
      <p:pic>
        <p:nvPicPr>
          <p:cNvPr id="48145" name="Picture 17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6261100" y="3541714"/>
            <a:ext cx="3784600" cy="257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9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2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5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8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8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8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48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48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8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8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8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8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8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8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2" name="Group 2"/>
          <p:cNvGraphicFramePr>
            <a:graphicFrameLocks noGrp="1"/>
          </p:cNvGraphicFramePr>
          <p:nvPr>
            <p:ph/>
          </p:nvPr>
        </p:nvGraphicFramePr>
        <p:xfrm>
          <a:off x="1638301" y="1143000"/>
          <a:ext cx="8918575" cy="4703764"/>
        </p:xfrm>
        <a:graphic>
          <a:graphicData uri="http://schemas.openxmlformats.org/drawingml/2006/table">
            <a:tbl>
              <a:tblPr/>
              <a:tblGrid>
                <a:gridCol w="403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79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36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Tên chất thải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Hoạt động thải ra chất thải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8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Giấy vụn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Sinh hoạt, sản xuất công nghiệp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6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2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1219" name="Text Box 19"/>
          <p:cNvSpPr txBox="1">
            <a:spLocks noChangeArrowheads="1"/>
          </p:cNvSpPr>
          <p:nvPr/>
        </p:nvSpPr>
        <p:spPr bwMode="auto">
          <a:xfrm>
            <a:off x="1524000" y="-7620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</a:rPr>
              <a:t>Bảng 54.2 . Các chất thải rắn gây ô nhiễm</a:t>
            </a:r>
          </a:p>
        </p:txBody>
      </p:sp>
      <p:sp>
        <p:nvSpPr>
          <p:cNvPr id="51220" name="Text Box 20"/>
          <p:cNvSpPr txBox="1">
            <a:spLocks noChangeArrowheads="1"/>
          </p:cNvSpPr>
          <p:nvPr/>
        </p:nvSpPr>
        <p:spPr bwMode="auto">
          <a:xfrm>
            <a:off x="1974850" y="3844926"/>
            <a:ext cx="1778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.........................</a:t>
            </a:r>
          </a:p>
        </p:txBody>
      </p:sp>
      <p:sp>
        <p:nvSpPr>
          <p:cNvPr id="51221" name="Text Box 21"/>
          <p:cNvSpPr txBox="1">
            <a:spLocks noChangeArrowheads="1"/>
          </p:cNvSpPr>
          <p:nvPr/>
        </p:nvSpPr>
        <p:spPr bwMode="auto">
          <a:xfrm>
            <a:off x="6223000" y="3894138"/>
            <a:ext cx="1778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.........................</a:t>
            </a:r>
          </a:p>
        </p:txBody>
      </p:sp>
      <p:sp>
        <p:nvSpPr>
          <p:cNvPr id="51222" name="Text Box 22"/>
          <p:cNvSpPr txBox="1">
            <a:spLocks noChangeArrowheads="1"/>
          </p:cNvSpPr>
          <p:nvPr/>
        </p:nvSpPr>
        <p:spPr bwMode="auto">
          <a:xfrm>
            <a:off x="2035175" y="5176838"/>
            <a:ext cx="1778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.........................</a:t>
            </a:r>
          </a:p>
        </p:txBody>
      </p:sp>
      <p:sp>
        <p:nvSpPr>
          <p:cNvPr id="51223" name="Text Box 23"/>
          <p:cNvSpPr txBox="1">
            <a:spLocks noChangeArrowheads="1"/>
          </p:cNvSpPr>
          <p:nvPr/>
        </p:nvSpPr>
        <p:spPr bwMode="auto">
          <a:xfrm>
            <a:off x="6234113" y="5257801"/>
            <a:ext cx="1778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.........................</a:t>
            </a:r>
          </a:p>
        </p:txBody>
      </p:sp>
      <p:sp>
        <p:nvSpPr>
          <p:cNvPr id="51224" name="Text Box 24"/>
          <p:cNvSpPr txBox="1">
            <a:spLocks noChangeArrowheads="1"/>
          </p:cNvSpPr>
          <p:nvPr/>
        </p:nvSpPr>
        <p:spPr bwMode="auto">
          <a:xfrm>
            <a:off x="1689101" y="3594101"/>
            <a:ext cx="3871913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990033"/>
                </a:solidFill>
                <a:latin typeface="Times New Roman" pitchFamily="18" charset="0"/>
              </a:rPr>
              <a:t>- Túi nilon, hồ, vữa xây</a:t>
            </a: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990033"/>
                </a:solidFill>
                <a:latin typeface="Times New Roman" pitchFamily="18" charset="0"/>
              </a:rPr>
              <a:t> nhà…</a:t>
            </a:r>
            <a:endParaRPr lang="en-US">
              <a:solidFill>
                <a:srgbClr val="990033"/>
              </a:solidFill>
            </a:endParaRPr>
          </a:p>
        </p:txBody>
      </p:sp>
      <p:sp>
        <p:nvSpPr>
          <p:cNvPr id="51225" name="Text Box 25"/>
          <p:cNvSpPr txBox="1">
            <a:spLocks noChangeArrowheads="1"/>
          </p:cNvSpPr>
          <p:nvPr/>
        </p:nvSpPr>
        <p:spPr bwMode="auto">
          <a:xfrm>
            <a:off x="5832475" y="3621088"/>
            <a:ext cx="453548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b="1">
                <a:solidFill>
                  <a:srgbClr val="990033"/>
                </a:solidFill>
                <a:latin typeface="Times New Roman" pitchFamily="18" charset="0"/>
              </a:rPr>
              <a:t>- Sinh hoạt xây dựng nhà, công sở….</a:t>
            </a:r>
          </a:p>
        </p:txBody>
      </p:sp>
      <p:sp>
        <p:nvSpPr>
          <p:cNvPr id="51226" name="Text Box 26"/>
          <p:cNvSpPr txBox="1">
            <a:spLocks noChangeArrowheads="1"/>
          </p:cNvSpPr>
          <p:nvPr/>
        </p:nvSpPr>
        <p:spPr bwMode="auto">
          <a:xfrm>
            <a:off x="1798638" y="4973638"/>
            <a:ext cx="41973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b="1">
                <a:solidFill>
                  <a:srgbClr val="FF0066"/>
                </a:solidFill>
                <a:latin typeface="Times New Roman" pitchFamily="18" charset="0"/>
              </a:rPr>
              <a:t>- Bông băng bẩn, kim tiêm</a:t>
            </a:r>
          </a:p>
        </p:txBody>
      </p:sp>
      <p:sp>
        <p:nvSpPr>
          <p:cNvPr id="51227" name="Text Box 27"/>
          <p:cNvSpPr txBox="1">
            <a:spLocks noChangeArrowheads="1"/>
          </p:cNvSpPr>
          <p:nvPr/>
        </p:nvSpPr>
        <p:spPr bwMode="auto">
          <a:xfrm>
            <a:off x="5895975" y="5021263"/>
            <a:ext cx="453548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b="1">
                <a:solidFill>
                  <a:srgbClr val="FF0066"/>
                </a:solidFill>
                <a:latin typeface="Times New Roman" pitchFamily="18" charset="0"/>
              </a:rPr>
              <a:t>Chất thải bệnh viện, sinh hoạt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1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51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1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5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51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51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4" dur="500"/>
                                        <p:tgtEl>
                                          <p:spTgt spid="51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51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9" grpId="0"/>
      <p:bldP spid="51220" grpId="0"/>
      <p:bldP spid="51220" grpId="1"/>
      <p:bldP spid="51221" grpId="0"/>
      <p:bldP spid="51221" grpId="1"/>
      <p:bldP spid="51222" grpId="0"/>
      <p:bldP spid="51222" grpId="1"/>
      <p:bldP spid="51223" grpId="0"/>
      <p:bldP spid="51223" grpId="1"/>
      <p:bldP spid="51224" grpId="0"/>
      <p:bldP spid="51225" grpId="0"/>
      <p:bldP spid="51226" grpId="0"/>
      <p:bldP spid="5122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03D8F-BB09-4DDC-A176-FD0D1CDAF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8E8BB0-1A19-4F9B-8E41-1C525B6CD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514350" indent="-514350">
              <a:buAutoNum type="arabicPeriod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47.2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đìnhvaf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3555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4A65D-329B-49BA-AC6E-E7F2D44B5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264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47.1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47.1.Tình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3F0A8F-07F1-41AB-9BA9-689C977F3C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4482688"/>
              </p:ext>
            </p:extLst>
          </p:nvPr>
        </p:nvGraphicFramePr>
        <p:xfrm>
          <a:off x="838200" y="2824860"/>
          <a:ext cx="10515600" cy="2072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64089945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80756889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494651550"/>
                    </a:ext>
                  </a:extLst>
                </a:gridCol>
              </a:tblGrid>
              <a:tr h="4359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Môi</a:t>
                      </a:r>
                      <a:r>
                        <a:rPr lang="en-US" sz="2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 tr</a:t>
                      </a:r>
                      <a:r>
                        <a:rPr lang="vi-VN" sz="2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ư</a:t>
                      </a:r>
                      <a:r>
                        <a:rPr lang="en-US" sz="2800" dirty="0" err="1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ờng</a:t>
                      </a:r>
                      <a:r>
                        <a:rPr lang="en-US" sz="2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 ô </a:t>
                      </a:r>
                      <a:r>
                        <a:rPr lang="en-US" sz="2800" dirty="0" err="1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nhiễm</a:t>
                      </a:r>
                      <a:endParaRPr lang="en-US" sz="28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Biểu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hiện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Nguyên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nhân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5033392"/>
                  </a:ext>
                </a:extLst>
              </a:tr>
              <a:tr h="435998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</a:t>
                      </a:r>
                      <a:r>
                        <a:rPr lang="vi-VN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ờng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</a:t>
                      </a:r>
                      <a:r>
                        <a:rPr lang="vi-VN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ớc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5482681"/>
                  </a:ext>
                </a:extLst>
              </a:tr>
              <a:tr h="435998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</a:t>
                      </a:r>
                      <a:r>
                        <a:rPr lang="vi-VN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ờng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6855250"/>
                  </a:ext>
                </a:extLst>
              </a:tr>
              <a:tr h="435998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</a:t>
                      </a:r>
                      <a:r>
                        <a:rPr lang="vi-VN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ờng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1368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2517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9325A-C81A-4F99-9C93-DCE68AEF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69891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SỐ HÌNH ẢNH VỀ Ô NHIỄM MÔI TR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3600" dirty="0"/>
              <a:t>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8CB13C5-FAA7-4265-B123-AC6B678072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69" y="1902890"/>
            <a:ext cx="4524866" cy="185840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8BA6C4-6F58-43A9-8739-A51A5B0DE2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733207"/>
            <a:ext cx="4801387" cy="20280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3614A8-AD18-4C6A-897B-9DBD37A8A8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85" y="4204354"/>
            <a:ext cx="4612850" cy="26113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2C3E17-5B62-4AEC-A2E1-E146F03601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4204353"/>
            <a:ext cx="4801387" cy="250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5589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D97F4-85B2-47C5-983D-6FAAF176F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7D7D2F-B6C6-40C9-AB9F-4FC787A92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bừa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ngòi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thỉa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ủ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13766977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7D976-9A78-41F6-AA3D-E2909D594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5CA06-BC22-468F-8EAC-3615DBA1AD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BIẾN ĐỔI KHÍ HẬU.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561509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1B64F-02F4-4618-9FB2-260F2828D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IV. BẢO VỆ ĐỘNG VẬT HOANG DÃ.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947DAE-73BA-473B-B384-6FF506D61E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297283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ov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1" y="3851276"/>
            <a:ext cx="2301875" cy="2778125"/>
          </a:xfrm>
          <a:prstGeom prst="rect">
            <a:avLst/>
          </a:prstGeom>
          <a:noFill/>
        </p:spPr>
      </p:pic>
      <p:pic>
        <p:nvPicPr>
          <p:cNvPr id="16387" name="Picture 3" descr="Cov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1" y="3851276"/>
            <a:ext cx="2530475" cy="1482725"/>
          </a:xfrm>
          <a:prstGeom prst="rect">
            <a:avLst/>
          </a:prstGeom>
          <a:noFill/>
        </p:spPr>
      </p:pic>
      <p:pic>
        <p:nvPicPr>
          <p:cNvPr id="16388" name="Picture 4" descr="Cov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201" y="2743200"/>
            <a:ext cx="2486025" cy="1163638"/>
          </a:xfrm>
          <a:prstGeom prst="rect">
            <a:avLst/>
          </a:prstGeom>
          <a:noFill/>
        </p:spPr>
      </p:pic>
      <p:pic>
        <p:nvPicPr>
          <p:cNvPr id="16389" name="Picture 5" descr="Cove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52600" y="1295400"/>
            <a:ext cx="2789238" cy="2382838"/>
          </a:xfrm>
          <a:prstGeom prst="rect">
            <a:avLst/>
          </a:prstGeom>
          <a:noFill/>
        </p:spPr>
      </p:pic>
      <p:pic>
        <p:nvPicPr>
          <p:cNvPr id="16390" name="Picture 6" descr="Cove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304800"/>
            <a:ext cx="2770188" cy="3124200"/>
          </a:xfrm>
          <a:prstGeom prst="rect">
            <a:avLst/>
          </a:prstGeom>
          <a:noFill/>
        </p:spPr>
      </p:pic>
      <p:pic>
        <p:nvPicPr>
          <p:cNvPr id="16391" name="Picture 7" descr="Cover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91000" y="2209800"/>
            <a:ext cx="2819400" cy="3200400"/>
          </a:xfrm>
          <a:prstGeom prst="rect">
            <a:avLst/>
          </a:prstGeom>
          <a:noFill/>
        </p:spPr>
      </p:pic>
      <p:pic>
        <p:nvPicPr>
          <p:cNvPr id="16392" name="Picture 8" descr="Cover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512176" y="4170364"/>
            <a:ext cx="1851025" cy="2078037"/>
          </a:xfrm>
          <a:prstGeom prst="rect">
            <a:avLst/>
          </a:prstGeom>
          <a:noFill/>
        </p:spPr>
      </p:pic>
      <p:pic>
        <p:nvPicPr>
          <p:cNvPr id="16393" name="Picture 9" descr="Cover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478838" y="3048001"/>
            <a:ext cx="1884362" cy="1173163"/>
          </a:xfrm>
          <a:prstGeom prst="rect">
            <a:avLst/>
          </a:prstGeom>
          <a:noFill/>
        </p:spPr>
      </p:pic>
      <p:pic>
        <p:nvPicPr>
          <p:cNvPr id="16394" name="Picture 10" descr="Cover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629401" y="2590800"/>
            <a:ext cx="2049463" cy="2674938"/>
          </a:xfrm>
          <a:prstGeom prst="rect">
            <a:avLst/>
          </a:prstGeom>
          <a:noFill/>
        </p:spPr>
      </p:pic>
      <p:pic>
        <p:nvPicPr>
          <p:cNvPr id="16395" name="Picture 11" descr="Cover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853364" y="304801"/>
            <a:ext cx="2814637" cy="1838325"/>
          </a:xfrm>
          <a:prstGeom prst="rect">
            <a:avLst/>
          </a:prstGeom>
          <a:noFill/>
        </p:spPr>
      </p:pic>
      <p:pic>
        <p:nvPicPr>
          <p:cNvPr id="16396" name="Picture 12" descr="Cover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400801" y="1905001"/>
            <a:ext cx="1673225" cy="1681163"/>
          </a:xfrm>
          <a:prstGeom prst="rect">
            <a:avLst/>
          </a:prstGeom>
          <a:noFill/>
        </p:spPr>
      </p:pic>
      <p:pic>
        <p:nvPicPr>
          <p:cNvPr id="16397" name="Picture 13" descr="Cover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791200" y="2192338"/>
            <a:ext cx="2286000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5EE71F-D7AE-41E7-B84D-803F30CCA0E2}"/>
              </a:ext>
            </a:extLst>
          </p:cNvPr>
          <p:cNvSpPr txBox="1"/>
          <p:nvPr/>
        </p:nvSpPr>
        <p:spPr>
          <a:xfrm>
            <a:off x="5035826" y="159890"/>
            <a:ext cx="2120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32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B40AA6-CEB9-46B5-B576-4BB0232C45E0}"/>
              </a:ext>
            </a:extLst>
          </p:cNvPr>
          <p:cNvSpPr/>
          <p:nvPr/>
        </p:nvSpPr>
        <p:spPr>
          <a:xfrm>
            <a:off x="284921" y="1182231"/>
            <a:ext cx="1048247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+mj-lt"/>
              </a:rPr>
              <a:t>Câu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1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: Tác động lớn nhất của con người tới môi trường tự nhiên là</a:t>
            </a:r>
          </a:p>
          <a:p>
            <a:r>
              <a:rPr lang="en-US" sz="2800" dirty="0">
                <a:solidFill>
                  <a:srgbClr val="000000"/>
                </a:solidFill>
                <a:latin typeface="+mj-lt"/>
              </a:rPr>
              <a:t>	</a:t>
            </a:r>
            <a:r>
              <a:rPr lang="vi-VN" sz="2800" b="1" dirty="0">
                <a:solidFill>
                  <a:srgbClr val="000000"/>
                </a:solidFill>
                <a:latin typeface="+mj-lt"/>
              </a:rPr>
              <a:t>A.</a:t>
            </a:r>
            <a:r>
              <a:rPr lang="vi-VN" sz="2800" dirty="0">
                <a:solidFill>
                  <a:srgbClr val="000000"/>
                </a:solidFill>
                <a:latin typeface="+mj-lt"/>
              </a:rPr>
              <a:t> Phá huỷ thảm thực vật, gây ra nhiều hậu quả xấu.</a:t>
            </a:r>
          </a:p>
          <a:p>
            <a:r>
              <a:rPr lang="en-US" sz="2800" dirty="0">
                <a:solidFill>
                  <a:srgbClr val="000000"/>
                </a:solidFill>
                <a:latin typeface="+mj-lt"/>
              </a:rPr>
              <a:t>	</a:t>
            </a:r>
            <a:r>
              <a:rPr lang="vi-VN" sz="2800" b="1" dirty="0">
                <a:solidFill>
                  <a:srgbClr val="000000"/>
                </a:solidFill>
                <a:latin typeface="+mj-lt"/>
              </a:rPr>
              <a:t>B.</a:t>
            </a:r>
            <a:r>
              <a:rPr lang="vi-VN" sz="2800" dirty="0">
                <a:solidFill>
                  <a:srgbClr val="000000"/>
                </a:solidFill>
                <a:latin typeface="+mj-lt"/>
              </a:rPr>
              <a:t> Cải tạo tự nhiên làm mất cân bằng sinh thái.</a:t>
            </a:r>
          </a:p>
          <a:p>
            <a:r>
              <a:rPr lang="en-US" sz="2800" dirty="0">
                <a:solidFill>
                  <a:srgbClr val="000000"/>
                </a:solidFill>
                <a:latin typeface="+mj-lt"/>
              </a:rPr>
              <a:t>	</a:t>
            </a:r>
            <a:r>
              <a:rPr lang="vi-VN" sz="2800" b="1" dirty="0">
                <a:solidFill>
                  <a:srgbClr val="000000"/>
                </a:solidFill>
                <a:latin typeface="+mj-lt"/>
              </a:rPr>
              <a:t>C.</a:t>
            </a:r>
            <a:r>
              <a:rPr lang="vi-VN" sz="2800" dirty="0">
                <a:solidFill>
                  <a:srgbClr val="000000"/>
                </a:solidFill>
                <a:latin typeface="+mj-lt"/>
              </a:rPr>
              <a:t> Gây ô nhiễm môi trường.</a:t>
            </a:r>
          </a:p>
          <a:p>
            <a:r>
              <a:rPr lang="en-US" sz="2800" dirty="0">
                <a:solidFill>
                  <a:srgbClr val="000000"/>
                </a:solidFill>
                <a:latin typeface="+mj-lt"/>
              </a:rPr>
              <a:t>	</a:t>
            </a:r>
            <a:r>
              <a:rPr lang="vi-VN" sz="2800" b="1" dirty="0">
                <a:solidFill>
                  <a:srgbClr val="000000"/>
                </a:solidFill>
                <a:latin typeface="+mj-lt"/>
              </a:rPr>
              <a:t>D.</a:t>
            </a:r>
            <a:r>
              <a:rPr lang="vi-VN" sz="2800" dirty="0">
                <a:solidFill>
                  <a:srgbClr val="000000"/>
                </a:solidFill>
                <a:latin typeface="+mj-lt"/>
              </a:rPr>
              <a:t> Làm giảm lượng nước gây khô hạn.</a:t>
            </a:r>
            <a:endParaRPr lang="vi-VN" sz="2800" b="0" i="0" dirty="0">
              <a:solidFill>
                <a:srgbClr val="000000"/>
              </a:solidFill>
              <a:effectLst/>
              <a:latin typeface="+mj-lt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1C1D64A-42A9-4F3F-9600-FF3996483206}"/>
              </a:ext>
            </a:extLst>
          </p:cNvPr>
          <p:cNvSpPr/>
          <p:nvPr/>
        </p:nvSpPr>
        <p:spPr>
          <a:xfrm>
            <a:off x="1166678" y="1625082"/>
            <a:ext cx="515862" cy="532423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8AF610D-C4E8-40B8-B8BE-7C1983FADCE9}"/>
              </a:ext>
            </a:extLst>
          </p:cNvPr>
          <p:cNvSpPr/>
          <p:nvPr/>
        </p:nvSpPr>
        <p:spPr>
          <a:xfrm>
            <a:off x="1128521" y="5232918"/>
            <a:ext cx="515862" cy="532423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2BBA7F-7E67-46CF-B5B8-710A066632F9}"/>
              </a:ext>
            </a:extLst>
          </p:cNvPr>
          <p:cNvSpPr/>
          <p:nvPr/>
        </p:nvSpPr>
        <p:spPr>
          <a:xfrm>
            <a:off x="186210" y="3486058"/>
            <a:ext cx="121023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+mj-lt"/>
              </a:rPr>
              <a:t>Câu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2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: 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ng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0000"/>
                </a:solidFill>
                <a:latin typeface="+mj-lt"/>
              </a:rPr>
              <a:t>	</a:t>
            </a:r>
            <a:r>
              <a:rPr lang="vi-VN" sz="2800" b="1" dirty="0">
                <a:solidFill>
                  <a:srgbClr val="000000"/>
                </a:solidFill>
                <a:latin typeface="+mj-lt"/>
              </a:rPr>
              <a:t>A. </a:t>
            </a:r>
            <a:r>
              <a:rPr lang="vi-VN" sz="2800" dirty="0">
                <a:solidFill>
                  <a:srgbClr val="000000"/>
                </a:solidFill>
                <a:latin typeface="+mj-lt"/>
              </a:rPr>
              <a:t>Chặt phá rừng bừa bãi, khai thác tài nguyên thiên nhiên</a:t>
            </a:r>
          </a:p>
          <a:p>
            <a:r>
              <a:rPr lang="en-US" sz="2800" dirty="0">
                <a:solidFill>
                  <a:srgbClr val="000000"/>
                </a:solidFill>
                <a:latin typeface="+mj-lt"/>
              </a:rPr>
              <a:t>	</a:t>
            </a:r>
            <a:r>
              <a:rPr lang="vi-VN" sz="2800" b="1" dirty="0">
                <a:solidFill>
                  <a:srgbClr val="000000"/>
                </a:solidFill>
                <a:latin typeface="+mj-lt"/>
              </a:rPr>
              <a:t>B.</a:t>
            </a:r>
            <a:r>
              <a:rPr lang="vi-VN" sz="2800" dirty="0">
                <a:solidFill>
                  <a:srgbClr val="000000"/>
                </a:solidFill>
                <a:latin typeface="+mj-lt"/>
              </a:rPr>
              <a:t> Khai thác tài nguyên thiên nhiên, săn bắt động vật hoang dã</a:t>
            </a:r>
          </a:p>
          <a:p>
            <a:r>
              <a:rPr lang="en-US" sz="2800" dirty="0">
                <a:solidFill>
                  <a:srgbClr val="000000"/>
                </a:solidFill>
                <a:latin typeface="+mj-lt"/>
              </a:rPr>
              <a:t>	</a:t>
            </a:r>
            <a:r>
              <a:rPr lang="vi-VN" sz="2800" b="1" dirty="0">
                <a:solidFill>
                  <a:srgbClr val="000000"/>
                </a:solidFill>
                <a:latin typeface="+mj-lt"/>
              </a:rPr>
              <a:t>C. </a:t>
            </a:r>
            <a:r>
              <a:rPr lang="vi-VN" sz="2800" dirty="0">
                <a:solidFill>
                  <a:srgbClr val="000000"/>
                </a:solidFill>
                <a:latin typeface="+mj-lt"/>
              </a:rPr>
              <a:t>Săn bắt động vật hoang dã, chặt phá rừng bừa bãi</a:t>
            </a:r>
          </a:p>
          <a:p>
            <a:r>
              <a:rPr lang="en-US" sz="2800" dirty="0">
                <a:solidFill>
                  <a:srgbClr val="000000"/>
                </a:solidFill>
                <a:latin typeface="+mj-lt"/>
              </a:rPr>
              <a:t>	</a:t>
            </a:r>
            <a:r>
              <a:rPr lang="vi-VN" sz="2800" b="1" dirty="0">
                <a:solidFill>
                  <a:srgbClr val="000000"/>
                </a:solidFill>
                <a:latin typeface="+mj-lt"/>
              </a:rPr>
              <a:t>D.</a:t>
            </a:r>
            <a:r>
              <a:rPr lang="vi-VN" sz="2800" dirty="0">
                <a:solidFill>
                  <a:srgbClr val="000000"/>
                </a:solidFill>
                <a:latin typeface="+mj-lt"/>
              </a:rPr>
              <a:t> Chặt phá rừng bừa bãi, săn bắt động vật hoang dã, khai thác tài </a:t>
            </a:r>
            <a:endParaRPr lang="en-US" sz="2800" dirty="0">
              <a:solidFill>
                <a:srgbClr val="000000"/>
              </a:solidFill>
              <a:latin typeface="+mj-lt"/>
            </a:endParaRPr>
          </a:p>
          <a:p>
            <a:r>
              <a:rPr lang="en-US" sz="2800" dirty="0">
                <a:solidFill>
                  <a:srgbClr val="000000"/>
                </a:solidFill>
                <a:latin typeface="+mj-lt"/>
              </a:rPr>
              <a:t>	</a:t>
            </a:r>
            <a:r>
              <a:rPr lang="vi-VN" sz="2800" dirty="0">
                <a:solidFill>
                  <a:srgbClr val="000000"/>
                </a:solidFill>
                <a:latin typeface="+mj-lt"/>
              </a:rPr>
              <a:t>nguyên thiên nhiên</a:t>
            </a:r>
            <a:endParaRPr lang="vi-VN" sz="2800" b="0" i="0" dirty="0">
              <a:solidFill>
                <a:srgbClr val="00000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58646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19">
            <a:extLst>
              <a:ext uri="{FF2B5EF4-FFF2-40B4-BE49-F238E27FC236}">
                <a16:creationId xmlns:a16="http://schemas.microsoft.com/office/drawing/2014/main" id="{4C3A44BB-E01C-4AA8-B2C8-32FC346D2E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grass&#10;&#10;Description automatically generated">
            <a:extLst>
              <a:ext uri="{FF2B5EF4-FFF2-40B4-BE49-F238E27FC236}">
                <a16:creationId xmlns:a16="http://schemas.microsoft.com/office/drawing/2014/main" id="{9F1B0B42-FFC6-4384-9081-379360C2F1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" r="3" b="3"/>
          <a:stretch/>
        </p:blipFill>
        <p:spPr>
          <a:xfrm>
            <a:off x="4406845" y="3"/>
            <a:ext cx="4101288" cy="3418797"/>
          </a:xfrm>
          <a:custGeom>
            <a:avLst/>
            <a:gdLst/>
            <a:ahLst/>
            <a:cxnLst/>
            <a:rect l="l" t="t" r="r" b="b"/>
            <a:pathLst>
              <a:path w="4101288" h="3418797">
                <a:moveTo>
                  <a:pt x="989912" y="0"/>
                </a:moveTo>
                <a:lnTo>
                  <a:pt x="3844502" y="0"/>
                </a:lnTo>
                <a:lnTo>
                  <a:pt x="3760850" y="25406"/>
                </a:lnTo>
                <a:cubicBezTo>
                  <a:pt x="3711615" y="43967"/>
                  <a:pt x="3663870" y="67007"/>
                  <a:pt x="3618425" y="98254"/>
                </a:cubicBezTo>
                <a:cubicBezTo>
                  <a:pt x="3626136" y="110145"/>
                  <a:pt x="3665355" y="144049"/>
                  <a:pt x="3649272" y="146579"/>
                </a:cubicBezTo>
                <a:cubicBezTo>
                  <a:pt x="3604102" y="153917"/>
                  <a:pt x="3564000" y="178711"/>
                  <a:pt x="3522797" y="199205"/>
                </a:cubicBezTo>
                <a:cubicBezTo>
                  <a:pt x="3504948" y="208060"/>
                  <a:pt x="3483356" y="219700"/>
                  <a:pt x="3491728" y="251325"/>
                </a:cubicBezTo>
                <a:cubicBezTo>
                  <a:pt x="3506932" y="260181"/>
                  <a:pt x="3518169" y="247783"/>
                  <a:pt x="3530727" y="246772"/>
                </a:cubicBezTo>
                <a:cubicBezTo>
                  <a:pt x="3543507" y="245761"/>
                  <a:pt x="3572153" y="252336"/>
                  <a:pt x="3564219" y="256638"/>
                </a:cubicBezTo>
                <a:cubicBezTo>
                  <a:pt x="3528083" y="276121"/>
                  <a:pt x="3593085" y="322928"/>
                  <a:pt x="3550339" y="322928"/>
                </a:cubicBezTo>
                <a:cubicBezTo>
                  <a:pt x="3478728" y="323181"/>
                  <a:pt x="3440609" y="406169"/>
                  <a:pt x="3371643" y="408447"/>
                </a:cubicBezTo>
                <a:cubicBezTo>
                  <a:pt x="3360627" y="408698"/>
                  <a:pt x="3355338" y="423373"/>
                  <a:pt x="3355558" y="436278"/>
                </a:cubicBezTo>
                <a:cubicBezTo>
                  <a:pt x="3355558" y="451712"/>
                  <a:pt x="3365694" y="454494"/>
                  <a:pt x="3376931" y="456013"/>
                </a:cubicBezTo>
                <a:cubicBezTo>
                  <a:pt x="3394118" y="458289"/>
                  <a:pt x="3411965" y="436278"/>
                  <a:pt x="3434660" y="466133"/>
                </a:cubicBezTo>
                <a:cubicBezTo>
                  <a:pt x="3393898" y="483590"/>
                  <a:pt x="3353135" y="501049"/>
                  <a:pt x="3353797" y="561013"/>
                </a:cubicBezTo>
                <a:cubicBezTo>
                  <a:pt x="3354015" y="577205"/>
                  <a:pt x="3337050" y="583277"/>
                  <a:pt x="3324270" y="587325"/>
                </a:cubicBezTo>
                <a:cubicBezTo>
                  <a:pt x="3303117" y="593904"/>
                  <a:pt x="3285272" y="605543"/>
                  <a:pt x="3273812" y="628061"/>
                </a:cubicBezTo>
                <a:cubicBezTo>
                  <a:pt x="3274033" y="632362"/>
                  <a:pt x="3274254" y="636917"/>
                  <a:pt x="3272930" y="640459"/>
                </a:cubicBezTo>
                <a:cubicBezTo>
                  <a:pt x="3276676" y="694855"/>
                  <a:pt x="3307523" y="693336"/>
                  <a:pt x="3341676" y="684230"/>
                </a:cubicBezTo>
                <a:cubicBezTo>
                  <a:pt x="3382439" y="673096"/>
                  <a:pt x="3422762" y="652855"/>
                  <a:pt x="3465728" y="672338"/>
                </a:cubicBezTo>
                <a:cubicBezTo>
                  <a:pt x="3405133" y="698397"/>
                  <a:pt x="3339253" y="700422"/>
                  <a:pt x="3282405" y="737615"/>
                </a:cubicBezTo>
                <a:cubicBezTo>
                  <a:pt x="3490406" y="744447"/>
                  <a:pt x="3674169" y="627048"/>
                  <a:pt x="3875781" y="582013"/>
                </a:cubicBezTo>
                <a:cubicBezTo>
                  <a:pt x="3868951" y="612120"/>
                  <a:pt x="3852646" y="618193"/>
                  <a:pt x="3837883" y="622747"/>
                </a:cubicBezTo>
                <a:cubicBezTo>
                  <a:pt x="3763408" y="645519"/>
                  <a:pt x="3698188" y="690809"/>
                  <a:pt x="3630322" y="730023"/>
                </a:cubicBezTo>
                <a:cubicBezTo>
                  <a:pt x="3602340" y="746216"/>
                  <a:pt x="3582066" y="762411"/>
                  <a:pt x="3571492" y="797327"/>
                </a:cubicBezTo>
                <a:cubicBezTo>
                  <a:pt x="3562015" y="828953"/>
                  <a:pt x="3543728" y="843628"/>
                  <a:pt x="3509797" y="834518"/>
                </a:cubicBezTo>
                <a:cubicBezTo>
                  <a:pt x="3482254" y="826927"/>
                  <a:pt x="3452068" y="830975"/>
                  <a:pt x="3423203" y="833760"/>
                </a:cubicBezTo>
                <a:cubicBezTo>
                  <a:pt x="3389931" y="836796"/>
                  <a:pt x="3352693" y="872470"/>
                  <a:pt x="3361728" y="890941"/>
                </a:cubicBezTo>
                <a:cubicBezTo>
                  <a:pt x="3377151" y="922314"/>
                  <a:pt x="3402931" y="906627"/>
                  <a:pt x="3425847" y="903084"/>
                </a:cubicBezTo>
                <a:cubicBezTo>
                  <a:pt x="3451848" y="898784"/>
                  <a:pt x="3500100" y="889927"/>
                  <a:pt x="3500982" y="893723"/>
                </a:cubicBezTo>
                <a:cubicBezTo>
                  <a:pt x="3517950" y="972410"/>
                  <a:pt x="3637374" y="903845"/>
                  <a:pt x="3663154" y="896758"/>
                </a:cubicBezTo>
                <a:cubicBezTo>
                  <a:pt x="3695322" y="887904"/>
                  <a:pt x="3725509" y="904097"/>
                  <a:pt x="3756136" y="907891"/>
                </a:cubicBezTo>
                <a:cubicBezTo>
                  <a:pt x="3783459" y="911433"/>
                  <a:pt x="3937918" y="922314"/>
                  <a:pt x="3969866" y="888915"/>
                </a:cubicBezTo>
                <a:cubicBezTo>
                  <a:pt x="3974273" y="914976"/>
                  <a:pt x="3965020" y="925602"/>
                  <a:pt x="3957306" y="937494"/>
                </a:cubicBezTo>
                <a:cubicBezTo>
                  <a:pt x="3946511" y="954445"/>
                  <a:pt x="3944747" y="966337"/>
                  <a:pt x="3965239" y="979747"/>
                </a:cubicBezTo>
                <a:cubicBezTo>
                  <a:pt x="4023630" y="1018206"/>
                  <a:pt x="4022747" y="1019470"/>
                  <a:pt x="3968324" y="1071591"/>
                </a:cubicBezTo>
                <a:cubicBezTo>
                  <a:pt x="3965678" y="1073867"/>
                  <a:pt x="3966782" y="1081459"/>
                  <a:pt x="3966341" y="1086519"/>
                </a:cubicBezTo>
                <a:cubicBezTo>
                  <a:pt x="3980663" y="1094615"/>
                  <a:pt x="3997409" y="1074373"/>
                  <a:pt x="4014153" y="1096133"/>
                </a:cubicBezTo>
                <a:cubicBezTo>
                  <a:pt x="3941222" y="1191771"/>
                  <a:pt x="3829950" y="1215299"/>
                  <a:pt x="3729254" y="1287157"/>
                </a:cubicBezTo>
                <a:cubicBezTo>
                  <a:pt x="3810780" y="1310939"/>
                  <a:pt x="3859696" y="1227952"/>
                  <a:pt x="3919628" y="1238578"/>
                </a:cubicBezTo>
                <a:cubicBezTo>
                  <a:pt x="3949596" y="1264639"/>
                  <a:pt x="3860577" y="1306386"/>
                  <a:pt x="3945409" y="1318784"/>
                </a:cubicBezTo>
                <a:cubicBezTo>
                  <a:pt x="3908610" y="1341555"/>
                  <a:pt x="3881289" y="1363817"/>
                  <a:pt x="3855951" y="1390133"/>
                </a:cubicBezTo>
                <a:cubicBezTo>
                  <a:pt x="3810780" y="1437192"/>
                  <a:pt x="3801967" y="1468060"/>
                  <a:pt x="3822900" y="1531314"/>
                </a:cubicBezTo>
                <a:cubicBezTo>
                  <a:pt x="3836562" y="1572808"/>
                  <a:pt x="3856611" y="1611013"/>
                  <a:pt x="3838986" y="1660349"/>
                </a:cubicBezTo>
                <a:cubicBezTo>
                  <a:pt x="3826646" y="1694254"/>
                  <a:pt x="3831494" y="1716517"/>
                  <a:pt x="3877323" y="1701337"/>
                </a:cubicBezTo>
                <a:cubicBezTo>
                  <a:pt x="3926679" y="1685144"/>
                  <a:pt x="3945187" y="1715505"/>
                  <a:pt x="3932849" y="1774963"/>
                </a:cubicBezTo>
                <a:cubicBezTo>
                  <a:pt x="3924917" y="1813169"/>
                  <a:pt x="3933291" y="1824806"/>
                  <a:pt x="3967221" y="1820505"/>
                </a:cubicBezTo>
                <a:cubicBezTo>
                  <a:pt x="4004680" y="1815698"/>
                  <a:pt x="4040375" y="1790649"/>
                  <a:pt x="4086646" y="1802795"/>
                </a:cubicBezTo>
                <a:cubicBezTo>
                  <a:pt x="4049631" y="1872120"/>
                  <a:pt x="3970527" y="1852385"/>
                  <a:pt x="3927340" y="1918423"/>
                </a:cubicBezTo>
                <a:cubicBezTo>
                  <a:pt x="3978900" y="1918674"/>
                  <a:pt x="4018341" y="1918423"/>
                  <a:pt x="4056460" y="1903999"/>
                </a:cubicBezTo>
                <a:cubicBezTo>
                  <a:pt x="4072325" y="1898179"/>
                  <a:pt x="4089732" y="1892109"/>
                  <a:pt x="4098545" y="1912096"/>
                </a:cubicBezTo>
                <a:cubicBezTo>
                  <a:pt x="4108901" y="1936132"/>
                  <a:pt x="4087529" y="1945241"/>
                  <a:pt x="4074527" y="1949542"/>
                </a:cubicBezTo>
                <a:cubicBezTo>
                  <a:pt x="4037951" y="1961686"/>
                  <a:pt x="4009969" y="1990529"/>
                  <a:pt x="3979782" y="2013047"/>
                </a:cubicBezTo>
                <a:cubicBezTo>
                  <a:pt x="3913460" y="2062386"/>
                  <a:pt x="3840746" y="2103626"/>
                  <a:pt x="3784559" y="2185097"/>
                </a:cubicBezTo>
                <a:cubicBezTo>
                  <a:pt x="3855290" y="2164349"/>
                  <a:pt x="3907951" y="2116025"/>
                  <a:pt x="3973612" y="2106157"/>
                </a:cubicBezTo>
                <a:cubicBezTo>
                  <a:pt x="3916764" y="2180290"/>
                  <a:pt x="3843611" y="2229120"/>
                  <a:pt x="3774426" y="2283011"/>
                </a:cubicBezTo>
                <a:cubicBezTo>
                  <a:pt x="3754594" y="2298192"/>
                  <a:pt x="3734543" y="2308566"/>
                  <a:pt x="3730136" y="2341710"/>
                </a:cubicBezTo>
                <a:cubicBezTo>
                  <a:pt x="3721542" y="2405976"/>
                  <a:pt x="3695763" y="2459107"/>
                  <a:pt x="3640678" y="2487444"/>
                </a:cubicBezTo>
                <a:cubicBezTo>
                  <a:pt x="3640238" y="2487699"/>
                  <a:pt x="3643322" y="2497314"/>
                  <a:pt x="3645085" y="2503890"/>
                </a:cubicBezTo>
                <a:cubicBezTo>
                  <a:pt x="3678797" y="2505916"/>
                  <a:pt x="3705458" y="2467963"/>
                  <a:pt x="3748425" y="2480360"/>
                </a:cubicBezTo>
                <a:cubicBezTo>
                  <a:pt x="3707220" y="2531974"/>
                  <a:pt x="3672847" y="2578277"/>
                  <a:pt x="3614458" y="2602819"/>
                </a:cubicBezTo>
                <a:cubicBezTo>
                  <a:pt x="3567745" y="2622300"/>
                  <a:pt x="3510016" y="2633686"/>
                  <a:pt x="3476083" y="2696937"/>
                </a:cubicBezTo>
                <a:cubicBezTo>
                  <a:pt x="3515524" y="2709337"/>
                  <a:pt x="3544831" y="2693651"/>
                  <a:pt x="3574357" y="2682517"/>
                </a:cubicBezTo>
                <a:cubicBezTo>
                  <a:pt x="3619525" y="2665312"/>
                  <a:pt x="3664255" y="2645832"/>
                  <a:pt x="3709425" y="2628625"/>
                </a:cubicBezTo>
                <a:cubicBezTo>
                  <a:pt x="3726611" y="2622047"/>
                  <a:pt x="3745340" y="2617491"/>
                  <a:pt x="3756357" y="2648866"/>
                </a:cubicBezTo>
                <a:cubicBezTo>
                  <a:pt x="3698847" y="2655446"/>
                  <a:pt x="3664475" y="2697951"/>
                  <a:pt x="3628340" y="2737926"/>
                </a:cubicBezTo>
                <a:cubicBezTo>
                  <a:pt x="3608067" y="2760445"/>
                  <a:pt x="3591541" y="2790554"/>
                  <a:pt x="3554967" y="2779169"/>
                </a:cubicBezTo>
                <a:cubicBezTo>
                  <a:pt x="3535796" y="2773097"/>
                  <a:pt x="3523678" y="2790046"/>
                  <a:pt x="3525662" y="2810794"/>
                </a:cubicBezTo>
                <a:cubicBezTo>
                  <a:pt x="3532932" y="2883915"/>
                  <a:pt x="3488203" y="2909469"/>
                  <a:pt x="3441932" y="2923637"/>
                </a:cubicBezTo>
                <a:cubicBezTo>
                  <a:pt x="3354236" y="2950204"/>
                  <a:pt x="3281303" y="3012697"/>
                  <a:pt x="3196032" y="3046854"/>
                </a:cubicBezTo>
                <a:cubicBezTo>
                  <a:pt x="3113184" y="3079999"/>
                  <a:pt x="3049065" y="3158685"/>
                  <a:pt x="2965998" y="3199927"/>
                </a:cubicBezTo>
                <a:cubicBezTo>
                  <a:pt x="2905843" y="3229783"/>
                  <a:pt x="2848335" y="3268239"/>
                  <a:pt x="2786418" y="3295311"/>
                </a:cubicBezTo>
                <a:cubicBezTo>
                  <a:pt x="2639894" y="3359324"/>
                  <a:pt x="2490503" y="3410685"/>
                  <a:pt x="2332519" y="3418022"/>
                </a:cubicBezTo>
                <a:cubicBezTo>
                  <a:pt x="2202077" y="3423842"/>
                  <a:pt x="1070633" y="3418277"/>
                  <a:pt x="611003" y="2585615"/>
                </a:cubicBezTo>
                <a:cubicBezTo>
                  <a:pt x="602189" y="2581565"/>
                  <a:pt x="592275" y="2570939"/>
                  <a:pt x="589190" y="2560818"/>
                </a:cubicBezTo>
                <a:cubicBezTo>
                  <a:pt x="574427" y="2513505"/>
                  <a:pt x="538291" y="2493011"/>
                  <a:pt x="505681" y="2467457"/>
                </a:cubicBezTo>
                <a:cubicBezTo>
                  <a:pt x="477036" y="2444939"/>
                  <a:pt x="446628" y="2421409"/>
                  <a:pt x="434730" y="2383456"/>
                </a:cubicBezTo>
                <a:cubicBezTo>
                  <a:pt x="419086" y="2332854"/>
                  <a:pt x="463594" y="2374348"/>
                  <a:pt x="471748" y="2355119"/>
                </a:cubicBezTo>
                <a:cubicBezTo>
                  <a:pt x="454782" y="2328807"/>
                  <a:pt x="428560" y="2304770"/>
                  <a:pt x="421730" y="2274915"/>
                </a:cubicBezTo>
                <a:cubicBezTo>
                  <a:pt x="396833" y="2167131"/>
                  <a:pt x="343069" y="2088698"/>
                  <a:pt x="262645" y="2027722"/>
                </a:cubicBezTo>
                <a:cubicBezTo>
                  <a:pt x="239509" y="2010264"/>
                  <a:pt x="224307" y="1978384"/>
                  <a:pt x="192799" y="1973326"/>
                </a:cubicBezTo>
                <a:cubicBezTo>
                  <a:pt x="122730" y="1962193"/>
                  <a:pt x="144764" y="1875156"/>
                  <a:pt x="107746" y="1836446"/>
                </a:cubicBezTo>
                <a:cubicBezTo>
                  <a:pt x="100695" y="1829107"/>
                  <a:pt x="94306" y="1814687"/>
                  <a:pt x="95627" y="1804821"/>
                </a:cubicBezTo>
                <a:cubicBezTo>
                  <a:pt x="97609" y="1790649"/>
                  <a:pt x="105983" y="1777240"/>
                  <a:pt x="113034" y="1764589"/>
                </a:cubicBezTo>
                <a:cubicBezTo>
                  <a:pt x="120306" y="1751939"/>
                  <a:pt x="131322" y="1740806"/>
                  <a:pt x="126034" y="1724108"/>
                </a:cubicBezTo>
                <a:cubicBezTo>
                  <a:pt x="123833" y="1717277"/>
                  <a:pt x="125373" y="1693494"/>
                  <a:pt x="109068" y="1712215"/>
                </a:cubicBezTo>
                <a:cubicBezTo>
                  <a:pt x="64340" y="1763578"/>
                  <a:pt x="38339" y="1715001"/>
                  <a:pt x="0" y="1691723"/>
                </a:cubicBezTo>
                <a:cubicBezTo>
                  <a:pt x="30848" y="1667686"/>
                  <a:pt x="58610" y="1650735"/>
                  <a:pt x="63238" y="1614808"/>
                </a:cubicBezTo>
                <a:cubicBezTo>
                  <a:pt x="72712" y="1540674"/>
                  <a:pt x="113253" y="1506772"/>
                  <a:pt x="174729" y="1500192"/>
                </a:cubicBezTo>
                <a:cubicBezTo>
                  <a:pt x="152034" y="1428591"/>
                  <a:pt x="152034" y="1428591"/>
                  <a:pt x="225408" y="1418722"/>
                </a:cubicBezTo>
                <a:cubicBezTo>
                  <a:pt x="197204" y="1373181"/>
                  <a:pt x="197204" y="1361542"/>
                  <a:pt x="231358" y="1345855"/>
                </a:cubicBezTo>
                <a:cubicBezTo>
                  <a:pt x="264188" y="1330927"/>
                  <a:pt x="300543" y="1325867"/>
                  <a:pt x="330952" y="1302844"/>
                </a:cubicBezTo>
                <a:cubicBezTo>
                  <a:pt x="302967" y="1244651"/>
                  <a:pt x="295035" y="1177097"/>
                  <a:pt x="237307" y="1148758"/>
                </a:cubicBezTo>
                <a:cubicBezTo>
                  <a:pt x="228273" y="1144458"/>
                  <a:pt x="222103" y="1127000"/>
                  <a:pt x="227831" y="1116880"/>
                </a:cubicBezTo>
                <a:cubicBezTo>
                  <a:pt x="248764" y="1080194"/>
                  <a:pt x="218798" y="1010614"/>
                  <a:pt x="284017" y="1002772"/>
                </a:cubicBezTo>
                <a:cubicBezTo>
                  <a:pt x="292171" y="1002013"/>
                  <a:pt x="299663" y="994421"/>
                  <a:pt x="293273" y="984554"/>
                </a:cubicBezTo>
                <a:cubicBezTo>
                  <a:pt x="271238" y="950145"/>
                  <a:pt x="297900" y="952421"/>
                  <a:pt x="313983" y="948120"/>
                </a:cubicBezTo>
                <a:cubicBezTo>
                  <a:pt x="333375" y="942809"/>
                  <a:pt x="355409" y="957988"/>
                  <a:pt x="373477" y="939265"/>
                </a:cubicBezTo>
                <a:cubicBezTo>
                  <a:pt x="369289" y="919530"/>
                  <a:pt x="353646" y="919783"/>
                  <a:pt x="342629" y="913458"/>
                </a:cubicBezTo>
                <a:cubicBezTo>
                  <a:pt x="310460" y="895240"/>
                  <a:pt x="284238" y="873483"/>
                  <a:pt x="282695" y="826169"/>
                </a:cubicBezTo>
                <a:cubicBezTo>
                  <a:pt x="281595" y="787964"/>
                  <a:pt x="278069" y="754314"/>
                  <a:pt x="322578" y="742675"/>
                </a:cubicBezTo>
                <a:cubicBezTo>
                  <a:pt x="341086" y="737866"/>
                  <a:pt x="335797" y="710289"/>
                  <a:pt x="325221" y="696626"/>
                </a:cubicBezTo>
                <a:cubicBezTo>
                  <a:pt x="306272" y="672338"/>
                  <a:pt x="290629" y="639953"/>
                  <a:pt x="258017" y="637675"/>
                </a:cubicBezTo>
                <a:cubicBezTo>
                  <a:pt x="238187" y="636158"/>
                  <a:pt x="222983" y="626035"/>
                  <a:pt x="207340" y="614398"/>
                </a:cubicBezTo>
                <a:cubicBezTo>
                  <a:pt x="196103" y="606047"/>
                  <a:pt x="182662" y="598964"/>
                  <a:pt x="183983" y="581001"/>
                </a:cubicBezTo>
                <a:cubicBezTo>
                  <a:pt x="185306" y="563795"/>
                  <a:pt x="198305" y="556711"/>
                  <a:pt x="211526" y="553169"/>
                </a:cubicBezTo>
                <a:cubicBezTo>
                  <a:pt x="255595" y="541784"/>
                  <a:pt x="297017" y="525085"/>
                  <a:pt x="333816" y="486880"/>
                </a:cubicBezTo>
                <a:cubicBezTo>
                  <a:pt x="309357" y="466639"/>
                  <a:pt x="286001" y="451964"/>
                  <a:pt x="267934" y="431469"/>
                </a:cubicBezTo>
                <a:cubicBezTo>
                  <a:pt x="224307" y="381881"/>
                  <a:pt x="593817" y="225772"/>
                  <a:pt x="612325" y="170108"/>
                </a:cubicBezTo>
                <a:cubicBezTo>
                  <a:pt x="618054" y="152904"/>
                  <a:pt x="637663" y="135194"/>
                  <a:pt x="653971" y="130133"/>
                </a:cubicBezTo>
                <a:cubicBezTo>
                  <a:pt x="730427" y="106350"/>
                  <a:pt x="796748" y="52963"/>
                  <a:pt x="874970" y="33228"/>
                </a:cubicBezTo>
                <a:cubicBezTo>
                  <a:pt x="911877" y="23867"/>
                  <a:pt x="948509" y="12925"/>
                  <a:pt x="986021" y="1223"/>
                </a:cubicBezTo>
                <a:close/>
              </a:path>
            </a:pathLst>
          </a:custGeom>
        </p:spPr>
      </p:pic>
      <p:sp>
        <p:nvSpPr>
          <p:cNvPr id="5" name="Rectangle 4"/>
          <p:cNvSpPr/>
          <p:nvPr/>
        </p:nvSpPr>
        <p:spPr>
          <a:xfrm>
            <a:off x="4287575" y="4923747"/>
            <a:ext cx="6946955" cy="12999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ghế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đep</a:t>
            </a:r>
            <a:r>
              <a:rPr lang="en-US" sz="28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cap="none" spc="0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 descr="A picture containing person, outdoor&#10;&#10;Description automatically generated">
            <a:extLst>
              <a:ext uri="{FF2B5EF4-FFF2-40B4-BE49-F238E27FC236}">
                <a16:creationId xmlns:a16="http://schemas.microsoft.com/office/drawing/2014/main" id="{772EF71D-C953-400D-A46B-0A36D9FBD8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1" r="37361" b="-2"/>
          <a:stretch/>
        </p:blipFill>
        <p:spPr>
          <a:xfrm>
            <a:off x="20" y="277472"/>
            <a:ext cx="4552718" cy="5946218"/>
          </a:xfrm>
          <a:custGeom>
            <a:avLst/>
            <a:gdLst/>
            <a:ahLst/>
            <a:cxnLst/>
            <a:rect l="l" t="t" r="r" b="b"/>
            <a:pathLst>
              <a:path w="4552738" h="5946218">
                <a:moveTo>
                  <a:pt x="0" y="0"/>
                </a:moveTo>
                <a:lnTo>
                  <a:pt x="193217" y="10418"/>
                </a:lnTo>
                <a:cubicBezTo>
                  <a:pt x="612089" y="35802"/>
                  <a:pt x="1030148" y="71660"/>
                  <a:pt x="1446580" y="128061"/>
                </a:cubicBezTo>
                <a:cubicBezTo>
                  <a:pt x="1735723" y="167547"/>
                  <a:pt x="2027715" y="194943"/>
                  <a:pt x="2320927" y="163517"/>
                </a:cubicBezTo>
                <a:cubicBezTo>
                  <a:pt x="2335563" y="161905"/>
                  <a:pt x="2352239" y="156669"/>
                  <a:pt x="2364438" y="161905"/>
                </a:cubicBezTo>
                <a:cubicBezTo>
                  <a:pt x="2506776" y="220729"/>
                  <a:pt x="2662121" y="178424"/>
                  <a:pt x="2809744" y="215490"/>
                </a:cubicBezTo>
                <a:cubicBezTo>
                  <a:pt x="2771925" y="358517"/>
                  <a:pt x="2609662" y="346832"/>
                  <a:pt x="2518162" y="445944"/>
                </a:cubicBezTo>
                <a:cubicBezTo>
                  <a:pt x="2667409" y="485424"/>
                  <a:pt x="2801610" y="525312"/>
                  <a:pt x="2937846" y="555124"/>
                </a:cubicBezTo>
                <a:cubicBezTo>
                  <a:pt x="3082216" y="586550"/>
                  <a:pt x="3204622" y="671561"/>
                  <a:pt x="3345734" y="709433"/>
                </a:cubicBezTo>
                <a:cubicBezTo>
                  <a:pt x="3375832" y="717492"/>
                  <a:pt x="3412025" y="745693"/>
                  <a:pt x="3422598" y="773089"/>
                </a:cubicBezTo>
                <a:cubicBezTo>
                  <a:pt x="3456757" y="861726"/>
                  <a:pt x="4138745" y="1110310"/>
                  <a:pt x="4058225" y="1189273"/>
                </a:cubicBezTo>
                <a:cubicBezTo>
                  <a:pt x="4024878" y="1221909"/>
                  <a:pt x="3981773" y="1245276"/>
                  <a:pt x="3936629" y="1277508"/>
                </a:cubicBezTo>
                <a:cubicBezTo>
                  <a:pt x="4004547" y="1338344"/>
                  <a:pt x="4080998" y="1364935"/>
                  <a:pt x="4162334" y="1383065"/>
                </a:cubicBezTo>
                <a:cubicBezTo>
                  <a:pt x="4186736" y="1388705"/>
                  <a:pt x="4210728" y="1399986"/>
                  <a:pt x="4213168" y="1427383"/>
                </a:cubicBezTo>
                <a:cubicBezTo>
                  <a:pt x="4215607" y="1455987"/>
                  <a:pt x="4190800" y="1467266"/>
                  <a:pt x="4170061" y="1480564"/>
                </a:cubicBezTo>
                <a:cubicBezTo>
                  <a:pt x="4141188" y="1499095"/>
                  <a:pt x="4113127" y="1515214"/>
                  <a:pt x="4076527" y="1517630"/>
                </a:cubicBezTo>
                <a:cubicBezTo>
                  <a:pt x="4016337" y="1521257"/>
                  <a:pt x="3987466" y="1572826"/>
                  <a:pt x="3952493" y="1611502"/>
                </a:cubicBezTo>
                <a:cubicBezTo>
                  <a:pt x="3932973" y="1633259"/>
                  <a:pt x="3923211" y="1677172"/>
                  <a:pt x="3957370" y="1684828"/>
                </a:cubicBezTo>
                <a:cubicBezTo>
                  <a:pt x="4039518" y="1703363"/>
                  <a:pt x="4033011" y="1756946"/>
                  <a:pt x="4030981" y="1817782"/>
                </a:cubicBezTo>
                <a:cubicBezTo>
                  <a:pt x="4028133" y="1893124"/>
                  <a:pt x="3979737" y="1927770"/>
                  <a:pt x="3920363" y="1956780"/>
                </a:cubicBezTo>
                <a:cubicBezTo>
                  <a:pt x="3900029" y="1966851"/>
                  <a:pt x="3871158" y="1966449"/>
                  <a:pt x="3863429" y="1997874"/>
                </a:cubicBezTo>
                <a:cubicBezTo>
                  <a:pt x="3896777" y="2027688"/>
                  <a:pt x="3937444" y="2003517"/>
                  <a:pt x="3973233" y="2011975"/>
                </a:cubicBezTo>
                <a:cubicBezTo>
                  <a:pt x="4002918" y="2018824"/>
                  <a:pt x="4052127" y="2015199"/>
                  <a:pt x="4011458" y="2069991"/>
                </a:cubicBezTo>
                <a:cubicBezTo>
                  <a:pt x="3999664" y="2085704"/>
                  <a:pt x="4013491" y="2097792"/>
                  <a:pt x="4028540" y="2099000"/>
                </a:cubicBezTo>
                <a:cubicBezTo>
                  <a:pt x="4148913" y="2111489"/>
                  <a:pt x="4093606" y="2222285"/>
                  <a:pt x="4132241" y="2280703"/>
                </a:cubicBezTo>
                <a:cubicBezTo>
                  <a:pt x="4142812" y="2296818"/>
                  <a:pt x="4131425" y="2324618"/>
                  <a:pt x="4114752" y="2331466"/>
                </a:cubicBezTo>
                <a:cubicBezTo>
                  <a:pt x="4008205" y="2376592"/>
                  <a:pt x="3993565" y="2484163"/>
                  <a:pt x="3941916" y="2576828"/>
                </a:cubicBezTo>
                <a:cubicBezTo>
                  <a:pt x="3998039" y="2613488"/>
                  <a:pt x="4065138" y="2621547"/>
                  <a:pt x="4125732" y="2645318"/>
                </a:cubicBezTo>
                <a:cubicBezTo>
                  <a:pt x="4188768" y="2670298"/>
                  <a:pt x="4188768" y="2688831"/>
                  <a:pt x="4136714" y="2761349"/>
                </a:cubicBezTo>
                <a:cubicBezTo>
                  <a:pt x="4272135" y="2777064"/>
                  <a:pt x="4272135" y="2777064"/>
                  <a:pt x="4230249" y="2891080"/>
                </a:cubicBezTo>
                <a:cubicBezTo>
                  <a:pt x="4343713" y="2901557"/>
                  <a:pt x="4418537" y="2955542"/>
                  <a:pt x="4436023" y="3073591"/>
                </a:cubicBezTo>
                <a:cubicBezTo>
                  <a:pt x="4444564" y="3130800"/>
                  <a:pt x="4495804" y="3157792"/>
                  <a:pt x="4552738" y="3196068"/>
                </a:cubicBezTo>
                <a:cubicBezTo>
                  <a:pt x="4481978" y="3233136"/>
                  <a:pt x="4433989" y="3310489"/>
                  <a:pt x="4351436" y="3228700"/>
                </a:cubicBezTo>
                <a:cubicBezTo>
                  <a:pt x="4321344" y="3198888"/>
                  <a:pt x="4324186" y="3236761"/>
                  <a:pt x="4320122" y="3247637"/>
                </a:cubicBezTo>
                <a:cubicBezTo>
                  <a:pt x="4310364" y="3274227"/>
                  <a:pt x="4330695" y="3291956"/>
                  <a:pt x="4344116" y="3312099"/>
                </a:cubicBezTo>
                <a:cubicBezTo>
                  <a:pt x="4357130" y="3332244"/>
                  <a:pt x="4372586" y="3353596"/>
                  <a:pt x="4376244" y="3376163"/>
                </a:cubicBezTo>
                <a:cubicBezTo>
                  <a:pt x="4378682" y="3391874"/>
                  <a:pt x="4366890" y="3414835"/>
                  <a:pt x="4353877" y="3426522"/>
                </a:cubicBezTo>
                <a:cubicBezTo>
                  <a:pt x="4285554" y="3488163"/>
                  <a:pt x="4326221" y="3626757"/>
                  <a:pt x="4196898" y="3644486"/>
                </a:cubicBezTo>
                <a:cubicBezTo>
                  <a:pt x="4138745" y="3652541"/>
                  <a:pt x="4110687" y="3703306"/>
                  <a:pt x="4067986" y="3731106"/>
                </a:cubicBezTo>
                <a:cubicBezTo>
                  <a:pt x="3919551" y="3828201"/>
                  <a:pt x="3820322" y="3953097"/>
                  <a:pt x="3774370" y="4124729"/>
                </a:cubicBezTo>
                <a:cubicBezTo>
                  <a:pt x="3761764" y="4172269"/>
                  <a:pt x="3713368" y="4210546"/>
                  <a:pt x="3682054" y="4252444"/>
                </a:cubicBezTo>
                <a:cubicBezTo>
                  <a:pt x="3697103" y="4283064"/>
                  <a:pt x="3779250" y="4216990"/>
                  <a:pt x="3750377" y="4297567"/>
                </a:cubicBezTo>
                <a:cubicBezTo>
                  <a:pt x="3728417" y="4358002"/>
                  <a:pt x="3672294" y="4395470"/>
                  <a:pt x="3619425" y="4431328"/>
                </a:cubicBezTo>
                <a:cubicBezTo>
                  <a:pt x="3559239" y="4472019"/>
                  <a:pt x="3492545" y="4504653"/>
                  <a:pt x="3465296" y="4579993"/>
                </a:cubicBezTo>
                <a:cubicBezTo>
                  <a:pt x="3459603" y="4596110"/>
                  <a:pt x="3441305" y="4613031"/>
                  <a:pt x="3425038" y="4619479"/>
                </a:cubicBezTo>
                <a:cubicBezTo>
                  <a:pt x="2576720" y="5945389"/>
                  <a:pt x="488463" y="5954251"/>
                  <a:pt x="247714" y="5944983"/>
                </a:cubicBezTo>
                <a:cubicBezTo>
                  <a:pt x="174818" y="5942062"/>
                  <a:pt x="102913" y="5934760"/>
                  <a:pt x="31834" y="5923857"/>
                </a:cubicBezTo>
                <a:lnTo>
                  <a:pt x="0" y="5917408"/>
                </a:lnTo>
                <a:close/>
              </a:path>
            </a:pathLst>
          </a:cu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AFAA840-3306-4D1D-AB27-1D5D586A951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9" r="16856" b="4"/>
          <a:stretch/>
        </p:blipFill>
        <p:spPr>
          <a:xfrm>
            <a:off x="8653074" y="-2"/>
            <a:ext cx="3538926" cy="4290182"/>
          </a:xfrm>
          <a:custGeom>
            <a:avLst/>
            <a:gdLst/>
            <a:ahLst/>
            <a:cxnLst/>
            <a:rect l="l" t="t" r="r" b="b"/>
            <a:pathLst>
              <a:path w="3538926" h="4290182">
                <a:moveTo>
                  <a:pt x="1370437" y="0"/>
                </a:moveTo>
                <a:lnTo>
                  <a:pt x="3538926" y="0"/>
                </a:lnTo>
                <a:lnTo>
                  <a:pt x="3538926" y="4256362"/>
                </a:lnTo>
                <a:lnTo>
                  <a:pt x="3455334" y="4273195"/>
                </a:lnTo>
                <a:cubicBezTo>
                  <a:pt x="3401009" y="4281478"/>
                  <a:pt x="3346052" y="4287025"/>
                  <a:pt x="3290337" y="4289244"/>
                </a:cubicBezTo>
                <a:cubicBezTo>
                  <a:pt x="3106332" y="4296285"/>
                  <a:pt x="1510274" y="4289552"/>
                  <a:pt x="861903" y="3282295"/>
                </a:cubicBezTo>
                <a:cubicBezTo>
                  <a:pt x="849470" y="3277397"/>
                  <a:pt x="835485" y="3264542"/>
                  <a:pt x="831133" y="3252299"/>
                </a:cubicBezTo>
                <a:cubicBezTo>
                  <a:pt x="810307" y="3195065"/>
                  <a:pt x="759333" y="3170274"/>
                  <a:pt x="713332" y="3139362"/>
                </a:cubicBezTo>
                <a:cubicBezTo>
                  <a:pt x="672925" y="3112122"/>
                  <a:pt x="630030" y="3083658"/>
                  <a:pt x="613246" y="3037747"/>
                </a:cubicBezTo>
                <a:cubicBezTo>
                  <a:pt x="591178" y="2976535"/>
                  <a:pt x="653963" y="3026730"/>
                  <a:pt x="665465" y="3003469"/>
                </a:cubicBezTo>
                <a:cubicBezTo>
                  <a:pt x="641532" y="2971640"/>
                  <a:pt x="604543" y="2942562"/>
                  <a:pt x="594908" y="2906447"/>
                </a:cubicBezTo>
                <a:cubicBezTo>
                  <a:pt x="559787" y="2776063"/>
                  <a:pt x="483946" y="2681183"/>
                  <a:pt x="370497" y="2607422"/>
                </a:cubicBezTo>
                <a:cubicBezTo>
                  <a:pt x="337860" y="2586304"/>
                  <a:pt x="316415" y="2547739"/>
                  <a:pt x="271969" y="2541620"/>
                </a:cubicBezTo>
                <a:cubicBezTo>
                  <a:pt x="173127" y="2528152"/>
                  <a:pt x="204209" y="2422866"/>
                  <a:pt x="151990" y="2376038"/>
                </a:cubicBezTo>
                <a:cubicBezTo>
                  <a:pt x="142044" y="2367161"/>
                  <a:pt x="133031" y="2349717"/>
                  <a:pt x="134895" y="2337782"/>
                </a:cubicBezTo>
                <a:cubicBezTo>
                  <a:pt x="137691" y="2320639"/>
                  <a:pt x="149504" y="2304419"/>
                  <a:pt x="159450" y="2289115"/>
                </a:cubicBezTo>
                <a:cubicBezTo>
                  <a:pt x="169707" y="2273813"/>
                  <a:pt x="185247" y="2260344"/>
                  <a:pt x="177788" y="2240145"/>
                </a:cubicBezTo>
                <a:cubicBezTo>
                  <a:pt x="174683" y="2231882"/>
                  <a:pt x="176855" y="2203112"/>
                  <a:pt x="153855" y="2225759"/>
                </a:cubicBezTo>
                <a:cubicBezTo>
                  <a:pt x="90759" y="2287892"/>
                  <a:pt x="54081" y="2229129"/>
                  <a:pt x="0" y="2200970"/>
                </a:cubicBezTo>
                <a:cubicBezTo>
                  <a:pt x="43514" y="2171892"/>
                  <a:pt x="82677" y="2151388"/>
                  <a:pt x="89205" y="2107927"/>
                </a:cubicBezTo>
                <a:cubicBezTo>
                  <a:pt x="102570" y="2018249"/>
                  <a:pt x="159758" y="1977237"/>
                  <a:pt x="246479" y="1969279"/>
                </a:cubicBezTo>
                <a:cubicBezTo>
                  <a:pt x="214465" y="1882663"/>
                  <a:pt x="214465" y="1882663"/>
                  <a:pt x="317968" y="1870725"/>
                </a:cubicBezTo>
                <a:cubicBezTo>
                  <a:pt x="278183" y="1815635"/>
                  <a:pt x="278183" y="1801556"/>
                  <a:pt x="326361" y="1782580"/>
                </a:cubicBezTo>
                <a:cubicBezTo>
                  <a:pt x="372673" y="1764521"/>
                  <a:pt x="423957" y="1758400"/>
                  <a:pt x="466852" y="1730550"/>
                </a:cubicBezTo>
                <a:cubicBezTo>
                  <a:pt x="427377" y="1660155"/>
                  <a:pt x="416187" y="1578436"/>
                  <a:pt x="334753" y="1544155"/>
                </a:cubicBezTo>
                <a:cubicBezTo>
                  <a:pt x="322010" y="1538952"/>
                  <a:pt x="313307" y="1517834"/>
                  <a:pt x="321386" y="1505592"/>
                </a:cubicBezTo>
                <a:cubicBezTo>
                  <a:pt x="350915" y="1461214"/>
                  <a:pt x="308644" y="1377045"/>
                  <a:pt x="400645" y="1367557"/>
                </a:cubicBezTo>
                <a:cubicBezTo>
                  <a:pt x="412147" y="1366640"/>
                  <a:pt x="422716" y="1357456"/>
                  <a:pt x="413701" y="1345520"/>
                </a:cubicBezTo>
                <a:cubicBezTo>
                  <a:pt x="382618" y="1303896"/>
                  <a:pt x="420228" y="1306649"/>
                  <a:pt x="442916" y="1301447"/>
                </a:cubicBezTo>
                <a:cubicBezTo>
                  <a:pt x="470270" y="1295021"/>
                  <a:pt x="501352" y="1313384"/>
                  <a:pt x="526840" y="1290735"/>
                </a:cubicBezTo>
                <a:cubicBezTo>
                  <a:pt x="520932" y="1266862"/>
                  <a:pt x="498866" y="1267167"/>
                  <a:pt x="483325" y="1259517"/>
                </a:cubicBezTo>
                <a:cubicBezTo>
                  <a:pt x="437945" y="1237479"/>
                  <a:pt x="400956" y="1211159"/>
                  <a:pt x="398780" y="1153924"/>
                </a:cubicBezTo>
                <a:cubicBezTo>
                  <a:pt x="397228" y="1107708"/>
                  <a:pt x="392254" y="1067003"/>
                  <a:pt x="455041" y="1052922"/>
                </a:cubicBezTo>
                <a:cubicBezTo>
                  <a:pt x="481149" y="1047106"/>
                  <a:pt x="473687" y="1013747"/>
                  <a:pt x="458768" y="997218"/>
                </a:cubicBezTo>
                <a:cubicBezTo>
                  <a:pt x="432038" y="967837"/>
                  <a:pt x="409972" y="928661"/>
                  <a:pt x="363968" y="925907"/>
                </a:cubicBezTo>
                <a:cubicBezTo>
                  <a:pt x="335995" y="924071"/>
                  <a:pt x="314548" y="911826"/>
                  <a:pt x="292481" y="897749"/>
                </a:cubicBezTo>
                <a:cubicBezTo>
                  <a:pt x="276630" y="887646"/>
                  <a:pt x="257670" y="879078"/>
                  <a:pt x="259533" y="857348"/>
                </a:cubicBezTo>
                <a:cubicBezTo>
                  <a:pt x="261399" y="836535"/>
                  <a:pt x="279736" y="827966"/>
                  <a:pt x="298387" y="823681"/>
                </a:cubicBezTo>
                <a:cubicBezTo>
                  <a:pt x="360552" y="809909"/>
                  <a:pt x="418983" y="789708"/>
                  <a:pt x="470893" y="743493"/>
                </a:cubicBezTo>
                <a:cubicBezTo>
                  <a:pt x="436390" y="719007"/>
                  <a:pt x="403444" y="701256"/>
                  <a:pt x="377957" y="676463"/>
                </a:cubicBezTo>
                <a:cubicBezTo>
                  <a:pt x="316415" y="616477"/>
                  <a:pt x="837660" y="427634"/>
                  <a:pt x="863768" y="360299"/>
                </a:cubicBezTo>
                <a:cubicBezTo>
                  <a:pt x="871849" y="339488"/>
                  <a:pt x="899511" y="318064"/>
                  <a:pt x="922515" y="311942"/>
                </a:cubicBezTo>
                <a:cubicBezTo>
                  <a:pt x="1030367" y="283171"/>
                  <a:pt x="1123922" y="218591"/>
                  <a:pt x="1234265" y="194718"/>
                </a:cubicBezTo>
                <a:cubicBezTo>
                  <a:pt x="1338390" y="172070"/>
                  <a:pt x="1440960" y="141768"/>
                  <a:pt x="1555030" y="111776"/>
                </a:cubicBezTo>
                <a:cubicBezTo>
                  <a:pt x="1520063" y="74130"/>
                  <a:pt x="1471575" y="57526"/>
                  <a:pt x="1428216" y="3675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8595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95"/>
    </mc:Choice>
    <mc:Fallback xmlns="">
      <p:transition spd="slow" advTm="29795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2163763" y="1889126"/>
            <a:ext cx="8077200" cy="448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33CC"/>
                </a:solidFill>
                <a:latin typeface="Times New Roman" pitchFamily="18" charset="0"/>
              </a:rPr>
              <a:t>- 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</a:rPr>
              <a:t>Thu gom và bỏ rác thải đúng nơi quy định, không vức rác bừa bãi ở khắp nơi.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3200" b="1">
                <a:solidFill>
                  <a:srgbClr val="0033CC"/>
                </a:solidFill>
                <a:latin typeface="Times New Roman" pitchFamily="18" charset="0"/>
              </a:rPr>
              <a:t>Vệ sinh nhà ở, trường lớp, đường thôn xóm  ...sạch sẽ</a:t>
            </a:r>
          </a:p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33CC"/>
                </a:solidFill>
                <a:latin typeface="Times New Roman" pitchFamily="18" charset="0"/>
              </a:rPr>
              <a:t>- Trồng và chăm sóc cây xanh...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3200" b="1">
                <a:solidFill>
                  <a:srgbClr val="0033CC"/>
                </a:solidFill>
                <a:latin typeface="Times New Roman" pitchFamily="18" charset="0"/>
              </a:rPr>
              <a:t> Tuyên truyền với mọi người về tác hại </a:t>
            </a:r>
          </a:p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33CC"/>
                </a:solidFill>
                <a:latin typeface="Times New Roman" pitchFamily="18" charset="0"/>
              </a:rPr>
              <a:t> của ô nhiễm môi trường</a:t>
            </a:r>
          </a:p>
        </p:txBody>
      </p:sp>
      <p:pic>
        <p:nvPicPr>
          <p:cNvPr id="57348" name="Picture 22" descr="672026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1600" y="5638800"/>
            <a:ext cx="1676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6" descr="0036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0"/>
            <a:ext cx="163353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090389"/>
              </p:ext>
            </p:extLst>
          </p:nvPr>
        </p:nvGraphicFramePr>
        <p:xfrm>
          <a:off x="146769" y="939127"/>
          <a:ext cx="12273480" cy="682081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641313">
                  <a:extLst>
                    <a:ext uri="{9D8B030D-6E8A-4147-A177-3AD203B41FA5}">
                      <a16:colId xmlns:a16="http://schemas.microsoft.com/office/drawing/2014/main" val="2979425217"/>
                    </a:ext>
                  </a:extLst>
                </a:gridCol>
                <a:gridCol w="2336115">
                  <a:extLst>
                    <a:ext uri="{9D8B030D-6E8A-4147-A177-3AD203B41FA5}">
                      <a16:colId xmlns:a16="http://schemas.microsoft.com/office/drawing/2014/main" val="1024414133"/>
                    </a:ext>
                  </a:extLst>
                </a:gridCol>
                <a:gridCol w="5296052">
                  <a:extLst>
                    <a:ext uri="{9D8B030D-6E8A-4147-A177-3AD203B41FA5}">
                      <a16:colId xmlns:a16="http://schemas.microsoft.com/office/drawing/2014/main" val="2795566134"/>
                    </a:ext>
                  </a:extLst>
                </a:gridCol>
              </a:tblGrid>
              <a:tr h="5115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 HOẠT ĐỘNG CỦA CON NGƯỜI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400" baseline="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quả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HẬU QUẢ PHÁ HỦY MÔI TRƯỜNG TỰ NHIÊN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48" marR="48648" marT="0" marB="0"/>
                </a:tc>
                <a:extLst>
                  <a:ext uri="{0D108BD9-81ED-4DB2-BD59-A6C34878D82A}">
                    <a16:rowId xmlns:a16="http://schemas.microsoft.com/office/drawing/2014/main" val="1148073993"/>
                  </a:ext>
                </a:extLst>
              </a:tr>
              <a:tr h="7511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Hái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lượm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a)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Mất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loài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639297"/>
                  </a:ext>
                </a:extLst>
              </a:tr>
              <a:tr h="8667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Săn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dã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b)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Mất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nơi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345115"/>
                  </a:ext>
                </a:extLst>
              </a:tr>
              <a:tr h="7205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rừng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lấy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trồng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c)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Xói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mòn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thoái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4653247"/>
                  </a:ext>
                </a:extLst>
              </a:tr>
              <a:tr h="8667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Chăn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súc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d) Ô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nhiễm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010299"/>
                  </a:ext>
                </a:extLst>
              </a:tr>
              <a:tr h="8667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Khai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khoáng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e)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Cháy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rừng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140933"/>
                  </a:ext>
                </a:extLst>
              </a:tr>
              <a:tr h="8667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g)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hán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357349"/>
                  </a:ext>
                </a:extLst>
              </a:tr>
              <a:tr h="8667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h)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Mất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543154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6085675" y="1891235"/>
            <a:ext cx="40761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i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2800" b="1" i="1" cap="none" spc="0" dirty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92090" y="1794674"/>
            <a:ext cx="83648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i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a, h</a:t>
            </a:r>
            <a:endParaRPr lang="en-US" sz="2800" b="1" i="1" cap="none" spc="0" dirty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13542" y="2711776"/>
            <a:ext cx="122751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i="1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b="1" i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endParaRPr lang="en-US" sz="2800" b="1" i="1" cap="none" spc="0" dirty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73764" y="3402555"/>
            <a:ext cx="23096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i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a, b, c, d, </a:t>
            </a:r>
            <a:r>
              <a:rPr lang="en-US" sz="2800" b="1" i="1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g,h</a:t>
            </a:r>
            <a:endParaRPr lang="en-US" sz="2800" b="1" i="1" cap="none" spc="0" dirty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73764" y="4341682"/>
            <a:ext cx="23096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i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a, b, c, d, g, h</a:t>
            </a:r>
            <a:endParaRPr lang="en-US" sz="2800" b="1" i="1" cap="none" spc="0" dirty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73764" y="5241517"/>
            <a:ext cx="220985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i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a, b, c, d, g, h</a:t>
            </a:r>
            <a:endParaRPr lang="en-US" sz="2800" b="1" i="1" cap="none" spc="0" dirty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55995" y="6239599"/>
            <a:ext cx="122751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i="1" cap="none" spc="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b="1" i="1" cap="none" spc="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cap="none" spc="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endParaRPr lang="en-US" sz="2800" b="1" i="1" cap="none" spc="0" dirty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DB9A00-0DFD-4E98-A16D-A8C96DEC2144}"/>
              </a:ext>
            </a:extLst>
          </p:cNvPr>
          <p:cNvSpPr/>
          <p:nvPr/>
        </p:nvSpPr>
        <p:spPr>
          <a:xfrm>
            <a:off x="1206631" y="139424"/>
            <a:ext cx="961534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i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NỐI CÁC CỘT VỚI NHAU CHO THÍCH HỢP</a:t>
            </a:r>
            <a:endParaRPr lang="en-US" sz="2800" b="1" i="1" cap="none" spc="0" dirty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899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777"/>
    </mc:Choice>
    <mc:Fallback xmlns="">
      <p:transition spd="slow" advTm="937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FDF9B-BD8E-4169-835E-821594CC8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224CB-24E8-43EE-9C20-1568435B0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49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592" y="1756106"/>
            <a:ext cx="12016408" cy="638399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850696-4AEC-4008-AC72-6677C0DEF1BD}"/>
              </a:ext>
            </a:extLst>
          </p:cNvPr>
          <p:cNvSpPr txBox="1"/>
          <p:nvPr/>
        </p:nvSpPr>
        <p:spPr>
          <a:xfrm>
            <a:off x="904973" y="498680"/>
            <a:ext cx="9483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47- BẢO VỆ MÔI TRƯỜNG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173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78"/>
    </mc:Choice>
    <mc:Fallback xmlns="">
      <p:transition spd="slow" advTm="212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050" y="4146579"/>
            <a:ext cx="4429125" cy="22344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" t="1072" r="74890" b="26588"/>
          <a:stretch/>
        </p:blipFill>
        <p:spPr>
          <a:xfrm>
            <a:off x="563204" y="1156000"/>
            <a:ext cx="3395066" cy="23966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74335" b="25648"/>
          <a:stretch/>
        </p:blipFill>
        <p:spPr>
          <a:xfrm>
            <a:off x="6854369" y="4019397"/>
            <a:ext cx="3600447" cy="232792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415850" y="3522927"/>
            <a:ext cx="220270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lượm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690418" y="3475333"/>
            <a:ext cx="269788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37817" y="3497904"/>
            <a:ext cx="179888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225409" y="6339463"/>
            <a:ext cx="332436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12931" y="6333091"/>
            <a:ext cx="29322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sưởi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0764" y="1161148"/>
            <a:ext cx="3294665" cy="23966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l="7613" b="11301"/>
          <a:stretch/>
        </p:blipFill>
        <p:spPr>
          <a:xfrm>
            <a:off x="8654593" y="1156000"/>
            <a:ext cx="3144542" cy="236433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D114B696-81F1-4987-AC36-839CE3875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60" y="61177"/>
            <a:ext cx="12316239" cy="638399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/>
          </a:p>
        </p:txBody>
      </p:sp>
      <p:sp>
        <p:nvSpPr>
          <p:cNvPr id="18" name="Rounded Rectangle 6">
            <a:extLst>
              <a:ext uri="{FF2B5EF4-FFF2-40B4-BE49-F238E27FC236}">
                <a16:creationId xmlns:a16="http://schemas.microsoft.com/office/drawing/2014/main" id="{ADE36D6C-CB36-4DE8-BD7D-AA2C44D686AB}"/>
              </a:ext>
            </a:extLst>
          </p:cNvPr>
          <p:cNvSpPr/>
          <p:nvPr/>
        </p:nvSpPr>
        <p:spPr>
          <a:xfrm>
            <a:off x="-237258" y="487036"/>
            <a:ext cx="9778824" cy="387273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i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b="1" i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i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b="1" i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874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940"/>
    </mc:Choice>
    <mc:Fallback xmlns="">
      <p:transition spd="slow" advTm="699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6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0195" y="729967"/>
            <a:ext cx="840646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i="1" u="sng" dirty="0" err="1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b="1" i="1" u="sng" dirty="0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i="1" u="sng" dirty="0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800" b="1" i="1" u="sng" dirty="0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800" b="1" i="1" dirty="0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i="1" dirty="0" err="1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i="1" dirty="0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i="1" dirty="0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i="1" dirty="0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b="1" i="1" dirty="0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i="1" dirty="0" err="1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sz="2800" b="1" i="1" u="sng" cap="none" spc="0" dirty="0">
              <a:ln w="0"/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56586" t="38065" r="4975" b="7647"/>
          <a:stretch/>
        </p:blipFill>
        <p:spPr>
          <a:xfrm>
            <a:off x="4455816" y="4155644"/>
            <a:ext cx="3982886" cy="17282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2760" y="4152762"/>
            <a:ext cx="3647976" cy="163316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489139" y="6062980"/>
            <a:ext cx="16387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889922" y="5865021"/>
            <a:ext cx="166904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644128" y="5883872"/>
            <a:ext cx="13452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447" y="4091233"/>
            <a:ext cx="4331369" cy="1792639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4409D3E-F8D1-4DF4-9C3E-1290EDF6F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60" y="404489"/>
            <a:ext cx="12606991" cy="638399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B1D9834-5605-41EA-96F5-30C7BB769EC6}"/>
              </a:ext>
            </a:extLst>
          </p:cNvPr>
          <p:cNvSpPr txBox="1">
            <a:spLocks/>
          </p:cNvSpPr>
          <p:nvPr/>
        </p:nvSpPr>
        <p:spPr>
          <a:xfrm>
            <a:off x="200196" y="1368367"/>
            <a:ext cx="11630444" cy="2458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Thuần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kênh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587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171"/>
    </mc:Choice>
    <mc:Fallback xmlns="">
      <p:transition spd="slow" advTm="511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5022" y="465391"/>
            <a:ext cx="312938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i="1" u="sng" dirty="0" err="1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b="1" i="1" u="sng" dirty="0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i="1" u="sng" dirty="0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i="1" u="sng" dirty="0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endParaRPr lang="en-US" sz="2800" b="1" i="1" u="sng" cap="none" spc="0" dirty="0">
              <a:ln w="0"/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66122" y="3395911"/>
            <a:ext cx="2127183" cy="50051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052957" y="3406437"/>
            <a:ext cx="4138863" cy="50051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57232" y="6357487"/>
            <a:ext cx="2890002" cy="50051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45552" y="6296126"/>
            <a:ext cx="4225491" cy="50051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27" y="1103789"/>
            <a:ext cx="3586926" cy="23131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0426" y="1123038"/>
            <a:ext cx="3226413" cy="231317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0087" y="1123036"/>
            <a:ext cx="4041913" cy="231317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77" y="3927462"/>
            <a:ext cx="3740793" cy="232328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0426" y="3982947"/>
            <a:ext cx="3460127" cy="231317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00853" y="3982947"/>
            <a:ext cx="3926324" cy="2313179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3ADB7DE2-0C8B-4CB2-8A14-E5CC71433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77" y="159463"/>
            <a:ext cx="12316239" cy="638399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621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934"/>
    </mc:Choice>
    <mc:Fallback xmlns="">
      <p:transition spd="slow" advTm="449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7CD03-EBC9-4629-8956-4B6E85FEC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33841" cy="2010430"/>
          </a:xfrm>
        </p:spPr>
        <p:txBody>
          <a:bodyPr>
            <a:no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47.1,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536657E-B0F7-451F-ABDE-E8F326682B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0906" y="2375555"/>
            <a:ext cx="7060677" cy="398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25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2FFDED6-49E2-4923-9CCC-817101B7D766}"/>
              </a:ext>
            </a:extLst>
          </p:cNvPr>
          <p:cNvSpPr txBox="1"/>
          <p:nvPr/>
        </p:nvSpPr>
        <p:spPr>
          <a:xfrm>
            <a:off x="748743" y="2762462"/>
            <a:ext cx="113173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207FCA-F238-49A2-B9F5-8E98DDB0E882}"/>
              </a:ext>
            </a:extLst>
          </p:cNvPr>
          <p:cNvSpPr/>
          <p:nvPr/>
        </p:nvSpPr>
        <p:spPr>
          <a:xfrm>
            <a:off x="122340" y="1107995"/>
            <a:ext cx="8864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</a:t>
            </a:r>
            <a:endParaRPr lang="en-US" sz="4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B8A5EF-CFE7-4B80-9315-F8660F63A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835" y="656495"/>
            <a:ext cx="10528705" cy="16998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389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78"/>
    </mc:Choice>
    <mc:Fallback xmlns="">
      <p:transition spd="slow" advTm="21278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6.5|1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9|40.7|7.5|18.7|3.9|0.7|0.6|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2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0.7|3.7|8.4|1|0.9|5.1|2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8|0.6|5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9|17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2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6.1|5.1|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6|1.8|10.9|1.2|24.1|0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8|2.3|0.5|3.6|0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1551</Words>
  <Application>Microsoft Office PowerPoint</Application>
  <PresentationFormat>Widescreen</PresentationFormat>
  <Paragraphs>182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.VnTime</vt:lpstr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MỘT SỐ HÌNH ẢNH VỀ Ô NHIỄM MÔI TRƯỜNG.</vt:lpstr>
      <vt:lpstr>I. Tác động của con người tới môi trường qua  các thời kì phát triển của xã hội </vt:lpstr>
      <vt:lpstr>I. Tác động của con người tới môi trường qua  các thời kì phát triển của xã hội </vt:lpstr>
      <vt:lpstr>I. Tác động của con người tới môi trường qua  các thời kì phát triển của xã hội </vt:lpstr>
      <vt:lpstr>I. Tác động của con người tới môi trường qua các thời kì phát triển của xã hội </vt:lpstr>
      <vt:lpstr>Đọc các thông tin trên và quan sát hình 47.1, thảo luận để thực hiện các yêu cầu sau: ? Trình bày tác động của hoạt động trồng trọt đến môi trường qua các thời kì phát triển của xã hội.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Báo báo theo nhóm: Điều tra tình trạng ô nhiễm ở địa phương và điền vào bảng 47.1  Bảng 47.1.Tình trạng ô nhiễm một số loại môi trường ở địa phương. </vt:lpstr>
      <vt:lpstr>PowerPoint Presentation</vt:lpstr>
      <vt:lpstr>PowerPoint Presentation</vt:lpstr>
      <vt:lpstr>IV. BẢO VỆ ĐỘNG VẬT HOANG DÃ.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VnTeach.Com</dc:creator>
  <cp:keywords>VnTeach.Com</cp:keywords>
  <cp:lastModifiedBy>admin</cp:lastModifiedBy>
  <cp:revision>1</cp:revision>
  <dcterms:created xsi:type="dcterms:W3CDTF">2021-08-02T03:18:39Z</dcterms:created>
  <dcterms:modified xsi:type="dcterms:W3CDTF">2024-02-17T08:54:13Z</dcterms:modified>
</cp:coreProperties>
</file>