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704" r:id="rId2"/>
  </p:sldMasterIdLst>
  <p:notesMasterIdLst>
    <p:notesMasterId r:id="rId33"/>
  </p:notesMasterIdLst>
  <p:sldIdLst>
    <p:sldId id="310" r:id="rId3"/>
    <p:sldId id="295" r:id="rId4"/>
    <p:sldId id="336" r:id="rId5"/>
    <p:sldId id="337" r:id="rId6"/>
    <p:sldId id="312" r:id="rId7"/>
    <p:sldId id="269" r:id="rId8"/>
    <p:sldId id="314" r:id="rId9"/>
    <p:sldId id="315" r:id="rId10"/>
    <p:sldId id="316" r:id="rId11"/>
    <p:sldId id="317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32" r:id="rId25"/>
    <p:sldId id="333" r:id="rId26"/>
    <p:sldId id="290" r:id="rId27"/>
    <p:sldId id="271" r:id="rId28"/>
    <p:sldId id="275" r:id="rId29"/>
    <p:sldId id="274" r:id="rId30"/>
    <p:sldId id="287" r:id="rId31"/>
    <p:sldId id="28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C3399"/>
    <a:srgbClr val="1A2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E70BB-F7E9-4E19-8282-81EC69379E3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499B27-3137-4AE6-BFE5-AA07D8EF7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32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499B27-3137-4AE6-BFE5-AA07D8EF78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670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1986B4-AC75-45C1-9D7B-3F0728E6A5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484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414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215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134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082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11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87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248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42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402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327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385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9291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789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365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0060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8898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67517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093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731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74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23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814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36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724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634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702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799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709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731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istrator\Desktop\Mr_Turtle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microsoft.com/office/2007/relationships/hdphoto" Target="../media/hdphoto1.wdp"/><Relationship Id="rId3" Type="http://schemas.openxmlformats.org/officeDocument/2006/relationships/image" Target="../media/image9.png"/><Relationship Id="rId7" Type="http://schemas.openxmlformats.org/officeDocument/2006/relationships/slide" Target="slide4.xm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slide" Target="slide6.xml"/><Relationship Id="rId4" Type="http://schemas.openxmlformats.org/officeDocument/2006/relationships/slide" Target="slide8.xml"/><Relationship Id="rId9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8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10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11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9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13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30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5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5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5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5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404665"/>
            <a:ext cx="91440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sát lược đồ tự nhiên Bắc Mĩ và trả lời nhanh các cây hỏi sau:</a:t>
            </a: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9536" y="908721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1. Bắc Mỹ có các quốc gia nào?</a:t>
            </a:r>
            <a:endParaRPr lang="en-US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2073" y="4887902"/>
            <a:ext cx="6723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4. Tên eo đất phía Nam là gì?</a:t>
            </a:r>
            <a:endParaRPr lang="en-US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3532" y="2272307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2. Bắc Mĩ nằm giữa 2 đại dương nào?</a:t>
            </a:r>
            <a:endParaRPr lang="en-US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8623" y="3810568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3. Tên dạy núi phía Tây là gì?</a:t>
            </a:r>
            <a:endParaRPr lang="en-US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90532" y="1610535"/>
            <a:ext cx="4609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Ca-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91951" y="3028749"/>
            <a:ext cx="5401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90532" y="4365104"/>
            <a:ext cx="4609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Cóoc -đi-e.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90532" y="5445224"/>
            <a:ext cx="2953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Eo đất Trung Mĩ.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66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404664"/>
            <a:ext cx="579613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96688" y="1556792"/>
            <a:ext cx="10513168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Chia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nhanh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Giáo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chiếu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giơ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giành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thắng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95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Khỉ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Táo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038b4ff17003114c478d29a567a6daa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7200" y="1447800"/>
            <a:ext cx="2993754" cy="4800600"/>
          </a:xfrm>
          <a:prstGeom prst="rect">
            <a:avLst/>
          </a:prstGeom>
        </p:spPr>
      </p:pic>
      <p:pic>
        <p:nvPicPr>
          <p:cNvPr id="5" name="Picture 4" descr="4a28406e86abb27c8f54aaa4fce82474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81996" y="4733540"/>
            <a:ext cx="2286005" cy="2124460"/>
          </a:xfrm>
          <a:prstGeom prst="rect">
            <a:avLst/>
          </a:prstGeom>
        </p:spPr>
      </p:pic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8763000" y="50292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Calibri"/>
              </a:rPr>
              <a:t>PLAY</a:t>
            </a:r>
          </a:p>
        </p:txBody>
      </p:sp>
      <p:pic>
        <p:nvPicPr>
          <p:cNvPr id="7" name="Mr_Turtl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685800" y="2514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40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871ae532f8a54d4c42f4a31c510cfe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2200" y="1219200"/>
            <a:ext cx="4495800" cy="4992320"/>
          </a:xfrm>
          <a:prstGeom prst="rect">
            <a:avLst/>
          </a:prstGeom>
        </p:spPr>
      </p:pic>
      <p:pic>
        <p:nvPicPr>
          <p:cNvPr id="5" name="Picture 4" descr="40f9fda41d493f5ee4f319e5666124a8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8991600" y="2286000"/>
            <a:ext cx="1295400" cy="1219200"/>
          </a:xfrm>
          <a:prstGeom prst="rect">
            <a:avLst/>
          </a:prstGeom>
        </p:spPr>
      </p:pic>
      <p:pic>
        <p:nvPicPr>
          <p:cNvPr id="6" name="Picture 5" descr="40f9fda41d493f5ee4f319e5666124a8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8686800" y="3657600"/>
            <a:ext cx="1295400" cy="1219200"/>
          </a:xfrm>
          <a:prstGeom prst="rect">
            <a:avLst/>
          </a:prstGeom>
        </p:spPr>
      </p:pic>
      <p:pic>
        <p:nvPicPr>
          <p:cNvPr id="7" name="Picture 6" descr="40f9fda41d493f5ee4f319e5666124a8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629400" y="2286000"/>
            <a:ext cx="1219200" cy="1219200"/>
          </a:xfrm>
          <a:prstGeom prst="rect">
            <a:avLst/>
          </a:prstGeom>
        </p:spPr>
      </p:pic>
      <p:pic>
        <p:nvPicPr>
          <p:cNvPr id="8" name="Picture 7" descr="40f9fda41d493f5ee4f319e5666124a8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162800" y="1295400"/>
            <a:ext cx="1295400" cy="1295400"/>
          </a:xfrm>
          <a:prstGeom prst="rect">
            <a:avLst/>
          </a:prstGeom>
        </p:spPr>
      </p:pic>
      <p:pic>
        <p:nvPicPr>
          <p:cNvPr id="9" name="Picture 8" descr="40f9fda41d493f5ee4f319e5666124a8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8305800" y="1447800"/>
            <a:ext cx="1219201" cy="1219200"/>
          </a:xfrm>
          <a:prstGeom prst="rect">
            <a:avLst/>
          </a:prstGeom>
        </p:spPr>
      </p:pic>
      <p:pic>
        <p:nvPicPr>
          <p:cNvPr id="10" name="Picture 9" descr="40f9fda41d493f5ee4f319e5666124a8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248399" y="3581400"/>
            <a:ext cx="1219201" cy="1143000"/>
          </a:xfrm>
          <a:prstGeom prst="rect">
            <a:avLst/>
          </a:prstGeom>
        </p:spPr>
      </p:pic>
      <p:pic>
        <p:nvPicPr>
          <p:cNvPr id="11" name="Picture 10" descr="40f9fda41d493f5ee4f319e5666124a8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772400" y="2514600"/>
            <a:ext cx="1295400" cy="1295400"/>
          </a:xfrm>
          <a:prstGeom prst="rect">
            <a:avLst/>
          </a:prstGeom>
        </p:spPr>
      </p:pic>
      <p:pic>
        <p:nvPicPr>
          <p:cNvPr id="13" name="Picture 12" descr="886255f75f86d6f948235e2659cdd1c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2800" y="4864894"/>
            <a:ext cx="2057400" cy="1993106"/>
          </a:xfrm>
          <a:prstGeom prst="rect">
            <a:avLst/>
          </a:prstGeom>
        </p:spPr>
      </p:pic>
      <p:pic>
        <p:nvPicPr>
          <p:cNvPr id="16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124200"/>
            <a:ext cx="1752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45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33333E-6 L 0.18768 -3.33333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0.1722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68 -3.33333E-6 L 0.26268 -3.33333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22222E-6 L 1.11022E-16 0.3444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267 0 L 0.34601 0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33333E-6 L -0.00417 0.4833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2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6 -3.33333E-6 L 0.396 -3.33333E-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00417 0.2944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601 -2.22222E-6 L 0.47934 -2.22222E-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5.55112E-17 L -3.33333E-6 0.4555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934 -3.33333E-6 L 0.52934 -3.33333E-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00416 0.13334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3 -2.22222E-6 L 0.02083 0.3333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934 -3.33333E-6 L 0.571 -3.33333E-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914400"/>
            <a:ext cx="5943600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Mật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ngòi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09900" y="2453173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Khá dày</a:t>
            </a:r>
            <a:endParaRPr lang="en-US" sz="28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42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81600" y="4495800"/>
            <a:ext cx="190008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56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34844" y="227112"/>
            <a:ext cx="7613646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1584" y="476672"/>
            <a:ext cx="64548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2.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Sông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ngòi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Bắc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Mĩ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bố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3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8920" y="2360712"/>
            <a:ext cx="6637538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99" y="2513112"/>
            <a:ext cx="4030046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99657" y="2971580"/>
            <a:ext cx="4322209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endParaRPr lang="en-US" sz="3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49643" y="4341912"/>
            <a:ext cx="243397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5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914400"/>
            <a:ext cx="5943600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vi-VN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 ở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dương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42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67200" y="30480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Đại Tây Dương</a:t>
            </a:r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29200" y="4419600"/>
            <a:ext cx="190008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43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4.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endParaRPr lang="en-US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42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67200" y="3048001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prstClr val="black"/>
                </a:solidFill>
                <a:latin typeface="Calibri"/>
              </a:rPr>
              <a:t>Mưa và băng, tuyết tan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29200" y="4419600"/>
            <a:ext cx="190008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2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5.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67200" y="914400"/>
            <a:ext cx="2743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42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67200" y="3048001"/>
            <a:ext cx="266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000" b="1">
                <a:latin typeface="Times New Roman" panose="02020603050405020304" pitchFamily="18" charset="0"/>
                <a:ea typeface="Calibri" panose="020F0502020204030204" pitchFamily="34" charset="0"/>
              </a:rPr>
              <a:t>Mi-xi-xi-pi – Mit-xu-ri.</a:t>
            </a:r>
            <a:endParaRPr lang="en-US" sz="30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05400" y="4419600"/>
            <a:ext cx="190008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3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19706" y="116632"/>
            <a:ext cx="6723687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9696" y="301906"/>
            <a:ext cx="4327376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-xi-xi-pi –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Mit-xu-ri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bắt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24516" y="2250232"/>
            <a:ext cx="5861676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619" y="2402632"/>
            <a:ext cx="3558974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873754" y="2859832"/>
            <a:ext cx="3017039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-e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36410" y="4231432"/>
            <a:ext cx="2149467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5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69064" y="304800"/>
            <a:ext cx="6817737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86800" y="807057"/>
            <a:ext cx="4141933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-xi-xi-pi –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Mit-xu-ri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vịnh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5932" y="2438400"/>
            <a:ext cx="5943668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245" y="2590800"/>
            <a:ext cx="3608756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874960" y="3048000"/>
            <a:ext cx="3059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prstClr val="black"/>
                </a:solidFill>
                <a:latin typeface="Calibri"/>
              </a:rPr>
              <a:t>Mê-hi-cô</a:t>
            </a:r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25952" y="4419600"/>
            <a:ext cx="2179533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42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436462" y="424304"/>
            <a:ext cx="819137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35560" y="0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TỰ NHIÊN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BẮC MĨ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858289"/>
            <a:ext cx="9036496" cy="59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3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31704" y="548681"/>
            <a:ext cx="4797896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8.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 châu Mĩ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vịnh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42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67200" y="3048001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prstClr val="black"/>
                </a:solidFill>
                <a:latin typeface="Calibri"/>
              </a:rPr>
              <a:t>Bắc Mĩ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05400" y="4419600"/>
            <a:ext cx="190008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59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94484" y="620689"/>
            <a:ext cx="56886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9.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3000" b="1" dirty="0">
              <a:solidFill>
                <a:prstClr val="black"/>
              </a:solidFill>
              <a:latin typeface="Calibri"/>
            </a:endParaRPr>
          </a:p>
          <a:p>
            <a:pPr algn="ctr"/>
            <a:endParaRPr lang="en-US" sz="3000" b="1" dirty="0">
              <a:solidFill>
                <a:prstClr val="black"/>
              </a:solidFill>
              <a:latin typeface="Calibri"/>
            </a:endParaRPr>
          </a:p>
          <a:p>
            <a:pPr algn="ctr"/>
            <a:endParaRPr lang="en-US" sz="3000" b="1" dirty="0">
              <a:solidFill>
                <a:prstClr val="black"/>
              </a:solidFill>
              <a:latin typeface="Calibri"/>
            </a:endParaRPr>
          </a:p>
          <a:p>
            <a:pPr algn="ctr">
              <a:lnSpc>
                <a:spcPct val="120000"/>
              </a:lnSpc>
            </a:pPr>
            <a:endParaRPr lang="en-US" sz="3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42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67200" y="3048001"/>
            <a:ext cx="266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b="1" dirty="0">
                <a:solidFill>
                  <a:prstClr val="black"/>
                </a:solidFill>
                <a:latin typeface="Calibri"/>
              </a:rPr>
              <a:t>Đồng bằng trung tâm</a:t>
            </a:r>
            <a:endParaRPr lang="en-US" sz="30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05400" y="4419600"/>
            <a:ext cx="190008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3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67000" y="480652"/>
            <a:ext cx="5943600" cy="17827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59224" y="914401"/>
            <a:ext cx="5927576" cy="345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ngọt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  <a:p>
            <a:pPr algn="ctr">
              <a:lnSpc>
                <a:spcPct val="120000"/>
              </a:lnSpc>
            </a:pP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42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67200" y="30480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prstClr val="black"/>
                </a:solidFill>
                <a:latin typeface="+mj-lt"/>
              </a:rPr>
              <a:t>Hồ Thượng</a:t>
            </a:r>
            <a:endParaRPr lang="en-US" sz="2800" b="1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05400" y="4419600"/>
            <a:ext cx="190008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5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31504" y="476673"/>
            <a:ext cx="8928992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lưới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31504" y="2785604"/>
            <a:ext cx="7200800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454362"/>
              </p:ext>
            </p:extLst>
          </p:nvPr>
        </p:nvGraphicFramePr>
        <p:xfrm>
          <a:off x="1635764" y="3717032"/>
          <a:ext cx="8928992" cy="2926080"/>
        </p:xfrm>
        <a:graphic>
          <a:graphicData uri="http://schemas.openxmlformats.org/drawingml/2006/table">
            <a:tbl>
              <a:tblPr firstRow="1" firstCol="1" bandRow="1"/>
              <a:tblGrid>
                <a:gridCol w="1785235">
                  <a:extLst>
                    <a:ext uri="{9D8B030D-6E8A-4147-A177-3AD203B41FA5}">
                      <a16:colId xmlns:a16="http://schemas.microsoft.com/office/drawing/2014/main" xmlns="" val="1026843886"/>
                    </a:ext>
                  </a:extLst>
                </a:gridCol>
                <a:gridCol w="1785235">
                  <a:extLst>
                    <a:ext uri="{9D8B030D-6E8A-4147-A177-3AD203B41FA5}">
                      <a16:colId xmlns:a16="http://schemas.microsoft.com/office/drawing/2014/main" xmlns="" val="4121284579"/>
                    </a:ext>
                  </a:extLst>
                </a:gridCol>
                <a:gridCol w="1786174">
                  <a:extLst>
                    <a:ext uri="{9D8B030D-6E8A-4147-A177-3AD203B41FA5}">
                      <a16:colId xmlns:a16="http://schemas.microsoft.com/office/drawing/2014/main" xmlns="" val="4064179898"/>
                    </a:ext>
                  </a:extLst>
                </a:gridCol>
                <a:gridCol w="1786174">
                  <a:extLst>
                    <a:ext uri="{9D8B030D-6E8A-4147-A177-3AD203B41FA5}">
                      <a16:colId xmlns:a16="http://schemas.microsoft.com/office/drawing/2014/main" xmlns="" val="3888363254"/>
                    </a:ext>
                  </a:extLst>
                </a:gridCol>
                <a:gridCol w="1786174">
                  <a:extLst>
                    <a:ext uri="{9D8B030D-6E8A-4147-A177-3AD203B41FA5}">
                      <a16:colId xmlns:a16="http://schemas.microsoft.com/office/drawing/2014/main" xmlns="" val="30842378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Phân bố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hậu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Động vật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Thực vật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287292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Đới lạnh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70369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Đới</a:t>
                      </a:r>
                      <a:r>
                        <a:rPr lang="en-US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ôn</a:t>
                      </a:r>
                      <a:r>
                        <a:rPr lang="en-US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hòa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116876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Đới</a:t>
                      </a:r>
                      <a:r>
                        <a:rPr lang="en-US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nóng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38394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59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564580"/>
              </p:ext>
            </p:extLst>
          </p:nvPr>
        </p:nvGraphicFramePr>
        <p:xfrm>
          <a:off x="1552397" y="404664"/>
          <a:ext cx="9144000" cy="5991242"/>
        </p:xfrm>
        <a:graphic>
          <a:graphicData uri="http://schemas.openxmlformats.org/drawingml/2006/table">
            <a:tbl>
              <a:tblPr firstRow="1" firstCol="1" bandRow="1"/>
              <a:tblGrid>
                <a:gridCol w="1187624">
                  <a:extLst>
                    <a:ext uri="{9D8B030D-6E8A-4147-A177-3AD203B41FA5}">
                      <a16:colId xmlns:a16="http://schemas.microsoft.com/office/drawing/2014/main" xmlns="" val="74942515"/>
                    </a:ext>
                  </a:extLst>
                </a:gridCol>
                <a:gridCol w="3029389">
                  <a:extLst>
                    <a:ext uri="{9D8B030D-6E8A-4147-A177-3AD203B41FA5}">
                      <a16:colId xmlns:a16="http://schemas.microsoft.com/office/drawing/2014/main" xmlns="" val="3509350215"/>
                    </a:ext>
                  </a:extLst>
                </a:gridCol>
                <a:gridCol w="1147075">
                  <a:extLst>
                    <a:ext uri="{9D8B030D-6E8A-4147-A177-3AD203B41FA5}">
                      <a16:colId xmlns:a16="http://schemas.microsoft.com/office/drawing/2014/main" xmlns="" val="2625932267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6335199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3706515460"/>
                    </a:ext>
                  </a:extLst>
                </a:gridCol>
                <a:gridCol w="35496">
                  <a:extLst>
                    <a:ext uri="{9D8B030D-6E8A-4147-A177-3AD203B41FA5}">
                      <a16:colId xmlns:a16="http://schemas.microsoft.com/office/drawing/2014/main" xmlns="" val="1877442697"/>
                    </a:ext>
                  </a:extLst>
                </a:gridCol>
              </a:tblGrid>
              <a:tr h="892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Đới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Phân bố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Khí hậu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Động vật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31035807"/>
                  </a:ext>
                </a:extLst>
              </a:tr>
              <a:tr h="1197089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Đới lạnh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đảo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quần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đảo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phía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rìa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đảo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A-la-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xca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Ca-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Khắc nghiệt.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chịu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lạnh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gấu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cực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bò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tuyết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tuần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lộc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chim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,…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Nghèo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nàn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rêu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99936536"/>
                  </a:ext>
                </a:extLst>
              </a:tr>
              <a:tr h="167563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Đới ôn hòa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Phần lớn miền núi phía Tây, miền đồng bằng trung tâm, miền núi và sơn nguyên phía Đông.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Khí hậu ôn hòa với 4 mùa rõ rệt.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Gồm rừng lá kim, rừng lá rộng, rừng hỗn hợp và thảo nguyên.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thú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thú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thịt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thú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gặm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nhâm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bò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chim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5097154"/>
                  </a:ext>
                </a:extLst>
              </a:tr>
              <a:tr h="2011324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Đới nóng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Phía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đảo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Flo-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rìa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Tây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Kì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Khí hậu nóng ẩm, điều hòa.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Rừng cận nhiệt ẩm, rừng và cây bụi lá cứng cận nhiệt Địa Trung Hải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linh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sư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chó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sói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gấu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thỏ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sóc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báo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99616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80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4502150" cy="704850"/>
          </a:xfrm>
        </p:spPr>
        <p:txBody>
          <a:bodyPr>
            <a:normAutofit/>
          </a:bodyPr>
          <a:lstStyle/>
          <a:p>
            <a:pPr marL="320040" indent="-320040">
              <a:buClr>
                <a:schemeClr val="accent6">
                  <a:lumMod val="75000"/>
                </a:schemeClr>
              </a:buClr>
              <a:defRPr/>
            </a:pPr>
            <a:r>
              <a:rPr lang="vi-V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951984" y="1628800"/>
            <a:ext cx="4258816" cy="4391000"/>
          </a:xfrm>
          <a:prstGeom prst="rect">
            <a:avLst/>
          </a:prstGeom>
          <a:ln w="38100">
            <a:solidFill>
              <a:srgbClr val="009900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2286000" y="2286001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2133600" y="5105401"/>
            <a:ext cx="3048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6248401" y="2057401"/>
            <a:ext cx="3292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6172200" y="2667001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sộ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6172200" y="3276601"/>
            <a:ext cx="4038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máng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6172200" y="3886201"/>
            <a:ext cx="396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Nam</a:t>
            </a: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6172200" y="4495800"/>
            <a:ext cx="3962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6172200" y="5410201"/>
            <a:ext cx="434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</p:txBody>
      </p:sp>
      <p:sp>
        <p:nvSpPr>
          <p:cNvPr id="51212" name="Text Box 12"/>
          <p:cNvSpPr txBox="1">
            <a:spLocks noChangeArrowheads="1"/>
          </p:cNvSpPr>
          <p:nvPr/>
        </p:nvSpPr>
        <p:spPr bwMode="auto">
          <a:xfrm>
            <a:off x="3314700" y="1095494"/>
            <a:ext cx="333028" cy="369332"/>
          </a:xfrm>
          <a:prstGeom prst="rect">
            <a:avLst/>
          </a:prstGeom>
          <a:solidFill>
            <a:srgbClr val="FFFF00"/>
          </a:solidFill>
          <a:ln w="38100">
            <a:solidFill>
              <a:srgbClr val="6600CC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1213" name="Text Box 13"/>
          <p:cNvSpPr txBox="1">
            <a:spLocks noChangeArrowheads="1"/>
          </p:cNvSpPr>
          <p:nvPr/>
        </p:nvSpPr>
        <p:spPr bwMode="auto">
          <a:xfrm>
            <a:off x="7852792" y="1087834"/>
            <a:ext cx="331440" cy="369332"/>
          </a:xfrm>
          <a:prstGeom prst="rect">
            <a:avLst/>
          </a:prstGeom>
          <a:solidFill>
            <a:srgbClr val="FFFF00"/>
          </a:solidFill>
          <a:ln w="38100">
            <a:solidFill>
              <a:srgbClr val="6600CC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51214" name="Text Box 14"/>
          <p:cNvSpPr txBox="1">
            <a:spLocks noChangeArrowheads="1"/>
          </p:cNvSpPr>
          <p:nvPr/>
        </p:nvSpPr>
        <p:spPr bwMode="auto">
          <a:xfrm>
            <a:off x="2133600" y="3581401"/>
            <a:ext cx="2667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15" name="Rectangle 15"/>
          <p:cNvSpPr>
            <a:spLocks noChangeArrowheads="1"/>
          </p:cNvSpPr>
          <p:nvPr/>
        </p:nvSpPr>
        <p:spPr bwMode="auto">
          <a:xfrm>
            <a:off x="1981200" y="1600200"/>
            <a:ext cx="3581400" cy="4419600"/>
          </a:xfrm>
          <a:prstGeom prst="rect">
            <a:avLst/>
          </a:prstGeom>
          <a:noFill/>
          <a:ln w="38100">
            <a:solidFill>
              <a:srgbClr val="00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800"/>
          </a:p>
        </p:txBody>
      </p:sp>
      <p:sp>
        <p:nvSpPr>
          <p:cNvPr id="51216" name="Line 16"/>
          <p:cNvSpPr>
            <a:spLocks noChangeShapeType="1"/>
          </p:cNvSpPr>
          <p:nvPr/>
        </p:nvSpPr>
        <p:spPr bwMode="auto">
          <a:xfrm>
            <a:off x="4495800" y="2514600"/>
            <a:ext cx="1752600" cy="335756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7" name="Line 17"/>
          <p:cNvSpPr>
            <a:spLocks noChangeShapeType="1"/>
          </p:cNvSpPr>
          <p:nvPr/>
        </p:nvSpPr>
        <p:spPr bwMode="auto">
          <a:xfrm>
            <a:off x="4495800" y="2514600"/>
            <a:ext cx="1752600" cy="1524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8" name="Line 18"/>
          <p:cNvSpPr>
            <a:spLocks noChangeShapeType="1"/>
          </p:cNvSpPr>
          <p:nvPr/>
        </p:nvSpPr>
        <p:spPr bwMode="auto">
          <a:xfrm flipV="1">
            <a:off x="4495800" y="3505200"/>
            <a:ext cx="1676400" cy="381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9" name="Line 19"/>
          <p:cNvSpPr>
            <a:spLocks noChangeShapeType="1"/>
          </p:cNvSpPr>
          <p:nvPr/>
        </p:nvSpPr>
        <p:spPr bwMode="auto">
          <a:xfrm>
            <a:off x="4495800" y="3886200"/>
            <a:ext cx="1676400" cy="762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0" name="Line 20"/>
          <p:cNvSpPr>
            <a:spLocks noChangeShapeType="1"/>
          </p:cNvSpPr>
          <p:nvPr/>
        </p:nvSpPr>
        <p:spPr bwMode="auto">
          <a:xfrm flipV="1">
            <a:off x="4495800" y="2362200"/>
            <a:ext cx="1752600" cy="29718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1" name="Line 21"/>
          <p:cNvSpPr>
            <a:spLocks noChangeShapeType="1"/>
          </p:cNvSpPr>
          <p:nvPr/>
        </p:nvSpPr>
        <p:spPr bwMode="auto">
          <a:xfrm>
            <a:off x="4495800" y="5334000"/>
            <a:ext cx="1676400" cy="2286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12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5" dur="5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0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5" dur="5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0" dur="5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5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0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 animBg="1"/>
      <p:bldP spid="51204" grpId="0"/>
      <p:bldP spid="51205" grpId="0"/>
      <p:bldP spid="51206" grpId="0"/>
      <p:bldP spid="51207" grpId="0"/>
      <p:bldP spid="51208" grpId="0"/>
      <p:bldP spid="51209" grpId="0"/>
      <p:bldP spid="51210" grpId="0"/>
      <p:bldP spid="51211" grpId="0"/>
      <p:bldP spid="51212" grpId="0" animBg="1"/>
      <p:bldP spid="51213" grpId="0" animBg="1"/>
      <p:bldP spid="51214" grpId="0"/>
      <p:bldP spid="51215" grpId="0" animBg="1"/>
      <p:bldP spid="51216" grpId="0" animBg="1"/>
      <p:bldP spid="51217" grpId="0" animBg="1"/>
      <p:bldP spid="51218" grpId="0" animBg="1"/>
      <p:bldP spid="51219" grpId="0" animBg="1"/>
      <p:bldP spid="51220" grpId="0" animBg="1"/>
      <p:bldP spid="512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762000"/>
          </a:xfrm>
          <a:solidFill>
            <a:schemeClr val="bg1"/>
          </a:solidFill>
        </p:spPr>
        <p:txBody>
          <a:bodyPr/>
          <a:lstStyle/>
          <a:p>
            <a:pPr marL="320040" indent="-320040">
              <a:buClr>
                <a:schemeClr val="accent6">
                  <a:lumMod val="75000"/>
                </a:schemeClr>
              </a:buClr>
              <a:defRPr/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?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Xác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định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vị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trí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sông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Mit-xu-ri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Mi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-xi-xi-pi?</a:t>
            </a:r>
            <a:endParaRPr lang="vi-VN" sz="28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19459" name="Picture 3" descr="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685800"/>
            <a:ext cx="9144000" cy="624840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6436" name="Rectangle 4"/>
          <p:cNvSpPr>
            <a:spLocks noChangeArrowheads="1"/>
          </p:cNvSpPr>
          <p:nvPr/>
        </p:nvSpPr>
        <p:spPr bwMode="auto">
          <a:xfrm rot="3412490">
            <a:off x="4884448" y="3060185"/>
            <a:ext cx="184731" cy="3693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vi-VN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6437" name="AutoShape 5"/>
          <p:cNvSpPr>
            <a:spLocks noChangeArrowheads="1"/>
          </p:cNvSpPr>
          <p:nvPr/>
        </p:nvSpPr>
        <p:spPr bwMode="auto">
          <a:xfrm>
            <a:off x="1524000" y="5105400"/>
            <a:ext cx="2209800" cy="609600"/>
          </a:xfrm>
          <a:prstGeom prst="wedgeRectCallout">
            <a:avLst>
              <a:gd name="adj1" fmla="val 74552"/>
              <a:gd name="adj2" fmla="val -34056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en-US" sz="2800" dirty="0" err="1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S.Mit-xu-ri</a:t>
            </a:r>
            <a:endParaRPr lang="vi-VN" sz="2800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3200" dirty="0">
              <a:solidFill>
                <a:srgbClr val="FF3300"/>
              </a:solidFill>
            </a:endParaRPr>
          </a:p>
        </p:txBody>
      </p:sp>
      <p:sp>
        <p:nvSpPr>
          <p:cNvPr id="146438" name="AutoShape 6"/>
          <p:cNvSpPr>
            <a:spLocks noChangeArrowheads="1"/>
          </p:cNvSpPr>
          <p:nvPr/>
        </p:nvSpPr>
        <p:spPr bwMode="auto">
          <a:xfrm>
            <a:off x="8243094" y="1515269"/>
            <a:ext cx="2590800" cy="609600"/>
          </a:xfrm>
          <a:prstGeom prst="wedgeRectCallout">
            <a:avLst>
              <a:gd name="adj1" fmla="val -144912"/>
              <a:gd name="adj2" fmla="val 37083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en-US" sz="2800" dirty="0" err="1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S.Mi</a:t>
            </a:r>
            <a:r>
              <a:rPr lang="en-US" sz="280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-xi-xi-pi</a:t>
            </a:r>
            <a:endParaRPr lang="en-US" sz="28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441" name="Freeform 9"/>
          <p:cNvSpPr>
            <a:spLocks/>
          </p:cNvSpPr>
          <p:nvPr/>
        </p:nvSpPr>
        <p:spPr bwMode="auto">
          <a:xfrm>
            <a:off x="5148263" y="3556000"/>
            <a:ext cx="222250" cy="508000"/>
          </a:xfrm>
          <a:custGeom>
            <a:avLst/>
            <a:gdLst>
              <a:gd name="T0" fmla="*/ 67 w 140"/>
              <a:gd name="T1" fmla="*/ 0 h 320"/>
              <a:gd name="T2" fmla="*/ 12 w 140"/>
              <a:gd name="T3" fmla="*/ 27 h 320"/>
              <a:gd name="T4" fmla="*/ 67 w 140"/>
              <a:gd name="T5" fmla="*/ 91 h 320"/>
              <a:gd name="T6" fmla="*/ 122 w 140"/>
              <a:gd name="T7" fmla="*/ 155 h 320"/>
              <a:gd name="T8" fmla="*/ 76 w 140"/>
              <a:gd name="T9" fmla="*/ 265 h 320"/>
              <a:gd name="T10" fmla="*/ 67 w 140"/>
              <a:gd name="T11" fmla="*/ 320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" h="320">
                <a:moveTo>
                  <a:pt x="67" y="0"/>
                </a:moveTo>
                <a:cubicBezTo>
                  <a:pt x="56" y="4"/>
                  <a:pt x="17" y="13"/>
                  <a:pt x="12" y="27"/>
                </a:cubicBezTo>
                <a:cubicBezTo>
                  <a:pt x="0" y="58"/>
                  <a:pt x="47" y="85"/>
                  <a:pt x="67" y="91"/>
                </a:cubicBezTo>
                <a:cubicBezTo>
                  <a:pt x="87" y="112"/>
                  <a:pt x="101" y="135"/>
                  <a:pt x="122" y="155"/>
                </a:cubicBezTo>
                <a:cubicBezTo>
                  <a:pt x="140" y="211"/>
                  <a:pt x="121" y="235"/>
                  <a:pt x="76" y="265"/>
                </a:cubicBezTo>
                <a:cubicBezTo>
                  <a:pt x="64" y="302"/>
                  <a:pt x="67" y="283"/>
                  <a:pt x="67" y="320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43" name="Freeform 11"/>
          <p:cNvSpPr>
            <a:spLocks/>
          </p:cNvSpPr>
          <p:nvPr/>
        </p:nvSpPr>
        <p:spPr bwMode="auto">
          <a:xfrm>
            <a:off x="3527425" y="3135314"/>
            <a:ext cx="420688" cy="479425"/>
          </a:xfrm>
          <a:custGeom>
            <a:avLst/>
            <a:gdLst>
              <a:gd name="T0" fmla="*/ 265 w 265"/>
              <a:gd name="T1" fmla="*/ 302 h 302"/>
              <a:gd name="T2" fmla="*/ 210 w 265"/>
              <a:gd name="T3" fmla="*/ 274 h 302"/>
              <a:gd name="T4" fmla="*/ 201 w 265"/>
              <a:gd name="T5" fmla="*/ 247 h 302"/>
              <a:gd name="T6" fmla="*/ 183 w 265"/>
              <a:gd name="T7" fmla="*/ 228 h 302"/>
              <a:gd name="T8" fmla="*/ 210 w 265"/>
              <a:gd name="T9" fmla="*/ 155 h 302"/>
              <a:gd name="T10" fmla="*/ 228 w 265"/>
              <a:gd name="T11" fmla="*/ 100 h 302"/>
              <a:gd name="T12" fmla="*/ 201 w 265"/>
              <a:gd name="T13" fmla="*/ 82 h 302"/>
              <a:gd name="T14" fmla="*/ 27 w 265"/>
              <a:gd name="T15" fmla="*/ 36 h 302"/>
              <a:gd name="T16" fmla="*/ 0 w 265"/>
              <a:gd name="T17" fmla="*/ 0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65" h="302">
                <a:moveTo>
                  <a:pt x="265" y="302"/>
                </a:moveTo>
                <a:cubicBezTo>
                  <a:pt x="248" y="296"/>
                  <a:pt x="222" y="289"/>
                  <a:pt x="210" y="274"/>
                </a:cubicBezTo>
                <a:cubicBezTo>
                  <a:pt x="204" y="267"/>
                  <a:pt x="206" y="255"/>
                  <a:pt x="201" y="247"/>
                </a:cubicBezTo>
                <a:cubicBezTo>
                  <a:pt x="197" y="239"/>
                  <a:pt x="189" y="234"/>
                  <a:pt x="183" y="228"/>
                </a:cubicBezTo>
                <a:cubicBezTo>
                  <a:pt x="167" y="186"/>
                  <a:pt x="164" y="170"/>
                  <a:pt x="210" y="155"/>
                </a:cubicBezTo>
                <a:cubicBezTo>
                  <a:pt x="216" y="137"/>
                  <a:pt x="222" y="118"/>
                  <a:pt x="228" y="100"/>
                </a:cubicBezTo>
                <a:cubicBezTo>
                  <a:pt x="231" y="90"/>
                  <a:pt x="211" y="86"/>
                  <a:pt x="201" y="82"/>
                </a:cubicBezTo>
                <a:cubicBezTo>
                  <a:pt x="145" y="58"/>
                  <a:pt x="86" y="45"/>
                  <a:pt x="27" y="36"/>
                </a:cubicBezTo>
                <a:cubicBezTo>
                  <a:pt x="7" y="5"/>
                  <a:pt x="17" y="17"/>
                  <a:pt x="0" y="0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44" name="Freeform 12"/>
          <p:cNvSpPr>
            <a:spLocks/>
          </p:cNvSpPr>
          <p:nvPr/>
        </p:nvSpPr>
        <p:spPr bwMode="auto">
          <a:xfrm>
            <a:off x="4151313" y="2859088"/>
            <a:ext cx="855662" cy="203200"/>
          </a:xfrm>
          <a:custGeom>
            <a:avLst/>
            <a:gdLst>
              <a:gd name="T0" fmla="*/ 539 w 539"/>
              <a:gd name="T1" fmla="*/ 119 h 128"/>
              <a:gd name="T2" fmla="*/ 375 w 539"/>
              <a:gd name="T3" fmla="*/ 73 h 128"/>
              <a:gd name="T4" fmla="*/ 283 w 539"/>
              <a:gd name="T5" fmla="*/ 82 h 128"/>
              <a:gd name="T6" fmla="*/ 247 w 539"/>
              <a:gd name="T7" fmla="*/ 101 h 128"/>
              <a:gd name="T8" fmla="*/ 91 w 539"/>
              <a:gd name="T9" fmla="*/ 0 h 128"/>
              <a:gd name="T10" fmla="*/ 0 w 539"/>
              <a:gd name="T11" fmla="*/ 9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9" h="128">
                <a:moveTo>
                  <a:pt x="539" y="119"/>
                </a:moveTo>
                <a:cubicBezTo>
                  <a:pt x="484" y="108"/>
                  <a:pt x="429" y="91"/>
                  <a:pt x="375" y="73"/>
                </a:cubicBezTo>
                <a:cubicBezTo>
                  <a:pt x="344" y="76"/>
                  <a:pt x="312" y="71"/>
                  <a:pt x="283" y="82"/>
                </a:cubicBezTo>
                <a:cubicBezTo>
                  <a:pt x="224" y="103"/>
                  <a:pt x="328" y="128"/>
                  <a:pt x="247" y="101"/>
                </a:cubicBezTo>
                <a:cubicBezTo>
                  <a:pt x="215" y="2"/>
                  <a:pt x="194" y="11"/>
                  <a:pt x="91" y="0"/>
                </a:cubicBezTo>
                <a:cubicBezTo>
                  <a:pt x="12" y="10"/>
                  <a:pt x="43" y="9"/>
                  <a:pt x="0" y="9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45" name="Freeform 13"/>
          <p:cNvSpPr>
            <a:spLocks/>
          </p:cNvSpPr>
          <p:nvPr/>
        </p:nvSpPr>
        <p:spPr bwMode="auto">
          <a:xfrm>
            <a:off x="4194175" y="3005138"/>
            <a:ext cx="769938" cy="144462"/>
          </a:xfrm>
          <a:custGeom>
            <a:avLst/>
            <a:gdLst>
              <a:gd name="T0" fmla="*/ 0 w 485"/>
              <a:gd name="T1" fmla="*/ 0 h 91"/>
              <a:gd name="T2" fmla="*/ 55 w 485"/>
              <a:gd name="T3" fmla="*/ 18 h 91"/>
              <a:gd name="T4" fmla="*/ 110 w 485"/>
              <a:gd name="T5" fmla="*/ 91 h 91"/>
              <a:gd name="T6" fmla="*/ 329 w 485"/>
              <a:gd name="T7" fmla="*/ 54 h 91"/>
              <a:gd name="T8" fmla="*/ 485 w 485"/>
              <a:gd name="T9" fmla="*/ 27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5" h="91">
                <a:moveTo>
                  <a:pt x="0" y="0"/>
                </a:moveTo>
                <a:cubicBezTo>
                  <a:pt x="18" y="6"/>
                  <a:pt x="44" y="2"/>
                  <a:pt x="55" y="18"/>
                </a:cubicBezTo>
                <a:cubicBezTo>
                  <a:pt x="76" y="50"/>
                  <a:pt x="78" y="70"/>
                  <a:pt x="110" y="91"/>
                </a:cubicBezTo>
                <a:cubicBezTo>
                  <a:pt x="295" y="81"/>
                  <a:pt x="228" y="91"/>
                  <a:pt x="329" y="54"/>
                </a:cubicBezTo>
                <a:cubicBezTo>
                  <a:pt x="376" y="10"/>
                  <a:pt x="414" y="27"/>
                  <a:pt x="485" y="27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46" name="Freeform 14"/>
          <p:cNvSpPr>
            <a:spLocks/>
          </p:cNvSpPr>
          <p:nvPr/>
        </p:nvSpPr>
        <p:spPr bwMode="auto">
          <a:xfrm>
            <a:off x="5037138" y="3251200"/>
            <a:ext cx="101600" cy="304800"/>
          </a:xfrm>
          <a:custGeom>
            <a:avLst/>
            <a:gdLst>
              <a:gd name="T0" fmla="*/ 0 w 64"/>
              <a:gd name="T1" fmla="*/ 192 h 192"/>
              <a:gd name="T2" fmla="*/ 27 w 64"/>
              <a:gd name="T3" fmla="*/ 91 h 192"/>
              <a:gd name="T4" fmla="*/ 64 w 64"/>
              <a:gd name="T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4" h="192">
                <a:moveTo>
                  <a:pt x="0" y="192"/>
                </a:moveTo>
                <a:cubicBezTo>
                  <a:pt x="5" y="168"/>
                  <a:pt x="14" y="111"/>
                  <a:pt x="27" y="91"/>
                </a:cubicBezTo>
                <a:cubicBezTo>
                  <a:pt x="45" y="63"/>
                  <a:pt x="64" y="35"/>
                  <a:pt x="64" y="0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47" name="Freeform 15"/>
          <p:cNvSpPr>
            <a:spLocks/>
          </p:cNvSpPr>
          <p:nvPr/>
        </p:nvSpPr>
        <p:spPr bwMode="auto">
          <a:xfrm>
            <a:off x="5138739" y="2816226"/>
            <a:ext cx="422275" cy="246063"/>
          </a:xfrm>
          <a:custGeom>
            <a:avLst/>
            <a:gdLst>
              <a:gd name="T0" fmla="*/ 0 w 266"/>
              <a:gd name="T1" fmla="*/ 155 h 155"/>
              <a:gd name="T2" fmla="*/ 9 w 266"/>
              <a:gd name="T3" fmla="*/ 100 h 155"/>
              <a:gd name="T4" fmla="*/ 82 w 266"/>
              <a:gd name="T5" fmla="*/ 82 h 155"/>
              <a:gd name="T6" fmla="*/ 256 w 266"/>
              <a:gd name="T7" fmla="*/ 36 h 155"/>
              <a:gd name="T8" fmla="*/ 265 w 266"/>
              <a:gd name="T9" fmla="*/ 18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6" h="155">
                <a:moveTo>
                  <a:pt x="0" y="155"/>
                </a:moveTo>
                <a:cubicBezTo>
                  <a:pt x="3" y="137"/>
                  <a:pt x="0" y="116"/>
                  <a:pt x="9" y="100"/>
                </a:cubicBezTo>
                <a:cubicBezTo>
                  <a:pt x="13" y="94"/>
                  <a:pt x="71" y="84"/>
                  <a:pt x="82" y="82"/>
                </a:cubicBezTo>
                <a:cubicBezTo>
                  <a:pt x="140" y="69"/>
                  <a:pt x="199" y="54"/>
                  <a:pt x="256" y="36"/>
                </a:cubicBezTo>
                <a:cubicBezTo>
                  <a:pt x="266" y="6"/>
                  <a:pt x="265" y="0"/>
                  <a:pt x="265" y="18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48" name="Freeform 16"/>
          <p:cNvSpPr>
            <a:spLocks/>
          </p:cNvSpPr>
          <p:nvPr/>
        </p:nvSpPr>
        <p:spPr bwMode="auto">
          <a:xfrm>
            <a:off x="4033838" y="4165601"/>
            <a:ext cx="639762" cy="841375"/>
          </a:xfrm>
          <a:custGeom>
            <a:avLst/>
            <a:gdLst>
              <a:gd name="T0" fmla="*/ 120 w 403"/>
              <a:gd name="T1" fmla="*/ 0 h 530"/>
              <a:gd name="T2" fmla="*/ 83 w 403"/>
              <a:gd name="T3" fmla="*/ 9 h 530"/>
              <a:gd name="T4" fmla="*/ 74 w 403"/>
              <a:gd name="T5" fmla="*/ 37 h 530"/>
              <a:gd name="T6" fmla="*/ 19 w 403"/>
              <a:gd name="T7" fmla="*/ 101 h 530"/>
              <a:gd name="T8" fmla="*/ 56 w 403"/>
              <a:gd name="T9" fmla="*/ 247 h 530"/>
              <a:gd name="T10" fmla="*/ 101 w 403"/>
              <a:gd name="T11" fmla="*/ 357 h 530"/>
              <a:gd name="T12" fmla="*/ 238 w 403"/>
              <a:gd name="T13" fmla="*/ 347 h 530"/>
              <a:gd name="T14" fmla="*/ 312 w 403"/>
              <a:gd name="T15" fmla="*/ 466 h 530"/>
              <a:gd name="T16" fmla="*/ 403 w 403"/>
              <a:gd name="T17" fmla="*/ 530 h 5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3" h="530">
                <a:moveTo>
                  <a:pt x="120" y="0"/>
                </a:moveTo>
                <a:cubicBezTo>
                  <a:pt x="108" y="3"/>
                  <a:pt x="93" y="1"/>
                  <a:pt x="83" y="9"/>
                </a:cubicBezTo>
                <a:cubicBezTo>
                  <a:pt x="75" y="15"/>
                  <a:pt x="78" y="28"/>
                  <a:pt x="74" y="37"/>
                </a:cubicBezTo>
                <a:cubicBezTo>
                  <a:pt x="61" y="63"/>
                  <a:pt x="38" y="80"/>
                  <a:pt x="19" y="101"/>
                </a:cubicBezTo>
                <a:cubicBezTo>
                  <a:pt x="0" y="159"/>
                  <a:pt x="13" y="207"/>
                  <a:pt x="56" y="247"/>
                </a:cubicBezTo>
                <a:cubicBezTo>
                  <a:pt x="70" y="290"/>
                  <a:pt x="78" y="321"/>
                  <a:pt x="101" y="357"/>
                </a:cubicBezTo>
                <a:cubicBezTo>
                  <a:pt x="158" y="348"/>
                  <a:pt x="184" y="336"/>
                  <a:pt x="238" y="347"/>
                </a:cubicBezTo>
                <a:cubicBezTo>
                  <a:pt x="275" y="384"/>
                  <a:pt x="270" y="426"/>
                  <a:pt x="312" y="466"/>
                </a:cubicBezTo>
                <a:cubicBezTo>
                  <a:pt x="327" y="511"/>
                  <a:pt x="358" y="530"/>
                  <a:pt x="403" y="530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49" name="Freeform 17"/>
          <p:cNvSpPr>
            <a:spLocks/>
          </p:cNvSpPr>
          <p:nvPr/>
        </p:nvSpPr>
        <p:spPr bwMode="auto">
          <a:xfrm>
            <a:off x="4397376" y="1579563"/>
            <a:ext cx="327025" cy="1090612"/>
          </a:xfrm>
          <a:custGeom>
            <a:avLst/>
            <a:gdLst>
              <a:gd name="T0" fmla="*/ 128 w 206"/>
              <a:gd name="T1" fmla="*/ 687 h 687"/>
              <a:gd name="T2" fmla="*/ 192 w 206"/>
              <a:gd name="T3" fmla="*/ 632 h 687"/>
              <a:gd name="T4" fmla="*/ 156 w 206"/>
              <a:gd name="T5" fmla="*/ 477 h 687"/>
              <a:gd name="T6" fmla="*/ 55 w 206"/>
              <a:gd name="T7" fmla="*/ 450 h 687"/>
              <a:gd name="T8" fmla="*/ 0 w 206"/>
              <a:gd name="T9" fmla="*/ 386 h 687"/>
              <a:gd name="T10" fmla="*/ 28 w 206"/>
              <a:gd name="T11" fmla="*/ 248 h 687"/>
              <a:gd name="T12" fmla="*/ 9 w 206"/>
              <a:gd name="T13" fmla="*/ 84 h 687"/>
              <a:gd name="T14" fmla="*/ 55 w 206"/>
              <a:gd name="T15" fmla="*/ 20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6" h="687">
                <a:moveTo>
                  <a:pt x="128" y="687"/>
                </a:moveTo>
                <a:cubicBezTo>
                  <a:pt x="167" y="674"/>
                  <a:pt x="165" y="660"/>
                  <a:pt x="192" y="632"/>
                </a:cubicBezTo>
                <a:cubicBezTo>
                  <a:pt x="206" y="591"/>
                  <a:pt x="195" y="508"/>
                  <a:pt x="156" y="477"/>
                </a:cubicBezTo>
                <a:cubicBezTo>
                  <a:pt x="132" y="458"/>
                  <a:pt x="84" y="459"/>
                  <a:pt x="55" y="450"/>
                </a:cubicBezTo>
                <a:cubicBezTo>
                  <a:pt x="35" y="429"/>
                  <a:pt x="21" y="406"/>
                  <a:pt x="0" y="386"/>
                </a:cubicBezTo>
                <a:cubicBezTo>
                  <a:pt x="7" y="337"/>
                  <a:pt x="19" y="296"/>
                  <a:pt x="28" y="248"/>
                </a:cubicBezTo>
                <a:cubicBezTo>
                  <a:pt x="33" y="190"/>
                  <a:pt x="55" y="128"/>
                  <a:pt x="9" y="84"/>
                </a:cubicBezTo>
                <a:cubicBezTo>
                  <a:pt x="27" y="0"/>
                  <a:pt x="8" y="67"/>
                  <a:pt x="55" y="20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50" name="Freeform 18"/>
          <p:cNvSpPr>
            <a:spLocks/>
          </p:cNvSpPr>
          <p:nvPr/>
        </p:nvSpPr>
        <p:spPr bwMode="auto">
          <a:xfrm>
            <a:off x="3919539" y="2232025"/>
            <a:ext cx="492125" cy="76200"/>
          </a:xfrm>
          <a:custGeom>
            <a:avLst/>
            <a:gdLst>
              <a:gd name="T0" fmla="*/ 0 w 310"/>
              <a:gd name="T1" fmla="*/ 2 h 48"/>
              <a:gd name="T2" fmla="*/ 155 w 310"/>
              <a:gd name="T3" fmla="*/ 48 h 48"/>
              <a:gd name="T4" fmla="*/ 237 w 310"/>
              <a:gd name="T5" fmla="*/ 39 h 48"/>
              <a:gd name="T6" fmla="*/ 256 w 310"/>
              <a:gd name="T7" fmla="*/ 20 h 48"/>
              <a:gd name="T8" fmla="*/ 310 w 310"/>
              <a:gd name="T9" fmla="*/ 2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0" h="48">
                <a:moveTo>
                  <a:pt x="0" y="2"/>
                </a:moveTo>
                <a:cubicBezTo>
                  <a:pt x="121" y="12"/>
                  <a:pt x="87" y="0"/>
                  <a:pt x="155" y="48"/>
                </a:cubicBezTo>
                <a:cubicBezTo>
                  <a:pt x="182" y="45"/>
                  <a:pt x="211" y="46"/>
                  <a:pt x="237" y="39"/>
                </a:cubicBezTo>
                <a:cubicBezTo>
                  <a:pt x="246" y="37"/>
                  <a:pt x="248" y="24"/>
                  <a:pt x="256" y="20"/>
                </a:cubicBezTo>
                <a:cubicBezTo>
                  <a:pt x="273" y="11"/>
                  <a:pt x="293" y="10"/>
                  <a:pt x="310" y="2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51" name="Freeform 19"/>
          <p:cNvSpPr>
            <a:spLocks/>
          </p:cNvSpPr>
          <p:nvPr/>
        </p:nvSpPr>
        <p:spPr bwMode="auto">
          <a:xfrm>
            <a:off x="3629026" y="1219201"/>
            <a:ext cx="436563" cy="855663"/>
          </a:xfrm>
          <a:custGeom>
            <a:avLst/>
            <a:gdLst>
              <a:gd name="T0" fmla="*/ 183 w 275"/>
              <a:gd name="T1" fmla="*/ 539 h 539"/>
              <a:gd name="T2" fmla="*/ 210 w 275"/>
              <a:gd name="T3" fmla="*/ 485 h 539"/>
              <a:gd name="T4" fmla="*/ 274 w 275"/>
              <a:gd name="T5" fmla="*/ 256 h 539"/>
              <a:gd name="T6" fmla="*/ 265 w 275"/>
              <a:gd name="T7" fmla="*/ 192 h 539"/>
              <a:gd name="T8" fmla="*/ 237 w 275"/>
              <a:gd name="T9" fmla="*/ 183 h 539"/>
              <a:gd name="T10" fmla="*/ 183 w 275"/>
              <a:gd name="T11" fmla="*/ 146 h 539"/>
              <a:gd name="T12" fmla="*/ 155 w 275"/>
              <a:gd name="T13" fmla="*/ 128 h 539"/>
              <a:gd name="T14" fmla="*/ 100 w 275"/>
              <a:gd name="T15" fmla="*/ 110 h 539"/>
              <a:gd name="T16" fmla="*/ 45 w 275"/>
              <a:gd name="T17" fmla="*/ 46 h 539"/>
              <a:gd name="T18" fmla="*/ 0 w 275"/>
              <a:gd name="T19" fmla="*/ 0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75" h="539">
                <a:moveTo>
                  <a:pt x="183" y="539"/>
                </a:moveTo>
                <a:cubicBezTo>
                  <a:pt x="189" y="520"/>
                  <a:pt x="205" y="504"/>
                  <a:pt x="210" y="485"/>
                </a:cubicBezTo>
                <a:cubicBezTo>
                  <a:pt x="231" y="405"/>
                  <a:pt x="226" y="328"/>
                  <a:pt x="274" y="256"/>
                </a:cubicBezTo>
                <a:cubicBezTo>
                  <a:pt x="271" y="235"/>
                  <a:pt x="275" y="211"/>
                  <a:pt x="265" y="192"/>
                </a:cubicBezTo>
                <a:cubicBezTo>
                  <a:pt x="261" y="183"/>
                  <a:pt x="246" y="188"/>
                  <a:pt x="237" y="183"/>
                </a:cubicBezTo>
                <a:cubicBezTo>
                  <a:pt x="218" y="172"/>
                  <a:pt x="201" y="158"/>
                  <a:pt x="183" y="146"/>
                </a:cubicBezTo>
                <a:cubicBezTo>
                  <a:pt x="174" y="140"/>
                  <a:pt x="164" y="134"/>
                  <a:pt x="155" y="128"/>
                </a:cubicBezTo>
                <a:cubicBezTo>
                  <a:pt x="139" y="118"/>
                  <a:pt x="100" y="110"/>
                  <a:pt x="100" y="110"/>
                </a:cubicBezTo>
                <a:cubicBezTo>
                  <a:pt x="80" y="89"/>
                  <a:pt x="65" y="66"/>
                  <a:pt x="45" y="46"/>
                </a:cubicBezTo>
                <a:cubicBezTo>
                  <a:pt x="30" y="31"/>
                  <a:pt x="0" y="0"/>
                  <a:pt x="0" y="0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52" name="Freeform 20"/>
          <p:cNvSpPr>
            <a:spLocks/>
          </p:cNvSpPr>
          <p:nvPr/>
        </p:nvSpPr>
        <p:spPr bwMode="auto">
          <a:xfrm>
            <a:off x="4021139" y="1508125"/>
            <a:ext cx="312737" cy="146050"/>
          </a:xfrm>
          <a:custGeom>
            <a:avLst/>
            <a:gdLst>
              <a:gd name="T0" fmla="*/ 128 w 197"/>
              <a:gd name="T1" fmla="*/ 92 h 92"/>
              <a:gd name="T2" fmla="*/ 173 w 197"/>
              <a:gd name="T3" fmla="*/ 83 h 92"/>
              <a:gd name="T4" fmla="*/ 164 w 197"/>
              <a:gd name="T5" fmla="*/ 37 h 92"/>
              <a:gd name="T6" fmla="*/ 64 w 197"/>
              <a:gd name="T7" fmla="*/ 19 h 92"/>
              <a:gd name="T8" fmla="*/ 0 w 197"/>
              <a:gd name="T9" fmla="*/ 1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7" h="92">
                <a:moveTo>
                  <a:pt x="128" y="92"/>
                </a:moveTo>
                <a:cubicBezTo>
                  <a:pt x="143" y="89"/>
                  <a:pt x="160" y="91"/>
                  <a:pt x="173" y="83"/>
                </a:cubicBezTo>
                <a:cubicBezTo>
                  <a:pt x="197" y="67"/>
                  <a:pt x="177" y="45"/>
                  <a:pt x="164" y="37"/>
                </a:cubicBezTo>
                <a:cubicBezTo>
                  <a:pt x="143" y="24"/>
                  <a:pt x="71" y="20"/>
                  <a:pt x="64" y="19"/>
                </a:cubicBezTo>
                <a:cubicBezTo>
                  <a:pt x="6" y="0"/>
                  <a:pt x="28" y="1"/>
                  <a:pt x="0" y="1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77" name="Picture 21" descr="Dia cau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76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7" grpId="0" animBg="1" autoUpdateAnimBg="0"/>
      <p:bldP spid="146438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300px-Mississipi_River_-_New_Orlean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528" y="1235075"/>
            <a:ext cx="8229600" cy="518160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893" name="Picture 5" descr="250px-LockNDamatDubuque092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1254788"/>
            <a:ext cx="8373616" cy="5194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2990800" y="7276"/>
            <a:ext cx="6629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Đập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Mit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-xi-xi-pi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2990800" y="533400"/>
            <a:ext cx="6705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Mit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-xi-xi-pi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5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Vùng Ngũ Đại Hồ, nhìn từ không tru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08720"/>
            <a:ext cx="8591872" cy="568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2927649" y="260648"/>
            <a:ext cx="50523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Ngũ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226" y="1911351"/>
            <a:ext cx="2208213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87" name="Picture 3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1" y="844550"/>
            <a:ext cx="2868613" cy="149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88" name="Picture 4" descr="image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213" y="1296989"/>
            <a:ext cx="3808412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89" name="Picture 5" descr="image00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75" y="2965450"/>
            <a:ext cx="3136900" cy="88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0" name="Picture 6" descr="image00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5" y="1979613"/>
            <a:ext cx="2401888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1" name="Picture 7" descr="image00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1735139"/>
            <a:ext cx="1960562" cy="63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2" name="Picture 8" descr="image00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6" y="2628901"/>
            <a:ext cx="21240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3" name="Picture 9" descr="image00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1" y="2179638"/>
            <a:ext cx="1439863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4" name="Picture 10" descr="image0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1" y="2514600"/>
            <a:ext cx="2219325" cy="75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5" name="Picture 11" descr="image0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124200"/>
            <a:ext cx="28575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6" name="Picture 12" descr="image0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895600"/>
            <a:ext cx="2133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7" name="Picture 13" descr="image0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429000"/>
            <a:ext cx="2286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8" name="Picture 14" descr="image0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764" y="3306764"/>
            <a:ext cx="2789237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9" name="Picture 15" descr="image0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51" y="4149726"/>
            <a:ext cx="1793875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600" name="Picture 16" descr="image0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3886201"/>
            <a:ext cx="2271713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601" name="Picture 17" descr="image01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191001"/>
            <a:ext cx="3068638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602" name="Picture 18" descr="image01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51" y="4637088"/>
            <a:ext cx="1692275" cy="123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603" name="Picture 19" descr="image01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14" y="5105400"/>
            <a:ext cx="3621087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604" name="Picture 20" descr="image020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075" y="5334000"/>
            <a:ext cx="320675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62" name="Text Box 22"/>
          <p:cNvSpPr txBox="1">
            <a:spLocks noChangeArrowheads="1"/>
          </p:cNvSpPr>
          <p:nvPr/>
        </p:nvSpPr>
        <p:spPr bwMode="auto">
          <a:xfrm>
            <a:off x="3200400" y="304801"/>
            <a:ext cx="541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  <a:latin typeface="Times New Roman" pitchFamily="18" charset="0"/>
              </a:rPr>
              <a:t>TỔNG KẾT</a:t>
            </a:r>
          </a:p>
        </p:txBody>
      </p:sp>
      <p:sp>
        <p:nvSpPr>
          <p:cNvPr id="15" name="Freeform 14"/>
          <p:cNvSpPr/>
          <p:nvPr/>
        </p:nvSpPr>
        <p:spPr>
          <a:xfrm rot="537619">
            <a:off x="3851276" y="4937125"/>
            <a:ext cx="3444875" cy="1587500"/>
          </a:xfrm>
          <a:custGeom>
            <a:avLst/>
            <a:gdLst>
              <a:gd name="connsiteX0" fmla="*/ 0 w 1238864"/>
              <a:gd name="connsiteY0" fmla="*/ 0 h 1681325"/>
              <a:gd name="connsiteX1" fmla="*/ 604684 w 1238864"/>
              <a:gd name="connsiteY1" fmla="*/ 1224116 h 1681325"/>
              <a:gd name="connsiteX2" fmla="*/ 929148 w 1238864"/>
              <a:gd name="connsiteY2" fmla="*/ 1607574 h 1681325"/>
              <a:gd name="connsiteX3" fmla="*/ 1238864 w 1238864"/>
              <a:gd name="connsiteY3" fmla="*/ 1681316 h 1681325"/>
              <a:gd name="connsiteX4" fmla="*/ 1238864 w 1238864"/>
              <a:gd name="connsiteY4" fmla="*/ 1681316 h 1681325"/>
              <a:gd name="connsiteX5" fmla="*/ 1150374 w 1238864"/>
              <a:gd name="connsiteY5" fmla="*/ 1681316 h 1681325"/>
              <a:gd name="connsiteX0" fmla="*/ 436650 w 1675514"/>
              <a:gd name="connsiteY0" fmla="*/ 0 h 1681316"/>
              <a:gd name="connsiteX1" fmla="*/ 20136 w 1675514"/>
              <a:gd name="connsiteY1" fmla="*/ 1412771 h 1681316"/>
              <a:gd name="connsiteX2" fmla="*/ 1365798 w 1675514"/>
              <a:gd name="connsiteY2" fmla="*/ 1607574 h 1681316"/>
              <a:gd name="connsiteX3" fmla="*/ 1675514 w 1675514"/>
              <a:gd name="connsiteY3" fmla="*/ 1681316 h 1681316"/>
              <a:gd name="connsiteX4" fmla="*/ 1675514 w 1675514"/>
              <a:gd name="connsiteY4" fmla="*/ 1681316 h 1681316"/>
              <a:gd name="connsiteX5" fmla="*/ 1587024 w 1675514"/>
              <a:gd name="connsiteY5" fmla="*/ 1681316 h 1681316"/>
              <a:gd name="connsiteX0" fmla="*/ 465174 w 1704038"/>
              <a:gd name="connsiteY0" fmla="*/ 0 h 1943921"/>
              <a:gd name="connsiteX1" fmla="*/ 48660 w 1704038"/>
              <a:gd name="connsiteY1" fmla="*/ 1412771 h 1943921"/>
              <a:gd name="connsiteX2" fmla="*/ 1394322 w 1704038"/>
              <a:gd name="connsiteY2" fmla="*/ 1607574 h 1943921"/>
              <a:gd name="connsiteX3" fmla="*/ 1704038 w 1704038"/>
              <a:gd name="connsiteY3" fmla="*/ 1681316 h 1943921"/>
              <a:gd name="connsiteX4" fmla="*/ 1704038 w 1704038"/>
              <a:gd name="connsiteY4" fmla="*/ 1681316 h 1943921"/>
              <a:gd name="connsiteX5" fmla="*/ 1615548 w 1704038"/>
              <a:gd name="connsiteY5" fmla="*/ 1681316 h 194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04038" h="1943921">
                <a:moveTo>
                  <a:pt x="465174" y="0"/>
                </a:moveTo>
                <a:cubicBezTo>
                  <a:pt x="690087" y="478093"/>
                  <a:pt x="-215126" y="317663"/>
                  <a:pt x="48660" y="1412771"/>
                </a:cubicBezTo>
                <a:cubicBezTo>
                  <a:pt x="312446" y="2507879"/>
                  <a:pt x="1118426" y="1562817"/>
                  <a:pt x="1394322" y="1607574"/>
                </a:cubicBezTo>
                <a:cubicBezTo>
                  <a:pt x="1670218" y="1652331"/>
                  <a:pt x="1704038" y="1681316"/>
                  <a:pt x="1704038" y="1681316"/>
                </a:cubicBezTo>
                <a:lnTo>
                  <a:pt x="1704038" y="1681316"/>
                </a:lnTo>
                <a:lnTo>
                  <a:pt x="1615548" y="1681316"/>
                </a:lnTo>
              </a:path>
            </a:pathLst>
          </a:cu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b"/>
          <a:lstStyle/>
          <a:p>
            <a:pPr lvl="1" algn="ctr">
              <a:defRPr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Phân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hóa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theo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chiều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cao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0" y="2965450"/>
            <a:ext cx="1115616" cy="1399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36: THIÊN NHIÊN BẮC MĨ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7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6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7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7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7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4624"/>
            <a:ext cx="903649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8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524000" y="1"/>
            <a:ext cx="7391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1828800" y="1143000"/>
            <a:ext cx="8153400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408082"/>
              </p:ext>
            </p:extLst>
          </p:nvPr>
        </p:nvGraphicFramePr>
        <p:xfrm>
          <a:off x="47329" y="0"/>
          <a:ext cx="10153126" cy="1828800"/>
        </p:xfrm>
        <a:graphic>
          <a:graphicData uri="http://schemas.openxmlformats.org/drawingml/2006/table">
            <a:tbl>
              <a:tblPr firstRow="1" firstCol="1" bandRow="1"/>
              <a:tblGrid>
                <a:gridCol w="2116855">
                  <a:extLst>
                    <a:ext uri="{9D8B030D-6E8A-4147-A177-3AD203B41FA5}">
                      <a16:colId xmlns:a16="http://schemas.microsoft.com/office/drawing/2014/main" xmlns="" val="1380688198"/>
                    </a:ext>
                  </a:extLst>
                </a:gridCol>
                <a:gridCol w="2537201">
                  <a:extLst>
                    <a:ext uri="{9D8B030D-6E8A-4147-A177-3AD203B41FA5}">
                      <a16:colId xmlns:a16="http://schemas.microsoft.com/office/drawing/2014/main" xmlns="" val="1068986179"/>
                    </a:ext>
                  </a:extLst>
                </a:gridCol>
                <a:gridCol w="2817071">
                  <a:extLst>
                    <a:ext uri="{9D8B030D-6E8A-4147-A177-3AD203B41FA5}">
                      <a16:colId xmlns:a16="http://schemas.microsoft.com/office/drawing/2014/main" xmlns="" val="3594055181"/>
                    </a:ext>
                  </a:extLst>
                </a:gridCol>
                <a:gridCol w="2681999">
                  <a:extLst>
                    <a:ext uri="{9D8B030D-6E8A-4147-A177-3AD203B41FA5}">
                      <a16:colId xmlns:a16="http://schemas.microsoft.com/office/drawing/2014/main" xmlns="" val="2403452576"/>
                    </a:ext>
                  </a:extLst>
                </a:gridCol>
              </a:tblGrid>
              <a:tr h="400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Coócđie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Đồng bằng  trung tâm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Miền núi già Apalát và sơn nguyên.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13429300"/>
                  </a:ext>
                </a:extLst>
              </a:tr>
              <a:tr h="2415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Vị trí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58400593"/>
                  </a:ext>
                </a:extLst>
              </a:tr>
              <a:tr h="2415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 cao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58579157"/>
                  </a:ext>
                </a:extLst>
              </a:tr>
              <a:tr h="2415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Hướng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976962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536509"/>
              </p:ext>
            </p:extLst>
          </p:nvPr>
        </p:nvGraphicFramePr>
        <p:xfrm>
          <a:off x="47329" y="2060848"/>
          <a:ext cx="10153126" cy="3584448"/>
        </p:xfrm>
        <a:graphic>
          <a:graphicData uri="http://schemas.openxmlformats.org/drawingml/2006/table">
            <a:tbl>
              <a:tblPr firstRow="1" firstCol="1" bandRow="1"/>
              <a:tblGrid>
                <a:gridCol w="2116856">
                  <a:extLst>
                    <a:ext uri="{9D8B030D-6E8A-4147-A177-3AD203B41FA5}">
                      <a16:colId xmlns:a16="http://schemas.microsoft.com/office/drawing/2014/main" xmlns="" val="3309915814"/>
                    </a:ext>
                  </a:extLst>
                </a:gridCol>
                <a:gridCol w="2537201">
                  <a:extLst>
                    <a:ext uri="{9D8B030D-6E8A-4147-A177-3AD203B41FA5}">
                      <a16:colId xmlns:a16="http://schemas.microsoft.com/office/drawing/2014/main" xmlns="" val="1935867742"/>
                    </a:ext>
                  </a:extLst>
                </a:gridCol>
                <a:gridCol w="2817071">
                  <a:extLst>
                    <a:ext uri="{9D8B030D-6E8A-4147-A177-3AD203B41FA5}">
                      <a16:colId xmlns:a16="http://schemas.microsoft.com/office/drawing/2014/main" xmlns="" val="590277227"/>
                    </a:ext>
                  </a:extLst>
                </a:gridCol>
                <a:gridCol w="2681998">
                  <a:extLst>
                    <a:ext uri="{9D8B030D-6E8A-4147-A177-3AD203B41FA5}">
                      <a16:colId xmlns:a16="http://schemas.microsoft.com/office/drawing/2014/main" xmlns="" val="3852944562"/>
                    </a:ext>
                  </a:extLst>
                </a:gridCol>
              </a:tblGrid>
              <a:tr h="3937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Coócđie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Đồng bằng  trung tâm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Miền núi già Apalát và sơn nguyên.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99562893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Vị trí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Phía Tây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Ở giữa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Phía Đông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47726196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 cao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 cao từ 3000-4000m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200-500m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400,500-1000,1500m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36949408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Hướng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– Nam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– Nam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ĐB-TN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59288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40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4402"/>
            <a:ext cx="97684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chia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rệt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kinh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tuyến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Coóc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-e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3000-4000m, kéo dài 9000km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dãy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song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Nam,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sơn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Ở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cao từ 200-500m, thấp dần từ Bắc xuống Nam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là dãy núi A-pa-lat có hướng ĐB-TN, Bắc Apalat cao từ 400-500m, phần Nam Apalat cao từ 1000-1500m.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82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981200" y="44625"/>
            <a:ext cx="8229600" cy="487363"/>
          </a:xfrm>
        </p:spPr>
        <p:txBody>
          <a:bodyPr>
            <a:normAutofit fontScale="90000"/>
          </a:bodyPr>
          <a:lstStyle/>
          <a:p>
            <a:pPr marL="320040" indent="-320040">
              <a:buClr>
                <a:schemeClr val="accent6">
                  <a:lumMod val="75000"/>
                </a:schemeClr>
              </a:buClr>
              <a:defRPr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Cooc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-e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2667000" y="731839"/>
            <a:ext cx="6400800" cy="3475037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715" y="620689"/>
            <a:ext cx="9239732" cy="7497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46516" y="116633"/>
            <a:ext cx="512554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764704"/>
            <a:ext cx="9143999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6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30832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 ĐỘNG NHÓM</a:t>
            </a:r>
          </a:p>
          <a:p>
            <a:pPr algn="ctr">
              <a:lnSpc>
                <a:spcPct val="120000"/>
              </a:lnSpc>
            </a:pPr>
            <a:endParaRPr lang="vi-VN" sz="2800" b="1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nl-NL" sz="2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1:</a:t>
            </a: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Quan sát lược đồ khí hậu Bắc Mĩ trình bày sự phân hoá khí hậu của Bắc Mĩ theo chiều từ bắc xuống nam? Giải thích sự phân hóa đó?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nl-NL" sz="2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2</a:t>
            </a: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Quan sát lược đồ khí hậu Bắc Mĩ, trình bày sự phân hoá khí hậu Bắc Mĩ theo chiều từ tây sang đông ? Giải thích tại sao có sự khác biệt về khí hậu giữa phía tây và đông kinh tuyến 100</a:t>
            </a:r>
            <a:r>
              <a:rPr lang="nl-NL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của Hoa Kì 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vi-VN" sz="32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3:</a:t>
            </a:r>
            <a:r>
              <a:rPr lang="vi-VN" sz="3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03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260648"/>
            <a:ext cx="9180512" cy="6299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Khí hậu Bắc Mĩ phân hóa đa dạng:</a:t>
            </a:r>
          </a:p>
          <a:p>
            <a:pPr>
              <a:lnSpc>
                <a:spcPct val="120000"/>
              </a:lnSpc>
            </a:pPr>
            <a:r>
              <a:rPr lang="vi-VN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Nam</a:t>
            </a:r>
            <a:r>
              <a:rPr lang="vi-VN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15</a:t>
            </a:r>
            <a:r>
              <a:rPr lang="en-US" sz="26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B: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vi-VN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sang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tuyến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100</a:t>
            </a:r>
            <a:r>
              <a:rPr lang="en-US" sz="26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mưa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mưa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Lưu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ý: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thấp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Coócđie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tùy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dần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đỉnh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tuyết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viễn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27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1713</TotalTime>
  <Words>1193</Words>
  <Application>Microsoft Office PowerPoint</Application>
  <PresentationFormat>Widescreen</PresentationFormat>
  <Paragraphs>168</Paragraphs>
  <Slides>30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SimSun</vt:lpstr>
      <vt:lpstr>Arial</vt:lpstr>
      <vt:lpstr>Calibri</vt:lpstr>
      <vt:lpstr>Times New Roman</vt:lpstr>
      <vt:lpstr>Trebuchet MS</vt:lpstr>
      <vt:lpstr>Wingdings 3</vt:lpstr>
      <vt:lpstr>1_Office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Hình ảnh dãy núi Cooc –đi-e</vt:lpstr>
      <vt:lpstr>PowerPoint Presentation</vt:lpstr>
      <vt:lpstr>PowerPoint Presentation</vt:lpstr>
      <vt:lpstr>PowerPoint Presentation</vt:lpstr>
      <vt:lpstr>PowerPoint Presentation</vt:lpstr>
      <vt:lpstr>Giúp Khỉ lấy Táo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tập:</vt:lpstr>
      <vt:lpstr> ? Xác định vị trí sông Mit-xu-ri và Mi-xi-xi-pi?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VnTeach.Com</dc:creator>
  <cp:keywords>VnTeach.Com</cp:keywords>
  <cp:lastModifiedBy>Laptop MT</cp:lastModifiedBy>
  <cp:revision>1</cp:revision>
  <dcterms:created xsi:type="dcterms:W3CDTF">2018-01-05T15:34:05Z</dcterms:created>
  <dcterms:modified xsi:type="dcterms:W3CDTF">2024-02-21T19:14:01Z</dcterms:modified>
</cp:coreProperties>
</file>