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6"/>
  </p:notesMasterIdLst>
  <p:sldIdLst>
    <p:sldId id="697" r:id="rId2"/>
    <p:sldId id="663" r:id="rId3"/>
    <p:sldId id="717" r:id="rId4"/>
    <p:sldId id="718" r:id="rId5"/>
    <p:sldId id="719" r:id="rId6"/>
    <p:sldId id="720" r:id="rId7"/>
    <p:sldId id="722" r:id="rId8"/>
    <p:sldId id="723" r:id="rId9"/>
    <p:sldId id="724" r:id="rId10"/>
    <p:sldId id="725" r:id="rId11"/>
    <p:sldId id="726" r:id="rId12"/>
    <p:sldId id="727" r:id="rId13"/>
    <p:sldId id="730" r:id="rId14"/>
    <p:sldId id="731" r:id="rId15"/>
  </p:sldIdLst>
  <p:sldSz cx="12192000" cy="6858000"/>
  <p:notesSz cx="6858000" cy="9144000"/>
  <p:embeddedFontLst>
    <p:embeddedFont>
      <p:font typeface="Tahoma" panose="020B0604030504040204" pitchFamily="34" charset="0"/>
      <p:regular r:id="rId17"/>
      <p:bold r:id="rId18"/>
    </p:embeddedFont>
    <p:embeddedFont>
      <p:font typeface="Calibri Light" panose="020F0302020204030204" pitchFamily="34" charset="0"/>
      <p:regular r:id="rId19"/>
      <p:italic r:id="rId20"/>
    </p:embeddedFont>
    <p:embeddedFont>
      <p:font typeface="#9Slide03 SFU Futura_12" panose="020B0604020202020204" charset="0"/>
      <p:regular r:id="rId21"/>
    </p:embeddedFont>
    <p:embeddedFont>
      <p:font typeface="Calibri" panose="020F0502020204030204" pitchFamily="34" charset="0"/>
      <p:regular r:id="rId22"/>
      <p:bold r:id="rId23"/>
      <p:italic r:id="rId24"/>
      <p:boldItalic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hạm Trang" initials="PT" lastIdx="1" clrIdx="0">
    <p:extLst>
      <p:ext uri="{19B8F6BF-5375-455C-9EA6-DF929625EA0E}">
        <p15:presenceInfo xmlns:p15="http://schemas.microsoft.com/office/powerpoint/2012/main" userId="S::phamtrang@c2kl.onmicrosoft.com::4e706872-a0ef-4a7c-8e3c-1c70ce6dec6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6000"/>
    <a:srgbClr val="0033CC"/>
    <a:srgbClr val="006C00"/>
    <a:srgbClr val="7BC666"/>
    <a:srgbClr val="B94867"/>
    <a:srgbClr val="4E5674"/>
    <a:srgbClr val="0078A0"/>
    <a:srgbClr val="008BF2"/>
    <a:srgbClr val="00C505"/>
    <a:srgbClr val="2B8D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62" autoAdjust="0"/>
    <p:restoredTop sz="94364" autoAdjust="0"/>
  </p:normalViewPr>
  <p:slideViewPr>
    <p:cSldViewPr snapToGrid="0">
      <p:cViewPr varScale="1">
        <p:scale>
          <a:sx n="70" d="100"/>
          <a:sy n="70" d="100"/>
        </p:scale>
        <p:origin x="81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9F2B5B-73BC-434E-BE61-B0F084C9D3B4}" type="datetimeFigureOut">
              <a:rPr lang="en-US" smtClean="0"/>
              <a:t>2/21/2024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D03F92-1099-41D2-9E8E-88ADAE2EAE65}" type="slidenum">
              <a:rPr lang="en-US" smtClean="0"/>
              <a:t>‹#›</a:t>
            </a:fld>
            <a:endParaRPr lang="en-US"/>
          </a:p>
        </p:txBody>
      </p:sp>
    </p:spTree>
    <p:extLst>
      <p:ext uri="{BB962C8B-B14F-4D97-AF65-F5344CB8AC3E}">
        <p14:creationId xmlns:p14="http://schemas.microsoft.com/office/powerpoint/2010/main" val="9284749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err="1" smtClean="0">
                <a:solidFill>
                  <a:schemeClr val="tx1"/>
                </a:solidFill>
                <a:effectLst/>
                <a:latin typeface="+mn-lt"/>
                <a:ea typeface="+mn-ea"/>
                <a:cs typeface="+mn-cs"/>
              </a:rPr>
              <a:t>Để</a:t>
            </a:r>
            <a:r>
              <a:rPr lang="en-US" sz="1200" i="1" kern="1200" dirty="0" smtClean="0">
                <a:solidFill>
                  <a:schemeClr val="tx1"/>
                </a:solidFill>
                <a:effectLst/>
                <a:latin typeface="+mn-lt"/>
                <a:ea typeface="+mn-ea"/>
                <a:cs typeface="+mn-cs"/>
              </a:rPr>
              <a:t> minh </a:t>
            </a:r>
            <a:r>
              <a:rPr lang="en-US" sz="1200" i="1" kern="1200" dirty="0" err="1" smtClean="0">
                <a:solidFill>
                  <a:schemeClr val="tx1"/>
                </a:solidFill>
                <a:effectLst/>
                <a:latin typeface="+mn-lt"/>
                <a:ea typeface="+mn-ea"/>
                <a:cs typeface="+mn-cs"/>
              </a:rPr>
              <a:t>họa</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cho</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khí</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hậu</a:t>
            </a:r>
            <a:r>
              <a:rPr lang="en-US" sz="1200" i="1" kern="1200" dirty="0" smtClean="0">
                <a:solidFill>
                  <a:schemeClr val="tx1"/>
                </a:solidFill>
                <a:effectLst/>
                <a:latin typeface="+mn-lt"/>
                <a:ea typeface="+mn-ea"/>
                <a:cs typeface="+mn-cs"/>
              </a:rPr>
              <a:t> ở </a:t>
            </a:r>
            <a:r>
              <a:rPr lang="en-US" sz="1200" i="1" kern="1200" dirty="0" err="1" smtClean="0">
                <a:solidFill>
                  <a:schemeClr val="tx1"/>
                </a:solidFill>
                <a:effectLst/>
                <a:latin typeface="+mn-lt"/>
                <a:ea typeface="+mn-ea"/>
                <a:cs typeface="+mn-cs"/>
              </a:rPr>
              <a:t>một</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địa</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phương</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người</a:t>
            </a:r>
            <a:r>
              <a:rPr lang="en-US" sz="1200" i="1" kern="1200" dirty="0" smtClean="0">
                <a:solidFill>
                  <a:schemeClr val="tx1"/>
                </a:solidFill>
                <a:effectLst/>
                <a:latin typeface="+mn-lt"/>
                <a:ea typeface="+mn-ea"/>
                <a:cs typeface="+mn-cs"/>
              </a:rPr>
              <a:t> ta </a:t>
            </a:r>
            <a:r>
              <a:rPr lang="en-US" sz="1200" i="1" kern="1200" dirty="0" err="1" smtClean="0">
                <a:solidFill>
                  <a:schemeClr val="tx1"/>
                </a:solidFill>
                <a:effectLst/>
                <a:latin typeface="+mn-lt"/>
                <a:ea typeface="+mn-ea"/>
                <a:cs typeface="+mn-cs"/>
              </a:rPr>
              <a:t>dùng</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biểu</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đồ</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nhiệt</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độ</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và</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lượng</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mưa</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vì</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đây</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là</a:t>
            </a:r>
            <a:r>
              <a:rPr lang="en-US" sz="1200" i="1" kern="1200" dirty="0" smtClean="0">
                <a:solidFill>
                  <a:schemeClr val="tx1"/>
                </a:solidFill>
                <a:effectLst/>
                <a:latin typeface="+mn-lt"/>
                <a:ea typeface="+mn-ea"/>
                <a:cs typeface="+mn-cs"/>
              </a:rPr>
              <a:t> 2 </a:t>
            </a:r>
            <a:r>
              <a:rPr lang="en-US" sz="1200" i="1" kern="1200" dirty="0" err="1" smtClean="0">
                <a:solidFill>
                  <a:schemeClr val="tx1"/>
                </a:solidFill>
                <a:effectLst/>
                <a:latin typeface="+mn-lt"/>
                <a:ea typeface="+mn-ea"/>
                <a:cs typeface="+mn-cs"/>
              </a:rPr>
              <a:t>yếu</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tố</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quan</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trọng</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của</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khí</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hậu</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địa</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phương</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Bài</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này</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sẽ</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giúp</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các</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em</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biết</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cách</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phân</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tích</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một</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biểu</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đồ</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như</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thế</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này</a:t>
            </a:r>
            <a:r>
              <a:rPr lang="en-US" sz="1200" i="1"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8CD03F92-1099-41D2-9E8E-88ADAE2EAE65}" type="slidenum">
              <a:rPr lang="en-US" smtClean="0"/>
              <a:t>1</a:t>
            </a:fld>
            <a:endParaRPr lang="en-US"/>
          </a:p>
        </p:txBody>
      </p:sp>
    </p:spTree>
    <p:extLst>
      <p:ext uri="{BB962C8B-B14F-4D97-AF65-F5344CB8AC3E}">
        <p14:creationId xmlns:p14="http://schemas.microsoft.com/office/powerpoint/2010/main" val="20739629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D03F92-1099-41D2-9E8E-88ADAE2EAE65}" type="slidenum">
              <a:rPr lang="en-US" smtClean="0"/>
              <a:t>2</a:t>
            </a:fld>
            <a:endParaRPr lang="en-US"/>
          </a:p>
        </p:txBody>
      </p:sp>
    </p:spTree>
    <p:extLst>
      <p:ext uri="{BB962C8B-B14F-4D97-AF65-F5344CB8AC3E}">
        <p14:creationId xmlns:p14="http://schemas.microsoft.com/office/powerpoint/2010/main" val="33344563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85D157-518B-44CA-94AB-8D16D1EAE6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DCCC320C-AA0B-4800-9B92-1C826FFA70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4BDBAE35-4AF4-4519-A968-806D9E59725D}"/>
              </a:ext>
            </a:extLst>
          </p:cNvPr>
          <p:cNvSpPr>
            <a:spLocks noGrp="1"/>
          </p:cNvSpPr>
          <p:nvPr>
            <p:ph type="dt" sz="half" idx="10"/>
          </p:nvPr>
        </p:nvSpPr>
        <p:spPr/>
        <p:txBody>
          <a:bodyPr/>
          <a:lstStyle/>
          <a:p>
            <a:fld id="{19D6E806-824E-41C9-8D3A-2E5D3B8BCB4A}" type="datetimeFigureOut">
              <a:rPr lang="en-US" smtClean="0"/>
              <a:t>2/21/2024</a:t>
            </a:fld>
            <a:endParaRPr lang="en-US"/>
          </a:p>
        </p:txBody>
      </p:sp>
      <p:sp>
        <p:nvSpPr>
          <p:cNvPr id="5" name="Footer Placeholder 4">
            <a:extLst>
              <a:ext uri="{FF2B5EF4-FFF2-40B4-BE49-F238E27FC236}">
                <a16:creationId xmlns:a16="http://schemas.microsoft.com/office/drawing/2014/main" xmlns="" id="{2A10F181-54CC-4240-97D6-B8AC6C8C29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6FDA0BF-1124-4995-8D7D-2D3557D2D66E}"/>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10441133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2B7C11-9EAD-42A0-A8BE-85D346FF498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DE55EFF9-EE96-4C19-B03C-FE9A28668E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FA2234C-D72C-46F3-A2D6-20475363484F}"/>
              </a:ext>
            </a:extLst>
          </p:cNvPr>
          <p:cNvSpPr>
            <a:spLocks noGrp="1"/>
          </p:cNvSpPr>
          <p:nvPr>
            <p:ph type="dt" sz="half" idx="10"/>
          </p:nvPr>
        </p:nvSpPr>
        <p:spPr/>
        <p:txBody>
          <a:bodyPr/>
          <a:lstStyle/>
          <a:p>
            <a:fld id="{19D6E806-824E-41C9-8D3A-2E5D3B8BCB4A}" type="datetimeFigureOut">
              <a:rPr lang="en-US" smtClean="0"/>
              <a:t>2/21/2024</a:t>
            </a:fld>
            <a:endParaRPr lang="en-US"/>
          </a:p>
        </p:txBody>
      </p:sp>
      <p:sp>
        <p:nvSpPr>
          <p:cNvPr id="5" name="Footer Placeholder 4">
            <a:extLst>
              <a:ext uri="{FF2B5EF4-FFF2-40B4-BE49-F238E27FC236}">
                <a16:creationId xmlns:a16="http://schemas.microsoft.com/office/drawing/2014/main" xmlns="" id="{32340F49-9C6F-44DB-8AF5-39731B3DC2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67E9F29-BF6A-4E0D-A817-D387F093CC6F}"/>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565868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28F9E335-9E86-406E-88CF-229C428492D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08B2DF44-7807-42C3-B45C-39B1AB516F0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8F1474C-DCAD-411B-AF4D-0CBD9EB5A636}"/>
              </a:ext>
            </a:extLst>
          </p:cNvPr>
          <p:cNvSpPr>
            <a:spLocks noGrp="1"/>
          </p:cNvSpPr>
          <p:nvPr>
            <p:ph type="dt" sz="half" idx="10"/>
          </p:nvPr>
        </p:nvSpPr>
        <p:spPr/>
        <p:txBody>
          <a:bodyPr/>
          <a:lstStyle/>
          <a:p>
            <a:fld id="{19D6E806-824E-41C9-8D3A-2E5D3B8BCB4A}" type="datetimeFigureOut">
              <a:rPr lang="en-US" smtClean="0"/>
              <a:t>2/21/2024</a:t>
            </a:fld>
            <a:endParaRPr lang="en-US"/>
          </a:p>
        </p:txBody>
      </p:sp>
      <p:sp>
        <p:nvSpPr>
          <p:cNvPr id="5" name="Footer Placeholder 4">
            <a:extLst>
              <a:ext uri="{FF2B5EF4-FFF2-40B4-BE49-F238E27FC236}">
                <a16:creationId xmlns:a16="http://schemas.microsoft.com/office/drawing/2014/main" xmlns="" id="{AAA44AC9-BFDD-4681-902E-24E5DD8F02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60734CA-8B43-4BB6-9744-C92F5CB04307}"/>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1622511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FFF40A-1DAE-43F8-BA32-CAF918587C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FA35CD23-2796-433C-80EA-65C75667C3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EDBF9D9-3D85-4F50-B482-2799AAE5FFCA}"/>
              </a:ext>
            </a:extLst>
          </p:cNvPr>
          <p:cNvSpPr>
            <a:spLocks noGrp="1"/>
          </p:cNvSpPr>
          <p:nvPr>
            <p:ph type="dt" sz="half" idx="10"/>
          </p:nvPr>
        </p:nvSpPr>
        <p:spPr/>
        <p:txBody>
          <a:bodyPr/>
          <a:lstStyle/>
          <a:p>
            <a:fld id="{19D6E806-824E-41C9-8D3A-2E5D3B8BCB4A}" type="datetimeFigureOut">
              <a:rPr lang="en-US" smtClean="0"/>
              <a:t>2/21/2024</a:t>
            </a:fld>
            <a:endParaRPr lang="en-US"/>
          </a:p>
        </p:txBody>
      </p:sp>
      <p:sp>
        <p:nvSpPr>
          <p:cNvPr id="5" name="Footer Placeholder 4">
            <a:extLst>
              <a:ext uri="{FF2B5EF4-FFF2-40B4-BE49-F238E27FC236}">
                <a16:creationId xmlns:a16="http://schemas.microsoft.com/office/drawing/2014/main" xmlns="" id="{683DC3AB-397B-4A12-846A-453D1C823E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ADC9440-768E-49EC-BF2B-83838A4814CE}"/>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47888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D492BE-C4E6-4517-8DA0-E56FDDD5EA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388B670C-8AF1-44FA-8660-783E4B27CDC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09C3A1BC-566C-4269-B685-26C4AC62851E}"/>
              </a:ext>
            </a:extLst>
          </p:cNvPr>
          <p:cNvSpPr>
            <a:spLocks noGrp="1"/>
          </p:cNvSpPr>
          <p:nvPr>
            <p:ph type="dt" sz="half" idx="10"/>
          </p:nvPr>
        </p:nvSpPr>
        <p:spPr/>
        <p:txBody>
          <a:bodyPr/>
          <a:lstStyle/>
          <a:p>
            <a:fld id="{19D6E806-824E-41C9-8D3A-2E5D3B8BCB4A}" type="datetimeFigureOut">
              <a:rPr lang="en-US" smtClean="0"/>
              <a:t>2/21/2024</a:t>
            </a:fld>
            <a:endParaRPr lang="en-US"/>
          </a:p>
        </p:txBody>
      </p:sp>
      <p:sp>
        <p:nvSpPr>
          <p:cNvPr id="5" name="Footer Placeholder 4">
            <a:extLst>
              <a:ext uri="{FF2B5EF4-FFF2-40B4-BE49-F238E27FC236}">
                <a16:creationId xmlns:a16="http://schemas.microsoft.com/office/drawing/2014/main" xmlns="" id="{DE4DFB6B-BB99-4E36-AC48-2CC7B8F17F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777AF69-81E7-402B-B436-1C70A767C080}"/>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3189616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1E982DE-10B1-4082-875D-2BBD734EB8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96DBE3BE-E398-4A2B-B8C3-B79F853BC53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32829FC3-CB4B-41BF-B155-2677B425769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BB7F8F2B-E362-45E2-B396-CFC8EB4F74E4}"/>
              </a:ext>
            </a:extLst>
          </p:cNvPr>
          <p:cNvSpPr>
            <a:spLocks noGrp="1"/>
          </p:cNvSpPr>
          <p:nvPr>
            <p:ph type="dt" sz="half" idx="10"/>
          </p:nvPr>
        </p:nvSpPr>
        <p:spPr/>
        <p:txBody>
          <a:bodyPr/>
          <a:lstStyle/>
          <a:p>
            <a:fld id="{19D6E806-824E-41C9-8D3A-2E5D3B8BCB4A}" type="datetimeFigureOut">
              <a:rPr lang="en-US" smtClean="0"/>
              <a:t>2/21/2024</a:t>
            </a:fld>
            <a:endParaRPr lang="en-US"/>
          </a:p>
        </p:txBody>
      </p:sp>
      <p:sp>
        <p:nvSpPr>
          <p:cNvPr id="6" name="Footer Placeholder 5">
            <a:extLst>
              <a:ext uri="{FF2B5EF4-FFF2-40B4-BE49-F238E27FC236}">
                <a16:creationId xmlns:a16="http://schemas.microsoft.com/office/drawing/2014/main" xmlns="" id="{381FE8E6-1D28-4799-92E2-538B00F9A6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221C9735-2415-4A35-97B0-3B7D3FAD0C6C}"/>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4039598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744C968-1569-471A-A09E-26BBEF817AC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5CD3683D-C799-4EE5-9D42-9362D9C5D7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79E86C35-7E50-41B8-863C-6DA7D7FE66A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BCDD0A66-B78E-4F40-95DF-1FA0D49D7DA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EBDBC4FF-08E2-4837-B335-529AE2AB385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F2EEBED0-D2D7-4417-B306-837209F710AD}"/>
              </a:ext>
            </a:extLst>
          </p:cNvPr>
          <p:cNvSpPr>
            <a:spLocks noGrp="1"/>
          </p:cNvSpPr>
          <p:nvPr>
            <p:ph type="dt" sz="half" idx="10"/>
          </p:nvPr>
        </p:nvSpPr>
        <p:spPr/>
        <p:txBody>
          <a:bodyPr/>
          <a:lstStyle/>
          <a:p>
            <a:fld id="{19D6E806-824E-41C9-8D3A-2E5D3B8BCB4A}" type="datetimeFigureOut">
              <a:rPr lang="en-US" smtClean="0"/>
              <a:t>2/21/2024</a:t>
            </a:fld>
            <a:endParaRPr lang="en-US"/>
          </a:p>
        </p:txBody>
      </p:sp>
      <p:sp>
        <p:nvSpPr>
          <p:cNvPr id="8" name="Footer Placeholder 7">
            <a:extLst>
              <a:ext uri="{FF2B5EF4-FFF2-40B4-BE49-F238E27FC236}">
                <a16:creationId xmlns:a16="http://schemas.microsoft.com/office/drawing/2014/main" xmlns="" id="{65762310-7F3A-4E80-96D9-40C377BEDB3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9D136530-96DF-41DC-A31C-770B8D04A593}"/>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2339721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E7CD278-D095-4D41-8E72-19B52F12ED0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A4BD0591-0175-4144-9CB8-C26C7CBBC4DA}"/>
              </a:ext>
            </a:extLst>
          </p:cNvPr>
          <p:cNvSpPr>
            <a:spLocks noGrp="1"/>
          </p:cNvSpPr>
          <p:nvPr>
            <p:ph type="dt" sz="half" idx="10"/>
          </p:nvPr>
        </p:nvSpPr>
        <p:spPr/>
        <p:txBody>
          <a:bodyPr/>
          <a:lstStyle/>
          <a:p>
            <a:fld id="{19D6E806-824E-41C9-8D3A-2E5D3B8BCB4A}" type="datetimeFigureOut">
              <a:rPr lang="en-US" smtClean="0"/>
              <a:t>2/21/2024</a:t>
            </a:fld>
            <a:endParaRPr lang="en-US"/>
          </a:p>
        </p:txBody>
      </p:sp>
      <p:sp>
        <p:nvSpPr>
          <p:cNvPr id="4" name="Footer Placeholder 3">
            <a:extLst>
              <a:ext uri="{FF2B5EF4-FFF2-40B4-BE49-F238E27FC236}">
                <a16:creationId xmlns:a16="http://schemas.microsoft.com/office/drawing/2014/main" xmlns="" id="{3B2C68B6-2E68-4513-8731-C3093623CB7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DF35A993-7865-4559-A295-FDE044356B58}"/>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1851041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A3011306-E80E-441B-B8D0-DE38E9DEE4A3}"/>
              </a:ext>
            </a:extLst>
          </p:cNvPr>
          <p:cNvSpPr>
            <a:spLocks noGrp="1"/>
          </p:cNvSpPr>
          <p:nvPr>
            <p:ph type="dt" sz="half" idx="10"/>
          </p:nvPr>
        </p:nvSpPr>
        <p:spPr/>
        <p:txBody>
          <a:bodyPr/>
          <a:lstStyle/>
          <a:p>
            <a:fld id="{19D6E806-824E-41C9-8D3A-2E5D3B8BCB4A}" type="datetimeFigureOut">
              <a:rPr lang="en-US" smtClean="0"/>
              <a:t>2/21/2024</a:t>
            </a:fld>
            <a:endParaRPr lang="en-US"/>
          </a:p>
        </p:txBody>
      </p:sp>
      <p:sp>
        <p:nvSpPr>
          <p:cNvPr id="3" name="Footer Placeholder 2">
            <a:extLst>
              <a:ext uri="{FF2B5EF4-FFF2-40B4-BE49-F238E27FC236}">
                <a16:creationId xmlns:a16="http://schemas.microsoft.com/office/drawing/2014/main" xmlns="" id="{3323B839-D2DB-4DCF-9B12-F91126C1CD9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838D39CA-01E1-4C12-899B-8FEE58386841}"/>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167474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032B6C7-768F-47C9-B89D-8E2346397F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116624F3-B141-4011-9FD3-E51C987716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B512BA4C-CA5B-4219-9622-93558AAEED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346DB210-35C4-4084-BFF3-9038B00CCA7D}"/>
              </a:ext>
            </a:extLst>
          </p:cNvPr>
          <p:cNvSpPr>
            <a:spLocks noGrp="1"/>
          </p:cNvSpPr>
          <p:nvPr>
            <p:ph type="dt" sz="half" idx="10"/>
          </p:nvPr>
        </p:nvSpPr>
        <p:spPr/>
        <p:txBody>
          <a:bodyPr/>
          <a:lstStyle/>
          <a:p>
            <a:fld id="{19D6E806-824E-41C9-8D3A-2E5D3B8BCB4A}" type="datetimeFigureOut">
              <a:rPr lang="en-US" smtClean="0"/>
              <a:t>2/21/2024</a:t>
            </a:fld>
            <a:endParaRPr lang="en-US"/>
          </a:p>
        </p:txBody>
      </p:sp>
      <p:sp>
        <p:nvSpPr>
          <p:cNvPr id="6" name="Footer Placeholder 5">
            <a:extLst>
              <a:ext uri="{FF2B5EF4-FFF2-40B4-BE49-F238E27FC236}">
                <a16:creationId xmlns:a16="http://schemas.microsoft.com/office/drawing/2014/main" xmlns="" id="{5EF15426-6DF9-4213-A601-D7B9EF8115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E8652964-011A-4664-A30A-DAA6F125712A}"/>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20180574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51CE8E-A834-4B5F-AE0D-4EC0F94260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74CB4759-2AEC-4339-B329-F735180A99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8C41613B-4BB2-488D-8A73-7F75CEADA9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A931A0F-212A-4FDB-9B0E-F87E996D82AD}"/>
              </a:ext>
            </a:extLst>
          </p:cNvPr>
          <p:cNvSpPr>
            <a:spLocks noGrp="1"/>
          </p:cNvSpPr>
          <p:nvPr>
            <p:ph type="dt" sz="half" idx="10"/>
          </p:nvPr>
        </p:nvSpPr>
        <p:spPr/>
        <p:txBody>
          <a:bodyPr/>
          <a:lstStyle/>
          <a:p>
            <a:fld id="{19D6E806-824E-41C9-8D3A-2E5D3B8BCB4A}" type="datetimeFigureOut">
              <a:rPr lang="en-US" smtClean="0"/>
              <a:t>2/21/2024</a:t>
            </a:fld>
            <a:endParaRPr lang="en-US"/>
          </a:p>
        </p:txBody>
      </p:sp>
      <p:sp>
        <p:nvSpPr>
          <p:cNvPr id="6" name="Footer Placeholder 5">
            <a:extLst>
              <a:ext uri="{FF2B5EF4-FFF2-40B4-BE49-F238E27FC236}">
                <a16:creationId xmlns:a16="http://schemas.microsoft.com/office/drawing/2014/main" xmlns="" id="{F0841533-1595-48A7-93AE-5298BC62AC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CA3F93AC-F598-4691-9A54-B4F1D5AAE962}"/>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2152614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F0225115-4321-4C30-A9B3-52B08CD527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7408A963-8047-4156-8CD7-A29DF9D94A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AD68BDF-58C6-44EC-91D3-4AAFB0AF1C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D6E806-824E-41C9-8D3A-2E5D3B8BCB4A}" type="datetimeFigureOut">
              <a:rPr lang="en-US" smtClean="0"/>
              <a:t>2/21/2024</a:t>
            </a:fld>
            <a:endParaRPr lang="en-US"/>
          </a:p>
        </p:txBody>
      </p:sp>
      <p:sp>
        <p:nvSpPr>
          <p:cNvPr id="5" name="Footer Placeholder 4">
            <a:extLst>
              <a:ext uri="{FF2B5EF4-FFF2-40B4-BE49-F238E27FC236}">
                <a16:creationId xmlns:a16="http://schemas.microsoft.com/office/drawing/2014/main" xmlns="" id="{33C19779-A4BD-4DBE-8F1E-3299841D49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7B999600-D4B6-47BC-A711-56C07DBED8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F40BB4-3EB6-4C20-8E89-2F2EF3C78720}" type="slidenum">
              <a:rPr lang="en-US" smtClean="0"/>
              <a:t>‹#›</a:t>
            </a:fld>
            <a:endParaRPr lang="en-US"/>
          </a:p>
        </p:txBody>
      </p:sp>
    </p:spTree>
    <p:extLst>
      <p:ext uri="{BB962C8B-B14F-4D97-AF65-F5344CB8AC3E}">
        <p14:creationId xmlns:p14="http://schemas.microsoft.com/office/powerpoint/2010/main" val="24067350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5.png"/><Relationship Id="rId5" Type="http://schemas.openxmlformats.org/officeDocument/2006/relationships/image" Target="../media/image2.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microsoft.com/office/2007/relationships/hdphoto" Target="../media/hdphoto18.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2.xml"/><Relationship Id="rId6" Type="http://schemas.microsoft.com/office/2007/relationships/hdphoto" Target="../media/hdphoto16.wdp"/><Relationship Id="rId5" Type="http://schemas.openxmlformats.org/officeDocument/2006/relationships/image" Target="../media/image23.png"/><Relationship Id="rId4" Type="http://schemas.microsoft.com/office/2007/relationships/hdphoto" Target="../media/hdphoto15.wdp"/></Relationships>
</file>

<file path=ppt/slides/_rels/slide11.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22.png"/><Relationship Id="rId1" Type="http://schemas.openxmlformats.org/officeDocument/2006/relationships/slideLayout" Target="../slideLayouts/slideLayout2.xml"/><Relationship Id="rId6" Type="http://schemas.microsoft.com/office/2007/relationships/hdphoto" Target="../media/hdphoto19.wdp"/><Relationship Id="rId5" Type="http://schemas.openxmlformats.org/officeDocument/2006/relationships/image" Target="../media/image27.png"/><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7" Type="http://schemas.microsoft.com/office/2007/relationships/hdphoto" Target="../media/hdphoto22.wdp"/><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2.png"/><Relationship Id="rId5" Type="http://schemas.microsoft.com/office/2007/relationships/hdphoto" Target="../media/hdphoto21.wdp"/><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6.pn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7.png"/><Relationship Id="rId4" Type="http://schemas.microsoft.com/office/2007/relationships/hdphoto" Target="../media/hdphoto5.wdp"/><Relationship Id="rId9" Type="http://schemas.openxmlformats.org/officeDocument/2006/relationships/image" Target="../media/image10.jpeg"/></Relationships>
</file>

<file path=ppt/slides/_rels/slide3.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12.png"/><Relationship Id="rId7" Type="http://schemas.openxmlformats.org/officeDocument/2006/relationships/image" Target="../media/image14.png"/><Relationship Id="rId12" Type="http://schemas.microsoft.com/office/2007/relationships/hdphoto" Target="../media/hdphoto11.wdp"/><Relationship Id="rId2" Type="http://schemas.openxmlformats.org/officeDocument/2006/relationships/image" Target="../media/image11.png"/><Relationship Id="rId1" Type="http://schemas.openxmlformats.org/officeDocument/2006/relationships/slideLayout" Target="../slideLayouts/slideLayout2.xml"/><Relationship Id="rId6" Type="http://schemas.microsoft.com/office/2007/relationships/hdphoto" Target="../media/hdphoto8.wdp"/><Relationship Id="rId11" Type="http://schemas.openxmlformats.org/officeDocument/2006/relationships/image" Target="../media/image16.png"/><Relationship Id="rId5" Type="http://schemas.openxmlformats.org/officeDocument/2006/relationships/image" Target="../media/image13.png"/><Relationship Id="rId10" Type="http://schemas.microsoft.com/office/2007/relationships/hdphoto" Target="../media/hdphoto10.wdp"/><Relationship Id="rId4" Type="http://schemas.microsoft.com/office/2007/relationships/hdphoto" Target="../media/hdphoto7.wdp"/><Relationship Id="rId9"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5.png"/><Relationship Id="rId4" Type="http://schemas.microsoft.com/office/2007/relationships/hdphoto" Target="../media/hdphoto12.wdp"/></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5.png"/><Relationship Id="rId4" Type="http://schemas.microsoft.com/office/2007/relationships/hdphoto" Target="../media/hdphoto12.wdp"/></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5.png"/><Relationship Id="rId4" Type="http://schemas.microsoft.com/office/2007/relationships/hdphoto" Target="../media/hdphoto12.wdp"/></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microsoft.com/office/2007/relationships/hdphoto" Target="../media/hdphoto7.wdp"/><Relationship Id="rId7" Type="http://schemas.microsoft.com/office/2007/relationships/hdphoto" Target="../media/hdphoto9.wdp"/><Relationship Id="rId12" Type="http://schemas.microsoft.com/office/2007/relationships/hdphoto" Target="../media/hdphoto13.wdp"/><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20.png"/><Relationship Id="rId5" Type="http://schemas.microsoft.com/office/2007/relationships/hdphoto" Target="../media/hdphoto8.wdp"/><Relationship Id="rId10" Type="http://schemas.openxmlformats.org/officeDocument/2006/relationships/image" Target="../media/image19.png"/><Relationship Id="rId4" Type="http://schemas.openxmlformats.org/officeDocument/2006/relationships/image" Target="../media/image13.png"/><Relationship Id="rId9" Type="http://schemas.microsoft.com/office/2007/relationships/hdphoto" Target="../media/hdphoto11.wdp"/></Relationships>
</file>

<file path=ppt/slides/_rels/slide8.xml.rels><?xml version="1.0" encoding="UTF-8" standalone="yes"?>
<Relationships xmlns="http://schemas.openxmlformats.org/package/2006/relationships"><Relationship Id="rId8" Type="http://schemas.microsoft.com/office/2007/relationships/hdphoto" Target="../media/hdphoto16.wdp"/><Relationship Id="rId3" Type="http://schemas.openxmlformats.org/officeDocument/2006/relationships/image" Target="../media/image21.png"/><Relationship Id="rId7" Type="http://schemas.openxmlformats.org/officeDocument/2006/relationships/image" Target="../media/image23.png"/><Relationship Id="rId2" Type="http://schemas.openxmlformats.org/officeDocument/2006/relationships/image" Target="../media/image20.png"/><Relationship Id="rId1" Type="http://schemas.openxmlformats.org/officeDocument/2006/relationships/slideLayout" Target="../slideLayouts/slideLayout2.xml"/><Relationship Id="rId6" Type="http://schemas.microsoft.com/office/2007/relationships/hdphoto" Target="../media/hdphoto15.wdp"/><Relationship Id="rId5" Type="http://schemas.openxmlformats.org/officeDocument/2006/relationships/image" Target="../media/image22.png"/><Relationship Id="rId4" Type="http://schemas.microsoft.com/office/2007/relationships/hdphoto" Target="../media/hdphoto14.wdp"/></Relationships>
</file>

<file path=ppt/slides/_rels/slide9.xml.rels><?xml version="1.0" encoding="UTF-8" standalone="yes"?>
<Relationships xmlns="http://schemas.openxmlformats.org/package/2006/relationships"><Relationship Id="rId8" Type="http://schemas.microsoft.com/office/2007/relationships/hdphoto" Target="../media/hdphoto17.wdp"/><Relationship Id="rId3" Type="http://schemas.openxmlformats.org/officeDocument/2006/relationships/image" Target="../media/image22.png"/><Relationship Id="rId7" Type="http://schemas.openxmlformats.org/officeDocument/2006/relationships/image" Target="../media/image24.png"/><Relationship Id="rId2" Type="http://schemas.openxmlformats.org/officeDocument/2006/relationships/image" Target="../media/image20.png"/><Relationship Id="rId1" Type="http://schemas.openxmlformats.org/officeDocument/2006/relationships/slideLayout" Target="../slideLayouts/slideLayout2.xml"/><Relationship Id="rId6" Type="http://schemas.microsoft.com/office/2007/relationships/hdphoto" Target="../media/hdphoto16.wdp"/><Relationship Id="rId5" Type="http://schemas.openxmlformats.org/officeDocument/2006/relationships/image" Target="../media/image23.png"/><Relationship Id="rId4" Type="http://schemas.microsoft.com/office/2007/relationships/hdphoto" Target="../media/hdphoto15.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17" name="Straight Connector 616">
            <a:extLst>
              <a:ext uri="{FF2B5EF4-FFF2-40B4-BE49-F238E27FC236}">
                <a16:creationId xmlns:a16="http://schemas.microsoft.com/office/drawing/2014/main" xmlns="" id="{8529DE91-F9A3-4AAE-9D59-914616AB64F5}"/>
              </a:ext>
            </a:extLst>
          </p:cNvPr>
          <p:cNvCxnSpPr/>
          <p:nvPr/>
        </p:nvCxnSpPr>
        <p:spPr>
          <a:xfrm flipV="1">
            <a:off x="0" y="1204290"/>
            <a:ext cx="12192000" cy="109782"/>
          </a:xfrm>
          <a:prstGeom prst="line">
            <a:avLst/>
          </a:prstGeom>
          <a:ln w="571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22" name="Picture 4" descr="Thinking Person PNG Image &amp;amp; PSD File Free Download - Lovepik | 401333021"/>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10000" b="90000" l="10000" r="90000">
                        <a14:foregroundMark x1="79070" y1="26163" x2="79070" y2="26163"/>
                        <a14:foregroundMark x1="76395" y1="36628" x2="76395" y2="36628"/>
                        <a14:foregroundMark x1="75930" y1="32791" x2="75930" y2="32791"/>
                        <a14:foregroundMark x1="76744" y1="31628" x2="76977" y2="30930"/>
                        <a14:foregroundMark x1="76977" y1="30930" x2="77093" y2="30349"/>
                        <a14:foregroundMark x1="73605" y1="25814" x2="73605" y2="25814"/>
                        <a14:foregroundMark x1="75349" y1="24651" x2="75349" y2="24651"/>
                        <a14:foregroundMark x1="66628" y1="18023" x2="66628" y2="18023"/>
                        <a14:foregroundMark x1="64767" y1="15349" x2="64767" y2="15349"/>
                        <a14:foregroundMark x1="22209" y1="28953" x2="22209" y2="28953"/>
                        <a14:foregroundMark x1="22326" y1="24070" x2="22326" y2="24070"/>
                      </a14:backgroundRemoval>
                    </a14:imgEffect>
                  </a14:imgLayer>
                </a14:imgProps>
              </a:ext>
              <a:ext uri="{28A0092B-C50C-407E-A947-70E740481C1C}">
                <a14:useLocalDpi xmlns:a14="http://schemas.microsoft.com/office/drawing/2010/main" val="0"/>
              </a:ext>
            </a:extLst>
          </a:blip>
          <a:srcRect l="15020" t="4831" r="16684" b="10969"/>
          <a:stretch/>
        </p:blipFill>
        <p:spPr bwMode="auto">
          <a:xfrm>
            <a:off x="11360608" y="-104292"/>
            <a:ext cx="991074" cy="122187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xmlns="" id="{6DE35741-2083-4377-8A9B-E9E3E4A863A9}"/>
              </a:ext>
            </a:extLst>
          </p:cNvPr>
          <p:cNvSpPr txBox="1"/>
          <p:nvPr/>
        </p:nvSpPr>
        <p:spPr>
          <a:xfrm>
            <a:off x="4017818" y="145272"/>
            <a:ext cx="7620710" cy="1015663"/>
          </a:xfrm>
          <a:prstGeom prst="rect">
            <a:avLst/>
          </a:prstGeom>
          <a:noFill/>
        </p:spPr>
        <p:txBody>
          <a:bodyPr wrap="square" rtlCol="0">
            <a:spAutoFit/>
          </a:bodyPr>
          <a:lstStyle/>
          <a:p>
            <a:r>
              <a:rPr lang="en-US" sz="6000" b="1" dirty="0" smtClean="0">
                <a:solidFill>
                  <a:srgbClr val="0033CC"/>
                </a:solidFill>
                <a:latin typeface="Times New Roman" panose="02020603050405020304" pitchFamily="18" charset="0"/>
                <a:cs typeface="Times New Roman" panose="02020603050405020304" pitchFamily="18" charset="0"/>
              </a:rPr>
              <a:t>NHÌN HÌNH ĐOÁN Ý</a:t>
            </a:r>
            <a:endParaRPr lang="en-US" sz="4800" b="1" dirty="0">
              <a:solidFill>
                <a:srgbClr val="0033CC"/>
              </a:solidFill>
              <a:latin typeface="Times New Roman" panose="02020603050405020304" pitchFamily="18" charset="0"/>
              <a:cs typeface="Times New Roman" panose="02020603050405020304" pitchFamily="18" charset="0"/>
            </a:endParaRPr>
          </a:p>
        </p:txBody>
      </p:sp>
      <p:pic>
        <p:nvPicPr>
          <p:cNvPr id="5" name="Picture 2" descr="45"/>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37094" y="1492678"/>
            <a:ext cx="4607739" cy="5223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descr="Cartoon Cute Yellow Rectangle White Border Bubble Box Element, Cartoon,  Lovely, Yellow PNG Transparent Clipart Image and PSD File for Free Download"/>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000" b="90000" l="10000" r="91875">
                        <a14:foregroundMark x1="15625" y1="24688" x2="15625" y2="24688"/>
                        <a14:foregroundMark x1="17813" y1="17969" x2="17813" y2="17969"/>
                        <a14:foregroundMark x1="22031" y1="20000" x2="22031" y2="20000"/>
                        <a14:foregroundMark x1="91875" y1="56563" x2="91875" y2="56563"/>
                        <a14:foregroundMark x1="25781" y1="18906" x2="25781" y2="18906"/>
                        <a14:foregroundMark x1="22031" y1="24844" x2="22031" y2="24844"/>
                      </a14:backgroundRemoval>
                    </a14:imgEffect>
                  </a14:imgLayer>
                </a14:imgProps>
              </a:ext>
              <a:ext uri="{28A0092B-C50C-407E-A947-70E740481C1C}">
                <a14:useLocalDpi xmlns:a14="http://schemas.microsoft.com/office/drawing/2010/main" val="0"/>
              </a:ext>
            </a:extLst>
          </a:blip>
          <a:srcRect l="7695" t="14318" r="5259" b="18637"/>
          <a:stretch/>
        </p:blipFill>
        <p:spPr bwMode="auto">
          <a:xfrm>
            <a:off x="626026" y="0"/>
            <a:ext cx="2996630" cy="1818158"/>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xmlns="" id="{E648D752-BF5C-4466-86C9-578981A27C92}"/>
              </a:ext>
            </a:extLst>
          </p:cNvPr>
          <p:cNvSpPr txBox="1"/>
          <p:nvPr/>
        </p:nvSpPr>
        <p:spPr>
          <a:xfrm>
            <a:off x="921702" y="592069"/>
            <a:ext cx="3238522" cy="634020"/>
          </a:xfrm>
          <a:prstGeom prst="rect">
            <a:avLst/>
          </a:prstGeom>
          <a:noFill/>
          <a:ln>
            <a:noFill/>
            <a:prstDash val="sysDot"/>
          </a:ln>
        </p:spPr>
        <p:txBody>
          <a:bodyPr wrap="square">
            <a:spAutoFit/>
          </a:bodyPr>
          <a:lstStyle/>
          <a:p>
            <a:pPr marL="0" indent="0">
              <a:lnSpc>
                <a:spcPct val="110000"/>
              </a:lnSpc>
              <a:spcBef>
                <a:spcPts val="0"/>
              </a:spcBef>
              <a:buFont typeface="Times New Roman" panose="02020603050405020304" pitchFamily="18" charset="0"/>
              <a:buNone/>
            </a:pPr>
            <a:r>
              <a:rPr lang="en-US" altLang="en-US" sz="3200" b="1" dirty="0">
                <a:solidFill>
                  <a:srgbClr val="0033CC"/>
                </a:solidFill>
                <a:latin typeface="Times New Roman" panose="02020603050405020304" pitchFamily="18" charset="0"/>
                <a:cs typeface="Times New Roman" panose="02020603050405020304" pitchFamily="18" charset="0"/>
              </a:rPr>
              <a:t>ĐÂY LÀ GÌ?</a:t>
            </a:r>
          </a:p>
        </p:txBody>
      </p:sp>
      <p:pic>
        <p:nvPicPr>
          <p:cNvPr id="19" name="Picture 4" descr="Caixa De Texto Bobina De Vírgula Preta, Caixa De Texto, Preto, Vírgula  Imagem PNG e PSD Para Download Gratuito"/>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90000" l="10000" r="90000">
                        <a14:foregroundMark x1="20469" y1="26406" x2="22344" y2="25000"/>
                        <a14:foregroundMark x1="29531" y1="24688" x2="29531" y2="24688"/>
                        <a14:foregroundMark x1="38906" y1="22188" x2="38906" y2="22188"/>
                        <a14:foregroundMark x1="42500" y1="22188" x2="42500" y2="22188"/>
                        <a14:foregroundMark x1="47031" y1="19219" x2="47031" y2="19219"/>
                        <a14:foregroundMark x1="82656" y1="18281" x2="82656" y2="18281"/>
                        <a14:foregroundMark x1="85938" y1="21250" x2="85938" y2="21250"/>
                        <a14:foregroundMark x1="86250" y1="24688" x2="86250" y2="24688"/>
                        <a14:foregroundMark x1="75156" y1="75000" x2="75156" y2="75000"/>
                        <a14:foregroundMark x1="67813" y1="77656" x2="67813" y2="77656"/>
                        <a14:foregroundMark x1="59688" y1="76406" x2="59688" y2="76406"/>
                        <a14:foregroundMark x1="22031" y1="82500" x2="22031" y2="82500"/>
                        <a14:foregroundMark x1="19063" y1="80781" x2="19063" y2="80781"/>
                        <a14:foregroundMark x1="18750" y1="76719" x2="18750" y2="76719"/>
                      </a14:backgroundRemoval>
                    </a14:imgEffect>
                  </a14:imgLayer>
                </a14:imgProps>
              </a:ext>
              <a:ext uri="{28A0092B-C50C-407E-A947-70E740481C1C}">
                <a14:useLocalDpi xmlns:a14="http://schemas.microsoft.com/office/drawing/2010/main" val="0"/>
              </a:ext>
            </a:extLst>
          </a:blip>
          <a:srcRect l="12267" t="12218" r="9014" b="11483"/>
          <a:stretch/>
        </p:blipFill>
        <p:spPr bwMode="auto">
          <a:xfrm>
            <a:off x="5635158" y="1160935"/>
            <a:ext cx="6003370" cy="5818909"/>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xmlns="" id="{E648D752-BF5C-4466-86C9-578981A27C92}"/>
              </a:ext>
            </a:extLst>
          </p:cNvPr>
          <p:cNvSpPr txBox="1"/>
          <p:nvPr/>
        </p:nvSpPr>
        <p:spPr>
          <a:xfrm>
            <a:off x="6844240" y="2765737"/>
            <a:ext cx="4003963" cy="2123658"/>
          </a:xfrm>
          <a:prstGeom prst="rect">
            <a:avLst/>
          </a:prstGeom>
          <a:noFill/>
          <a:ln>
            <a:noFill/>
            <a:prstDash val="sysDot"/>
          </a:ln>
        </p:spPr>
        <p:txBody>
          <a:bodyPr wrap="square">
            <a:spAutoFit/>
          </a:bodyPr>
          <a:lstStyle/>
          <a:p>
            <a:pPr marL="0" indent="0" algn="ctr">
              <a:lnSpc>
                <a:spcPct val="110000"/>
              </a:lnSpc>
              <a:spcBef>
                <a:spcPts val="0"/>
              </a:spcBef>
              <a:buFont typeface="Times New Roman" panose="02020603050405020304" pitchFamily="18" charset="0"/>
              <a:buNone/>
            </a:pPr>
            <a:r>
              <a:rPr lang="en-US" altLang="en-US" sz="4000" b="1" dirty="0" err="1" smtClean="0">
                <a:solidFill>
                  <a:srgbClr val="0033CC"/>
                </a:solidFill>
                <a:latin typeface="Times New Roman" panose="02020603050405020304" pitchFamily="18" charset="0"/>
                <a:cs typeface="Times New Roman" panose="02020603050405020304" pitchFamily="18" charset="0"/>
              </a:rPr>
              <a:t>Biểu</a:t>
            </a:r>
            <a:r>
              <a:rPr lang="en-US" altLang="en-US" sz="4000" b="1" dirty="0" smtClean="0">
                <a:solidFill>
                  <a:srgbClr val="0033CC"/>
                </a:solidFill>
                <a:latin typeface="Times New Roman" panose="02020603050405020304" pitchFamily="18" charset="0"/>
                <a:cs typeface="Times New Roman" panose="02020603050405020304" pitchFamily="18" charset="0"/>
              </a:rPr>
              <a:t> </a:t>
            </a:r>
            <a:r>
              <a:rPr lang="en-US" altLang="en-US" sz="4000" b="1" dirty="0" err="1" smtClean="0">
                <a:solidFill>
                  <a:srgbClr val="0033CC"/>
                </a:solidFill>
                <a:latin typeface="Times New Roman" panose="02020603050405020304" pitchFamily="18" charset="0"/>
                <a:cs typeface="Times New Roman" panose="02020603050405020304" pitchFamily="18" charset="0"/>
              </a:rPr>
              <a:t>đồ</a:t>
            </a:r>
            <a:r>
              <a:rPr lang="en-US" altLang="en-US" sz="4000" b="1" dirty="0" smtClean="0">
                <a:solidFill>
                  <a:srgbClr val="0033CC"/>
                </a:solidFill>
                <a:latin typeface="Times New Roman" panose="02020603050405020304" pitchFamily="18" charset="0"/>
                <a:cs typeface="Times New Roman" panose="02020603050405020304" pitchFamily="18" charset="0"/>
              </a:rPr>
              <a:t> </a:t>
            </a:r>
          </a:p>
          <a:p>
            <a:pPr marL="0" indent="0" algn="ctr">
              <a:lnSpc>
                <a:spcPct val="110000"/>
              </a:lnSpc>
              <a:spcBef>
                <a:spcPts val="0"/>
              </a:spcBef>
              <a:buFont typeface="Times New Roman" panose="02020603050405020304" pitchFamily="18" charset="0"/>
              <a:buNone/>
            </a:pPr>
            <a:r>
              <a:rPr lang="en-US" altLang="en-US" sz="4000" b="1" dirty="0" smtClean="0">
                <a:solidFill>
                  <a:srgbClr val="0033CC"/>
                </a:solidFill>
                <a:latin typeface="Times New Roman" panose="02020603050405020304" pitchFamily="18" charset="0"/>
                <a:cs typeface="Times New Roman" panose="02020603050405020304" pitchFamily="18" charset="0"/>
              </a:rPr>
              <a:t>NHIỆT ĐỘ LƯỢNG MƯA</a:t>
            </a:r>
          </a:p>
        </p:txBody>
      </p:sp>
      <p:pic>
        <p:nvPicPr>
          <p:cNvPr id="21" name="Picture 2" descr="icon-ban-tay - Nha Khoa Quốc Tế Á Châu"/>
          <p:cNvPicPr>
            <a:picLocks noChangeAspect="1" noChangeArrowheads="1"/>
          </p:cNvPicPr>
          <p:nvPr/>
        </p:nvPicPr>
        <p:blipFill rotWithShape="1">
          <a:blip r:embed="rId11">
            <a:extLst>
              <a:ext uri="{28A0092B-C50C-407E-A947-70E740481C1C}">
                <a14:useLocalDpi xmlns:a14="http://schemas.microsoft.com/office/drawing/2010/main" val="0"/>
              </a:ext>
            </a:extLst>
          </a:blip>
          <a:srcRect t="22938" b="27061"/>
          <a:stretch/>
        </p:blipFill>
        <p:spPr bwMode="auto">
          <a:xfrm>
            <a:off x="4717090" y="3501658"/>
            <a:ext cx="1303634" cy="6518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5816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barn(inVertical)">
                                      <p:cBhvr>
                                        <p:cTn id="15" dur="500"/>
                                        <p:tgtEl>
                                          <p:spTgt spid="21"/>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barn(inVertical)">
                                      <p:cBhvr>
                                        <p:cTn id="18" dur="500"/>
                                        <p:tgtEl>
                                          <p:spTgt spid="20"/>
                                        </p:tgtEl>
                                      </p:cBhvr>
                                    </p:animEffect>
                                  </p:childTnLst>
                                </p:cTn>
                              </p:par>
                              <p:par>
                                <p:cTn id="19" presetID="16" presetClass="entr" presetSubtype="21"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barn(inVertical)">
                                      <p:cBhvr>
                                        <p:cTn id="2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206837" y="0"/>
            <a:ext cx="3962399" cy="1207481"/>
            <a:chOff x="124690" y="13499"/>
            <a:chExt cx="3962399" cy="1207481"/>
          </a:xfrm>
        </p:grpSpPr>
        <p:sp>
          <p:nvSpPr>
            <p:cNvPr id="5" name="Flowchart: Terminator 4">
              <a:extLst>
                <a:ext uri="{FF2B5EF4-FFF2-40B4-BE49-F238E27FC236}">
                  <a16:creationId xmlns:a16="http://schemas.microsoft.com/office/drawing/2014/main" xmlns="" id="{454EC65F-9461-4D3A-AD62-5A0132ABA328}"/>
                </a:ext>
              </a:extLst>
            </p:cNvPr>
            <p:cNvSpPr/>
            <p:nvPr/>
          </p:nvSpPr>
          <p:spPr>
            <a:xfrm>
              <a:off x="433972" y="192923"/>
              <a:ext cx="3653117" cy="821636"/>
            </a:xfrm>
            <a:prstGeom prst="flowChartTerminator">
              <a:avLst/>
            </a:prstGeom>
            <a:solidFill>
              <a:srgbClr val="0033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FFFF3F"/>
                  </a:solidFill>
                  <a:latin typeface="Times New Roman" panose="02020603050405020304" pitchFamily="18" charset="0"/>
                  <a:cs typeface="Times New Roman" panose="02020603050405020304" pitchFamily="18" charset="0"/>
                </a:rPr>
                <a:t>NHÓM 5,6</a:t>
              </a:r>
              <a:endParaRPr lang="en-US" sz="3600" b="1" dirty="0">
                <a:solidFill>
                  <a:srgbClr val="FFFF3F"/>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xmlns="" id="{DC0502AE-5658-4CEE-96B3-BC6EFE8B1D42}"/>
                </a:ext>
              </a:extLst>
            </p:cNvPr>
            <p:cNvPicPr>
              <a:picLocks noChangeAspect="1"/>
            </p:cNvPicPr>
            <p:nvPr/>
          </p:nvPicPr>
          <p:blipFill>
            <a:blip r:embed="rId2"/>
            <a:stretch>
              <a:fillRect/>
            </a:stretch>
          </p:blipFill>
          <p:spPr>
            <a:xfrm>
              <a:off x="124690" y="13499"/>
              <a:ext cx="1207481" cy="1207481"/>
            </a:xfrm>
            <a:prstGeom prst="rect">
              <a:avLst/>
            </a:prstGeom>
          </p:spPr>
        </p:pic>
      </p:grpSp>
      <p:graphicFrame>
        <p:nvGraphicFramePr>
          <p:cNvPr id="7" name="Table 6"/>
          <p:cNvGraphicFramePr>
            <a:graphicFrameLocks noGrp="1"/>
          </p:cNvGraphicFramePr>
          <p:nvPr>
            <p:extLst>
              <p:ext uri="{D42A27DB-BD31-4B8C-83A1-F6EECF244321}">
                <p14:modId xmlns:p14="http://schemas.microsoft.com/office/powerpoint/2010/main" val="2340052187"/>
              </p:ext>
            </p:extLst>
          </p:nvPr>
        </p:nvGraphicFramePr>
        <p:xfrm>
          <a:off x="5375563" y="1448657"/>
          <a:ext cx="6608619" cy="4770724"/>
        </p:xfrm>
        <a:graphic>
          <a:graphicData uri="http://schemas.openxmlformats.org/drawingml/2006/table">
            <a:tbl>
              <a:tblPr>
                <a:tableStyleId>{616DA210-FB5B-4158-B5E0-FEB733F419BA}</a:tableStyleId>
              </a:tblPr>
              <a:tblGrid>
                <a:gridCol w="3906982">
                  <a:extLst>
                    <a:ext uri="{9D8B030D-6E8A-4147-A177-3AD203B41FA5}">
                      <a16:colId xmlns:a16="http://schemas.microsoft.com/office/drawing/2014/main" xmlns="" val="4006572326"/>
                    </a:ext>
                  </a:extLst>
                </a:gridCol>
                <a:gridCol w="2701637">
                  <a:extLst>
                    <a:ext uri="{9D8B030D-6E8A-4147-A177-3AD203B41FA5}">
                      <a16:colId xmlns:a16="http://schemas.microsoft.com/office/drawing/2014/main" xmlns="" val="3780863056"/>
                    </a:ext>
                  </a:extLst>
                </a:gridCol>
              </a:tblGrid>
              <a:tr h="422010">
                <a:tc gridSpan="2">
                  <a:txBody>
                    <a:bodyPr/>
                    <a:lstStyle/>
                    <a:p>
                      <a:pPr marL="0" marR="0" algn="ctr">
                        <a:lnSpc>
                          <a:spcPct val="120000"/>
                        </a:lnSpc>
                        <a:spcBef>
                          <a:spcPts val="0"/>
                        </a:spcBef>
                        <a:spcAft>
                          <a:spcPts val="0"/>
                        </a:spcAft>
                      </a:pPr>
                      <a:r>
                        <a:rPr lang="en-US" sz="3600" b="1" dirty="0" smtClean="0">
                          <a:solidFill>
                            <a:srgbClr val="FFFF00"/>
                          </a:solidFill>
                          <a:effectLst/>
                          <a:latin typeface="Times New Roman" panose="02020603050405020304" pitchFamily="18" charset="0"/>
                          <a:cs typeface="Times New Roman" panose="02020603050405020304" pitchFamily="18" charset="0"/>
                        </a:rPr>
                        <a:t>MA-NI-LA</a:t>
                      </a:r>
                      <a:endParaRPr lang="en-US" sz="2800" b="1" dirty="0">
                        <a:solidFill>
                          <a:srgbClr val="FFFF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solidFill>
                      <a:schemeClr val="accent4">
                        <a:lumMod val="50000"/>
                      </a:schemeClr>
                    </a:solidFill>
                  </a:tcPr>
                </a:tc>
                <a:tc hMerge="1">
                  <a:txBody>
                    <a:bodyPr/>
                    <a:lstStyle/>
                    <a:p>
                      <a:endParaRPr lang="en-US"/>
                    </a:p>
                  </a:txBody>
                  <a:tcPr/>
                </a:tc>
                <a:extLst>
                  <a:ext uri="{0D108BD9-81ED-4DB2-BD59-A6C34878D82A}">
                    <a16:rowId xmlns:a16="http://schemas.microsoft.com/office/drawing/2014/main" xmlns="" val="76019808"/>
                  </a:ext>
                </a:extLst>
              </a:tr>
              <a:tr h="459110">
                <a:tc gridSpan="2">
                  <a:txBody>
                    <a:bodyPr/>
                    <a:lstStyle/>
                    <a:p>
                      <a:pPr marL="0" marR="0" indent="95250" algn="ctr">
                        <a:lnSpc>
                          <a:spcPct val="120000"/>
                        </a:lnSpc>
                        <a:spcBef>
                          <a:spcPts val="0"/>
                        </a:spcBef>
                        <a:spcAft>
                          <a:spcPts val="0"/>
                        </a:spcAft>
                      </a:pPr>
                      <a:r>
                        <a:rPr lang="en-US" sz="2800" b="1" dirty="0" err="1">
                          <a:solidFill>
                            <a:schemeClr val="accent4">
                              <a:lumMod val="50000"/>
                            </a:schemeClr>
                          </a:solidFill>
                          <a:effectLst/>
                          <a:latin typeface="Times New Roman" panose="02020603050405020304" pitchFamily="18" charset="0"/>
                          <a:cs typeface="Times New Roman" panose="02020603050405020304" pitchFamily="18" charset="0"/>
                        </a:rPr>
                        <a:t>Về</a:t>
                      </a:r>
                      <a:r>
                        <a:rPr lang="en-US" sz="2800" b="1" dirty="0">
                          <a:solidFill>
                            <a:schemeClr val="accent4">
                              <a:lumMod val="50000"/>
                            </a:schemeClr>
                          </a:solidFill>
                          <a:effectLst/>
                          <a:latin typeface="Times New Roman" panose="02020603050405020304" pitchFamily="18" charset="0"/>
                          <a:cs typeface="Times New Roman" panose="02020603050405020304" pitchFamily="18" charset="0"/>
                        </a:rPr>
                        <a:t> </a:t>
                      </a:r>
                      <a:r>
                        <a:rPr lang="en-US" sz="2800" b="1" dirty="0" err="1">
                          <a:solidFill>
                            <a:schemeClr val="accent4">
                              <a:lumMod val="50000"/>
                            </a:schemeClr>
                          </a:solidFill>
                          <a:effectLst/>
                          <a:latin typeface="Times New Roman" panose="02020603050405020304" pitchFamily="18" charset="0"/>
                          <a:cs typeface="Times New Roman" panose="02020603050405020304" pitchFamily="18" charset="0"/>
                        </a:rPr>
                        <a:t>nhiệt</a:t>
                      </a:r>
                      <a:r>
                        <a:rPr lang="en-US" sz="2800" b="1" dirty="0">
                          <a:solidFill>
                            <a:schemeClr val="accent4">
                              <a:lumMod val="50000"/>
                            </a:schemeClr>
                          </a:solidFill>
                          <a:effectLst/>
                          <a:latin typeface="Times New Roman" panose="02020603050405020304" pitchFamily="18" charset="0"/>
                          <a:cs typeface="Times New Roman" panose="02020603050405020304" pitchFamily="18" charset="0"/>
                        </a:rPr>
                        <a:t> </a:t>
                      </a:r>
                      <a:r>
                        <a:rPr lang="en-US" sz="2800" b="1" dirty="0" err="1">
                          <a:solidFill>
                            <a:schemeClr val="accent4">
                              <a:lumMod val="50000"/>
                            </a:schemeClr>
                          </a:solidFill>
                          <a:effectLst/>
                          <a:latin typeface="Times New Roman" panose="02020603050405020304" pitchFamily="18" charset="0"/>
                          <a:cs typeface="Times New Roman" panose="02020603050405020304" pitchFamily="18" charset="0"/>
                        </a:rPr>
                        <a:t>độ</a:t>
                      </a:r>
                      <a:endParaRPr lang="en-US" sz="2000" b="1" dirty="0">
                        <a:solidFill>
                          <a:schemeClr val="accent4">
                            <a:lumMod val="50000"/>
                          </a:schemeClr>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solidFill>
                      <a:schemeClr val="bg1"/>
                    </a:solidFill>
                  </a:tcPr>
                </a:tc>
                <a:tc hMerge="1">
                  <a:txBody>
                    <a:bodyPr/>
                    <a:lstStyle/>
                    <a:p>
                      <a:endParaRPr lang="en-US"/>
                    </a:p>
                  </a:txBody>
                  <a:tcPr/>
                </a:tc>
                <a:extLst>
                  <a:ext uri="{0D108BD9-81ED-4DB2-BD59-A6C34878D82A}">
                    <a16:rowId xmlns:a16="http://schemas.microsoft.com/office/drawing/2014/main" xmlns="" val="1440555349"/>
                  </a:ext>
                </a:extLst>
              </a:tr>
              <a:tr h="459110">
                <a:tc>
                  <a:txBody>
                    <a:bodyPr/>
                    <a:lstStyle/>
                    <a:p>
                      <a:pPr marL="0" marR="0" indent="95250">
                        <a:lnSpc>
                          <a:spcPct val="120000"/>
                        </a:lnSpc>
                        <a:spcBef>
                          <a:spcPts val="0"/>
                        </a:spcBef>
                        <a:spcAft>
                          <a:spcPts val="0"/>
                        </a:spcAft>
                      </a:pPr>
                      <a:r>
                        <a:rPr lang="vi-VN" sz="2000" b="1" dirty="0">
                          <a:solidFill>
                            <a:srgbClr val="0033CC"/>
                          </a:solidFill>
                          <a:effectLst/>
                          <a:latin typeface="Times New Roman" panose="02020603050405020304" pitchFamily="18" charset="0"/>
                          <a:cs typeface="Times New Roman" panose="02020603050405020304" pitchFamily="18" charset="0"/>
                        </a:rPr>
                        <a:t>Nhiệt độ tháng cao nhất (°C)</a:t>
                      </a:r>
                      <a:endParaRPr lang="en-US" sz="1600" b="1" dirty="0">
                        <a:solidFill>
                          <a:srgbClr val="0033CC"/>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dirty="0">
                          <a:solidFill>
                            <a:srgbClr val="FFFF00"/>
                          </a:solidFill>
                          <a:effectLst/>
                          <a:latin typeface="#9Slide03 SFU Futura_12" panose="020B0604020202020204" charset="0"/>
                        </a:rPr>
                        <a:t> </a:t>
                      </a:r>
                      <a:endParaRPr lang="en-US" sz="2400" b="1" dirty="0">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xmlns="" val="1391736306"/>
                  </a:ext>
                </a:extLst>
              </a:tr>
              <a:tr h="459110">
                <a:tc>
                  <a:txBody>
                    <a:bodyPr/>
                    <a:lstStyle/>
                    <a:p>
                      <a:pPr marL="0" marR="0" indent="95250">
                        <a:lnSpc>
                          <a:spcPct val="120000"/>
                        </a:lnSpc>
                        <a:spcBef>
                          <a:spcPts val="0"/>
                        </a:spcBef>
                        <a:spcAft>
                          <a:spcPts val="0"/>
                        </a:spcAft>
                      </a:pPr>
                      <a:r>
                        <a:rPr lang="vi-VN" sz="2000" b="1" dirty="0">
                          <a:solidFill>
                            <a:srgbClr val="0033CC"/>
                          </a:solidFill>
                          <a:effectLst/>
                          <a:latin typeface="Times New Roman" panose="02020603050405020304" pitchFamily="18" charset="0"/>
                          <a:cs typeface="Times New Roman" panose="02020603050405020304" pitchFamily="18" charset="0"/>
                        </a:rPr>
                        <a:t>Nhiệt độ tháng th</a:t>
                      </a:r>
                      <a:r>
                        <a:rPr lang="en-US" sz="2000" b="1" dirty="0">
                          <a:solidFill>
                            <a:srgbClr val="0033CC"/>
                          </a:solidFill>
                          <a:effectLst/>
                          <a:latin typeface="Times New Roman" panose="02020603050405020304" pitchFamily="18" charset="0"/>
                          <a:cs typeface="Times New Roman" panose="02020603050405020304" pitchFamily="18" charset="0"/>
                        </a:rPr>
                        <a:t>ấ</a:t>
                      </a:r>
                      <a:r>
                        <a:rPr lang="vi-VN" sz="2000" b="1" dirty="0">
                          <a:solidFill>
                            <a:srgbClr val="0033CC"/>
                          </a:solidFill>
                          <a:effectLst/>
                          <a:latin typeface="Times New Roman" panose="02020603050405020304" pitchFamily="18" charset="0"/>
                          <a:cs typeface="Times New Roman" panose="02020603050405020304" pitchFamily="18" charset="0"/>
                        </a:rPr>
                        <a:t>p nhất (°C)</a:t>
                      </a:r>
                      <a:endParaRPr lang="en-US" sz="1600" b="1" dirty="0">
                        <a:solidFill>
                          <a:srgbClr val="0033CC"/>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dirty="0">
                          <a:solidFill>
                            <a:srgbClr val="FFFF00"/>
                          </a:solidFill>
                          <a:effectLst/>
                          <a:latin typeface="#9Slide03 SFU Futura_12" panose="020B0604020202020204" charset="0"/>
                        </a:rPr>
                        <a:t> </a:t>
                      </a:r>
                      <a:endParaRPr lang="en-US" sz="2400" b="1" dirty="0">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xmlns="" val="2783245390"/>
                  </a:ext>
                </a:extLst>
              </a:tr>
              <a:tr h="466530">
                <a:tc>
                  <a:txBody>
                    <a:bodyPr/>
                    <a:lstStyle/>
                    <a:p>
                      <a:pPr marL="0" marR="0" indent="95250">
                        <a:lnSpc>
                          <a:spcPct val="120000"/>
                        </a:lnSpc>
                        <a:spcBef>
                          <a:spcPts val="0"/>
                        </a:spcBef>
                        <a:spcAft>
                          <a:spcPts val="0"/>
                        </a:spcAft>
                      </a:pPr>
                      <a:r>
                        <a:rPr lang="vi-VN" sz="2000" b="1" dirty="0">
                          <a:solidFill>
                            <a:srgbClr val="0033CC"/>
                          </a:solidFill>
                          <a:effectLst/>
                          <a:latin typeface="Times New Roman" panose="02020603050405020304" pitchFamily="18" charset="0"/>
                          <a:cs typeface="Times New Roman" panose="02020603050405020304" pitchFamily="18" charset="0"/>
                        </a:rPr>
                        <a:t>Biên độ nhiệt độ năm (°C)</a:t>
                      </a:r>
                      <a:endParaRPr lang="en-US" sz="1600" b="1" dirty="0">
                        <a:solidFill>
                          <a:srgbClr val="0033CC"/>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a:solidFill>
                            <a:srgbClr val="FFFF00"/>
                          </a:solidFill>
                          <a:effectLst/>
                          <a:latin typeface="#9Slide03 SFU Futura_12" panose="020B0604020202020204" charset="0"/>
                        </a:rPr>
                        <a:t> </a:t>
                      </a:r>
                      <a:endParaRPr lang="en-US" sz="2400" b="1">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xmlns="" val="4210093050"/>
                  </a:ext>
                </a:extLst>
              </a:tr>
              <a:tr h="459110">
                <a:tc>
                  <a:txBody>
                    <a:bodyPr/>
                    <a:lstStyle/>
                    <a:p>
                      <a:pPr marL="0" marR="0" indent="95250">
                        <a:lnSpc>
                          <a:spcPct val="120000"/>
                        </a:lnSpc>
                        <a:spcBef>
                          <a:spcPts val="0"/>
                        </a:spcBef>
                        <a:spcAft>
                          <a:spcPts val="0"/>
                        </a:spcAft>
                      </a:pPr>
                      <a:r>
                        <a:rPr lang="en-US" sz="2000" b="1" dirty="0" err="1">
                          <a:solidFill>
                            <a:srgbClr val="0033CC"/>
                          </a:solidFill>
                          <a:effectLst/>
                          <a:latin typeface="Times New Roman" panose="02020603050405020304" pitchFamily="18" charset="0"/>
                          <a:cs typeface="Times New Roman" panose="02020603050405020304" pitchFamily="18" charset="0"/>
                        </a:rPr>
                        <a:t>Nhiệt</a:t>
                      </a:r>
                      <a:r>
                        <a:rPr lang="en-US" sz="2000" b="1" dirty="0">
                          <a:solidFill>
                            <a:srgbClr val="0033CC"/>
                          </a:solidFill>
                          <a:effectLst/>
                          <a:latin typeface="Times New Roman" panose="02020603050405020304" pitchFamily="18" charset="0"/>
                          <a:cs typeface="Times New Roman" panose="02020603050405020304" pitchFamily="18" charset="0"/>
                        </a:rPr>
                        <a:t> </a:t>
                      </a:r>
                      <a:r>
                        <a:rPr lang="en-US" sz="2000" b="1" dirty="0" err="1">
                          <a:solidFill>
                            <a:srgbClr val="0033CC"/>
                          </a:solidFill>
                          <a:effectLst/>
                          <a:latin typeface="Times New Roman" panose="02020603050405020304" pitchFamily="18" charset="0"/>
                          <a:cs typeface="Times New Roman" panose="02020603050405020304" pitchFamily="18" charset="0"/>
                        </a:rPr>
                        <a:t>độ</a:t>
                      </a:r>
                      <a:r>
                        <a:rPr lang="en-US" sz="2000" b="1" dirty="0">
                          <a:solidFill>
                            <a:srgbClr val="0033CC"/>
                          </a:solidFill>
                          <a:effectLst/>
                          <a:latin typeface="Times New Roman" panose="02020603050405020304" pitchFamily="18" charset="0"/>
                          <a:cs typeface="Times New Roman" panose="02020603050405020304" pitchFamily="18" charset="0"/>
                        </a:rPr>
                        <a:t> </a:t>
                      </a:r>
                      <a:r>
                        <a:rPr lang="en-US" sz="2000" b="1" dirty="0" err="1">
                          <a:solidFill>
                            <a:srgbClr val="0033CC"/>
                          </a:solidFill>
                          <a:effectLst/>
                          <a:latin typeface="Times New Roman" panose="02020603050405020304" pitchFamily="18" charset="0"/>
                          <a:cs typeface="Times New Roman" panose="02020603050405020304" pitchFamily="18" charset="0"/>
                        </a:rPr>
                        <a:t>trung</a:t>
                      </a:r>
                      <a:r>
                        <a:rPr lang="en-US" sz="2000" b="1" dirty="0">
                          <a:solidFill>
                            <a:srgbClr val="0033CC"/>
                          </a:solidFill>
                          <a:effectLst/>
                          <a:latin typeface="Times New Roman" panose="02020603050405020304" pitchFamily="18" charset="0"/>
                          <a:cs typeface="Times New Roman" panose="02020603050405020304" pitchFamily="18" charset="0"/>
                        </a:rPr>
                        <a:t> </a:t>
                      </a:r>
                      <a:r>
                        <a:rPr lang="en-US" sz="2000" b="1" dirty="0" err="1">
                          <a:solidFill>
                            <a:srgbClr val="0033CC"/>
                          </a:solidFill>
                          <a:effectLst/>
                          <a:latin typeface="Times New Roman" panose="02020603050405020304" pitchFamily="18" charset="0"/>
                          <a:cs typeface="Times New Roman" panose="02020603050405020304" pitchFamily="18" charset="0"/>
                        </a:rPr>
                        <a:t>bình</a:t>
                      </a:r>
                      <a:r>
                        <a:rPr lang="en-US" sz="2000" b="1" dirty="0">
                          <a:solidFill>
                            <a:srgbClr val="0033CC"/>
                          </a:solidFill>
                          <a:effectLst/>
                          <a:latin typeface="Times New Roman" panose="02020603050405020304" pitchFamily="18" charset="0"/>
                          <a:cs typeface="Times New Roman" panose="02020603050405020304" pitchFamily="18" charset="0"/>
                        </a:rPr>
                        <a:t> </a:t>
                      </a:r>
                      <a:r>
                        <a:rPr lang="en-US" sz="2000" b="1" dirty="0" err="1">
                          <a:solidFill>
                            <a:srgbClr val="0033CC"/>
                          </a:solidFill>
                          <a:effectLst/>
                          <a:latin typeface="Times New Roman" panose="02020603050405020304" pitchFamily="18" charset="0"/>
                          <a:cs typeface="Times New Roman" panose="02020603050405020304" pitchFamily="18" charset="0"/>
                        </a:rPr>
                        <a:t>năm</a:t>
                      </a:r>
                      <a:r>
                        <a:rPr lang="en-US" sz="2000" b="1" dirty="0">
                          <a:solidFill>
                            <a:srgbClr val="0033CC"/>
                          </a:solidFill>
                          <a:effectLst/>
                          <a:latin typeface="Times New Roman" panose="02020603050405020304" pitchFamily="18" charset="0"/>
                          <a:cs typeface="Times New Roman" panose="02020603050405020304" pitchFamily="18" charset="0"/>
                        </a:rPr>
                        <a:t> (°C)</a:t>
                      </a:r>
                      <a:endParaRPr lang="en-US" sz="1600" b="1" dirty="0">
                        <a:solidFill>
                          <a:srgbClr val="0033CC"/>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dirty="0">
                          <a:solidFill>
                            <a:srgbClr val="FFFF00"/>
                          </a:solidFill>
                          <a:effectLst/>
                          <a:latin typeface="#9Slide03 SFU Futura_12" panose="020B0604020202020204" charset="0"/>
                        </a:rPr>
                        <a:t> </a:t>
                      </a:r>
                      <a:endParaRPr lang="en-US" sz="2400" b="1" dirty="0">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xmlns="" val="3671387100"/>
                  </a:ext>
                </a:extLst>
              </a:tr>
              <a:tr h="459110">
                <a:tc gridSpan="2">
                  <a:txBody>
                    <a:bodyPr/>
                    <a:lstStyle/>
                    <a:p>
                      <a:pPr marL="0" marR="0" indent="95250" algn="ctr">
                        <a:lnSpc>
                          <a:spcPct val="120000"/>
                        </a:lnSpc>
                        <a:spcBef>
                          <a:spcPts val="0"/>
                        </a:spcBef>
                        <a:spcAft>
                          <a:spcPts val="0"/>
                        </a:spcAft>
                      </a:pPr>
                      <a:r>
                        <a:rPr lang="en-US" sz="2800" b="1" dirty="0" err="1">
                          <a:solidFill>
                            <a:schemeClr val="accent4">
                              <a:lumMod val="50000"/>
                            </a:schemeClr>
                          </a:solidFill>
                          <a:effectLst/>
                          <a:latin typeface="Times New Roman" panose="02020603050405020304" pitchFamily="18" charset="0"/>
                          <a:cs typeface="Times New Roman" panose="02020603050405020304" pitchFamily="18" charset="0"/>
                        </a:rPr>
                        <a:t>Về</a:t>
                      </a:r>
                      <a:r>
                        <a:rPr lang="en-US" sz="2800" b="1" dirty="0">
                          <a:solidFill>
                            <a:schemeClr val="accent4">
                              <a:lumMod val="50000"/>
                            </a:schemeClr>
                          </a:solidFill>
                          <a:effectLst/>
                          <a:latin typeface="Times New Roman" panose="02020603050405020304" pitchFamily="18" charset="0"/>
                          <a:cs typeface="Times New Roman" panose="02020603050405020304" pitchFamily="18" charset="0"/>
                        </a:rPr>
                        <a:t> </a:t>
                      </a:r>
                      <a:r>
                        <a:rPr lang="en-US" sz="2800" b="1" dirty="0" err="1">
                          <a:solidFill>
                            <a:schemeClr val="accent4">
                              <a:lumMod val="50000"/>
                            </a:schemeClr>
                          </a:solidFill>
                          <a:effectLst/>
                          <a:latin typeface="Times New Roman" panose="02020603050405020304" pitchFamily="18" charset="0"/>
                          <a:cs typeface="Times New Roman" panose="02020603050405020304" pitchFamily="18" charset="0"/>
                        </a:rPr>
                        <a:t>lượng</a:t>
                      </a:r>
                      <a:r>
                        <a:rPr lang="en-US" sz="2800" b="1" dirty="0">
                          <a:solidFill>
                            <a:schemeClr val="accent4">
                              <a:lumMod val="50000"/>
                            </a:schemeClr>
                          </a:solidFill>
                          <a:effectLst/>
                          <a:latin typeface="Times New Roman" panose="02020603050405020304" pitchFamily="18" charset="0"/>
                          <a:cs typeface="Times New Roman" panose="02020603050405020304" pitchFamily="18" charset="0"/>
                        </a:rPr>
                        <a:t> </a:t>
                      </a:r>
                      <a:r>
                        <a:rPr lang="en-US" sz="2800" b="1" dirty="0" err="1">
                          <a:solidFill>
                            <a:schemeClr val="accent4">
                              <a:lumMod val="50000"/>
                            </a:schemeClr>
                          </a:solidFill>
                          <a:effectLst/>
                          <a:latin typeface="Times New Roman" panose="02020603050405020304" pitchFamily="18" charset="0"/>
                          <a:cs typeface="Times New Roman" panose="02020603050405020304" pitchFamily="18" charset="0"/>
                        </a:rPr>
                        <a:t>mưa</a:t>
                      </a:r>
                      <a:endParaRPr lang="en-US" sz="2000" b="1" dirty="0">
                        <a:solidFill>
                          <a:schemeClr val="accent4">
                            <a:lumMod val="50000"/>
                          </a:schemeClr>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solidFill>
                      <a:schemeClr val="bg1"/>
                    </a:solidFill>
                  </a:tcPr>
                </a:tc>
                <a:tc hMerge="1">
                  <a:txBody>
                    <a:bodyPr/>
                    <a:lstStyle/>
                    <a:p>
                      <a:endParaRPr lang="en-US"/>
                    </a:p>
                  </a:txBody>
                  <a:tcPr/>
                </a:tc>
                <a:extLst>
                  <a:ext uri="{0D108BD9-81ED-4DB2-BD59-A6C34878D82A}">
                    <a16:rowId xmlns:a16="http://schemas.microsoft.com/office/drawing/2014/main" xmlns="" val="4019249181"/>
                  </a:ext>
                </a:extLst>
              </a:tr>
              <a:tr h="459110">
                <a:tc>
                  <a:txBody>
                    <a:bodyPr/>
                    <a:lstStyle/>
                    <a:p>
                      <a:pPr marL="0" marR="0" indent="95250">
                        <a:lnSpc>
                          <a:spcPct val="120000"/>
                        </a:lnSpc>
                        <a:spcBef>
                          <a:spcPts val="0"/>
                        </a:spcBef>
                        <a:spcAft>
                          <a:spcPts val="0"/>
                        </a:spcAft>
                      </a:pPr>
                      <a:r>
                        <a:rPr lang="vi-VN" sz="2000" b="1" dirty="0">
                          <a:solidFill>
                            <a:srgbClr val="0033CC"/>
                          </a:solidFill>
                          <a:effectLst/>
                          <a:latin typeface="Times New Roman" panose="02020603050405020304" pitchFamily="18" charset="0"/>
                          <a:cs typeface="Times New Roman" panose="02020603050405020304" pitchFamily="18" charset="0"/>
                        </a:rPr>
                        <a:t>Lượng mưa tháng cao nhất (mm)</a:t>
                      </a:r>
                      <a:endParaRPr lang="en-US" sz="1600" b="1" dirty="0">
                        <a:solidFill>
                          <a:srgbClr val="0033CC"/>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a:solidFill>
                            <a:srgbClr val="FFFF00"/>
                          </a:solidFill>
                          <a:effectLst/>
                          <a:latin typeface="#9Slide03 SFU Futura_12" panose="020B0604020202020204" charset="0"/>
                        </a:rPr>
                        <a:t> </a:t>
                      </a:r>
                      <a:endParaRPr lang="en-US" sz="2400" b="1">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xmlns="" val="904490789"/>
                  </a:ext>
                </a:extLst>
              </a:tr>
              <a:tr h="459110">
                <a:tc>
                  <a:txBody>
                    <a:bodyPr/>
                    <a:lstStyle/>
                    <a:p>
                      <a:pPr marL="0" marR="0" indent="95250">
                        <a:lnSpc>
                          <a:spcPct val="120000"/>
                        </a:lnSpc>
                        <a:spcBef>
                          <a:spcPts val="0"/>
                        </a:spcBef>
                        <a:spcAft>
                          <a:spcPts val="0"/>
                        </a:spcAft>
                      </a:pPr>
                      <a:r>
                        <a:rPr lang="vi-VN" sz="2000" b="1" dirty="0">
                          <a:solidFill>
                            <a:srgbClr val="0033CC"/>
                          </a:solidFill>
                          <a:effectLst/>
                          <a:latin typeface="Times New Roman" panose="02020603050405020304" pitchFamily="18" charset="0"/>
                          <a:cs typeface="Times New Roman" panose="02020603050405020304" pitchFamily="18" charset="0"/>
                        </a:rPr>
                        <a:t>Lượng mưa tháng thấp nhất (mm)</a:t>
                      </a:r>
                      <a:endParaRPr lang="en-US" sz="1600" b="1" dirty="0">
                        <a:solidFill>
                          <a:srgbClr val="0033CC"/>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a:solidFill>
                            <a:srgbClr val="FFFF00"/>
                          </a:solidFill>
                          <a:effectLst/>
                          <a:latin typeface="#9Slide03 SFU Futura_12" panose="020B0604020202020204" charset="0"/>
                        </a:rPr>
                        <a:t> </a:t>
                      </a:r>
                      <a:endParaRPr lang="en-US" sz="2400" b="1">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xmlns="" val="1805370961"/>
                  </a:ext>
                </a:extLst>
              </a:tr>
              <a:tr h="473023">
                <a:tc>
                  <a:txBody>
                    <a:bodyPr/>
                    <a:lstStyle/>
                    <a:p>
                      <a:pPr marL="0" marR="0" indent="95250">
                        <a:lnSpc>
                          <a:spcPct val="120000"/>
                        </a:lnSpc>
                        <a:spcBef>
                          <a:spcPts val="0"/>
                        </a:spcBef>
                        <a:spcAft>
                          <a:spcPts val="0"/>
                        </a:spcAft>
                      </a:pPr>
                      <a:r>
                        <a:rPr lang="en-US" sz="2000" b="1" dirty="0" err="1">
                          <a:solidFill>
                            <a:srgbClr val="0033CC"/>
                          </a:solidFill>
                          <a:effectLst/>
                          <a:latin typeface="Times New Roman" panose="02020603050405020304" pitchFamily="18" charset="0"/>
                          <a:cs typeface="Times New Roman" panose="02020603050405020304" pitchFamily="18" charset="0"/>
                        </a:rPr>
                        <a:t>Lượng</a:t>
                      </a:r>
                      <a:r>
                        <a:rPr lang="en-US" sz="2000" b="1" dirty="0">
                          <a:solidFill>
                            <a:srgbClr val="0033CC"/>
                          </a:solidFill>
                          <a:effectLst/>
                          <a:latin typeface="Times New Roman" panose="02020603050405020304" pitchFamily="18" charset="0"/>
                          <a:cs typeface="Times New Roman" panose="02020603050405020304" pitchFamily="18" charset="0"/>
                        </a:rPr>
                        <a:t> </a:t>
                      </a:r>
                      <a:r>
                        <a:rPr lang="en-US" sz="2000" b="1" dirty="0" err="1">
                          <a:solidFill>
                            <a:srgbClr val="0033CC"/>
                          </a:solidFill>
                          <a:effectLst/>
                          <a:latin typeface="Times New Roman" panose="02020603050405020304" pitchFamily="18" charset="0"/>
                          <a:cs typeface="Times New Roman" panose="02020603050405020304" pitchFamily="18" charset="0"/>
                        </a:rPr>
                        <a:t>mưa</a:t>
                      </a:r>
                      <a:r>
                        <a:rPr lang="en-US" sz="2000" b="1" dirty="0">
                          <a:solidFill>
                            <a:srgbClr val="0033CC"/>
                          </a:solidFill>
                          <a:effectLst/>
                          <a:latin typeface="Times New Roman" panose="02020603050405020304" pitchFamily="18" charset="0"/>
                          <a:cs typeface="Times New Roman" panose="02020603050405020304" pitchFamily="18" charset="0"/>
                        </a:rPr>
                        <a:t> </a:t>
                      </a:r>
                      <a:r>
                        <a:rPr lang="en-US" sz="2000" b="1" dirty="0" err="1">
                          <a:solidFill>
                            <a:srgbClr val="0033CC"/>
                          </a:solidFill>
                          <a:effectLst/>
                          <a:latin typeface="Times New Roman" panose="02020603050405020304" pitchFamily="18" charset="0"/>
                          <a:cs typeface="Times New Roman" panose="02020603050405020304" pitchFamily="18" charset="0"/>
                        </a:rPr>
                        <a:t>trung</a:t>
                      </a:r>
                      <a:r>
                        <a:rPr lang="en-US" sz="2000" b="1" dirty="0">
                          <a:solidFill>
                            <a:srgbClr val="0033CC"/>
                          </a:solidFill>
                          <a:effectLst/>
                          <a:latin typeface="Times New Roman" panose="02020603050405020304" pitchFamily="18" charset="0"/>
                          <a:cs typeface="Times New Roman" panose="02020603050405020304" pitchFamily="18" charset="0"/>
                        </a:rPr>
                        <a:t> </a:t>
                      </a:r>
                      <a:r>
                        <a:rPr lang="en-US" sz="2000" b="1" dirty="0" err="1">
                          <a:solidFill>
                            <a:srgbClr val="0033CC"/>
                          </a:solidFill>
                          <a:effectLst/>
                          <a:latin typeface="Times New Roman" panose="02020603050405020304" pitchFamily="18" charset="0"/>
                          <a:cs typeface="Times New Roman" panose="02020603050405020304" pitchFamily="18" charset="0"/>
                        </a:rPr>
                        <a:t>bình</a:t>
                      </a:r>
                      <a:r>
                        <a:rPr lang="en-US" sz="2000" b="1" dirty="0">
                          <a:solidFill>
                            <a:srgbClr val="0033CC"/>
                          </a:solidFill>
                          <a:effectLst/>
                          <a:latin typeface="Times New Roman" panose="02020603050405020304" pitchFamily="18" charset="0"/>
                          <a:cs typeface="Times New Roman" panose="02020603050405020304" pitchFamily="18" charset="0"/>
                        </a:rPr>
                        <a:t> </a:t>
                      </a:r>
                      <a:r>
                        <a:rPr lang="en-US" sz="2000" b="1" dirty="0" err="1">
                          <a:solidFill>
                            <a:srgbClr val="0033CC"/>
                          </a:solidFill>
                          <a:effectLst/>
                          <a:latin typeface="Times New Roman" panose="02020603050405020304" pitchFamily="18" charset="0"/>
                          <a:cs typeface="Times New Roman" panose="02020603050405020304" pitchFamily="18" charset="0"/>
                        </a:rPr>
                        <a:t>năm</a:t>
                      </a:r>
                      <a:r>
                        <a:rPr lang="en-US" sz="2000" b="1" dirty="0">
                          <a:solidFill>
                            <a:srgbClr val="0033CC"/>
                          </a:solidFill>
                          <a:effectLst/>
                          <a:latin typeface="Times New Roman" panose="02020603050405020304" pitchFamily="18" charset="0"/>
                          <a:cs typeface="Times New Roman" panose="02020603050405020304" pitchFamily="18" charset="0"/>
                        </a:rPr>
                        <a:t> (mm)</a:t>
                      </a:r>
                      <a:endParaRPr lang="en-US" sz="1600" b="1" dirty="0">
                        <a:solidFill>
                          <a:srgbClr val="0033CC"/>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dirty="0">
                          <a:solidFill>
                            <a:srgbClr val="FFFF00"/>
                          </a:solidFill>
                          <a:effectLst/>
                          <a:latin typeface="#9Slide03 SFU Futura_12" panose="020B0604020202020204" charset="0"/>
                        </a:rPr>
                        <a:t> </a:t>
                      </a:r>
                      <a:endParaRPr lang="en-US" sz="2400" b="1" dirty="0">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xmlns="" val="428667271"/>
                  </a:ext>
                </a:extLst>
              </a:tr>
            </a:tbl>
          </a:graphicData>
        </a:graphic>
      </p:graphicFrame>
      <p:pic>
        <p:nvPicPr>
          <p:cNvPr id="4100" name="Picture 4" descr="Hình ảnh Lượng Mưa Mùa Hè Các Vector Biểu Tượng, Tinh Vân Mặt Trời, Mưa  Biểu Tượng, Biểu Tượng Thời Tiết Vector và PNG với nền trong suốt để tải  xuống miễn"/>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10000" b="90000" l="10000" r="90000">
                        <a14:foregroundMark x1="19238" y1="63477" x2="19238" y2="63477"/>
                        <a14:foregroundMark x1="26270" y1="66016" x2="26270" y2="66016"/>
                        <a14:foregroundMark x1="38770" y1="64941" x2="38770" y2="64941"/>
                        <a14:foregroundMark x1="50977" y1="64258" x2="50977" y2="64258"/>
                        <a14:foregroundMark x1="48438" y1="76465" x2="48438" y2="76465"/>
                        <a14:foregroundMark x1="36426" y1="75391" x2="36426" y2="75391"/>
                        <a14:foregroundMark x1="24219" y1="76953" x2="24219" y2="76953"/>
                        <a14:foregroundMark x1="64355" y1="61328" x2="64355" y2="61328"/>
                        <a14:foregroundMark x1="73145" y1="53809" x2="73145" y2="53809"/>
                        <a14:foregroundMark x1="81055" y1="49023" x2="81055" y2="49023"/>
                        <a14:foregroundMark x1="82617" y1="38770" x2="82617" y2="38770"/>
                        <a14:foregroundMark x1="79492" y1="28809" x2="79492" y2="28809"/>
                        <a14:foregroundMark x1="74121" y1="21582" x2="74121" y2="21582"/>
                        <a14:foregroundMark x1="63281" y1="19922" x2="63281" y2="19922"/>
                        <a14:foregroundMark x1="55469" y1="24316" x2="55469" y2="24316"/>
                      </a14:backgroundRemoval>
                    </a14:imgEffect>
                  </a14:imgLayer>
                </a14:imgProps>
              </a:ext>
              <a:ext uri="{28A0092B-C50C-407E-A947-70E740481C1C}">
                <a14:useLocalDpi xmlns:a14="http://schemas.microsoft.com/office/drawing/2010/main" val="0"/>
              </a:ext>
            </a:extLst>
          </a:blip>
          <a:srcRect l="12702" t="15552" r="10309" b="15050"/>
          <a:stretch/>
        </p:blipFill>
        <p:spPr bwMode="auto">
          <a:xfrm>
            <a:off x="10478518" y="-18723"/>
            <a:ext cx="1606008" cy="144766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Một Cuốn Sách Mở Hình ảnh | Định dạng hình ảnh JPG 500877382| vn.lovepik.com">
            <a:extLst>
              <a:ext uri="{FF2B5EF4-FFF2-40B4-BE49-F238E27FC236}">
                <a16:creationId xmlns:a16="http://schemas.microsoft.com/office/drawing/2014/main" xmlns="" id="{0100486B-ABC2-47CF-B989-4C3780D43EAF}"/>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64398" b="95637" l="6163" r="94535">
                        <a14:foregroundMark x1="13023" y1="83072" x2="13023" y2="83072"/>
                        <a14:foregroundMark x1="40349" y1="64398" x2="40349" y2="64398"/>
                        <a14:foregroundMark x1="92674" y1="85689" x2="92674" y2="85689"/>
                        <a14:foregroundMark x1="92674" y1="90227" x2="56163" y2="84119"/>
                        <a14:foregroundMark x1="61395" y1="89354" x2="59535" y2="94241"/>
                        <a14:foregroundMark x1="59535" y1="94241" x2="58488" y2="94764"/>
                        <a14:foregroundMark x1="59419" y1="93019" x2="31163" y2="95637"/>
                        <a14:foregroundMark x1="31163" y1="95637" x2="28023" y2="94764"/>
                        <a14:foregroundMark x1="52674" y1="91274" x2="9070" y2="88307"/>
                        <a14:foregroundMark x1="8953" y1="90576" x2="6163" y2="90925"/>
                        <a14:foregroundMark x1="9651" y1="85515" x2="9651" y2="85515"/>
                        <a14:foregroundMark x1="93721" y1="89878" x2="94535" y2="92670"/>
                      </a14:backgroundRemoval>
                    </a14:imgEffect>
                  </a14:imgLayer>
                </a14:imgProps>
              </a:ext>
              <a:ext uri="{28A0092B-C50C-407E-A947-70E740481C1C}">
                <a14:useLocalDpi xmlns:a14="http://schemas.microsoft.com/office/drawing/2010/main" val="0"/>
              </a:ext>
            </a:extLst>
          </a:blip>
          <a:srcRect l="6050" t="62600" r="2788" b="5669"/>
          <a:stretch/>
        </p:blipFill>
        <p:spPr bwMode="auto">
          <a:xfrm>
            <a:off x="-223433" y="5356816"/>
            <a:ext cx="5535204" cy="139034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8" descr="Chart, histogram&#10;&#10;Description automatically generated">
            <a:extLst>
              <a:ext uri="{FF2B5EF4-FFF2-40B4-BE49-F238E27FC236}">
                <a16:creationId xmlns:a16="http://schemas.microsoft.com/office/drawing/2014/main" xmlns="" id="{56DA7D54-8EA5-4360-9584-FCDF245ED774}"/>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tretch>
            <a:fillRect/>
          </a:stretch>
        </p:blipFill>
        <p:spPr>
          <a:xfrm>
            <a:off x="272192" y="0"/>
            <a:ext cx="4696905" cy="5471550"/>
          </a:xfrm>
          <a:prstGeom prst="rect">
            <a:avLst/>
          </a:prstGeom>
        </p:spPr>
      </p:pic>
    </p:spTree>
    <p:extLst>
      <p:ext uri="{BB962C8B-B14F-4D97-AF65-F5344CB8AC3E}">
        <p14:creationId xmlns:p14="http://schemas.microsoft.com/office/powerpoint/2010/main" val="1587526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xmlns="" id="{02A4E065-26AE-42DA-9D35-367AC0CC99D8}"/>
              </a:ext>
            </a:extLst>
          </p:cNvPr>
          <p:cNvCxnSpPr/>
          <p:nvPr/>
        </p:nvCxnSpPr>
        <p:spPr>
          <a:xfrm flipV="1">
            <a:off x="0" y="1925782"/>
            <a:ext cx="8589818" cy="36168"/>
          </a:xfrm>
          <a:prstGeom prst="line">
            <a:avLst/>
          </a:prstGeom>
          <a:ln w="28575">
            <a:solidFill>
              <a:schemeClr val="accent4">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6D493815-81D7-4DFB-BC03-7ABE761D9402}"/>
              </a:ext>
            </a:extLst>
          </p:cNvPr>
          <p:cNvCxnSpPr>
            <a:cxnSpLocks/>
          </p:cNvCxnSpPr>
          <p:nvPr/>
        </p:nvCxnSpPr>
        <p:spPr>
          <a:xfrm>
            <a:off x="-32991" y="1769784"/>
            <a:ext cx="8589818" cy="614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Rectangle: Rounded Corners 7">
            <a:extLst>
              <a:ext uri="{FF2B5EF4-FFF2-40B4-BE49-F238E27FC236}">
                <a16:creationId xmlns:a16="http://schemas.microsoft.com/office/drawing/2014/main" xmlns="" id="{09CD7DA3-870E-45AC-9BA5-014F990F81AD}"/>
              </a:ext>
            </a:extLst>
          </p:cNvPr>
          <p:cNvSpPr/>
          <p:nvPr/>
        </p:nvSpPr>
        <p:spPr>
          <a:xfrm>
            <a:off x="321630" y="177677"/>
            <a:ext cx="8508196" cy="1562566"/>
          </a:xfrm>
          <a:prstGeom prst="roundRect">
            <a:avLst/>
          </a:prstGeom>
          <a:noFill/>
          <a:ln w="3175">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smtClean="0">
                <a:solidFill>
                  <a:srgbClr val="006C00"/>
                </a:solidFill>
                <a:latin typeface="Times New Roman" panose="02020603050405020304" pitchFamily="18" charset="0"/>
                <a:cs typeface="Times New Roman" panose="02020603050405020304" pitchFamily="18" charset="0"/>
              </a:rPr>
              <a:t>PHÂN TÍCH BIỂU ĐỒ</a:t>
            </a:r>
          </a:p>
          <a:p>
            <a:pPr algn="ctr"/>
            <a:r>
              <a:rPr lang="en-US" sz="4400" b="1" dirty="0" smtClean="0">
                <a:solidFill>
                  <a:schemeClr val="tx1"/>
                </a:solidFill>
                <a:latin typeface="Times New Roman" panose="02020603050405020304" pitchFamily="18" charset="0"/>
                <a:cs typeface="Times New Roman" panose="02020603050405020304" pitchFamily="18" charset="0"/>
              </a:rPr>
              <a:t>NHIỆT ĐỘ, LƯỢNG MƯA</a:t>
            </a:r>
            <a:endParaRPr lang="vi-VN" sz="4400" b="1" dirty="0">
              <a:solidFill>
                <a:schemeClr val="tx1"/>
              </a:solidFill>
              <a:latin typeface="Times New Roman" panose="02020603050405020304" pitchFamily="18" charset="0"/>
              <a:cs typeface="Times New Roman" panose="02020603050405020304" pitchFamily="18" charset="0"/>
            </a:endParaRPr>
          </a:p>
        </p:txBody>
      </p:sp>
      <p:graphicFrame>
        <p:nvGraphicFramePr>
          <p:cNvPr id="22" name="Table 21"/>
          <p:cNvGraphicFramePr>
            <a:graphicFrameLocks noGrp="1"/>
          </p:cNvGraphicFramePr>
          <p:nvPr>
            <p:extLst>
              <p:ext uri="{D42A27DB-BD31-4B8C-83A1-F6EECF244321}">
                <p14:modId xmlns:p14="http://schemas.microsoft.com/office/powerpoint/2010/main" val="54801054"/>
              </p:ext>
            </p:extLst>
          </p:nvPr>
        </p:nvGraphicFramePr>
        <p:xfrm>
          <a:off x="117310" y="1858652"/>
          <a:ext cx="11783951" cy="4893628"/>
        </p:xfrm>
        <a:graphic>
          <a:graphicData uri="http://schemas.openxmlformats.org/drawingml/2006/table">
            <a:tbl>
              <a:tblPr>
                <a:tableStyleId>{616DA210-FB5B-4158-B5E0-FEB733F419BA}</a:tableStyleId>
              </a:tblPr>
              <a:tblGrid>
                <a:gridCol w="6240469">
                  <a:extLst>
                    <a:ext uri="{9D8B030D-6E8A-4147-A177-3AD203B41FA5}">
                      <a16:colId xmlns:a16="http://schemas.microsoft.com/office/drawing/2014/main" xmlns="" val="3945758564"/>
                    </a:ext>
                  </a:extLst>
                </a:gridCol>
                <a:gridCol w="1750574">
                  <a:extLst>
                    <a:ext uri="{9D8B030D-6E8A-4147-A177-3AD203B41FA5}">
                      <a16:colId xmlns:a16="http://schemas.microsoft.com/office/drawing/2014/main" xmlns="" val="3614450099"/>
                    </a:ext>
                  </a:extLst>
                </a:gridCol>
                <a:gridCol w="1896454">
                  <a:extLst>
                    <a:ext uri="{9D8B030D-6E8A-4147-A177-3AD203B41FA5}">
                      <a16:colId xmlns:a16="http://schemas.microsoft.com/office/drawing/2014/main" xmlns="" val="2841661303"/>
                    </a:ext>
                  </a:extLst>
                </a:gridCol>
                <a:gridCol w="1896454">
                  <a:extLst>
                    <a:ext uri="{9D8B030D-6E8A-4147-A177-3AD203B41FA5}">
                      <a16:colId xmlns:a16="http://schemas.microsoft.com/office/drawing/2014/main" xmlns="" val="3735295825"/>
                    </a:ext>
                  </a:extLst>
                </a:gridCol>
              </a:tblGrid>
              <a:tr h="540831">
                <a:tc>
                  <a:txBody>
                    <a:bodyPr/>
                    <a:lstStyle/>
                    <a:p>
                      <a:pPr marL="0" marR="0" indent="95250" algn="just">
                        <a:lnSpc>
                          <a:spcPct val="106000"/>
                        </a:lnSpc>
                        <a:spcBef>
                          <a:spcPts val="0"/>
                        </a:spcBef>
                        <a:spcAft>
                          <a:spcPts val="0"/>
                        </a:spcAft>
                      </a:pPr>
                      <a:r>
                        <a:rPr lang="vi-VN" sz="3600" b="1" dirty="0">
                          <a:solidFill>
                            <a:srgbClr val="FFFF00"/>
                          </a:solidFill>
                          <a:effectLst/>
                          <a:latin typeface="+mj-lt"/>
                        </a:rPr>
                        <a:t> </a:t>
                      </a:r>
                      <a:endParaRPr lang="en-US" sz="3600" b="1" dirty="0">
                        <a:solidFill>
                          <a:srgbClr val="FFFF00"/>
                        </a:solidFill>
                        <a:effectLst/>
                        <a:latin typeface="+mj-lt"/>
                        <a:ea typeface="Tahoma" panose="020B0604030504040204" pitchFamily="34" charset="0"/>
                      </a:endParaRPr>
                    </a:p>
                  </a:txBody>
                  <a:tcPr marL="6350" marR="6350" marT="0" marB="0">
                    <a:solidFill>
                      <a:srgbClr val="7F6000"/>
                    </a:solidFill>
                  </a:tcPr>
                </a:tc>
                <a:tc>
                  <a:txBody>
                    <a:bodyPr/>
                    <a:lstStyle/>
                    <a:p>
                      <a:pPr marL="0" marR="0" algn="ctr">
                        <a:lnSpc>
                          <a:spcPct val="120000"/>
                        </a:lnSpc>
                        <a:spcBef>
                          <a:spcPts val="0"/>
                        </a:spcBef>
                        <a:spcAft>
                          <a:spcPts val="0"/>
                        </a:spcAft>
                      </a:pPr>
                      <a:r>
                        <a:rPr lang="en-US" sz="3600" b="1" dirty="0" err="1">
                          <a:solidFill>
                            <a:srgbClr val="FFFF00"/>
                          </a:solidFill>
                          <a:effectLst/>
                          <a:latin typeface="+mj-lt"/>
                        </a:rPr>
                        <a:t>Tích</a:t>
                      </a:r>
                      <a:r>
                        <a:rPr lang="en-US" sz="3600" b="1" dirty="0">
                          <a:solidFill>
                            <a:srgbClr val="FFFF00"/>
                          </a:solidFill>
                          <a:effectLst/>
                          <a:latin typeface="+mj-lt"/>
                        </a:rPr>
                        <a:t>-xi</a:t>
                      </a:r>
                      <a:endParaRPr lang="en-US" sz="2400" b="1" dirty="0">
                        <a:solidFill>
                          <a:srgbClr val="FFFF00"/>
                        </a:solidFill>
                        <a:effectLst/>
                        <a:latin typeface="+mj-lt"/>
                        <a:ea typeface="Arial" panose="020B0604020202020204" pitchFamily="34" charset="0"/>
                      </a:endParaRPr>
                    </a:p>
                  </a:txBody>
                  <a:tcPr marL="6350" marR="6350" marT="0" marB="0" anchor="ctr">
                    <a:solidFill>
                      <a:srgbClr val="7F6000"/>
                    </a:solidFill>
                  </a:tcPr>
                </a:tc>
                <a:tc>
                  <a:txBody>
                    <a:bodyPr/>
                    <a:lstStyle/>
                    <a:p>
                      <a:pPr marL="0" marR="0" algn="ctr">
                        <a:lnSpc>
                          <a:spcPct val="120000"/>
                        </a:lnSpc>
                        <a:spcBef>
                          <a:spcPts val="0"/>
                        </a:spcBef>
                        <a:spcAft>
                          <a:spcPts val="0"/>
                        </a:spcAft>
                      </a:pPr>
                      <a:r>
                        <a:rPr lang="en-US" sz="3600" b="1" dirty="0" err="1">
                          <a:solidFill>
                            <a:srgbClr val="FFFF00"/>
                          </a:solidFill>
                          <a:effectLst/>
                          <a:latin typeface="+mj-lt"/>
                        </a:rPr>
                        <a:t>Xê</a:t>
                      </a:r>
                      <a:r>
                        <a:rPr lang="en-US" sz="3600" b="1" dirty="0">
                          <a:solidFill>
                            <a:srgbClr val="FFFF00"/>
                          </a:solidFill>
                          <a:effectLst/>
                          <a:latin typeface="+mj-lt"/>
                        </a:rPr>
                        <a:t>-un</a:t>
                      </a:r>
                      <a:endParaRPr lang="en-US" sz="2400" b="1" dirty="0">
                        <a:solidFill>
                          <a:srgbClr val="FFFF00"/>
                        </a:solidFill>
                        <a:effectLst/>
                        <a:latin typeface="+mj-lt"/>
                        <a:ea typeface="Arial" panose="020B0604020202020204" pitchFamily="34" charset="0"/>
                      </a:endParaRPr>
                    </a:p>
                  </a:txBody>
                  <a:tcPr marL="6350" marR="6350" marT="0" marB="0" anchor="ctr">
                    <a:solidFill>
                      <a:srgbClr val="7F6000"/>
                    </a:solidFill>
                  </a:tcPr>
                </a:tc>
                <a:tc>
                  <a:txBody>
                    <a:bodyPr/>
                    <a:lstStyle/>
                    <a:p>
                      <a:pPr marL="0" marR="0" algn="ctr">
                        <a:lnSpc>
                          <a:spcPct val="120000"/>
                        </a:lnSpc>
                        <a:spcBef>
                          <a:spcPts val="0"/>
                        </a:spcBef>
                        <a:spcAft>
                          <a:spcPts val="0"/>
                        </a:spcAft>
                      </a:pPr>
                      <a:r>
                        <a:rPr lang="en-US" sz="3600" b="1" dirty="0">
                          <a:solidFill>
                            <a:srgbClr val="FFFF00"/>
                          </a:solidFill>
                          <a:effectLst/>
                          <a:latin typeface="+mj-lt"/>
                        </a:rPr>
                        <a:t>Ma-</a:t>
                      </a:r>
                      <a:r>
                        <a:rPr lang="en-US" sz="3600" b="1" dirty="0" err="1">
                          <a:solidFill>
                            <a:srgbClr val="FFFF00"/>
                          </a:solidFill>
                          <a:effectLst/>
                          <a:latin typeface="+mj-lt"/>
                        </a:rPr>
                        <a:t>ni</a:t>
                      </a:r>
                      <a:r>
                        <a:rPr lang="en-US" sz="3600" b="1" dirty="0">
                          <a:solidFill>
                            <a:srgbClr val="FFFF00"/>
                          </a:solidFill>
                          <a:effectLst/>
                          <a:latin typeface="+mj-lt"/>
                        </a:rPr>
                        <a:t>-la</a:t>
                      </a:r>
                      <a:endParaRPr lang="en-US" sz="2400" b="1" dirty="0">
                        <a:solidFill>
                          <a:srgbClr val="FFFF00"/>
                        </a:solidFill>
                        <a:effectLst/>
                        <a:latin typeface="+mj-lt"/>
                        <a:ea typeface="Arial" panose="020B0604020202020204" pitchFamily="34" charset="0"/>
                      </a:endParaRPr>
                    </a:p>
                  </a:txBody>
                  <a:tcPr marL="6350" marR="6350" marT="0" marB="0" anchor="ctr">
                    <a:solidFill>
                      <a:srgbClr val="7F6000"/>
                    </a:solidFill>
                  </a:tcPr>
                </a:tc>
                <a:extLst>
                  <a:ext uri="{0D108BD9-81ED-4DB2-BD59-A6C34878D82A}">
                    <a16:rowId xmlns:a16="http://schemas.microsoft.com/office/drawing/2014/main" xmlns="" val="1356511984"/>
                  </a:ext>
                </a:extLst>
              </a:tr>
              <a:tr h="420678">
                <a:tc gridSpan="4">
                  <a:txBody>
                    <a:bodyPr/>
                    <a:lstStyle/>
                    <a:p>
                      <a:pPr marL="0" marR="0" indent="95250" algn="ctr">
                        <a:lnSpc>
                          <a:spcPct val="120000"/>
                        </a:lnSpc>
                        <a:spcBef>
                          <a:spcPts val="0"/>
                        </a:spcBef>
                        <a:spcAft>
                          <a:spcPts val="0"/>
                        </a:spcAft>
                      </a:pPr>
                      <a:r>
                        <a:rPr lang="en-US" sz="2800" b="1" dirty="0" err="1">
                          <a:solidFill>
                            <a:srgbClr val="7F6000"/>
                          </a:solidFill>
                          <a:effectLst/>
                          <a:latin typeface="+mj-lt"/>
                        </a:rPr>
                        <a:t>Về</a:t>
                      </a:r>
                      <a:r>
                        <a:rPr lang="en-US" sz="2800" b="1" dirty="0">
                          <a:solidFill>
                            <a:srgbClr val="7F6000"/>
                          </a:solidFill>
                          <a:effectLst/>
                          <a:latin typeface="+mj-lt"/>
                        </a:rPr>
                        <a:t> </a:t>
                      </a:r>
                      <a:r>
                        <a:rPr lang="en-US" sz="2800" b="1" dirty="0" err="1">
                          <a:solidFill>
                            <a:srgbClr val="7F6000"/>
                          </a:solidFill>
                          <a:effectLst/>
                          <a:latin typeface="+mj-lt"/>
                        </a:rPr>
                        <a:t>nhiệt</a:t>
                      </a:r>
                      <a:r>
                        <a:rPr lang="en-US" sz="2800" b="1" dirty="0">
                          <a:solidFill>
                            <a:srgbClr val="7F6000"/>
                          </a:solidFill>
                          <a:effectLst/>
                          <a:latin typeface="+mj-lt"/>
                        </a:rPr>
                        <a:t> </a:t>
                      </a:r>
                      <a:r>
                        <a:rPr lang="en-US" sz="2800" b="1" dirty="0" err="1">
                          <a:solidFill>
                            <a:srgbClr val="7F6000"/>
                          </a:solidFill>
                          <a:effectLst/>
                          <a:latin typeface="+mj-lt"/>
                        </a:rPr>
                        <a:t>độ</a:t>
                      </a:r>
                      <a:endParaRPr lang="en-US" sz="1800" b="1" dirty="0">
                        <a:solidFill>
                          <a:srgbClr val="7F6000"/>
                        </a:solidFill>
                        <a:effectLst/>
                        <a:latin typeface="+mj-lt"/>
                        <a:ea typeface="Arial" panose="020B0604020202020204" pitchFamily="34" charset="0"/>
                      </a:endParaRPr>
                    </a:p>
                  </a:txBody>
                  <a:tcPr marL="6350" marR="6350"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2265922194"/>
                  </a:ext>
                </a:extLst>
              </a:tr>
              <a:tr h="420678">
                <a:tc>
                  <a:txBody>
                    <a:bodyPr/>
                    <a:lstStyle/>
                    <a:p>
                      <a:pPr marL="0" marR="0" indent="95250">
                        <a:lnSpc>
                          <a:spcPct val="120000"/>
                        </a:lnSpc>
                        <a:spcBef>
                          <a:spcPts val="0"/>
                        </a:spcBef>
                        <a:spcAft>
                          <a:spcPts val="0"/>
                        </a:spcAft>
                      </a:pPr>
                      <a:r>
                        <a:rPr lang="vi-VN" sz="2800" b="1" dirty="0">
                          <a:solidFill>
                            <a:srgbClr val="0033CC"/>
                          </a:solidFill>
                          <a:effectLst/>
                          <a:latin typeface="+mj-lt"/>
                        </a:rPr>
                        <a:t>Nhiệt độ tháng cao nhất (°C)</a:t>
                      </a:r>
                      <a:endParaRPr lang="en-US" sz="1800" b="1" dirty="0">
                        <a:solidFill>
                          <a:srgbClr val="0033CC"/>
                        </a:solidFill>
                        <a:effectLst/>
                        <a:latin typeface="+mj-lt"/>
                        <a:ea typeface="Arial" panose="020B0604020202020204" pitchFamily="34" charset="0"/>
                      </a:endParaRPr>
                    </a:p>
                  </a:txBody>
                  <a:tcPr marL="6350" marR="6350" marT="0" marB="0" anchor="ctr"/>
                </a:tc>
                <a:tc>
                  <a:txBody>
                    <a:bodyPr/>
                    <a:lstStyle/>
                    <a:p>
                      <a:pPr marL="0" marR="0" indent="180340" algn="ctr">
                        <a:lnSpc>
                          <a:spcPct val="106000"/>
                        </a:lnSpc>
                        <a:spcBef>
                          <a:spcPts val="0"/>
                        </a:spcBef>
                        <a:spcAft>
                          <a:spcPts val="0"/>
                        </a:spcAft>
                      </a:pPr>
                      <a:r>
                        <a:rPr lang="en-US" sz="2800" b="1" dirty="0">
                          <a:solidFill>
                            <a:srgbClr val="C00000"/>
                          </a:solidFill>
                          <a:effectLst/>
                          <a:latin typeface="+mj-lt"/>
                        </a:rPr>
                        <a:t>8</a:t>
                      </a:r>
                      <a:endParaRPr lang="en-US" sz="2800" b="1" dirty="0">
                        <a:solidFill>
                          <a:srgbClr val="C00000"/>
                        </a:solidFill>
                        <a:effectLst/>
                        <a:latin typeface="+mj-lt"/>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800" b="1">
                          <a:solidFill>
                            <a:srgbClr val="C00000"/>
                          </a:solidFill>
                          <a:effectLst/>
                          <a:latin typeface="+mj-lt"/>
                        </a:rPr>
                        <a:t>26</a:t>
                      </a:r>
                      <a:endParaRPr lang="en-US" sz="2800" b="1">
                        <a:solidFill>
                          <a:srgbClr val="C00000"/>
                        </a:solidFill>
                        <a:effectLst/>
                        <a:latin typeface="+mj-lt"/>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800" b="1">
                          <a:solidFill>
                            <a:srgbClr val="C00000"/>
                          </a:solidFill>
                          <a:effectLst/>
                          <a:latin typeface="+mj-lt"/>
                        </a:rPr>
                        <a:t>29</a:t>
                      </a:r>
                      <a:endParaRPr lang="en-US" sz="2800" b="1">
                        <a:solidFill>
                          <a:srgbClr val="C00000"/>
                        </a:solidFill>
                        <a:effectLst/>
                        <a:latin typeface="+mj-lt"/>
                        <a:ea typeface="Tahoma" panose="020B0604030504040204" pitchFamily="34" charset="0"/>
                      </a:endParaRPr>
                    </a:p>
                  </a:txBody>
                  <a:tcPr marL="6350" marR="6350" marT="0" marB="0"/>
                </a:tc>
                <a:extLst>
                  <a:ext uri="{0D108BD9-81ED-4DB2-BD59-A6C34878D82A}">
                    <a16:rowId xmlns:a16="http://schemas.microsoft.com/office/drawing/2014/main" xmlns="" val="2230536695"/>
                  </a:ext>
                </a:extLst>
              </a:tr>
              <a:tr h="420678">
                <a:tc>
                  <a:txBody>
                    <a:bodyPr/>
                    <a:lstStyle/>
                    <a:p>
                      <a:pPr marL="0" marR="0" indent="95250">
                        <a:lnSpc>
                          <a:spcPct val="120000"/>
                        </a:lnSpc>
                        <a:spcBef>
                          <a:spcPts val="0"/>
                        </a:spcBef>
                        <a:spcAft>
                          <a:spcPts val="0"/>
                        </a:spcAft>
                      </a:pPr>
                      <a:r>
                        <a:rPr lang="vi-VN" sz="2800" b="1">
                          <a:solidFill>
                            <a:srgbClr val="0033CC"/>
                          </a:solidFill>
                          <a:effectLst/>
                          <a:latin typeface="+mj-lt"/>
                        </a:rPr>
                        <a:t>Nhiệt độ tháng th</a:t>
                      </a:r>
                      <a:r>
                        <a:rPr lang="en-US" sz="2800" b="1">
                          <a:solidFill>
                            <a:srgbClr val="0033CC"/>
                          </a:solidFill>
                          <a:effectLst/>
                          <a:latin typeface="+mj-lt"/>
                        </a:rPr>
                        <a:t>ấ</a:t>
                      </a:r>
                      <a:r>
                        <a:rPr lang="vi-VN" sz="2800" b="1">
                          <a:solidFill>
                            <a:srgbClr val="0033CC"/>
                          </a:solidFill>
                          <a:effectLst/>
                          <a:latin typeface="+mj-lt"/>
                        </a:rPr>
                        <a:t>p nhất (°C)</a:t>
                      </a:r>
                      <a:endParaRPr lang="en-US" sz="1800" b="1">
                        <a:solidFill>
                          <a:srgbClr val="0033CC"/>
                        </a:solidFill>
                        <a:effectLst/>
                        <a:latin typeface="+mj-lt"/>
                        <a:ea typeface="Arial" panose="020B0604020202020204" pitchFamily="34" charset="0"/>
                      </a:endParaRPr>
                    </a:p>
                  </a:txBody>
                  <a:tcPr marL="6350" marR="6350" marT="0" marB="0" anchor="ctr"/>
                </a:tc>
                <a:tc>
                  <a:txBody>
                    <a:bodyPr/>
                    <a:lstStyle/>
                    <a:p>
                      <a:pPr marL="0" marR="0" indent="180340" algn="ctr">
                        <a:lnSpc>
                          <a:spcPct val="106000"/>
                        </a:lnSpc>
                        <a:spcBef>
                          <a:spcPts val="0"/>
                        </a:spcBef>
                        <a:spcAft>
                          <a:spcPts val="0"/>
                        </a:spcAft>
                      </a:pPr>
                      <a:r>
                        <a:rPr lang="en-US" sz="2800" b="1">
                          <a:solidFill>
                            <a:srgbClr val="C00000"/>
                          </a:solidFill>
                          <a:effectLst/>
                          <a:latin typeface="+mj-lt"/>
                        </a:rPr>
                        <a:t>- 30</a:t>
                      </a:r>
                      <a:endParaRPr lang="en-US" sz="2800" b="1">
                        <a:solidFill>
                          <a:srgbClr val="C00000"/>
                        </a:solidFill>
                        <a:effectLst/>
                        <a:latin typeface="+mj-lt"/>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800" b="1" dirty="0">
                          <a:solidFill>
                            <a:srgbClr val="C00000"/>
                          </a:solidFill>
                          <a:effectLst/>
                          <a:latin typeface="+mj-lt"/>
                        </a:rPr>
                        <a:t>-1</a:t>
                      </a:r>
                      <a:endParaRPr lang="en-US" sz="2800" b="1" dirty="0">
                        <a:solidFill>
                          <a:srgbClr val="C00000"/>
                        </a:solidFill>
                        <a:effectLst/>
                        <a:latin typeface="+mj-lt"/>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800" b="1">
                          <a:solidFill>
                            <a:srgbClr val="C00000"/>
                          </a:solidFill>
                          <a:effectLst/>
                          <a:latin typeface="+mj-lt"/>
                        </a:rPr>
                        <a:t>26</a:t>
                      </a:r>
                      <a:endParaRPr lang="en-US" sz="2800" b="1">
                        <a:solidFill>
                          <a:srgbClr val="C00000"/>
                        </a:solidFill>
                        <a:effectLst/>
                        <a:latin typeface="+mj-lt"/>
                        <a:ea typeface="Tahoma" panose="020B0604030504040204" pitchFamily="34" charset="0"/>
                      </a:endParaRPr>
                    </a:p>
                  </a:txBody>
                  <a:tcPr marL="6350" marR="6350" marT="0" marB="0"/>
                </a:tc>
                <a:extLst>
                  <a:ext uri="{0D108BD9-81ED-4DB2-BD59-A6C34878D82A}">
                    <a16:rowId xmlns:a16="http://schemas.microsoft.com/office/drawing/2014/main" xmlns="" val="2336965645"/>
                  </a:ext>
                </a:extLst>
              </a:tr>
              <a:tr h="420678">
                <a:tc>
                  <a:txBody>
                    <a:bodyPr/>
                    <a:lstStyle/>
                    <a:p>
                      <a:pPr marL="0" marR="0" indent="95250">
                        <a:lnSpc>
                          <a:spcPct val="120000"/>
                        </a:lnSpc>
                        <a:spcBef>
                          <a:spcPts val="0"/>
                        </a:spcBef>
                        <a:spcAft>
                          <a:spcPts val="0"/>
                        </a:spcAft>
                      </a:pPr>
                      <a:r>
                        <a:rPr lang="vi-VN" sz="2800" b="1" dirty="0">
                          <a:solidFill>
                            <a:srgbClr val="0033CC"/>
                          </a:solidFill>
                          <a:effectLst/>
                          <a:latin typeface="+mj-lt"/>
                        </a:rPr>
                        <a:t>Biên độ nhiệt độ năm (°C)</a:t>
                      </a:r>
                      <a:endParaRPr lang="en-US" sz="1800" b="1" dirty="0">
                        <a:solidFill>
                          <a:srgbClr val="0033CC"/>
                        </a:solidFill>
                        <a:effectLst/>
                        <a:latin typeface="+mj-lt"/>
                        <a:ea typeface="Arial" panose="020B0604020202020204" pitchFamily="34" charset="0"/>
                      </a:endParaRPr>
                    </a:p>
                  </a:txBody>
                  <a:tcPr marL="6350" marR="6350" marT="0" marB="0" anchor="ctr"/>
                </a:tc>
                <a:tc>
                  <a:txBody>
                    <a:bodyPr/>
                    <a:lstStyle/>
                    <a:p>
                      <a:pPr marL="0" marR="0" indent="180340" algn="ctr">
                        <a:lnSpc>
                          <a:spcPct val="106000"/>
                        </a:lnSpc>
                        <a:spcBef>
                          <a:spcPts val="0"/>
                        </a:spcBef>
                        <a:spcAft>
                          <a:spcPts val="0"/>
                        </a:spcAft>
                      </a:pPr>
                      <a:r>
                        <a:rPr lang="en-US" sz="2800" b="1">
                          <a:solidFill>
                            <a:srgbClr val="C00000"/>
                          </a:solidFill>
                          <a:effectLst/>
                          <a:latin typeface="+mj-lt"/>
                        </a:rPr>
                        <a:t>38</a:t>
                      </a:r>
                      <a:endParaRPr lang="en-US" sz="2800" b="1">
                        <a:solidFill>
                          <a:srgbClr val="C00000"/>
                        </a:solidFill>
                        <a:effectLst/>
                        <a:latin typeface="+mj-lt"/>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800" b="1" dirty="0">
                          <a:solidFill>
                            <a:srgbClr val="C00000"/>
                          </a:solidFill>
                          <a:effectLst/>
                          <a:latin typeface="+mj-lt"/>
                        </a:rPr>
                        <a:t>27</a:t>
                      </a:r>
                      <a:endParaRPr lang="en-US" sz="2800" b="1" dirty="0">
                        <a:solidFill>
                          <a:srgbClr val="C00000"/>
                        </a:solidFill>
                        <a:effectLst/>
                        <a:latin typeface="+mj-lt"/>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800" b="1" dirty="0">
                          <a:solidFill>
                            <a:srgbClr val="C00000"/>
                          </a:solidFill>
                          <a:effectLst/>
                          <a:latin typeface="+mj-lt"/>
                        </a:rPr>
                        <a:t>3</a:t>
                      </a:r>
                      <a:endParaRPr lang="en-US" sz="2800" b="1" dirty="0">
                        <a:solidFill>
                          <a:srgbClr val="C00000"/>
                        </a:solidFill>
                        <a:effectLst/>
                        <a:latin typeface="+mj-lt"/>
                        <a:ea typeface="Tahoma" panose="020B0604030504040204" pitchFamily="34" charset="0"/>
                      </a:endParaRPr>
                    </a:p>
                  </a:txBody>
                  <a:tcPr marL="6350" marR="6350" marT="0" marB="0"/>
                </a:tc>
                <a:extLst>
                  <a:ext uri="{0D108BD9-81ED-4DB2-BD59-A6C34878D82A}">
                    <a16:rowId xmlns:a16="http://schemas.microsoft.com/office/drawing/2014/main" xmlns="" val="4244214214"/>
                  </a:ext>
                </a:extLst>
              </a:tr>
              <a:tr h="420678">
                <a:tc>
                  <a:txBody>
                    <a:bodyPr/>
                    <a:lstStyle/>
                    <a:p>
                      <a:pPr marL="0" marR="0" indent="95250">
                        <a:lnSpc>
                          <a:spcPct val="120000"/>
                        </a:lnSpc>
                        <a:spcBef>
                          <a:spcPts val="0"/>
                        </a:spcBef>
                        <a:spcAft>
                          <a:spcPts val="0"/>
                        </a:spcAft>
                      </a:pPr>
                      <a:r>
                        <a:rPr lang="en-US" sz="2800" b="1" dirty="0" err="1">
                          <a:solidFill>
                            <a:srgbClr val="0033CC"/>
                          </a:solidFill>
                          <a:effectLst/>
                          <a:latin typeface="+mj-lt"/>
                        </a:rPr>
                        <a:t>Nhiệt</a:t>
                      </a:r>
                      <a:r>
                        <a:rPr lang="en-US" sz="2800" b="1" dirty="0">
                          <a:solidFill>
                            <a:srgbClr val="0033CC"/>
                          </a:solidFill>
                          <a:effectLst/>
                          <a:latin typeface="+mj-lt"/>
                        </a:rPr>
                        <a:t> </a:t>
                      </a:r>
                      <a:r>
                        <a:rPr lang="en-US" sz="2800" b="1" dirty="0" err="1">
                          <a:solidFill>
                            <a:srgbClr val="0033CC"/>
                          </a:solidFill>
                          <a:effectLst/>
                          <a:latin typeface="+mj-lt"/>
                        </a:rPr>
                        <a:t>độ</a:t>
                      </a:r>
                      <a:r>
                        <a:rPr lang="en-US" sz="2800" b="1" dirty="0">
                          <a:solidFill>
                            <a:srgbClr val="0033CC"/>
                          </a:solidFill>
                          <a:effectLst/>
                          <a:latin typeface="+mj-lt"/>
                        </a:rPr>
                        <a:t> </a:t>
                      </a:r>
                      <a:r>
                        <a:rPr lang="en-US" sz="2800" b="1" dirty="0" err="1">
                          <a:solidFill>
                            <a:srgbClr val="0033CC"/>
                          </a:solidFill>
                          <a:effectLst/>
                          <a:latin typeface="+mj-lt"/>
                        </a:rPr>
                        <a:t>trung</a:t>
                      </a:r>
                      <a:r>
                        <a:rPr lang="en-US" sz="2800" b="1" dirty="0">
                          <a:solidFill>
                            <a:srgbClr val="0033CC"/>
                          </a:solidFill>
                          <a:effectLst/>
                          <a:latin typeface="+mj-lt"/>
                        </a:rPr>
                        <a:t> </a:t>
                      </a:r>
                      <a:r>
                        <a:rPr lang="en-US" sz="2800" b="1" dirty="0" err="1">
                          <a:solidFill>
                            <a:srgbClr val="0033CC"/>
                          </a:solidFill>
                          <a:effectLst/>
                          <a:latin typeface="+mj-lt"/>
                        </a:rPr>
                        <a:t>bình</a:t>
                      </a:r>
                      <a:r>
                        <a:rPr lang="en-US" sz="2800" b="1" dirty="0">
                          <a:solidFill>
                            <a:srgbClr val="0033CC"/>
                          </a:solidFill>
                          <a:effectLst/>
                          <a:latin typeface="+mj-lt"/>
                        </a:rPr>
                        <a:t> </a:t>
                      </a:r>
                      <a:r>
                        <a:rPr lang="en-US" sz="2800" b="1" dirty="0" err="1">
                          <a:solidFill>
                            <a:srgbClr val="0033CC"/>
                          </a:solidFill>
                          <a:effectLst/>
                          <a:latin typeface="+mj-lt"/>
                        </a:rPr>
                        <a:t>năm</a:t>
                      </a:r>
                      <a:r>
                        <a:rPr lang="en-US" sz="2800" b="1" dirty="0">
                          <a:solidFill>
                            <a:srgbClr val="0033CC"/>
                          </a:solidFill>
                          <a:effectLst/>
                          <a:latin typeface="+mj-lt"/>
                        </a:rPr>
                        <a:t> (°C)</a:t>
                      </a:r>
                      <a:endParaRPr lang="en-US" sz="1800" b="1" dirty="0">
                        <a:solidFill>
                          <a:srgbClr val="0033CC"/>
                        </a:solidFill>
                        <a:effectLst/>
                        <a:latin typeface="+mj-lt"/>
                        <a:ea typeface="Arial" panose="020B0604020202020204" pitchFamily="34" charset="0"/>
                      </a:endParaRPr>
                    </a:p>
                  </a:txBody>
                  <a:tcPr marL="6350" marR="6350" marT="0" marB="0" anchor="ctr"/>
                </a:tc>
                <a:tc>
                  <a:txBody>
                    <a:bodyPr/>
                    <a:lstStyle/>
                    <a:p>
                      <a:pPr marL="0" marR="0" indent="180340" algn="ctr">
                        <a:lnSpc>
                          <a:spcPct val="106000"/>
                        </a:lnSpc>
                        <a:spcBef>
                          <a:spcPts val="0"/>
                        </a:spcBef>
                        <a:spcAft>
                          <a:spcPts val="0"/>
                        </a:spcAft>
                      </a:pPr>
                      <a:r>
                        <a:rPr lang="en-US" sz="2800" b="1">
                          <a:solidFill>
                            <a:srgbClr val="C00000"/>
                          </a:solidFill>
                          <a:effectLst/>
                          <a:latin typeface="+mj-lt"/>
                        </a:rPr>
                        <a:t>- 12,8</a:t>
                      </a:r>
                      <a:endParaRPr lang="en-US" sz="2800" b="1">
                        <a:solidFill>
                          <a:srgbClr val="C00000"/>
                        </a:solidFill>
                        <a:effectLst/>
                        <a:latin typeface="+mj-lt"/>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800" b="1" dirty="0">
                          <a:solidFill>
                            <a:srgbClr val="C00000"/>
                          </a:solidFill>
                          <a:effectLst/>
                          <a:latin typeface="+mj-lt"/>
                        </a:rPr>
                        <a:t>13,3</a:t>
                      </a:r>
                      <a:endParaRPr lang="en-US" sz="2800" b="1" dirty="0">
                        <a:solidFill>
                          <a:srgbClr val="C00000"/>
                        </a:solidFill>
                        <a:effectLst/>
                        <a:latin typeface="+mj-lt"/>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800" b="1" dirty="0">
                          <a:solidFill>
                            <a:srgbClr val="C00000"/>
                          </a:solidFill>
                          <a:effectLst/>
                          <a:latin typeface="+mj-lt"/>
                        </a:rPr>
                        <a:t>25,4</a:t>
                      </a:r>
                      <a:endParaRPr lang="en-US" sz="2800" b="1" dirty="0">
                        <a:solidFill>
                          <a:srgbClr val="C00000"/>
                        </a:solidFill>
                        <a:effectLst/>
                        <a:latin typeface="+mj-lt"/>
                        <a:ea typeface="Tahoma" panose="020B0604030504040204" pitchFamily="34" charset="0"/>
                      </a:endParaRPr>
                    </a:p>
                  </a:txBody>
                  <a:tcPr marL="6350" marR="6350" marT="0" marB="0"/>
                </a:tc>
                <a:extLst>
                  <a:ext uri="{0D108BD9-81ED-4DB2-BD59-A6C34878D82A}">
                    <a16:rowId xmlns:a16="http://schemas.microsoft.com/office/drawing/2014/main" xmlns="" val="2468292875"/>
                  </a:ext>
                </a:extLst>
              </a:tr>
              <a:tr h="420678">
                <a:tc gridSpan="4">
                  <a:txBody>
                    <a:bodyPr/>
                    <a:lstStyle/>
                    <a:p>
                      <a:pPr marL="0" marR="0" indent="95250" algn="ctr">
                        <a:lnSpc>
                          <a:spcPct val="120000"/>
                        </a:lnSpc>
                        <a:spcBef>
                          <a:spcPts val="0"/>
                        </a:spcBef>
                        <a:spcAft>
                          <a:spcPts val="0"/>
                        </a:spcAft>
                      </a:pPr>
                      <a:r>
                        <a:rPr lang="en-US" sz="2800" b="1" dirty="0" err="1">
                          <a:solidFill>
                            <a:srgbClr val="7F6000"/>
                          </a:solidFill>
                          <a:effectLst/>
                          <a:latin typeface="+mj-lt"/>
                        </a:rPr>
                        <a:t>Về</a:t>
                      </a:r>
                      <a:r>
                        <a:rPr lang="en-US" sz="2800" b="1" dirty="0">
                          <a:solidFill>
                            <a:srgbClr val="7F6000"/>
                          </a:solidFill>
                          <a:effectLst/>
                          <a:latin typeface="+mj-lt"/>
                        </a:rPr>
                        <a:t> </a:t>
                      </a:r>
                      <a:r>
                        <a:rPr lang="en-US" sz="2800" b="1" dirty="0" err="1">
                          <a:solidFill>
                            <a:srgbClr val="7F6000"/>
                          </a:solidFill>
                          <a:effectLst/>
                          <a:latin typeface="+mj-lt"/>
                        </a:rPr>
                        <a:t>lượng</a:t>
                      </a:r>
                      <a:r>
                        <a:rPr lang="en-US" sz="2800" b="1" dirty="0">
                          <a:solidFill>
                            <a:srgbClr val="7F6000"/>
                          </a:solidFill>
                          <a:effectLst/>
                          <a:latin typeface="+mj-lt"/>
                        </a:rPr>
                        <a:t> </a:t>
                      </a:r>
                      <a:r>
                        <a:rPr lang="en-US" sz="2800" b="1" dirty="0" err="1">
                          <a:solidFill>
                            <a:srgbClr val="7F6000"/>
                          </a:solidFill>
                          <a:effectLst/>
                          <a:latin typeface="+mj-lt"/>
                        </a:rPr>
                        <a:t>mưa</a:t>
                      </a:r>
                      <a:endParaRPr lang="en-US" sz="1800" b="1" dirty="0">
                        <a:solidFill>
                          <a:srgbClr val="7F6000"/>
                        </a:solidFill>
                        <a:effectLst/>
                        <a:latin typeface="+mj-lt"/>
                        <a:ea typeface="Arial" panose="020B0604020202020204" pitchFamily="34" charset="0"/>
                      </a:endParaRPr>
                    </a:p>
                  </a:txBody>
                  <a:tcPr marL="6350" marR="6350"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3392403954"/>
                  </a:ext>
                </a:extLst>
              </a:tr>
              <a:tr h="420678">
                <a:tc>
                  <a:txBody>
                    <a:bodyPr/>
                    <a:lstStyle/>
                    <a:p>
                      <a:pPr marL="0" marR="0" indent="95250">
                        <a:lnSpc>
                          <a:spcPct val="120000"/>
                        </a:lnSpc>
                        <a:spcBef>
                          <a:spcPts val="0"/>
                        </a:spcBef>
                        <a:spcAft>
                          <a:spcPts val="0"/>
                        </a:spcAft>
                      </a:pPr>
                      <a:r>
                        <a:rPr lang="vi-VN" sz="2800" b="1" dirty="0">
                          <a:solidFill>
                            <a:srgbClr val="0033CC"/>
                          </a:solidFill>
                          <a:effectLst/>
                          <a:latin typeface="+mj-lt"/>
                        </a:rPr>
                        <a:t>Lượng mưa tháng cao nhất (mm)</a:t>
                      </a:r>
                      <a:endParaRPr lang="en-US" sz="1800" b="1" dirty="0">
                        <a:solidFill>
                          <a:srgbClr val="0033CC"/>
                        </a:solidFill>
                        <a:effectLst/>
                        <a:latin typeface="+mj-lt"/>
                        <a:ea typeface="Arial" panose="020B0604020202020204" pitchFamily="34" charset="0"/>
                      </a:endParaRPr>
                    </a:p>
                  </a:txBody>
                  <a:tcPr marL="6350" marR="6350" marT="0" marB="0" anchor="ctr"/>
                </a:tc>
                <a:tc>
                  <a:txBody>
                    <a:bodyPr/>
                    <a:lstStyle/>
                    <a:p>
                      <a:pPr marL="0" marR="0" indent="180340" algn="ctr">
                        <a:lnSpc>
                          <a:spcPct val="106000"/>
                        </a:lnSpc>
                        <a:spcBef>
                          <a:spcPts val="0"/>
                        </a:spcBef>
                        <a:spcAft>
                          <a:spcPts val="0"/>
                        </a:spcAft>
                      </a:pPr>
                      <a:r>
                        <a:rPr lang="en-US" sz="2800" b="1">
                          <a:solidFill>
                            <a:srgbClr val="C00000"/>
                          </a:solidFill>
                          <a:effectLst/>
                          <a:latin typeface="+mj-lt"/>
                        </a:rPr>
                        <a:t>50</a:t>
                      </a:r>
                      <a:endParaRPr lang="en-US" sz="2800" b="1">
                        <a:solidFill>
                          <a:srgbClr val="C00000"/>
                        </a:solidFill>
                        <a:effectLst/>
                        <a:latin typeface="+mj-lt"/>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800" b="1" dirty="0">
                          <a:solidFill>
                            <a:srgbClr val="C00000"/>
                          </a:solidFill>
                          <a:effectLst/>
                          <a:latin typeface="+mj-lt"/>
                        </a:rPr>
                        <a:t>385</a:t>
                      </a:r>
                      <a:endParaRPr lang="en-US" sz="2800" b="1" dirty="0">
                        <a:solidFill>
                          <a:srgbClr val="C00000"/>
                        </a:solidFill>
                        <a:effectLst/>
                        <a:latin typeface="+mj-lt"/>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800" b="1">
                          <a:solidFill>
                            <a:srgbClr val="C00000"/>
                          </a:solidFill>
                          <a:effectLst/>
                          <a:latin typeface="+mj-lt"/>
                        </a:rPr>
                        <a:t>440</a:t>
                      </a:r>
                      <a:endParaRPr lang="en-US" sz="2800" b="1">
                        <a:solidFill>
                          <a:srgbClr val="C00000"/>
                        </a:solidFill>
                        <a:effectLst/>
                        <a:latin typeface="+mj-lt"/>
                        <a:ea typeface="Tahoma" panose="020B0604030504040204" pitchFamily="34" charset="0"/>
                      </a:endParaRPr>
                    </a:p>
                  </a:txBody>
                  <a:tcPr marL="6350" marR="6350" marT="0" marB="0"/>
                </a:tc>
                <a:extLst>
                  <a:ext uri="{0D108BD9-81ED-4DB2-BD59-A6C34878D82A}">
                    <a16:rowId xmlns:a16="http://schemas.microsoft.com/office/drawing/2014/main" xmlns="" val="1345537747"/>
                  </a:ext>
                </a:extLst>
              </a:tr>
              <a:tr h="420678">
                <a:tc>
                  <a:txBody>
                    <a:bodyPr/>
                    <a:lstStyle/>
                    <a:p>
                      <a:pPr marL="0" marR="0" indent="95250">
                        <a:lnSpc>
                          <a:spcPct val="120000"/>
                        </a:lnSpc>
                        <a:spcBef>
                          <a:spcPts val="0"/>
                        </a:spcBef>
                        <a:spcAft>
                          <a:spcPts val="0"/>
                        </a:spcAft>
                      </a:pPr>
                      <a:r>
                        <a:rPr lang="vi-VN" sz="2800" b="1">
                          <a:solidFill>
                            <a:srgbClr val="0033CC"/>
                          </a:solidFill>
                          <a:effectLst/>
                          <a:latin typeface="+mj-lt"/>
                        </a:rPr>
                        <a:t>Lượng mưa tháng thấp nhất (mm)</a:t>
                      </a:r>
                      <a:endParaRPr lang="en-US" sz="1800" b="1">
                        <a:solidFill>
                          <a:srgbClr val="0033CC"/>
                        </a:solidFill>
                        <a:effectLst/>
                        <a:latin typeface="+mj-lt"/>
                        <a:ea typeface="Arial" panose="020B0604020202020204" pitchFamily="34" charset="0"/>
                      </a:endParaRPr>
                    </a:p>
                  </a:txBody>
                  <a:tcPr marL="6350" marR="6350" marT="0" marB="0" anchor="ctr"/>
                </a:tc>
                <a:tc>
                  <a:txBody>
                    <a:bodyPr/>
                    <a:lstStyle/>
                    <a:p>
                      <a:pPr marL="0" marR="0" indent="180340" algn="ctr">
                        <a:lnSpc>
                          <a:spcPct val="106000"/>
                        </a:lnSpc>
                        <a:spcBef>
                          <a:spcPts val="0"/>
                        </a:spcBef>
                        <a:spcAft>
                          <a:spcPts val="0"/>
                        </a:spcAft>
                      </a:pPr>
                      <a:r>
                        <a:rPr lang="en-US" sz="2800" b="1">
                          <a:solidFill>
                            <a:srgbClr val="C00000"/>
                          </a:solidFill>
                          <a:effectLst/>
                          <a:latin typeface="+mj-lt"/>
                        </a:rPr>
                        <a:t>10</a:t>
                      </a:r>
                      <a:endParaRPr lang="en-US" sz="2800" b="1">
                        <a:solidFill>
                          <a:srgbClr val="C00000"/>
                        </a:solidFill>
                        <a:effectLst/>
                        <a:latin typeface="+mj-lt"/>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800" b="1" dirty="0">
                          <a:solidFill>
                            <a:srgbClr val="C00000"/>
                          </a:solidFill>
                          <a:effectLst/>
                          <a:latin typeface="+mj-lt"/>
                        </a:rPr>
                        <a:t>21</a:t>
                      </a:r>
                      <a:endParaRPr lang="en-US" sz="2800" b="1" dirty="0">
                        <a:solidFill>
                          <a:srgbClr val="C00000"/>
                        </a:solidFill>
                        <a:effectLst/>
                        <a:latin typeface="+mj-lt"/>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800" b="1" dirty="0">
                          <a:solidFill>
                            <a:srgbClr val="C00000"/>
                          </a:solidFill>
                          <a:effectLst/>
                          <a:latin typeface="+mj-lt"/>
                        </a:rPr>
                        <a:t>8</a:t>
                      </a:r>
                      <a:endParaRPr lang="en-US" sz="2800" b="1" dirty="0">
                        <a:solidFill>
                          <a:srgbClr val="C00000"/>
                        </a:solidFill>
                        <a:effectLst/>
                        <a:latin typeface="+mj-lt"/>
                        <a:ea typeface="Tahoma" panose="020B0604030504040204" pitchFamily="34" charset="0"/>
                      </a:endParaRPr>
                    </a:p>
                  </a:txBody>
                  <a:tcPr marL="6350" marR="6350" marT="0" marB="0"/>
                </a:tc>
                <a:extLst>
                  <a:ext uri="{0D108BD9-81ED-4DB2-BD59-A6C34878D82A}">
                    <a16:rowId xmlns:a16="http://schemas.microsoft.com/office/drawing/2014/main" xmlns="" val="2084308641"/>
                  </a:ext>
                </a:extLst>
              </a:tr>
              <a:tr h="420678">
                <a:tc>
                  <a:txBody>
                    <a:bodyPr/>
                    <a:lstStyle/>
                    <a:p>
                      <a:pPr marL="0" marR="0" indent="95250">
                        <a:lnSpc>
                          <a:spcPct val="120000"/>
                        </a:lnSpc>
                        <a:spcBef>
                          <a:spcPts val="0"/>
                        </a:spcBef>
                        <a:spcAft>
                          <a:spcPts val="0"/>
                        </a:spcAft>
                      </a:pPr>
                      <a:r>
                        <a:rPr lang="en-US" sz="2800" b="1" dirty="0" err="1">
                          <a:solidFill>
                            <a:srgbClr val="0033CC"/>
                          </a:solidFill>
                          <a:effectLst/>
                          <a:latin typeface="Times New Roman" panose="02020603050405020304" pitchFamily="18" charset="0"/>
                          <a:cs typeface="Times New Roman" panose="02020603050405020304" pitchFamily="18" charset="0"/>
                        </a:rPr>
                        <a:t>Lượng</a:t>
                      </a:r>
                      <a:r>
                        <a:rPr lang="en-US" sz="2800" b="1" dirty="0">
                          <a:solidFill>
                            <a:srgbClr val="0033CC"/>
                          </a:solidFill>
                          <a:effectLst/>
                          <a:latin typeface="Times New Roman" panose="02020603050405020304" pitchFamily="18" charset="0"/>
                          <a:cs typeface="Times New Roman" panose="02020603050405020304" pitchFamily="18" charset="0"/>
                        </a:rPr>
                        <a:t> </a:t>
                      </a:r>
                      <a:r>
                        <a:rPr lang="en-US" sz="2800" b="1" dirty="0" err="1">
                          <a:solidFill>
                            <a:srgbClr val="0033CC"/>
                          </a:solidFill>
                          <a:effectLst/>
                          <a:latin typeface="Times New Roman" panose="02020603050405020304" pitchFamily="18" charset="0"/>
                          <a:cs typeface="Times New Roman" panose="02020603050405020304" pitchFamily="18" charset="0"/>
                        </a:rPr>
                        <a:t>mưa</a:t>
                      </a:r>
                      <a:r>
                        <a:rPr lang="en-US" sz="2800" b="1" dirty="0">
                          <a:solidFill>
                            <a:srgbClr val="0033CC"/>
                          </a:solidFill>
                          <a:effectLst/>
                          <a:latin typeface="Times New Roman" panose="02020603050405020304" pitchFamily="18" charset="0"/>
                          <a:cs typeface="Times New Roman" panose="02020603050405020304" pitchFamily="18" charset="0"/>
                        </a:rPr>
                        <a:t> </a:t>
                      </a:r>
                      <a:r>
                        <a:rPr lang="en-US" sz="2800" b="1" dirty="0" err="1">
                          <a:solidFill>
                            <a:srgbClr val="0033CC"/>
                          </a:solidFill>
                          <a:effectLst/>
                          <a:latin typeface="Times New Roman" panose="02020603050405020304" pitchFamily="18" charset="0"/>
                          <a:cs typeface="Times New Roman" panose="02020603050405020304" pitchFamily="18" charset="0"/>
                        </a:rPr>
                        <a:t>trung</a:t>
                      </a:r>
                      <a:r>
                        <a:rPr lang="en-US" sz="2800" b="1" dirty="0">
                          <a:solidFill>
                            <a:srgbClr val="0033CC"/>
                          </a:solidFill>
                          <a:effectLst/>
                          <a:latin typeface="Times New Roman" panose="02020603050405020304" pitchFamily="18" charset="0"/>
                          <a:cs typeface="Times New Roman" panose="02020603050405020304" pitchFamily="18" charset="0"/>
                        </a:rPr>
                        <a:t> </a:t>
                      </a:r>
                      <a:r>
                        <a:rPr lang="en-US" sz="2800" b="1" dirty="0" err="1">
                          <a:solidFill>
                            <a:srgbClr val="0033CC"/>
                          </a:solidFill>
                          <a:effectLst/>
                          <a:latin typeface="Times New Roman" panose="02020603050405020304" pitchFamily="18" charset="0"/>
                          <a:cs typeface="Times New Roman" panose="02020603050405020304" pitchFamily="18" charset="0"/>
                        </a:rPr>
                        <a:t>bình</a:t>
                      </a:r>
                      <a:r>
                        <a:rPr lang="en-US" sz="2800" b="1" dirty="0">
                          <a:solidFill>
                            <a:srgbClr val="0033CC"/>
                          </a:solidFill>
                          <a:effectLst/>
                          <a:latin typeface="Times New Roman" panose="02020603050405020304" pitchFamily="18" charset="0"/>
                          <a:cs typeface="Times New Roman" panose="02020603050405020304" pitchFamily="18" charset="0"/>
                        </a:rPr>
                        <a:t> </a:t>
                      </a:r>
                      <a:r>
                        <a:rPr lang="en-US" sz="2800" b="1" dirty="0" err="1">
                          <a:solidFill>
                            <a:srgbClr val="0033CC"/>
                          </a:solidFill>
                          <a:effectLst/>
                          <a:latin typeface="Times New Roman" panose="02020603050405020304" pitchFamily="18" charset="0"/>
                          <a:cs typeface="Times New Roman" panose="02020603050405020304" pitchFamily="18" charset="0"/>
                        </a:rPr>
                        <a:t>năm</a:t>
                      </a:r>
                      <a:r>
                        <a:rPr lang="en-US" sz="2800" b="1" dirty="0">
                          <a:solidFill>
                            <a:srgbClr val="0033CC"/>
                          </a:solidFill>
                          <a:effectLst/>
                          <a:latin typeface="Times New Roman" panose="02020603050405020304" pitchFamily="18" charset="0"/>
                          <a:cs typeface="Times New Roman" panose="02020603050405020304" pitchFamily="18" charset="0"/>
                        </a:rPr>
                        <a:t> (mm)</a:t>
                      </a:r>
                      <a:endParaRPr lang="en-US" sz="1800" b="1" dirty="0">
                        <a:solidFill>
                          <a:srgbClr val="0033CC"/>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tc>
                <a:tc>
                  <a:txBody>
                    <a:bodyPr/>
                    <a:lstStyle/>
                    <a:p>
                      <a:pPr marL="0" marR="0" indent="180340" algn="ctr">
                        <a:lnSpc>
                          <a:spcPct val="106000"/>
                        </a:lnSpc>
                        <a:spcBef>
                          <a:spcPts val="0"/>
                        </a:spcBef>
                        <a:spcAft>
                          <a:spcPts val="0"/>
                        </a:spcAft>
                      </a:pPr>
                      <a:r>
                        <a:rPr lang="en-US" sz="2800" b="1" dirty="0">
                          <a:solidFill>
                            <a:srgbClr val="C00000"/>
                          </a:solidFill>
                          <a:effectLst/>
                          <a:latin typeface="Times New Roman" panose="02020603050405020304" pitchFamily="18" charset="0"/>
                          <a:cs typeface="Times New Roman" panose="02020603050405020304" pitchFamily="18" charset="0"/>
                        </a:rPr>
                        <a:t>321</a:t>
                      </a:r>
                      <a:endParaRPr lang="en-US" sz="2800" b="1"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a:txBody>
                  <a:tcPr marL="6350" marR="6350" marT="0" marB="0"/>
                </a:tc>
                <a:tc>
                  <a:txBody>
                    <a:bodyPr/>
                    <a:lstStyle/>
                    <a:p>
                      <a:pPr marL="0" marR="0" indent="180340" algn="ctr">
                        <a:lnSpc>
                          <a:spcPct val="106000"/>
                        </a:lnSpc>
                        <a:spcBef>
                          <a:spcPts val="0"/>
                        </a:spcBef>
                        <a:spcAft>
                          <a:spcPts val="0"/>
                        </a:spcAft>
                      </a:pPr>
                      <a:r>
                        <a:rPr lang="en-US" sz="2800" b="1" dirty="0">
                          <a:solidFill>
                            <a:srgbClr val="C00000"/>
                          </a:solidFill>
                          <a:effectLst/>
                          <a:latin typeface="Times New Roman" panose="02020603050405020304" pitchFamily="18" charset="0"/>
                          <a:cs typeface="Times New Roman" panose="02020603050405020304" pitchFamily="18" charset="0"/>
                        </a:rPr>
                        <a:t>1373</a:t>
                      </a:r>
                      <a:endParaRPr lang="en-US" sz="2800" b="1"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a:txBody>
                  <a:tcPr marL="6350" marR="6350" marT="0" marB="0"/>
                </a:tc>
                <a:tc>
                  <a:txBody>
                    <a:bodyPr/>
                    <a:lstStyle/>
                    <a:p>
                      <a:pPr marL="0" marR="0" indent="180340" algn="ctr">
                        <a:lnSpc>
                          <a:spcPct val="106000"/>
                        </a:lnSpc>
                        <a:spcBef>
                          <a:spcPts val="0"/>
                        </a:spcBef>
                        <a:spcAft>
                          <a:spcPts val="0"/>
                        </a:spcAft>
                      </a:pPr>
                      <a:r>
                        <a:rPr lang="en-US" sz="2800" b="1" dirty="0">
                          <a:solidFill>
                            <a:srgbClr val="C00000"/>
                          </a:solidFill>
                          <a:effectLst/>
                          <a:latin typeface="Times New Roman" panose="02020603050405020304" pitchFamily="18" charset="0"/>
                          <a:cs typeface="Times New Roman" panose="02020603050405020304" pitchFamily="18" charset="0"/>
                        </a:rPr>
                        <a:t>2047</a:t>
                      </a:r>
                      <a:endParaRPr lang="en-US" sz="2800" b="1"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a:txBody>
                  <a:tcPr marL="6350" marR="6350" marT="0" marB="0"/>
                </a:tc>
                <a:extLst>
                  <a:ext uri="{0D108BD9-81ED-4DB2-BD59-A6C34878D82A}">
                    <a16:rowId xmlns:a16="http://schemas.microsoft.com/office/drawing/2014/main" xmlns="" val="1899587400"/>
                  </a:ext>
                </a:extLst>
              </a:tr>
            </a:tbl>
          </a:graphicData>
        </a:graphic>
      </p:graphicFrame>
      <p:pic>
        <p:nvPicPr>
          <p:cNvPr id="39" name="Picture 4" descr="Hình ảnh Lượng Mưa Mùa Hè Các Vector Biểu Tượng, Tinh Vân Mặt Trời, Mưa  Biểu Tượng, Biểu Tượng Thời Tiết Vector và PNG với nền trong suốt để tải  xuống miễn"/>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10000" b="90000" l="10000" r="90000">
                        <a14:foregroundMark x1="19238" y1="63477" x2="19238" y2="63477"/>
                        <a14:foregroundMark x1="26270" y1="66016" x2="26270" y2="66016"/>
                        <a14:foregroundMark x1="38770" y1="64941" x2="38770" y2="64941"/>
                        <a14:foregroundMark x1="50977" y1="64258" x2="50977" y2="64258"/>
                        <a14:foregroundMark x1="48438" y1="76465" x2="48438" y2="76465"/>
                        <a14:foregroundMark x1="36426" y1="75391" x2="36426" y2="75391"/>
                        <a14:foregroundMark x1="24219" y1="76953" x2="24219" y2="76953"/>
                        <a14:foregroundMark x1="64355" y1="61328" x2="64355" y2="61328"/>
                        <a14:foregroundMark x1="73145" y1="53809" x2="73145" y2="53809"/>
                        <a14:foregroundMark x1="81055" y1="49023" x2="81055" y2="49023"/>
                        <a14:foregroundMark x1="82617" y1="38770" x2="82617" y2="38770"/>
                        <a14:foregroundMark x1="79492" y1="28809" x2="79492" y2="28809"/>
                        <a14:foregroundMark x1="74121" y1="21582" x2="74121" y2="21582"/>
                        <a14:foregroundMark x1="63281" y1="19922" x2="63281" y2="19922"/>
                        <a14:foregroundMark x1="55469" y1="24316" x2="55469" y2="24316"/>
                      </a14:backgroundRemoval>
                    </a14:imgEffect>
                  </a14:imgLayer>
                </a14:imgProps>
              </a:ext>
              <a:ext uri="{28A0092B-C50C-407E-A947-70E740481C1C}">
                <a14:useLocalDpi xmlns:a14="http://schemas.microsoft.com/office/drawing/2010/main" val="0"/>
              </a:ext>
            </a:extLst>
          </a:blip>
          <a:srcRect l="12702" t="15552" r="10309" b="15050"/>
          <a:stretch/>
        </p:blipFill>
        <p:spPr bwMode="auto">
          <a:xfrm>
            <a:off x="8829826" y="-170794"/>
            <a:ext cx="2152835" cy="1940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7817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xmlns="" id="{02A4E065-26AE-42DA-9D35-367AC0CC99D8}"/>
              </a:ext>
            </a:extLst>
          </p:cNvPr>
          <p:cNvCxnSpPr/>
          <p:nvPr/>
        </p:nvCxnSpPr>
        <p:spPr>
          <a:xfrm flipV="1">
            <a:off x="0" y="1925782"/>
            <a:ext cx="8589818" cy="36168"/>
          </a:xfrm>
          <a:prstGeom prst="line">
            <a:avLst/>
          </a:prstGeom>
          <a:ln w="28575">
            <a:solidFill>
              <a:schemeClr val="accent4">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6D493815-81D7-4DFB-BC03-7ABE761D9402}"/>
              </a:ext>
            </a:extLst>
          </p:cNvPr>
          <p:cNvCxnSpPr>
            <a:cxnSpLocks/>
          </p:cNvCxnSpPr>
          <p:nvPr/>
        </p:nvCxnSpPr>
        <p:spPr>
          <a:xfrm>
            <a:off x="-32991" y="1769784"/>
            <a:ext cx="8589818" cy="614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Rectangle: Rounded Corners 7">
            <a:extLst>
              <a:ext uri="{FF2B5EF4-FFF2-40B4-BE49-F238E27FC236}">
                <a16:creationId xmlns:a16="http://schemas.microsoft.com/office/drawing/2014/main" xmlns="" id="{09CD7DA3-870E-45AC-9BA5-014F990F81AD}"/>
              </a:ext>
            </a:extLst>
          </p:cNvPr>
          <p:cNvSpPr/>
          <p:nvPr/>
        </p:nvSpPr>
        <p:spPr>
          <a:xfrm>
            <a:off x="321630" y="177677"/>
            <a:ext cx="8644949" cy="1562566"/>
          </a:xfrm>
          <a:prstGeom prst="roundRect">
            <a:avLst/>
          </a:prstGeom>
          <a:noFill/>
          <a:ln w="3175">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smtClean="0">
                <a:solidFill>
                  <a:srgbClr val="006C00"/>
                </a:solidFill>
                <a:latin typeface="Times New Roman" panose="02020603050405020304" pitchFamily="18" charset="0"/>
                <a:cs typeface="Times New Roman" panose="02020603050405020304" pitchFamily="18" charset="0"/>
              </a:rPr>
              <a:t>PHÂN TÍCH BIỂU ĐỒ</a:t>
            </a:r>
          </a:p>
          <a:p>
            <a:pPr algn="ctr"/>
            <a:r>
              <a:rPr lang="en-US" sz="4400" b="1" dirty="0" smtClean="0">
                <a:solidFill>
                  <a:schemeClr val="tx1"/>
                </a:solidFill>
                <a:latin typeface="Times New Roman" panose="02020603050405020304" pitchFamily="18" charset="0"/>
                <a:cs typeface="Times New Roman" panose="02020603050405020304" pitchFamily="18" charset="0"/>
              </a:rPr>
              <a:t>NHIỆT ĐỘ, LƯỢNG MƯA</a:t>
            </a:r>
            <a:endParaRPr lang="vi-VN" sz="4400" b="1" dirty="0">
              <a:solidFill>
                <a:schemeClr val="tx1"/>
              </a:solidFill>
              <a:latin typeface="Times New Roman" panose="02020603050405020304" pitchFamily="18" charset="0"/>
              <a:cs typeface="Times New Roman" panose="02020603050405020304" pitchFamily="18" charset="0"/>
            </a:endParaRPr>
          </a:p>
        </p:txBody>
      </p:sp>
      <p:pic>
        <p:nvPicPr>
          <p:cNvPr id="7" name="Picture 4" descr="Hình ảnh Lượng Mưa Mùa Hè Các Vector Biểu Tượng, Tinh Vân Mặt Trời, Mưa  Biểu Tượng, Biểu Tượng Thời Tiết Vector và PNG với nền trong suốt để tải  xuống miễn"/>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10000" b="90000" l="10000" r="90000">
                        <a14:foregroundMark x1="19238" y1="63477" x2="19238" y2="63477"/>
                        <a14:foregroundMark x1="26270" y1="66016" x2="26270" y2="66016"/>
                        <a14:foregroundMark x1="38770" y1="64941" x2="38770" y2="64941"/>
                        <a14:foregroundMark x1="50977" y1="64258" x2="50977" y2="64258"/>
                        <a14:foregroundMark x1="48438" y1="76465" x2="48438" y2="76465"/>
                        <a14:foregroundMark x1="36426" y1="75391" x2="36426" y2="75391"/>
                        <a14:foregroundMark x1="24219" y1="76953" x2="24219" y2="76953"/>
                        <a14:foregroundMark x1="64355" y1="61328" x2="64355" y2="61328"/>
                        <a14:foregroundMark x1="73145" y1="53809" x2="73145" y2="53809"/>
                        <a14:foregroundMark x1="81055" y1="49023" x2="81055" y2="49023"/>
                        <a14:foregroundMark x1="82617" y1="38770" x2="82617" y2="38770"/>
                        <a14:foregroundMark x1="79492" y1="28809" x2="79492" y2="28809"/>
                        <a14:foregroundMark x1="74121" y1="21582" x2="74121" y2="21582"/>
                        <a14:foregroundMark x1="63281" y1="19922" x2="63281" y2="19922"/>
                        <a14:foregroundMark x1="55469" y1="24316" x2="55469" y2="24316"/>
                      </a14:backgroundRemoval>
                    </a14:imgEffect>
                  </a14:imgLayer>
                </a14:imgProps>
              </a:ext>
              <a:ext uri="{28A0092B-C50C-407E-A947-70E740481C1C}">
                <a14:useLocalDpi xmlns:a14="http://schemas.microsoft.com/office/drawing/2010/main" val="0"/>
              </a:ext>
            </a:extLst>
          </a:blip>
          <a:srcRect l="12702" t="15552" r="10309" b="15050"/>
          <a:stretch/>
        </p:blipFill>
        <p:spPr bwMode="auto">
          <a:xfrm>
            <a:off x="9079208" y="0"/>
            <a:ext cx="2136421" cy="192578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le 7"/>
          <p:cNvGraphicFramePr>
            <a:graphicFrameLocks noGrp="1"/>
          </p:cNvGraphicFramePr>
          <p:nvPr>
            <p:extLst>
              <p:ext uri="{D42A27DB-BD31-4B8C-83A1-F6EECF244321}">
                <p14:modId xmlns:p14="http://schemas.microsoft.com/office/powerpoint/2010/main" val="41084792"/>
              </p:ext>
            </p:extLst>
          </p:nvPr>
        </p:nvGraphicFramePr>
        <p:xfrm>
          <a:off x="6082146" y="2111806"/>
          <a:ext cx="6004789" cy="3654618"/>
        </p:xfrm>
        <a:graphic>
          <a:graphicData uri="http://schemas.openxmlformats.org/drawingml/2006/table">
            <a:tbl>
              <a:tblPr>
                <a:tableStyleId>{616DA210-FB5B-4158-B5E0-FEB733F419BA}</a:tableStyleId>
              </a:tblPr>
              <a:tblGrid>
                <a:gridCol w="2675257">
                  <a:extLst>
                    <a:ext uri="{9D8B030D-6E8A-4147-A177-3AD203B41FA5}">
                      <a16:colId xmlns:a16="http://schemas.microsoft.com/office/drawing/2014/main" xmlns="" val="3945758564"/>
                    </a:ext>
                  </a:extLst>
                </a:gridCol>
                <a:gridCol w="1134075">
                  <a:extLst>
                    <a:ext uri="{9D8B030D-6E8A-4147-A177-3AD203B41FA5}">
                      <a16:colId xmlns:a16="http://schemas.microsoft.com/office/drawing/2014/main" xmlns="" val="1359964336"/>
                    </a:ext>
                  </a:extLst>
                </a:gridCol>
                <a:gridCol w="930524">
                  <a:extLst>
                    <a:ext uri="{9D8B030D-6E8A-4147-A177-3AD203B41FA5}">
                      <a16:colId xmlns:a16="http://schemas.microsoft.com/office/drawing/2014/main" xmlns="" val="2099749375"/>
                    </a:ext>
                  </a:extLst>
                </a:gridCol>
                <a:gridCol w="1264933">
                  <a:extLst>
                    <a:ext uri="{9D8B030D-6E8A-4147-A177-3AD203B41FA5}">
                      <a16:colId xmlns:a16="http://schemas.microsoft.com/office/drawing/2014/main" xmlns="" val="3941365069"/>
                    </a:ext>
                  </a:extLst>
                </a:gridCol>
              </a:tblGrid>
              <a:tr h="362778">
                <a:tc>
                  <a:txBody>
                    <a:bodyPr/>
                    <a:lstStyle/>
                    <a:p>
                      <a:pPr marL="0" marR="0" indent="95250" algn="just">
                        <a:lnSpc>
                          <a:spcPct val="106000"/>
                        </a:lnSpc>
                        <a:spcBef>
                          <a:spcPts val="0"/>
                        </a:spcBef>
                        <a:spcAft>
                          <a:spcPts val="0"/>
                        </a:spcAft>
                      </a:pPr>
                      <a:r>
                        <a:rPr lang="vi-VN" sz="2000" b="1" dirty="0">
                          <a:solidFill>
                            <a:srgbClr val="FFFF00"/>
                          </a:solidFill>
                          <a:effectLst/>
                          <a:latin typeface="+mj-lt"/>
                        </a:rPr>
                        <a:t> </a:t>
                      </a:r>
                      <a:endParaRPr lang="en-US" sz="2000" b="1" dirty="0">
                        <a:solidFill>
                          <a:srgbClr val="FFFF00"/>
                        </a:solidFill>
                        <a:effectLst/>
                        <a:latin typeface="+mj-lt"/>
                        <a:ea typeface="Tahoma" panose="020B0604030504040204" pitchFamily="34" charset="0"/>
                      </a:endParaRPr>
                    </a:p>
                  </a:txBody>
                  <a:tcPr marL="6350" marR="6350" marT="0" marB="0">
                    <a:solidFill>
                      <a:srgbClr val="7F6000"/>
                    </a:solidFill>
                  </a:tcPr>
                </a:tc>
                <a:tc>
                  <a:txBody>
                    <a:bodyPr/>
                    <a:lstStyle/>
                    <a:p>
                      <a:pPr marL="0" marR="0" algn="ctr">
                        <a:lnSpc>
                          <a:spcPct val="120000"/>
                        </a:lnSpc>
                        <a:spcBef>
                          <a:spcPts val="0"/>
                        </a:spcBef>
                        <a:spcAft>
                          <a:spcPts val="0"/>
                        </a:spcAft>
                      </a:pPr>
                      <a:r>
                        <a:rPr lang="en-US" sz="2000" b="1" dirty="0" err="1">
                          <a:solidFill>
                            <a:srgbClr val="FFFF00"/>
                          </a:solidFill>
                          <a:effectLst/>
                          <a:latin typeface="+mj-lt"/>
                        </a:rPr>
                        <a:t>Tích</a:t>
                      </a:r>
                      <a:r>
                        <a:rPr lang="en-US" sz="2000" b="1" dirty="0">
                          <a:solidFill>
                            <a:srgbClr val="FFFF00"/>
                          </a:solidFill>
                          <a:effectLst/>
                          <a:latin typeface="+mj-lt"/>
                        </a:rPr>
                        <a:t>-xi</a:t>
                      </a:r>
                      <a:endParaRPr lang="en-US" sz="2000" b="1" dirty="0">
                        <a:solidFill>
                          <a:srgbClr val="FFFF00"/>
                        </a:solidFill>
                        <a:effectLst/>
                        <a:latin typeface="+mj-lt"/>
                        <a:ea typeface="Arial" panose="020B0604020202020204" pitchFamily="34" charset="0"/>
                      </a:endParaRPr>
                    </a:p>
                  </a:txBody>
                  <a:tcPr marL="6350" marR="6350" marT="0" marB="0" anchor="ctr">
                    <a:solidFill>
                      <a:srgbClr val="7F6000"/>
                    </a:solidFill>
                  </a:tcPr>
                </a:tc>
                <a:tc>
                  <a:txBody>
                    <a:bodyPr/>
                    <a:lstStyle/>
                    <a:p>
                      <a:pPr marL="0" marR="0" algn="ctr">
                        <a:lnSpc>
                          <a:spcPct val="120000"/>
                        </a:lnSpc>
                        <a:spcBef>
                          <a:spcPts val="0"/>
                        </a:spcBef>
                        <a:spcAft>
                          <a:spcPts val="0"/>
                        </a:spcAft>
                      </a:pPr>
                      <a:r>
                        <a:rPr lang="en-US" sz="2000" b="1" dirty="0" err="1">
                          <a:solidFill>
                            <a:srgbClr val="FFFF00"/>
                          </a:solidFill>
                          <a:effectLst/>
                          <a:latin typeface="+mj-lt"/>
                        </a:rPr>
                        <a:t>Xê</a:t>
                      </a:r>
                      <a:r>
                        <a:rPr lang="en-US" sz="2000" b="1" dirty="0">
                          <a:solidFill>
                            <a:srgbClr val="FFFF00"/>
                          </a:solidFill>
                          <a:effectLst/>
                          <a:latin typeface="+mj-lt"/>
                        </a:rPr>
                        <a:t>-un</a:t>
                      </a:r>
                      <a:endParaRPr lang="en-US" sz="2000" b="1" dirty="0">
                        <a:solidFill>
                          <a:srgbClr val="FFFF00"/>
                        </a:solidFill>
                        <a:effectLst/>
                        <a:latin typeface="+mj-lt"/>
                        <a:ea typeface="Arial" panose="020B0604020202020204" pitchFamily="34" charset="0"/>
                      </a:endParaRPr>
                    </a:p>
                  </a:txBody>
                  <a:tcPr marL="6350" marR="6350" marT="0" marB="0" anchor="ctr">
                    <a:solidFill>
                      <a:srgbClr val="7F6000"/>
                    </a:solidFill>
                  </a:tcPr>
                </a:tc>
                <a:tc>
                  <a:txBody>
                    <a:bodyPr/>
                    <a:lstStyle/>
                    <a:p>
                      <a:pPr marL="0" marR="0" algn="ctr">
                        <a:lnSpc>
                          <a:spcPct val="120000"/>
                        </a:lnSpc>
                        <a:spcBef>
                          <a:spcPts val="0"/>
                        </a:spcBef>
                        <a:spcAft>
                          <a:spcPts val="0"/>
                        </a:spcAft>
                      </a:pPr>
                      <a:r>
                        <a:rPr lang="en-US" sz="2000" b="1" dirty="0">
                          <a:solidFill>
                            <a:srgbClr val="FFFF00"/>
                          </a:solidFill>
                          <a:effectLst/>
                          <a:latin typeface="+mj-lt"/>
                        </a:rPr>
                        <a:t>Ma-</a:t>
                      </a:r>
                      <a:r>
                        <a:rPr lang="en-US" sz="2000" b="1" dirty="0" err="1">
                          <a:solidFill>
                            <a:srgbClr val="FFFF00"/>
                          </a:solidFill>
                          <a:effectLst/>
                          <a:latin typeface="+mj-lt"/>
                        </a:rPr>
                        <a:t>ni</a:t>
                      </a:r>
                      <a:r>
                        <a:rPr lang="en-US" sz="2000" b="1" dirty="0">
                          <a:solidFill>
                            <a:srgbClr val="FFFF00"/>
                          </a:solidFill>
                          <a:effectLst/>
                          <a:latin typeface="+mj-lt"/>
                        </a:rPr>
                        <a:t>-la</a:t>
                      </a:r>
                      <a:endParaRPr lang="en-US" sz="2000" b="1" dirty="0">
                        <a:solidFill>
                          <a:srgbClr val="FFFF00"/>
                        </a:solidFill>
                        <a:effectLst/>
                        <a:latin typeface="+mj-lt"/>
                        <a:ea typeface="Arial" panose="020B0604020202020204" pitchFamily="34" charset="0"/>
                      </a:endParaRPr>
                    </a:p>
                  </a:txBody>
                  <a:tcPr marL="6350" marR="6350" marT="0" marB="0" anchor="ctr">
                    <a:solidFill>
                      <a:srgbClr val="7F6000"/>
                    </a:solidFill>
                  </a:tcPr>
                </a:tc>
                <a:extLst>
                  <a:ext uri="{0D108BD9-81ED-4DB2-BD59-A6C34878D82A}">
                    <a16:rowId xmlns:a16="http://schemas.microsoft.com/office/drawing/2014/main" xmlns="" val="1356511984"/>
                  </a:ext>
                </a:extLst>
              </a:tr>
              <a:tr h="362778">
                <a:tc gridSpan="4">
                  <a:txBody>
                    <a:bodyPr/>
                    <a:lstStyle/>
                    <a:p>
                      <a:pPr marL="0" marR="0" indent="95250" algn="ctr">
                        <a:lnSpc>
                          <a:spcPct val="120000"/>
                        </a:lnSpc>
                        <a:spcBef>
                          <a:spcPts val="0"/>
                        </a:spcBef>
                        <a:spcAft>
                          <a:spcPts val="0"/>
                        </a:spcAft>
                      </a:pPr>
                      <a:r>
                        <a:rPr lang="en-US" sz="2000" b="1" dirty="0" err="1" smtClean="0">
                          <a:solidFill>
                            <a:srgbClr val="7F6000"/>
                          </a:solidFill>
                          <a:effectLst/>
                          <a:latin typeface="+mj-lt"/>
                        </a:rPr>
                        <a:t>Về</a:t>
                      </a:r>
                      <a:r>
                        <a:rPr lang="en-US" sz="2000" b="1" dirty="0" smtClean="0">
                          <a:solidFill>
                            <a:srgbClr val="7F6000"/>
                          </a:solidFill>
                          <a:effectLst/>
                          <a:latin typeface="+mj-lt"/>
                        </a:rPr>
                        <a:t> </a:t>
                      </a:r>
                      <a:r>
                        <a:rPr lang="en-US" sz="2000" b="1" dirty="0" err="1" smtClean="0">
                          <a:solidFill>
                            <a:srgbClr val="7F6000"/>
                          </a:solidFill>
                          <a:effectLst/>
                          <a:latin typeface="+mj-lt"/>
                        </a:rPr>
                        <a:t>nhiệt</a:t>
                      </a:r>
                      <a:r>
                        <a:rPr lang="en-US" sz="2000" b="1" dirty="0" smtClean="0">
                          <a:solidFill>
                            <a:srgbClr val="7F6000"/>
                          </a:solidFill>
                          <a:effectLst/>
                          <a:latin typeface="+mj-lt"/>
                        </a:rPr>
                        <a:t> </a:t>
                      </a:r>
                      <a:r>
                        <a:rPr lang="en-US" sz="2000" b="1" dirty="0" err="1" smtClean="0">
                          <a:solidFill>
                            <a:srgbClr val="7F6000"/>
                          </a:solidFill>
                          <a:effectLst/>
                          <a:latin typeface="+mj-lt"/>
                        </a:rPr>
                        <a:t>độ</a:t>
                      </a:r>
                      <a:r>
                        <a:rPr lang="en-US" sz="2000" b="1" dirty="0" smtClean="0">
                          <a:solidFill>
                            <a:srgbClr val="7F6000"/>
                          </a:solidFill>
                          <a:effectLst/>
                          <a:latin typeface="+mj-lt"/>
                        </a:rPr>
                        <a:t> (°C)</a:t>
                      </a:r>
                    </a:p>
                  </a:txBody>
                  <a:tcPr marL="6350" marR="6350"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2265922194"/>
                  </a:ext>
                </a:extLst>
              </a:tr>
              <a:tr h="362778">
                <a:tc>
                  <a:txBody>
                    <a:bodyPr/>
                    <a:lstStyle/>
                    <a:p>
                      <a:pPr marL="0" marR="0" indent="95250">
                        <a:lnSpc>
                          <a:spcPct val="120000"/>
                        </a:lnSpc>
                        <a:spcBef>
                          <a:spcPts val="0"/>
                        </a:spcBef>
                        <a:spcAft>
                          <a:spcPts val="0"/>
                        </a:spcAft>
                      </a:pPr>
                      <a:r>
                        <a:rPr lang="vi-VN" sz="2000" b="1" dirty="0" smtClean="0">
                          <a:solidFill>
                            <a:srgbClr val="0033CC"/>
                          </a:solidFill>
                          <a:effectLst/>
                          <a:latin typeface="+mj-lt"/>
                        </a:rPr>
                        <a:t>N</a:t>
                      </a:r>
                      <a:r>
                        <a:rPr lang="en-US" sz="2000" b="1" dirty="0" smtClean="0">
                          <a:solidFill>
                            <a:srgbClr val="0033CC"/>
                          </a:solidFill>
                          <a:effectLst/>
                          <a:latin typeface="+mj-lt"/>
                        </a:rPr>
                        <a:t>.</a:t>
                      </a:r>
                      <a:r>
                        <a:rPr lang="vi-VN" sz="2000" b="1" dirty="0" smtClean="0">
                          <a:solidFill>
                            <a:srgbClr val="0033CC"/>
                          </a:solidFill>
                          <a:effectLst/>
                          <a:latin typeface="+mj-lt"/>
                        </a:rPr>
                        <a:t>độ </a:t>
                      </a:r>
                      <a:r>
                        <a:rPr lang="vi-VN" sz="2000" b="1" dirty="0">
                          <a:solidFill>
                            <a:srgbClr val="0033CC"/>
                          </a:solidFill>
                          <a:effectLst/>
                          <a:latin typeface="+mj-lt"/>
                        </a:rPr>
                        <a:t>tháng cao </a:t>
                      </a:r>
                      <a:r>
                        <a:rPr lang="vi-VN" sz="2000" b="1" dirty="0" smtClean="0">
                          <a:solidFill>
                            <a:srgbClr val="0033CC"/>
                          </a:solidFill>
                          <a:effectLst/>
                          <a:latin typeface="+mj-lt"/>
                        </a:rPr>
                        <a:t>nhất</a:t>
                      </a:r>
                      <a:endParaRPr lang="en-US" sz="2000" b="1" dirty="0">
                        <a:solidFill>
                          <a:srgbClr val="0033CC"/>
                        </a:solidFill>
                        <a:effectLst/>
                        <a:latin typeface="+mj-lt"/>
                        <a:ea typeface="Arial" panose="020B0604020202020204" pitchFamily="34" charset="0"/>
                      </a:endParaRPr>
                    </a:p>
                  </a:txBody>
                  <a:tcPr marL="6350" marR="6350" marT="0" marB="0" anchor="ctr"/>
                </a:tc>
                <a:tc>
                  <a:txBody>
                    <a:bodyPr/>
                    <a:lstStyle/>
                    <a:p>
                      <a:pPr marL="0" marR="0" indent="180340" algn="ctr">
                        <a:lnSpc>
                          <a:spcPct val="106000"/>
                        </a:lnSpc>
                        <a:spcBef>
                          <a:spcPts val="0"/>
                        </a:spcBef>
                        <a:spcAft>
                          <a:spcPts val="0"/>
                        </a:spcAft>
                      </a:pPr>
                      <a:r>
                        <a:rPr lang="en-US" sz="2000" b="1" dirty="0">
                          <a:solidFill>
                            <a:srgbClr val="C00000"/>
                          </a:solidFill>
                          <a:effectLst/>
                          <a:latin typeface="+mj-lt"/>
                        </a:rPr>
                        <a:t>8</a:t>
                      </a:r>
                      <a:endParaRPr lang="en-US" sz="2000" b="1" dirty="0">
                        <a:solidFill>
                          <a:srgbClr val="C00000"/>
                        </a:solidFill>
                        <a:effectLst/>
                        <a:latin typeface="+mj-lt"/>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000" b="1">
                          <a:solidFill>
                            <a:srgbClr val="C00000"/>
                          </a:solidFill>
                          <a:effectLst/>
                          <a:latin typeface="+mj-lt"/>
                        </a:rPr>
                        <a:t>26</a:t>
                      </a:r>
                      <a:endParaRPr lang="en-US" sz="2000" b="1">
                        <a:solidFill>
                          <a:srgbClr val="C00000"/>
                        </a:solidFill>
                        <a:effectLst/>
                        <a:latin typeface="+mj-lt"/>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000" b="1">
                          <a:solidFill>
                            <a:srgbClr val="C00000"/>
                          </a:solidFill>
                          <a:effectLst/>
                          <a:latin typeface="+mj-lt"/>
                        </a:rPr>
                        <a:t>29</a:t>
                      </a:r>
                      <a:endParaRPr lang="en-US" sz="2000" b="1">
                        <a:solidFill>
                          <a:srgbClr val="C00000"/>
                        </a:solidFill>
                        <a:effectLst/>
                        <a:latin typeface="+mj-lt"/>
                        <a:ea typeface="Tahoma" panose="020B0604030504040204" pitchFamily="34" charset="0"/>
                      </a:endParaRPr>
                    </a:p>
                  </a:txBody>
                  <a:tcPr marL="6350" marR="6350" marT="0" marB="0"/>
                </a:tc>
                <a:extLst>
                  <a:ext uri="{0D108BD9-81ED-4DB2-BD59-A6C34878D82A}">
                    <a16:rowId xmlns:a16="http://schemas.microsoft.com/office/drawing/2014/main" xmlns="" val="2230536695"/>
                  </a:ext>
                </a:extLst>
              </a:tr>
              <a:tr h="362778">
                <a:tc>
                  <a:txBody>
                    <a:bodyPr/>
                    <a:lstStyle/>
                    <a:p>
                      <a:pPr marL="0" marR="0" indent="95250">
                        <a:lnSpc>
                          <a:spcPct val="120000"/>
                        </a:lnSpc>
                        <a:spcBef>
                          <a:spcPts val="0"/>
                        </a:spcBef>
                        <a:spcAft>
                          <a:spcPts val="0"/>
                        </a:spcAft>
                      </a:pPr>
                      <a:r>
                        <a:rPr lang="vi-VN" sz="2000" b="1" dirty="0" smtClean="0">
                          <a:solidFill>
                            <a:srgbClr val="0033CC"/>
                          </a:solidFill>
                          <a:effectLst/>
                          <a:latin typeface="+mj-lt"/>
                        </a:rPr>
                        <a:t>N</a:t>
                      </a:r>
                      <a:r>
                        <a:rPr lang="en-US" sz="2000" b="1" dirty="0" smtClean="0">
                          <a:solidFill>
                            <a:srgbClr val="0033CC"/>
                          </a:solidFill>
                          <a:effectLst/>
                          <a:latin typeface="+mj-lt"/>
                        </a:rPr>
                        <a:t>.</a:t>
                      </a:r>
                      <a:r>
                        <a:rPr lang="vi-VN" sz="2000" b="1" dirty="0" smtClean="0">
                          <a:solidFill>
                            <a:srgbClr val="0033CC"/>
                          </a:solidFill>
                          <a:effectLst/>
                          <a:latin typeface="+mj-lt"/>
                        </a:rPr>
                        <a:t>độ </a:t>
                      </a:r>
                      <a:r>
                        <a:rPr lang="vi-VN" sz="2000" b="1" dirty="0">
                          <a:solidFill>
                            <a:srgbClr val="0033CC"/>
                          </a:solidFill>
                          <a:effectLst/>
                          <a:latin typeface="+mj-lt"/>
                        </a:rPr>
                        <a:t>tháng th</a:t>
                      </a:r>
                      <a:r>
                        <a:rPr lang="en-US" sz="2000" b="1" dirty="0">
                          <a:solidFill>
                            <a:srgbClr val="0033CC"/>
                          </a:solidFill>
                          <a:effectLst/>
                          <a:latin typeface="+mj-lt"/>
                        </a:rPr>
                        <a:t>ấ</a:t>
                      </a:r>
                      <a:r>
                        <a:rPr lang="vi-VN" sz="2000" b="1" dirty="0">
                          <a:solidFill>
                            <a:srgbClr val="0033CC"/>
                          </a:solidFill>
                          <a:effectLst/>
                          <a:latin typeface="+mj-lt"/>
                        </a:rPr>
                        <a:t>p nhất </a:t>
                      </a:r>
                      <a:endParaRPr lang="en-US" sz="2000" b="1" dirty="0">
                        <a:solidFill>
                          <a:srgbClr val="0033CC"/>
                        </a:solidFill>
                        <a:effectLst/>
                        <a:latin typeface="+mj-lt"/>
                        <a:ea typeface="Arial" panose="020B0604020202020204" pitchFamily="34" charset="0"/>
                      </a:endParaRPr>
                    </a:p>
                  </a:txBody>
                  <a:tcPr marL="6350" marR="6350" marT="0" marB="0" anchor="ctr"/>
                </a:tc>
                <a:tc>
                  <a:txBody>
                    <a:bodyPr/>
                    <a:lstStyle/>
                    <a:p>
                      <a:pPr marL="0" marR="0" indent="180340" algn="ctr">
                        <a:lnSpc>
                          <a:spcPct val="106000"/>
                        </a:lnSpc>
                        <a:spcBef>
                          <a:spcPts val="0"/>
                        </a:spcBef>
                        <a:spcAft>
                          <a:spcPts val="0"/>
                        </a:spcAft>
                      </a:pPr>
                      <a:r>
                        <a:rPr lang="en-US" sz="2000" b="1">
                          <a:solidFill>
                            <a:srgbClr val="C00000"/>
                          </a:solidFill>
                          <a:effectLst/>
                          <a:latin typeface="+mj-lt"/>
                        </a:rPr>
                        <a:t>- 30</a:t>
                      </a:r>
                      <a:endParaRPr lang="en-US" sz="2000" b="1">
                        <a:solidFill>
                          <a:srgbClr val="C00000"/>
                        </a:solidFill>
                        <a:effectLst/>
                        <a:latin typeface="+mj-lt"/>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000" b="1" dirty="0">
                          <a:solidFill>
                            <a:srgbClr val="C00000"/>
                          </a:solidFill>
                          <a:effectLst/>
                          <a:latin typeface="+mj-lt"/>
                        </a:rPr>
                        <a:t>-1</a:t>
                      </a:r>
                      <a:endParaRPr lang="en-US" sz="2000" b="1" dirty="0">
                        <a:solidFill>
                          <a:srgbClr val="C00000"/>
                        </a:solidFill>
                        <a:effectLst/>
                        <a:latin typeface="+mj-lt"/>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000" b="1">
                          <a:solidFill>
                            <a:srgbClr val="C00000"/>
                          </a:solidFill>
                          <a:effectLst/>
                          <a:latin typeface="+mj-lt"/>
                        </a:rPr>
                        <a:t>26</a:t>
                      </a:r>
                      <a:endParaRPr lang="en-US" sz="2000" b="1">
                        <a:solidFill>
                          <a:srgbClr val="C00000"/>
                        </a:solidFill>
                        <a:effectLst/>
                        <a:latin typeface="+mj-lt"/>
                        <a:ea typeface="Tahoma" panose="020B0604030504040204" pitchFamily="34" charset="0"/>
                      </a:endParaRPr>
                    </a:p>
                  </a:txBody>
                  <a:tcPr marL="6350" marR="6350" marT="0" marB="0"/>
                </a:tc>
                <a:extLst>
                  <a:ext uri="{0D108BD9-81ED-4DB2-BD59-A6C34878D82A}">
                    <a16:rowId xmlns:a16="http://schemas.microsoft.com/office/drawing/2014/main" xmlns="" val="2336965645"/>
                  </a:ext>
                </a:extLst>
              </a:tr>
              <a:tr h="362778">
                <a:tc>
                  <a:txBody>
                    <a:bodyPr/>
                    <a:lstStyle/>
                    <a:p>
                      <a:pPr marL="0" marR="0" indent="95250">
                        <a:lnSpc>
                          <a:spcPct val="120000"/>
                        </a:lnSpc>
                        <a:spcBef>
                          <a:spcPts val="0"/>
                        </a:spcBef>
                        <a:spcAft>
                          <a:spcPts val="0"/>
                        </a:spcAft>
                      </a:pPr>
                      <a:r>
                        <a:rPr lang="vi-VN" sz="2000" b="1" dirty="0">
                          <a:solidFill>
                            <a:srgbClr val="0033CC"/>
                          </a:solidFill>
                          <a:effectLst/>
                          <a:latin typeface="+mj-lt"/>
                        </a:rPr>
                        <a:t>Biên độ </a:t>
                      </a:r>
                      <a:r>
                        <a:rPr lang="en-US" sz="2000" b="1" dirty="0" smtClean="0">
                          <a:solidFill>
                            <a:srgbClr val="0033CC"/>
                          </a:solidFill>
                          <a:effectLst/>
                          <a:latin typeface="+mj-lt"/>
                        </a:rPr>
                        <a:t>N.</a:t>
                      </a:r>
                      <a:r>
                        <a:rPr lang="vi-VN" sz="2000" b="1" dirty="0" smtClean="0">
                          <a:solidFill>
                            <a:srgbClr val="0033CC"/>
                          </a:solidFill>
                          <a:effectLst/>
                          <a:latin typeface="+mj-lt"/>
                        </a:rPr>
                        <a:t>độ năm</a:t>
                      </a:r>
                      <a:endParaRPr lang="en-US" sz="2000" b="1" dirty="0">
                        <a:solidFill>
                          <a:srgbClr val="0033CC"/>
                        </a:solidFill>
                        <a:effectLst/>
                        <a:latin typeface="+mj-lt"/>
                        <a:ea typeface="Arial" panose="020B0604020202020204" pitchFamily="34" charset="0"/>
                      </a:endParaRPr>
                    </a:p>
                  </a:txBody>
                  <a:tcPr marL="6350" marR="6350" marT="0" marB="0" anchor="ctr"/>
                </a:tc>
                <a:tc>
                  <a:txBody>
                    <a:bodyPr/>
                    <a:lstStyle/>
                    <a:p>
                      <a:pPr marL="0" marR="0" indent="180340" algn="ctr">
                        <a:lnSpc>
                          <a:spcPct val="106000"/>
                        </a:lnSpc>
                        <a:spcBef>
                          <a:spcPts val="0"/>
                        </a:spcBef>
                        <a:spcAft>
                          <a:spcPts val="0"/>
                        </a:spcAft>
                      </a:pPr>
                      <a:r>
                        <a:rPr lang="en-US" sz="2000" b="1" dirty="0">
                          <a:solidFill>
                            <a:srgbClr val="C00000"/>
                          </a:solidFill>
                          <a:effectLst/>
                          <a:latin typeface="+mj-lt"/>
                        </a:rPr>
                        <a:t>38</a:t>
                      </a:r>
                      <a:endParaRPr lang="en-US" sz="2000" b="1" dirty="0">
                        <a:solidFill>
                          <a:srgbClr val="C00000"/>
                        </a:solidFill>
                        <a:effectLst/>
                        <a:latin typeface="+mj-lt"/>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000" b="1" dirty="0">
                          <a:solidFill>
                            <a:srgbClr val="C00000"/>
                          </a:solidFill>
                          <a:effectLst/>
                          <a:latin typeface="+mj-lt"/>
                        </a:rPr>
                        <a:t>27</a:t>
                      </a:r>
                      <a:endParaRPr lang="en-US" sz="2000" b="1" dirty="0">
                        <a:solidFill>
                          <a:srgbClr val="C00000"/>
                        </a:solidFill>
                        <a:effectLst/>
                        <a:latin typeface="+mj-lt"/>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000" b="1" dirty="0">
                          <a:solidFill>
                            <a:srgbClr val="C00000"/>
                          </a:solidFill>
                          <a:effectLst/>
                          <a:latin typeface="+mj-lt"/>
                        </a:rPr>
                        <a:t>3</a:t>
                      </a:r>
                      <a:endParaRPr lang="en-US" sz="2000" b="1" dirty="0">
                        <a:solidFill>
                          <a:srgbClr val="C00000"/>
                        </a:solidFill>
                        <a:effectLst/>
                        <a:latin typeface="+mj-lt"/>
                        <a:ea typeface="Tahoma" panose="020B0604030504040204" pitchFamily="34" charset="0"/>
                      </a:endParaRPr>
                    </a:p>
                  </a:txBody>
                  <a:tcPr marL="6350" marR="6350" marT="0" marB="0"/>
                </a:tc>
                <a:extLst>
                  <a:ext uri="{0D108BD9-81ED-4DB2-BD59-A6C34878D82A}">
                    <a16:rowId xmlns:a16="http://schemas.microsoft.com/office/drawing/2014/main" xmlns="" val="4244214214"/>
                  </a:ext>
                </a:extLst>
              </a:tr>
              <a:tr h="362778">
                <a:tc>
                  <a:txBody>
                    <a:bodyPr/>
                    <a:lstStyle/>
                    <a:p>
                      <a:pPr marL="0" marR="0" indent="95250">
                        <a:lnSpc>
                          <a:spcPct val="120000"/>
                        </a:lnSpc>
                        <a:spcBef>
                          <a:spcPts val="0"/>
                        </a:spcBef>
                        <a:spcAft>
                          <a:spcPts val="0"/>
                        </a:spcAft>
                      </a:pPr>
                      <a:r>
                        <a:rPr lang="en-US" sz="2000" b="1" dirty="0" err="1" smtClean="0">
                          <a:solidFill>
                            <a:srgbClr val="0033CC"/>
                          </a:solidFill>
                          <a:effectLst/>
                          <a:latin typeface="Times New Roman" panose="02020603050405020304" pitchFamily="18" charset="0"/>
                          <a:cs typeface="Times New Roman" panose="02020603050405020304" pitchFamily="18" charset="0"/>
                        </a:rPr>
                        <a:t>N.độ</a:t>
                      </a:r>
                      <a:r>
                        <a:rPr lang="en-US" sz="2000" b="1" dirty="0" smtClean="0">
                          <a:solidFill>
                            <a:srgbClr val="0033CC"/>
                          </a:solidFill>
                          <a:effectLst/>
                          <a:latin typeface="Times New Roman" panose="02020603050405020304" pitchFamily="18" charset="0"/>
                          <a:cs typeface="Times New Roman" panose="02020603050405020304" pitchFamily="18" charset="0"/>
                        </a:rPr>
                        <a:t> </a:t>
                      </a:r>
                      <a:r>
                        <a:rPr lang="en-US" sz="2000" b="1" dirty="0" err="1">
                          <a:solidFill>
                            <a:srgbClr val="0033CC"/>
                          </a:solidFill>
                          <a:effectLst/>
                          <a:latin typeface="Times New Roman" panose="02020603050405020304" pitchFamily="18" charset="0"/>
                          <a:cs typeface="Times New Roman" panose="02020603050405020304" pitchFamily="18" charset="0"/>
                        </a:rPr>
                        <a:t>trung</a:t>
                      </a:r>
                      <a:r>
                        <a:rPr lang="en-US" sz="2000" b="1" dirty="0">
                          <a:solidFill>
                            <a:srgbClr val="0033CC"/>
                          </a:solidFill>
                          <a:effectLst/>
                          <a:latin typeface="Times New Roman" panose="02020603050405020304" pitchFamily="18" charset="0"/>
                          <a:cs typeface="Times New Roman" panose="02020603050405020304" pitchFamily="18" charset="0"/>
                        </a:rPr>
                        <a:t> </a:t>
                      </a:r>
                      <a:r>
                        <a:rPr lang="en-US" sz="2000" b="1" dirty="0" err="1">
                          <a:solidFill>
                            <a:srgbClr val="0033CC"/>
                          </a:solidFill>
                          <a:effectLst/>
                          <a:latin typeface="Times New Roman" panose="02020603050405020304" pitchFamily="18" charset="0"/>
                          <a:cs typeface="Times New Roman" panose="02020603050405020304" pitchFamily="18" charset="0"/>
                        </a:rPr>
                        <a:t>bình</a:t>
                      </a:r>
                      <a:r>
                        <a:rPr lang="en-US" sz="2000" b="1" dirty="0">
                          <a:solidFill>
                            <a:srgbClr val="0033CC"/>
                          </a:solidFill>
                          <a:effectLst/>
                          <a:latin typeface="Times New Roman" panose="02020603050405020304" pitchFamily="18" charset="0"/>
                          <a:cs typeface="Times New Roman" panose="02020603050405020304" pitchFamily="18" charset="0"/>
                        </a:rPr>
                        <a:t> </a:t>
                      </a:r>
                      <a:r>
                        <a:rPr lang="en-US" sz="2000" b="1" dirty="0" err="1">
                          <a:solidFill>
                            <a:srgbClr val="0033CC"/>
                          </a:solidFill>
                          <a:effectLst/>
                          <a:latin typeface="Times New Roman" panose="02020603050405020304" pitchFamily="18" charset="0"/>
                          <a:cs typeface="Times New Roman" panose="02020603050405020304" pitchFamily="18" charset="0"/>
                        </a:rPr>
                        <a:t>năm</a:t>
                      </a:r>
                      <a:r>
                        <a:rPr lang="en-US" sz="2000" b="1" dirty="0">
                          <a:solidFill>
                            <a:srgbClr val="0033CC"/>
                          </a:solidFill>
                          <a:effectLst/>
                          <a:latin typeface="Times New Roman" panose="02020603050405020304" pitchFamily="18" charset="0"/>
                          <a:cs typeface="Times New Roman" panose="02020603050405020304" pitchFamily="18" charset="0"/>
                        </a:rPr>
                        <a:t> </a:t>
                      </a:r>
                      <a:endParaRPr lang="en-US" sz="2000" b="1" dirty="0">
                        <a:solidFill>
                          <a:srgbClr val="0033CC"/>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tc>
                <a:tc>
                  <a:txBody>
                    <a:bodyPr/>
                    <a:lstStyle/>
                    <a:p>
                      <a:pPr marL="0" marR="0" indent="180340" algn="ctr">
                        <a:lnSpc>
                          <a:spcPct val="106000"/>
                        </a:lnSpc>
                        <a:spcBef>
                          <a:spcPts val="0"/>
                        </a:spcBef>
                        <a:spcAft>
                          <a:spcPts val="0"/>
                        </a:spcAft>
                      </a:pPr>
                      <a:r>
                        <a:rPr lang="en-US" sz="2000" b="1" dirty="0">
                          <a:solidFill>
                            <a:srgbClr val="C00000"/>
                          </a:solidFill>
                          <a:effectLst/>
                          <a:latin typeface="Times New Roman" panose="02020603050405020304" pitchFamily="18" charset="0"/>
                          <a:cs typeface="Times New Roman" panose="02020603050405020304" pitchFamily="18" charset="0"/>
                        </a:rPr>
                        <a:t>- 12,8</a:t>
                      </a:r>
                      <a:endParaRPr lang="en-US" sz="2000" b="1"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a:txBody>
                  <a:tcPr marL="6350" marR="6350" marT="0" marB="0"/>
                </a:tc>
                <a:tc>
                  <a:txBody>
                    <a:bodyPr/>
                    <a:lstStyle/>
                    <a:p>
                      <a:pPr marL="0" marR="0" indent="180340" algn="ctr">
                        <a:lnSpc>
                          <a:spcPct val="106000"/>
                        </a:lnSpc>
                        <a:spcBef>
                          <a:spcPts val="0"/>
                        </a:spcBef>
                        <a:spcAft>
                          <a:spcPts val="0"/>
                        </a:spcAft>
                      </a:pPr>
                      <a:r>
                        <a:rPr lang="en-US" sz="2000" b="1" dirty="0">
                          <a:solidFill>
                            <a:srgbClr val="C00000"/>
                          </a:solidFill>
                          <a:effectLst/>
                          <a:latin typeface="Times New Roman" panose="02020603050405020304" pitchFamily="18" charset="0"/>
                          <a:cs typeface="Times New Roman" panose="02020603050405020304" pitchFamily="18" charset="0"/>
                        </a:rPr>
                        <a:t>13,3</a:t>
                      </a:r>
                      <a:endParaRPr lang="en-US" sz="2000" b="1"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a:txBody>
                  <a:tcPr marL="6350" marR="6350" marT="0" marB="0"/>
                </a:tc>
                <a:tc>
                  <a:txBody>
                    <a:bodyPr/>
                    <a:lstStyle/>
                    <a:p>
                      <a:pPr marL="0" marR="0" indent="180340" algn="ctr">
                        <a:lnSpc>
                          <a:spcPct val="106000"/>
                        </a:lnSpc>
                        <a:spcBef>
                          <a:spcPts val="0"/>
                        </a:spcBef>
                        <a:spcAft>
                          <a:spcPts val="0"/>
                        </a:spcAft>
                      </a:pPr>
                      <a:r>
                        <a:rPr lang="en-US" sz="2000" b="1" dirty="0">
                          <a:solidFill>
                            <a:srgbClr val="C00000"/>
                          </a:solidFill>
                          <a:effectLst/>
                          <a:latin typeface="Times New Roman" panose="02020603050405020304" pitchFamily="18" charset="0"/>
                          <a:cs typeface="Times New Roman" panose="02020603050405020304" pitchFamily="18" charset="0"/>
                        </a:rPr>
                        <a:t>25,4</a:t>
                      </a:r>
                      <a:endParaRPr lang="en-US" sz="2000" b="1"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a:txBody>
                  <a:tcPr marL="6350" marR="6350" marT="0" marB="0"/>
                </a:tc>
                <a:extLst>
                  <a:ext uri="{0D108BD9-81ED-4DB2-BD59-A6C34878D82A}">
                    <a16:rowId xmlns:a16="http://schemas.microsoft.com/office/drawing/2014/main" xmlns="" val="2468292875"/>
                  </a:ext>
                </a:extLst>
              </a:tr>
              <a:tr h="362778">
                <a:tc gridSpan="4">
                  <a:txBody>
                    <a:bodyPr/>
                    <a:lstStyle/>
                    <a:p>
                      <a:pPr marL="0" marR="0" indent="95250" algn="ctr">
                        <a:lnSpc>
                          <a:spcPct val="120000"/>
                        </a:lnSpc>
                        <a:spcBef>
                          <a:spcPts val="0"/>
                        </a:spcBef>
                        <a:spcAft>
                          <a:spcPts val="0"/>
                        </a:spcAft>
                      </a:pPr>
                      <a:r>
                        <a:rPr lang="en-US" sz="2000" b="1" dirty="0" err="1">
                          <a:solidFill>
                            <a:srgbClr val="7F6000"/>
                          </a:solidFill>
                          <a:effectLst/>
                          <a:latin typeface="+mj-lt"/>
                        </a:rPr>
                        <a:t>Về</a:t>
                      </a:r>
                      <a:r>
                        <a:rPr lang="en-US" sz="2000" b="1" dirty="0">
                          <a:solidFill>
                            <a:srgbClr val="7F6000"/>
                          </a:solidFill>
                          <a:effectLst/>
                          <a:latin typeface="+mj-lt"/>
                        </a:rPr>
                        <a:t> </a:t>
                      </a:r>
                      <a:r>
                        <a:rPr lang="en-US" sz="2000" b="1" dirty="0" err="1">
                          <a:solidFill>
                            <a:srgbClr val="7F6000"/>
                          </a:solidFill>
                          <a:effectLst/>
                          <a:latin typeface="+mj-lt"/>
                        </a:rPr>
                        <a:t>lượng</a:t>
                      </a:r>
                      <a:r>
                        <a:rPr lang="en-US" sz="2000" b="1" dirty="0">
                          <a:solidFill>
                            <a:srgbClr val="7F6000"/>
                          </a:solidFill>
                          <a:effectLst/>
                          <a:latin typeface="+mj-lt"/>
                        </a:rPr>
                        <a:t> </a:t>
                      </a:r>
                      <a:r>
                        <a:rPr lang="en-US" sz="2000" b="1" dirty="0" err="1" smtClean="0">
                          <a:solidFill>
                            <a:srgbClr val="7F6000"/>
                          </a:solidFill>
                          <a:effectLst/>
                          <a:latin typeface="+mj-lt"/>
                        </a:rPr>
                        <a:t>mưa</a:t>
                      </a:r>
                      <a:r>
                        <a:rPr lang="en-US" sz="2000" b="1" dirty="0" smtClean="0">
                          <a:solidFill>
                            <a:srgbClr val="7F6000"/>
                          </a:solidFill>
                          <a:effectLst/>
                          <a:latin typeface="+mj-lt"/>
                        </a:rPr>
                        <a:t> (mm)</a:t>
                      </a:r>
                      <a:endParaRPr lang="en-US" sz="2000" b="1" dirty="0">
                        <a:solidFill>
                          <a:srgbClr val="7F6000"/>
                        </a:solidFill>
                        <a:effectLst/>
                        <a:latin typeface="+mj-lt"/>
                        <a:ea typeface="Arial" panose="020B0604020202020204" pitchFamily="34" charset="0"/>
                      </a:endParaRPr>
                    </a:p>
                  </a:txBody>
                  <a:tcPr marL="6350" marR="6350"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3392403954"/>
                  </a:ext>
                </a:extLst>
              </a:tr>
              <a:tr h="362778">
                <a:tc>
                  <a:txBody>
                    <a:bodyPr/>
                    <a:lstStyle/>
                    <a:p>
                      <a:pPr marL="0" marR="0" indent="95250">
                        <a:lnSpc>
                          <a:spcPct val="120000"/>
                        </a:lnSpc>
                        <a:spcBef>
                          <a:spcPts val="0"/>
                        </a:spcBef>
                        <a:spcAft>
                          <a:spcPts val="0"/>
                        </a:spcAft>
                      </a:pPr>
                      <a:r>
                        <a:rPr lang="vi-VN" sz="2000" b="1" dirty="0" smtClean="0">
                          <a:solidFill>
                            <a:srgbClr val="0033CC"/>
                          </a:solidFill>
                          <a:effectLst/>
                          <a:latin typeface="+mj-lt"/>
                        </a:rPr>
                        <a:t>L</a:t>
                      </a:r>
                      <a:r>
                        <a:rPr lang="en-US" sz="2000" b="1" dirty="0" smtClean="0">
                          <a:solidFill>
                            <a:srgbClr val="0033CC"/>
                          </a:solidFill>
                          <a:effectLst/>
                          <a:latin typeface="+mj-lt"/>
                        </a:rPr>
                        <a:t>.</a:t>
                      </a:r>
                      <a:r>
                        <a:rPr lang="vi-VN" sz="2000" b="1" dirty="0" smtClean="0">
                          <a:solidFill>
                            <a:srgbClr val="0033CC"/>
                          </a:solidFill>
                          <a:effectLst/>
                          <a:latin typeface="+mj-lt"/>
                        </a:rPr>
                        <a:t>mưa </a:t>
                      </a:r>
                      <a:r>
                        <a:rPr lang="vi-VN" sz="2000" b="1" dirty="0">
                          <a:solidFill>
                            <a:srgbClr val="0033CC"/>
                          </a:solidFill>
                          <a:effectLst/>
                          <a:latin typeface="+mj-lt"/>
                        </a:rPr>
                        <a:t>tháng cao nhất </a:t>
                      </a:r>
                      <a:endParaRPr lang="en-US" sz="2000" b="1" dirty="0">
                        <a:solidFill>
                          <a:srgbClr val="0033CC"/>
                        </a:solidFill>
                        <a:effectLst/>
                        <a:latin typeface="+mj-lt"/>
                        <a:ea typeface="Arial" panose="020B0604020202020204" pitchFamily="34" charset="0"/>
                      </a:endParaRPr>
                    </a:p>
                  </a:txBody>
                  <a:tcPr marL="6350" marR="6350" marT="0" marB="0" anchor="ctr"/>
                </a:tc>
                <a:tc>
                  <a:txBody>
                    <a:bodyPr/>
                    <a:lstStyle/>
                    <a:p>
                      <a:pPr marL="0" marR="0" indent="180340" algn="ctr">
                        <a:lnSpc>
                          <a:spcPct val="106000"/>
                        </a:lnSpc>
                        <a:spcBef>
                          <a:spcPts val="0"/>
                        </a:spcBef>
                        <a:spcAft>
                          <a:spcPts val="0"/>
                        </a:spcAft>
                      </a:pPr>
                      <a:r>
                        <a:rPr lang="en-US" sz="2000" b="1" dirty="0">
                          <a:solidFill>
                            <a:srgbClr val="C00000"/>
                          </a:solidFill>
                          <a:effectLst/>
                          <a:latin typeface="+mj-lt"/>
                        </a:rPr>
                        <a:t>50</a:t>
                      </a:r>
                      <a:endParaRPr lang="en-US" sz="2000" b="1" dirty="0">
                        <a:solidFill>
                          <a:srgbClr val="C00000"/>
                        </a:solidFill>
                        <a:effectLst/>
                        <a:latin typeface="+mj-lt"/>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000" b="1" dirty="0">
                          <a:solidFill>
                            <a:srgbClr val="C00000"/>
                          </a:solidFill>
                          <a:effectLst/>
                          <a:latin typeface="+mj-lt"/>
                        </a:rPr>
                        <a:t>385</a:t>
                      </a:r>
                      <a:endParaRPr lang="en-US" sz="2000" b="1" dirty="0">
                        <a:solidFill>
                          <a:srgbClr val="C00000"/>
                        </a:solidFill>
                        <a:effectLst/>
                        <a:latin typeface="+mj-lt"/>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000" b="1" dirty="0">
                          <a:solidFill>
                            <a:srgbClr val="C00000"/>
                          </a:solidFill>
                          <a:effectLst/>
                          <a:latin typeface="+mj-lt"/>
                        </a:rPr>
                        <a:t>440</a:t>
                      </a:r>
                      <a:endParaRPr lang="en-US" sz="2000" b="1" dirty="0">
                        <a:solidFill>
                          <a:srgbClr val="C00000"/>
                        </a:solidFill>
                        <a:effectLst/>
                        <a:latin typeface="+mj-lt"/>
                        <a:ea typeface="Tahoma" panose="020B0604030504040204" pitchFamily="34" charset="0"/>
                      </a:endParaRPr>
                    </a:p>
                  </a:txBody>
                  <a:tcPr marL="6350" marR="6350" marT="0" marB="0"/>
                </a:tc>
                <a:extLst>
                  <a:ext uri="{0D108BD9-81ED-4DB2-BD59-A6C34878D82A}">
                    <a16:rowId xmlns:a16="http://schemas.microsoft.com/office/drawing/2014/main" xmlns="" val="1345537747"/>
                  </a:ext>
                </a:extLst>
              </a:tr>
              <a:tr h="362778">
                <a:tc>
                  <a:txBody>
                    <a:bodyPr/>
                    <a:lstStyle/>
                    <a:p>
                      <a:pPr marL="0" marR="0" indent="95250">
                        <a:lnSpc>
                          <a:spcPct val="120000"/>
                        </a:lnSpc>
                        <a:spcBef>
                          <a:spcPts val="0"/>
                        </a:spcBef>
                        <a:spcAft>
                          <a:spcPts val="0"/>
                        </a:spcAft>
                      </a:pPr>
                      <a:r>
                        <a:rPr lang="en-US" sz="2000" b="1" dirty="0" smtClean="0">
                          <a:solidFill>
                            <a:srgbClr val="0033CC"/>
                          </a:solidFill>
                          <a:effectLst/>
                          <a:latin typeface="+mj-lt"/>
                        </a:rPr>
                        <a:t>L.</a:t>
                      </a:r>
                      <a:r>
                        <a:rPr lang="vi-VN" sz="2000" b="1" dirty="0" smtClean="0">
                          <a:solidFill>
                            <a:srgbClr val="0033CC"/>
                          </a:solidFill>
                          <a:effectLst/>
                          <a:latin typeface="+mj-lt"/>
                        </a:rPr>
                        <a:t>mưa </a:t>
                      </a:r>
                      <a:r>
                        <a:rPr lang="vi-VN" sz="2000" b="1" dirty="0">
                          <a:solidFill>
                            <a:srgbClr val="0033CC"/>
                          </a:solidFill>
                          <a:effectLst/>
                          <a:latin typeface="+mj-lt"/>
                        </a:rPr>
                        <a:t>tháng thấp </a:t>
                      </a:r>
                      <a:r>
                        <a:rPr lang="vi-VN" sz="2000" b="1" dirty="0" smtClean="0">
                          <a:solidFill>
                            <a:srgbClr val="0033CC"/>
                          </a:solidFill>
                          <a:effectLst/>
                          <a:latin typeface="+mj-lt"/>
                        </a:rPr>
                        <a:t>nhất</a:t>
                      </a:r>
                      <a:endParaRPr lang="en-US" sz="2000" b="1" dirty="0">
                        <a:solidFill>
                          <a:srgbClr val="0033CC"/>
                        </a:solidFill>
                        <a:effectLst/>
                        <a:latin typeface="+mj-lt"/>
                        <a:ea typeface="Arial" panose="020B0604020202020204" pitchFamily="34" charset="0"/>
                      </a:endParaRPr>
                    </a:p>
                  </a:txBody>
                  <a:tcPr marL="6350" marR="6350" marT="0" marB="0" anchor="ctr"/>
                </a:tc>
                <a:tc>
                  <a:txBody>
                    <a:bodyPr/>
                    <a:lstStyle/>
                    <a:p>
                      <a:pPr marL="0" marR="0" indent="180340" algn="ctr">
                        <a:lnSpc>
                          <a:spcPct val="106000"/>
                        </a:lnSpc>
                        <a:spcBef>
                          <a:spcPts val="0"/>
                        </a:spcBef>
                        <a:spcAft>
                          <a:spcPts val="0"/>
                        </a:spcAft>
                      </a:pPr>
                      <a:r>
                        <a:rPr lang="en-US" sz="2000" b="1" dirty="0">
                          <a:solidFill>
                            <a:srgbClr val="C00000"/>
                          </a:solidFill>
                          <a:effectLst/>
                          <a:latin typeface="+mj-lt"/>
                        </a:rPr>
                        <a:t>10</a:t>
                      </a:r>
                      <a:endParaRPr lang="en-US" sz="2000" b="1" dirty="0">
                        <a:solidFill>
                          <a:srgbClr val="C00000"/>
                        </a:solidFill>
                        <a:effectLst/>
                        <a:latin typeface="+mj-lt"/>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000" b="1" dirty="0">
                          <a:solidFill>
                            <a:srgbClr val="C00000"/>
                          </a:solidFill>
                          <a:effectLst/>
                          <a:latin typeface="+mj-lt"/>
                        </a:rPr>
                        <a:t>21</a:t>
                      </a:r>
                      <a:endParaRPr lang="en-US" sz="2000" b="1" dirty="0">
                        <a:solidFill>
                          <a:srgbClr val="C00000"/>
                        </a:solidFill>
                        <a:effectLst/>
                        <a:latin typeface="+mj-lt"/>
                        <a:ea typeface="Tahoma" panose="020B0604030504040204" pitchFamily="34" charset="0"/>
                      </a:endParaRPr>
                    </a:p>
                  </a:txBody>
                  <a:tcPr marL="6350" marR="6350" marT="0" marB="0"/>
                </a:tc>
                <a:tc>
                  <a:txBody>
                    <a:bodyPr/>
                    <a:lstStyle/>
                    <a:p>
                      <a:pPr marL="0" marR="0" indent="180340" algn="ctr">
                        <a:lnSpc>
                          <a:spcPct val="106000"/>
                        </a:lnSpc>
                        <a:spcBef>
                          <a:spcPts val="0"/>
                        </a:spcBef>
                        <a:spcAft>
                          <a:spcPts val="0"/>
                        </a:spcAft>
                      </a:pPr>
                      <a:r>
                        <a:rPr lang="en-US" sz="2000" b="1" dirty="0">
                          <a:solidFill>
                            <a:srgbClr val="C00000"/>
                          </a:solidFill>
                          <a:effectLst/>
                          <a:latin typeface="+mj-lt"/>
                        </a:rPr>
                        <a:t>8</a:t>
                      </a:r>
                      <a:endParaRPr lang="en-US" sz="2000" b="1" dirty="0">
                        <a:solidFill>
                          <a:srgbClr val="C00000"/>
                        </a:solidFill>
                        <a:effectLst/>
                        <a:latin typeface="+mj-lt"/>
                        <a:ea typeface="Tahoma" panose="020B0604030504040204" pitchFamily="34" charset="0"/>
                      </a:endParaRPr>
                    </a:p>
                  </a:txBody>
                  <a:tcPr marL="6350" marR="6350" marT="0" marB="0"/>
                </a:tc>
                <a:extLst>
                  <a:ext uri="{0D108BD9-81ED-4DB2-BD59-A6C34878D82A}">
                    <a16:rowId xmlns:a16="http://schemas.microsoft.com/office/drawing/2014/main" xmlns="" val="2084308641"/>
                  </a:ext>
                </a:extLst>
              </a:tr>
              <a:tr h="362778">
                <a:tc>
                  <a:txBody>
                    <a:bodyPr/>
                    <a:lstStyle/>
                    <a:p>
                      <a:pPr marL="0" marR="0" indent="95250">
                        <a:lnSpc>
                          <a:spcPct val="120000"/>
                        </a:lnSpc>
                        <a:spcBef>
                          <a:spcPts val="0"/>
                        </a:spcBef>
                        <a:spcAft>
                          <a:spcPts val="0"/>
                        </a:spcAft>
                      </a:pPr>
                      <a:r>
                        <a:rPr lang="en-US" sz="2000" b="1" dirty="0" err="1" smtClean="0">
                          <a:solidFill>
                            <a:srgbClr val="0033CC"/>
                          </a:solidFill>
                          <a:effectLst/>
                          <a:latin typeface="Times New Roman" panose="02020603050405020304" pitchFamily="18" charset="0"/>
                          <a:cs typeface="Times New Roman" panose="02020603050405020304" pitchFamily="18" charset="0"/>
                        </a:rPr>
                        <a:t>L.mưa</a:t>
                      </a:r>
                      <a:r>
                        <a:rPr lang="en-US" sz="2000" b="1" dirty="0" smtClean="0">
                          <a:solidFill>
                            <a:srgbClr val="0033CC"/>
                          </a:solidFill>
                          <a:effectLst/>
                          <a:latin typeface="Times New Roman" panose="02020603050405020304" pitchFamily="18" charset="0"/>
                          <a:cs typeface="Times New Roman" panose="02020603050405020304" pitchFamily="18" charset="0"/>
                        </a:rPr>
                        <a:t> </a:t>
                      </a:r>
                      <a:r>
                        <a:rPr lang="en-US" sz="2000" b="1" dirty="0" err="1">
                          <a:solidFill>
                            <a:srgbClr val="0033CC"/>
                          </a:solidFill>
                          <a:effectLst/>
                          <a:latin typeface="Times New Roman" panose="02020603050405020304" pitchFamily="18" charset="0"/>
                          <a:cs typeface="Times New Roman" panose="02020603050405020304" pitchFamily="18" charset="0"/>
                        </a:rPr>
                        <a:t>trung</a:t>
                      </a:r>
                      <a:r>
                        <a:rPr lang="en-US" sz="2000" b="1" dirty="0">
                          <a:solidFill>
                            <a:srgbClr val="0033CC"/>
                          </a:solidFill>
                          <a:effectLst/>
                          <a:latin typeface="Times New Roman" panose="02020603050405020304" pitchFamily="18" charset="0"/>
                          <a:cs typeface="Times New Roman" panose="02020603050405020304" pitchFamily="18" charset="0"/>
                        </a:rPr>
                        <a:t> </a:t>
                      </a:r>
                      <a:r>
                        <a:rPr lang="en-US" sz="2000" b="1" dirty="0" err="1">
                          <a:solidFill>
                            <a:srgbClr val="0033CC"/>
                          </a:solidFill>
                          <a:effectLst/>
                          <a:latin typeface="Times New Roman" panose="02020603050405020304" pitchFamily="18" charset="0"/>
                          <a:cs typeface="Times New Roman" panose="02020603050405020304" pitchFamily="18" charset="0"/>
                        </a:rPr>
                        <a:t>bình</a:t>
                      </a:r>
                      <a:r>
                        <a:rPr lang="en-US" sz="2000" b="1" dirty="0">
                          <a:solidFill>
                            <a:srgbClr val="0033CC"/>
                          </a:solidFill>
                          <a:effectLst/>
                          <a:latin typeface="Times New Roman" panose="02020603050405020304" pitchFamily="18" charset="0"/>
                          <a:cs typeface="Times New Roman" panose="02020603050405020304" pitchFamily="18" charset="0"/>
                        </a:rPr>
                        <a:t> </a:t>
                      </a:r>
                      <a:r>
                        <a:rPr lang="en-US" sz="2000" b="1" dirty="0" err="1" smtClean="0">
                          <a:solidFill>
                            <a:srgbClr val="0033CC"/>
                          </a:solidFill>
                          <a:effectLst/>
                          <a:latin typeface="Times New Roman" panose="02020603050405020304" pitchFamily="18" charset="0"/>
                          <a:cs typeface="Times New Roman" panose="02020603050405020304" pitchFamily="18" charset="0"/>
                        </a:rPr>
                        <a:t>năm</a:t>
                      </a:r>
                      <a:endParaRPr lang="en-US" sz="2000" b="1" dirty="0">
                        <a:solidFill>
                          <a:srgbClr val="0033CC"/>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tc>
                <a:tc>
                  <a:txBody>
                    <a:bodyPr/>
                    <a:lstStyle/>
                    <a:p>
                      <a:pPr marL="0" marR="0" indent="180340" algn="ctr">
                        <a:lnSpc>
                          <a:spcPct val="106000"/>
                        </a:lnSpc>
                        <a:spcBef>
                          <a:spcPts val="0"/>
                        </a:spcBef>
                        <a:spcAft>
                          <a:spcPts val="0"/>
                        </a:spcAft>
                      </a:pPr>
                      <a:r>
                        <a:rPr lang="en-US" sz="2000" b="1" dirty="0">
                          <a:solidFill>
                            <a:srgbClr val="C00000"/>
                          </a:solidFill>
                          <a:effectLst/>
                          <a:latin typeface="Times New Roman" panose="02020603050405020304" pitchFamily="18" charset="0"/>
                          <a:cs typeface="Times New Roman" panose="02020603050405020304" pitchFamily="18" charset="0"/>
                        </a:rPr>
                        <a:t>321</a:t>
                      </a:r>
                      <a:endParaRPr lang="en-US" sz="2000" b="1"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a:txBody>
                  <a:tcPr marL="6350" marR="6350" marT="0" marB="0"/>
                </a:tc>
                <a:tc>
                  <a:txBody>
                    <a:bodyPr/>
                    <a:lstStyle/>
                    <a:p>
                      <a:pPr marL="0" marR="0" indent="180340" algn="ctr">
                        <a:lnSpc>
                          <a:spcPct val="106000"/>
                        </a:lnSpc>
                        <a:spcBef>
                          <a:spcPts val="0"/>
                        </a:spcBef>
                        <a:spcAft>
                          <a:spcPts val="0"/>
                        </a:spcAft>
                      </a:pPr>
                      <a:r>
                        <a:rPr lang="en-US" sz="2000" b="1" dirty="0">
                          <a:solidFill>
                            <a:srgbClr val="C00000"/>
                          </a:solidFill>
                          <a:effectLst/>
                          <a:latin typeface="Times New Roman" panose="02020603050405020304" pitchFamily="18" charset="0"/>
                          <a:cs typeface="Times New Roman" panose="02020603050405020304" pitchFamily="18" charset="0"/>
                        </a:rPr>
                        <a:t>1373</a:t>
                      </a:r>
                      <a:endParaRPr lang="en-US" sz="2000" b="1"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a:txBody>
                  <a:tcPr marL="6350" marR="6350" marT="0" marB="0"/>
                </a:tc>
                <a:tc>
                  <a:txBody>
                    <a:bodyPr/>
                    <a:lstStyle/>
                    <a:p>
                      <a:pPr marL="0" marR="0" indent="180340" algn="ctr">
                        <a:lnSpc>
                          <a:spcPct val="106000"/>
                        </a:lnSpc>
                        <a:spcBef>
                          <a:spcPts val="0"/>
                        </a:spcBef>
                        <a:spcAft>
                          <a:spcPts val="0"/>
                        </a:spcAft>
                      </a:pPr>
                      <a:r>
                        <a:rPr lang="en-US" sz="2000" b="1" dirty="0">
                          <a:solidFill>
                            <a:srgbClr val="C00000"/>
                          </a:solidFill>
                          <a:effectLst/>
                          <a:latin typeface="Times New Roman" panose="02020603050405020304" pitchFamily="18" charset="0"/>
                          <a:cs typeface="Times New Roman" panose="02020603050405020304" pitchFamily="18" charset="0"/>
                        </a:rPr>
                        <a:t>2047</a:t>
                      </a:r>
                      <a:endParaRPr lang="en-US" sz="2000" b="1"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a:txBody>
                  <a:tcPr marL="6350" marR="6350" marT="0" marB="0"/>
                </a:tc>
                <a:extLst>
                  <a:ext uri="{0D108BD9-81ED-4DB2-BD59-A6C34878D82A}">
                    <a16:rowId xmlns:a16="http://schemas.microsoft.com/office/drawing/2014/main" xmlns="" val="1899587400"/>
                  </a:ext>
                </a:extLst>
              </a:tr>
            </a:tbl>
          </a:graphicData>
        </a:graphic>
      </p:graphicFrame>
      <p:pic>
        <p:nvPicPr>
          <p:cNvPr id="9" name="Picture 2" descr="Conjunto de modelo de balões de diálogo de quatro aspas preto | Vetor Grátis"/>
          <p:cNvPicPr>
            <a:picLocks noChangeAspect="1" noChangeArrowheads="1"/>
          </p:cNvPicPr>
          <p:nvPr/>
        </p:nvPicPr>
        <p:blipFill rotWithShape="1">
          <a:blip r:embed="rId4">
            <a:extLst>
              <a:ext uri="{28A0092B-C50C-407E-A947-70E740481C1C}">
                <a14:useLocalDpi xmlns:a14="http://schemas.microsoft.com/office/drawing/2010/main" val="0"/>
              </a:ext>
            </a:extLst>
          </a:blip>
          <a:srcRect l="7037" t="9910" r="47653" b="48593"/>
          <a:stretch/>
        </p:blipFill>
        <p:spPr bwMode="auto">
          <a:xfrm>
            <a:off x="321629" y="2111807"/>
            <a:ext cx="4828467" cy="163520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Rounded Corners 7">
            <a:extLst>
              <a:ext uri="{FF2B5EF4-FFF2-40B4-BE49-F238E27FC236}">
                <a16:creationId xmlns:a16="http://schemas.microsoft.com/office/drawing/2014/main" xmlns="" id="{09CD7DA3-870E-45AC-9BA5-014F990F81AD}"/>
              </a:ext>
            </a:extLst>
          </p:cNvPr>
          <p:cNvSpPr/>
          <p:nvPr/>
        </p:nvSpPr>
        <p:spPr>
          <a:xfrm>
            <a:off x="1136247" y="1943866"/>
            <a:ext cx="3906807" cy="1408934"/>
          </a:xfrm>
          <a:prstGeom prst="roundRect">
            <a:avLst/>
          </a:prstGeom>
          <a:noFill/>
          <a:ln w="3175">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err="1" smtClean="0">
                <a:solidFill>
                  <a:schemeClr val="bg1"/>
                </a:solidFill>
                <a:latin typeface="Times New Roman" panose="02020603050405020304" pitchFamily="18" charset="0"/>
                <a:cs typeface="Times New Roman" panose="02020603050405020304" pitchFamily="18" charset="0"/>
              </a:rPr>
              <a:t>Dựa</a:t>
            </a:r>
            <a:r>
              <a:rPr lang="en-US" sz="2400" b="1" dirty="0" smtClean="0">
                <a:solidFill>
                  <a:schemeClr val="bg1"/>
                </a:solidFill>
                <a:latin typeface="Times New Roman" panose="02020603050405020304" pitchFamily="18" charset="0"/>
                <a:cs typeface="Times New Roman" panose="02020603050405020304" pitchFamily="18" charset="0"/>
              </a:rPr>
              <a:t> </a:t>
            </a:r>
            <a:r>
              <a:rPr lang="en-US" sz="2400" b="1" dirty="0" err="1" smtClean="0">
                <a:solidFill>
                  <a:schemeClr val="bg1"/>
                </a:solidFill>
                <a:latin typeface="Times New Roman" panose="02020603050405020304" pitchFamily="18" charset="0"/>
                <a:cs typeface="Times New Roman" panose="02020603050405020304" pitchFamily="18" charset="0"/>
              </a:rPr>
              <a:t>vào</a:t>
            </a:r>
            <a:r>
              <a:rPr lang="en-US" sz="2400" b="1" dirty="0" smtClean="0">
                <a:solidFill>
                  <a:schemeClr val="bg1"/>
                </a:solidFill>
                <a:latin typeface="Times New Roman" panose="02020603050405020304" pitchFamily="18" charset="0"/>
                <a:cs typeface="Times New Roman" panose="02020603050405020304" pitchFamily="18" charset="0"/>
              </a:rPr>
              <a:t> </a:t>
            </a:r>
            <a:r>
              <a:rPr lang="en-US" sz="2400" b="1" dirty="0" err="1" smtClean="0">
                <a:solidFill>
                  <a:schemeClr val="bg1"/>
                </a:solidFill>
                <a:latin typeface="Times New Roman" panose="02020603050405020304" pitchFamily="18" charset="0"/>
                <a:cs typeface="Times New Roman" panose="02020603050405020304" pitchFamily="18" charset="0"/>
              </a:rPr>
              <a:t>bảng</a:t>
            </a:r>
            <a:r>
              <a:rPr lang="en-US" sz="2400" b="1" dirty="0" smtClean="0">
                <a:solidFill>
                  <a:schemeClr val="bg1"/>
                </a:solidFill>
                <a:latin typeface="Times New Roman" panose="02020603050405020304" pitchFamily="18" charset="0"/>
                <a:cs typeface="Times New Roman" panose="02020603050405020304" pitchFamily="18" charset="0"/>
              </a:rPr>
              <a:t> </a:t>
            </a:r>
            <a:r>
              <a:rPr lang="en-US" sz="2400" b="1" dirty="0" err="1" smtClean="0">
                <a:solidFill>
                  <a:schemeClr val="bg1"/>
                </a:solidFill>
                <a:latin typeface="Times New Roman" panose="02020603050405020304" pitchFamily="18" charset="0"/>
                <a:cs typeface="Times New Roman" panose="02020603050405020304" pitchFamily="18" charset="0"/>
              </a:rPr>
              <a:t>số</a:t>
            </a:r>
            <a:r>
              <a:rPr lang="en-US" sz="2400" b="1" dirty="0" smtClean="0">
                <a:solidFill>
                  <a:schemeClr val="bg1"/>
                </a:solidFill>
                <a:latin typeface="Times New Roman" panose="02020603050405020304" pitchFamily="18" charset="0"/>
                <a:cs typeface="Times New Roman" panose="02020603050405020304" pitchFamily="18" charset="0"/>
              </a:rPr>
              <a:t> </a:t>
            </a:r>
            <a:r>
              <a:rPr lang="en-US" sz="2400" b="1" dirty="0" err="1" smtClean="0">
                <a:solidFill>
                  <a:schemeClr val="bg1"/>
                </a:solidFill>
                <a:latin typeface="Times New Roman" panose="02020603050405020304" pitchFamily="18" charset="0"/>
                <a:cs typeface="Times New Roman" panose="02020603050405020304" pitchFamily="18" charset="0"/>
              </a:rPr>
              <a:t>liệu</a:t>
            </a:r>
            <a:r>
              <a:rPr lang="en-US" sz="2400" b="1" dirty="0" smtClean="0">
                <a:solidFill>
                  <a:schemeClr val="bg1"/>
                </a:solidFill>
                <a:latin typeface="Times New Roman" panose="02020603050405020304" pitchFamily="18" charset="0"/>
                <a:cs typeface="Times New Roman" panose="02020603050405020304" pitchFamily="18" charset="0"/>
              </a:rPr>
              <a:t>, </a:t>
            </a:r>
            <a:r>
              <a:rPr lang="en-US" sz="2400" b="1" dirty="0" err="1" smtClean="0">
                <a:solidFill>
                  <a:schemeClr val="bg1"/>
                </a:solidFill>
                <a:latin typeface="Times New Roman" panose="02020603050405020304" pitchFamily="18" charset="0"/>
                <a:cs typeface="Times New Roman" panose="02020603050405020304" pitchFamily="18" charset="0"/>
              </a:rPr>
              <a:t>nhận</a:t>
            </a:r>
            <a:r>
              <a:rPr lang="en-US" sz="2400" b="1" dirty="0" smtClean="0">
                <a:solidFill>
                  <a:schemeClr val="bg1"/>
                </a:solidFill>
                <a:latin typeface="Times New Roman" panose="02020603050405020304" pitchFamily="18" charset="0"/>
                <a:cs typeface="Times New Roman" panose="02020603050405020304" pitchFamily="18" charset="0"/>
              </a:rPr>
              <a:t> </a:t>
            </a:r>
            <a:r>
              <a:rPr lang="en-US" sz="2400" b="1" dirty="0" err="1" smtClean="0">
                <a:solidFill>
                  <a:schemeClr val="bg1"/>
                </a:solidFill>
                <a:latin typeface="Times New Roman" panose="02020603050405020304" pitchFamily="18" charset="0"/>
                <a:cs typeface="Times New Roman" panose="02020603050405020304" pitchFamily="18" charset="0"/>
              </a:rPr>
              <a:t>xét</a:t>
            </a:r>
            <a:r>
              <a:rPr lang="en-US" sz="2400" b="1" dirty="0" smtClean="0">
                <a:solidFill>
                  <a:schemeClr val="bg1"/>
                </a:solidFill>
                <a:latin typeface="Times New Roman" panose="02020603050405020304" pitchFamily="18" charset="0"/>
                <a:cs typeface="Times New Roman" panose="02020603050405020304" pitchFamily="18" charset="0"/>
              </a:rPr>
              <a:t> </a:t>
            </a:r>
            <a:r>
              <a:rPr lang="en-US" sz="2400" b="1" dirty="0" err="1" smtClean="0">
                <a:solidFill>
                  <a:schemeClr val="bg1"/>
                </a:solidFill>
                <a:latin typeface="Times New Roman" panose="02020603050405020304" pitchFamily="18" charset="0"/>
                <a:cs typeface="Times New Roman" panose="02020603050405020304" pitchFamily="18" charset="0"/>
              </a:rPr>
              <a:t>về</a:t>
            </a:r>
            <a:r>
              <a:rPr lang="en-US" sz="2400" b="1" dirty="0" smtClean="0">
                <a:solidFill>
                  <a:schemeClr val="bg1"/>
                </a:solidFill>
                <a:latin typeface="Times New Roman" panose="02020603050405020304" pitchFamily="18" charset="0"/>
                <a:cs typeface="Times New Roman" panose="02020603050405020304" pitchFamily="18" charset="0"/>
              </a:rPr>
              <a:t> </a:t>
            </a:r>
            <a:r>
              <a:rPr lang="en-US" sz="2400" b="1" dirty="0" err="1" smtClean="0">
                <a:solidFill>
                  <a:schemeClr val="bg1"/>
                </a:solidFill>
                <a:latin typeface="Times New Roman" panose="02020603050405020304" pitchFamily="18" charset="0"/>
                <a:cs typeface="Times New Roman" panose="02020603050405020304" pitchFamily="18" charset="0"/>
              </a:rPr>
              <a:t>nhiệt</a:t>
            </a:r>
            <a:r>
              <a:rPr lang="en-US" sz="2400" b="1" dirty="0" smtClean="0">
                <a:solidFill>
                  <a:schemeClr val="bg1"/>
                </a:solidFill>
                <a:latin typeface="Times New Roman" panose="02020603050405020304" pitchFamily="18" charset="0"/>
                <a:cs typeface="Times New Roman" panose="02020603050405020304" pitchFamily="18" charset="0"/>
              </a:rPr>
              <a:t> </a:t>
            </a:r>
            <a:r>
              <a:rPr lang="en-US" sz="2400" b="1" dirty="0" err="1" smtClean="0">
                <a:solidFill>
                  <a:schemeClr val="bg1"/>
                </a:solidFill>
                <a:latin typeface="Times New Roman" panose="02020603050405020304" pitchFamily="18" charset="0"/>
                <a:cs typeface="Times New Roman" panose="02020603050405020304" pitchFamily="18" charset="0"/>
              </a:rPr>
              <a:t>độ</a:t>
            </a:r>
            <a:r>
              <a:rPr lang="en-US" sz="2400" b="1" dirty="0" smtClean="0">
                <a:solidFill>
                  <a:schemeClr val="bg1"/>
                </a:solidFill>
                <a:latin typeface="Times New Roman" panose="02020603050405020304" pitchFamily="18" charset="0"/>
                <a:cs typeface="Times New Roman" panose="02020603050405020304" pitchFamily="18" charset="0"/>
              </a:rPr>
              <a:t>, </a:t>
            </a:r>
            <a:r>
              <a:rPr lang="en-US" sz="2400" b="1" dirty="0" err="1" smtClean="0">
                <a:solidFill>
                  <a:schemeClr val="bg1"/>
                </a:solidFill>
                <a:latin typeface="Times New Roman" panose="02020603050405020304" pitchFamily="18" charset="0"/>
                <a:cs typeface="Times New Roman" panose="02020603050405020304" pitchFamily="18" charset="0"/>
              </a:rPr>
              <a:t>lượng</a:t>
            </a:r>
            <a:r>
              <a:rPr lang="en-US" sz="2400" b="1" dirty="0" smtClean="0">
                <a:solidFill>
                  <a:schemeClr val="bg1"/>
                </a:solidFill>
                <a:latin typeface="Times New Roman" panose="02020603050405020304" pitchFamily="18" charset="0"/>
                <a:cs typeface="Times New Roman" panose="02020603050405020304" pitchFamily="18" charset="0"/>
              </a:rPr>
              <a:t> </a:t>
            </a:r>
            <a:r>
              <a:rPr lang="en-US" sz="2400" b="1" dirty="0" err="1" smtClean="0">
                <a:solidFill>
                  <a:schemeClr val="bg1"/>
                </a:solidFill>
                <a:latin typeface="Times New Roman" panose="02020603050405020304" pitchFamily="18" charset="0"/>
                <a:cs typeface="Times New Roman" panose="02020603050405020304" pitchFamily="18" charset="0"/>
              </a:rPr>
              <a:t>mưa</a:t>
            </a:r>
            <a:r>
              <a:rPr lang="en-US" sz="2400" b="1" dirty="0" smtClean="0">
                <a:solidFill>
                  <a:schemeClr val="bg1"/>
                </a:solidFill>
                <a:latin typeface="Times New Roman" panose="02020603050405020304" pitchFamily="18" charset="0"/>
                <a:cs typeface="Times New Roman" panose="02020603050405020304" pitchFamily="18" charset="0"/>
              </a:rPr>
              <a:t> ở </a:t>
            </a:r>
            <a:r>
              <a:rPr lang="en-US" sz="2400" b="1" dirty="0" err="1" smtClean="0">
                <a:solidFill>
                  <a:schemeClr val="bg1"/>
                </a:solidFill>
                <a:latin typeface="Times New Roman" panose="02020603050405020304" pitchFamily="18" charset="0"/>
                <a:cs typeface="Times New Roman" panose="02020603050405020304" pitchFamily="18" charset="0"/>
              </a:rPr>
              <a:t>các</a:t>
            </a:r>
            <a:r>
              <a:rPr lang="en-US" sz="2400" b="1" dirty="0" smtClean="0">
                <a:solidFill>
                  <a:schemeClr val="bg1"/>
                </a:solidFill>
                <a:latin typeface="Times New Roman" panose="02020603050405020304" pitchFamily="18" charset="0"/>
                <a:cs typeface="Times New Roman" panose="02020603050405020304" pitchFamily="18" charset="0"/>
              </a:rPr>
              <a:t> </a:t>
            </a:r>
            <a:r>
              <a:rPr lang="en-US" sz="2400" b="1" dirty="0" err="1" smtClean="0">
                <a:solidFill>
                  <a:schemeClr val="bg1"/>
                </a:solidFill>
                <a:latin typeface="Times New Roman" panose="02020603050405020304" pitchFamily="18" charset="0"/>
                <a:cs typeface="Times New Roman" panose="02020603050405020304" pitchFamily="18" charset="0"/>
              </a:rPr>
              <a:t>địa</a:t>
            </a:r>
            <a:r>
              <a:rPr lang="en-US" sz="2400" b="1" dirty="0" smtClean="0">
                <a:solidFill>
                  <a:schemeClr val="bg1"/>
                </a:solidFill>
                <a:latin typeface="Times New Roman" panose="02020603050405020304" pitchFamily="18" charset="0"/>
                <a:cs typeface="Times New Roman" panose="02020603050405020304" pitchFamily="18" charset="0"/>
              </a:rPr>
              <a:t> </a:t>
            </a:r>
            <a:r>
              <a:rPr lang="en-US" sz="2400" b="1" dirty="0" err="1" smtClean="0">
                <a:solidFill>
                  <a:schemeClr val="bg1"/>
                </a:solidFill>
                <a:latin typeface="Times New Roman" panose="02020603050405020304" pitchFamily="18" charset="0"/>
                <a:cs typeface="Times New Roman" panose="02020603050405020304" pitchFamily="18" charset="0"/>
              </a:rPr>
              <a:t>điểm</a:t>
            </a:r>
            <a:r>
              <a:rPr lang="en-US" sz="2400" b="1" dirty="0" smtClean="0">
                <a:solidFill>
                  <a:schemeClr val="bg1"/>
                </a:solidFill>
                <a:latin typeface="Times New Roman" panose="02020603050405020304" pitchFamily="18" charset="0"/>
                <a:cs typeface="Times New Roman" panose="02020603050405020304" pitchFamily="18" charset="0"/>
              </a:rPr>
              <a:t> ?</a:t>
            </a:r>
            <a:endParaRPr lang="vi-VN" sz="2400" b="1" dirty="0">
              <a:solidFill>
                <a:schemeClr val="bg1"/>
              </a:solidFill>
              <a:latin typeface="Times New Roman" panose="02020603050405020304" pitchFamily="18" charset="0"/>
              <a:cs typeface="Times New Roman" panose="02020603050405020304" pitchFamily="18" charset="0"/>
            </a:endParaRPr>
          </a:p>
        </p:txBody>
      </p:sp>
      <p:pic>
        <p:nvPicPr>
          <p:cNvPr id="13" name="Picture 4" descr="Hình ảnh Vẽ đường Trà Lá Trà Xanh, Lá Clipart, Trà Vẽ đường, Trà miễn phí  tải tập tin PNG PSDComment và Vecto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34063" y1="64063" x2="34063" y2="64063"/>
                        <a14:foregroundMark x1="55625" y1="52500" x2="55625" y2="52500"/>
                        <a14:foregroundMark x1="52969" y1="87813" x2="52969" y2="87813"/>
                      </a14:backgroundRemoval>
                    </a14:imgEffect>
                  </a14:imgLayer>
                </a14:imgProps>
              </a:ext>
              <a:ext uri="{28A0092B-C50C-407E-A947-70E740481C1C}">
                <a14:useLocalDpi xmlns:a14="http://schemas.microsoft.com/office/drawing/2010/main" val="0"/>
              </a:ext>
            </a:extLst>
          </a:blip>
          <a:srcRect l="14947" t="27086" r="13234" b="7687"/>
          <a:stretch/>
        </p:blipFill>
        <p:spPr bwMode="auto">
          <a:xfrm>
            <a:off x="879352" y="3485734"/>
            <a:ext cx="3713019" cy="3372266"/>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Rounded Corners 7">
            <a:extLst>
              <a:ext uri="{FF2B5EF4-FFF2-40B4-BE49-F238E27FC236}">
                <a16:creationId xmlns:a16="http://schemas.microsoft.com/office/drawing/2014/main" xmlns="" id="{09CD7DA3-870E-45AC-9BA5-014F990F81AD}"/>
              </a:ext>
            </a:extLst>
          </p:cNvPr>
          <p:cNvSpPr/>
          <p:nvPr/>
        </p:nvSpPr>
        <p:spPr>
          <a:xfrm>
            <a:off x="110836" y="3747008"/>
            <a:ext cx="5971310" cy="2875465"/>
          </a:xfrm>
          <a:prstGeom prst="roundRect">
            <a:avLst/>
          </a:prstGeom>
          <a:noFill/>
          <a:ln w="3175">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smtClean="0">
                <a:solidFill>
                  <a:srgbClr val="C00000"/>
                </a:solidFill>
                <a:latin typeface="Times New Roman" panose="02020603050405020304" pitchFamily="18" charset="0"/>
                <a:cs typeface="Times New Roman" panose="02020603050405020304" pitchFamily="18" charset="0"/>
              </a:rPr>
              <a:t>- </a:t>
            </a:r>
            <a:r>
              <a:rPr lang="vi-VN" sz="2400" b="1" dirty="0" smtClean="0">
                <a:solidFill>
                  <a:srgbClr val="C00000"/>
                </a:solidFill>
                <a:latin typeface="Times New Roman" panose="02020603050405020304" pitchFamily="18" charset="0"/>
                <a:cs typeface="Times New Roman" panose="02020603050405020304" pitchFamily="18" charset="0"/>
              </a:rPr>
              <a:t>Tích-xi </a:t>
            </a:r>
            <a:r>
              <a:rPr lang="vi-VN" sz="2400" b="1" dirty="0">
                <a:solidFill>
                  <a:schemeClr val="tx1"/>
                </a:solidFill>
                <a:latin typeface="Times New Roman" panose="02020603050405020304" pitchFamily="18" charset="0"/>
                <a:cs typeface="Times New Roman" panose="02020603050405020304" pitchFamily="18" charset="0"/>
              </a:rPr>
              <a:t>thuộc </a:t>
            </a:r>
            <a:r>
              <a:rPr lang="vi-VN" sz="2400" b="1" dirty="0">
                <a:solidFill>
                  <a:srgbClr val="C00000"/>
                </a:solidFill>
                <a:latin typeface="Times New Roman" panose="02020603050405020304" pitchFamily="18" charset="0"/>
                <a:cs typeface="Times New Roman" panose="02020603050405020304" pitchFamily="18" charset="0"/>
              </a:rPr>
              <a:t>đới lạnh</a:t>
            </a:r>
            <a:r>
              <a:rPr lang="vi-VN" sz="2400" b="1" dirty="0">
                <a:solidFill>
                  <a:schemeClr val="tx1"/>
                </a:solidFill>
                <a:latin typeface="Times New Roman" panose="02020603050405020304" pitchFamily="18" charset="0"/>
                <a:cs typeface="Times New Roman" panose="02020603050405020304" pitchFamily="18" charset="0"/>
              </a:rPr>
              <a:t>: Nhiệt độ trung bình năm thấp dưới 0°C, lượng mưa nhỏ.</a:t>
            </a:r>
          </a:p>
          <a:p>
            <a:pPr algn="just"/>
            <a:r>
              <a:rPr lang="en-US" sz="2400" b="1" dirty="0" smtClean="0">
                <a:solidFill>
                  <a:srgbClr val="C00000"/>
                </a:solidFill>
                <a:latin typeface="Times New Roman" panose="02020603050405020304" pitchFamily="18" charset="0"/>
                <a:cs typeface="Times New Roman" panose="02020603050405020304" pitchFamily="18" charset="0"/>
              </a:rPr>
              <a:t>- </a:t>
            </a:r>
            <a:r>
              <a:rPr lang="vi-VN" sz="2400" b="1" dirty="0" smtClean="0">
                <a:solidFill>
                  <a:srgbClr val="C00000"/>
                </a:solidFill>
                <a:latin typeface="Times New Roman" panose="02020603050405020304" pitchFamily="18" charset="0"/>
                <a:cs typeface="Times New Roman" panose="02020603050405020304" pitchFamily="18" charset="0"/>
              </a:rPr>
              <a:t>Xê-un </a:t>
            </a:r>
            <a:r>
              <a:rPr lang="vi-VN" sz="2400" b="1" dirty="0">
                <a:solidFill>
                  <a:schemeClr val="tx1"/>
                </a:solidFill>
                <a:latin typeface="Times New Roman" panose="02020603050405020304" pitchFamily="18" charset="0"/>
                <a:cs typeface="Times New Roman" panose="02020603050405020304" pitchFamily="18" charset="0"/>
              </a:rPr>
              <a:t>thuộc đới </a:t>
            </a:r>
            <a:r>
              <a:rPr lang="vi-VN" sz="2400" b="1" dirty="0">
                <a:solidFill>
                  <a:srgbClr val="C00000"/>
                </a:solidFill>
                <a:latin typeface="Times New Roman" panose="02020603050405020304" pitchFamily="18" charset="0"/>
                <a:cs typeface="Times New Roman" panose="02020603050405020304" pitchFamily="18" charset="0"/>
              </a:rPr>
              <a:t>ôn hòa</a:t>
            </a:r>
            <a:r>
              <a:rPr lang="vi-VN" sz="2400" b="1" dirty="0">
                <a:solidFill>
                  <a:schemeClr val="tx1"/>
                </a:solidFill>
                <a:latin typeface="Times New Roman" panose="02020603050405020304" pitchFamily="18" charset="0"/>
                <a:cs typeface="Times New Roman" panose="02020603050405020304" pitchFamily="18" charset="0"/>
              </a:rPr>
              <a:t>: Nhiệt độ trung bình năm nhỏ hơn 20°C, tháng nóng nhất là 26 °C, lượng mưa tương đối nhiều.</a:t>
            </a:r>
          </a:p>
          <a:p>
            <a:pPr algn="just"/>
            <a:r>
              <a:rPr lang="en-US" sz="2400" b="1" dirty="0" smtClean="0">
                <a:solidFill>
                  <a:srgbClr val="C00000"/>
                </a:solidFill>
                <a:latin typeface="Times New Roman" panose="02020603050405020304" pitchFamily="18" charset="0"/>
                <a:cs typeface="Times New Roman" panose="02020603050405020304" pitchFamily="18" charset="0"/>
              </a:rPr>
              <a:t>- </a:t>
            </a:r>
            <a:r>
              <a:rPr lang="vi-VN" sz="2400" b="1" dirty="0" smtClean="0">
                <a:solidFill>
                  <a:srgbClr val="C00000"/>
                </a:solidFill>
                <a:latin typeface="Times New Roman" panose="02020603050405020304" pitchFamily="18" charset="0"/>
                <a:cs typeface="Times New Roman" panose="02020603050405020304" pitchFamily="18" charset="0"/>
              </a:rPr>
              <a:t>Ma-ni-la </a:t>
            </a:r>
            <a:r>
              <a:rPr lang="vi-VN" sz="2400" b="1" dirty="0">
                <a:solidFill>
                  <a:schemeClr val="tx1"/>
                </a:solidFill>
                <a:latin typeface="Times New Roman" panose="02020603050405020304" pitchFamily="18" charset="0"/>
                <a:cs typeface="Times New Roman" panose="02020603050405020304" pitchFamily="18" charset="0"/>
              </a:rPr>
              <a:t>thuộc </a:t>
            </a:r>
            <a:r>
              <a:rPr lang="vi-VN" sz="2400" b="1" dirty="0">
                <a:solidFill>
                  <a:srgbClr val="C00000"/>
                </a:solidFill>
                <a:latin typeface="Times New Roman" panose="02020603050405020304" pitchFamily="18" charset="0"/>
                <a:cs typeface="Times New Roman" panose="02020603050405020304" pitchFamily="18" charset="0"/>
              </a:rPr>
              <a:t>đới nóng</a:t>
            </a:r>
            <a:r>
              <a:rPr lang="vi-VN" sz="2400" b="1" dirty="0">
                <a:solidFill>
                  <a:schemeClr val="tx1"/>
                </a:solidFill>
                <a:latin typeface="Times New Roman" panose="02020603050405020304" pitchFamily="18" charset="0"/>
                <a:cs typeface="Times New Roman" panose="02020603050405020304" pitchFamily="18" charset="0"/>
              </a:rPr>
              <a:t>: Nhiệt độ trung bình năm cao, biên độ nhiệt năm nhỏ, lượng mưa lớn.</a:t>
            </a:r>
          </a:p>
        </p:txBody>
      </p:sp>
    </p:spTree>
    <p:extLst>
      <p:ext uri="{BB962C8B-B14F-4D97-AF65-F5344CB8AC3E}">
        <p14:creationId xmlns:p14="http://schemas.microsoft.com/office/powerpoint/2010/main" val="1356454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22" presetClass="entr" presetSubtype="4"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down)">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imeline&#10;&#10;Description automatically generated">
            <a:extLst>
              <a:ext uri="{FF2B5EF4-FFF2-40B4-BE49-F238E27FC236}">
                <a16:creationId xmlns:a16="http://schemas.microsoft.com/office/drawing/2014/main" xmlns="" id="{76F7E54B-A78F-4A2F-B177-008BDE8CF215}"/>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3698618" y="1070414"/>
            <a:ext cx="8213821" cy="4980099"/>
          </a:xfrm>
          <a:prstGeom prst="rect">
            <a:avLst/>
          </a:prstGeom>
        </p:spPr>
      </p:pic>
      <p:sp>
        <p:nvSpPr>
          <p:cNvPr id="6" name="Rectangle 5">
            <a:extLst>
              <a:ext uri="{FF2B5EF4-FFF2-40B4-BE49-F238E27FC236}">
                <a16:creationId xmlns:a16="http://schemas.microsoft.com/office/drawing/2014/main" xmlns="" id="{D30BF636-546A-4D73-90B5-88C50645071E}"/>
              </a:ext>
            </a:extLst>
          </p:cNvPr>
          <p:cNvSpPr/>
          <p:nvPr/>
        </p:nvSpPr>
        <p:spPr>
          <a:xfrm>
            <a:off x="9189177" y="1204574"/>
            <a:ext cx="1139687" cy="37269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1.……..</a:t>
            </a:r>
            <a:r>
              <a:rPr lang="en-US" dirty="0">
                <a:latin typeface="Times New Roman" panose="02020603050405020304" pitchFamily="18" charset="0"/>
                <a:cs typeface="Times New Roman" panose="02020603050405020304" pitchFamily="18" charset="0"/>
              </a:rPr>
              <a:t>f</a:t>
            </a:r>
          </a:p>
        </p:txBody>
      </p:sp>
      <p:sp>
        <p:nvSpPr>
          <p:cNvPr id="7" name="Rectangle 6">
            <a:extLst>
              <a:ext uri="{FF2B5EF4-FFF2-40B4-BE49-F238E27FC236}">
                <a16:creationId xmlns:a16="http://schemas.microsoft.com/office/drawing/2014/main" xmlns="" id="{682D70F4-D78A-410C-BB7E-673ABC60B44A}"/>
              </a:ext>
            </a:extLst>
          </p:cNvPr>
          <p:cNvSpPr/>
          <p:nvPr/>
        </p:nvSpPr>
        <p:spPr>
          <a:xfrm>
            <a:off x="9931900" y="2084117"/>
            <a:ext cx="1139687" cy="37269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f</a:t>
            </a:r>
          </a:p>
        </p:txBody>
      </p:sp>
      <p:sp>
        <p:nvSpPr>
          <p:cNvPr id="8" name="Rectangle 7">
            <a:extLst>
              <a:ext uri="{FF2B5EF4-FFF2-40B4-BE49-F238E27FC236}">
                <a16:creationId xmlns:a16="http://schemas.microsoft.com/office/drawing/2014/main" xmlns="" id="{50F0DCCC-1AEF-4349-99EC-D36ADB89704B}"/>
              </a:ext>
            </a:extLst>
          </p:cNvPr>
          <p:cNvSpPr/>
          <p:nvPr/>
        </p:nvSpPr>
        <p:spPr>
          <a:xfrm>
            <a:off x="10501744" y="2645616"/>
            <a:ext cx="1139687" cy="37269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3.……..</a:t>
            </a:r>
            <a:r>
              <a:rPr lang="en-US" dirty="0">
                <a:latin typeface="Times New Roman" panose="02020603050405020304" pitchFamily="18" charset="0"/>
                <a:cs typeface="Times New Roman" panose="02020603050405020304" pitchFamily="18" charset="0"/>
              </a:rPr>
              <a:t>f</a:t>
            </a:r>
          </a:p>
        </p:txBody>
      </p:sp>
      <p:sp>
        <p:nvSpPr>
          <p:cNvPr id="2" name="Rectangle 1"/>
          <p:cNvSpPr/>
          <p:nvPr/>
        </p:nvSpPr>
        <p:spPr>
          <a:xfrm>
            <a:off x="6121538" y="6115321"/>
            <a:ext cx="4088427" cy="461665"/>
          </a:xfrm>
          <a:prstGeom prst="rect">
            <a:avLst/>
          </a:prstGeom>
        </p:spPr>
        <p:txBody>
          <a:bodyPr wrap="none">
            <a:spAutoFit/>
          </a:bodyPr>
          <a:lstStyle/>
          <a:p>
            <a:pPr algn="just"/>
            <a:r>
              <a:rPr lang="en-US" sz="2400" b="1" dirty="0" err="1" smtClean="0">
                <a:latin typeface="Times New Roman" panose="02020603050405020304" pitchFamily="18" charset="0"/>
                <a:cs typeface="Times New Roman" panose="02020603050405020304" pitchFamily="18" charset="0"/>
              </a:rPr>
              <a:t>Các</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đới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khí</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hậu</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trên</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Trái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Đất</a:t>
            </a:r>
            <a:endParaRPr lang="vi-VN" sz="2400" b="1" dirty="0">
              <a:latin typeface="Times New Roman" panose="02020603050405020304" pitchFamily="18" charset="0"/>
              <a:cs typeface="Times New Roman" panose="02020603050405020304" pitchFamily="18" charset="0"/>
            </a:endParaRPr>
          </a:p>
        </p:txBody>
      </p:sp>
      <p:sp>
        <p:nvSpPr>
          <p:cNvPr id="9" name="Rectangle: Rounded Corners 7">
            <a:extLst>
              <a:ext uri="{FF2B5EF4-FFF2-40B4-BE49-F238E27FC236}">
                <a16:creationId xmlns:a16="http://schemas.microsoft.com/office/drawing/2014/main" xmlns="" id="{D5397E9F-57CE-4CBC-BF7D-C7F3ACC44961}"/>
              </a:ext>
            </a:extLst>
          </p:cNvPr>
          <p:cNvSpPr/>
          <p:nvPr/>
        </p:nvSpPr>
        <p:spPr>
          <a:xfrm>
            <a:off x="180109" y="1298493"/>
            <a:ext cx="3699163" cy="1332809"/>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smtClean="0">
                <a:solidFill>
                  <a:srgbClr val="0033CC"/>
                </a:solidFill>
                <a:latin typeface="Times New Roman" panose="02020603050405020304" pitchFamily="18" charset="0"/>
                <a:cs typeface="Times New Roman" panose="02020603050405020304" pitchFamily="18" charset="0"/>
              </a:rPr>
              <a:t>S</a:t>
            </a:r>
            <a:r>
              <a:rPr lang="vi-VN" sz="2800" b="1" dirty="0" smtClean="0">
                <a:solidFill>
                  <a:srgbClr val="0033CC"/>
                </a:solidFill>
                <a:latin typeface="Times New Roman" panose="02020603050405020304" pitchFamily="18" charset="0"/>
                <a:cs typeface="Times New Roman" panose="02020603050405020304" pitchFamily="18" charset="0"/>
              </a:rPr>
              <a:t>ắp </a:t>
            </a:r>
            <a:r>
              <a:rPr lang="vi-VN" sz="2800" b="1" dirty="0">
                <a:solidFill>
                  <a:srgbClr val="0033CC"/>
                </a:solidFill>
                <a:latin typeface="Times New Roman" panose="02020603050405020304" pitchFamily="18" charset="0"/>
                <a:cs typeface="Times New Roman" panose="02020603050405020304" pitchFamily="18" charset="0"/>
              </a:rPr>
              <a:t>xếp các </a:t>
            </a:r>
            <a:r>
              <a:rPr lang="en-US" sz="2800" b="1" dirty="0" err="1" smtClean="0">
                <a:solidFill>
                  <a:srgbClr val="0033CC"/>
                </a:solidFill>
                <a:latin typeface="Times New Roman" panose="02020603050405020304" pitchFamily="18" charset="0"/>
                <a:cs typeface="Times New Roman" panose="02020603050405020304" pitchFamily="18" charset="0"/>
              </a:rPr>
              <a:t>địa</a:t>
            </a:r>
            <a:r>
              <a:rPr lang="en-US" sz="2800" b="1" dirty="0" smtClean="0">
                <a:solidFill>
                  <a:srgbClr val="0033CC"/>
                </a:solidFill>
                <a:latin typeface="Times New Roman" panose="02020603050405020304" pitchFamily="18" charset="0"/>
                <a:cs typeface="Times New Roman" panose="02020603050405020304" pitchFamily="18" charset="0"/>
              </a:rPr>
              <a:t> </a:t>
            </a:r>
            <a:r>
              <a:rPr lang="en-US" sz="2800" b="1" dirty="0" err="1" smtClean="0">
                <a:solidFill>
                  <a:srgbClr val="0033CC"/>
                </a:solidFill>
                <a:latin typeface="Times New Roman" panose="02020603050405020304" pitchFamily="18" charset="0"/>
                <a:cs typeface="Times New Roman" panose="02020603050405020304" pitchFamily="18" charset="0"/>
              </a:rPr>
              <a:t>điểm</a:t>
            </a:r>
            <a:r>
              <a:rPr lang="en-US" sz="2800" b="1" dirty="0" smtClean="0">
                <a:solidFill>
                  <a:srgbClr val="0033CC"/>
                </a:solidFill>
                <a:latin typeface="Times New Roman" panose="02020603050405020304" pitchFamily="18" charset="0"/>
                <a:cs typeface="Times New Roman" panose="02020603050405020304" pitchFamily="18" charset="0"/>
              </a:rPr>
              <a:t> </a:t>
            </a:r>
            <a:r>
              <a:rPr lang="en-US" sz="2800" b="1" dirty="0" err="1" smtClean="0">
                <a:solidFill>
                  <a:srgbClr val="0033CC"/>
                </a:solidFill>
                <a:latin typeface="Times New Roman" panose="02020603050405020304" pitchFamily="18" charset="0"/>
                <a:cs typeface="Times New Roman" panose="02020603050405020304" pitchFamily="18" charset="0"/>
              </a:rPr>
              <a:t>sau</a:t>
            </a:r>
            <a:r>
              <a:rPr lang="vi-VN" sz="2800" b="1" dirty="0" smtClean="0">
                <a:solidFill>
                  <a:srgbClr val="0033CC"/>
                </a:solidFill>
                <a:latin typeface="Times New Roman" panose="02020603050405020304" pitchFamily="18" charset="0"/>
                <a:cs typeface="Times New Roman" panose="02020603050405020304" pitchFamily="18" charset="0"/>
              </a:rPr>
              <a:t> </a:t>
            </a:r>
            <a:r>
              <a:rPr lang="vi-VN" sz="2800" b="1" dirty="0">
                <a:solidFill>
                  <a:srgbClr val="0033CC"/>
                </a:solidFill>
                <a:latin typeface="Times New Roman" panose="02020603050405020304" pitchFamily="18" charset="0"/>
                <a:cs typeface="Times New Roman" panose="02020603050405020304" pitchFamily="18" charset="0"/>
              </a:rPr>
              <a:t>vào vị trí tương ứng trên </a:t>
            </a:r>
            <a:r>
              <a:rPr lang="vi-VN" sz="2800" b="1" dirty="0" smtClean="0">
                <a:solidFill>
                  <a:srgbClr val="0033CC"/>
                </a:solidFill>
                <a:latin typeface="Times New Roman" panose="02020603050405020304" pitchFamily="18" charset="0"/>
                <a:cs typeface="Times New Roman" panose="02020603050405020304" pitchFamily="18" charset="0"/>
              </a:rPr>
              <a:t>hình</a:t>
            </a:r>
            <a:endParaRPr lang="en-US" sz="2800" b="1" dirty="0">
              <a:solidFill>
                <a:srgbClr val="0033CC"/>
              </a:solidFill>
              <a:latin typeface="Times New Roman" panose="02020603050405020304" pitchFamily="18" charset="0"/>
              <a:cs typeface="Times New Roman" panose="02020603050405020304" pitchFamily="18" charset="0"/>
            </a:endParaRPr>
          </a:p>
        </p:txBody>
      </p:sp>
      <p:cxnSp>
        <p:nvCxnSpPr>
          <p:cNvPr id="10" name="Straight Connector 9">
            <a:extLst>
              <a:ext uri="{FF2B5EF4-FFF2-40B4-BE49-F238E27FC236}">
                <a16:creationId xmlns:a16="http://schemas.microsoft.com/office/drawing/2014/main" xmlns="" id="{02A4E065-26AE-42DA-9D35-367AC0CC99D8}"/>
              </a:ext>
            </a:extLst>
          </p:cNvPr>
          <p:cNvCxnSpPr/>
          <p:nvPr/>
        </p:nvCxnSpPr>
        <p:spPr>
          <a:xfrm flipV="1">
            <a:off x="0" y="1019926"/>
            <a:ext cx="12192000" cy="80889"/>
          </a:xfrm>
          <a:prstGeom prst="line">
            <a:avLst/>
          </a:prstGeom>
          <a:ln w="28575">
            <a:solidFill>
              <a:schemeClr val="accent4">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6D493815-81D7-4DFB-BC03-7ABE761D9402}"/>
              </a:ext>
            </a:extLst>
          </p:cNvPr>
          <p:cNvCxnSpPr>
            <a:cxnSpLocks/>
          </p:cNvCxnSpPr>
          <p:nvPr/>
        </p:nvCxnSpPr>
        <p:spPr>
          <a:xfrm flipV="1">
            <a:off x="0" y="916167"/>
            <a:ext cx="12192000" cy="7624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Rectangle: Rounded Corners 7">
            <a:extLst>
              <a:ext uri="{FF2B5EF4-FFF2-40B4-BE49-F238E27FC236}">
                <a16:creationId xmlns:a16="http://schemas.microsoft.com/office/drawing/2014/main" xmlns="" id="{09CD7DA3-870E-45AC-9BA5-014F990F81AD}"/>
              </a:ext>
            </a:extLst>
          </p:cNvPr>
          <p:cNvSpPr/>
          <p:nvPr/>
        </p:nvSpPr>
        <p:spPr>
          <a:xfrm>
            <a:off x="4469578" y="108478"/>
            <a:ext cx="5152094" cy="742881"/>
          </a:xfrm>
          <a:prstGeom prst="roundRect">
            <a:avLst/>
          </a:prstGeom>
          <a:noFill/>
          <a:ln w="3175">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smtClean="0">
                <a:solidFill>
                  <a:srgbClr val="006C00"/>
                </a:solidFill>
                <a:latin typeface="Times New Roman" panose="02020603050405020304" pitchFamily="18" charset="0"/>
                <a:cs typeface="Times New Roman" panose="02020603050405020304" pitchFamily="18" charset="0"/>
              </a:rPr>
              <a:t>LUYỆN TẬP</a:t>
            </a:r>
            <a:endParaRPr lang="vi-VN" sz="4400" b="1" dirty="0">
              <a:solidFill>
                <a:schemeClr val="tx1"/>
              </a:solidFill>
              <a:latin typeface="Times New Roman" panose="02020603050405020304" pitchFamily="18" charset="0"/>
              <a:cs typeface="Times New Roman" panose="02020603050405020304" pitchFamily="18" charset="0"/>
            </a:endParaRPr>
          </a:p>
        </p:txBody>
      </p:sp>
      <p:pic>
        <p:nvPicPr>
          <p:cNvPr id="13" name="Picture 2" descr="Copyediting | AnnaProofing">
            <a:extLst>
              <a:ext uri="{FF2B5EF4-FFF2-40B4-BE49-F238E27FC236}">
                <a16:creationId xmlns:a16="http://schemas.microsoft.com/office/drawing/2014/main" xmlns="" id="{8C2C0F88-ED36-4737-A139-308D36F1F7D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79272" y="27404"/>
            <a:ext cx="886691" cy="944171"/>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p:cNvSpPr/>
          <p:nvPr/>
        </p:nvSpPr>
        <p:spPr>
          <a:xfrm>
            <a:off x="9403015" y="1121863"/>
            <a:ext cx="966932" cy="461665"/>
          </a:xfrm>
          <a:prstGeom prst="rect">
            <a:avLst/>
          </a:prstGeom>
        </p:spPr>
        <p:txBody>
          <a:bodyPr wrap="none">
            <a:spAutoFit/>
          </a:bodyPr>
          <a:lstStyle/>
          <a:p>
            <a:pPr algn="ctr">
              <a:lnSpc>
                <a:spcPct val="120000"/>
              </a:lnSpc>
            </a:pPr>
            <a:r>
              <a:rPr lang="en-US" sz="2000" b="1" dirty="0" err="1">
                <a:solidFill>
                  <a:srgbClr val="C00000"/>
                </a:solidFill>
                <a:latin typeface="Times New Roman" panose="02020603050405020304" pitchFamily="18" charset="0"/>
                <a:cs typeface="Times New Roman" panose="02020603050405020304" pitchFamily="18" charset="0"/>
              </a:rPr>
              <a:t>Tích</a:t>
            </a:r>
            <a:r>
              <a:rPr lang="en-US" sz="2000" b="1" dirty="0">
                <a:solidFill>
                  <a:srgbClr val="C00000"/>
                </a:solidFill>
                <a:latin typeface="Times New Roman" panose="02020603050405020304" pitchFamily="18" charset="0"/>
                <a:cs typeface="Times New Roman" panose="02020603050405020304" pitchFamily="18" charset="0"/>
              </a:rPr>
              <a:t>-xi</a:t>
            </a:r>
            <a:endParaRPr lang="en-US" sz="1400" b="1" dirty="0">
              <a:solidFill>
                <a:srgbClr val="C0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18" name="Rectangle 17"/>
          <p:cNvSpPr/>
          <p:nvPr/>
        </p:nvSpPr>
        <p:spPr>
          <a:xfrm>
            <a:off x="10127988" y="1950472"/>
            <a:ext cx="854721" cy="461665"/>
          </a:xfrm>
          <a:prstGeom prst="rect">
            <a:avLst/>
          </a:prstGeom>
        </p:spPr>
        <p:txBody>
          <a:bodyPr wrap="none">
            <a:spAutoFit/>
          </a:bodyPr>
          <a:lstStyle/>
          <a:p>
            <a:pPr algn="ctr">
              <a:lnSpc>
                <a:spcPct val="120000"/>
              </a:lnSpc>
            </a:pPr>
            <a:r>
              <a:rPr lang="en-US" sz="2000" b="1" dirty="0" err="1">
                <a:solidFill>
                  <a:srgbClr val="C00000"/>
                </a:solidFill>
                <a:latin typeface="Times New Roman" panose="02020603050405020304" pitchFamily="18" charset="0"/>
                <a:cs typeface="Times New Roman" panose="02020603050405020304" pitchFamily="18" charset="0"/>
              </a:rPr>
              <a:t>Xê</a:t>
            </a:r>
            <a:r>
              <a:rPr lang="en-US" sz="2000" b="1" dirty="0">
                <a:solidFill>
                  <a:srgbClr val="C00000"/>
                </a:solidFill>
                <a:latin typeface="Times New Roman" panose="02020603050405020304" pitchFamily="18" charset="0"/>
                <a:cs typeface="Times New Roman" panose="02020603050405020304" pitchFamily="18" charset="0"/>
              </a:rPr>
              <a:t>-un</a:t>
            </a:r>
            <a:endParaRPr lang="en-US" sz="1400" b="1" dirty="0">
              <a:solidFill>
                <a:srgbClr val="C0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19" name="Rectangle 18"/>
          <p:cNvSpPr/>
          <p:nvPr/>
        </p:nvSpPr>
        <p:spPr>
          <a:xfrm>
            <a:off x="10698580" y="2537216"/>
            <a:ext cx="1136851" cy="461665"/>
          </a:xfrm>
          <a:prstGeom prst="rect">
            <a:avLst/>
          </a:prstGeom>
        </p:spPr>
        <p:txBody>
          <a:bodyPr wrap="none">
            <a:spAutoFit/>
          </a:bodyPr>
          <a:lstStyle/>
          <a:p>
            <a:pPr algn="ctr">
              <a:lnSpc>
                <a:spcPct val="120000"/>
              </a:lnSpc>
            </a:pPr>
            <a:r>
              <a:rPr lang="en-US" sz="2000" b="1" dirty="0">
                <a:solidFill>
                  <a:srgbClr val="C00000"/>
                </a:solidFill>
                <a:latin typeface="Times New Roman" panose="02020603050405020304" pitchFamily="18" charset="0"/>
                <a:cs typeface="Times New Roman" panose="02020603050405020304" pitchFamily="18" charset="0"/>
              </a:rPr>
              <a:t>Ma-</a:t>
            </a:r>
            <a:r>
              <a:rPr lang="en-US" sz="2000" b="1" dirty="0" err="1">
                <a:solidFill>
                  <a:srgbClr val="C00000"/>
                </a:solidFill>
                <a:latin typeface="Times New Roman" panose="02020603050405020304" pitchFamily="18" charset="0"/>
                <a:cs typeface="Times New Roman" panose="02020603050405020304" pitchFamily="18" charset="0"/>
              </a:rPr>
              <a:t>ni</a:t>
            </a:r>
            <a:r>
              <a:rPr lang="en-US" sz="2000" b="1" dirty="0">
                <a:solidFill>
                  <a:srgbClr val="C00000"/>
                </a:solidFill>
                <a:latin typeface="Times New Roman" panose="02020603050405020304" pitchFamily="18" charset="0"/>
                <a:cs typeface="Times New Roman" panose="02020603050405020304" pitchFamily="18" charset="0"/>
              </a:rPr>
              <a:t>-la</a:t>
            </a:r>
            <a:endParaRPr lang="en-US" sz="1400" b="1" dirty="0">
              <a:solidFill>
                <a:srgbClr val="C0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20" name="Flowchart: Terminator 19">
            <a:extLst>
              <a:ext uri="{FF2B5EF4-FFF2-40B4-BE49-F238E27FC236}">
                <a16:creationId xmlns:a16="http://schemas.microsoft.com/office/drawing/2014/main" xmlns="" id="{454EC65F-9461-4D3A-AD62-5A0132ABA328}"/>
              </a:ext>
            </a:extLst>
          </p:cNvPr>
          <p:cNvSpPr/>
          <p:nvPr/>
        </p:nvSpPr>
        <p:spPr>
          <a:xfrm>
            <a:off x="156340" y="2906795"/>
            <a:ext cx="3427027" cy="804335"/>
          </a:xfrm>
          <a:prstGeom prst="flowChartTerminator">
            <a:avLst/>
          </a:prstGeom>
          <a:solidFill>
            <a:srgbClr val="0033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a:solidFill>
                <a:srgbClr val="FFFF3F"/>
              </a:solidFill>
              <a:latin typeface="Times New Roman" panose="02020603050405020304" pitchFamily="18" charset="0"/>
              <a:cs typeface="Times New Roman" panose="02020603050405020304" pitchFamily="18" charset="0"/>
            </a:endParaRPr>
          </a:p>
        </p:txBody>
      </p:sp>
      <p:sp>
        <p:nvSpPr>
          <p:cNvPr id="21" name="Flowchart: Terminator 20">
            <a:extLst>
              <a:ext uri="{FF2B5EF4-FFF2-40B4-BE49-F238E27FC236}">
                <a16:creationId xmlns:a16="http://schemas.microsoft.com/office/drawing/2014/main" xmlns="" id="{454EC65F-9461-4D3A-AD62-5A0132ABA328}"/>
              </a:ext>
            </a:extLst>
          </p:cNvPr>
          <p:cNvSpPr/>
          <p:nvPr/>
        </p:nvSpPr>
        <p:spPr>
          <a:xfrm>
            <a:off x="156341" y="4224306"/>
            <a:ext cx="3427027" cy="804335"/>
          </a:xfrm>
          <a:prstGeom prst="flowChartTerminator">
            <a:avLst/>
          </a:prstGeom>
          <a:solidFill>
            <a:srgbClr val="0033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a:solidFill>
                <a:srgbClr val="FFFF3F"/>
              </a:solidFill>
              <a:latin typeface="Times New Roman" panose="02020603050405020304" pitchFamily="18" charset="0"/>
              <a:cs typeface="Times New Roman" panose="02020603050405020304" pitchFamily="18" charset="0"/>
            </a:endParaRPr>
          </a:p>
        </p:txBody>
      </p:sp>
      <p:sp>
        <p:nvSpPr>
          <p:cNvPr id="22" name="Flowchart: Terminator 21">
            <a:extLst>
              <a:ext uri="{FF2B5EF4-FFF2-40B4-BE49-F238E27FC236}">
                <a16:creationId xmlns:a16="http://schemas.microsoft.com/office/drawing/2014/main" xmlns="" id="{454EC65F-9461-4D3A-AD62-5A0132ABA328}"/>
              </a:ext>
            </a:extLst>
          </p:cNvPr>
          <p:cNvSpPr/>
          <p:nvPr/>
        </p:nvSpPr>
        <p:spPr>
          <a:xfrm>
            <a:off x="133591" y="5541817"/>
            <a:ext cx="3427027" cy="804335"/>
          </a:xfrm>
          <a:prstGeom prst="flowChartTerminator">
            <a:avLst/>
          </a:prstGeom>
          <a:solidFill>
            <a:srgbClr val="0033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a:solidFill>
                <a:srgbClr val="FFFF3F"/>
              </a:solidFill>
              <a:latin typeface="Times New Roman" panose="02020603050405020304" pitchFamily="18" charset="0"/>
              <a:cs typeface="Times New Roman" panose="02020603050405020304" pitchFamily="18" charset="0"/>
            </a:endParaRPr>
          </a:p>
        </p:txBody>
      </p:sp>
      <p:sp>
        <p:nvSpPr>
          <p:cNvPr id="23" name="Rectangle 22"/>
          <p:cNvSpPr/>
          <p:nvPr/>
        </p:nvSpPr>
        <p:spPr>
          <a:xfrm>
            <a:off x="970902" y="2918910"/>
            <a:ext cx="1752404" cy="830997"/>
          </a:xfrm>
          <a:prstGeom prst="rect">
            <a:avLst/>
          </a:prstGeom>
        </p:spPr>
        <p:txBody>
          <a:bodyPr wrap="none">
            <a:spAutoFit/>
          </a:bodyPr>
          <a:lstStyle/>
          <a:p>
            <a:pPr algn="ctr">
              <a:lnSpc>
                <a:spcPct val="120000"/>
              </a:lnSpc>
            </a:pPr>
            <a:r>
              <a:rPr lang="en-US" sz="4000" b="1" dirty="0" err="1">
                <a:solidFill>
                  <a:srgbClr val="FFFF00"/>
                </a:solidFill>
                <a:latin typeface="Times New Roman" panose="02020603050405020304" pitchFamily="18" charset="0"/>
                <a:cs typeface="Times New Roman" panose="02020603050405020304" pitchFamily="18" charset="0"/>
              </a:rPr>
              <a:t>Tích</a:t>
            </a:r>
            <a:r>
              <a:rPr lang="en-US" sz="4000" b="1" dirty="0">
                <a:solidFill>
                  <a:srgbClr val="FFFF00"/>
                </a:solidFill>
                <a:latin typeface="Times New Roman" panose="02020603050405020304" pitchFamily="18" charset="0"/>
                <a:cs typeface="Times New Roman" panose="02020603050405020304" pitchFamily="18" charset="0"/>
              </a:rPr>
              <a:t>-xi</a:t>
            </a:r>
            <a:endParaRPr lang="en-US" sz="2800" b="1" dirty="0">
              <a:solidFill>
                <a:srgbClr val="FFFF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24" name="Rectangle 23"/>
          <p:cNvSpPr/>
          <p:nvPr/>
        </p:nvSpPr>
        <p:spPr>
          <a:xfrm>
            <a:off x="1011351" y="4224306"/>
            <a:ext cx="1524776" cy="830997"/>
          </a:xfrm>
          <a:prstGeom prst="rect">
            <a:avLst/>
          </a:prstGeom>
        </p:spPr>
        <p:txBody>
          <a:bodyPr wrap="none">
            <a:spAutoFit/>
          </a:bodyPr>
          <a:lstStyle/>
          <a:p>
            <a:pPr algn="ctr">
              <a:lnSpc>
                <a:spcPct val="120000"/>
              </a:lnSpc>
            </a:pPr>
            <a:r>
              <a:rPr lang="en-US" sz="4000" b="1" dirty="0" err="1">
                <a:solidFill>
                  <a:srgbClr val="FFFF00"/>
                </a:solidFill>
                <a:latin typeface="Times New Roman" panose="02020603050405020304" pitchFamily="18" charset="0"/>
                <a:cs typeface="Times New Roman" panose="02020603050405020304" pitchFamily="18" charset="0"/>
              </a:rPr>
              <a:t>Xê</a:t>
            </a:r>
            <a:r>
              <a:rPr lang="en-US" sz="4000" b="1" dirty="0">
                <a:solidFill>
                  <a:srgbClr val="FFFF00"/>
                </a:solidFill>
                <a:latin typeface="Times New Roman" panose="02020603050405020304" pitchFamily="18" charset="0"/>
                <a:cs typeface="Times New Roman" panose="02020603050405020304" pitchFamily="18" charset="0"/>
              </a:rPr>
              <a:t>-un</a:t>
            </a:r>
            <a:endParaRPr lang="en-US" sz="2800" b="1" dirty="0">
              <a:solidFill>
                <a:srgbClr val="FFFF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25" name="Rectangle 24"/>
          <p:cNvSpPr/>
          <p:nvPr/>
        </p:nvSpPr>
        <p:spPr>
          <a:xfrm>
            <a:off x="917811" y="5541817"/>
            <a:ext cx="2095445" cy="830997"/>
          </a:xfrm>
          <a:prstGeom prst="rect">
            <a:avLst/>
          </a:prstGeom>
        </p:spPr>
        <p:txBody>
          <a:bodyPr wrap="none">
            <a:spAutoFit/>
          </a:bodyPr>
          <a:lstStyle/>
          <a:p>
            <a:pPr algn="ctr">
              <a:lnSpc>
                <a:spcPct val="120000"/>
              </a:lnSpc>
            </a:pPr>
            <a:r>
              <a:rPr lang="en-US" sz="4000" b="1" dirty="0">
                <a:solidFill>
                  <a:srgbClr val="FFFF00"/>
                </a:solidFill>
                <a:latin typeface="Times New Roman" panose="02020603050405020304" pitchFamily="18" charset="0"/>
                <a:cs typeface="Times New Roman" panose="02020603050405020304" pitchFamily="18" charset="0"/>
              </a:rPr>
              <a:t>Ma-</a:t>
            </a:r>
            <a:r>
              <a:rPr lang="en-US" sz="4000" b="1" dirty="0" err="1">
                <a:solidFill>
                  <a:srgbClr val="FFFF00"/>
                </a:solidFill>
                <a:latin typeface="Times New Roman" panose="02020603050405020304" pitchFamily="18" charset="0"/>
                <a:cs typeface="Times New Roman" panose="02020603050405020304" pitchFamily="18" charset="0"/>
              </a:rPr>
              <a:t>ni</a:t>
            </a:r>
            <a:r>
              <a:rPr lang="en-US" sz="4000" b="1" dirty="0">
                <a:solidFill>
                  <a:srgbClr val="FFFF00"/>
                </a:solidFill>
                <a:latin typeface="Times New Roman" panose="02020603050405020304" pitchFamily="18" charset="0"/>
                <a:cs typeface="Times New Roman" panose="02020603050405020304" pitchFamily="18" charset="0"/>
              </a:rPr>
              <a:t>-la</a:t>
            </a:r>
            <a:endParaRPr lang="en-US" sz="2800" b="1" dirty="0">
              <a:solidFill>
                <a:srgbClr val="FFFF00"/>
              </a:solidFill>
              <a:latin typeface="Times New Roman" panose="02020603050405020304" pitchFamily="18"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164874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arn(inVertical)">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7">
            <a:extLst>
              <a:ext uri="{FF2B5EF4-FFF2-40B4-BE49-F238E27FC236}">
                <a16:creationId xmlns:a16="http://schemas.microsoft.com/office/drawing/2014/main" xmlns="" id="{D5397E9F-57CE-4CBC-BF7D-C7F3ACC44961}"/>
              </a:ext>
            </a:extLst>
          </p:cNvPr>
          <p:cNvSpPr/>
          <p:nvPr/>
        </p:nvSpPr>
        <p:spPr>
          <a:xfrm>
            <a:off x="468605" y="1202615"/>
            <a:ext cx="5864725" cy="1292386"/>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smtClean="0">
                <a:solidFill>
                  <a:srgbClr val="0033CC"/>
                </a:solidFill>
                <a:latin typeface="Times New Roman" panose="02020603050405020304" pitchFamily="18" charset="0"/>
                <a:cs typeface="Times New Roman" panose="02020603050405020304" pitchFamily="18" charset="0"/>
              </a:rPr>
              <a:t>- </a:t>
            </a:r>
            <a:r>
              <a:rPr lang="en-US" sz="2800" b="1" dirty="0" err="1" smtClean="0">
                <a:solidFill>
                  <a:srgbClr val="0033CC"/>
                </a:solidFill>
                <a:latin typeface="Times New Roman" panose="02020603050405020304" pitchFamily="18" charset="0"/>
                <a:cs typeface="Times New Roman" panose="02020603050405020304" pitchFamily="18" charset="0"/>
              </a:rPr>
              <a:t>Hoàn</a:t>
            </a:r>
            <a:r>
              <a:rPr lang="en-US" sz="2800" b="1" dirty="0" smtClean="0">
                <a:solidFill>
                  <a:srgbClr val="0033CC"/>
                </a:solidFill>
                <a:latin typeface="Times New Roman" panose="02020603050405020304" pitchFamily="18" charset="0"/>
                <a:cs typeface="Times New Roman" panose="02020603050405020304" pitchFamily="18" charset="0"/>
              </a:rPr>
              <a:t> </a:t>
            </a:r>
            <a:r>
              <a:rPr lang="en-US" sz="2800" b="1" dirty="0" err="1">
                <a:solidFill>
                  <a:srgbClr val="0033CC"/>
                </a:solidFill>
                <a:latin typeface="Times New Roman" panose="02020603050405020304" pitchFamily="18" charset="0"/>
                <a:cs typeface="Times New Roman" panose="02020603050405020304" pitchFamily="18" charset="0"/>
              </a:rPr>
              <a:t>thành</a:t>
            </a:r>
            <a:r>
              <a:rPr lang="en-US" sz="2800" b="1" dirty="0">
                <a:solidFill>
                  <a:srgbClr val="0033CC"/>
                </a:solidFill>
                <a:latin typeface="Times New Roman" panose="02020603050405020304" pitchFamily="18" charset="0"/>
                <a:cs typeface="Times New Roman" panose="02020603050405020304" pitchFamily="18" charset="0"/>
              </a:rPr>
              <a:t> 2 </a:t>
            </a:r>
            <a:r>
              <a:rPr lang="en-US" sz="2800" b="1" dirty="0" err="1">
                <a:solidFill>
                  <a:srgbClr val="0033CC"/>
                </a:solidFill>
                <a:latin typeface="Times New Roman" panose="02020603050405020304" pitchFamily="18" charset="0"/>
                <a:cs typeface="Times New Roman" panose="02020603050405020304" pitchFamily="18" charset="0"/>
              </a:rPr>
              <a:t>bài</a:t>
            </a:r>
            <a:r>
              <a:rPr lang="en-US" sz="2800" b="1" dirty="0">
                <a:solidFill>
                  <a:srgbClr val="0033CC"/>
                </a:solidFill>
                <a:latin typeface="Times New Roman" panose="02020603050405020304" pitchFamily="18" charset="0"/>
                <a:cs typeface="Times New Roman" panose="02020603050405020304" pitchFamily="18" charset="0"/>
              </a:rPr>
              <a:t> </a:t>
            </a:r>
            <a:r>
              <a:rPr lang="en-US" sz="2800" b="1" dirty="0" err="1">
                <a:solidFill>
                  <a:srgbClr val="0033CC"/>
                </a:solidFill>
                <a:latin typeface="Times New Roman" panose="02020603050405020304" pitchFamily="18" charset="0"/>
                <a:cs typeface="Times New Roman" panose="02020603050405020304" pitchFamily="18" charset="0"/>
              </a:rPr>
              <a:t>tập</a:t>
            </a:r>
            <a:r>
              <a:rPr lang="en-US" sz="2800" b="1" dirty="0">
                <a:solidFill>
                  <a:srgbClr val="0033CC"/>
                </a:solidFill>
                <a:latin typeface="Times New Roman" panose="02020603050405020304" pitchFamily="18" charset="0"/>
                <a:cs typeface="Times New Roman" panose="02020603050405020304" pitchFamily="18" charset="0"/>
              </a:rPr>
              <a:t> </a:t>
            </a:r>
            <a:r>
              <a:rPr lang="en-US" sz="2800" b="1" dirty="0" err="1">
                <a:solidFill>
                  <a:srgbClr val="0033CC"/>
                </a:solidFill>
                <a:latin typeface="Times New Roman" panose="02020603050405020304" pitchFamily="18" charset="0"/>
                <a:cs typeface="Times New Roman" panose="02020603050405020304" pitchFamily="18" charset="0"/>
              </a:rPr>
              <a:t>trong</a:t>
            </a:r>
            <a:r>
              <a:rPr lang="en-US" sz="2800" b="1" dirty="0">
                <a:solidFill>
                  <a:srgbClr val="0033CC"/>
                </a:solidFill>
                <a:latin typeface="Times New Roman" panose="02020603050405020304" pitchFamily="18" charset="0"/>
                <a:cs typeface="Times New Roman" panose="02020603050405020304" pitchFamily="18" charset="0"/>
              </a:rPr>
              <a:t> SBT/43 </a:t>
            </a:r>
            <a:r>
              <a:rPr lang="en-US" sz="2800" b="1" dirty="0" err="1">
                <a:solidFill>
                  <a:srgbClr val="0033CC"/>
                </a:solidFill>
                <a:latin typeface="Times New Roman" panose="02020603050405020304" pitchFamily="18" charset="0"/>
                <a:cs typeface="Times New Roman" panose="02020603050405020304" pitchFamily="18" charset="0"/>
              </a:rPr>
              <a:t>vào</a:t>
            </a:r>
            <a:r>
              <a:rPr lang="en-US" sz="2800" b="1" dirty="0">
                <a:solidFill>
                  <a:srgbClr val="0033CC"/>
                </a:solidFill>
                <a:latin typeface="Times New Roman" panose="02020603050405020304" pitchFamily="18" charset="0"/>
                <a:cs typeface="Times New Roman" panose="02020603050405020304" pitchFamily="18" charset="0"/>
              </a:rPr>
              <a:t> </a:t>
            </a:r>
            <a:r>
              <a:rPr lang="en-US" sz="2800" b="1" dirty="0" err="1">
                <a:solidFill>
                  <a:srgbClr val="0033CC"/>
                </a:solidFill>
                <a:latin typeface="Times New Roman" panose="02020603050405020304" pitchFamily="18" charset="0"/>
                <a:cs typeface="Times New Roman" panose="02020603050405020304" pitchFamily="18" charset="0"/>
              </a:rPr>
              <a:t>vở</a:t>
            </a:r>
            <a:r>
              <a:rPr lang="en-US" sz="2800" b="1" dirty="0" smtClean="0">
                <a:solidFill>
                  <a:srgbClr val="0033CC"/>
                </a:solidFill>
                <a:latin typeface="Times New Roman" panose="02020603050405020304" pitchFamily="18" charset="0"/>
                <a:cs typeface="Times New Roman" panose="02020603050405020304" pitchFamily="18" charset="0"/>
              </a:rPr>
              <a:t>.</a:t>
            </a:r>
          </a:p>
          <a:p>
            <a:pPr algn="just"/>
            <a:r>
              <a:rPr lang="en-US" sz="2800" b="1" dirty="0" smtClean="0">
                <a:solidFill>
                  <a:srgbClr val="0033CC"/>
                </a:solidFill>
                <a:latin typeface="Times New Roman" panose="02020603050405020304" pitchFamily="18" charset="0"/>
                <a:cs typeface="Times New Roman" panose="02020603050405020304" pitchFamily="18" charset="0"/>
              </a:rPr>
              <a:t>- </a:t>
            </a:r>
            <a:r>
              <a:rPr lang="en-US" sz="2800" b="1" dirty="0" err="1" smtClean="0">
                <a:solidFill>
                  <a:srgbClr val="0033CC"/>
                </a:solidFill>
                <a:latin typeface="Times New Roman" panose="02020603050405020304" pitchFamily="18" charset="0"/>
                <a:cs typeface="Times New Roman" panose="02020603050405020304" pitchFamily="18" charset="0"/>
              </a:rPr>
              <a:t>Nộp</a:t>
            </a:r>
            <a:r>
              <a:rPr lang="en-US" sz="2800" b="1" dirty="0" smtClean="0">
                <a:solidFill>
                  <a:srgbClr val="0033CC"/>
                </a:solidFill>
                <a:latin typeface="Times New Roman" panose="02020603050405020304" pitchFamily="18" charset="0"/>
                <a:cs typeface="Times New Roman" panose="02020603050405020304" pitchFamily="18" charset="0"/>
              </a:rPr>
              <a:t> </a:t>
            </a:r>
            <a:r>
              <a:rPr lang="en-US" sz="2800" b="1" dirty="0" err="1" smtClean="0">
                <a:solidFill>
                  <a:srgbClr val="0033CC"/>
                </a:solidFill>
                <a:latin typeface="Times New Roman" panose="02020603050405020304" pitchFamily="18" charset="0"/>
                <a:cs typeface="Times New Roman" panose="02020603050405020304" pitchFamily="18" charset="0"/>
              </a:rPr>
              <a:t>bài</a:t>
            </a:r>
            <a:r>
              <a:rPr lang="en-US" sz="2800" b="1" dirty="0" smtClean="0">
                <a:solidFill>
                  <a:srgbClr val="0033CC"/>
                </a:solidFill>
                <a:latin typeface="Times New Roman" panose="02020603050405020304" pitchFamily="18" charset="0"/>
                <a:cs typeface="Times New Roman" panose="02020603050405020304" pitchFamily="18" charset="0"/>
              </a:rPr>
              <a:t>: </a:t>
            </a:r>
            <a:r>
              <a:rPr lang="en-US" sz="2800" b="1" dirty="0" err="1" smtClean="0">
                <a:solidFill>
                  <a:srgbClr val="0033CC"/>
                </a:solidFill>
                <a:latin typeface="Times New Roman" panose="02020603050405020304" pitchFamily="18" charset="0"/>
                <a:cs typeface="Times New Roman" panose="02020603050405020304" pitchFamily="18" charset="0"/>
              </a:rPr>
              <a:t>tiết</a:t>
            </a:r>
            <a:r>
              <a:rPr lang="en-US" sz="2800" b="1" dirty="0" smtClean="0">
                <a:solidFill>
                  <a:srgbClr val="0033CC"/>
                </a:solidFill>
                <a:latin typeface="Times New Roman" panose="02020603050405020304" pitchFamily="18" charset="0"/>
                <a:cs typeface="Times New Roman" panose="02020603050405020304" pitchFamily="18" charset="0"/>
              </a:rPr>
              <a:t> </a:t>
            </a:r>
            <a:r>
              <a:rPr lang="en-US" sz="2800" b="1" dirty="0" err="1" smtClean="0">
                <a:solidFill>
                  <a:srgbClr val="0033CC"/>
                </a:solidFill>
                <a:latin typeface="Times New Roman" panose="02020603050405020304" pitchFamily="18" charset="0"/>
                <a:cs typeface="Times New Roman" panose="02020603050405020304" pitchFamily="18" charset="0"/>
              </a:rPr>
              <a:t>sau</a:t>
            </a:r>
            <a:endParaRPr lang="en-US" sz="2800" b="1" dirty="0">
              <a:solidFill>
                <a:srgbClr val="0033CC"/>
              </a:solidFill>
              <a:latin typeface="Times New Roman" panose="02020603050405020304" pitchFamily="18" charset="0"/>
              <a:cs typeface="Times New Roman" panose="02020603050405020304" pitchFamily="18" charset="0"/>
            </a:endParaRPr>
          </a:p>
        </p:txBody>
      </p:sp>
      <p:cxnSp>
        <p:nvCxnSpPr>
          <p:cNvPr id="10" name="Straight Connector 9">
            <a:extLst>
              <a:ext uri="{FF2B5EF4-FFF2-40B4-BE49-F238E27FC236}">
                <a16:creationId xmlns:a16="http://schemas.microsoft.com/office/drawing/2014/main" xmlns="" id="{02A4E065-26AE-42DA-9D35-367AC0CC99D8}"/>
              </a:ext>
            </a:extLst>
          </p:cNvPr>
          <p:cNvCxnSpPr/>
          <p:nvPr/>
        </p:nvCxnSpPr>
        <p:spPr>
          <a:xfrm flipV="1">
            <a:off x="0" y="1019926"/>
            <a:ext cx="12192000" cy="80889"/>
          </a:xfrm>
          <a:prstGeom prst="line">
            <a:avLst/>
          </a:prstGeom>
          <a:ln w="28575">
            <a:solidFill>
              <a:schemeClr val="accent4">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6D493815-81D7-4DFB-BC03-7ABE761D9402}"/>
              </a:ext>
            </a:extLst>
          </p:cNvPr>
          <p:cNvCxnSpPr>
            <a:cxnSpLocks/>
          </p:cNvCxnSpPr>
          <p:nvPr/>
        </p:nvCxnSpPr>
        <p:spPr>
          <a:xfrm flipV="1">
            <a:off x="0" y="916167"/>
            <a:ext cx="12192000" cy="7624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2" descr="Copyediting | AnnaProofing">
            <a:extLst>
              <a:ext uri="{FF2B5EF4-FFF2-40B4-BE49-F238E27FC236}">
                <a16:creationId xmlns:a16="http://schemas.microsoft.com/office/drawing/2014/main" xmlns="" id="{8C2C0F88-ED36-4737-A139-308D36F1F7D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75769" y="-21418"/>
            <a:ext cx="886691" cy="944171"/>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Rounded Corners 7">
            <a:extLst>
              <a:ext uri="{FF2B5EF4-FFF2-40B4-BE49-F238E27FC236}">
                <a16:creationId xmlns:a16="http://schemas.microsoft.com/office/drawing/2014/main" xmlns="" id="{BA82641E-3201-4492-91D4-87379E758E19}"/>
              </a:ext>
            </a:extLst>
          </p:cNvPr>
          <p:cNvSpPr/>
          <p:nvPr/>
        </p:nvSpPr>
        <p:spPr>
          <a:xfrm>
            <a:off x="3345527" y="90004"/>
            <a:ext cx="6469508" cy="812408"/>
          </a:xfrm>
          <a:prstGeom prst="roundRect">
            <a:avLst/>
          </a:prstGeom>
          <a:noFill/>
          <a:ln w="38100">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smtClean="0">
                <a:solidFill>
                  <a:srgbClr val="006C00"/>
                </a:solidFill>
                <a:latin typeface="Times New Roman" panose="02020603050405020304" pitchFamily="18" charset="0"/>
                <a:cs typeface="Times New Roman" panose="02020603050405020304" pitchFamily="18" charset="0"/>
              </a:rPr>
              <a:t>HOẠT ĐỘNG Ở NHÀ</a:t>
            </a:r>
            <a:endParaRPr lang="en-US" sz="4800" b="1" dirty="0">
              <a:solidFill>
                <a:srgbClr val="006C00"/>
              </a:solidFill>
              <a:latin typeface="Times New Roman" panose="02020603050405020304" pitchFamily="18" charset="0"/>
              <a:cs typeface="Times New Roman" panose="02020603050405020304" pitchFamily="18" charset="0"/>
            </a:endParaRPr>
          </a:p>
        </p:txBody>
      </p:sp>
      <p:pic>
        <p:nvPicPr>
          <p:cNvPr id="21" name="Picture 4" descr="Home Icon Images #386631 - Free Icons Library"/>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6430312" y="1096173"/>
            <a:ext cx="5650852" cy="5650852"/>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50"/>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46907" y="2651645"/>
            <a:ext cx="5886450"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 descr="Premium Vector | Glossy green leaves for nature concept."/>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l="10331" t="20128" r="11315" b="17812"/>
          <a:stretch/>
        </p:blipFill>
        <p:spPr bwMode="auto">
          <a:xfrm rot="12800136">
            <a:off x="10514942" y="-161592"/>
            <a:ext cx="2304556" cy="1825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1602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nodeType="withEffect">
                                  <p:stCondLst>
                                    <p:cond delay="0"/>
                                  </p:stCondLst>
                                  <p:childTnLst>
                                    <p:set>
                                      <p:cBhvr>
                                        <p:cTn id="9" dur="1" fill="hold">
                                          <p:stCondLst>
                                            <p:cond delay="0"/>
                                          </p:stCondLst>
                                        </p:cTn>
                                        <p:tgtEl>
                                          <p:spTgt spid="11266"/>
                                        </p:tgtEl>
                                        <p:attrNameLst>
                                          <p:attrName>style.visibility</p:attrName>
                                        </p:attrNameLst>
                                      </p:cBhvr>
                                      <p:to>
                                        <p:strVal val="visible"/>
                                      </p:to>
                                    </p:set>
                                    <p:animEffect transition="in" filter="barn(inVertical)">
                                      <p:cBhvr>
                                        <p:cTn id="10" dur="5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3" name="Rectangle 142">
            <a:extLst>
              <a:ext uri="{FF2B5EF4-FFF2-40B4-BE49-F238E27FC236}">
                <a16:creationId xmlns:a16="http://schemas.microsoft.com/office/drawing/2014/main" xmlns="" id="{2172A0AC-3DCE-4672-BCAF-28FEF91F60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45" name="Rectangle 144">
            <a:extLst>
              <a:ext uri="{FF2B5EF4-FFF2-40B4-BE49-F238E27FC236}">
                <a16:creationId xmlns:a16="http://schemas.microsoft.com/office/drawing/2014/main" xmlns="" id="{AE6F1C77-EDC9-4C5F-8C1C-62DD46BDA3C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pic>
        <p:nvPicPr>
          <p:cNvPr id="7" name="Picture 2" descr="Vẽ Tay Biểu Tượng Vật Liệu Khí Hậu Tự Nhiên Hình ảnh | Định dạng hình ảnh  PSD 401568414| vn.lovepik.com">
            <a:extLst>
              <a:ext uri="{FF2B5EF4-FFF2-40B4-BE49-F238E27FC236}">
                <a16:creationId xmlns:a16="http://schemas.microsoft.com/office/drawing/2014/main" xmlns="" id="{CB33443D-1957-4384-9200-335459B4072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8276" b="97069" l="4535" r="90000">
                        <a14:foregroundMark x1="7326" y1="63621" x2="7326" y2="63621"/>
                        <a14:foregroundMark x1="15581" y1="25690" x2="15581" y2="25690"/>
                        <a14:foregroundMark x1="11163" y1="15000" x2="11163" y2="15000"/>
                        <a14:foregroundMark x1="11163" y1="11207" x2="13953" y2="8448"/>
                        <a14:foregroundMark x1="71628" y1="18276" x2="71628" y2="18276"/>
                        <a14:foregroundMark x1="68488" y1="17241" x2="68488" y2="17241"/>
                        <a14:foregroundMark x1="70349" y1="15000" x2="85581" y2="17586"/>
                        <a14:foregroundMark x1="85581" y1="17586" x2="66977" y2="24828"/>
                        <a14:foregroundMark x1="66977" y1="24828" x2="60000" y2="19138"/>
                        <a14:foregroundMark x1="78256" y1="33276" x2="80116" y2="49138"/>
                        <a14:foregroundMark x1="85465" y1="13621" x2="87093" y2="23793"/>
                        <a14:foregroundMark x1="81744" y1="77069" x2="70000" y2="78621"/>
                        <a14:foregroundMark x1="70000" y1="78621" x2="75698" y2="69138"/>
                        <a14:foregroundMark x1="81395" y1="89310" x2="81744" y2="91552"/>
                        <a14:foregroundMark x1="81744" y1="90172" x2="81744" y2="90172"/>
                        <a14:foregroundMark x1="78605" y1="93966" x2="77674" y2="93448"/>
                        <a14:foregroundMark x1="75465" y1="92931" x2="75465" y2="92931"/>
                        <a14:foregroundMark x1="73488" y1="85000" x2="73488" y2="85000"/>
                        <a14:foregroundMark x1="73837" y1="88276" x2="73837" y2="88276"/>
                        <a14:foregroundMark x1="69070" y1="97241" x2="69070" y2="97241"/>
                        <a14:foregroundMark x1="69070" y1="91552" x2="69070" y2="91552"/>
                        <a14:foregroundMark x1="67907" y1="89655" x2="67907" y2="89655"/>
                        <a14:foregroundMark x1="67209" y1="88276" x2="67209" y2="88276"/>
                        <a14:foregroundMark x1="66279" y1="86897" x2="66279" y2="86897"/>
                        <a14:foregroundMark x1="63140" y1="93448" x2="63140" y2="93448"/>
                        <a14:foregroundMark x1="62209" y1="89310" x2="62209" y2="89310"/>
                        <a14:foregroundMark x1="62209" y1="89310" x2="62209" y2="89310"/>
                        <a14:foregroundMark x1="63721" y1="83103" x2="63721" y2="83103"/>
                        <a14:foregroundMark x1="63721" y1="83103" x2="63721" y2="83103"/>
                        <a14:foregroundMark x1="69070" y1="95862" x2="69070" y2="95862"/>
                        <a14:foregroundMark x1="70698" y1="93966" x2="70698" y2="93966"/>
                        <a14:foregroundMark x1="79535" y1="85517" x2="79535" y2="85517"/>
                        <a14:foregroundMark x1="79535" y1="85517" x2="79535" y2="85517"/>
                        <a14:foregroundMark x1="83605" y1="87414" x2="83605" y2="87414"/>
                        <a14:foregroundMark x1="83605" y1="87414" x2="83605" y2="87414"/>
                        <a14:foregroundMark x1="85233" y1="95862" x2="85233" y2="95862"/>
                        <a14:foregroundMark x1="85233" y1="95862" x2="85233" y2="95862"/>
                        <a14:foregroundMark x1="65349" y1="85517" x2="65349" y2="85517"/>
                        <a14:foregroundMark x1="65349" y1="85517" x2="65349" y2="85517"/>
                        <a14:foregroundMark x1="22791" y1="13103" x2="22791" y2="13103"/>
                        <a14:foregroundMark x1="19651" y1="11724" x2="19651" y2="11724"/>
                        <a14:foregroundMark x1="20581" y1="9828" x2="20581" y2="9828"/>
                        <a14:foregroundMark x1="4535" y1="23793" x2="4535" y2="23793"/>
                        <a14:foregroundMark x1="4535" y1="20172" x2="4535" y2="20172"/>
                        <a14:foregroundMark x1="28488" y1="28448" x2="28488" y2="28448"/>
                        <a14:foregroundMark x1="25930" y1="23448" x2="29419" y2="17241"/>
                        <a14:foregroundMark x1="34186" y1="21034" x2="26163" y2="31897"/>
                        <a14:foregroundMark x1="26163" y1="31897" x2="36977" y2="38793"/>
                        <a14:foregroundMark x1="14651" y1="23793" x2="14651" y2="23793"/>
                        <a14:foregroundMark x1="11163" y1="25690" x2="11163" y2="25690"/>
                        <a14:foregroundMark x1="13023" y1="15862" x2="18372" y2="25690"/>
                        <a14:backgroundMark x1="81744" y1="86034" x2="81744" y2="86034"/>
                      </a14:backgroundRemoval>
                    </a14:imgEffect>
                  </a14:imgLayer>
                </a14:imgProps>
              </a:ext>
              <a:ext uri="{28A0092B-C50C-407E-A947-70E740481C1C}">
                <a14:useLocalDpi xmlns:a14="http://schemas.microsoft.com/office/drawing/2010/main" val="0"/>
              </a:ext>
            </a:extLst>
          </a:blip>
          <a:srcRect l="59045" t="56638" r="7846" b="-1"/>
          <a:stretch/>
        </p:blipFill>
        <p:spPr bwMode="auto">
          <a:xfrm>
            <a:off x="7924267" y="255327"/>
            <a:ext cx="1605324" cy="161503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xmlns="" id="{895FE3C8-8779-4328-81F5-6B38A83C891A}"/>
              </a:ext>
            </a:extLst>
          </p:cNvPr>
          <p:cNvSpPr txBox="1"/>
          <p:nvPr/>
        </p:nvSpPr>
        <p:spPr>
          <a:xfrm>
            <a:off x="59500" y="34096"/>
            <a:ext cx="8480445" cy="2711512"/>
          </a:xfrm>
          <a:prstGeom prst="rect">
            <a:avLst/>
          </a:prstGeom>
          <a:noFill/>
        </p:spPr>
        <p:txBody>
          <a:bodyPr wrap="square">
            <a:spAutoFit/>
          </a:bodyPr>
          <a:lstStyle/>
          <a:p>
            <a:pPr indent="180340" algn="ctr">
              <a:lnSpc>
                <a:spcPct val="115000"/>
              </a:lnSpc>
            </a:pPr>
            <a:r>
              <a:rPr lang="en-US" sz="4000" b="1" kern="1400" spc="-50" dirty="0" err="1"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Tiết</a:t>
            </a:r>
            <a:r>
              <a:rPr lang="en-US" sz="4000" b="1" kern="1400" spc="-5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31-BÀI</a:t>
            </a:r>
            <a:r>
              <a:rPr lang="vi-VN" sz="4000" b="1" kern="1400" spc="-5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1</a:t>
            </a:r>
            <a:r>
              <a:rPr lang="en-US" sz="4000" b="1" kern="1400" spc="-5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8: </a:t>
            </a:r>
            <a:r>
              <a:rPr lang="vi-VN" sz="4000" b="1" kern="1400" spc="-5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THỰC HÀNH</a:t>
            </a:r>
            <a:endParaRPr lang="vi-VN" sz="4000" b="1" kern="1400" spc="-5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indent="180340" algn="ctr">
              <a:lnSpc>
                <a:spcPct val="115000"/>
              </a:lnSpc>
            </a:pPr>
            <a:r>
              <a:rPr lang="vi-VN" sz="5400" b="1" kern="1400" spc="-5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PHÂN TÍCH BIỂU ĐỒ </a:t>
            </a:r>
            <a:endParaRPr lang="en-US" sz="5400" b="1" kern="1400" spc="-50" dirty="0" smtClean="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180340" algn="ctr">
              <a:lnSpc>
                <a:spcPct val="115000"/>
              </a:lnSpc>
            </a:pPr>
            <a:r>
              <a:rPr lang="vi-VN" sz="5400" b="1" kern="1400" spc="-50" dirty="0" smtClean="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NHIỆT </a:t>
            </a:r>
            <a:r>
              <a:rPr lang="vi-VN" sz="5400" b="1" kern="1400" spc="-5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ĐỘ, LƯỢNG </a:t>
            </a:r>
            <a:r>
              <a:rPr lang="vi-VN" sz="5400" b="1" kern="1400" spc="-50" dirty="0" smtClean="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MƯA</a:t>
            </a:r>
            <a:endParaRPr lang="vi-VN" sz="5400" b="1" kern="1400" spc="-5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endParaRPr>
          </a:p>
        </p:txBody>
      </p:sp>
      <p:cxnSp>
        <p:nvCxnSpPr>
          <p:cNvPr id="3" name="Straight Connector 2"/>
          <p:cNvCxnSpPr/>
          <p:nvPr/>
        </p:nvCxnSpPr>
        <p:spPr>
          <a:xfrm flipV="1">
            <a:off x="77581" y="2745608"/>
            <a:ext cx="11945129" cy="35779"/>
          </a:xfrm>
          <a:prstGeom prst="line">
            <a:avLst/>
          </a:prstGeom>
          <a:ln w="57150">
            <a:solidFill>
              <a:schemeClr val="bg1"/>
            </a:solidFill>
            <a:prstDash val="sysDash"/>
          </a:ln>
        </p:spPr>
        <p:style>
          <a:lnRef idx="1">
            <a:schemeClr val="accent1"/>
          </a:lnRef>
          <a:fillRef idx="0">
            <a:schemeClr val="accent1"/>
          </a:fillRef>
          <a:effectRef idx="0">
            <a:schemeClr val="accent1"/>
          </a:effectRef>
          <a:fontRef idx="minor">
            <a:schemeClr val="tx1"/>
          </a:fontRef>
        </p:style>
      </p:cxnSp>
      <p:pic>
        <p:nvPicPr>
          <p:cNvPr id="2050" name="Picture 2" descr="Chart Graph of a function Infographic Information, market, angle, text png  | PNGEgg"/>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60444" y1="26667" x2="60444" y2="26667"/>
                        <a14:foregroundMark x1="60444" y1="26778" x2="60444" y2="26778"/>
                        <a14:foregroundMark x1="32333" y1="60444" x2="32333" y2="60444"/>
                        <a14:foregroundMark x1="21333" y1="70333" x2="21333" y2="70333"/>
                        <a14:foregroundMark x1="19222" y1="72222" x2="19222" y2="72222"/>
                      </a14:backgroundRemoval>
                    </a14:imgEffect>
                  </a14:imgLayer>
                </a14:imgProps>
              </a:ext>
              <a:ext uri="{28A0092B-C50C-407E-A947-70E740481C1C}">
                <a14:useLocalDpi xmlns:a14="http://schemas.microsoft.com/office/drawing/2010/main" val="0"/>
              </a:ext>
            </a:extLst>
          </a:blip>
          <a:srcRect l="16771" t="19717" r="17774" b="15475"/>
          <a:stretch/>
        </p:blipFill>
        <p:spPr bwMode="auto">
          <a:xfrm>
            <a:off x="9399957" y="67054"/>
            <a:ext cx="2622753" cy="259684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ả lại trận mưa theo quan sát và tưởng tượng của em - Văn 6 (6 mẫu)"/>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4979" y="3620852"/>
            <a:ext cx="2996367" cy="273754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2054" name="Picture 6" descr="Tản văn MƯA ĐẦU MÙA của Nguyễn Thị Như Ý"/>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39946" y="3656631"/>
            <a:ext cx="2959327" cy="277544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2056" name="Picture 8" descr="NTO - Nắng hè"/>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92306" y="3027738"/>
            <a:ext cx="4055818" cy="373376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cxnSp>
        <p:nvCxnSpPr>
          <p:cNvPr id="18" name="Straight Connector 17"/>
          <p:cNvCxnSpPr/>
          <p:nvPr/>
        </p:nvCxnSpPr>
        <p:spPr>
          <a:xfrm flipV="1">
            <a:off x="74388" y="2895466"/>
            <a:ext cx="11945129" cy="35779"/>
          </a:xfrm>
          <a:prstGeom prst="line">
            <a:avLst/>
          </a:prstGeom>
          <a:ln w="57150">
            <a:solidFill>
              <a:srgbClr val="FFFF0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54428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7">
            <a:extLst>
              <a:ext uri="{FF2B5EF4-FFF2-40B4-BE49-F238E27FC236}">
                <a16:creationId xmlns:a16="http://schemas.microsoft.com/office/drawing/2014/main" xmlns="" id="{BE55959A-1F2C-46C2-9FCD-F989F5DD87B7}"/>
              </a:ext>
            </a:extLst>
          </p:cNvPr>
          <p:cNvSpPr/>
          <p:nvPr/>
        </p:nvSpPr>
        <p:spPr>
          <a:xfrm>
            <a:off x="255534" y="4559408"/>
            <a:ext cx="1983779" cy="1401957"/>
          </a:xfrm>
          <a:prstGeom prst="roundRect">
            <a:avLst/>
          </a:prstGeom>
          <a:solidFill>
            <a:srgbClr val="0033CC"/>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err="1">
                <a:solidFill>
                  <a:srgbClr val="FFFF00"/>
                </a:solidFill>
                <a:latin typeface="Times New Roman" panose="02020603050405020304" pitchFamily="18" charset="0"/>
                <a:cs typeface="Times New Roman" panose="02020603050405020304" pitchFamily="18" charset="0"/>
              </a:rPr>
              <a:t>Hoạt</a:t>
            </a:r>
            <a:r>
              <a:rPr lang="en-US" sz="2600" b="1" dirty="0">
                <a:solidFill>
                  <a:srgbClr val="FFFF00"/>
                </a:solidFill>
                <a:latin typeface="Times New Roman" panose="02020603050405020304" pitchFamily="18" charset="0"/>
                <a:cs typeface="Times New Roman" panose="02020603050405020304" pitchFamily="18" charset="0"/>
              </a:rPr>
              <a:t> </a:t>
            </a:r>
            <a:r>
              <a:rPr lang="en-US" sz="2600" b="1" dirty="0" err="1">
                <a:solidFill>
                  <a:srgbClr val="FFFF00"/>
                </a:solidFill>
                <a:latin typeface="Times New Roman" panose="02020603050405020304" pitchFamily="18" charset="0"/>
                <a:cs typeface="Times New Roman" panose="02020603050405020304" pitchFamily="18" charset="0"/>
              </a:rPr>
              <a:t>động</a:t>
            </a:r>
            <a:r>
              <a:rPr lang="en-US" sz="2600" b="1" dirty="0">
                <a:solidFill>
                  <a:srgbClr val="FFFF00"/>
                </a:solidFill>
                <a:latin typeface="Times New Roman" panose="02020603050405020304" pitchFamily="18" charset="0"/>
                <a:cs typeface="Times New Roman" panose="02020603050405020304" pitchFamily="18" charset="0"/>
              </a:rPr>
              <a:t>: 6 </a:t>
            </a:r>
            <a:r>
              <a:rPr lang="en-US" sz="2600" b="1" dirty="0" err="1">
                <a:solidFill>
                  <a:srgbClr val="FFFF00"/>
                </a:solidFill>
                <a:latin typeface="Times New Roman" panose="02020603050405020304" pitchFamily="18" charset="0"/>
                <a:cs typeface="Times New Roman" panose="02020603050405020304" pitchFamily="18" charset="0"/>
              </a:rPr>
              <a:t>nhóm</a:t>
            </a:r>
            <a:endParaRPr lang="en-US" sz="2600" b="1" dirty="0">
              <a:solidFill>
                <a:srgbClr val="FFFF00"/>
              </a:solidFill>
              <a:latin typeface="Times New Roman" panose="02020603050405020304" pitchFamily="18" charset="0"/>
              <a:cs typeface="Times New Roman" panose="02020603050405020304" pitchFamily="18" charset="0"/>
            </a:endParaRPr>
          </a:p>
        </p:txBody>
      </p:sp>
      <p:sp>
        <p:nvSpPr>
          <p:cNvPr id="7" name="Rectangle: Rounded Corners 7">
            <a:extLst>
              <a:ext uri="{FF2B5EF4-FFF2-40B4-BE49-F238E27FC236}">
                <a16:creationId xmlns:a16="http://schemas.microsoft.com/office/drawing/2014/main" xmlns="" id="{53C967EF-6321-45EB-B34B-D99D778ACFBD}"/>
              </a:ext>
            </a:extLst>
          </p:cNvPr>
          <p:cNvSpPr/>
          <p:nvPr/>
        </p:nvSpPr>
        <p:spPr>
          <a:xfrm>
            <a:off x="2518007" y="4546958"/>
            <a:ext cx="2077756" cy="1401957"/>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err="1">
                <a:solidFill>
                  <a:srgbClr val="0033CC"/>
                </a:solidFill>
                <a:latin typeface="Times New Roman" panose="02020603050405020304" pitchFamily="18" charset="0"/>
                <a:cs typeface="Times New Roman" panose="02020603050405020304" pitchFamily="18" charset="0"/>
              </a:rPr>
              <a:t>Chuẩn</a:t>
            </a:r>
            <a:r>
              <a:rPr lang="en-US" sz="2600" b="1" dirty="0">
                <a:solidFill>
                  <a:srgbClr val="0033CC"/>
                </a:solidFill>
                <a:latin typeface="Times New Roman" panose="02020603050405020304" pitchFamily="18" charset="0"/>
                <a:cs typeface="Times New Roman" panose="02020603050405020304" pitchFamily="18" charset="0"/>
              </a:rPr>
              <a:t> </a:t>
            </a:r>
            <a:r>
              <a:rPr lang="en-US" sz="2600" b="1" dirty="0" err="1">
                <a:solidFill>
                  <a:srgbClr val="0033CC"/>
                </a:solidFill>
                <a:latin typeface="Times New Roman" panose="02020603050405020304" pitchFamily="18" charset="0"/>
                <a:cs typeface="Times New Roman" panose="02020603050405020304" pitchFamily="18" charset="0"/>
              </a:rPr>
              <a:t>bị</a:t>
            </a:r>
            <a:r>
              <a:rPr lang="en-US" sz="2600" b="1" dirty="0">
                <a:solidFill>
                  <a:srgbClr val="0033CC"/>
                </a:solidFill>
                <a:latin typeface="Times New Roman" panose="02020603050405020304" pitchFamily="18" charset="0"/>
                <a:cs typeface="Times New Roman" panose="02020603050405020304" pitchFamily="18" charset="0"/>
              </a:rPr>
              <a:t> </a:t>
            </a:r>
            <a:r>
              <a:rPr lang="en-US" sz="2600" b="1" dirty="0" err="1">
                <a:solidFill>
                  <a:srgbClr val="0033CC"/>
                </a:solidFill>
                <a:latin typeface="Times New Roman" panose="02020603050405020304" pitchFamily="18" charset="0"/>
                <a:cs typeface="Times New Roman" panose="02020603050405020304" pitchFamily="18" charset="0"/>
              </a:rPr>
              <a:t>bảng</a:t>
            </a:r>
            <a:r>
              <a:rPr lang="en-US" sz="2600" b="1" dirty="0">
                <a:solidFill>
                  <a:srgbClr val="0033CC"/>
                </a:solidFill>
                <a:latin typeface="Times New Roman" panose="02020603050405020304" pitchFamily="18" charset="0"/>
                <a:cs typeface="Times New Roman" panose="02020603050405020304" pitchFamily="18" charset="0"/>
              </a:rPr>
              <a:t> </a:t>
            </a:r>
            <a:r>
              <a:rPr lang="en-US" sz="2600" b="1" dirty="0" err="1">
                <a:solidFill>
                  <a:srgbClr val="0033CC"/>
                </a:solidFill>
                <a:latin typeface="Times New Roman" panose="02020603050405020304" pitchFamily="18" charset="0"/>
                <a:cs typeface="Times New Roman" panose="02020603050405020304" pitchFamily="18" charset="0"/>
              </a:rPr>
              <a:t>nhóm</a:t>
            </a:r>
            <a:r>
              <a:rPr lang="en-US" sz="2600" b="1" dirty="0">
                <a:solidFill>
                  <a:srgbClr val="0033CC"/>
                </a:solidFill>
                <a:latin typeface="Times New Roman" panose="02020603050405020304" pitchFamily="18" charset="0"/>
                <a:cs typeface="Times New Roman" panose="02020603050405020304" pitchFamily="18" charset="0"/>
              </a:rPr>
              <a:t>, </a:t>
            </a:r>
            <a:r>
              <a:rPr lang="en-US" sz="2600" b="1" dirty="0" err="1">
                <a:solidFill>
                  <a:srgbClr val="0033CC"/>
                </a:solidFill>
                <a:latin typeface="Times New Roman" panose="02020603050405020304" pitchFamily="18" charset="0"/>
                <a:cs typeface="Times New Roman" panose="02020603050405020304" pitchFamily="18" charset="0"/>
              </a:rPr>
              <a:t>bút</a:t>
            </a:r>
            <a:r>
              <a:rPr lang="en-US" sz="2600" b="1" dirty="0">
                <a:solidFill>
                  <a:srgbClr val="0033CC"/>
                </a:solidFill>
                <a:latin typeface="Times New Roman" panose="02020603050405020304" pitchFamily="18" charset="0"/>
                <a:cs typeface="Times New Roman" panose="02020603050405020304" pitchFamily="18" charset="0"/>
              </a:rPr>
              <a:t> </a:t>
            </a:r>
            <a:r>
              <a:rPr lang="en-US" sz="2600" b="1" dirty="0" err="1">
                <a:solidFill>
                  <a:srgbClr val="0033CC"/>
                </a:solidFill>
                <a:latin typeface="Times New Roman" panose="02020603050405020304" pitchFamily="18" charset="0"/>
                <a:cs typeface="Times New Roman" panose="02020603050405020304" pitchFamily="18" charset="0"/>
              </a:rPr>
              <a:t>lông</a:t>
            </a:r>
            <a:endParaRPr lang="en-US" sz="2600" b="1" dirty="0">
              <a:solidFill>
                <a:srgbClr val="0033CC"/>
              </a:solidFill>
              <a:latin typeface="Times New Roman" panose="02020603050405020304" pitchFamily="18" charset="0"/>
              <a:cs typeface="Times New Roman" panose="02020603050405020304" pitchFamily="18" charset="0"/>
            </a:endParaRPr>
          </a:p>
        </p:txBody>
      </p:sp>
      <p:sp>
        <p:nvSpPr>
          <p:cNvPr id="10" name="Rectangle: Rounded Corners 7">
            <a:extLst>
              <a:ext uri="{FF2B5EF4-FFF2-40B4-BE49-F238E27FC236}">
                <a16:creationId xmlns:a16="http://schemas.microsoft.com/office/drawing/2014/main" xmlns="" id="{3582B86B-BF97-4986-B5E7-3EF41E0CF4DB}"/>
              </a:ext>
            </a:extLst>
          </p:cNvPr>
          <p:cNvSpPr/>
          <p:nvPr/>
        </p:nvSpPr>
        <p:spPr>
          <a:xfrm>
            <a:off x="4787188" y="4128531"/>
            <a:ext cx="2617624" cy="2416472"/>
          </a:xfrm>
          <a:prstGeom prst="roundRect">
            <a:avLst/>
          </a:prstGeom>
          <a:solidFill>
            <a:srgbClr val="0033CC"/>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smtClean="0">
                <a:solidFill>
                  <a:srgbClr val="FFFF00"/>
                </a:solidFill>
                <a:latin typeface="Times New Roman" panose="02020603050405020304" pitchFamily="18" charset="0"/>
                <a:cs typeface="Times New Roman" panose="02020603050405020304" pitchFamily="18" charset="0"/>
              </a:rPr>
              <a:t>GV </a:t>
            </a:r>
            <a:r>
              <a:rPr lang="en-US" sz="2600" b="1" dirty="0" err="1" smtClean="0">
                <a:solidFill>
                  <a:srgbClr val="FFFF00"/>
                </a:solidFill>
                <a:latin typeface="Times New Roman" panose="02020603050405020304" pitchFamily="18" charset="0"/>
                <a:cs typeface="Times New Roman" panose="02020603050405020304" pitchFamily="18" charset="0"/>
              </a:rPr>
              <a:t>đọc</a:t>
            </a:r>
            <a:r>
              <a:rPr lang="en-US" sz="2600" b="1" dirty="0" smtClean="0">
                <a:solidFill>
                  <a:srgbClr val="FFFF00"/>
                </a:solidFill>
                <a:latin typeface="Times New Roman" panose="02020603050405020304" pitchFamily="18" charset="0"/>
                <a:cs typeface="Times New Roman" panose="02020603050405020304" pitchFamily="18" charset="0"/>
              </a:rPr>
              <a:t> </a:t>
            </a:r>
            <a:r>
              <a:rPr lang="en-US" sz="2600" b="1" dirty="0" err="1" smtClean="0">
                <a:solidFill>
                  <a:srgbClr val="FFFF00"/>
                </a:solidFill>
                <a:latin typeface="Times New Roman" panose="02020603050405020304" pitchFamily="18" charset="0"/>
                <a:cs typeface="Times New Roman" panose="02020603050405020304" pitchFamily="18" charset="0"/>
              </a:rPr>
              <a:t>câu</a:t>
            </a:r>
            <a:r>
              <a:rPr lang="en-US" sz="2600" b="1" dirty="0" smtClean="0">
                <a:solidFill>
                  <a:srgbClr val="FFFF00"/>
                </a:solidFill>
                <a:latin typeface="Times New Roman" panose="02020603050405020304" pitchFamily="18" charset="0"/>
                <a:cs typeface="Times New Roman" panose="02020603050405020304" pitchFamily="18" charset="0"/>
              </a:rPr>
              <a:t> </a:t>
            </a:r>
            <a:r>
              <a:rPr lang="en-US" sz="2600" b="1" dirty="0" err="1" smtClean="0">
                <a:solidFill>
                  <a:srgbClr val="FFFF00"/>
                </a:solidFill>
                <a:latin typeface="Times New Roman" panose="02020603050405020304" pitchFamily="18" charset="0"/>
                <a:cs typeface="Times New Roman" panose="02020603050405020304" pitchFamily="18" charset="0"/>
              </a:rPr>
              <a:t>hỏi</a:t>
            </a:r>
            <a:r>
              <a:rPr lang="en-US" sz="2600" b="1" dirty="0" smtClean="0">
                <a:solidFill>
                  <a:srgbClr val="FFFF00"/>
                </a:solidFill>
                <a:latin typeface="Times New Roman" panose="02020603050405020304" pitchFamily="18" charset="0"/>
                <a:cs typeface="Times New Roman" panose="02020603050405020304" pitchFamily="18" charset="0"/>
              </a:rPr>
              <a:t>, HS </a:t>
            </a:r>
            <a:r>
              <a:rPr lang="en-US" sz="2600" b="1" dirty="0" err="1" smtClean="0">
                <a:solidFill>
                  <a:srgbClr val="FFFF00"/>
                </a:solidFill>
                <a:latin typeface="Times New Roman" panose="02020603050405020304" pitchFamily="18" charset="0"/>
                <a:cs typeface="Times New Roman" panose="02020603050405020304" pitchFamily="18" charset="0"/>
              </a:rPr>
              <a:t>ghi</a:t>
            </a:r>
            <a:r>
              <a:rPr lang="en-US" sz="2600" b="1" dirty="0" smtClean="0">
                <a:solidFill>
                  <a:srgbClr val="FFFF00"/>
                </a:solidFill>
                <a:latin typeface="Times New Roman" panose="02020603050405020304" pitchFamily="18" charset="0"/>
                <a:cs typeface="Times New Roman" panose="02020603050405020304" pitchFamily="18" charset="0"/>
              </a:rPr>
              <a:t> </a:t>
            </a:r>
            <a:r>
              <a:rPr lang="en-US" sz="2600" b="1" dirty="0" err="1" smtClean="0">
                <a:solidFill>
                  <a:srgbClr val="FFFF00"/>
                </a:solidFill>
                <a:latin typeface="Times New Roman" panose="02020603050405020304" pitchFamily="18" charset="0"/>
                <a:cs typeface="Times New Roman" panose="02020603050405020304" pitchFamily="18" charset="0"/>
              </a:rPr>
              <a:t>thật</a:t>
            </a:r>
            <a:r>
              <a:rPr lang="en-US" sz="2600" b="1" dirty="0" smtClean="0">
                <a:solidFill>
                  <a:srgbClr val="FFFF00"/>
                </a:solidFill>
                <a:latin typeface="Times New Roman" panose="02020603050405020304" pitchFamily="18" charset="0"/>
                <a:cs typeface="Times New Roman" panose="02020603050405020304" pitchFamily="18" charset="0"/>
              </a:rPr>
              <a:t> </a:t>
            </a:r>
            <a:r>
              <a:rPr lang="en-US" sz="2600" b="1" dirty="0" err="1" smtClean="0">
                <a:solidFill>
                  <a:srgbClr val="FFFF00"/>
                </a:solidFill>
                <a:latin typeface="Times New Roman" panose="02020603050405020304" pitchFamily="18" charset="0"/>
                <a:cs typeface="Times New Roman" panose="02020603050405020304" pitchFamily="18" charset="0"/>
              </a:rPr>
              <a:t>nhanh</a:t>
            </a:r>
            <a:r>
              <a:rPr lang="en-US" sz="2600" b="1" dirty="0" smtClean="0">
                <a:solidFill>
                  <a:srgbClr val="FFFF00"/>
                </a:solidFill>
                <a:latin typeface="Times New Roman" panose="02020603050405020304" pitchFamily="18" charset="0"/>
                <a:cs typeface="Times New Roman" panose="02020603050405020304" pitchFamily="18" charset="0"/>
              </a:rPr>
              <a:t> </a:t>
            </a:r>
            <a:r>
              <a:rPr lang="en-US" sz="2600" b="1" dirty="0" err="1" smtClean="0">
                <a:solidFill>
                  <a:srgbClr val="FFFF00"/>
                </a:solidFill>
                <a:latin typeface="Times New Roman" panose="02020603050405020304" pitchFamily="18" charset="0"/>
                <a:cs typeface="Times New Roman" panose="02020603050405020304" pitchFamily="18" charset="0"/>
              </a:rPr>
              <a:t>đáp</a:t>
            </a:r>
            <a:r>
              <a:rPr lang="en-US" sz="2600" b="1" dirty="0" smtClean="0">
                <a:solidFill>
                  <a:srgbClr val="FFFF00"/>
                </a:solidFill>
                <a:latin typeface="Times New Roman" panose="02020603050405020304" pitchFamily="18" charset="0"/>
                <a:cs typeface="Times New Roman" panose="02020603050405020304" pitchFamily="18" charset="0"/>
              </a:rPr>
              <a:t> </a:t>
            </a:r>
            <a:r>
              <a:rPr lang="en-US" sz="2600" b="1" dirty="0" err="1" smtClean="0">
                <a:solidFill>
                  <a:srgbClr val="FFFF00"/>
                </a:solidFill>
                <a:latin typeface="Times New Roman" panose="02020603050405020304" pitchFamily="18" charset="0"/>
                <a:cs typeface="Times New Roman" panose="02020603050405020304" pitchFamily="18" charset="0"/>
              </a:rPr>
              <a:t>án</a:t>
            </a:r>
            <a:r>
              <a:rPr lang="en-US" sz="2600" b="1" dirty="0" smtClean="0">
                <a:solidFill>
                  <a:srgbClr val="FFFF00"/>
                </a:solidFill>
                <a:latin typeface="Times New Roman" panose="02020603050405020304" pitchFamily="18" charset="0"/>
                <a:cs typeface="Times New Roman" panose="02020603050405020304" pitchFamily="18" charset="0"/>
              </a:rPr>
              <a:t> </a:t>
            </a:r>
            <a:r>
              <a:rPr lang="en-US" sz="2600" b="1" dirty="0" err="1" smtClean="0">
                <a:solidFill>
                  <a:srgbClr val="FFFF00"/>
                </a:solidFill>
                <a:latin typeface="Times New Roman" panose="02020603050405020304" pitchFamily="18" charset="0"/>
                <a:cs typeface="Times New Roman" panose="02020603050405020304" pitchFamily="18" charset="0"/>
              </a:rPr>
              <a:t>vào</a:t>
            </a:r>
            <a:r>
              <a:rPr lang="en-US" sz="2600" b="1" dirty="0" smtClean="0">
                <a:solidFill>
                  <a:srgbClr val="FFFF00"/>
                </a:solidFill>
                <a:latin typeface="Times New Roman" panose="02020603050405020304" pitchFamily="18" charset="0"/>
                <a:cs typeface="Times New Roman" panose="02020603050405020304" pitchFamily="18" charset="0"/>
              </a:rPr>
              <a:t> </a:t>
            </a:r>
            <a:r>
              <a:rPr lang="en-US" sz="2600" b="1" dirty="0" err="1" smtClean="0">
                <a:solidFill>
                  <a:srgbClr val="FFFF00"/>
                </a:solidFill>
                <a:latin typeface="Times New Roman" panose="02020603050405020304" pitchFamily="18" charset="0"/>
                <a:cs typeface="Times New Roman" panose="02020603050405020304" pitchFamily="18" charset="0"/>
              </a:rPr>
              <a:t>bảng</a:t>
            </a:r>
            <a:r>
              <a:rPr lang="en-US" sz="2600" b="1" dirty="0" smtClean="0">
                <a:solidFill>
                  <a:srgbClr val="FFFF00"/>
                </a:solidFill>
                <a:latin typeface="Times New Roman" panose="02020603050405020304" pitchFamily="18" charset="0"/>
                <a:cs typeface="Times New Roman" panose="02020603050405020304" pitchFamily="18" charset="0"/>
              </a:rPr>
              <a:t> </a:t>
            </a:r>
            <a:r>
              <a:rPr lang="en-US" sz="2600" b="1" dirty="0" err="1" smtClean="0">
                <a:solidFill>
                  <a:srgbClr val="FFFF00"/>
                </a:solidFill>
                <a:latin typeface="Times New Roman" panose="02020603050405020304" pitchFamily="18" charset="0"/>
                <a:cs typeface="Times New Roman" panose="02020603050405020304" pitchFamily="18" charset="0"/>
              </a:rPr>
              <a:t>nhóm</a:t>
            </a:r>
            <a:endParaRPr lang="en-US" sz="2600" b="1" dirty="0">
              <a:solidFill>
                <a:srgbClr val="FFFF00"/>
              </a:solidFill>
              <a:latin typeface="Times New Roman" panose="02020603050405020304" pitchFamily="18" charset="0"/>
              <a:cs typeface="Times New Roman" panose="02020603050405020304" pitchFamily="18" charset="0"/>
            </a:endParaRPr>
          </a:p>
        </p:txBody>
      </p:sp>
      <p:sp>
        <p:nvSpPr>
          <p:cNvPr id="12" name="Rectangle: Rounded Corners 7">
            <a:extLst>
              <a:ext uri="{FF2B5EF4-FFF2-40B4-BE49-F238E27FC236}">
                <a16:creationId xmlns:a16="http://schemas.microsoft.com/office/drawing/2014/main" xmlns="" id="{D5397E9F-57CE-4CBC-BF7D-C7F3ACC44961}"/>
              </a:ext>
            </a:extLst>
          </p:cNvPr>
          <p:cNvSpPr/>
          <p:nvPr/>
        </p:nvSpPr>
        <p:spPr>
          <a:xfrm>
            <a:off x="7596237" y="4559409"/>
            <a:ext cx="2093874" cy="1401957"/>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err="1">
                <a:solidFill>
                  <a:srgbClr val="0033CC"/>
                </a:solidFill>
                <a:latin typeface="Times New Roman" panose="02020603050405020304" pitchFamily="18" charset="0"/>
                <a:cs typeface="Times New Roman" panose="02020603050405020304" pitchFamily="18" charset="0"/>
              </a:rPr>
              <a:t>Thời</a:t>
            </a:r>
            <a:r>
              <a:rPr lang="en-US" sz="2600" b="1" dirty="0">
                <a:solidFill>
                  <a:srgbClr val="0033CC"/>
                </a:solidFill>
                <a:latin typeface="Times New Roman" panose="02020603050405020304" pitchFamily="18" charset="0"/>
                <a:cs typeface="Times New Roman" panose="02020603050405020304" pitchFamily="18" charset="0"/>
              </a:rPr>
              <a:t> </a:t>
            </a:r>
            <a:r>
              <a:rPr lang="en-US" sz="2600" b="1" dirty="0" err="1" smtClean="0">
                <a:solidFill>
                  <a:srgbClr val="0033CC"/>
                </a:solidFill>
                <a:latin typeface="Times New Roman" panose="02020603050405020304" pitchFamily="18" charset="0"/>
                <a:cs typeface="Times New Roman" panose="02020603050405020304" pitchFamily="18" charset="0"/>
              </a:rPr>
              <a:t>gian</a:t>
            </a:r>
            <a:r>
              <a:rPr lang="en-US" sz="2600" b="1" dirty="0" smtClean="0">
                <a:solidFill>
                  <a:srgbClr val="0033CC"/>
                </a:solidFill>
                <a:latin typeface="Times New Roman" panose="02020603050405020304" pitchFamily="18" charset="0"/>
                <a:cs typeface="Times New Roman" panose="02020603050405020304" pitchFamily="18" charset="0"/>
              </a:rPr>
              <a:t>: 5 </a:t>
            </a:r>
            <a:r>
              <a:rPr lang="en-US" sz="2600" b="1" dirty="0" err="1" smtClean="0">
                <a:solidFill>
                  <a:srgbClr val="0033CC"/>
                </a:solidFill>
                <a:latin typeface="Times New Roman" panose="02020603050405020304" pitchFamily="18" charset="0"/>
                <a:cs typeface="Times New Roman" panose="02020603050405020304" pitchFamily="18" charset="0"/>
              </a:rPr>
              <a:t>tiếng</a:t>
            </a:r>
            <a:r>
              <a:rPr lang="en-US" sz="2600" b="1" dirty="0" smtClean="0">
                <a:solidFill>
                  <a:srgbClr val="0033CC"/>
                </a:solidFill>
                <a:latin typeface="Times New Roman" panose="02020603050405020304" pitchFamily="18" charset="0"/>
                <a:cs typeface="Times New Roman" panose="02020603050405020304" pitchFamily="18" charset="0"/>
              </a:rPr>
              <a:t> </a:t>
            </a:r>
            <a:r>
              <a:rPr lang="en-US" sz="2600" b="1" dirty="0" err="1" smtClean="0">
                <a:solidFill>
                  <a:srgbClr val="0033CC"/>
                </a:solidFill>
                <a:latin typeface="Times New Roman" panose="02020603050405020304" pitchFamily="18" charset="0"/>
                <a:cs typeface="Times New Roman" panose="02020603050405020304" pitchFamily="18" charset="0"/>
              </a:rPr>
              <a:t>đếm</a:t>
            </a:r>
            <a:r>
              <a:rPr lang="en-US" sz="2600" b="1" dirty="0" smtClean="0">
                <a:solidFill>
                  <a:srgbClr val="0033CC"/>
                </a:solidFill>
                <a:latin typeface="Times New Roman" panose="02020603050405020304" pitchFamily="18" charset="0"/>
                <a:cs typeface="Times New Roman" panose="02020603050405020304" pitchFamily="18" charset="0"/>
              </a:rPr>
              <a:t> </a:t>
            </a:r>
            <a:r>
              <a:rPr lang="en-US" sz="2600" b="1" dirty="0" err="1" smtClean="0">
                <a:solidFill>
                  <a:srgbClr val="0033CC"/>
                </a:solidFill>
                <a:latin typeface="Times New Roman" panose="02020603050405020304" pitchFamily="18" charset="0"/>
                <a:cs typeface="Times New Roman" panose="02020603050405020304" pitchFamily="18" charset="0"/>
              </a:rPr>
              <a:t>của</a:t>
            </a:r>
            <a:r>
              <a:rPr lang="en-US" sz="2600" b="1" dirty="0" smtClean="0">
                <a:solidFill>
                  <a:srgbClr val="0033CC"/>
                </a:solidFill>
                <a:latin typeface="Times New Roman" panose="02020603050405020304" pitchFamily="18" charset="0"/>
                <a:cs typeface="Times New Roman" panose="02020603050405020304" pitchFamily="18" charset="0"/>
              </a:rPr>
              <a:t> GV</a:t>
            </a:r>
            <a:endParaRPr lang="en-US" sz="2600" b="1" dirty="0">
              <a:solidFill>
                <a:srgbClr val="0033CC"/>
              </a:solidFill>
              <a:latin typeface="Times New Roman" panose="02020603050405020304" pitchFamily="18" charset="0"/>
              <a:cs typeface="Times New Roman" panose="02020603050405020304" pitchFamily="18" charset="0"/>
            </a:endParaRPr>
          </a:p>
        </p:txBody>
      </p:sp>
      <p:sp>
        <p:nvSpPr>
          <p:cNvPr id="13" name="Rectangle: Rounded Corners 7">
            <a:extLst>
              <a:ext uri="{FF2B5EF4-FFF2-40B4-BE49-F238E27FC236}">
                <a16:creationId xmlns:a16="http://schemas.microsoft.com/office/drawing/2014/main" xmlns="" id="{C22CBC91-7E69-41A0-A1C7-59D20020A212}"/>
              </a:ext>
            </a:extLst>
          </p:cNvPr>
          <p:cNvSpPr/>
          <p:nvPr/>
        </p:nvSpPr>
        <p:spPr>
          <a:xfrm>
            <a:off x="9881536" y="4559408"/>
            <a:ext cx="2247820" cy="1401957"/>
          </a:xfrm>
          <a:prstGeom prst="roundRect">
            <a:avLst/>
          </a:prstGeom>
          <a:solidFill>
            <a:srgbClr val="0033CC"/>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err="1">
                <a:solidFill>
                  <a:srgbClr val="FFFF00"/>
                </a:solidFill>
                <a:latin typeface="Times New Roman" panose="02020603050405020304" pitchFamily="18" charset="0"/>
                <a:cs typeface="Times New Roman" panose="02020603050405020304" pitchFamily="18" charset="0"/>
              </a:rPr>
              <a:t>Nhóm</a:t>
            </a:r>
            <a:r>
              <a:rPr lang="en-US" sz="2600" b="1" dirty="0">
                <a:solidFill>
                  <a:srgbClr val="FFFF00"/>
                </a:solidFill>
                <a:latin typeface="Times New Roman" panose="02020603050405020304" pitchFamily="18" charset="0"/>
                <a:cs typeface="Times New Roman" panose="02020603050405020304" pitchFamily="18" charset="0"/>
              </a:rPr>
              <a:t> </a:t>
            </a:r>
            <a:r>
              <a:rPr lang="en-US" sz="2600" b="1" dirty="0" err="1">
                <a:solidFill>
                  <a:srgbClr val="FFFF00"/>
                </a:solidFill>
                <a:latin typeface="Times New Roman" panose="02020603050405020304" pitchFamily="18" charset="0"/>
                <a:cs typeface="Times New Roman" panose="02020603050405020304" pitchFamily="18" charset="0"/>
              </a:rPr>
              <a:t>đúng</a:t>
            </a:r>
            <a:r>
              <a:rPr lang="en-US" sz="2600" b="1" dirty="0">
                <a:solidFill>
                  <a:srgbClr val="FFFF00"/>
                </a:solidFill>
                <a:latin typeface="Times New Roman" panose="02020603050405020304" pitchFamily="18" charset="0"/>
                <a:cs typeface="Times New Roman" panose="02020603050405020304" pitchFamily="18" charset="0"/>
              </a:rPr>
              <a:t> </a:t>
            </a:r>
            <a:r>
              <a:rPr lang="en-US" sz="2600" b="1" dirty="0" err="1">
                <a:solidFill>
                  <a:srgbClr val="FFFF00"/>
                </a:solidFill>
                <a:latin typeface="Times New Roman" panose="02020603050405020304" pitchFamily="18" charset="0"/>
                <a:cs typeface="Times New Roman" panose="02020603050405020304" pitchFamily="18" charset="0"/>
              </a:rPr>
              <a:t>nhiều</a:t>
            </a:r>
            <a:r>
              <a:rPr lang="en-US" sz="2600" b="1" dirty="0">
                <a:solidFill>
                  <a:srgbClr val="FFFF00"/>
                </a:solidFill>
                <a:latin typeface="Times New Roman" panose="02020603050405020304" pitchFamily="18" charset="0"/>
                <a:cs typeface="Times New Roman" panose="02020603050405020304" pitchFamily="18" charset="0"/>
              </a:rPr>
              <a:t> </a:t>
            </a:r>
            <a:r>
              <a:rPr lang="en-US" sz="2600" b="1" dirty="0" err="1">
                <a:solidFill>
                  <a:srgbClr val="FFFF00"/>
                </a:solidFill>
                <a:latin typeface="Times New Roman" panose="02020603050405020304" pitchFamily="18" charset="0"/>
                <a:cs typeface="Times New Roman" panose="02020603050405020304" pitchFamily="18" charset="0"/>
              </a:rPr>
              <a:t>nhất</a:t>
            </a:r>
            <a:r>
              <a:rPr lang="en-US" sz="2600" b="1" dirty="0">
                <a:solidFill>
                  <a:srgbClr val="FFFF00"/>
                </a:solidFill>
                <a:latin typeface="Times New Roman" panose="02020603050405020304" pitchFamily="18" charset="0"/>
                <a:cs typeface="Times New Roman" panose="02020603050405020304" pitchFamily="18" charset="0"/>
              </a:rPr>
              <a:t> </a:t>
            </a:r>
            <a:r>
              <a:rPr lang="en-US" sz="2600" b="1" dirty="0">
                <a:solidFill>
                  <a:srgbClr val="FFFF00"/>
                </a:solidFill>
                <a:latin typeface="Times New Roman" panose="02020603050405020304" pitchFamily="18" charset="0"/>
                <a:cs typeface="Times New Roman" panose="02020603050405020304" pitchFamily="18" charset="0"/>
                <a:sym typeface="Wingdings" panose="05000000000000000000" pitchFamily="2" charset="2"/>
              </a:rPr>
              <a:t> </a:t>
            </a:r>
            <a:r>
              <a:rPr lang="en-US" sz="2600" b="1" dirty="0" err="1">
                <a:solidFill>
                  <a:srgbClr val="FFFF00"/>
                </a:solidFill>
                <a:latin typeface="Times New Roman" panose="02020603050405020304" pitchFamily="18" charset="0"/>
                <a:cs typeface="Times New Roman" panose="02020603050405020304" pitchFamily="18" charset="0"/>
                <a:sym typeface="Wingdings" panose="05000000000000000000" pitchFamily="2" charset="2"/>
              </a:rPr>
              <a:t>chiến</a:t>
            </a:r>
            <a:r>
              <a:rPr lang="en-US" sz="2600" b="1" dirty="0">
                <a:solidFill>
                  <a:srgbClr val="FFFF00"/>
                </a:solidFill>
                <a:latin typeface="Times New Roman" panose="02020603050405020304" pitchFamily="18" charset="0"/>
                <a:cs typeface="Times New Roman" panose="02020603050405020304" pitchFamily="18" charset="0"/>
                <a:sym typeface="Wingdings" panose="05000000000000000000" pitchFamily="2" charset="2"/>
              </a:rPr>
              <a:t> </a:t>
            </a:r>
            <a:r>
              <a:rPr lang="en-US" sz="2600" b="1" dirty="0" err="1">
                <a:solidFill>
                  <a:srgbClr val="FFFF00"/>
                </a:solidFill>
                <a:latin typeface="Times New Roman" panose="02020603050405020304" pitchFamily="18" charset="0"/>
                <a:cs typeface="Times New Roman" panose="02020603050405020304" pitchFamily="18" charset="0"/>
                <a:sym typeface="Wingdings" panose="05000000000000000000" pitchFamily="2" charset="2"/>
              </a:rPr>
              <a:t>thắng</a:t>
            </a:r>
            <a:endParaRPr lang="en-US" sz="2600" b="1" dirty="0">
              <a:solidFill>
                <a:srgbClr val="FFFF00"/>
              </a:solidFill>
              <a:latin typeface="Times New Roman" panose="02020603050405020304" pitchFamily="18" charset="0"/>
              <a:cs typeface="Times New Roman" panose="02020603050405020304" pitchFamily="18" charset="0"/>
            </a:endParaRPr>
          </a:p>
        </p:txBody>
      </p:sp>
      <p:pic>
        <p:nvPicPr>
          <p:cNvPr id="14" name="Picture 2" descr="Galeria - ícones de natureza grátis">
            <a:extLst>
              <a:ext uri="{FF2B5EF4-FFF2-40B4-BE49-F238E27FC236}">
                <a16:creationId xmlns:a16="http://schemas.microsoft.com/office/drawing/2014/main" xmlns="" id="{D788C6DA-1120-4008-9FA8-DA4CC712E4F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46951" y="2976373"/>
            <a:ext cx="1466735" cy="146673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xmlns="" id="{5D6E7CB2-DECE-4A7D-A15B-85B6D0E3F4A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7273" b="89697" l="9804" r="89542">
                        <a14:foregroundMark x1="27778" y1="46667" x2="41176" y2="23636"/>
                        <a14:foregroundMark x1="41176" y1="23636" x2="51634" y2="23636"/>
                        <a14:foregroundMark x1="59804" y1="49697" x2="41176" y2="48485"/>
                        <a14:foregroundMark x1="40523" y1="66061" x2="29412" y2="56364"/>
                        <a14:foregroundMark x1="48366" y1="61212" x2="54575" y2="41212"/>
                        <a14:foregroundMark x1="31373" y1="67879" x2="32026" y2="76970"/>
                        <a14:foregroundMark x1="18301" y1="26061" x2="28431" y2="59394"/>
                        <a14:foregroundMark x1="68627" y1="77576" x2="64052" y2="86061"/>
                        <a14:foregroundMark x1="79739" y1="55152" x2="79412" y2="67273"/>
                        <a14:foregroundMark x1="69935" y1="82424" x2="70261" y2="85455"/>
                        <a14:foregroundMark x1="34641" y1="78182" x2="34641" y2="88485"/>
                        <a14:foregroundMark x1="30719" y1="69091" x2="29085" y2="79394"/>
                        <a14:foregroundMark x1="27778" y1="65455" x2="21895" y2="59394"/>
                        <a14:foregroundMark x1="23203" y1="62424" x2="23203" y2="66061"/>
                        <a14:foregroundMark x1="28431" y1="12121" x2="31046" y2="30303"/>
                        <a14:foregroundMark x1="42157" y1="8485" x2="42157" y2="8485"/>
                        <a14:foregroundMark x1="61765" y1="7273" x2="61765" y2="7273"/>
                        <a14:foregroundMark x1="57190" y1="41818" x2="44444" y2="48485"/>
                        <a14:foregroundMark x1="49673" y1="34545" x2="39216" y2="44242"/>
                      </a14:backgroundRemoval>
                    </a14:imgEffect>
                  </a14:imgLayer>
                </a14:imgProps>
              </a:ext>
            </a:extLst>
          </a:blip>
          <a:stretch>
            <a:fillRect/>
          </a:stretch>
        </p:blipFill>
        <p:spPr>
          <a:xfrm>
            <a:off x="255535" y="5961365"/>
            <a:ext cx="1823920" cy="983486"/>
          </a:xfrm>
          <a:prstGeom prst="rect">
            <a:avLst/>
          </a:prstGeom>
        </p:spPr>
      </p:pic>
      <p:pic>
        <p:nvPicPr>
          <p:cNvPr id="1026" name="Picture 2" descr="Giấy Mở Rộng Biểu Tượng - Véc tơ bút và giấy png tải về - Miễn phí trong  suốt Góc png Tải về.">
            <a:extLst>
              <a:ext uri="{FF2B5EF4-FFF2-40B4-BE49-F238E27FC236}">
                <a16:creationId xmlns:a16="http://schemas.microsoft.com/office/drawing/2014/main" xmlns="" id="{E563379A-F467-4019-AC1D-DBC6B18287CD}"/>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731" b="96731" l="10000" r="90000">
                        <a14:foregroundMark x1="65111" y1="90000" x2="65111" y2="90000"/>
                        <a14:foregroundMark x1="55444" y1="96923" x2="55444" y2="96923"/>
                        <a14:foregroundMark x1="39667" y1="8269" x2="39667" y2="8269"/>
                        <a14:foregroundMark x1="65889" y1="32692" x2="65889" y2="31923"/>
                        <a14:foregroundMark x1="72000" y1="23654" x2="72000" y2="23654"/>
                        <a14:foregroundMark x1="74889" y1="29231" x2="64222" y2="46538"/>
                        <a14:foregroundMark x1="30333" y1="20385" x2="30333" y2="20385"/>
                        <a14:foregroundMark x1="36444" y1="3269" x2="48333" y2="1731"/>
                        <a14:foregroundMark x1="46556" y1="75769" x2="40444" y2="74615"/>
                        <a14:foregroundMark x1="40444" y1="74615" x2="43778" y2="62115"/>
                      </a14:backgroundRemoval>
                    </a14:imgEffect>
                  </a14:imgLayer>
                </a14:imgProps>
              </a:ext>
              <a:ext uri="{28A0092B-C50C-407E-A947-70E740481C1C}">
                <a14:useLocalDpi xmlns:a14="http://schemas.microsoft.com/office/drawing/2010/main" val="0"/>
              </a:ext>
            </a:extLst>
          </a:blip>
          <a:srcRect l="22136" r="21865"/>
          <a:stretch/>
        </p:blipFill>
        <p:spPr bwMode="auto">
          <a:xfrm>
            <a:off x="3035032" y="3574473"/>
            <a:ext cx="1060961" cy="109466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ình ảnh Mbe Phong Cách Cần Thiết Hàng Ngày đồng Hồ Báo Thức Màu Xanh Lá  Cây Thương Mại Dễ, Mbe, Nhu Yếu Phẩm Hàng Ngày, Màu Xanh miễn phí tải tập">
            <a:extLst>
              <a:ext uri="{FF2B5EF4-FFF2-40B4-BE49-F238E27FC236}">
                <a16:creationId xmlns:a16="http://schemas.microsoft.com/office/drawing/2014/main" xmlns="" id="{A502EEEF-18B8-4A77-9404-58674D215B1E}"/>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0000" b="90000" l="10000" r="90000">
                        <a14:foregroundMark x1="34167" y1="23417" x2="34167" y2="23417"/>
                        <a14:foregroundMark x1="37667" y1="29917" x2="29333" y2="19333"/>
                        <a14:foregroundMark x1="28750" y1="17417" x2="23333" y2="23667"/>
                        <a14:foregroundMark x1="23333" y1="23667" x2="22750" y2="23750"/>
                      </a14:backgroundRemoval>
                    </a14:imgEffect>
                  </a14:imgLayer>
                </a14:imgProps>
              </a:ext>
              <a:ext uri="{28A0092B-C50C-407E-A947-70E740481C1C}">
                <a14:useLocalDpi xmlns:a14="http://schemas.microsoft.com/office/drawing/2010/main" val="0"/>
              </a:ext>
            </a:extLst>
          </a:blip>
          <a:srcRect l="23333" t="12560" r="15604" b="27674"/>
          <a:stretch/>
        </p:blipFill>
        <p:spPr bwMode="auto">
          <a:xfrm>
            <a:off x="8122919" y="3574473"/>
            <a:ext cx="1233758" cy="120755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hampions cup icon Royalty Free Vector Image - VectorStock">
            <a:extLst>
              <a:ext uri="{FF2B5EF4-FFF2-40B4-BE49-F238E27FC236}">
                <a16:creationId xmlns:a16="http://schemas.microsoft.com/office/drawing/2014/main" xmlns="" id="{542EEBD3-7673-4409-AA6F-977744C80222}"/>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3889" b="91759" l="4300" r="97600">
                        <a14:foregroundMark x1="30800" y1="69167" x2="19100" y2="52315"/>
                        <a14:foregroundMark x1="19100" y1="52315" x2="19700" y2="21944"/>
                        <a14:foregroundMark x1="19700" y1="21944" x2="45300" y2="14259"/>
                        <a14:foregroundMark x1="45300" y1="14259" x2="81100" y2="30833"/>
                        <a14:foregroundMark x1="81100" y1="30833" x2="86900" y2="39630"/>
                        <a14:foregroundMark x1="94900" y1="38056" x2="97400" y2="47500"/>
                        <a14:foregroundMark x1="97400" y1="47500" x2="91600" y2="62963"/>
                        <a14:foregroundMark x1="91600" y1="62963" x2="69200" y2="74259"/>
                        <a14:foregroundMark x1="69200" y1="74259" x2="56300" y2="73611"/>
                        <a14:foregroundMark x1="56300" y1="73611" x2="55200" y2="71852"/>
                        <a14:foregroundMark x1="23900" y1="78241" x2="21600" y2="74815"/>
                        <a14:foregroundMark x1="14700" y1="65463" x2="11000" y2="58519"/>
                        <a14:foregroundMark x1="9900" y1="55648" x2="9100" y2="46759"/>
                        <a14:foregroundMark x1="9100" y1="46759" x2="9100" y2="46759"/>
                        <a14:foregroundMark x1="9500" y1="45833" x2="9500" y2="35741"/>
                        <a14:foregroundMark x1="9500" y1="34815" x2="10800" y2="29352"/>
                        <a14:foregroundMark x1="17400" y1="21481" x2="19900" y2="17778"/>
                        <a14:foregroundMark x1="26800" y1="11389" x2="28500" y2="10463"/>
                        <a14:foregroundMark x1="38700" y1="6389" x2="43300" y2="4815"/>
                        <a14:foregroundMark x1="43500" y1="4815" x2="47900" y2="5185"/>
                        <a14:foregroundMark x1="56300" y1="3889" x2="58300" y2="4630"/>
                        <a14:foregroundMark x1="63600" y1="7963" x2="65200" y2="8889"/>
                        <a14:foregroundMark x1="97600" y1="47130" x2="97600" y2="47130"/>
                        <a14:foregroundMark x1="95300" y1="35370" x2="94200" y2="32685"/>
                        <a14:foregroundMark x1="97600" y1="50463" x2="97600" y2="50463"/>
                        <a14:foregroundMark x1="4300" y1="47963" x2="4300" y2="47963"/>
                        <a14:foregroundMark x1="5800" y1="44259" x2="7600" y2="41759"/>
                        <a14:foregroundMark x1="5300" y1="33796" x2="5100" y2="34352"/>
                        <a14:foregroundMark x1="48700" y1="91204" x2="49200" y2="91759"/>
                      </a14:backgroundRemoval>
                    </a14:imgEffect>
                  </a14:imgLayer>
                </a14:imgProps>
              </a:ext>
              <a:ext uri="{28A0092B-C50C-407E-A947-70E740481C1C}">
                <a14:useLocalDpi xmlns:a14="http://schemas.microsoft.com/office/drawing/2010/main" val="0"/>
              </a:ext>
            </a:extLst>
          </a:blip>
          <a:srcRect/>
          <a:stretch>
            <a:fillRect/>
          </a:stretch>
        </p:blipFill>
        <p:spPr bwMode="auto">
          <a:xfrm>
            <a:off x="10567216" y="5948915"/>
            <a:ext cx="876459" cy="892573"/>
          </a:xfrm>
          <a:prstGeom prst="rect">
            <a:avLst/>
          </a:prstGeom>
          <a:noFill/>
          <a:extLst>
            <a:ext uri="{909E8E84-426E-40DD-AFC4-6F175D3DCCD1}">
              <a14:hiddenFill xmlns:a14="http://schemas.microsoft.com/office/drawing/2010/main">
                <a:solidFill>
                  <a:srgbClr val="FFFFFF"/>
                </a:solidFill>
              </a14:hiddenFill>
            </a:ext>
          </a:extLst>
        </p:spPr>
      </p:pic>
      <p:cxnSp>
        <p:nvCxnSpPr>
          <p:cNvPr id="19" name="Straight Connector 18">
            <a:extLst>
              <a:ext uri="{FF2B5EF4-FFF2-40B4-BE49-F238E27FC236}">
                <a16:creationId xmlns:a16="http://schemas.microsoft.com/office/drawing/2014/main" xmlns="" id="{02A4E065-26AE-42DA-9D35-367AC0CC99D8}"/>
              </a:ext>
            </a:extLst>
          </p:cNvPr>
          <p:cNvCxnSpPr/>
          <p:nvPr/>
        </p:nvCxnSpPr>
        <p:spPr>
          <a:xfrm>
            <a:off x="0" y="3105851"/>
            <a:ext cx="12192000" cy="0"/>
          </a:xfrm>
          <a:prstGeom prst="line">
            <a:avLst/>
          </a:prstGeom>
          <a:ln w="28575">
            <a:solidFill>
              <a:schemeClr val="accent4">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6D493815-81D7-4DFB-BC03-7ABE761D9402}"/>
              </a:ext>
            </a:extLst>
          </p:cNvPr>
          <p:cNvCxnSpPr>
            <a:cxnSpLocks/>
          </p:cNvCxnSpPr>
          <p:nvPr/>
        </p:nvCxnSpPr>
        <p:spPr>
          <a:xfrm>
            <a:off x="0" y="3181826"/>
            <a:ext cx="12192000" cy="614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Rectangle: Rounded Corners 7">
            <a:extLst>
              <a:ext uri="{FF2B5EF4-FFF2-40B4-BE49-F238E27FC236}">
                <a16:creationId xmlns:a16="http://schemas.microsoft.com/office/drawing/2014/main" xmlns="" id="{B947E66A-9075-41E4-BB5E-4121C57A7C22}"/>
              </a:ext>
            </a:extLst>
          </p:cNvPr>
          <p:cNvSpPr/>
          <p:nvPr/>
        </p:nvSpPr>
        <p:spPr>
          <a:xfrm>
            <a:off x="2959133" y="584896"/>
            <a:ext cx="3381743" cy="664109"/>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b="1" dirty="0" smtClean="0">
                <a:solidFill>
                  <a:srgbClr val="4E5674"/>
                </a:solidFill>
                <a:latin typeface="Times New Roman" panose="02020603050405020304" pitchFamily="18" charset="0"/>
                <a:cs typeface="Times New Roman" panose="02020603050405020304" pitchFamily="18" charset="0"/>
              </a:rPr>
              <a:t>TRÒ CHƠI</a:t>
            </a:r>
            <a:endParaRPr lang="en-US" sz="4400" b="1" dirty="0">
              <a:solidFill>
                <a:srgbClr val="4E5674"/>
              </a:solidFill>
              <a:latin typeface="Times New Roman" panose="02020603050405020304" pitchFamily="18" charset="0"/>
              <a:cs typeface="Times New Roman" panose="02020603050405020304" pitchFamily="18" charset="0"/>
            </a:endParaRPr>
          </a:p>
        </p:txBody>
      </p:sp>
      <p:sp>
        <p:nvSpPr>
          <p:cNvPr id="25" name="Rectangle: Rounded Corners 7">
            <a:extLst>
              <a:ext uri="{FF2B5EF4-FFF2-40B4-BE49-F238E27FC236}">
                <a16:creationId xmlns:a16="http://schemas.microsoft.com/office/drawing/2014/main" xmlns="" id="{09CD7DA3-870E-45AC-9BA5-014F990F81AD}"/>
              </a:ext>
            </a:extLst>
          </p:cNvPr>
          <p:cNvSpPr/>
          <p:nvPr/>
        </p:nvSpPr>
        <p:spPr>
          <a:xfrm>
            <a:off x="427104" y="1603075"/>
            <a:ext cx="8648657" cy="752475"/>
          </a:xfrm>
          <a:prstGeom prst="roundRect">
            <a:avLst/>
          </a:prstGeom>
          <a:noFill/>
          <a:ln w="3175">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6600" b="1" dirty="0" smtClean="0">
                <a:solidFill>
                  <a:srgbClr val="0033CC"/>
                </a:solidFill>
                <a:latin typeface="Times New Roman" panose="02020603050405020304" pitchFamily="18" charset="0"/>
                <a:cs typeface="Times New Roman" panose="02020603050405020304" pitchFamily="18" charset="0"/>
              </a:rPr>
              <a:t>AI TINH MẮT HƠN ?</a:t>
            </a:r>
            <a:endParaRPr lang="vi-VN" sz="6600" b="1" dirty="0">
              <a:solidFill>
                <a:srgbClr val="0033CC"/>
              </a:solidFill>
              <a:latin typeface="Times New Roman" panose="02020603050405020304" pitchFamily="18" charset="0"/>
              <a:cs typeface="Times New Roman" panose="02020603050405020304" pitchFamily="18" charset="0"/>
            </a:endParaRPr>
          </a:p>
        </p:txBody>
      </p:sp>
      <p:pic>
        <p:nvPicPr>
          <p:cNvPr id="26" name="Picture 2" descr="Vẽ Tay Ppt Cảnh Một Người đàn ông Cầm Kính Lúp Hình ảnh | Định dạng hình  ảnh PSD 401528940| vn.lovepik.com">
            <a:extLst>
              <a:ext uri="{FF2B5EF4-FFF2-40B4-BE49-F238E27FC236}">
                <a16:creationId xmlns:a16="http://schemas.microsoft.com/office/drawing/2014/main" xmlns="" id="{D5F95879-C14A-4603-BF4B-CA35F87F56FF}"/>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5233" b="96279" l="10000" r="92791">
                        <a14:foregroundMark x1="33372" y1="24535" x2="33372" y2="24535"/>
                        <a14:foregroundMark x1="64884" y1="26279" x2="64884" y2="26279"/>
                        <a14:foregroundMark x1="83023" y1="22558" x2="83023" y2="22558"/>
                        <a14:foregroundMark x1="83953" y1="28953" x2="76977" y2="35233"/>
                        <a14:foregroundMark x1="76977" y1="35233" x2="76512" y2="34767"/>
                        <a14:foregroundMark x1="63488" y1="5000" x2="72989" y2="6129"/>
                        <a14:foregroundMark x1="81964" y1="9302" x2="85465" y2="10814"/>
                        <a14:foregroundMark x1="80887" y1="8837" x2="81964" y2="9302"/>
                        <a14:foregroundMark x1="79940" y1="8428" x2="80887" y2="8837"/>
                        <a14:foregroundMark x1="89289" y1="17337" x2="91395" y2="20930"/>
                        <a14:foregroundMark x1="85465" y1="10814" x2="89265" y2="17297"/>
                        <a14:foregroundMark x1="91395" y1="20930" x2="92791" y2="29884"/>
                        <a14:foregroundMark x1="92791" y1="29884" x2="91977" y2="33605"/>
                        <a14:foregroundMark x1="92558" y1="63372" x2="91163" y2="73140"/>
                        <a14:foregroundMark x1="91163" y1="73140" x2="72209" y2="84186"/>
                        <a14:foregroundMark x1="72209" y1="84186" x2="53140" y2="72558"/>
                        <a14:foregroundMark x1="53140" y1="72558" x2="50000" y2="59302"/>
                        <a14:foregroundMark x1="63032" y1="48721" x2="63605" y2="48256"/>
                        <a14:foregroundMark x1="60884" y1="50465" x2="63032" y2="48721"/>
                        <a14:foregroundMark x1="50000" y1="59302" x2="60884" y2="50465"/>
                        <a14:foregroundMark x1="75261" y1="52209" x2="76977" y2="52791"/>
                        <a14:foregroundMark x1="63605" y1="48256" x2="75261" y2="52209"/>
                        <a14:foregroundMark x1="76977" y1="52791" x2="88372" y2="62674"/>
                        <a14:foregroundMark x1="88372" y1="62674" x2="89651" y2="64884"/>
                        <a14:foregroundMark x1="87326" y1="49651" x2="78605" y2="54419"/>
                        <a14:foregroundMark x1="78605" y1="54419" x2="80116" y2="49302"/>
                        <a14:foregroundMark x1="92558" y1="64186" x2="76395" y2="72674"/>
                        <a14:foregroundMark x1="76395" y1="72674" x2="47791" y2="76279"/>
                        <a14:foregroundMark x1="47791" y1="76279" x2="83837" y2="66512"/>
                        <a14:foregroundMark x1="88605" y1="68837" x2="67558" y2="81744"/>
                        <a14:foregroundMark x1="67558" y1="81744" x2="56860" y2="80814"/>
                        <a14:foregroundMark x1="56860" y1="80814" x2="75814" y2="85233"/>
                        <a14:foregroundMark x1="75814" y1="85233" x2="76860" y2="83488"/>
                        <a14:foregroundMark x1="89419" y1="61279" x2="47209" y2="73605"/>
                        <a14:foregroundMark x1="47209" y1="73605" x2="58605" y2="86163"/>
                        <a14:foregroundMark x1="58605" y1="86163" x2="66860" y2="90698"/>
                        <a14:foregroundMark x1="66860" y1="90698" x2="75465" y2="84884"/>
                        <a14:foregroundMark x1="75930" y1="87558" x2="65116" y2="81977"/>
                        <a14:foregroundMark x1="65116" y1="81977" x2="65116" y2="81977"/>
                        <a14:foregroundMark x1="77257" y1="6293" x2="71860" y2="4302"/>
                        <a14:foregroundMark x1="83837" y1="8721" x2="79061" y2="6959"/>
                        <a14:foregroundMark x1="71860" y1="4302" x2="62442" y2="5233"/>
                        <a14:foregroundMark x1="62442" y1="5233" x2="60233" y2="7674"/>
                        <a14:foregroundMark x1="34186" y1="27791" x2="33372" y2="28372"/>
                        <a14:foregroundMark x1="33140" y1="21279" x2="35349" y2="29302"/>
                        <a14:foregroundMark x1="35349" y1="29302" x2="32791" y2="24186"/>
                        <a14:foregroundMark x1="33372" y1="22442" x2="32442" y2="23023"/>
                        <a14:foregroundMark x1="48256" y1="42326" x2="49419" y2="43721"/>
                        <a14:foregroundMark x1="24302" y1="91395" x2="23721" y2="94651"/>
                        <a14:foregroundMark x1="22558" y1="92791" x2="22558" y2="92791"/>
                        <a14:foregroundMark x1="24884" y1="96279" x2="24884" y2="96279"/>
                        <a14:backgroundMark x1="56977" y1="15233" x2="64884" y2="12791"/>
                        <a14:backgroundMark x1="64884" y1="12791" x2="77442" y2="14186"/>
                        <a14:backgroundMark x1="77442" y1="14186" x2="77674" y2="14535"/>
                        <a14:backgroundMark x1="83953" y1="16977" x2="78837" y2="12326"/>
                        <a14:backgroundMark x1="78837" y1="12326" x2="78605" y2="12326"/>
                        <a14:backgroundMark x1="72209" y1="6977" x2="81512" y2="11860"/>
                        <a14:backgroundMark x1="81512" y1="11860" x2="87674" y2="18488"/>
                        <a14:backgroundMark x1="87674" y1="18488" x2="87674" y2="19186"/>
                        <a14:backgroundMark x1="87907" y1="30581" x2="81163" y2="39767"/>
                        <a14:backgroundMark x1="57907" y1="38023" x2="53721" y2="26628"/>
                        <a14:backgroundMark x1="79767" y1="8140" x2="73953" y2="7558"/>
                        <a14:backgroundMark x1="70698" y1="6163" x2="70698" y2="6163"/>
                        <a14:backgroundMark x1="80581" y1="8837" x2="80581" y2="8837"/>
                        <a14:backgroundMark x1="82093" y1="9302" x2="82093" y2="9302"/>
                        <a14:backgroundMark x1="80698" y1="9070" x2="80581" y2="8488"/>
                        <a14:backgroundMark x1="72209" y1="6047" x2="72209" y2="6047"/>
                        <a14:backgroundMark x1="61163" y1="48721" x2="61163" y2="48721"/>
                        <a14:backgroundMark x1="61047" y1="46977" x2="61047" y2="46977"/>
                        <a14:backgroundMark x1="60581" y1="50465" x2="60581" y2="50465"/>
                        <a14:backgroundMark x1="74302" y1="52209" x2="74302" y2="52209"/>
                      </a14:backgroundRemoval>
                    </a14:imgEffect>
                  </a14:imgLayer>
                </a14:imgProps>
              </a:ext>
              <a:ext uri="{28A0092B-C50C-407E-A947-70E740481C1C}">
                <a14:useLocalDpi xmlns:a14="http://schemas.microsoft.com/office/drawing/2010/main" val="0"/>
              </a:ext>
            </a:extLst>
          </a:blip>
          <a:srcRect/>
          <a:stretch>
            <a:fillRect/>
          </a:stretch>
        </p:blipFill>
        <p:spPr bwMode="auto">
          <a:xfrm>
            <a:off x="8373661" y="-124293"/>
            <a:ext cx="3202189" cy="3202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1490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arn(inVertical)">
                                      <p:cBhvr>
                                        <p:cTn id="10" dur="500"/>
                                        <p:tgtEl>
                                          <p:spTgt spid="17"/>
                                        </p:tgtEl>
                                      </p:cBhvr>
                                    </p:animEffect>
                                  </p:childTnLst>
                                </p:cTn>
                              </p:par>
                              <p:par>
                                <p:cTn id="11" presetID="16" presetClass="entr" presetSubtype="21"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barn(inVertical)">
                                      <p:cBhvr>
                                        <p:cTn id="13" dur="500"/>
                                        <p:tgtEl>
                                          <p:spTgt spid="1026"/>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par>
                                <p:cTn id="17" presetID="16" presetClass="entr" presetSubtype="21"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par>
                                <p:cTn id="23" presetID="16" presetClass="entr" presetSubtype="21" fill="hold" nodeType="withEffect">
                                  <p:stCondLst>
                                    <p:cond delay="0"/>
                                  </p:stCondLst>
                                  <p:childTnLst>
                                    <p:set>
                                      <p:cBhvr>
                                        <p:cTn id="24" dur="1" fill="hold">
                                          <p:stCondLst>
                                            <p:cond delay="0"/>
                                          </p:stCondLst>
                                        </p:cTn>
                                        <p:tgtEl>
                                          <p:spTgt spid="1028"/>
                                        </p:tgtEl>
                                        <p:attrNameLst>
                                          <p:attrName>style.visibility</p:attrName>
                                        </p:attrNameLst>
                                      </p:cBhvr>
                                      <p:to>
                                        <p:strVal val="visible"/>
                                      </p:to>
                                    </p:set>
                                    <p:animEffect transition="in" filter="barn(inVertical)">
                                      <p:cBhvr>
                                        <p:cTn id="25" dur="500"/>
                                        <p:tgtEl>
                                          <p:spTgt spid="1028"/>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arn(inVertical)">
                                      <p:cBhvr>
                                        <p:cTn id="28" dur="500"/>
                                        <p:tgtEl>
                                          <p:spTgt spid="12"/>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par>
                                <p:cTn id="32" presetID="16" presetClass="entr" presetSubtype="21" fill="hold" nodeType="withEffect">
                                  <p:stCondLst>
                                    <p:cond delay="0"/>
                                  </p:stCondLst>
                                  <p:childTnLst>
                                    <p:set>
                                      <p:cBhvr>
                                        <p:cTn id="33" dur="1" fill="hold">
                                          <p:stCondLst>
                                            <p:cond delay="0"/>
                                          </p:stCondLst>
                                        </p:cTn>
                                        <p:tgtEl>
                                          <p:spTgt spid="1030"/>
                                        </p:tgtEl>
                                        <p:attrNameLst>
                                          <p:attrName>style.visibility</p:attrName>
                                        </p:attrNameLst>
                                      </p:cBhvr>
                                      <p:to>
                                        <p:strVal val="visible"/>
                                      </p:to>
                                    </p:set>
                                    <p:animEffect transition="in" filter="barn(inVertical)">
                                      <p:cBhvr>
                                        <p:cTn id="34"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2"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스트 라이프 카탈로그 만화 일러스트 카탈로그 일러스트 Ppt 카탈로그, 스트라이프 카탈로그, 만화 삽화, 카탈로그 일러스트무료  다운로드를위한 PNG 및 PSD 파일"/>
          <p:cNvPicPr>
            <a:picLocks noChangeAspect="1" noChangeArrowheads="1"/>
          </p:cNvPicPr>
          <p:nvPr/>
        </p:nvPicPr>
        <p:blipFill rotWithShape="1">
          <a:blip r:embed="rId2">
            <a:extLst>
              <a:ext uri="{28A0092B-C50C-407E-A947-70E740481C1C}">
                <a14:useLocalDpi xmlns:a14="http://schemas.microsoft.com/office/drawing/2010/main" val="0"/>
              </a:ext>
            </a:extLst>
          </a:blip>
          <a:srcRect l="6473" t="28275" r="6713" b="51630"/>
          <a:stretch/>
        </p:blipFill>
        <p:spPr bwMode="auto">
          <a:xfrm>
            <a:off x="471674" y="303672"/>
            <a:ext cx="6941441" cy="1039091"/>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Rounded Corners 7">
            <a:extLst>
              <a:ext uri="{FF2B5EF4-FFF2-40B4-BE49-F238E27FC236}">
                <a16:creationId xmlns:a16="http://schemas.microsoft.com/office/drawing/2014/main" xmlns="" id="{9C8CB8A0-CA76-4A71-B990-0741CE8ED4AB}"/>
              </a:ext>
            </a:extLst>
          </p:cNvPr>
          <p:cNvSpPr/>
          <p:nvPr/>
        </p:nvSpPr>
        <p:spPr>
          <a:xfrm>
            <a:off x="1453762" y="642667"/>
            <a:ext cx="5654757" cy="70009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chemeClr val="tx1"/>
                </a:solidFill>
                <a:latin typeface="Times New Roman" panose="02020603050405020304" pitchFamily="18" charset="0"/>
                <a:cs typeface="Times New Roman" panose="02020603050405020304" pitchFamily="18" charset="0"/>
              </a:rPr>
              <a:t>Tên</a:t>
            </a:r>
            <a:r>
              <a:rPr lang="en-US" sz="2800" b="1" dirty="0" smtClean="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biểu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đồ</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của</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hình</a:t>
            </a:r>
            <a:r>
              <a:rPr lang="en-US" sz="2800" b="1" dirty="0">
                <a:solidFill>
                  <a:schemeClr val="tx1"/>
                </a:solidFill>
                <a:latin typeface="Times New Roman" panose="02020603050405020304" pitchFamily="18" charset="0"/>
                <a:cs typeface="Times New Roman" panose="02020603050405020304" pitchFamily="18" charset="0"/>
              </a:rPr>
              <a:t> 1 </a:t>
            </a:r>
            <a:r>
              <a:rPr lang="en-US" sz="2800" b="1" dirty="0" err="1">
                <a:solidFill>
                  <a:schemeClr val="tx1"/>
                </a:solidFill>
                <a:latin typeface="Times New Roman" panose="02020603050405020304" pitchFamily="18" charset="0"/>
                <a:cs typeface="Times New Roman" panose="02020603050405020304" pitchFamily="18" charset="0"/>
              </a:rPr>
              <a:t>là</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gì</a:t>
            </a:r>
            <a:r>
              <a:rPr lang="en-US" sz="2800" b="1" dirty="0">
                <a:solidFill>
                  <a:schemeClr val="tx1"/>
                </a:solidFill>
                <a:latin typeface="Times New Roman" panose="02020603050405020304" pitchFamily="18" charset="0"/>
                <a:cs typeface="Times New Roman" panose="02020603050405020304" pitchFamily="18" charset="0"/>
              </a:rPr>
              <a:t>?</a:t>
            </a:r>
          </a:p>
        </p:txBody>
      </p:sp>
      <p:sp>
        <p:nvSpPr>
          <p:cNvPr id="22" name="Rectangle: Rounded Corners 7">
            <a:extLst>
              <a:ext uri="{FF2B5EF4-FFF2-40B4-BE49-F238E27FC236}">
                <a16:creationId xmlns:a16="http://schemas.microsoft.com/office/drawing/2014/main" xmlns="" id="{9C8CB8A0-CA76-4A71-B990-0741CE8ED4AB}"/>
              </a:ext>
            </a:extLst>
          </p:cNvPr>
          <p:cNvSpPr/>
          <p:nvPr/>
        </p:nvSpPr>
        <p:spPr>
          <a:xfrm>
            <a:off x="621525" y="421415"/>
            <a:ext cx="445585" cy="46870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latin typeface="Times New Roman" panose="02020603050405020304" pitchFamily="18" charset="0"/>
                <a:cs typeface="Times New Roman" panose="02020603050405020304" pitchFamily="18" charset="0"/>
              </a:rPr>
              <a:t>1</a:t>
            </a:r>
            <a:endParaRPr lang="en-US" sz="3600" b="1" dirty="0">
              <a:solidFill>
                <a:schemeClr val="tx1"/>
              </a:solidFill>
              <a:latin typeface="Times New Roman" panose="02020603050405020304" pitchFamily="18" charset="0"/>
              <a:cs typeface="Times New Roman" panose="02020603050405020304" pitchFamily="18" charset="0"/>
            </a:endParaRPr>
          </a:p>
        </p:txBody>
      </p:sp>
      <p:pic>
        <p:nvPicPr>
          <p:cNvPr id="3074" name="Picture 1"/>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7964781" y="184873"/>
            <a:ext cx="3818215" cy="4984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7616901" y="5168874"/>
            <a:ext cx="4166095" cy="800219"/>
          </a:xfrm>
          <a:prstGeom prst="rect">
            <a:avLst/>
          </a:prstGeom>
        </p:spPr>
        <p:txBody>
          <a:bodyPr wrap="square">
            <a:spAutoFit/>
          </a:bodyPr>
          <a:lstStyle/>
          <a:p>
            <a:pPr algn="ctr">
              <a:lnSpc>
                <a:spcPct val="115000"/>
              </a:lnSpc>
            </a:pPr>
            <a:r>
              <a:rPr lang="en-US" sz="2000" b="1" dirty="0" err="1">
                <a:latin typeface="Times New Roman" panose="02020603050405020304" pitchFamily="18" charset="0"/>
                <a:ea typeface="Tahoma" panose="020B0604030504040204" pitchFamily="34" charset="0"/>
                <a:cs typeface="Times New Roman" panose="02020603050405020304" pitchFamily="18" charset="0"/>
              </a:rPr>
              <a:t>Hình</a:t>
            </a:r>
            <a:r>
              <a:rPr lang="en-US" sz="2000" b="1" dirty="0">
                <a:latin typeface="Times New Roman" panose="02020603050405020304" pitchFamily="18" charset="0"/>
                <a:ea typeface="Tahoma" panose="020B0604030504040204" pitchFamily="34" charset="0"/>
                <a:cs typeface="Times New Roman" panose="02020603050405020304" pitchFamily="18" charset="0"/>
              </a:rPr>
              <a:t> 1. </a:t>
            </a:r>
            <a:r>
              <a:rPr lang="en-US" sz="2000" b="1" dirty="0" err="1">
                <a:latin typeface="Times New Roman" panose="02020603050405020304" pitchFamily="18" charset="0"/>
                <a:ea typeface="Tahoma" panose="020B0604030504040204" pitchFamily="34" charset="0"/>
                <a:cs typeface="Times New Roman" panose="02020603050405020304" pitchFamily="18" charset="0"/>
              </a:rPr>
              <a:t>Biểu</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latin typeface="Times New Roman" panose="02020603050405020304" pitchFamily="18" charset="0"/>
                <a:ea typeface="Tahoma" panose="020B0604030504040204" pitchFamily="34" charset="0"/>
                <a:cs typeface="Times New Roman" panose="02020603050405020304" pitchFamily="18" charset="0"/>
              </a:rPr>
              <a:t>đồ</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latin typeface="Times New Roman" panose="02020603050405020304" pitchFamily="18" charset="0"/>
                <a:ea typeface="Tahoma" panose="020B0604030504040204" pitchFamily="34" charset="0"/>
                <a:cs typeface="Times New Roman" panose="02020603050405020304" pitchFamily="18" charset="0"/>
              </a:rPr>
              <a:t>nhiệt</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latin typeface="Times New Roman" panose="02020603050405020304" pitchFamily="18" charset="0"/>
                <a:ea typeface="Tahoma" panose="020B0604030504040204" pitchFamily="34" charset="0"/>
                <a:cs typeface="Times New Roman" panose="02020603050405020304" pitchFamily="18" charset="0"/>
              </a:rPr>
              <a:t>độ</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latin typeface="Times New Roman" panose="02020603050405020304" pitchFamily="18" charset="0"/>
                <a:ea typeface="Tahoma" panose="020B0604030504040204" pitchFamily="34" charset="0"/>
                <a:cs typeface="Times New Roman" panose="02020603050405020304" pitchFamily="18" charset="0"/>
              </a:rPr>
              <a:t>lượng</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latin typeface="Times New Roman" panose="02020603050405020304" pitchFamily="18" charset="0"/>
                <a:ea typeface="Tahoma" panose="020B0604030504040204" pitchFamily="34" charset="0"/>
                <a:cs typeface="Times New Roman" panose="02020603050405020304" pitchFamily="18" charset="0"/>
              </a:rPr>
              <a:t>mưa</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latin typeface="Times New Roman" panose="02020603050405020304" pitchFamily="18" charset="0"/>
                <a:ea typeface="Tahoma" panose="020B0604030504040204" pitchFamily="34" charset="0"/>
                <a:cs typeface="Times New Roman" panose="02020603050405020304" pitchFamily="18" charset="0"/>
              </a:rPr>
              <a:t>tại</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latin typeface="Times New Roman" panose="02020603050405020304" pitchFamily="18" charset="0"/>
                <a:ea typeface="Tahoma" panose="020B0604030504040204" pitchFamily="34" charset="0"/>
                <a:cs typeface="Times New Roman" panose="02020603050405020304" pitchFamily="18" charset="0"/>
              </a:rPr>
              <a:t>trạm</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latin typeface="Times New Roman" panose="02020603050405020304" pitchFamily="18" charset="0"/>
                <a:ea typeface="Tahoma" panose="020B0604030504040204" pitchFamily="34" charset="0"/>
                <a:cs typeface="Times New Roman" panose="02020603050405020304" pitchFamily="18" charset="0"/>
              </a:rPr>
              <a:t>Láng</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latin typeface="Times New Roman" panose="02020603050405020304" pitchFamily="18" charset="0"/>
                <a:ea typeface="Tahoma" panose="020B0604030504040204" pitchFamily="34" charset="0"/>
                <a:cs typeface="Times New Roman" panose="02020603050405020304" pitchFamily="18" charset="0"/>
              </a:rPr>
              <a:t>Hà</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latin typeface="Times New Roman" panose="02020603050405020304" pitchFamily="18" charset="0"/>
                <a:ea typeface="Tahoma" panose="020B0604030504040204" pitchFamily="34" charset="0"/>
                <a:cs typeface="Times New Roman" panose="02020603050405020304" pitchFamily="18" charset="0"/>
              </a:rPr>
              <a:t>Nội</a:t>
            </a:r>
            <a:r>
              <a:rPr lang="en-US" sz="2000" b="1" dirty="0">
                <a:latin typeface="Times New Roman" panose="02020603050405020304" pitchFamily="18" charset="0"/>
                <a:ea typeface="Tahoma" panose="020B0604030504040204" pitchFamily="34" charset="0"/>
                <a:cs typeface="Times New Roman" panose="02020603050405020304" pitchFamily="18" charset="0"/>
              </a:rPr>
              <a:t>)</a:t>
            </a:r>
          </a:p>
        </p:txBody>
      </p:sp>
      <p:sp>
        <p:nvSpPr>
          <p:cNvPr id="4" name="Rectangle 3"/>
          <p:cNvSpPr/>
          <p:nvPr/>
        </p:nvSpPr>
        <p:spPr>
          <a:xfrm>
            <a:off x="8160512" y="5969093"/>
            <a:ext cx="3435927" cy="1015663"/>
          </a:xfrm>
          <a:prstGeom prst="rect">
            <a:avLst/>
          </a:prstGeom>
        </p:spPr>
        <p:txBody>
          <a:bodyPr wrap="square">
            <a:spAutoFit/>
          </a:bodyPr>
          <a:lstStyle/>
          <a:p>
            <a:r>
              <a:rPr lang="vi-VN" sz="2000" b="1" dirty="0">
                <a:solidFill>
                  <a:srgbClr val="0033CC"/>
                </a:solidFill>
                <a:latin typeface="Times New Roman" panose="02020603050405020304" pitchFamily="18" charset="0"/>
                <a:cs typeface="Times New Roman" panose="02020603050405020304" pitchFamily="18" charset="0"/>
              </a:rPr>
              <a:t>T: nhiệt độ trung bình năm</a:t>
            </a:r>
          </a:p>
          <a:p>
            <a:r>
              <a:rPr lang="vi-VN" sz="2000" b="1" dirty="0">
                <a:solidFill>
                  <a:srgbClr val="0033CC"/>
                </a:solidFill>
                <a:latin typeface="Times New Roman" panose="02020603050405020304" pitchFamily="18" charset="0"/>
                <a:cs typeface="Times New Roman" panose="02020603050405020304" pitchFamily="18" charset="0"/>
              </a:rPr>
              <a:t>P: Lượng mưa trung bình năm</a:t>
            </a:r>
          </a:p>
        </p:txBody>
      </p:sp>
      <p:sp>
        <p:nvSpPr>
          <p:cNvPr id="24" name="Rectangle: Rounded Corners 7">
            <a:extLst>
              <a:ext uri="{FF2B5EF4-FFF2-40B4-BE49-F238E27FC236}">
                <a16:creationId xmlns:a16="http://schemas.microsoft.com/office/drawing/2014/main" xmlns="" id="{09CD7DA3-870E-45AC-9BA5-014F990F81AD}"/>
              </a:ext>
            </a:extLst>
          </p:cNvPr>
          <p:cNvSpPr/>
          <p:nvPr/>
        </p:nvSpPr>
        <p:spPr>
          <a:xfrm>
            <a:off x="1522103" y="1474360"/>
            <a:ext cx="5459502" cy="964040"/>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smtClean="0">
                <a:solidFill>
                  <a:srgbClr val="0033CC"/>
                </a:solidFill>
                <a:latin typeface="Times New Roman" panose="02020603050405020304" pitchFamily="18" charset="0"/>
                <a:cs typeface="Times New Roman" panose="02020603050405020304" pitchFamily="18" charset="0"/>
              </a:rPr>
              <a:t>Biểu </a:t>
            </a:r>
            <a:r>
              <a:rPr lang="vi-VN" sz="2800" b="1" dirty="0">
                <a:solidFill>
                  <a:srgbClr val="0033CC"/>
                </a:solidFill>
                <a:latin typeface="Times New Roman" panose="02020603050405020304" pitchFamily="18" charset="0"/>
                <a:cs typeface="Times New Roman" panose="02020603050405020304" pitchFamily="18" charset="0"/>
              </a:rPr>
              <a:t>đồ nhiệt độ, lượng mưa tại trạm Láng (Hà Nội</a:t>
            </a:r>
            <a:r>
              <a:rPr lang="vi-VN" sz="2800" b="1" dirty="0" smtClean="0">
                <a:solidFill>
                  <a:srgbClr val="0033CC"/>
                </a:solidFill>
                <a:latin typeface="Times New Roman" panose="02020603050405020304" pitchFamily="18" charset="0"/>
                <a:cs typeface="Times New Roman" panose="02020603050405020304" pitchFamily="18" charset="0"/>
              </a:rPr>
              <a:t>)</a:t>
            </a:r>
            <a:endParaRPr lang="vi-VN" sz="2800" b="1" dirty="0">
              <a:solidFill>
                <a:srgbClr val="0033CC"/>
              </a:solidFill>
              <a:latin typeface="Times New Roman" panose="02020603050405020304" pitchFamily="18" charset="0"/>
              <a:cs typeface="Times New Roman" panose="02020603050405020304" pitchFamily="18" charset="0"/>
            </a:endParaRPr>
          </a:p>
        </p:txBody>
      </p:sp>
      <p:pic>
        <p:nvPicPr>
          <p:cNvPr id="27" name="Picture 2" descr="icon-ban-tay - Nha Khoa Quốc Tế Á Châu"/>
          <p:cNvPicPr>
            <a:picLocks noChangeAspect="1" noChangeArrowheads="1"/>
          </p:cNvPicPr>
          <p:nvPr/>
        </p:nvPicPr>
        <p:blipFill rotWithShape="1">
          <a:blip r:embed="rId5">
            <a:extLst>
              <a:ext uri="{28A0092B-C50C-407E-A947-70E740481C1C}">
                <a14:useLocalDpi xmlns:a14="http://schemas.microsoft.com/office/drawing/2010/main" val="0"/>
              </a:ext>
            </a:extLst>
          </a:blip>
          <a:srcRect t="22938" b="27061"/>
          <a:stretch/>
        </p:blipFill>
        <p:spPr bwMode="auto">
          <a:xfrm>
            <a:off x="192500" y="1630471"/>
            <a:ext cx="1303634" cy="65181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스트 라이프 카탈로그 만화 일러스트 카탈로그 일러스트 Ppt 카탈로그, 스트라이프 카탈로그, 만화 삽화, 카탈로그 일러스트무료  다운로드를위한 PNG 및 PSD 파일"/>
          <p:cNvPicPr>
            <a:picLocks noChangeAspect="1" noChangeArrowheads="1"/>
          </p:cNvPicPr>
          <p:nvPr/>
        </p:nvPicPr>
        <p:blipFill rotWithShape="1">
          <a:blip r:embed="rId2">
            <a:extLst>
              <a:ext uri="{28A0092B-C50C-407E-A947-70E740481C1C}">
                <a14:useLocalDpi xmlns:a14="http://schemas.microsoft.com/office/drawing/2010/main" val="0"/>
              </a:ext>
            </a:extLst>
          </a:blip>
          <a:srcRect l="6473" t="28275" r="6713" b="51630"/>
          <a:stretch/>
        </p:blipFill>
        <p:spPr bwMode="auto">
          <a:xfrm>
            <a:off x="403334" y="2438400"/>
            <a:ext cx="7009781" cy="1039091"/>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Rounded Corners 7">
            <a:extLst>
              <a:ext uri="{FF2B5EF4-FFF2-40B4-BE49-F238E27FC236}">
                <a16:creationId xmlns:a16="http://schemas.microsoft.com/office/drawing/2014/main" xmlns="" id="{9C8CB8A0-CA76-4A71-B990-0741CE8ED4AB}"/>
              </a:ext>
            </a:extLst>
          </p:cNvPr>
          <p:cNvSpPr/>
          <p:nvPr/>
        </p:nvSpPr>
        <p:spPr>
          <a:xfrm>
            <a:off x="1346650" y="2777395"/>
            <a:ext cx="6027692" cy="70009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chemeClr val="tx1"/>
                </a:solidFill>
                <a:latin typeface="Times New Roman" panose="02020603050405020304" pitchFamily="18" charset="0"/>
                <a:cs typeface="Times New Roman" panose="02020603050405020304" pitchFamily="18" charset="0"/>
              </a:rPr>
              <a:t>Trục</a:t>
            </a:r>
            <a:r>
              <a:rPr lang="en-US" sz="2800" b="1" dirty="0" smtClean="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bên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tay</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trái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thể</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hiện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yếu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tố</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smtClean="0">
                <a:solidFill>
                  <a:schemeClr val="tx1"/>
                </a:solidFill>
                <a:latin typeface="Times New Roman" panose="02020603050405020304" pitchFamily="18" charset="0"/>
                <a:cs typeface="Times New Roman" panose="02020603050405020304" pitchFamily="18" charset="0"/>
              </a:rPr>
              <a:t>nào</a:t>
            </a:r>
            <a:r>
              <a:rPr lang="en-US" sz="2800" b="1" dirty="0" smtClean="0">
                <a:solidFill>
                  <a:schemeClr val="tx1"/>
                </a:solidFill>
                <a:latin typeface="Times New Roman" panose="02020603050405020304" pitchFamily="18" charset="0"/>
                <a:cs typeface="Times New Roman" panose="02020603050405020304" pitchFamily="18" charset="0"/>
              </a:rPr>
              <a:t>?</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30" name="Rectangle: Rounded Corners 7">
            <a:extLst>
              <a:ext uri="{FF2B5EF4-FFF2-40B4-BE49-F238E27FC236}">
                <a16:creationId xmlns:a16="http://schemas.microsoft.com/office/drawing/2014/main" xmlns="" id="{9C8CB8A0-CA76-4A71-B990-0741CE8ED4AB}"/>
              </a:ext>
            </a:extLst>
          </p:cNvPr>
          <p:cNvSpPr/>
          <p:nvPr/>
        </p:nvSpPr>
        <p:spPr>
          <a:xfrm>
            <a:off x="553185" y="2556143"/>
            <a:ext cx="445585" cy="46870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latin typeface="Times New Roman" panose="02020603050405020304" pitchFamily="18" charset="0"/>
                <a:cs typeface="Times New Roman" panose="02020603050405020304" pitchFamily="18" charset="0"/>
              </a:rPr>
              <a:t>2</a:t>
            </a:r>
            <a:endParaRPr lang="en-US" sz="3600" b="1" dirty="0">
              <a:solidFill>
                <a:schemeClr val="tx1"/>
              </a:solidFill>
              <a:latin typeface="Times New Roman" panose="02020603050405020304" pitchFamily="18" charset="0"/>
              <a:cs typeface="Times New Roman" panose="02020603050405020304" pitchFamily="18" charset="0"/>
            </a:endParaRPr>
          </a:p>
        </p:txBody>
      </p:sp>
      <p:sp>
        <p:nvSpPr>
          <p:cNvPr id="31" name="Rectangle: Rounded Corners 7">
            <a:extLst>
              <a:ext uri="{FF2B5EF4-FFF2-40B4-BE49-F238E27FC236}">
                <a16:creationId xmlns:a16="http://schemas.microsoft.com/office/drawing/2014/main" xmlns="" id="{09CD7DA3-870E-45AC-9BA5-014F990F81AD}"/>
              </a:ext>
            </a:extLst>
          </p:cNvPr>
          <p:cNvSpPr/>
          <p:nvPr/>
        </p:nvSpPr>
        <p:spPr>
          <a:xfrm>
            <a:off x="1453763" y="3609088"/>
            <a:ext cx="5459502" cy="964040"/>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smtClean="0">
                <a:solidFill>
                  <a:srgbClr val="0033CC"/>
                </a:solidFill>
                <a:latin typeface="Times New Roman" panose="02020603050405020304" pitchFamily="18" charset="0"/>
                <a:cs typeface="Times New Roman" panose="02020603050405020304" pitchFamily="18" charset="0"/>
              </a:rPr>
              <a:t>Nhiệt </a:t>
            </a:r>
            <a:r>
              <a:rPr lang="vi-VN" sz="2800" b="1" dirty="0">
                <a:solidFill>
                  <a:srgbClr val="0033CC"/>
                </a:solidFill>
                <a:latin typeface="Times New Roman" panose="02020603050405020304" pitchFamily="18" charset="0"/>
                <a:cs typeface="Times New Roman" panose="02020603050405020304" pitchFamily="18" charset="0"/>
              </a:rPr>
              <a:t>độ</a:t>
            </a:r>
          </a:p>
        </p:txBody>
      </p:sp>
      <p:pic>
        <p:nvPicPr>
          <p:cNvPr id="32" name="Picture 2" descr="icon-ban-tay - Nha Khoa Quốc Tế Á Châu"/>
          <p:cNvPicPr>
            <a:picLocks noChangeAspect="1" noChangeArrowheads="1"/>
          </p:cNvPicPr>
          <p:nvPr/>
        </p:nvPicPr>
        <p:blipFill rotWithShape="1">
          <a:blip r:embed="rId5">
            <a:extLst>
              <a:ext uri="{28A0092B-C50C-407E-A947-70E740481C1C}">
                <a14:useLocalDpi xmlns:a14="http://schemas.microsoft.com/office/drawing/2010/main" val="0"/>
              </a:ext>
            </a:extLst>
          </a:blip>
          <a:srcRect t="22938" b="27061"/>
          <a:stretch/>
        </p:blipFill>
        <p:spPr bwMode="auto">
          <a:xfrm>
            <a:off x="124160" y="3765199"/>
            <a:ext cx="1303634" cy="651817"/>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스트 라이프 카탈로그 만화 일러스트 카탈로그 일러스트 Ppt 카탈로그, 스트라이프 카탈로그, 만화 삽화, 카탈로그 일러스트무료  다운로드를위한 PNG 및 PSD 파일"/>
          <p:cNvPicPr>
            <a:picLocks noChangeAspect="1" noChangeArrowheads="1"/>
          </p:cNvPicPr>
          <p:nvPr/>
        </p:nvPicPr>
        <p:blipFill rotWithShape="1">
          <a:blip r:embed="rId2">
            <a:extLst>
              <a:ext uri="{28A0092B-C50C-407E-A947-70E740481C1C}">
                <a14:useLocalDpi xmlns:a14="http://schemas.microsoft.com/office/drawing/2010/main" val="0"/>
              </a:ext>
            </a:extLst>
          </a:blip>
          <a:srcRect l="6473" t="28275" r="6713" b="51630"/>
          <a:stretch/>
        </p:blipFill>
        <p:spPr bwMode="auto">
          <a:xfrm>
            <a:off x="471674" y="4573128"/>
            <a:ext cx="7009781" cy="1039091"/>
          </a:xfrm>
          <a:prstGeom prst="rect">
            <a:avLst/>
          </a:prstGeom>
          <a:noFill/>
          <a:extLst>
            <a:ext uri="{909E8E84-426E-40DD-AFC4-6F175D3DCCD1}">
              <a14:hiddenFill xmlns:a14="http://schemas.microsoft.com/office/drawing/2010/main">
                <a:solidFill>
                  <a:srgbClr val="FFFFFF"/>
                </a:solidFill>
              </a14:hiddenFill>
            </a:ext>
          </a:extLst>
        </p:spPr>
      </p:pic>
      <p:sp>
        <p:nvSpPr>
          <p:cNvPr id="34" name="Rectangle: Rounded Corners 7">
            <a:extLst>
              <a:ext uri="{FF2B5EF4-FFF2-40B4-BE49-F238E27FC236}">
                <a16:creationId xmlns:a16="http://schemas.microsoft.com/office/drawing/2014/main" xmlns="" id="{9C8CB8A0-CA76-4A71-B990-0741CE8ED4AB}"/>
              </a:ext>
            </a:extLst>
          </p:cNvPr>
          <p:cNvSpPr/>
          <p:nvPr/>
        </p:nvSpPr>
        <p:spPr>
          <a:xfrm>
            <a:off x="1453763" y="4912123"/>
            <a:ext cx="5654756" cy="70009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smtClean="0">
                <a:solidFill>
                  <a:schemeClr val="tx1"/>
                </a:solidFill>
                <a:latin typeface="Times New Roman" panose="02020603050405020304" pitchFamily="18" charset="0"/>
                <a:cs typeface="Times New Roman" panose="02020603050405020304" pitchFamily="18" charset="0"/>
              </a:rPr>
              <a:t>Đơn </a:t>
            </a:r>
            <a:r>
              <a:rPr lang="vi-VN" sz="2800" b="1" dirty="0">
                <a:solidFill>
                  <a:schemeClr val="tx1"/>
                </a:solidFill>
                <a:latin typeface="Times New Roman" panose="02020603050405020304" pitchFamily="18" charset="0"/>
                <a:cs typeface="Times New Roman" panose="02020603050405020304" pitchFamily="18" charset="0"/>
              </a:rPr>
              <a:t>vị đo của yếu tố ở cột bên </a:t>
            </a:r>
            <a:r>
              <a:rPr lang="vi-VN" sz="2800" b="1" dirty="0" smtClean="0">
                <a:solidFill>
                  <a:schemeClr val="tx1"/>
                </a:solidFill>
                <a:latin typeface="Times New Roman" panose="02020603050405020304" pitchFamily="18" charset="0"/>
                <a:cs typeface="Times New Roman" panose="02020603050405020304" pitchFamily="18" charset="0"/>
              </a:rPr>
              <a:t>trái?</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35" name="Rectangle: Rounded Corners 7">
            <a:extLst>
              <a:ext uri="{FF2B5EF4-FFF2-40B4-BE49-F238E27FC236}">
                <a16:creationId xmlns:a16="http://schemas.microsoft.com/office/drawing/2014/main" xmlns="" id="{9C8CB8A0-CA76-4A71-B990-0741CE8ED4AB}"/>
              </a:ext>
            </a:extLst>
          </p:cNvPr>
          <p:cNvSpPr/>
          <p:nvPr/>
        </p:nvSpPr>
        <p:spPr>
          <a:xfrm>
            <a:off x="621525" y="4690871"/>
            <a:ext cx="445585" cy="46870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latin typeface="Times New Roman" panose="02020603050405020304" pitchFamily="18" charset="0"/>
                <a:cs typeface="Times New Roman" panose="02020603050405020304" pitchFamily="18" charset="0"/>
              </a:rPr>
              <a:t>3</a:t>
            </a:r>
            <a:endParaRPr lang="en-US" sz="3600" b="1" dirty="0">
              <a:solidFill>
                <a:schemeClr val="tx1"/>
              </a:solidFill>
              <a:latin typeface="Times New Roman" panose="02020603050405020304" pitchFamily="18" charset="0"/>
              <a:cs typeface="Times New Roman" panose="02020603050405020304" pitchFamily="18" charset="0"/>
            </a:endParaRPr>
          </a:p>
        </p:txBody>
      </p:sp>
      <p:sp>
        <p:nvSpPr>
          <p:cNvPr id="36" name="Rectangle: Rounded Corners 7">
            <a:extLst>
              <a:ext uri="{FF2B5EF4-FFF2-40B4-BE49-F238E27FC236}">
                <a16:creationId xmlns:a16="http://schemas.microsoft.com/office/drawing/2014/main" xmlns="" id="{09CD7DA3-870E-45AC-9BA5-014F990F81AD}"/>
              </a:ext>
            </a:extLst>
          </p:cNvPr>
          <p:cNvSpPr/>
          <p:nvPr/>
        </p:nvSpPr>
        <p:spPr>
          <a:xfrm>
            <a:off x="1522103" y="5743816"/>
            <a:ext cx="5459502" cy="964040"/>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baseline="30000" dirty="0" smtClean="0">
                <a:solidFill>
                  <a:srgbClr val="0033CC"/>
                </a:solidFill>
                <a:latin typeface="Times New Roman" panose="02020603050405020304" pitchFamily="18" charset="0"/>
                <a:cs typeface="Times New Roman" panose="02020603050405020304" pitchFamily="18" charset="0"/>
              </a:rPr>
              <a:t>0</a:t>
            </a:r>
            <a:r>
              <a:rPr lang="en-US" sz="2800" b="1" dirty="0" smtClean="0">
                <a:solidFill>
                  <a:srgbClr val="0033CC"/>
                </a:solidFill>
                <a:latin typeface="Times New Roman" panose="02020603050405020304" pitchFamily="18" charset="0"/>
                <a:cs typeface="Times New Roman" panose="02020603050405020304" pitchFamily="18" charset="0"/>
              </a:rPr>
              <a:t>C</a:t>
            </a:r>
            <a:endParaRPr lang="vi-VN" sz="2800" b="1" dirty="0">
              <a:solidFill>
                <a:srgbClr val="0033CC"/>
              </a:solidFill>
              <a:latin typeface="Times New Roman" panose="02020603050405020304" pitchFamily="18" charset="0"/>
              <a:cs typeface="Times New Roman" panose="02020603050405020304" pitchFamily="18" charset="0"/>
            </a:endParaRPr>
          </a:p>
        </p:txBody>
      </p:sp>
      <p:pic>
        <p:nvPicPr>
          <p:cNvPr id="37" name="Picture 2" descr="icon-ban-tay - Nha Khoa Quốc Tế Á Châu"/>
          <p:cNvPicPr>
            <a:picLocks noChangeAspect="1" noChangeArrowheads="1"/>
          </p:cNvPicPr>
          <p:nvPr/>
        </p:nvPicPr>
        <p:blipFill rotWithShape="1">
          <a:blip r:embed="rId5">
            <a:extLst>
              <a:ext uri="{28A0092B-C50C-407E-A947-70E740481C1C}">
                <a14:useLocalDpi xmlns:a14="http://schemas.microsoft.com/office/drawing/2010/main" val="0"/>
              </a:ext>
            </a:extLst>
          </a:blip>
          <a:srcRect t="22938" b="27061"/>
          <a:stretch/>
        </p:blipFill>
        <p:spPr bwMode="auto">
          <a:xfrm>
            <a:off x="192500" y="5899927"/>
            <a:ext cx="1303634" cy="6518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1826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barn(inVertical)">
                                      <p:cBhvr>
                                        <p:cTn id="15" dur="500"/>
                                        <p:tgtEl>
                                          <p:spTgt spid="27"/>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barn(inVertical)">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barn(inVertical)">
                                      <p:cBhvr>
                                        <p:cTn id="23" dur="500"/>
                                        <p:tgtEl>
                                          <p:spTgt spid="30"/>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barn(inVertical)">
                                      <p:cBhvr>
                                        <p:cTn id="26" dur="500"/>
                                        <p:tgtEl>
                                          <p:spTgt spid="29"/>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barn(inVertical)">
                                      <p:cBhvr>
                                        <p:cTn id="31" dur="500"/>
                                        <p:tgtEl>
                                          <p:spTgt spid="32"/>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barn(inVertical)">
                                      <p:cBhvr>
                                        <p:cTn id="34" dur="500"/>
                                        <p:tgtEl>
                                          <p:spTgt spid="31"/>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barn(inVertical)">
                                      <p:cBhvr>
                                        <p:cTn id="39" dur="500"/>
                                        <p:tgtEl>
                                          <p:spTgt spid="35"/>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34"/>
                                        </p:tgtEl>
                                        <p:attrNameLst>
                                          <p:attrName>style.visibility</p:attrName>
                                        </p:attrNameLst>
                                      </p:cBhvr>
                                      <p:to>
                                        <p:strVal val="visible"/>
                                      </p:to>
                                    </p:set>
                                    <p:animEffect transition="in" filter="barn(inVertical)">
                                      <p:cBhvr>
                                        <p:cTn id="42" dur="500"/>
                                        <p:tgtEl>
                                          <p:spTgt spid="34"/>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7"/>
                                        </p:tgtEl>
                                        <p:attrNameLst>
                                          <p:attrName>style.visibility</p:attrName>
                                        </p:attrNameLst>
                                      </p:cBhvr>
                                      <p:to>
                                        <p:strVal val="visible"/>
                                      </p:to>
                                    </p:set>
                                    <p:animEffect transition="in" filter="barn(inVertical)">
                                      <p:cBhvr>
                                        <p:cTn id="47" dur="500"/>
                                        <p:tgtEl>
                                          <p:spTgt spid="37"/>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36"/>
                                        </p:tgtEl>
                                        <p:attrNameLst>
                                          <p:attrName>style.visibility</p:attrName>
                                        </p:attrNameLst>
                                      </p:cBhvr>
                                      <p:to>
                                        <p:strVal val="visible"/>
                                      </p:to>
                                    </p:set>
                                    <p:animEffect transition="in" filter="barn(inVertical)">
                                      <p:cBhvr>
                                        <p:cTn id="50"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4" grpId="0" animBg="1"/>
      <p:bldP spid="29" grpId="0"/>
      <p:bldP spid="30" grpId="0"/>
      <p:bldP spid="31" grpId="0" animBg="1"/>
      <p:bldP spid="34" grpId="0"/>
      <p:bldP spid="35" grpId="0"/>
      <p:bldP spid="3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스트 라이프 카탈로그 만화 일러스트 카탈로그 일러스트 Ppt 카탈로그, 스트라이프 카탈로그, 만화 삽화, 카탈로그 일러스트무료  다운로드를위한 PNG 및 PSD 파일"/>
          <p:cNvPicPr>
            <a:picLocks noChangeAspect="1" noChangeArrowheads="1"/>
          </p:cNvPicPr>
          <p:nvPr/>
        </p:nvPicPr>
        <p:blipFill rotWithShape="1">
          <a:blip r:embed="rId2">
            <a:extLst>
              <a:ext uri="{28A0092B-C50C-407E-A947-70E740481C1C}">
                <a14:useLocalDpi xmlns:a14="http://schemas.microsoft.com/office/drawing/2010/main" val="0"/>
              </a:ext>
            </a:extLst>
          </a:blip>
          <a:srcRect l="6473" t="28275" r="6713" b="51630"/>
          <a:stretch/>
        </p:blipFill>
        <p:spPr bwMode="auto">
          <a:xfrm>
            <a:off x="471674" y="303672"/>
            <a:ext cx="6941441" cy="1039091"/>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Rounded Corners 7">
            <a:extLst>
              <a:ext uri="{FF2B5EF4-FFF2-40B4-BE49-F238E27FC236}">
                <a16:creationId xmlns:a16="http://schemas.microsoft.com/office/drawing/2014/main" xmlns="" id="{9C8CB8A0-CA76-4A71-B990-0741CE8ED4AB}"/>
              </a:ext>
            </a:extLst>
          </p:cNvPr>
          <p:cNvSpPr/>
          <p:nvPr/>
        </p:nvSpPr>
        <p:spPr>
          <a:xfrm>
            <a:off x="621525" y="421415"/>
            <a:ext cx="445585" cy="46870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latin typeface="Times New Roman" panose="02020603050405020304" pitchFamily="18" charset="0"/>
                <a:cs typeface="Times New Roman" panose="02020603050405020304" pitchFamily="18" charset="0"/>
              </a:rPr>
              <a:t>4</a:t>
            </a:r>
            <a:endParaRPr lang="en-US" sz="3600" b="1" dirty="0">
              <a:solidFill>
                <a:schemeClr val="tx1"/>
              </a:solidFill>
              <a:latin typeface="Times New Roman" panose="02020603050405020304" pitchFamily="18" charset="0"/>
              <a:cs typeface="Times New Roman" panose="02020603050405020304" pitchFamily="18" charset="0"/>
            </a:endParaRPr>
          </a:p>
        </p:txBody>
      </p:sp>
      <p:pic>
        <p:nvPicPr>
          <p:cNvPr id="3074" name="Picture 1"/>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7964781" y="184873"/>
            <a:ext cx="3818215" cy="4984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7616901" y="5168874"/>
            <a:ext cx="4166095" cy="800219"/>
          </a:xfrm>
          <a:prstGeom prst="rect">
            <a:avLst/>
          </a:prstGeom>
        </p:spPr>
        <p:txBody>
          <a:bodyPr wrap="square">
            <a:spAutoFit/>
          </a:bodyPr>
          <a:lstStyle/>
          <a:p>
            <a:pPr algn="ctr">
              <a:lnSpc>
                <a:spcPct val="115000"/>
              </a:lnSpc>
            </a:pPr>
            <a:r>
              <a:rPr lang="en-US" sz="2000" b="1" dirty="0" err="1">
                <a:latin typeface="Times New Roman" panose="02020603050405020304" pitchFamily="18" charset="0"/>
                <a:ea typeface="Tahoma" panose="020B0604030504040204" pitchFamily="34" charset="0"/>
                <a:cs typeface="Times New Roman" panose="02020603050405020304" pitchFamily="18" charset="0"/>
              </a:rPr>
              <a:t>Hình</a:t>
            </a:r>
            <a:r>
              <a:rPr lang="en-US" sz="2000" b="1" dirty="0">
                <a:latin typeface="Times New Roman" panose="02020603050405020304" pitchFamily="18" charset="0"/>
                <a:ea typeface="Tahoma" panose="020B0604030504040204" pitchFamily="34" charset="0"/>
                <a:cs typeface="Times New Roman" panose="02020603050405020304" pitchFamily="18" charset="0"/>
              </a:rPr>
              <a:t> 1. </a:t>
            </a:r>
            <a:r>
              <a:rPr lang="en-US" sz="2000" b="1" dirty="0" err="1">
                <a:latin typeface="Times New Roman" panose="02020603050405020304" pitchFamily="18" charset="0"/>
                <a:ea typeface="Tahoma" panose="020B0604030504040204" pitchFamily="34" charset="0"/>
                <a:cs typeface="Times New Roman" panose="02020603050405020304" pitchFamily="18" charset="0"/>
              </a:rPr>
              <a:t>Biểu</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latin typeface="Times New Roman" panose="02020603050405020304" pitchFamily="18" charset="0"/>
                <a:ea typeface="Tahoma" panose="020B0604030504040204" pitchFamily="34" charset="0"/>
                <a:cs typeface="Times New Roman" panose="02020603050405020304" pitchFamily="18" charset="0"/>
              </a:rPr>
              <a:t>đồ</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latin typeface="Times New Roman" panose="02020603050405020304" pitchFamily="18" charset="0"/>
                <a:ea typeface="Tahoma" panose="020B0604030504040204" pitchFamily="34" charset="0"/>
                <a:cs typeface="Times New Roman" panose="02020603050405020304" pitchFamily="18" charset="0"/>
              </a:rPr>
              <a:t>nhiệt</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latin typeface="Times New Roman" panose="02020603050405020304" pitchFamily="18" charset="0"/>
                <a:ea typeface="Tahoma" panose="020B0604030504040204" pitchFamily="34" charset="0"/>
                <a:cs typeface="Times New Roman" panose="02020603050405020304" pitchFamily="18" charset="0"/>
              </a:rPr>
              <a:t>độ</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latin typeface="Times New Roman" panose="02020603050405020304" pitchFamily="18" charset="0"/>
                <a:ea typeface="Tahoma" panose="020B0604030504040204" pitchFamily="34" charset="0"/>
                <a:cs typeface="Times New Roman" panose="02020603050405020304" pitchFamily="18" charset="0"/>
              </a:rPr>
              <a:t>lượng</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latin typeface="Times New Roman" panose="02020603050405020304" pitchFamily="18" charset="0"/>
                <a:ea typeface="Tahoma" panose="020B0604030504040204" pitchFamily="34" charset="0"/>
                <a:cs typeface="Times New Roman" panose="02020603050405020304" pitchFamily="18" charset="0"/>
              </a:rPr>
              <a:t>mưa</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latin typeface="Times New Roman" panose="02020603050405020304" pitchFamily="18" charset="0"/>
                <a:ea typeface="Tahoma" panose="020B0604030504040204" pitchFamily="34" charset="0"/>
                <a:cs typeface="Times New Roman" panose="02020603050405020304" pitchFamily="18" charset="0"/>
              </a:rPr>
              <a:t>tại</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latin typeface="Times New Roman" panose="02020603050405020304" pitchFamily="18" charset="0"/>
                <a:ea typeface="Tahoma" panose="020B0604030504040204" pitchFamily="34" charset="0"/>
                <a:cs typeface="Times New Roman" panose="02020603050405020304" pitchFamily="18" charset="0"/>
              </a:rPr>
              <a:t>trạm</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latin typeface="Times New Roman" panose="02020603050405020304" pitchFamily="18" charset="0"/>
                <a:ea typeface="Tahoma" panose="020B0604030504040204" pitchFamily="34" charset="0"/>
                <a:cs typeface="Times New Roman" panose="02020603050405020304" pitchFamily="18" charset="0"/>
              </a:rPr>
              <a:t>Láng</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latin typeface="Times New Roman" panose="02020603050405020304" pitchFamily="18" charset="0"/>
                <a:ea typeface="Tahoma" panose="020B0604030504040204" pitchFamily="34" charset="0"/>
                <a:cs typeface="Times New Roman" panose="02020603050405020304" pitchFamily="18" charset="0"/>
              </a:rPr>
              <a:t>Hà</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latin typeface="Times New Roman" panose="02020603050405020304" pitchFamily="18" charset="0"/>
                <a:ea typeface="Tahoma" panose="020B0604030504040204" pitchFamily="34" charset="0"/>
                <a:cs typeface="Times New Roman" panose="02020603050405020304" pitchFamily="18" charset="0"/>
              </a:rPr>
              <a:t>Nội</a:t>
            </a:r>
            <a:r>
              <a:rPr lang="en-US" sz="2000" b="1" dirty="0">
                <a:latin typeface="Times New Roman" panose="02020603050405020304" pitchFamily="18" charset="0"/>
                <a:ea typeface="Tahoma" panose="020B0604030504040204" pitchFamily="34" charset="0"/>
                <a:cs typeface="Times New Roman" panose="02020603050405020304" pitchFamily="18" charset="0"/>
              </a:rPr>
              <a:t>)</a:t>
            </a:r>
          </a:p>
        </p:txBody>
      </p:sp>
      <p:sp>
        <p:nvSpPr>
          <p:cNvPr id="4" name="Rectangle 3"/>
          <p:cNvSpPr/>
          <p:nvPr/>
        </p:nvSpPr>
        <p:spPr>
          <a:xfrm>
            <a:off x="8160512" y="5969093"/>
            <a:ext cx="3435927" cy="1015663"/>
          </a:xfrm>
          <a:prstGeom prst="rect">
            <a:avLst/>
          </a:prstGeom>
        </p:spPr>
        <p:txBody>
          <a:bodyPr wrap="square">
            <a:spAutoFit/>
          </a:bodyPr>
          <a:lstStyle/>
          <a:p>
            <a:r>
              <a:rPr lang="vi-VN" sz="2000" b="1" dirty="0">
                <a:solidFill>
                  <a:srgbClr val="0033CC"/>
                </a:solidFill>
                <a:latin typeface="Times New Roman" panose="02020603050405020304" pitchFamily="18" charset="0"/>
                <a:cs typeface="Times New Roman" panose="02020603050405020304" pitchFamily="18" charset="0"/>
              </a:rPr>
              <a:t>T: nhiệt độ trung bình năm</a:t>
            </a:r>
          </a:p>
          <a:p>
            <a:r>
              <a:rPr lang="vi-VN" sz="2000" b="1" dirty="0">
                <a:solidFill>
                  <a:srgbClr val="0033CC"/>
                </a:solidFill>
                <a:latin typeface="Times New Roman" panose="02020603050405020304" pitchFamily="18" charset="0"/>
                <a:cs typeface="Times New Roman" panose="02020603050405020304" pitchFamily="18" charset="0"/>
              </a:rPr>
              <a:t>P: Lượng mưa trung bình năm</a:t>
            </a:r>
          </a:p>
        </p:txBody>
      </p:sp>
      <p:sp>
        <p:nvSpPr>
          <p:cNvPr id="24" name="Rectangle: Rounded Corners 7">
            <a:extLst>
              <a:ext uri="{FF2B5EF4-FFF2-40B4-BE49-F238E27FC236}">
                <a16:creationId xmlns:a16="http://schemas.microsoft.com/office/drawing/2014/main" xmlns="" id="{09CD7DA3-870E-45AC-9BA5-014F990F81AD}"/>
              </a:ext>
            </a:extLst>
          </p:cNvPr>
          <p:cNvSpPr/>
          <p:nvPr/>
        </p:nvSpPr>
        <p:spPr>
          <a:xfrm>
            <a:off x="1522103" y="1474360"/>
            <a:ext cx="5459502" cy="964040"/>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33CC"/>
                </a:solidFill>
                <a:latin typeface="Times New Roman" panose="02020603050405020304" pitchFamily="18" charset="0"/>
                <a:cs typeface="Times New Roman" panose="02020603050405020304" pitchFamily="18" charset="0"/>
              </a:rPr>
              <a:t>L</a:t>
            </a:r>
            <a:r>
              <a:rPr lang="vi-VN" sz="2800" b="1" dirty="0" smtClean="0">
                <a:solidFill>
                  <a:srgbClr val="0033CC"/>
                </a:solidFill>
                <a:latin typeface="Times New Roman" panose="02020603050405020304" pitchFamily="18" charset="0"/>
                <a:cs typeface="Times New Roman" panose="02020603050405020304" pitchFamily="18" charset="0"/>
              </a:rPr>
              <a:t>ượng mưa</a:t>
            </a:r>
            <a:endParaRPr lang="vi-VN" sz="2800" b="1" dirty="0">
              <a:solidFill>
                <a:srgbClr val="0033CC"/>
              </a:solidFill>
              <a:latin typeface="Times New Roman" panose="02020603050405020304" pitchFamily="18" charset="0"/>
              <a:cs typeface="Times New Roman" panose="02020603050405020304" pitchFamily="18" charset="0"/>
            </a:endParaRPr>
          </a:p>
        </p:txBody>
      </p:sp>
      <p:pic>
        <p:nvPicPr>
          <p:cNvPr id="27" name="Picture 2" descr="icon-ban-tay - Nha Khoa Quốc Tế Á Châu"/>
          <p:cNvPicPr>
            <a:picLocks noChangeAspect="1" noChangeArrowheads="1"/>
          </p:cNvPicPr>
          <p:nvPr/>
        </p:nvPicPr>
        <p:blipFill rotWithShape="1">
          <a:blip r:embed="rId5">
            <a:extLst>
              <a:ext uri="{28A0092B-C50C-407E-A947-70E740481C1C}">
                <a14:useLocalDpi xmlns:a14="http://schemas.microsoft.com/office/drawing/2010/main" val="0"/>
              </a:ext>
            </a:extLst>
          </a:blip>
          <a:srcRect t="22938" b="27061"/>
          <a:stretch/>
        </p:blipFill>
        <p:spPr bwMode="auto">
          <a:xfrm>
            <a:off x="192500" y="1630471"/>
            <a:ext cx="1303634" cy="65181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스트 라이프 카탈로그 만화 일러스트 카탈로그 일러스트 Ppt 카탈로그, 스트라이프 카탈로그, 만화 삽화, 카탈로그 일러스트무료  다운로드를위한 PNG 및 PSD 파일"/>
          <p:cNvPicPr>
            <a:picLocks noChangeAspect="1" noChangeArrowheads="1"/>
          </p:cNvPicPr>
          <p:nvPr/>
        </p:nvPicPr>
        <p:blipFill rotWithShape="1">
          <a:blip r:embed="rId2">
            <a:extLst>
              <a:ext uri="{28A0092B-C50C-407E-A947-70E740481C1C}">
                <a14:useLocalDpi xmlns:a14="http://schemas.microsoft.com/office/drawing/2010/main" val="0"/>
              </a:ext>
            </a:extLst>
          </a:blip>
          <a:srcRect l="6473" t="28275" r="6713" b="51630"/>
          <a:stretch/>
        </p:blipFill>
        <p:spPr bwMode="auto">
          <a:xfrm>
            <a:off x="403334" y="2438400"/>
            <a:ext cx="7009781" cy="1039091"/>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Rounded Corners 7">
            <a:extLst>
              <a:ext uri="{FF2B5EF4-FFF2-40B4-BE49-F238E27FC236}">
                <a16:creationId xmlns:a16="http://schemas.microsoft.com/office/drawing/2014/main" xmlns="" id="{9C8CB8A0-CA76-4A71-B990-0741CE8ED4AB}"/>
              </a:ext>
            </a:extLst>
          </p:cNvPr>
          <p:cNvSpPr/>
          <p:nvPr/>
        </p:nvSpPr>
        <p:spPr>
          <a:xfrm>
            <a:off x="1411331" y="566070"/>
            <a:ext cx="6027692" cy="70009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chemeClr val="tx1"/>
                </a:solidFill>
                <a:latin typeface="Times New Roman" panose="02020603050405020304" pitchFamily="18" charset="0"/>
                <a:cs typeface="Times New Roman" panose="02020603050405020304" pitchFamily="18" charset="0"/>
              </a:rPr>
              <a:t>Trục</a:t>
            </a:r>
            <a:r>
              <a:rPr lang="en-US" sz="2800" b="1" dirty="0" smtClean="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bên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tay</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smtClean="0">
                <a:solidFill>
                  <a:schemeClr val="tx1"/>
                </a:solidFill>
                <a:latin typeface="Times New Roman" panose="02020603050405020304" pitchFamily="18" charset="0"/>
                <a:cs typeface="Times New Roman" panose="02020603050405020304" pitchFamily="18" charset="0"/>
              </a:rPr>
              <a:t>phải</a:t>
            </a:r>
            <a:r>
              <a:rPr lang="en-US" sz="2800" b="1" dirty="0" smtClean="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thể</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hiện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yếu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tố</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smtClean="0">
                <a:solidFill>
                  <a:schemeClr val="tx1"/>
                </a:solidFill>
                <a:latin typeface="Times New Roman" panose="02020603050405020304" pitchFamily="18" charset="0"/>
                <a:cs typeface="Times New Roman" panose="02020603050405020304" pitchFamily="18" charset="0"/>
              </a:rPr>
              <a:t>nào</a:t>
            </a:r>
            <a:r>
              <a:rPr lang="en-US" sz="2800" b="1" dirty="0" smtClean="0">
                <a:solidFill>
                  <a:schemeClr val="tx1"/>
                </a:solidFill>
                <a:latin typeface="Times New Roman" panose="02020603050405020304" pitchFamily="18" charset="0"/>
                <a:cs typeface="Times New Roman" panose="02020603050405020304" pitchFamily="18" charset="0"/>
              </a:rPr>
              <a:t>?</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30" name="Rectangle: Rounded Corners 7">
            <a:extLst>
              <a:ext uri="{FF2B5EF4-FFF2-40B4-BE49-F238E27FC236}">
                <a16:creationId xmlns:a16="http://schemas.microsoft.com/office/drawing/2014/main" xmlns="" id="{9C8CB8A0-CA76-4A71-B990-0741CE8ED4AB}"/>
              </a:ext>
            </a:extLst>
          </p:cNvPr>
          <p:cNvSpPr/>
          <p:nvPr/>
        </p:nvSpPr>
        <p:spPr>
          <a:xfrm>
            <a:off x="553185" y="2556143"/>
            <a:ext cx="445585" cy="46870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latin typeface="Times New Roman" panose="02020603050405020304" pitchFamily="18" charset="0"/>
                <a:cs typeface="Times New Roman" panose="02020603050405020304" pitchFamily="18" charset="0"/>
              </a:rPr>
              <a:t>5</a:t>
            </a:r>
            <a:endParaRPr lang="en-US" sz="3600" b="1" dirty="0">
              <a:solidFill>
                <a:schemeClr val="tx1"/>
              </a:solidFill>
              <a:latin typeface="Times New Roman" panose="02020603050405020304" pitchFamily="18" charset="0"/>
              <a:cs typeface="Times New Roman" panose="02020603050405020304" pitchFamily="18" charset="0"/>
            </a:endParaRPr>
          </a:p>
        </p:txBody>
      </p:sp>
      <p:sp>
        <p:nvSpPr>
          <p:cNvPr id="31" name="Rectangle: Rounded Corners 7">
            <a:extLst>
              <a:ext uri="{FF2B5EF4-FFF2-40B4-BE49-F238E27FC236}">
                <a16:creationId xmlns:a16="http://schemas.microsoft.com/office/drawing/2014/main" xmlns="" id="{09CD7DA3-870E-45AC-9BA5-014F990F81AD}"/>
              </a:ext>
            </a:extLst>
          </p:cNvPr>
          <p:cNvSpPr/>
          <p:nvPr/>
        </p:nvSpPr>
        <p:spPr>
          <a:xfrm>
            <a:off x="1453763" y="3609088"/>
            <a:ext cx="5459502" cy="964040"/>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0033CC"/>
                </a:solidFill>
                <a:latin typeface="Times New Roman" panose="02020603050405020304" pitchFamily="18" charset="0"/>
                <a:cs typeface="Times New Roman" panose="02020603050405020304" pitchFamily="18" charset="0"/>
              </a:rPr>
              <a:t>mm</a:t>
            </a:r>
            <a:endParaRPr lang="vi-VN" sz="2800" b="1" dirty="0">
              <a:solidFill>
                <a:srgbClr val="0033CC"/>
              </a:solidFill>
              <a:latin typeface="Times New Roman" panose="02020603050405020304" pitchFamily="18" charset="0"/>
              <a:cs typeface="Times New Roman" panose="02020603050405020304" pitchFamily="18" charset="0"/>
            </a:endParaRPr>
          </a:p>
        </p:txBody>
      </p:sp>
      <p:pic>
        <p:nvPicPr>
          <p:cNvPr id="32" name="Picture 2" descr="icon-ban-tay - Nha Khoa Quốc Tế Á Châu"/>
          <p:cNvPicPr>
            <a:picLocks noChangeAspect="1" noChangeArrowheads="1"/>
          </p:cNvPicPr>
          <p:nvPr/>
        </p:nvPicPr>
        <p:blipFill rotWithShape="1">
          <a:blip r:embed="rId5">
            <a:extLst>
              <a:ext uri="{28A0092B-C50C-407E-A947-70E740481C1C}">
                <a14:useLocalDpi xmlns:a14="http://schemas.microsoft.com/office/drawing/2010/main" val="0"/>
              </a:ext>
            </a:extLst>
          </a:blip>
          <a:srcRect t="22938" b="27061"/>
          <a:stretch/>
        </p:blipFill>
        <p:spPr bwMode="auto">
          <a:xfrm>
            <a:off x="124160" y="3765199"/>
            <a:ext cx="1303634" cy="651817"/>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스트 라이프 카탈로그 만화 일러스트 카탈로그 일러스트 Ppt 카탈로그, 스트라이프 카탈로그, 만화 삽화, 카탈로그 일러스트무료  다운로드를위한 PNG 및 PSD 파일"/>
          <p:cNvPicPr>
            <a:picLocks noChangeAspect="1" noChangeArrowheads="1"/>
          </p:cNvPicPr>
          <p:nvPr/>
        </p:nvPicPr>
        <p:blipFill rotWithShape="1">
          <a:blip r:embed="rId2">
            <a:extLst>
              <a:ext uri="{28A0092B-C50C-407E-A947-70E740481C1C}">
                <a14:useLocalDpi xmlns:a14="http://schemas.microsoft.com/office/drawing/2010/main" val="0"/>
              </a:ext>
            </a:extLst>
          </a:blip>
          <a:srcRect l="6473" t="28275" r="6713" b="51630"/>
          <a:stretch/>
        </p:blipFill>
        <p:spPr bwMode="auto">
          <a:xfrm>
            <a:off x="471674" y="4495503"/>
            <a:ext cx="7009781" cy="1239907"/>
          </a:xfrm>
          <a:prstGeom prst="rect">
            <a:avLst/>
          </a:prstGeom>
          <a:noFill/>
          <a:extLst>
            <a:ext uri="{909E8E84-426E-40DD-AFC4-6F175D3DCCD1}">
              <a14:hiddenFill xmlns:a14="http://schemas.microsoft.com/office/drawing/2010/main">
                <a:solidFill>
                  <a:srgbClr val="FFFFFF"/>
                </a:solidFill>
              </a14:hiddenFill>
            </a:ext>
          </a:extLst>
        </p:spPr>
      </p:pic>
      <p:sp>
        <p:nvSpPr>
          <p:cNvPr id="34" name="Rectangle: Rounded Corners 7">
            <a:extLst>
              <a:ext uri="{FF2B5EF4-FFF2-40B4-BE49-F238E27FC236}">
                <a16:creationId xmlns:a16="http://schemas.microsoft.com/office/drawing/2014/main" xmlns="" id="{9C8CB8A0-CA76-4A71-B990-0741CE8ED4AB}"/>
              </a:ext>
            </a:extLst>
          </p:cNvPr>
          <p:cNvSpPr/>
          <p:nvPr/>
        </p:nvSpPr>
        <p:spPr>
          <a:xfrm>
            <a:off x="1427794" y="2765138"/>
            <a:ext cx="5931019" cy="70009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smtClean="0">
                <a:solidFill>
                  <a:schemeClr val="tx1"/>
                </a:solidFill>
                <a:latin typeface="Times New Roman" panose="02020603050405020304" pitchFamily="18" charset="0"/>
                <a:cs typeface="Times New Roman" panose="02020603050405020304" pitchFamily="18" charset="0"/>
              </a:rPr>
              <a:t>Đơn </a:t>
            </a:r>
            <a:r>
              <a:rPr lang="vi-VN" sz="2800" b="1" dirty="0">
                <a:solidFill>
                  <a:schemeClr val="tx1"/>
                </a:solidFill>
                <a:latin typeface="Times New Roman" panose="02020603050405020304" pitchFamily="18" charset="0"/>
                <a:cs typeface="Times New Roman" panose="02020603050405020304" pitchFamily="18" charset="0"/>
              </a:rPr>
              <a:t>vị đo của yếu tố ở cột bên </a:t>
            </a:r>
            <a:r>
              <a:rPr lang="en-US" sz="2800" b="1" dirty="0" err="1" smtClean="0">
                <a:solidFill>
                  <a:schemeClr val="tx1"/>
                </a:solidFill>
                <a:latin typeface="Times New Roman" panose="02020603050405020304" pitchFamily="18" charset="0"/>
                <a:cs typeface="Times New Roman" panose="02020603050405020304" pitchFamily="18" charset="0"/>
              </a:rPr>
              <a:t>phải</a:t>
            </a:r>
            <a:r>
              <a:rPr lang="vi-VN" sz="2800" b="1" dirty="0" smtClean="0">
                <a:solidFill>
                  <a:schemeClr val="tx1"/>
                </a:solidFill>
                <a:latin typeface="Times New Roman" panose="02020603050405020304" pitchFamily="18" charset="0"/>
                <a:cs typeface="Times New Roman" panose="02020603050405020304" pitchFamily="18" charset="0"/>
              </a:rPr>
              <a:t>?</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35" name="Rectangle: Rounded Corners 7">
            <a:extLst>
              <a:ext uri="{FF2B5EF4-FFF2-40B4-BE49-F238E27FC236}">
                <a16:creationId xmlns:a16="http://schemas.microsoft.com/office/drawing/2014/main" xmlns="" id="{9C8CB8A0-CA76-4A71-B990-0741CE8ED4AB}"/>
              </a:ext>
            </a:extLst>
          </p:cNvPr>
          <p:cNvSpPr/>
          <p:nvPr/>
        </p:nvSpPr>
        <p:spPr>
          <a:xfrm>
            <a:off x="621525" y="4690871"/>
            <a:ext cx="445585" cy="46870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latin typeface="Times New Roman" panose="02020603050405020304" pitchFamily="18" charset="0"/>
                <a:cs typeface="Times New Roman" panose="02020603050405020304" pitchFamily="18" charset="0"/>
              </a:rPr>
              <a:t>6</a:t>
            </a:r>
            <a:endParaRPr lang="en-US" sz="3600" b="1" dirty="0">
              <a:solidFill>
                <a:schemeClr val="tx1"/>
              </a:solidFill>
              <a:latin typeface="Times New Roman" panose="02020603050405020304" pitchFamily="18" charset="0"/>
              <a:cs typeface="Times New Roman" panose="02020603050405020304" pitchFamily="18" charset="0"/>
            </a:endParaRPr>
          </a:p>
        </p:txBody>
      </p:sp>
      <p:pic>
        <p:nvPicPr>
          <p:cNvPr id="37" name="Picture 2" descr="icon-ban-tay - Nha Khoa Quốc Tế Á Châu"/>
          <p:cNvPicPr>
            <a:picLocks noChangeAspect="1" noChangeArrowheads="1"/>
          </p:cNvPicPr>
          <p:nvPr/>
        </p:nvPicPr>
        <p:blipFill rotWithShape="1">
          <a:blip r:embed="rId5">
            <a:extLst>
              <a:ext uri="{28A0092B-C50C-407E-A947-70E740481C1C}">
                <a14:useLocalDpi xmlns:a14="http://schemas.microsoft.com/office/drawing/2010/main" val="0"/>
              </a:ext>
            </a:extLst>
          </a:blip>
          <a:srcRect t="22938" b="27061"/>
          <a:stretch/>
        </p:blipFill>
        <p:spPr bwMode="auto">
          <a:xfrm>
            <a:off x="192500" y="5899927"/>
            <a:ext cx="1303634" cy="651817"/>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Rounded Corners 7">
            <a:extLst>
              <a:ext uri="{FF2B5EF4-FFF2-40B4-BE49-F238E27FC236}">
                <a16:creationId xmlns:a16="http://schemas.microsoft.com/office/drawing/2014/main" xmlns="" id="{9C8CB8A0-CA76-4A71-B990-0741CE8ED4AB}"/>
              </a:ext>
            </a:extLst>
          </p:cNvPr>
          <p:cNvSpPr/>
          <p:nvPr/>
        </p:nvSpPr>
        <p:spPr>
          <a:xfrm>
            <a:off x="1579525" y="4926452"/>
            <a:ext cx="4794077" cy="668281"/>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smtClean="0">
                <a:solidFill>
                  <a:schemeClr val="tx1"/>
                </a:solidFill>
                <a:latin typeface="Times New Roman" panose="02020603050405020304" pitchFamily="18" charset="0"/>
                <a:cs typeface="Times New Roman" panose="02020603050405020304" pitchFamily="18" charset="0"/>
              </a:rPr>
              <a:t>Biểu </a:t>
            </a:r>
            <a:r>
              <a:rPr lang="vi-VN" sz="2800" b="1" dirty="0">
                <a:solidFill>
                  <a:schemeClr val="tx1"/>
                </a:solidFill>
                <a:latin typeface="Times New Roman" panose="02020603050405020304" pitchFamily="18" charset="0"/>
                <a:cs typeface="Times New Roman" panose="02020603050405020304" pitchFamily="18" charset="0"/>
              </a:rPr>
              <a:t>đồ cột màu xanh thể hiện cho yếu tố </a:t>
            </a:r>
            <a:r>
              <a:rPr lang="vi-VN" sz="2800" b="1" dirty="0" smtClean="0">
                <a:solidFill>
                  <a:schemeClr val="tx1"/>
                </a:solidFill>
                <a:latin typeface="Times New Roman" panose="02020603050405020304" pitchFamily="18" charset="0"/>
                <a:cs typeface="Times New Roman" panose="02020603050405020304" pitchFamily="18" charset="0"/>
              </a:rPr>
              <a:t>nào?</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23" name="Rectangle: Rounded Corners 7">
            <a:extLst>
              <a:ext uri="{FF2B5EF4-FFF2-40B4-BE49-F238E27FC236}">
                <a16:creationId xmlns:a16="http://schemas.microsoft.com/office/drawing/2014/main" xmlns="" id="{09CD7DA3-870E-45AC-9BA5-014F990F81AD}"/>
              </a:ext>
            </a:extLst>
          </p:cNvPr>
          <p:cNvSpPr/>
          <p:nvPr/>
        </p:nvSpPr>
        <p:spPr>
          <a:xfrm>
            <a:off x="1427794" y="5747667"/>
            <a:ext cx="5459502" cy="964040"/>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33CC"/>
                </a:solidFill>
                <a:latin typeface="Times New Roman" panose="02020603050405020304" pitchFamily="18" charset="0"/>
                <a:cs typeface="Times New Roman" panose="02020603050405020304" pitchFamily="18" charset="0"/>
              </a:rPr>
              <a:t>L</a:t>
            </a:r>
            <a:r>
              <a:rPr lang="vi-VN" sz="2800" b="1" dirty="0" smtClean="0">
                <a:solidFill>
                  <a:srgbClr val="0033CC"/>
                </a:solidFill>
                <a:latin typeface="Times New Roman" panose="02020603050405020304" pitchFamily="18" charset="0"/>
                <a:cs typeface="Times New Roman" panose="02020603050405020304" pitchFamily="18" charset="0"/>
              </a:rPr>
              <a:t>ượng mưa</a:t>
            </a:r>
            <a:endParaRPr lang="vi-VN" sz="2800" b="1" dirty="0">
              <a:solidFill>
                <a:srgbClr val="0033C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0508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barn(inVertical)">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barn(inVertical)">
                                      <p:cBhvr>
                                        <p:cTn id="15" dur="500"/>
                                        <p:tgtEl>
                                          <p:spTgt spid="27"/>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barn(inVertical)">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barn(inVertical)">
                                      <p:cBhvr>
                                        <p:cTn id="23" dur="500"/>
                                        <p:tgtEl>
                                          <p:spTgt spid="30"/>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barn(inVertical)">
                                      <p:cBhvr>
                                        <p:cTn id="26" dur="500"/>
                                        <p:tgtEl>
                                          <p:spTgt spid="34"/>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barn(inVertical)">
                                      <p:cBhvr>
                                        <p:cTn id="31" dur="500"/>
                                        <p:tgtEl>
                                          <p:spTgt spid="32"/>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barn(inVertical)">
                                      <p:cBhvr>
                                        <p:cTn id="34" dur="500"/>
                                        <p:tgtEl>
                                          <p:spTgt spid="31"/>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barn(inVertical)">
                                      <p:cBhvr>
                                        <p:cTn id="39" dur="500"/>
                                        <p:tgtEl>
                                          <p:spTgt spid="35"/>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barn(inVertical)">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7"/>
                                        </p:tgtEl>
                                        <p:attrNameLst>
                                          <p:attrName>style.visibility</p:attrName>
                                        </p:attrNameLst>
                                      </p:cBhvr>
                                      <p:to>
                                        <p:strVal val="visible"/>
                                      </p:to>
                                    </p:set>
                                    <p:animEffect transition="in" filter="barn(inVertical)">
                                      <p:cBhvr>
                                        <p:cTn id="47" dur="500"/>
                                        <p:tgtEl>
                                          <p:spTgt spid="37"/>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barn(inVertical)">
                                      <p:cBhvr>
                                        <p:cTn id="5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animBg="1"/>
      <p:bldP spid="29" grpId="0"/>
      <p:bldP spid="30" grpId="0"/>
      <p:bldP spid="31" grpId="0" animBg="1"/>
      <p:bldP spid="34" grpId="0"/>
      <p:bldP spid="35" grpId="0"/>
      <p:bldP spid="21" grpId="0"/>
      <p:bldP spid="2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스트 라이프 카탈로그 만화 일러스트 카탈로그 일러스트 Ppt 카탈로그, 스트라이프 카탈로그, 만화 삽화, 카탈로그 일러스트무료  다운로드를위한 PNG 및 PSD 파일"/>
          <p:cNvPicPr>
            <a:picLocks noChangeAspect="1" noChangeArrowheads="1"/>
          </p:cNvPicPr>
          <p:nvPr/>
        </p:nvPicPr>
        <p:blipFill rotWithShape="1">
          <a:blip r:embed="rId2">
            <a:extLst>
              <a:ext uri="{28A0092B-C50C-407E-A947-70E740481C1C}">
                <a14:useLocalDpi xmlns:a14="http://schemas.microsoft.com/office/drawing/2010/main" val="0"/>
              </a:ext>
            </a:extLst>
          </a:blip>
          <a:srcRect l="6473" t="28275" r="6713" b="51630"/>
          <a:stretch/>
        </p:blipFill>
        <p:spPr bwMode="auto">
          <a:xfrm>
            <a:off x="471674" y="-8550"/>
            <a:ext cx="6941441" cy="1351314"/>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Rounded Corners 7">
            <a:extLst>
              <a:ext uri="{FF2B5EF4-FFF2-40B4-BE49-F238E27FC236}">
                <a16:creationId xmlns:a16="http://schemas.microsoft.com/office/drawing/2014/main" xmlns="" id="{9C8CB8A0-CA76-4A71-B990-0741CE8ED4AB}"/>
              </a:ext>
            </a:extLst>
          </p:cNvPr>
          <p:cNvSpPr/>
          <p:nvPr/>
        </p:nvSpPr>
        <p:spPr>
          <a:xfrm>
            <a:off x="774716" y="266494"/>
            <a:ext cx="445585" cy="46870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latin typeface="Times New Roman" panose="02020603050405020304" pitchFamily="18" charset="0"/>
                <a:cs typeface="Times New Roman" panose="02020603050405020304" pitchFamily="18" charset="0"/>
              </a:rPr>
              <a:t>7</a:t>
            </a:r>
            <a:endParaRPr lang="en-US" sz="3600" b="1" dirty="0">
              <a:solidFill>
                <a:schemeClr val="tx1"/>
              </a:solidFill>
              <a:latin typeface="Times New Roman" panose="02020603050405020304" pitchFamily="18" charset="0"/>
              <a:cs typeface="Times New Roman" panose="02020603050405020304" pitchFamily="18" charset="0"/>
            </a:endParaRPr>
          </a:p>
        </p:txBody>
      </p:sp>
      <p:pic>
        <p:nvPicPr>
          <p:cNvPr id="3074" name="Picture 1"/>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7964781" y="184873"/>
            <a:ext cx="3818215" cy="4984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7616901" y="5168874"/>
            <a:ext cx="4166095" cy="800219"/>
          </a:xfrm>
          <a:prstGeom prst="rect">
            <a:avLst/>
          </a:prstGeom>
        </p:spPr>
        <p:txBody>
          <a:bodyPr wrap="square">
            <a:spAutoFit/>
          </a:bodyPr>
          <a:lstStyle/>
          <a:p>
            <a:pPr algn="ctr">
              <a:lnSpc>
                <a:spcPct val="115000"/>
              </a:lnSpc>
            </a:pPr>
            <a:r>
              <a:rPr lang="en-US" sz="2000" b="1" dirty="0" err="1">
                <a:latin typeface="Times New Roman" panose="02020603050405020304" pitchFamily="18" charset="0"/>
                <a:ea typeface="Tahoma" panose="020B0604030504040204" pitchFamily="34" charset="0"/>
                <a:cs typeface="Times New Roman" panose="02020603050405020304" pitchFamily="18" charset="0"/>
              </a:rPr>
              <a:t>Hình</a:t>
            </a:r>
            <a:r>
              <a:rPr lang="en-US" sz="2000" b="1" dirty="0">
                <a:latin typeface="Times New Roman" panose="02020603050405020304" pitchFamily="18" charset="0"/>
                <a:ea typeface="Tahoma" panose="020B0604030504040204" pitchFamily="34" charset="0"/>
                <a:cs typeface="Times New Roman" panose="02020603050405020304" pitchFamily="18" charset="0"/>
              </a:rPr>
              <a:t> 1. </a:t>
            </a:r>
            <a:r>
              <a:rPr lang="en-US" sz="2000" b="1" dirty="0" err="1">
                <a:latin typeface="Times New Roman" panose="02020603050405020304" pitchFamily="18" charset="0"/>
                <a:ea typeface="Tahoma" panose="020B0604030504040204" pitchFamily="34" charset="0"/>
                <a:cs typeface="Times New Roman" panose="02020603050405020304" pitchFamily="18" charset="0"/>
              </a:rPr>
              <a:t>Biểu</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latin typeface="Times New Roman" panose="02020603050405020304" pitchFamily="18" charset="0"/>
                <a:ea typeface="Tahoma" panose="020B0604030504040204" pitchFamily="34" charset="0"/>
                <a:cs typeface="Times New Roman" panose="02020603050405020304" pitchFamily="18" charset="0"/>
              </a:rPr>
              <a:t>đồ</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latin typeface="Times New Roman" panose="02020603050405020304" pitchFamily="18" charset="0"/>
                <a:ea typeface="Tahoma" panose="020B0604030504040204" pitchFamily="34" charset="0"/>
                <a:cs typeface="Times New Roman" panose="02020603050405020304" pitchFamily="18" charset="0"/>
              </a:rPr>
              <a:t>nhiệt</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latin typeface="Times New Roman" panose="02020603050405020304" pitchFamily="18" charset="0"/>
                <a:ea typeface="Tahoma" panose="020B0604030504040204" pitchFamily="34" charset="0"/>
                <a:cs typeface="Times New Roman" panose="02020603050405020304" pitchFamily="18" charset="0"/>
              </a:rPr>
              <a:t>độ</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latin typeface="Times New Roman" panose="02020603050405020304" pitchFamily="18" charset="0"/>
                <a:ea typeface="Tahoma" panose="020B0604030504040204" pitchFamily="34" charset="0"/>
                <a:cs typeface="Times New Roman" panose="02020603050405020304" pitchFamily="18" charset="0"/>
              </a:rPr>
              <a:t>lượng</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latin typeface="Times New Roman" panose="02020603050405020304" pitchFamily="18" charset="0"/>
                <a:ea typeface="Tahoma" panose="020B0604030504040204" pitchFamily="34" charset="0"/>
                <a:cs typeface="Times New Roman" panose="02020603050405020304" pitchFamily="18" charset="0"/>
              </a:rPr>
              <a:t>mưa</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latin typeface="Times New Roman" panose="02020603050405020304" pitchFamily="18" charset="0"/>
                <a:ea typeface="Tahoma" panose="020B0604030504040204" pitchFamily="34" charset="0"/>
                <a:cs typeface="Times New Roman" panose="02020603050405020304" pitchFamily="18" charset="0"/>
              </a:rPr>
              <a:t>tại</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latin typeface="Times New Roman" panose="02020603050405020304" pitchFamily="18" charset="0"/>
                <a:ea typeface="Tahoma" panose="020B0604030504040204" pitchFamily="34" charset="0"/>
                <a:cs typeface="Times New Roman" panose="02020603050405020304" pitchFamily="18" charset="0"/>
              </a:rPr>
              <a:t>trạm</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latin typeface="Times New Roman" panose="02020603050405020304" pitchFamily="18" charset="0"/>
                <a:ea typeface="Tahoma" panose="020B0604030504040204" pitchFamily="34" charset="0"/>
                <a:cs typeface="Times New Roman" panose="02020603050405020304" pitchFamily="18" charset="0"/>
              </a:rPr>
              <a:t>Láng</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latin typeface="Times New Roman" panose="02020603050405020304" pitchFamily="18" charset="0"/>
                <a:ea typeface="Tahoma" panose="020B0604030504040204" pitchFamily="34" charset="0"/>
                <a:cs typeface="Times New Roman" panose="02020603050405020304" pitchFamily="18" charset="0"/>
              </a:rPr>
              <a:t>Hà</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latin typeface="Times New Roman" panose="02020603050405020304" pitchFamily="18" charset="0"/>
                <a:ea typeface="Tahoma" panose="020B0604030504040204" pitchFamily="34" charset="0"/>
                <a:cs typeface="Times New Roman" panose="02020603050405020304" pitchFamily="18" charset="0"/>
              </a:rPr>
              <a:t>Nội</a:t>
            </a:r>
            <a:r>
              <a:rPr lang="en-US" sz="2000" b="1" dirty="0">
                <a:latin typeface="Times New Roman" panose="02020603050405020304" pitchFamily="18" charset="0"/>
                <a:ea typeface="Tahoma" panose="020B0604030504040204" pitchFamily="34" charset="0"/>
                <a:cs typeface="Times New Roman" panose="02020603050405020304" pitchFamily="18" charset="0"/>
              </a:rPr>
              <a:t>)</a:t>
            </a:r>
          </a:p>
        </p:txBody>
      </p:sp>
      <p:sp>
        <p:nvSpPr>
          <p:cNvPr id="4" name="Rectangle 3"/>
          <p:cNvSpPr/>
          <p:nvPr/>
        </p:nvSpPr>
        <p:spPr>
          <a:xfrm>
            <a:off x="8160512" y="5969093"/>
            <a:ext cx="3435927" cy="1015663"/>
          </a:xfrm>
          <a:prstGeom prst="rect">
            <a:avLst/>
          </a:prstGeom>
        </p:spPr>
        <p:txBody>
          <a:bodyPr wrap="square">
            <a:spAutoFit/>
          </a:bodyPr>
          <a:lstStyle/>
          <a:p>
            <a:r>
              <a:rPr lang="vi-VN" sz="2000" b="1" dirty="0">
                <a:solidFill>
                  <a:srgbClr val="0033CC"/>
                </a:solidFill>
                <a:latin typeface="Times New Roman" panose="02020603050405020304" pitchFamily="18" charset="0"/>
                <a:cs typeface="Times New Roman" panose="02020603050405020304" pitchFamily="18" charset="0"/>
              </a:rPr>
              <a:t>T: nhiệt độ trung bình năm</a:t>
            </a:r>
          </a:p>
          <a:p>
            <a:r>
              <a:rPr lang="vi-VN" sz="2000" b="1" dirty="0">
                <a:solidFill>
                  <a:srgbClr val="0033CC"/>
                </a:solidFill>
                <a:latin typeface="Times New Roman" panose="02020603050405020304" pitchFamily="18" charset="0"/>
                <a:cs typeface="Times New Roman" panose="02020603050405020304" pitchFamily="18" charset="0"/>
              </a:rPr>
              <a:t>P: Lượng mưa trung bình năm</a:t>
            </a:r>
          </a:p>
        </p:txBody>
      </p:sp>
      <p:sp>
        <p:nvSpPr>
          <p:cNvPr id="24" name="Rectangle: Rounded Corners 7">
            <a:extLst>
              <a:ext uri="{FF2B5EF4-FFF2-40B4-BE49-F238E27FC236}">
                <a16:creationId xmlns:a16="http://schemas.microsoft.com/office/drawing/2014/main" xmlns="" id="{09CD7DA3-870E-45AC-9BA5-014F990F81AD}"/>
              </a:ext>
            </a:extLst>
          </p:cNvPr>
          <p:cNvSpPr/>
          <p:nvPr/>
        </p:nvSpPr>
        <p:spPr>
          <a:xfrm>
            <a:off x="1522103" y="1474360"/>
            <a:ext cx="5459502" cy="519077"/>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rgbClr val="0033CC"/>
                </a:solidFill>
                <a:latin typeface="Times New Roman" panose="02020603050405020304" pitchFamily="18" charset="0"/>
                <a:cs typeface="Times New Roman" panose="02020603050405020304" pitchFamily="18" charset="0"/>
              </a:rPr>
              <a:t>Nhiệt</a:t>
            </a:r>
            <a:r>
              <a:rPr lang="en-US" sz="2800" b="1" dirty="0" smtClean="0">
                <a:solidFill>
                  <a:srgbClr val="0033CC"/>
                </a:solidFill>
                <a:latin typeface="Times New Roman" panose="02020603050405020304" pitchFamily="18" charset="0"/>
                <a:cs typeface="Times New Roman" panose="02020603050405020304" pitchFamily="18" charset="0"/>
              </a:rPr>
              <a:t> </a:t>
            </a:r>
            <a:r>
              <a:rPr lang="en-US" sz="2800" b="1" dirty="0" err="1" smtClean="0">
                <a:solidFill>
                  <a:srgbClr val="0033CC"/>
                </a:solidFill>
                <a:latin typeface="Times New Roman" panose="02020603050405020304" pitchFamily="18" charset="0"/>
                <a:cs typeface="Times New Roman" panose="02020603050405020304" pitchFamily="18" charset="0"/>
              </a:rPr>
              <a:t>độ</a:t>
            </a:r>
            <a:endParaRPr lang="vi-VN" sz="2800" b="1" dirty="0">
              <a:solidFill>
                <a:srgbClr val="0033CC"/>
              </a:solidFill>
              <a:latin typeface="Times New Roman" panose="02020603050405020304" pitchFamily="18" charset="0"/>
              <a:cs typeface="Times New Roman" panose="02020603050405020304" pitchFamily="18" charset="0"/>
            </a:endParaRPr>
          </a:p>
        </p:txBody>
      </p:sp>
      <p:pic>
        <p:nvPicPr>
          <p:cNvPr id="27" name="Picture 2" descr="icon-ban-tay - Nha Khoa Quốc Tế Á Châu"/>
          <p:cNvPicPr>
            <a:picLocks noChangeAspect="1" noChangeArrowheads="1"/>
          </p:cNvPicPr>
          <p:nvPr/>
        </p:nvPicPr>
        <p:blipFill rotWithShape="1">
          <a:blip r:embed="rId5">
            <a:extLst>
              <a:ext uri="{28A0092B-C50C-407E-A947-70E740481C1C}">
                <a14:useLocalDpi xmlns:a14="http://schemas.microsoft.com/office/drawing/2010/main" val="0"/>
              </a:ext>
            </a:extLst>
          </a:blip>
          <a:srcRect t="22938" b="27061"/>
          <a:stretch/>
        </p:blipFill>
        <p:spPr bwMode="auto">
          <a:xfrm>
            <a:off x="192810" y="1365024"/>
            <a:ext cx="1303634" cy="65181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스트 라이프 카탈로그 만화 일러스트 카탈로그 일러스트 Ppt 카탈로그, 스트라이프 카탈로그, 만화 삽화, 카탈로그 일러스트무료  다운로드를위한 PNG 및 PSD 파일"/>
          <p:cNvPicPr>
            <a:picLocks noChangeAspect="1" noChangeArrowheads="1"/>
          </p:cNvPicPr>
          <p:nvPr/>
        </p:nvPicPr>
        <p:blipFill rotWithShape="1">
          <a:blip r:embed="rId2">
            <a:extLst>
              <a:ext uri="{28A0092B-C50C-407E-A947-70E740481C1C}">
                <a14:useLocalDpi xmlns:a14="http://schemas.microsoft.com/office/drawing/2010/main" val="0"/>
              </a:ext>
            </a:extLst>
          </a:blip>
          <a:srcRect l="6473" t="28275" r="6713" b="51630"/>
          <a:stretch/>
        </p:blipFill>
        <p:spPr bwMode="auto">
          <a:xfrm>
            <a:off x="403334" y="1955217"/>
            <a:ext cx="7009781" cy="1039091"/>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Rounded Corners 7">
            <a:extLst>
              <a:ext uri="{FF2B5EF4-FFF2-40B4-BE49-F238E27FC236}">
                <a16:creationId xmlns:a16="http://schemas.microsoft.com/office/drawing/2014/main" xmlns="" id="{9C8CB8A0-CA76-4A71-B990-0741CE8ED4AB}"/>
              </a:ext>
            </a:extLst>
          </p:cNvPr>
          <p:cNvSpPr/>
          <p:nvPr/>
        </p:nvSpPr>
        <p:spPr>
          <a:xfrm>
            <a:off x="1496134" y="514529"/>
            <a:ext cx="5044019" cy="70009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smtClean="0">
                <a:solidFill>
                  <a:schemeClr val="tx1"/>
                </a:solidFill>
                <a:latin typeface="Times New Roman" panose="02020603050405020304" pitchFamily="18" charset="0"/>
                <a:cs typeface="Times New Roman" panose="02020603050405020304" pitchFamily="18" charset="0"/>
              </a:rPr>
              <a:t>Đường </a:t>
            </a:r>
            <a:r>
              <a:rPr lang="vi-VN" sz="2800" b="1" dirty="0">
                <a:solidFill>
                  <a:schemeClr val="tx1"/>
                </a:solidFill>
                <a:latin typeface="Times New Roman" panose="02020603050405020304" pitchFamily="18" charset="0"/>
                <a:cs typeface="Times New Roman" panose="02020603050405020304" pitchFamily="18" charset="0"/>
              </a:rPr>
              <a:t>biểu diễn màu đỏ thể hiện yếu tố nào?</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30" name="Rectangle: Rounded Corners 7">
            <a:extLst>
              <a:ext uri="{FF2B5EF4-FFF2-40B4-BE49-F238E27FC236}">
                <a16:creationId xmlns:a16="http://schemas.microsoft.com/office/drawing/2014/main" xmlns="" id="{9C8CB8A0-CA76-4A71-B990-0741CE8ED4AB}"/>
              </a:ext>
            </a:extLst>
          </p:cNvPr>
          <p:cNvSpPr/>
          <p:nvPr/>
        </p:nvSpPr>
        <p:spPr>
          <a:xfrm>
            <a:off x="553185" y="2072960"/>
            <a:ext cx="445585" cy="46870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latin typeface="Times New Roman" panose="02020603050405020304" pitchFamily="18" charset="0"/>
                <a:cs typeface="Times New Roman" panose="02020603050405020304" pitchFamily="18" charset="0"/>
              </a:rPr>
              <a:t>8</a:t>
            </a:r>
            <a:endParaRPr lang="en-US" sz="3600" b="1" dirty="0">
              <a:solidFill>
                <a:schemeClr val="tx1"/>
              </a:solidFill>
              <a:latin typeface="Times New Roman" panose="02020603050405020304" pitchFamily="18" charset="0"/>
              <a:cs typeface="Times New Roman" panose="02020603050405020304" pitchFamily="18" charset="0"/>
            </a:endParaRPr>
          </a:p>
        </p:txBody>
      </p:sp>
      <p:sp>
        <p:nvSpPr>
          <p:cNvPr id="31" name="Rectangle: Rounded Corners 7">
            <a:extLst>
              <a:ext uri="{FF2B5EF4-FFF2-40B4-BE49-F238E27FC236}">
                <a16:creationId xmlns:a16="http://schemas.microsoft.com/office/drawing/2014/main" xmlns="" id="{09CD7DA3-870E-45AC-9BA5-014F990F81AD}"/>
              </a:ext>
            </a:extLst>
          </p:cNvPr>
          <p:cNvSpPr/>
          <p:nvPr/>
        </p:nvSpPr>
        <p:spPr>
          <a:xfrm>
            <a:off x="1496134" y="3023237"/>
            <a:ext cx="5459502" cy="549974"/>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rgbClr val="0033CC"/>
                </a:solidFill>
                <a:latin typeface="Times New Roman" panose="02020603050405020304" pitchFamily="18" charset="0"/>
                <a:cs typeface="Times New Roman" panose="02020603050405020304" pitchFamily="18" charset="0"/>
              </a:rPr>
              <a:t>Tháng</a:t>
            </a:r>
            <a:r>
              <a:rPr lang="en-US" sz="2800" b="1" dirty="0" smtClean="0">
                <a:solidFill>
                  <a:srgbClr val="0033CC"/>
                </a:solidFill>
                <a:latin typeface="Times New Roman" panose="02020603050405020304" pitchFamily="18" charset="0"/>
                <a:cs typeface="Times New Roman" panose="02020603050405020304" pitchFamily="18" charset="0"/>
              </a:rPr>
              <a:t> </a:t>
            </a:r>
            <a:endParaRPr lang="vi-VN" sz="2800" b="1" dirty="0">
              <a:solidFill>
                <a:srgbClr val="0033CC"/>
              </a:solidFill>
              <a:latin typeface="Times New Roman" panose="02020603050405020304" pitchFamily="18" charset="0"/>
              <a:cs typeface="Times New Roman" panose="02020603050405020304" pitchFamily="18" charset="0"/>
            </a:endParaRPr>
          </a:p>
        </p:txBody>
      </p:sp>
      <p:pic>
        <p:nvPicPr>
          <p:cNvPr id="32" name="Picture 2" descr="icon-ban-tay - Nha Khoa Quốc Tế Á Châu"/>
          <p:cNvPicPr>
            <a:picLocks noChangeAspect="1" noChangeArrowheads="1"/>
          </p:cNvPicPr>
          <p:nvPr/>
        </p:nvPicPr>
        <p:blipFill rotWithShape="1">
          <a:blip r:embed="rId5">
            <a:extLst>
              <a:ext uri="{28A0092B-C50C-407E-A947-70E740481C1C}">
                <a14:useLocalDpi xmlns:a14="http://schemas.microsoft.com/office/drawing/2010/main" val="0"/>
              </a:ext>
            </a:extLst>
          </a:blip>
          <a:srcRect t="22938" b="27061"/>
          <a:stretch/>
        </p:blipFill>
        <p:spPr bwMode="auto">
          <a:xfrm>
            <a:off x="231948" y="2972315"/>
            <a:ext cx="1303634" cy="651817"/>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스트 라이프 카탈로그 만화 일러스트 카탈로그 일러스트 Ppt 카탈로그, 스트라이프 카탈로그, 만화 삽화, 카탈로그 일러스트무료  다운로드를위한 PNG 및 PSD 파일"/>
          <p:cNvPicPr>
            <a:picLocks noChangeAspect="1" noChangeArrowheads="1"/>
          </p:cNvPicPr>
          <p:nvPr/>
        </p:nvPicPr>
        <p:blipFill rotWithShape="1">
          <a:blip r:embed="rId2">
            <a:extLst>
              <a:ext uri="{28A0092B-C50C-407E-A947-70E740481C1C}">
                <a14:useLocalDpi xmlns:a14="http://schemas.microsoft.com/office/drawing/2010/main" val="0"/>
              </a:ext>
            </a:extLst>
          </a:blip>
          <a:srcRect l="6473" t="28275" r="6713" b="51630"/>
          <a:stretch/>
        </p:blipFill>
        <p:spPr bwMode="auto">
          <a:xfrm>
            <a:off x="471674" y="3606405"/>
            <a:ext cx="7009781" cy="992456"/>
          </a:xfrm>
          <a:prstGeom prst="rect">
            <a:avLst/>
          </a:prstGeom>
          <a:noFill/>
          <a:extLst>
            <a:ext uri="{909E8E84-426E-40DD-AFC4-6F175D3DCCD1}">
              <a14:hiddenFill xmlns:a14="http://schemas.microsoft.com/office/drawing/2010/main">
                <a:solidFill>
                  <a:srgbClr val="FFFFFF"/>
                </a:solidFill>
              </a14:hiddenFill>
            </a:ext>
          </a:extLst>
        </p:spPr>
      </p:pic>
      <p:sp>
        <p:nvSpPr>
          <p:cNvPr id="34" name="Rectangle: Rounded Corners 7">
            <a:extLst>
              <a:ext uri="{FF2B5EF4-FFF2-40B4-BE49-F238E27FC236}">
                <a16:creationId xmlns:a16="http://schemas.microsoft.com/office/drawing/2014/main" xmlns="" id="{9C8CB8A0-CA76-4A71-B990-0741CE8ED4AB}"/>
              </a:ext>
            </a:extLst>
          </p:cNvPr>
          <p:cNvSpPr/>
          <p:nvPr/>
        </p:nvSpPr>
        <p:spPr>
          <a:xfrm>
            <a:off x="1427794" y="2281955"/>
            <a:ext cx="5931019" cy="70009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chemeClr val="tx1"/>
                </a:solidFill>
                <a:latin typeface="Times New Roman" panose="02020603050405020304" pitchFamily="18" charset="0"/>
                <a:cs typeface="Times New Roman" panose="02020603050405020304" pitchFamily="18" charset="0"/>
              </a:rPr>
              <a:t>Trục ngang thể hiện yếu tố </a:t>
            </a:r>
            <a:r>
              <a:rPr lang="vi-VN" sz="2800" b="1" dirty="0" smtClean="0">
                <a:solidFill>
                  <a:schemeClr val="tx1"/>
                </a:solidFill>
                <a:latin typeface="Times New Roman" panose="02020603050405020304" pitchFamily="18" charset="0"/>
                <a:cs typeface="Times New Roman" panose="02020603050405020304" pitchFamily="18" charset="0"/>
              </a:rPr>
              <a:t>nào?</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35" name="Rectangle: Rounded Corners 7">
            <a:extLst>
              <a:ext uri="{FF2B5EF4-FFF2-40B4-BE49-F238E27FC236}">
                <a16:creationId xmlns:a16="http://schemas.microsoft.com/office/drawing/2014/main" xmlns="" id="{9C8CB8A0-CA76-4A71-B990-0741CE8ED4AB}"/>
              </a:ext>
            </a:extLst>
          </p:cNvPr>
          <p:cNvSpPr/>
          <p:nvPr/>
        </p:nvSpPr>
        <p:spPr>
          <a:xfrm>
            <a:off x="669795" y="3673718"/>
            <a:ext cx="445585" cy="46870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latin typeface="Times New Roman" panose="02020603050405020304" pitchFamily="18" charset="0"/>
                <a:cs typeface="Times New Roman" panose="02020603050405020304" pitchFamily="18" charset="0"/>
              </a:rPr>
              <a:t>9</a:t>
            </a:r>
            <a:endParaRPr lang="en-US" sz="3600" b="1" dirty="0">
              <a:solidFill>
                <a:schemeClr val="tx1"/>
              </a:solidFill>
              <a:latin typeface="Times New Roman" panose="02020603050405020304" pitchFamily="18" charset="0"/>
              <a:cs typeface="Times New Roman" panose="02020603050405020304" pitchFamily="18" charset="0"/>
            </a:endParaRPr>
          </a:p>
        </p:txBody>
      </p:sp>
      <p:pic>
        <p:nvPicPr>
          <p:cNvPr id="37" name="Picture 2" descr="icon-ban-tay - Nha Khoa Quốc Tế Á Châu"/>
          <p:cNvPicPr>
            <a:picLocks noChangeAspect="1" noChangeArrowheads="1"/>
          </p:cNvPicPr>
          <p:nvPr/>
        </p:nvPicPr>
        <p:blipFill rotWithShape="1">
          <a:blip r:embed="rId5">
            <a:extLst>
              <a:ext uri="{28A0092B-C50C-407E-A947-70E740481C1C}">
                <a14:useLocalDpi xmlns:a14="http://schemas.microsoft.com/office/drawing/2010/main" val="0"/>
              </a:ext>
            </a:extLst>
          </a:blip>
          <a:srcRect t="22938" b="27061"/>
          <a:stretch/>
        </p:blipFill>
        <p:spPr bwMode="auto">
          <a:xfrm>
            <a:off x="192500" y="4559141"/>
            <a:ext cx="1303634" cy="651817"/>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Rounded Corners 7">
            <a:extLst>
              <a:ext uri="{FF2B5EF4-FFF2-40B4-BE49-F238E27FC236}">
                <a16:creationId xmlns:a16="http://schemas.microsoft.com/office/drawing/2014/main" xmlns="" id="{9C8CB8A0-CA76-4A71-B990-0741CE8ED4AB}"/>
              </a:ext>
            </a:extLst>
          </p:cNvPr>
          <p:cNvSpPr/>
          <p:nvPr/>
        </p:nvSpPr>
        <p:spPr>
          <a:xfrm>
            <a:off x="1579525" y="3920397"/>
            <a:ext cx="5402080" cy="668281"/>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chemeClr val="tx1"/>
                </a:solidFill>
                <a:latin typeface="Times New Roman" panose="02020603050405020304" pitchFamily="18" charset="0"/>
                <a:cs typeface="Times New Roman" panose="02020603050405020304" pitchFamily="18" charset="0"/>
              </a:rPr>
              <a:t>Kí hiệu chữ T biểu hiện yếu tố gì? </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23" name="Rectangle: Rounded Corners 7">
            <a:extLst>
              <a:ext uri="{FF2B5EF4-FFF2-40B4-BE49-F238E27FC236}">
                <a16:creationId xmlns:a16="http://schemas.microsoft.com/office/drawing/2014/main" xmlns="" id="{09CD7DA3-870E-45AC-9BA5-014F990F81AD}"/>
              </a:ext>
            </a:extLst>
          </p:cNvPr>
          <p:cNvSpPr/>
          <p:nvPr/>
        </p:nvSpPr>
        <p:spPr>
          <a:xfrm>
            <a:off x="1427794" y="4632055"/>
            <a:ext cx="5459502" cy="536819"/>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smtClean="0">
                <a:solidFill>
                  <a:srgbClr val="0033CC"/>
                </a:solidFill>
                <a:latin typeface="Times New Roman" panose="02020603050405020304" pitchFamily="18" charset="0"/>
                <a:cs typeface="Times New Roman" panose="02020603050405020304" pitchFamily="18" charset="0"/>
              </a:rPr>
              <a:t>Nhiệt </a:t>
            </a:r>
            <a:r>
              <a:rPr lang="vi-VN" sz="2800" b="1" dirty="0">
                <a:solidFill>
                  <a:srgbClr val="0033CC"/>
                </a:solidFill>
                <a:latin typeface="Times New Roman" panose="02020603050405020304" pitchFamily="18" charset="0"/>
                <a:cs typeface="Times New Roman" panose="02020603050405020304" pitchFamily="18" charset="0"/>
              </a:rPr>
              <a:t>độ trung bình năm</a:t>
            </a:r>
          </a:p>
        </p:txBody>
      </p:sp>
      <p:pic>
        <p:nvPicPr>
          <p:cNvPr id="20" name="Picture 2" descr="스트 라이프 카탈로그 만화 일러스트 카탈로그 일러스트 Ppt 카탈로그, 스트라이프 카탈로그, 만화 삽화, 카탈로그 일러스트무료  다운로드를위한 PNG 및 PSD 파일"/>
          <p:cNvPicPr>
            <a:picLocks noChangeAspect="1" noChangeArrowheads="1"/>
          </p:cNvPicPr>
          <p:nvPr/>
        </p:nvPicPr>
        <p:blipFill rotWithShape="1">
          <a:blip r:embed="rId2">
            <a:extLst>
              <a:ext uri="{28A0092B-C50C-407E-A947-70E740481C1C}">
                <a14:useLocalDpi xmlns:a14="http://schemas.microsoft.com/office/drawing/2010/main" val="0"/>
              </a:ext>
            </a:extLst>
          </a:blip>
          <a:srcRect l="6473" t="28275" r="6713" b="51630"/>
          <a:stretch/>
        </p:blipFill>
        <p:spPr bwMode="auto">
          <a:xfrm>
            <a:off x="430389" y="5168043"/>
            <a:ext cx="7009781" cy="992456"/>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Rounded Corners 7">
            <a:extLst>
              <a:ext uri="{FF2B5EF4-FFF2-40B4-BE49-F238E27FC236}">
                <a16:creationId xmlns:a16="http://schemas.microsoft.com/office/drawing/2014/main" xmlns="" id="{9C8CB8A0-CA76-4A71-B990-0741CE8ED4AB}"/>
              </a:ext>
            </a:extLst>
          </p:cNvPr>
          <p:cNvSpPr/>
          <p:nvPr/>
        </p:nvSpPr>
        <p:spPr>
          <a:xfrm>
            <a:off x="628510" y="5235356"/>
            <a:ext cx="893593" cy="468706"/>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latin typeface="Times New Roman" panose="02020603050405020304" pitchFamily="18" charset="0"/>
                <a:cs typeface="Times New Roman" panose="02020603050405020304" pitchFamily="18" charset="0"/>
              </a:rPr>
              <a:t>10</a:t>
            </a:r>
            <a:endParaRPr lang="en-US" sz="3600" b="1" dirty="0">
              <a:solidFill>
                <a:schemeClr val="tx1"/>
              </a:solidFill>
              <a:latin typeface="Times New Roman" panose="02020603050405020304" pitchFamily="18" charset="0"/>
              <a:cs typeface="Times New Roman" panose="02020603050405020304" pitchFamily="18" charset="0"/>
            </a:endParaRPr>
          </a:p>
        </p:txBody>
      </p:sp>
      <p:pic>
        <p:nvPicPr>
          <p:cNvPr id="26" name="Picture 2" descr="icon-ban-tay - Nha Khoa Quốc Tế Á Châu"/>
          <p:cNvPicPr>
            <a:picLocks noChangeAspect="1" noChangeArrowheads="1"/>
          </p:cNvPicPr>
          <p:nvPr/>
        </p:nvPicPr>
        <p:blipFill rotWithShape="1">
          <a:blip r:embed="rId5">
            <a:extLst>
              <a:ext uri="{28A0092B-C50C-407E-A947-70E740481C1C}">
                <a14:useLocalDpi xmlns:a14="http://schemas.microsoft.com/office/drawing/2010/main" val="0"/>
              </a:ext>
            </a:extLst>
          </a:blip>
          <a:srcRect t="22938" b="27061"/>
          <a:stretch/>
        </p:blipFill>
        <p:spPr bwMode="auto">
          <a:xfrm>
            <a:off x="151215" y="6120779"/>
            <a:ext cx="1303634" cy="651817"/>
          </a:xfrm>
          <a:prstGeom prst="rect">
            <a:avLst/>
          </a:prstGeom>
          <a:noFill/>
          <a:extLst>
            <a:ext uri="{909E8E84-426E-40DD-AFC4-6F175D3DCCD1}">
              <a14:hiddenFill xmlns:a14="http://schemas.microsoft.com/office/drawing/2010/main">
                <a:solidFill>
                  <a:srgbClr val="FFFFFF"/>
                </a:solidFill>
              </a14:hiddenFill>
            </a:ext>
          </a:extLst>
        </p:spPr>
      </p:pic>
      <p:sp>
        <p:nvSpPr>
          <p:cNvPr id="36" name="Rectangle: Rounded Corners 7">
            <a:extLst>
              <a:ext uri="{FF2B5EF4-FFF2-40B4-BE49-F238E27FC236}">
                <a16:creationId xmlns:a16="http://schemas.microsoft.com/office/drawing/2014/main" xmlns="" id="{9C8CB8A0-CA76-4A71-B990-0741CE8ED4AB}"/>
              </a:ext>
            </a:extLst>
          </p:cNvPr>
          <p:cNvSpPr/>
          <p:nvPr/>
        </p:nvSpPr>
        <p:spPr>
          <a:xfrm>
            <a:off x="1538240" y="5482035"/>
            <a:ext cx="5402080" cy="668281"/>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chemeClr val="tx1"/>
                </a:solidFill>
                <a:latin typeface="Times New Roman" panose="02020603050405020304" pitchFamily="18" charset="0"/>
                <a:cs typeface="Times New Roman" panose="02020603050405020304" pitchFamily="18" charset="0"/>
              </a:rPr>
              <a:t>Kí hiệu chữ </a:t>
            </a:r>
            <a:r>
              <a:rPr lang="en-US" sz="2800" b="1" dirty="0" smtClean="0">
                <a:solidFill>
                  <a:schemeClr val="tx1"/>
                </a:solidFill>
                <a:latin typeface="Times New Roman" panose="02020603050405020304" pitchFamily="18" charset="0"/>
                <a:cs typeface="Times New Roman" panose="02020603050405020304" pitchFamily="18" charset="0"/>
              </a:rPr>
              <a:t>P</a:t>
            </a:r>
            <a:r>
              <a:rPr lang="vi-VN" sz="2800" b="1" dirty="0" smtClean="0">
                <a:solidFill>
                  <a:schemeClr val="tx1"/>
                </a:solidFill>
                <a:latin typeface="Times New Roman" panose="02020603050405020304" pitchFamily="18" charset="0"/>
                <a:cs typeface="Times New Roman" panose="02020603050405020304" pitchFamily="18" charset="0"/>
              </a:rPr>
              <a:t> </a:t>
            </a:r>
            <a:r>
              <a:rPr lang="vi-VN" sz="2800" b="1" dirty="0">
                <a:solidFill>
                  <a:schemeClr val="tx1"/>
                </a:solidFill>
                <a:latin typeface="Times New Roman" panose="02020603050405020304" pitchFamily="18" charset="0"/>
                <a:cs typeface="Times New Roman" panose="02020603050405020304" pitchFamily="18" charset="0"/>
              </a:rPr>
              <a:t>biểu hiện yếu tố gì? </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38" name="Rectangle: Rounded Corners 7">
            <a:extLst>
              <a:ext uri="{FF2B5EF4-FFF2-40B4-BE49-F238E27FC236}">
                <a16:creationId xmlns:a16="http://schemas.microsoft.com/office/drawing/2014/main" xmlns="" id="{09CD7DA3-870E-45AC-9BA5-014F990F81AD}"/>
              </a:ext>
            </a:extLst>
          </p:cNvPr>
          <p:cNvSpPr/>
          <p:nvPr/>
        </p:nvSpPr>
        <p:spPr>
          <a:xfrm>
            <a:off x="1386509" y="6193693"/>
            <a:ext cx="5459502" cy="536819"/>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rgbClr val="0033CC"/>
                </a:solidFill>
                <a:latin typeface="Times New Roman" panose="02020603050405020304" pitchFamily="18" charset="0"/>
                <a:cs typeface="Times New Roman" panose="02020603050405020304" pitchFamily="18" charset="0"/>
              </a:rPr>
              <a:t>Lượng</a:t>
            </a:r>
            <a:r>
              <a:rPr lang="en-US" sz="2800" b="1" dirty="0" smtClean="0">
                <a:solidFill>
                  <a:srgbClr val="0033CC"/>
                </a:solidFill>
                <a:latin typeface="Times New Roman" panose="02020603050405020304" pitchFamily="18" charset="0"/>
                <a:cs typeface="Times New Roman" panose="02020603050405020304" pitchFamily="18" charset="0"/>
              </a:rPr>
              <a:t> </a:t>
            </a:r>
            <a:r>
              <a:rPr lang="en-US" sz="2800" b="1" dirty="0" err="1" smtClean="0">
                <a:solidFill>
                  <a:srgbClr val="0033CC"/>
                </a:solidFill>
                <a:latin typeface="Times New Roman" panose="02020603050405020304" pitchFamily="18" charset="0"/>
                <a:cs typeface="Times New Roman" panose="02020603050405020304" pitchFamily="18" charset="0"/>
              </a:rPr>
              <a:t>mưa</a:t>
            </a:r>
            <a:r>
              <a:rPr lang="en-US" sz="2800" b="1" dirty="0" smtClean="0">
                <a:solidFill>
                  <a:srgbClr val="0033CC"/>
                </a:solidFill>
                <a:latin typeface="Times New Roman" panose="02020603050405020304" pitchFamily="18" charset="0"/>
                <a:cs typeface="Times New Roman" panose="02020603050405020304" pitchFamily="18" charset="0"/>
              </a:rPr>
              <a:t> </a:t>
            </a:r>
            <a:r>
              <a:rPr lang="vi-VN" sz="2800" b="1" dirty="0" smtClean="0">
                <a:solidFill>
                  <a:srgbClr val="0033CC"/>
                </a:solidFill>
                <a:latin typeface="Times New Roman" panose="02020603050405020304" pitchFamily="18" charset="0"/>
                <a:cs typeface="Times New Roman" panose="02020603050405020304" pitchFamily="18" charset="0"/>
              </a:rPr>
              <a:t>trung </a:t>
            </a:r>
            <a:r>
              <a:rPr lang="vi-VN" sz="2800" b="1" dirty="0">
                <a:solidFill>
                  <a:srgbClr val="0033CC"/>
                </a:solidFill>
                <a:latin typeface="Times New Roman" panose="02020603050405020304" pitchFamily="18" charset="0"/>
                <a:cs typeface="Times New Roman" panose="02020603050405020304" pitchFamily="18" charset="0"/>
              </a:rPr>
              <a:t>bình năm</a:t>
            </a:r>
          </a:p>
        </p:txBody>
      </p:sp>
    </p:spTree>
    <p:extLst>
      <p:ext uri="{BB962C8B-B14F-4D97-AF65-F5344CB8AC3E}">
        <p14:creationId xmlns:p14="http://schemas.microsoft.com/office/powerpoint/2010/main" val="134675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barn(inVertical)">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barn(inVertical)">
                                      <p:cBhvr>
                                        <p:cTn id="15" dur="500"/>
                                        <p:tgtEl>
                                          <p:spTgt spid="27"/>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barn(inVertical)">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barn(inVertical)">
                                      <p:cBhvr>
                                        <p:cTn id="23" dur="500"/>
                                        <p:tgtEl>
                                          <p:spTgt spid="30"/>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barn(inVertical)">
                                      <p:cBhvr>
                                        <p:cTn id="26" dur="500"/>
                                        <p:tgtEl>
                                          <p:spTgt spid="34"/>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barn(inVertical)">
                                      <p:cBhvr>
                                        <p:cTn id="31" dur="500"/>
                                        <p:tgtEl>
                                          <p:spTgt spid="32"/>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barn(inVertical)">
                                      <p:cBhvr>
                                        <p:cTn id="34" dur="500"/>
                                        <p:tgtEl>
                                          <p:spTgt spid="31"/>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barn(inVertical)">
                                      <p:cBhvr>
                                        <p:cTn id="39" dur="500"/>
                                        <p:tgtEl>
                                          <p:spTgt spid="35"/>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barn(inVertical)">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7"/>
                                        </p:tgtEl>
                                        <p:attrNameLst>
                                          <p:attrName>style.visibility</p:attrName>
                                        </p:attrNameLst>
                                      </p:cBhvr>
                                      <p:to>
                                        <p:strVal val="visible"/>
                                      </p:to>
                                    </p:set>
                                    <p:animEffect transition="in" filter="barn(inVertical)">
                                      <p:cBhvr>
                                        <p:cTn id="47" dur="500"/>
                                        <p:tgtEl>
                                          <p:spTgt spid="37"/>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barn(inVertical)">
                                      <p:cBhvr>
                                        <p:cTn id="50" dur="500"/>
                                        <p:tgtEl>
                                          <p:spTgt spid="23"/>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barn(inVertical)">
                                      <p:cBhvr>
                                        <p:cTn id="55" dur="500"/>
                                        <p:tgtEl>
                                          <p:spTgt spid="25"/>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36"/>
                                        </p:tgtEl>
                                        <p:attrNameLst>
                                          <p:attrName>style.visibility</p:attrName>
                                        </p:attrNameLst>
                                      </p:cBhvr>
                                      <p:to>
                                        <p:strVal val="visible"/>
                                      </p:to>
                                    </p:set>
                                    <p:animEffect transition="in" filter="barn(inVertical)">
                                      <p:cBhvr>
                                        <p:cTn id="58" dur="500"/>
                                        <p:tgtEl>
                                          <p:spTgt spid="36"/>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nodeType="click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barn(inVertical)">
                                      <p:cBhvr>
                                        <p:cTn id="63" dur="500"/>
                                        <p:tgtEl>
                                          <p:spTgt spid="26"/>
                                        </p:tgtEl>
                                      </p:cBhvr>
                                    </p:animEffect>
                                  </p:childTnLst>
                                </p:cTn>
                              </p:par>
                              <p:par>
                                <p:cTn id="64" presetID="16" presetClass="entr" presetSubtype="21" fill="hold" grpId="0" nodeType="withEffect">
                                  <p:stCondLst>
                                    <p:cond delay="0"/>
                                  </p:stCondLst>
                                  <p:childTnLst>
                                    <p:set>
                                      <p:cBhvr>
                                        <p:cTn id="65" dur="1" fill="hold">
                                          <p:stCondLst>
                                            <p:cond delay="0"/>
                                          </p:stCondLst>
                                        </p:cTn>
                                        <p:tgtEl>
                                          <p:spTgt spid="38"/>
                                        </p:tgtEl>
                                        <p:attrNameLst>
                                          <p:attrName>style.visibility</p:attrName>
                                        </p:attrNameLst>
                                      </p:cBhvr>
                                      <p:to>
                                        <p:strVal val="visible"/>
                                      </p:to>
                                    </p:set>
                                    <p:animEffect transition="in" filter="barn(inVertical)">
                                      <p:cBhvr>
                                        <p:cTn id="6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animBg="1"/>
      <p:bldP spid="29" grpId="0"/>
      <p:bldP spid="30" grpId="0"/>
      <p:bldP spid="31" grpId="0" animBg="1"/>
      <p:bldP spid="34" grpId="0"/>
      <p:bldP spid="35" grpId="0"/>
      <p:bldP spid="21" grpId="0"/>
      <p:bldP spid="23" grpId="0" animBg="1"/>
      <p:bldP spid="25" grpId="0"/>
      <p:bldP spid="36" grpId="0"/>
      <p:bldP spid="3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7">
            <a:extLst>
              <a:ext uri="{FF2B5EF4-FFF2-40B4-BE49-F238E27FC236}">
                <a16:creationId xmlns:a16="http://schemas.microsoft.com/office/drawing/2014/main" xmlns="" id="{BE55959A-1F2C-46C2-9FCD-F989F5DD87B7}"/>
              </a:ext>
            </a:extLst>
          </p:cNvPr>
          <p:cNvSpPr/>
          <p:nvPr/>
        </p:nvSpPr>
        <p:spPr>
          <a:xfrm>
            <a:off x="62192" y="3330681"/>
            <a:ext cx="2217259" cy="1344980"/>
          </a:xfrm>
          <a:prstGeom prst="roundRect">
            <a:avLst/>
          </a:prstGeom>
          <a:solidFill>
            <a:srgbClr val="0033CC"/>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err="1">
                <a:solidFill>
                  <a:srgbClr val="FFFF00"/>
                </a:solidFill>
                <a:latin typeface="Times New Roman" panose="02020603050405020304" pitchFamily="18" charset="0"/>
                <a:cs typeface="Times New Roman" panose="02020603050405020304" pitchFamily="18" charset="0"/>
              </a:rPr>
              <a:t>Hoạt</a:t>
            </a:r>
            <a:r>
              <a:rPr lang="en-US" sz="2600" b="1" dirty="0">
                <a:solidFill>
                  <a:srgbClr val="FFFF00"/>
                </a:solidFill>
                <a:latin typeface="Times New Roman" panose="02020603050405020304" pitchFamily="18" charset="0"/>
                <a:cs typeface="Times New Roman" panose="02020603050405020304" pitchFamily="18" charset="0"/>
              </a:rPr>
              <a:t> </a:t>
            </a:r>
            <a:r>
              <a:rPr lang="en-US" sz="2600" b="1" dirty="0" err="1">
                <a:solidFill>
                  <a:srgbClr val="FFFF00"/>
                </a:solidFill>
                <a:latin typeface="Times New Roman" panose="02020603050405020304" pitchFamily="18" charset="0"/>
                <a:cs typeface="Times New Roman" panose="02020603050405020304" pitchFamily="18" charset="0"/>
              </a:rPr>
              <a:t>động</a:t>
            </a:r>
            <a:r>
              <a:rPr lang="en-US" sz="2600" b="1" dirty="0">
                <a:solidFill>
                  <a:srgbClr val="FFFF00"/>
                </a:solidFill>
                <a:latin typeface="Times New Roman" panose="02020603050405020304" pitchFamily="18" charset="0"/>
                <a:cs typeface="Times New Roman" panose="02020603050405020304" pitchFamily="18" charset="0"/>
              </a:rPr>
              <a:t>: 6 </a:t>
            </a:r>
            <a:r>
              <a:rPr lang="en-US" sz="2600" b="1" dirty="0" err="1">
                <a:solidFill>
                  <a:srgbClr val="FFFF00"/>
                </a:solidFill>
                <a:latin typeface="Times New Roman" panose="02020603050405020304" pitchFamily="18" charset="0"/>
                <a:cs typeface="Times New Roman" panose="02020603050405020304" pitchFamily="18" charset="0"/>
              </a:rPr>
              <a:t>nhóm</a:t>
            </a:r>
            <a:endParaRPr lang="en-US" sz="2600" b="1" dirty="0">
              <a:solidFill>
                <a:srgbClr val="FFFF00"/>
              </a:solidFill>
              <a:latin typeface="Times New Roman" panose="02020603050405020304" pitchFamily="18" charset="0"/>
              <a:cs typeface="Times New Roman" panose="02020603050405020304" pitchFamily="18" charset="0"/>
            </a:endParaRPr>
          </a:p>
        </p:txBody>
      </p:sp>
      <p:sp>
        <p:nvSpPr>
          <p:cNvPr id="7" name="Rectangle: Rounded Corners 7">
            <a:extLst>
              <a:ext uri="{FF2B5EF4-FFF2-40B4-BE49-F238E27FC236}">
                <a16:creationId xmlns:a16="http://schemas.microsoft.com/office/drawing/2014/main" xmlns="" id="{53C967EF-6321-45EB-B34B-D99D778ACFBD}"/>
              </a:ext>
            </a:extLst>
          </p:cNvPr>
          <p:cNvSpPr/>
          <p:nvPr/>
        </p:nvSpPr>
        <p:spPr>
          <a:xfrm>
            <a:off x="-28158" y="5085071"/>
            <a:ext cx="2322297" cy="1344980"/>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err="1" smtClean="0">
                <a:solidFill>
                  <a:srgbClr val="0033CC"/>
                </a:solidFill>
                <a:latin typeface="Times New Roman" panose="02020603050405020304" pitchFamily="18" charset="0"/>
                <a:cs typeface="Times New Roman" panose="02020603050405020304" pitchFamily="18" charset="0"/>
              </a:rPr>
              <a:t>Thảo</a:t>
            </a:r>
            <a:r>
              <a:rPr lang="en-US" sz="2600" b="1" dirty="0" smtClean="0">
                <a:solidFill>
                  <a:srgbClr val="0033CC"/>
                </a:solidFill>
                <a:latin typeface="Times New Roman" panose="02020603050405020304" pitchFamily="18" charset="0"/>
                <a:cs typeface="Times New Roman" panose="02020603050405020304" pitchFamily="18" charset="0"/>
              </a:rPr>
              <a:t> </a:t>
            </a:r>
            <a:r>
              <a:rPr lang="en-US" sz="2600" b="1" dirty="0" err="1" smtClean="0">
                <a:solidFill>
                  <a:srgbClr val="0033CC"/>
                </a:solidFill>
                <a:latin typeface="Times New Roman" panose="02020603050405020304" pitchFamily="18" charset="0"/>
                <a:cs typeface="Times New Roman" panose="02020603050405020304" pitchFamily="18" charset="0"/>
              </a:rPr>
              <a:t>luận</a:t>
            </a:r>
            <a:r>
              <a:rPr lang="en-US" sz="2600" b="1" dirty="0" smtClean="0">
                <a:solidFill>
                  <a:srgbClr val="0033CC"/>
                </a:solidFill>
                <a:latin typeface="Times New Roman" panose="02020603050405020304" pitchFamily="18" charset="0"/>
                <a:cs typeface="Times New Roman" panose="02020603050405020304" pitchFamily="18" charset="0"/>
              </a:rPr>
              <a:t> </a:t>
            </a:r>
            <a:r>
              <a:rPr lang="en-US" sz="2600" b="1" dirty="0" err="1" smtClean="0">
                <a:solidFill>
                  <a:srgbClr val="0033CC"/>
                </a:solidFill>
                <a:latin typeface="Times New Roman" panose="02020603050405020304" pitchFamily="18" charset="0"/>
                <a:cs typeface="Times New Roman" panose="02020603050405020304" pitchFamily="18" charset="0"/>
              </a:rPr>
              <a:t>hoàn</a:t>
            </a:r>
            <a:r>
              <a:rPr lang="en-US" sz="2600" b="1" dirty="0" smtClean="0">
                <a:solidFill>
                  <a:srgbClr val="0033CC"/>
                </a:solidFill>
                <a:latin typeface="Times New Roman" panose="02020603050405020304" pitchFamily="18" charset="0"/>
                <a:cs typeface="Times New Roman" panose="02020603050405020304" pitchFamily="18" charset="0"/>
              </a:rPr>
              <a:t> </a:t>
            </a:r>
            <a:r>
              <a:rPr lang="en-US" sz="2600" b="1" dirty="0" err="1" smtClean="0">
                <a:solidFill>
                  <a:srgbClr val="0033CC"/>
                </a:solidFill>
                <a:latin typeface="Times New Roman" panose="02020603050405020304" pitchFamily="18" charset="0"/>
                <a:cs typeface="Times New Roman" panose="02020603050405020304" pitchFamily="18" charset="0"/>
              </a:rPr>
              <a:t>thành</a:t>
            </a:r>
            <a:r>
              <a:rPr lang="en-US" sz="2600" b="1" dirty="0" smtClean="0">
                <a:solidFill>
                  <a:srgbClr val="0033CC"/>
                </a:solidFill>
                <a:latin typeface="Times New Roman" panose="02020603050405020304" pitchFamily="18" charset="0"/>
                <a:cs typeface="Times New Roman" panose="02020603050405020304" pitchFamily="18" charset="0"/>
              </a:rPr>
              <a:t> PHT (</a:t>
            </a:r>
            <a:r>
              <a:rPr lang="en-US" sz="2600" b="1" dirty="0" err="1" smtClean="0">
                <a:solidFill>
                  <a:srgbClr val="0033CC"/>
                </a:solidFill>
                <a:latin typeface="Times New Roman" panose="02020603050405020304" pitchFamily="18" charset="0"/>
                <a:cs typeface="Times New Roman" panose="02020603050405020304" pitchFamily="18" charset="0"/>
              </a:rPr>
              <a:t>bảng</a:t>
            </a:r>
            <a:r>
              <a:rPr lang="en-US" sz="2600" b="1" dirty="0" smtClean="0">
                <a:solidFill>
                  <a:srgbClr val="0033CC"/>
                </a:solidFill>
                <a:latin typeface="Times New Roman" panose="02020603050405020304" pitchFamily="18" charset="0"/>
                <a:cs typeface="Times New Roman" panose="02020603050405020304" pitchFamily="18" charset="0"/>
              </a:rPr>
              <a:t>)</a:t>
            </a:r>
            <a:endParaRPr lang="en-US" sz="2600" b="1" dirty="0">
              <a:solidFill>
                <a:srgbClr val="0033CC"/>
              </a:solidFill>
              <a:latin typeface="Times New Roman" panose="02020603050405020304" pitchFamily="18" charset="0"/>
              <a:cs typeface="Times New Roman" panose="02020603050405020304" pitchFamily="18" charset="0"/>
            </a:endParaRPr>
          </a:p>
        </p:txBody>
      </p:sp>
      <p:sp>
        <p:nvSpPr>
          <p:cNvPr id="12" name="Rectangle: Rounded Corners 7">
            <a:extLst>
              <a:ext uri="{FF2B5EF4-FFF2-40B4-BE49-F238E27FC236}">
                <a16:creationId xmlns:a16="http://schemas.microsoft.com/office/drawing/2014/main" xmlns="" id="{D5397E9F-57CE-4CBC-BF7D-C7F3ACC44961}"/>
              </a:ext>
            </a:extLst>
          </p:cNvPr>
          <p:cNvSpPr/>
          <p:nvPr/>
        </p:nvSpPr>
        <p:spPr>
          <a:xfrm>
            <a:off x="3713415" y="3332395"/>
            <a:ext cx="2512376" cy="1344980"/>
          </a:xfrm>
          <a:prstGeom prst="roundRect">
            <a:avLst/>
          </a:prstGeom>
          <a:solidFill>
            <a:schemeClr val="bg1"/>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err="1">
                <a:solidFill>
                  <a:srgbClr val="0033CC"/>
                </a:solidFill>
                <a:latin typeface="Times New Roman" panose="02020603050405020304" pitchFamily="18" charset="0"/>
                <a:cs typeface="Times New Roman" panose="02020603050405020304" pitchFamily="18" charset="0"/>
              </a:rPr>
              <a:t>Thời</a:t>
            </a:r>
            <a:r>
              <a:rPr lang="en-US" sz="2600" b="1" dirty="0">
                <a:solidFill>
                  <a:srgbClr val="0033CC"/>
                </a:solidFill>
                <a:latin typeface="Times New Roman" panose="02020603050405020304" pitchFamily="18" charset="0"/>
                <a:cs typeface="Times New Roman" panose="02020603050405020304" pitchFamily="18" charset="0"/>
              </a:rPr>
              <a:t> </a:t>
            </a:r>
            <a:r>
              <a:rPr lang="en-US" sz="2600" b="1" dirty="0" err="1" smtClean="0">
                <a:solidFill>
                  <a:srgbClr val="0033CC"/>
                </a:solidFill>
                <a:latin typeface="Times New Roman" panose="02020603050405020304" pitchFamily="18" charset="0"/>
                <a:cs typeface="Times New Roman" panose="02020603050405020304" pitchFamily="18" charset="0"/>
              </a:rPr>
              <a:t>gian</a:t>
            </a:r>
            <a:r>
              <a:rPr lang="en-US" sz="2600" b="1" dirty="0" smtClean="0">
                <a:solidFill>
                  <a:srgbClr val="0033CC"/>
                </a:solidFill>
                <a:latin typeface="Times New Roman" panose="02020603050405020304" pitchFamily="18" charset="0"/>
                <a:cs typeface="Times New Roman" panose="02020603050405020304" pitchFamily="18" charset="0"/>
              </a:rPr>
              <a:t>: 5 </a:t>
            </a:r>
            <a:r>
              <a:rPr lang="en-US" sz="2600" b="1" dirty="0" err="1" smtClean="0">
                <a:solidFill>
                  <a:srgbClr val="0033CC"/>
                </a:solidFill>
                <a:latin typeface="Times New Roman" panose="02020603050405020304" pitchFamily="18" charset="0"/>
                <a:cs typeface="Times New Roman" panose="02020603050405020304" pitchFamily="18" charset="0"/>
              </a:rPr>
              <a:t>phút</a:t>
            </a:r>
            <a:endParaRPr lang="en-US" sz="2600" b="1" dirty="0">
              <a:solidFill>
                <a:srgbClr val="0033CC"/>
              </a:solidFill>
              <a:latin typeface="Times New Roman" panose="02020603050405020304" pitchFamily="18" charset="0"/>
              <a:cs typeface="Times New Roman" panose="02020603050405020304" pitchFamily="18" charset="0"/>
            </a:endParaRPr>
          </a:p>
        </p:txBody>
      </p:sp>
      <p:sp>
        <p:nvSpPr>
          <p:cNvPr id="13" name="Rectangle: Rounded Corners 7">
            <a:extLst>
              <a:ext uri="{FF2B5EF4-FFF2-40B4-BE49-F238E27FC236}">
                <a16:creationId xmlns:a16="http://schemas.microsoft.com/office/drawing/2014/main" xmlns="" id="{C22CBC91-7E69-41A0-A1C7-59D20020A212}"/>
              </a:ext>
            </a:extLst>
          </p:cNvPr>
          <p:cNvSpPr/>
          <p:nvPr/>
        </p:nvSpPr>
        <p:spPr>
          <a:xfrm>
            <a:off x="3713415" y="5085071"/>
            <a:ext cx="2512376" cy="1344980"/>
          </a:xfrm>
          <a:prstGeom prst="roundRect">
            <a:avLst/>
          </a:prstGeom>
          <a:solidFill>
            <a:srgbClr val="0033CC"/>
          </a:solidFill>
          <a:ln w="3175">
            <a:solidFill>
              <a:schemeClr val="tx1"/>
            </a:solid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err="1" smtClean="0">
                <a:solidFill>
                  <a:srgbClr val="FFFF00"/>
                </a:solidFill>
                <a:latin typeface="Times New Roman" panose="02020603050405020304" pitchFamily="18" charset="0"/>
                <a:cs typeface="Times New Roman" panose="02020603050405020304" pitchFamily="18" charset="0"/>
              </a:rPr>
              <a:t>Hết</a:t>
            </a:r>
            <a:r>
              <a:rPr lang="en-US" sz="2600" b="1" dirty="0" smtClean="0">
                <a:solidFill>
                  <a:srgbClr val="FFFF00"/>
                </a:solidFill>
                <a:latin typeface="Times New Roman" panose="02020603050405020304" pitchFamily="18" charset="0"/>
                <a:cs typeface="Times New Roman" panose="02020603050405020304" pitchFamily="18" charset="0"/>
              </a:rPr>
              <a:t> </a:t>
            </a:r>
            <a:r>
              <a:rPr lang="en-US" sz="2600" b="1" dirty="0" err="1" smtClean="0">
                <a:solidFill>
                  <a:srgbClr val="FFFF00"/>
                </a:solidFill>
                <a:latin typeface="Times New Roman" panose="02020603050405020304" pitchFamily="18" charset="0"/>
                <a:cs typeface="Times New Roman" panose="02020603050405020304" pitchFamily="18" charset="0"/>
              </a:rPr>
              <a:t>giờ</a:t>
            </a:r>
            <a:r>
              <a:rPr lang="en-US" sz="2600" b="1" dirty="0" smtClean="0">
                <a:solidFill>
                  <a:srgbClr val="FFFF00"/>
                </a:solidFill>
                <a:latin typeface="Times New Roman" panose="02020603050405020304" pitchFamily="18" charset="0"/>
                <a:cs typeface="Times New Roman" panose="02020603050405020304" pitchFamily="18" charset="0"/>
              </a:rPr>
              <a:t>, </a:t>
            </a:r>
            <a:r>
              <a:rPr lang="en-US" sz="2600" b="1" dirty="0" err="1" smtClean="0">
                <a:solidFill>
                  <a:srgbClr val="FFFF00"/>
                </a:solidFill>
                <a:latin typeface="Times New Roman" panose="02020603050405020304" pitchFamily="18" charset="0"/>
                <a:cs typeface="Times New Roman" panose="02020603050405020304" pitchFamily="18" charset="0"/>
              </a:rPr>
              <a:t>các</a:t>
            </a:r>
            <a:r>
              <a:rPr lang="en-US" sz="2600" b="1" dirty="0" smtClean="0">
                <a:solidFill>
                  <a:srgbClr val="FFFF00"/>
                </a:solidFill>
                <a:latin typeface="Times New Roman" panose="02020603050405020304" pitchFamily="18" charset="0"/>
                <a:cs typeface="Times New Roman" panose="02020603050405020304" pitchFamily="18" charset="0"/>
              </a:rPr>
              <a:t> </a:t>
            </a:r>
            <a:r>
              <a:rPr lang="en-US" sz="2600" b="1" dirty="0" err="1" smtClean="0">
                <a:solidFill>
                  <a:srgbClr val="FFFF00"/>
                </a:solidFill>
                <a:latin typeface="Times New Roman" panose="02020603050405020304" pitchFamily="18" charset="0"/>
                <a:cs typeface="Times New Roman" panose="02020603050405020304" pitchFamily="18" charset="0"/>
              </a:rPr>
              <a:t>nhóm</a:t>
            </a:r>
            <a:r>
              <a:rPr lang="en-US" sz="2600" b="1" dirty="0" smtClean="0">
                <a:solidFill>
                  <a:srgbClr val="FFFF00"/>
                </a:solidFill>
                <a:latin typeface="Times New Roman" panose="02020603050405020304" pitchFamily="18" charset="0"/>
                <a:cs typeface="Times New Roman" panose="02020603050405020304" pitchFamily="18" charset="0"/>
              </a:rPr>
              <a:t> </a:t>
            </a:r>
            <a:r>
              <a:rPr lang="en-US" sz="2600" b="1" dirty="0" err="1" smtClean="0">
                <a:solidFill>
                  <a:srgbClr val="FFFF00"/>
                </a:solidFill>
                <a:latin typeface="Times New Roman" panose="02020603050405020304" pitchFamily="18" charset="0"/>
                <a:cs typeface="Times New Roman" panose="02020603050405020304" pitchFamily="18" charset="0"/>
              </a:rPr>
              <a:t>báo</a:t>
            </a:r>
            <a:r>
              <a:rPr lang="en-US" sz="2600" b="1" dirty="0" smtClean="0">
                <a:solidFill>
                  <a:srgbClr val="FFFF00"/>
                </a:solidFill>
                <a:latin typeface="Times New Roman" panose="02020603050405020304" pitchFamily="18" charset="0"/>
                <a:cs typeface="Times New Roman" panose="02020603050405020304" pitchFamily="18" charset="0"/>
              </a:rPr>
              <a:t> </a:t>
            </a:r>
            <a:r>
              <a:rPr lang="en-US" sz="2600" b="1" dirty="0" err="1" smtClean="0">
                <a:solidFill>
                  <a:srgbClr val="FFFF00"/>
                </a:solidFill>
                <a:latin typeface="Times New Roman" panose="02020603050405020304" pitchFamily="18" charset="0"/>
                <a:cs typeface="Times New Roman" panose="02020603050405020304" pitchFamily="18" charset="0"/>
              </a:rPr>
              <a:t>cáo</a:t>
            </a:r>
            <a:endParaRPr lang="en-US" sz="2600" b="1" dirty="0">
              <a:solidFill>
                <a:srgbClr val="FFFF00"/>
              </a:solidFill>
              <a:latin typeface="Times New Roman" panose="02020603050405020304" pitchFamily="18" charset="0"/>
              <a:cs typeface="Times New Roman" panose="02020603050405020304" pitchFamily="18" charset="0"/>
            </a:endParaRPr>
          </a:p>
        </p:txBody>
      </p:sp>
      <p:pic>
        <p:nvPicPr>
          <p:cNvPr id="17" name="Picture 16">
            <a:extLst>
              <a:ext uri="{FF2B5EF4-FFF2-40B4-BE49-F238E27FC236}">
                <a16:creationId xmlns:a16="http://schemas.microsoft.com/office/drawing/2014/main" xmlns="" id="{5D6E7CB2-DECE-4A7D-A15B-85B6D0E3F4A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7273" b="89697" l="9804" r="89542">
                        <a14:foregroundMark x1="27778" y1="46667" x2="41176" y2="23636"/>
                        <a14:foregroundMark x1="41176" y1="23636" x2="51634" y2="23636"/>
                        <a14:foregroundMark x1="59804" y1="49697" x2="41176" y2="48485"/>
                        <a14:foregroundMark x1="40523" y1="66061" x2="29412" y2="56364"/>
                        <a14:foregroundMark x1="48366" y1="61212" x2="54575" y2="41212"/>
                        <a14:foregroundMark x1="31373" y1="67879" x2="32026" y2="76970"/>
                        <a14:foregroundMark x1="18301" y1="26061" x2="28431" y2="59394"/>
                        <a14:foregroundMark x1="68627" y1="77576" x2="64052" y2="86061"/>
                        <a14:foregroundMark x1="79739" y1="55152" x2="79412" y2="67273"/>
                        <a14:foregroundMark x1="69935" y1="82424" x2="70261" y2="85455"/>
                        <a14:foregroundMark x1="34641" y1="78182" x2="34641" y2="88485"/>
                        <a14:foregroundMark x1="30719" y1="69091" x2="29085" y2="79394"/>
                        <a14:foregroundMark x1="27778" y1="65455" x2="21895" y2="59394"/>
                        <a14:foregroundMark x1="23203" y1="62424" x2="23203" y2="66061"/>
                        <a14:foregroundMark x1="28431" y1="12121" x2="31046" y2="30303"/>
                        <a14:foregroundMark x1="42157" y1="8485" x2="42157" y2="8485"/>
                        <a14:foregroundMark x1="61765" y1="7273" x2="61765" y2="7273"/>
                        <a14:foregroundMark x1="57190" y1="41818" x2="44444" y2="48485"/>
                        <a14:foregroundMark x1="49673" y1="34545" x2="39216" y2="44242"/>
                      </a14:backgroundRemoval>
                    </a14:imgEffect>
                  </a14:imgLayer>
                </a14:imgProps>
              </a:ext>
            </a:extLst>
          </a:blip>
          <a:stretch>
            <a:fillRect/>
          </a:stretch>
        </p:blipFill>
        <p:spPr>
          <a:xfrm>
            <a:off x="1780568" y="3557556"/>
            <a:ext cx="2247041" cy="1042221"/>
          </a:xfrm>
          <a:prstGeom prst="rect">
            <a:avLst/>
          </a:prstGeom>
        </p:spPr>
      </p:pic>
      <p:pic>
        <p:nvPicPr>
          <p:cNvPr id="1026" name="Picture 2" descr="Giấy Mở Rộng Biểu Tượng - Véc tơ bút và giấy png tải về - Miễn phí trong  suốt Góc png Tải về.">
            <a:extLst>
              <a:ext uri="{FF2B5EF4-FFF2-40B4-BE49-F238E27FC236}">
                <a16:creationId xmlns:a16="http://schemas.microsoft.com/office/drawing/2014/main" xmlns="" id="{E563379A-F467-4019-AC1D-DBC6B18287CD}"/>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1731" b="96731" l="10000" r="90000">
                        <a14:foregroundMark x1="65111" y1="90000" x2="65111" y2="90000"/>
                        <a14:foregroundMark x1="55444" y1="96923" x2="55444" y2="96923"/>
                        <a14:foregroundMark x1="39667" y1="8269" x2="39667" y2="8269"/>
                        <a14:foregroundMark x1="65889" y1="32692" x2="65889" y2="31923"/>
                        <a14:foregroundMark x1="72000" y1="23654" x2="72000" y2="23654"/>
                        <a14:foregroundMark x1="74889" y1="29231" x2="64222" y2="46538"/>
                        <a14:foregroundMark x1="30333" y1="20385" x2="30333" y2="20385"/>
                        <a14:foregroundMark x1="36444" y1="3269" x2="48333" y2="1731"/>
                        <a14:foregroundMark x1="46556" y1="75769" x2="40444" y2="74615"/>
                        <a14:foregroundMark x1="40444" y1="74615" x2="43778" y2="62115"/>
                      </a14:backgroundRemoval>
                    </a14:imgEffect>
                  </a14:imgLayer>
                </a14:imgProps>
              </a:ext>
              <a:ext uri="{28A0092B-C50C-407E-A947-70E740481C1C}">
                <a14:useLocalDpi xmlns:a14="http://schemas.microsoft.com/office/drawing/2010/main" val="0"/>
              </a:ext>
            </a:extLst>
          </a:blip>
          <a:srcRect l="22136" r="21865"/>
          <a:stretch/>
        </p:blipFill>
        <p:spPr bwMode="auto">
          <a:xfrm>
            <a:off x="2345575" y="5210229"/>
            <a:ext cx="1233426" cy="109466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ình ảnh Mbe Phong Cách Cần Thiết Hàng Ngày đồng Hồ Báo Thức Màu Xanh Lá  Cây Thương Mại Dễ, Mbe, Nhu Yếu Phẩm Hàng Ngày, Màu Xanh miễn phí tải tập">
            <a:extLst>
              <a:ext uri="{FF2B5EF4-FFF2-40B4-BE49-F238E27FC236}">
                <a16:creationId xmlns:a16="http://schemas.microsoft.com/office/drawing/2014/main" xmlns="" id="{A502EEEF-18B8-4A77-9404-58674D215B1E}"/>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10000" b="90000" l="10000" r="90000">
                        <a14:foregroundMark x1="34167" y1="23417" x2="34167" y2="23417"/>
                        <a14:foregroundMark x1="37667" y1="29917" x2="29333" y2="19333"/>
                        <a14:foregroundMark x1="28750" y1="17417" x2="23333" y2="23667"/>
                        <a14:foregroundMark x1="23333" y1="23667" x2="22750" y2="23750"/>
                      </a14:backgroundRemoval>
                    </a14:imgEffect>
                  </a14:imgLayer>
                </a14:imgProps>
              </a:ext>
              <a:ext uri="{28A0092B-C50C-407E-A947-70E740481C1C}">
                <a14:useLocalDpi xmlns:a14="http://schemas.microsoft.com/office/drawing/2010/main" val="0"/>
              </a:ext>
            </a:extLst>
          </a:blip>
          <a:srcRect l="23333" t="12560" r="15604" b="27674"/>
          <a:stretch/>
        </p:blipFill>
        <p:spPr bwMode="auto">
          <a:xfrm>
            <a:off x="5999246" y="3432900"/>
            <a:ext cx="1434313" cy="1207553"/>
          </a:xfrm>
          <a:prstGeom prst="rect">
            <a:avLst/>
          </a:prstGeom>
          <a:noFill/>
          <a:extLst>
            <a:ext uri="{909E8E84-426E-40DD-AFC4-6F175D3DCCD1}">
              <a14:hiddenFill xmlns:a14="http://schemas.microsoft.com/office/drawing/2010/main">
                <a:solidFill>
                  <a:srgbClr val="FFFFFF"/>
                </a:solidFill>
              </a14:hiddenFill>
            </a:ext>
          </a:extLst>
        </p:spPr>
      </p:pic>
      <p:cxnSp>
        <p:nvCxnSpPr>
          <p:cNvPr id="19" name="Straight Connector 18">
            <a:extLst>
              <a:ext uri="{FF2B5EF4-FFF2-40B4-BE49-F238E27FC236}">
                <a16:creationId xmlns:a16="http://schemas.microsoft.com/office/drawing/2014/main" xmlns="" id="{02A4E065-26AE-42DA-9D35-367AC0CC99D8}"/>
              </a:ext>
            </a:extLst>
          </p:cNvPr>
          <p:cNvCxnSpPr/>
          <p:nvPr/>
        </p:nvCxnSpPr>
        <p:spPr>
          <a:xfrm>
            <a:off x="-96753" y="3121246"/>
            <a:ext cx="14173880" cy="0"/>
          </a:xfrm>
          <a:prstGeom prst="line">
            <a:avLst/>
          </a:prstGeom>
          <a:ln w="28575">
            <a:solidFill>
              <a:schemeClr val="accent4">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6D493815-81D7-4DFB-BC03-7ABE761D9402}"/>
              </a:ext>
            </a:extLst>
          </p:cNvPr>
          <p:cNvCxnSpPr>
            <a:cxnSpLocks/>
          </p:cNvCxnSpPr>
          <p:nvPr/>
        </p:nvCxnSpPr>
        <p:spPr>
          <a:xfrm>
            <a:off x="-96753" y="3197221"/>
            <a:ext cx="14173880" cy="921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Rectangle: Rounded Corners 7">
            <a:extLst>
              <a:ext uri="{FF2B5EF4-FFF2-40B4-BE49-F238E27FC236}">
                <a16:creationId xmlns:a16="http://schemas.microsoft.com/office/drawing/2014/main" xmlns="" id="{B947E66A-9075-41E4-BB5E-4121C57A7C22}"/>
              </a:ext>
            </a:extLst>
          </p:cNvPr>
          <p:cNvSpPr/>
          <p:nvPr/>
        </p:nvSpPr>
        <p:spPr>
          <a:xfrm>
            <a:off x="2236826" y="396750"/>
            <a:ext cx="4508391" cy="664109"/>
          </a:xfrm>
          <a:prstGeom prst="roundRect">
            <a:avLst/>
          </a:prstGeom>
          <a:noFill/>
          <a:ln w="3175">
            <a:noFill/>
            <a:prstDash val="sysDash"/>
            <a:extLst>
              <a:ext uri="{C807C97D-BFC1-408E-A445-0C87EB9F89A2}">
                <ask:lineSketchStyleProps xmlns:ask="http://schemas.microsoft.com/office/drawing/2018/sketchyshapes" xmln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b="1" dirty="0" smtClean="0">
                <a:solidFill>
                  <a:srgbClr val="0033CC"/>
                </a:solidFill>
                <a:latin typeface="Times New Roman" panose="02020603050405020304" pitchFamily="18" charset="0"/>
                <a:cs typeface="Times New Roman" panose="02020603050405020304" pitchFamily="18" charset="0"/>
              </a:rPr>
              <a:t>HOẠT ĐỘNG</a:t>
            </a:r>
            <a:endParaRPr lang="en-US" sz="4400" b="1" dirty="0">
              <a:solidFill>
                <a:srgbClr val="0033CC"/>
              </a:solidFill>
              <a:latin typeface="Times New Roman" panose="02020603050405020304" pitchFamily="18" charset="0"/>
              <a:cs typeface="Times New Roman" panose="02020603050405020304" pitchFamily="18" charset="0"/>
            </a:endParaRPr>
          </a:p>
        </p:txBody>
      </p:sp>
      <p:sp>
        <p:nvSpPr>
          <p:cNvPr id="25" name="Rectangle: Rounded Corners 7">
            <a:extLst>
              <a:ext uri="{FF2B5EF4-FFF2-40B4-BE49-F238E27FC236}">
                <a16:creationId xmlns:a16="http://schemas.microsoft.com/office/drawing/2014/main" xmlns="" id="{09CD7DA3-870E-45AC-9BA5-014F990F81AD}"/>
              </a:ext>
            </a:extLst>
          </p:cNvPr>
          <p:cNvSpPr/>
          <p:nvPr/>
        </p:nvSpPr>
        <p:spPr>
          <a:xfrm>
            <a:off x="-97552" y="1301950"/>
            <a:ext cx="9238316" cy="859259"/>
          </a:xfrm>
          <a:prstGeom prst="roundRect">
            <a:avLst/>
          </a:prstGeom>
          <a:noFill/>
          <a:ln w="3175">
            <a:noFill/>
            <a:prstDash val="sysDash"/>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6600" b="1" dirty="0" smtClean="0">
                <a:solidFill>
                  <a:srgbClr val="006C00"/>
                </a:solidFill>
                <a:latin typeface="Times New Roman" panose="02020603050405020304" pitchFamily="18" charset="0"/>
                <a:cs typeface="Times New Roman" panose="02020603050405020304" pitchFamily="18" charset="0"/>
              </a:rPr>
              <a:t>PHÂN TÍCH BIỂU ĐỒ</a:t>
            </a:r>
            <a:endParaRPr lang="vi-VN" sz="6600" b="1" dirty="0">
              <a:solidFill>
                <a:srgbClr val="006C00"/>
              </a:solidFill>
              <a:latin typeface="Times New Roman" panose="02020603050405020304" pitchFamily="18" charset="0"/>
              <a:cs typeface="Times New Roman" panose="02020603050405020304" pitchFamily="18" charset="0"/>
            </a:endParaRPr>
          </a:p>
        </p:txBody>
      </p:sp>
      <p:pic>
        <p:nvPicPr>
          <p:cNvPr id="26" name="Picture 2" descr="Vẽ Tay Ppt Cảnh Một Người đàn ông Cầm Kính Lúp Hình ảnh | Định dạng hình  ảnh PSD 401528940| vn.lovepik.com">
            <a:extLst>
              <a:ext uri="{FF2B5EF4-FFF2-40B4-BE49-F238E27FC236}">
                <a16:creationId xmlns:a16="http://schemas.microsoft.com/office/drawing/2014/main" xmlns="" id="{D5F95879-C14A-4603-BF4B-CA35F87F56FF}"/>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5233" b="96279" l="10000" r="92791">
                        <a14:foregroundMark x1="33372" y1="24535" x2="33372" y2="24535"/>
                        <a14:foregroundMark x1="64884" y1="26279" x2="64884" y2="26279"/>
                        <a14:foregroundMark x1="83023" y1="22558" x2="83023" y2="22558"/>
                        <a14:foregroundMark x1="83953" y1="28953" x2="76977" y2="35233"/>
                        <a14:foregroundMark x1="76977" y1="35233" x2="76512" y2="34767"/>
                        <a14:foregroundMark x1="63488" y1="5000" x2="72989" y2="6129"/>
                        <a14:foregroundMark x1="81964" y1="9302" x2="85465" y2="10814"/>
                        <a14:foregroundMark x1="80887" y1="8837" x2="81964" y2="9302"/>
                        <a14:foregroundMark x1="79940" y1="8428" x2="80887" y2="8837"/>
                        <a14:foregroundMark x1="89289" y1="17337" x2="91395" y2="20930"/>
                        <a14:foregroundMark x1="85465" y1="10814" x2="89265" y2="17297"/>
                        <a14:foregroundMark x1="91395" y1="20930" x2="92791" y2="29884"/>
                        <a14:foregroundMark x1="92791" y1="29884" x2="91977" y2="33605"/>
                        <a14:foregroundMark x1="92558" y1="63372" x2="91163" y2="73140"/>
                        <a14:foregroundMark x1="91163" y1="73140" x2="72209" y2="84186"/>
                        <a14:foregroundMark x1="72209" y1="84186" x2="53140" y2="72558"/>
                        <a14:foregroundMark x1="53140" y1="72558" x2="50000" y2="59302"/>
                        <a14:foregroundMark x1="63032" y1="48721" x2="63605" y2="48256"/>
                        <a14:foregroundMark x1="60884" y1="50465" x2="63032" y2="48721"/>
                        <a14:foregroundMark x1="50000" y1="59302" x2="60884" y2="50465"/>
                        <a14:foregroundMark x1="75261" y1="52209" x2="76977" y2="52791"/>
                        <a14:foregroundMark x1="63605" y1="48256" x2="75261" y2="52209"/>
                        <a14:foregroundMark x1="76977" y1="52791" x2="88372" y2="62674"/>
                        <a14:foregroundMark x1="88372" y1="62674" x2="89651" y2="64884"/>
                        <a14:foregroundMark x1="87326" y1="49651" x2="78605" y2="54419"/>
                        <a14:foregroundMark x1="78605" y1="54419" x2="80116" y2="49302"/>
                        <a14:foregroundMark x1="92558" y1="64186" x2="76395" y2="72674"/>
                        <a14:foregroundMark x1="76395" y1="72674" x2="47791" y2="76279"/>
                        <a14:foregroundMark x1="47791" y1="76279" x2="83837" y2="66512"/>
                        <a14:foregroundMark x1="88605" y1="68837" x2="67558" y2="81744"/>
                        <a14:foregroundMark x1="67558" y1="81744" x2="56860" y2="80814"/>
                        <a14:foregroundMark x1="56860" y1="80814" x2="75814" y2="85233"/>
                        <a14:foregroundMark x1="75814" y1="85233" x2="76860" y2="83488"/>
                        <a14:foregroundMark x1="89419" y1="61279" x2="47209" y2="73605"/>
                        <a14:foregroundMark x1="47209" y1="73605" x2="58605" y2="86163"/>
                        <a14:foregroundMark x1="58605" y1="86163" x2="66860" y2="90698"/>
                        <a14:foregroundMark x1="66860" y1="90698" x2="75465" y2="84884"/>
                        <a14:foregroundMark x1="75930" y1="87558" x2="65116" y2="81977"/>
                        <a14:foregroundMark x1="65116" y1="81977" x2="65116" y2="81977"/>
                        <a14:foregroundMark x1="77257" y1="6293" x2="71860" y2="4302"/>
                        <a14:foregroundMark x1="83837" y1="8721" x2="79061" y2="6959"/>
                        <a14:foregroundMark x1="71860" y1="4302" x2="62442" y2="5233"/>
                        <a14:foregroundMark x1="62442" y1="5233" x2="60233" y2="7674"/>
                        <a14:foregroundMark x1="34186" y1="27791" x2="33372" y2="28372"/>
                        <a14:foregroundMark x1="33140" y1="21279" x2="35349" y2="29302"/>
                        <a14:foregroundMark x1="35349" y1="29302" x2="32791" y2="24186"/>
                        <a14:foregroundMark x1="33372" y1="22442" x2="32442" y2="23023"/>
                        <a14:foregroundMark x1="48256" y1="42326" x2="49419" y2="43721"/>
                        <a14:foregroundMark x1="24302" y1="91395" x2="23721" y2="94651"/>
                        <a14:foregroundMark x1="22558" y1="92791" x2="22558" y2="92791"/>
                        <a14:foregroundMark x1="24884" y1="96279" x2="24884" y2="96279"/>
                        <a14:backgroundMark x1="56977" y1="15233" x2="64884" y2="12791"/>
                        <a14:backgroundMark x1="64884" y1="12791" x2="77442" y2="14186"/>
                        <a14:backgroundMark x1="77442" y1="14186" x2="77674" y2="14535"/>
                        <a14:backgroundMark x1="83953" y1="16977" x2="78837" y2="12326"/>
                        <a14:backgroundMark x1="78837" y1="12326" x2="78605" y2="12326"/>
                        <a14:backgroundMark x1="72209" y1="6977" x2="81512" y2="11860"/>
                        <a14:backgroundMark x1="81512" y1="11860" x2="87674" y2="18488"/>
                        <a14:backgroundMark x1="87674" y1="18488" x2="87674" y2="19186"/>
                        <a14:backgroundMark x1="87907" y1="30581" x2="81163" y2="39767"/>
                        <a14:backgroundMark x1="57907" y1="38023" x2="53721" y2="26628"/>
                        <a14:backgroundMark x1="79767" y1="8140" x2="73953" y2="7558"/>
                        <a14:backgroundMark x1="70698" y1="6163" x2="70698" y2="6163"/>
                        <a14:backgroundMark x1="80581" y1="8837" x2="80581" y2="8837"/>
                        <a14:backgroundMark x1="82093" y1="9302" x2="82093" y2="9302"/>
                        <a14:backgroundMark x1="80698" y1="9070" x2="80581" y2="8488"/>
                        <a14:backgroundMark x1="72209" y1="6047" x2="72209" y2="6047"/>
                        <a14:backgroundMark x1="61163" y1="48721" x2="61163" y2="48721"/>
                        <a14:backgroundMark x1="61047" y1="46977" x2="61047" y2="46977"/>
                        <a14:backgroundMark x1="60581" y1="50465" x2="60581" y2="50465"/>
                        <a14:backgroundMark x1="74302" y1="52209" x2="74302" y2="52209"/>
                      </a14:backgroundRemoval>
                    </a14:imgEffect>
                  </a14:imgLayer>
                </a14:imgProps>
              </a:ext>
              <a:ext uri="{28A0092B-C50C-407E-A947-70E740481C1C}">
                <a14:useLocalDpi xmlns:a14="http://schemas.microsoft.com/office/drawing/2010/main" val="0"/>
              </a:ext>
            </a:extLst>
          </a:blip>
          <a:srcRect/>
          <a:stretch>
            <a:fillRect/>
          </a:stretch>
        </p:blipFill>
        <p:spPr bwMode="auto">
          <a:xfrm>
            <a:off x="9140764" y="0"/>
            <a:ext cx="2177662" cy="187316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navocado-task-badges-legal-task-icons-smaller | Icon, Task, Icon collection">
            <a:extLst>
              <a:ext uri="{FF2B5EF4-FFF2-40B4-BE49-F238E27FC236}">
                <a16:creationId xmlns:a16="http://schemas.microsoft.com/office/drawing/2014/main" xmlns="" id="{57F6C0D9-41A7-406C-A7C8-4F9489DE6A77}"/>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67654" t="79227" b="1915"/>
          <a:stretch/>
        </p:blipFill>
        <p:spPr bwMode="auto">
          <a:xfrm>
            <a:off x="6011694" y="5178917"/>
            <a:ext cx="1419841" cy="1157287"/>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xmlns="" id="{AEEF8788-B109-4C3A-86F4-8B0AB626282D}"/>
              </a:ext>
            </a:extLst>
          </p:cNvPr>
          <p:cNvSpPr txBox="1"/>
          <p:nvPr/>
        </p:nvSpPr>
        <p:spPr>
          <a:xfrm>
            <a:off x="8197455" y="2248412"/>
            <a:ext cx="4239715" cy="1200329"/>
          </a:xfrm>
          <a:prstGeom prst="rect">
            <a:avLst/>
          </a:prstGeom>
          <a:solidFill>
            <a:srgbClr val="7BC666"/>
          </a:solidFill>
          <a:ln>
            <a:solidFill>
              <a:schemeClr val="tx1"/>
            </a:solidFill>
            <a:prstDash val="sysDot"/>
          </a:ln>
        </p:spPr>
        <p:txBody>
          <a:bodyPr wrap="square">
            <a:spAutoFit/>
          </a:bodyPr>
          <a:lstStyle/>
          <a:p>
            <a:pPr algn="just">
              <a:defRPr/>
            </a:pPr>
            <a:endParaRPr lang="en-US" sz="2400" b="1" dirty="0">
              <a:solidFill>
                <a:schemeClr val="bg1"/>
              </a:solidFill>
              <a:latin typeface="Times New Roman" panose="02020603050405020304" pitchFamily="18" charset="0"/>
              <a:cs typeface="Times New Roman" panose="02020603050405020304" pitchFamily="18" charset="0"/>
            </a:endParaRPr>
          </a:p>
          <a:p>
            <a:pPr algn="just">
              <a:defRPr/>
            </a:pPr>
            <a:r>
              <a:rPr lang="en-US" sz="2400" b="1" dirty="0" err="1" smtClean="0">
                <a:latin typeface="Times New Roman" panose="02020603050405020304" pitchFamily="18" charset="0"/>
                <a:cs typeface="Times New Roman" panose="02020603050405020304" pitchFamily="18" charset="0"/>
              </a:rPr>
              <a:t>Phân</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tích</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biểu</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đồ</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nhiệt</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độ</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lượng</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mưa</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Tích</a:t>
            </a:r>
            <a:r>
              <a:rPr lang="en-US" sz="2400" b="1" dirty="0" smtClean="0">
                <a:solidFill>
                  <a:srgbClr val="FF0000"/>
                </a:solidFill>
                <a:latin typeface="Times New Roman" panose="02020603050405020304" pitchFamily="18" charset="0"/>
                <a:cs typeface="Times New Roman" panose="02020603050405020304" pitchFamily="18" charset="0"/>
              </a:rPr>
              <a:t>-xi </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24" name="Flowchart: Terminator 23">
            <a:extLst>
              <a:ext uri="{FF2B5EF4-FFF2-40B4-BE49-F238E27FC236}">
                <a16:creationId xmlns:a16="http://schemas.microsoft.com/office/drawing/2014/main" xmlns="" id="{F5739BFE-E2F6-4C61-9F35-A0BDEAD5D893}"/>
              </a:ext>
            </a:extLst>
          </p:cNvPr>
          <p:cNvSpPr/>
          <p:nvPr/>
        </p:nvSpPr>
        <p:spPr>
          <a:xfrm>
            <a:off x="8598178" y="2026212"/>
            <a:ext cx="2821924" cy="537328"/>
          </a:xfrm>
          <a:prstGeom prst="flowChartTerminator">
            <a:avLst/>
          </a:prstGeom>
          <a:solidFill>
            <a:srgbClr val="006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rgbClr val="FFFF00"/>
                </a:solidFill>
                <a:latin typeface="Times New Roman" panose="02020603050405020304" pitchFamily="18" charset="0"/>
                <a:cs typeface="Times New Roman" panose="02020603050405020304" pitchFamily="18" charset="0"/>
              </a:rPr>
              <a:t>Nhóm</a:t>
            </a:r>
            <a:r>
              <a:rPr lang="en-US" sz="2800" b="1" dirty="0" smtClean="0">
                <a:solidFill>
                  <a:srgbClr val="FFFF00"/>
                </a:solidFill>
                <a:latin typeface="Times New Roman" panose="02020603050405020304" pitchFamily="18" charset="0"/>
                <a:cs typeface="Times New Roman" panose="02020603050405020304" pitchFamily="18" charset="0"/>
              </a:rPr>
              <a:t> 1, 2</a:t>
            </a:r>
            <a:endParaRPr lang="en-US" sz="2800" b="1" dirty="0">
              <a:solidFill>
                <a:srgbClr val="FFFF00"/>
              </a:solidFill>
              <a:latin typeface="Times New Roman" panose="02020603050405020304" pitchFamily="18" charset="0"/>
              <a:cs typeface="Times New Roman" panose="02020603050405020304" pitchFamily="18" charset="0"/>
            </a:endParaRPr>
          </a:p>
        </p:txBody>
      </p:sp>
      <p:pic>
        <p:nvPicPr>
          <p:cNvPr id="27" name="Picture 26">
            <a:extLst>
              <a:ext uri="{FF2B5EF4-FFF2-40B4-BE49-F238E27FC236}">
                <a16:creationId xmlns:a16="http://schemas.microsoft.com/office/drawing/2014/main" xmlns="" id="{DC0502AE-5658-4CEE-96B3-BC6EFE8B1D42}"/>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6047" r="92907">
                        <a14:foregroundMark x1="8140" y1="38372" x2="13953" y2="48256"/>
                        <a14:foregroundMark x1="6047" y1="40814" x2="8488" y2="44535"/>
                        <a14:foregroundMark x1="31860" y1="58721" x2="32907" y2="59535"/>
                        <a14:foregroundMark x1="92674" y1="80000" x2="92907" y2="83605"/>
                      </a14:backgroundRemoval>
                    </a14:imgEffect>
                  </a14:imgLayer>
                </a14:imgProps>
              </a:ext>
            </a:extLst>
          </a:blip>
          <a:stretch>
            <a:fillRect/>
          </a:stretch>
        </p:blipFill>
        <p:spPr>
          <a:xfrm>
            <a:off x="8034179" y="1720123"/>
            <a:ext cx="1357961" cy="1168082"/>
          </a:xfrm>
          <a:prstGeom prst="rect">
            <a:avLst/>
          </a:prstGeom>
        </p:spPr>
      </p:pic>
      <p:sp>
        <p:nvSpPr>
          <p:cNvPr id="31" name="TextBox 30">
            <a:extLst>
              <a:ext uri="{FF2B5EF4-FFF2-40B4-BE49-F238E27FC236}">
                <a16:creationId xmlns:a16="http://schemas.microsoft.com/office/drawing/2014/main" xmlns="" id="{AEEF8788-B109-4C3A-86F4-8B0AB626282D}"/>
              </a:ext>
            </a:extLst>
          </p:cNvPr>
          <p:cNvSpPr txBox="1"/>
          <p:nvPr/>
        </p:nvSpPr>
        <p:spPr>
          <a:xfrm>
            <a:off x="8197455" y="3920427"/>
            <a:ext cx="4239715" cy="1200329"/>
          </a:xfrm>
          <a:prstGeom prst="rect">
            <a:avLst/>
          </a:prstGeom>
          <a:solidFill>
            <a:srgbClr val="7BC666"/>
          </a:solidFill>
          <a:ln>
            <a:solidFill>
              <a:schemeClr val="tx1"/>
            </a:solidFill>
            <a:prstDash val="sysDot"/>
          </a:ln>
        </p:spPr>
        <p:txBody>
          <a:bodyPr wrap="square">
            <a:spAutoFit/>
          </a:bodyPr>
          <a:lstStyle/>
          <a:p>
            <a:pPr algn="just">
              <a:defRPr/>
            </a:pPr>
            <a:endParaRPr lang="en-US" sz="2400" b="1" dirty="0">
              <a:solidFill>
                <a:schemeClr val="bg1"/>
              </a:solidFill>
              <a:latin typeface="Times New Roman" panose="02020603050405020304" pitchFamily="18" charset="0"/>
              <a:cs typeface="Times New Roman" panose="02020603050405020304" pitchFamily="18" charset="0"/>
            </a:endParaRPr>
          </a:p>
          <a:p>
            <a:pPr algn="just">
              <a:defRPr/>
            </a:pPr>
            <a:r>
              <a:rPr lang="en-US" sz="2400" b="1" dirty="0" err="1" smtClean="0">
                <a:latin typeface="Times New Roman" panose="02020603050405020304" pitchFamily="18" charset="0"/>
                <a:cs typeface="Times New Roman" panose="02020603050405020304" pitchFamily="18" charset="0"/>
              </a:rPr>
              <a:t>Phân</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tích</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biểu</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đồ</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nhiệt</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độ</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lượng</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mưa</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Xê</a:t>
            </a:r>
            <a:r>
              <a:rPr lang="en-US" sz="2400" b="1" dirty="0" smtClean="0">
                <a:solidFill>
                  <a:srgbClr val="FF0000"/>
                </a:solidFill>
                <a:latin typeface="Times New Roman" panose="02020603050405020304" pitchFamily="18" charset="0"/>
                <a:cs typeface="Times New Roman" panose="02020603050405020304" pitchFamily="18" charset="0"/>
              </a:rPr>
              <a:t>-un</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32" name="Flowchart: Terminator 31">
            <a:extLst>
              <a:ext uri="{FF2B5EF4-FFF2-40B4-BE49-F238E27FC236}">
                <a16:creationId xmlns:a16="http://schemas.microsoft.com/office/drawing/2014/main" xmlns="" id="{F5739BFE-E2F6-4C61-9F35-A0BDEAD5D893}"/>
              </a:ext>
            </a:extLst>
          </p:cNvPr>
          <p:cNvSpPr/>
          <p:nvPr/>
        </p:nvSpPr>
        <p:spPr>
          <a:xfrm>
            <a:off x="8598178" y="3698227"/>
            <a:ext cx="2821924" cy="537328"/>
          </a:xfrm>
          <a:prstGeom prst="flowChartTerminator">
            <a:avLst/>
          </a:prstGeom>
          <a:solidFill>
            <a:srgbClr val="006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rgbClr val="FFFF00"/>
                </a:solidFill>
                <a:latin typeface="Times New Roman" panose="02020603050405020304" pitchFamily="18" charset="0"/>
                <a:cs typeface="Times New Roman" panose="02020603050405020304" pitchFamily="18" charset="0"/>
              </a:rPr>
              <a:t>Nhóm</a:t>
            </a:r>
            <a:r>
              <a:rPr lang="en-US" sz="2800" b="1" dirty="0" smtClean="0">
                <a:solidFill>
                  <a:srgbClr val="FFFF00"/>
                </a:solidFill>
                <a:latin typeface="Times New Roman" panose="02020603050405020304" pitchFamily="18" charset="0"/>
                <a:cs typeface="Times New Roman" panose="02020603050405020304" pitchFamily="18" charset="0"/>
              </a:rPr>
              <a:t> 3, 4</a:t>
            </a:r>
            <a:endParaRPr lang="en-US" sz="2800" b="1" dirty="0">
              <a:solidFill>
                <a:srgbClr val="FFFF00"/>
              </a:solidFill>
              <a:latin typeface="Times New Roman" panose="02020603050405020304" pitchFamily="18" charset="0"/>
              <a:cs typeface="Times New Roman" panose="02020603050405020304" pitchFamily="18" charset="0"/>
            </a:endParaRPr>
          </a:p>
        </p:txBody>
      </p:sp>
      <p:pic>
        <p:nvPicPr>
          <p:cNvPr id="33" name="Picture 32">
            <a:extLst>
              <a:ext uri="{FF2B5EF4-FFF2-40B4-BE49-F238E27FC236}">
                <a16:creationId xmlns:a16="http://schemas.microsoft.com/office/drawing/2014/main" xmlns="" id="{DC0502AE-5658-4CEE-96B3-BC6EFE8B1D42}"/>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6047" r="92907">
                        <a14:foregroundMark x1="8140" y1="38372" x2="13953" y2="48256"/>
                        <a14:foregroundMark x1="6047" y1="40814" x2="8488" y2="44535"/>
                        <a14:foregroundMark x1="31860" y1="58721" x2="32907" y2="59535"/>
                        <a14:foregroundMark x1="92674" y1="80000" x2="92907" y2="83605"/>
                      </a14:backgroundRemoval>
                    </a14:imgEffect>
                  </a14:imgLayer>
                </a14:imgProps>
              </a:ext>
            </a:extLst>
          </a:blip>
          <a:stretch>
            <a:fillRect/>
          </a:stretch>
        </p:blipFill>
        <p:spPr>
          <a:xfrm>
            <a:off x="8034179" y="3392138"/>
            <a:ext cx="1357961" cy="1168082"/>
          </a:xfrm>
          <a:prstGeom prst="rect">
            <a:avLst/>
          </a:prstGeom>
        </p:spPr>
      </p:pic>
      <p:sp>
        <p:nvSpPr>
          <p:cNvPr id="34" name="TextBox 33">
            <a:extLst>
              <a:ext uri="{FF2B5EF4-FFF2-40B4-BE49-F238E27FC236}">
                <a16:creationId xmlns:a16="http://schemas.microsoft.com/office/drawing/2014/main" xmlns="" id="{AEEF8788-B109-4C3A-86F4-8B0AB626282D}"/>
              </a:ext>
            </a:extLst>
          </p:cNvPr>
          <p:cNvSpPr txBox="1"/>
          <p:nvPr/>
        </p:nvSpPr>
        <p:spPr>
          <a:xfrm>
            <a:off x="8185864" y="5538929"/>
            <a:ext cx="4239715" cy="1200329"/>
          </a:xfrm>
          <a:prstGeom prst="rect">
            <a:avLst/>
          </a:prstGeom>
          <a:solidFill>
            <a:srgbClr val="7BC666"/>
          </a:solidFill>
          <a:ln>
            <a:solidFill>
              <a:schemeClr val="tx1"/>
            </a:solidFill>
            <a:prstDash val="sysDot"/>
          </a:ln>
        </p:spPr>
        <p:txBody>
          <a:bodyPr wrap="square">
            <a:spAutoFit/>
          </a:bodyPr>
          <a:lstStyle/>
          <a:p>
            <a:pPr algn="just">
              <a:defRPr/>
            </a:pPr>
            <a:endParaRPr lang="en-US" sz="2400" b="1" dirty="0">
              <a:solidFill>
                <a:schemeClr val="bg1"/>
              </a:solidFill>
              <a:latin typeface="Times New Roman" panose="02020603050405020304" pitchFamily="18" charset="0"/>
              <a:cs typeface="Times New Roman" panose="02020603050405020304" pitchFamily="18" charset="0"/>
            </a:endParaRPr>
          </a:p>
          <a:p>
            <a:pPr algn="just">
              <a:defRPr/>
            </a:pPr>
            <a:r>
              <a:rPr lang="en-US" sz="2400" b="1" dirty="0" err="1" smtClean="0">
                <a:latin typeface="Times New Roman" panose="02020603050405020304" pitchFamily="18" charset="0"/>
                <a:cs typeface="Times New Roman" panose="02020603050405020304" pitchFamily="18" charset="0"/>
              </a:rPr>
              <a:t>Phân</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tích</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biểu</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đồ</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nhiệt</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độ</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lượng</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mưa</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a:t>
            </a:r>
            <a:r>
              <a:rPr lang="en-US" sz="2400" b="1" dirty="0" smtClean="0">
                <a:solidFill>
                  <a:srgbClr val="FF0000"/>
                </a:solidFill>
                <a:latin typeface="Times New Roman" panose="02020603050405020304" pitchFamily="18" charset="0"/>
                <a:cs typeface="Times New Roman" panose="02020603050405020304" pitchFamily="18" charset="0"/>
              </a:rPr>
              <a:t>Ma-</a:t>
            </a:r>
            <a:r>
              <a:rPr lang="en-US" sz="2400" b="1" dirty="0" err="1" smtClean="0">
                <a:solidFill>
                  <a:srgbClr val="FF0000"/>
                </a:solidFill>
                <a:latin typeface="Times New Roman" panose="02020603050405020304" pitchFamily="18" charset="0"/>
                <a:cs typeface="Times New Roman" panose="02020603050405020304" pitchFamily="18" charset="0"/>
              </a:rPr>
              <a:t>ni</a:t>
            </a:r>
            <a:r>
              <a:rPr lang="en-US" sz="2400" b="1" dirty="0" smtClean="0">
                <a:solidFill>
                  <a:srgbClr val="FF0000"/>
                </a:solidFill>
                <a:latin typeface="Times New Roman" panose="02020603050405020304" pitchFamily="18" charset="0"/>
                <a:cs typeface="Times New Roman" panose="02020603050405020304" pitchFamily="18" charset="0"/>
              </a:rPr>
              <a:t>-la</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35" name="Flowchart: Terminator 34">
            <a:extLst>
              <a:ext uri="{FF2B5EF4-FFF2-40B4-BE49-F238E27FC236}">
                <a16:creationId xmlns:a16="http://schemas.microsoft.com/office/drawing/2014/main" xmlns="" id="{F5739BFE-E2F6-4C61-9F35-A0BDEAD5D893}"/>
              </a:ext>
            </a:extLst>
          </p:cNvPr>
          <p:cNvSpPr/>
          <p:nvPr/>
        </p:nvSpPr>
        <p:spPr>
          <a:xfrm>
            <a:off x="8586587" y="5316729"/>
            <a:ext cx="2821924" cy="537328"/>
          </a:xfrm>
          <a:prstGeom prst="flowChartTerminator">
            <a:avLst/>
          </a:prstGeom>
          <a:solidFill>
            <a:srgbClr val="006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rgbClr val="FFFF00"/>
                </a:solidFill>
                <a:latin typeface="Times New Roman" panose="02020603050405020304" pitchFamily="18" charset="0"/>
                <a:cs typeface="Times New Roman" panose="02020603050405020304" pitchFamily="18" charset="0"/>
              </a:rPr>
              <a:t>Nhóm</a:t>
            </a:r>
            <a:r>
              <a:rPr lang="en-US" sz="2800" b="1" dirty="0" smtClean="0">
                <a:solidFill>
                  <a:srgbClr val="FFFF00"/>
                </a:solidFill>
                <a:latin typeface="Times New Roman" panose="02020603050405020304" pitchFamily="18" charset="0"/>
                <a:cs typeface="Times New Roman" panose="02020603050405020304" pitchFamily="18" charset="0"/>
              </a:rPr>
              <a:t> 5, 6</a:t>
            </a:r>
            <a:endParaRPr lang="en-US" sz="2800" b="1" dirty="0">
              <a:solidFill>
                <a:srgbClr val="FFFF00"/>
              </a:solidFill>
              <a:latin typeface="Times New Roman" panose="02020603050405020304" pitchFamily="18" charset="0"/>
              <a:cs typeface="Times New Roman" panose="02020603050405020304" pitchFamily="18" charset="0"/>
            </a:endParaRPr>
          </a:p>
        </p:txBody>
      </p:sp>
      <p:pic>
        <p:nvPicPr>
          <p:cNvPr id="36" name="Picture 35">
            <a:extLst>
              <a:ext uri="{FF2B5EF4-FFF2-40B4-BE49-F238E27FC236}">
                <a16:creationId xmlns:a16="http://schemas.microsoft.com/office/drawing/2014/main" xmlns="" id="{DC0502AE-5658-4CEE-96B3-BC6EFE8B1D42}"/>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6047" r="92907">
                        <a14:foregroundMark x1="8140" y1="38372" x2="13953" y2="48256"/>
                        <a14:foregroundMark x1="6047" y1="40814" x2="8488" y2="44535"/>
                        <a14:foregroundMark x1="31860" y1="58721" x2="32907" y2="59535"/>
                        <a14:foregroundMark x1="92674" y1="80000" x2="92907" y2="83605"/>
                      </a14:backgroundRemoval>
                    </a14:imgEffect>
                  </a14:imgLayer>
                </a14:imgProps>
              </a:ext>
            </a:extLst>
          </a:blip>
          <a:stretch>
            <a:fillRect/>
          </a:stretch>
        </p:blipFill>
        <p:spPr>
          <a:xfrm>
            <a:off x="8022588" y="5010640"/>
            <a:ext cx="1357961" cy="1168082"/>
          </a:xfrm>
          <a:prstGeom prst="rect">
            <a:avLst/>
          </a:prstGeom>
        </p:spPr>
      </p:pic>
    </p:spTree>
    <p:extLst>
      <p:ext uri="{BB962C8B-B14F-4D97-AF65-F5344CB8AC3E}">
        <p14:creationId xmlns:p14="http://schemas.microsoft.com/office/powerpoint/2010/main" val="598297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arn(inVertical)">
                                      <p:cBhvr>
                                        <p:cTn id="10" dur="500"/>
                                        <p:tgtEl>
                                          <p:spTgt spid="1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par>
                                <p:cTn id="14" presetID="16" presetClass="entr" presetSubtype="21" fill="hold" nodeType="withEffect">
                                  <p:stCondLst>
                                    <p:cond delay="0"/>
                                  </p:stCondLst>
                                  <p:childTnLst>
                                    <p:set>
                                      <p:cBhvr>
                                        <p:cTn id="15" dur="1" fill="hold">
                                          <p:stCondLst>
                                            <p:cond delay="0"/>
                                          </p:stCondLst>
                                        </p:cTn>
                                        <p:tgtEl>
                                          <p:spTgt spid="1026"/>
                                        </p:tgtEl>
                                        <p:attrNameLst>
                                          <p:attrName>style.visibility</p:attrName>
                                        </p:attrNameLst>
                                      </p:cBhvr>
                                      <p:to>
                                        <p:strVal val="visible"/>
                                      </p:to>
                                    </p:set>
                                    <p:animEffect transition="in" filter="barn(inVertical)">
                                      <p:cBhvr>
                                        <p:cTn id="16" dur="500"/>
                                        <p:tgtEl>
                                          <p:spTgt spid="1026"/>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par>
                                <p:cTn id="23" presetID="16" presetClass="entr" presetSubtype="21" fill="hold" nodeType="withEffect">
                                  <p:stCondLst>
                                    <p:cond delay="0"/>
                                  </p:stCondLst>
                                  <p:childTnLst>
                                    <p:set>
                                      <p:cBhvr>
                                        <p:cTn id="24" dur="1" fill="hold">
                                          <p:stCondLst>
                                            <p:cond delay="0"/>
                                          </p:stCondLst>
                                        </p:cTn>
                                        <p:tgtEl>
                                          <p:spTgt spid="1028"/>
                                        </p:tgtEl>
                                        <p:attrNameLst>
                                          <p:attrName>style.visibility</p:attrName>
                                        </p:attrNameLst>
                                      </p:cBhvr>
                                      <p:to>
                                        <p:strVal val="visible"/>
                                      </p:to>
                                    </p:set>
                                    <p:animEffect transition="in" filter="barn(inVertical)">
                                      <p:cBhvr>
                                        <p:cTn id="25" dur="500"/>
                                        <p:tgtEl>
                                          <p:spTgt spid="1028"/>
                                        </p:tgtEl>
                                      </p:cBhvr>
                                    </p:animEffect>
                                  </p:childTnLst>
                                </p:cTn>
                              </p:par>
                              <p:par>
                                <p:cTn id="26" presetID="16" presetClass="entr" presetSubtype="21" fill="hold"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barn(inVertical)">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wipe(down)">
                                      <p:cBhvr>
                                        <p:cTn id="33" dur="500"/>
                                        <p:tgtEl>
                                          <p:spTgt spid="27"/>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wipe(down)">
                                      <p:cBhvr>
                                        <p:cTn id="36" dur="500"/>
                                        <p:tgtEl>
                                          <p:spTgt spid="20"/>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wipe(down)">
                                      <p:cBhvr>
                                        <p:cTn id="39" dur="500"/>
                                        <p:tgtEl>
                                          <p:spTgt spid="24"/>
                                        </p:tgtEl>
                                      </p:cBhvr>
                                    </p:animEffect>
                                  </p:childTnLst>
                                </p:cTn>
                              </p:par>
                              <p:par>
                                <p:cTn id="40" presetID="22" presetClass="entr" presetSubtype="4" fill="hold" nodeType="with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wipe(down)">
                                      <p:cBhvr>
                                        <p:cTn id="42" dur="500"/>
                                        <p:tgtEl>
                                          <p:spTgt spid="33"/>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32"/>
                                        </p:tgtEl>
                                        <p:attrNameLst>
                                          <p:attrName>style.visibility</p:attrName>
                                        </p:attrNameLst>
                                      </p:cBhvr>
                                      <p:to>
                                        <p:strVal val="visible"/>
                                      </p:to>
                                    </p:set>
                                    <p:animEffect transition="in" filter="wipe(down)">
                                      <p:cBhvr>
                                        <p:cTn id="45" dur="500"/>
                                        <p:tgtEl>
                                          <p:spTgt spid="32"/>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wipe(down)">
                                      <p:cBhvr>
                                        <p:cTn id="48" dur="500"/>
                                        <p:tgtEl>
                                          <p:spTgt spid="31"/>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35"/>
                                        </p:tgtEl>
                                        <p:attrNameLst>
                                          <p:attrName>style.visibility</p:attrName>
                                        </p:attrNameLst>
                                      </p:cBhvr>
                                      <p:to>
                                        <p:strVal val="visible"/>
                                      </p:to>
                                    </p:set>
                                    <p:animEffect transition="in" filter="wipe(down)">
                                      <p:cBhvr>
                                        <p:cTn id="51" dur="500"/>
                                        <p:tgtEl>
                                          <p:spTgt spid="35"/>
                                        </p:tgtEl>
                                      </p:cBhvr>
                                    </p:animEffect>
                                  </p:childTnLst>
                                </p:cTn>
                              </p:par>
                              <p:par>
                                <p:cTn id="52" presetID="22" presetClass="entr" presetSubtype="4" fill="hold" nodeType="withEffect">
                                  <p:stCondLst>
                                    <p:cond delay="0"/>
                                  </p:stCondLst>
                                  <p:childTnLst>
                                    <p:set>
                                      <p:cBhvr>
                                        <p:cTn id="53" dur="1" fill="hold">
                                          <p:stCondLst>
                                            <p:cond delay="0"/>
                                          </p:stCondLst>
                                        </p:cTn>
                                        <p:tgtEl>
                                          <p:spTgt spid="36"/>
                                        </p:tgtEl>
                                        <p:attrNameLst>
                                          <p:attrName>style.visibility</p:attrName>
                                        </p:attrNameLst>
                                      </p:cBhvr>
                                      <p:to>
                                        <p:strVal val="visible"/>
                                      </p:to>
                                    </p:set>
                                    <p:animEffect transition="in" filter="wipe(down)">
                                      <p:cBhvr>
                                        <p:cTn id="54" dur="500"/>
                                        <p:tgtEl>
                                          <p:spTgt spid="36"/>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wipe(down)">
                                      <p:cBhvr>
                                        <p:cTn id="5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2" grpId="0" animBg="1"/>
      <p:bldP spid="13" grpId="0" animBg="1"/>
      <p:bldP spid="20" grpId="0" animBg="1"/>
      <p:bldP spid="24" grpId="0" animBg="1"/>
      <p:bldP spid="31" grpId="0" animBg="1"/>
      <p:bldP spid="32" grpId="0" animBg="1"/>
      <p:bldP spid="34" grpId="0" animBg="1"/>
      <p:bldP spid="3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206837" y="0"/>
            <a:ext cx="3962399" cy="1207481"/>
            <a:chOff x="124690" y="13499"/>
            <a:chExt cx="3962399" cy="1207481"/>
          </a:xfrm>
        </p:grpSpPr>
        <p:sp>
          <p:nvSpPr>
            <p:cNvPr id="5" name="Flowchart: Terminator 4">
              <a:extLst>
                <a:ext uri="{FF2B5EF4-FFF2-40B4-BE49-F238E27FC236}">
                  <a16:creationId xmlns:a16="http://schemas.microsoft.com/office/drawing/2014/main" xmlns="" id="{454EC65F-9461-4D3A-AD62-5A0132ABA328}"/>
                </a:ext>
              </a:extLst>
            </p:cNvPr>
            <p:cNvSpPr/>
            <p:nvPr/>
          </p:nvSpPr>
          <p:spPr>
            <a:xfrm>
              <a:off x="433972" y="192923"/>
              <a:ext cx="3653117" cy="821636"/>
            </a:xfrm>
            <a:prstGeom prst="flowChartTerminator">
              <a:avLst/>
            </a:prstGeom>
            <a:solidFill>
              <a:srgbClr val="0033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FFFF3F"/>
                  </a:solidFill>
                  <a:latin typeface="Times New Roman" panose="02020603050405020304" pitchFamily="18" charset="0"/>
                  <a:cs typeface="Times New Roman" panose="02020603050405020304" pitchFamily="18" charset="0"/>
                </a:rPr>
                <a:t>NHÓM 1,2</a:t>
              </a:r>
              <a:endParaRPr lang="en-US" sz="3600" b="1" dirty="0">
                <a:solidFill>
                  <a:srgbClr val="FFFF3F"/>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xmlns="" id="{DC0502AE-5658-4CEE-96B3-BC6EFE8B1D42}"/>
                </a:ext>
              </a:extLst>
            </p:cNvPr>
            <p:cNvPicPr>
              <a:picLocks noChangeAspect="1"/>
            </p:cNvPicPr>
            <p:nvPr/>
          </p:nvPicPr>
          <p:blipFill>
            <a:blip r:embed="rId2"/>
            <a:stretch>
              <a:fillRect/>
            </a:stretch>
          </p:blipFill>
          <p:spPr>
            <a:xfrm>
              <a:off x="124690" y="13499"/>
              <a:ext cx="1207481" cy="1207481"/>
            </a:xfrm>
            <a:prstGeom prst="rect">
              <a:avLst/>
            </a:prstGeom>
          </p:spPr>
        </p:pic>
      </p:grpSp>
      <p:pic>
        <p:nvPicPr>
          <p:cNvPr id="4098" name="Picture 2" descr="46"/>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44897" y="179424"/>
            <a:ext cx="3798544" cy="53179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aphicFrame>
        <p:nvGraphicFramePr>
          <p:cNvPr id="7" name="Table 6"/>
          <p:cNvGraphicFramePr>
            <a:graphicFrameLocks noGrp="1"/>
          </p:cNvGraphicFramePr>
          <p:nvPr>
            <p:extLst>
              <p:ext uri="{D42A27DB-BD31-4B8C-83A1-F6EECF244321}">
                <p14:modId xmlns:p14="http://schemas.microsoft.com/office/powerpoint/2010/main" val="1363667577"/>
              </p:ext>
            </p:extLst>
          </p:nvPr>
        </p:nvGraphicFramePr>
        <p:xfrm>
          <a:off x="5375563" y="1448657"/>
          <a:ext cx="6608619" cy="4770724"/>
        </p:xfrm>
        <a:graphic>
          <a:graphicData uri="http://schemas.openxmlformats.org/drawingml/2006/table">
            <a:tbl>
              <a:tblPr>
                <a:tableStyleId>{616DA210-FB5B-4158-B5E0-FEB733F419BA}</a:tableStyleId>
              </a:tblPr>
              <a:tblGrid>
                <a:gridCol w="3906982">
                  <a:extLst>
                    <a:ext uri="{9D8B030D-6E8A-4147-A177-3AD203B41FA5}">
                      <a16:colId xmlns:a16="http://schemas.microsoft.com/office/drawing/2014/main" xmlns="" val="4006572326"/>
                    </a:ext>
                  </a:extLst>
                </a:gridCol>
                <a:gridCol w="2701637">
                  <a:extLst>
                    <a:ext uri="{9D8B030D-6E8A-4147-A177-3AD203B41FA5}">
                      <a16:colId xmlns:a16="http://schemas.microsoft.com/office/drawing/2014/main" xmlns="" val="3780863056"/>
                    </a:ext>
                  </a:extLst>
                </a:gridCol>
              </a:tblGrid>
              <a:tr h="422010">
                <a:tc gridSpan="2">
                  <a:txBody>
                    <a:bodyPr/>
                    <a:lstStyle/>
                    <a:p>
                      <a:pPr marL="0" marR="0" algn="ctr">
                        <a:lnSpc>
                          <a:spcPct val="120000"/>
                        </a:lnSpc>
                        <a:spcBef>
                          <a:spcPts val="0"/>
                        </a:spcBef>
                        <a:spcAft>
                          <a:spcPts val="0"/>
                        </a:spcAft>
                      </a:pPr>
                      <a:r>
                        <a:rPr lang="en-US" sz="3600" b="1" dirty="0" smtClean="0">
                          <a:solidFill>
                            <a:srgbClr val="FFFF00"/>
                          </a:solidFill>
                          <a:effectLst/>
                          <a:latin typeface="Times New Roman" panose="02020603050405020304" pitchFamily="18" charset="0"/>
                          <a:cs typeface="Times New Roman" panose="02020603050405020304" pitchFamily="18" charset="0"/>
                        </a:rPr>
                        <a:t>TÍCH-XI</a:t>
                      </a:r>
                      <a:endParaRPr lang="en-US" sz="2800" b="1" dirty="0">
                        <a:solidFill>
                          <a:srgbClr val="FFFF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solidFill>
                      <a:schemeClr val="accent4">
                        <a:lumMod val="50000"/>
                      </a:schemeClr>
                    </a:solidFill>
                  </a:tcPr>
                </a:tc>
                <a:tc hMerge="1">
                  <a:txBody>
                    <a:bodyPr/>
                    <a:lstStyle/>
                    <a:p>
                      <a:endParaRPr lang="en-US"/>
                    </a:p>
                  </a:txBody>
                  <a:tcPr/>
                </a:tc>
                <a:extLst>
                  <a:ext uri="{0D108BD9-81ED-4DB2-BD59-A6C34878D82A}">
                    <a16:rowId xmlns:a16="http://schemas.microsoft.com/office/drawing/2014/main" xmlns="" val="76019808"/>
                  </a:ext>
                </a:extLst>
              </a:tr>
              <a:tr h="459110">
                <a:tc gridSpan="2">
                  <a:txBody>
                    <a:bodyPr/>
                    <a:lstStyle/>
                    <a:p>
                      <a:pPr marL="0" marR="0" indent="95250" algn="ctr">
                        <a:lnSpc>
                          <a:spcPct val="120000"/>
                        </a:lnSpc>
                        <a:spcBef>
                          <a:spcPts val="0"/>
                        </a:spcBef>
                        <a:spcAft>
                          <a:spcPts val="0"/>
                        </a:spcAft>
                      </a:pPr>
                      <a:r>
                        <a:rPr lang="en-US" sz="2800" b="1" dirty="0" err="1">
                          <a:solidFill>
                            <a:schemeClr val="accent4">
                              <a:lumMod val="50000"/>
                            </a:schemeClr>
                          </a:solidFill>
                          <a:effectLst/>
                          <a:latin typeface="Times New Roman" panose="02020603050405020304" pitchFamily="18" charset="0"/>
                          <a:cs typeface="Times New Roman" panose="02020603050405020304" pitchFamily="18" charset="0"/>
                        </a:rPr>
                        <a:t>Về</a:t>
                      </a:r>
                      <a:r>
                        <a:rPr lang="en-US" sz="2800" b="1" dirty="0">
                          <a:solidFill>
                            <a:schemeClr val="accent4">
                              <a:lumMod val="50000"/>
                            </a:schemeClr>
                          </a:solidFill>
                          <a:effectLst/>
                          <a:latin typeface="Times New Roman" panose="02020603050405020304" pitchFamily="18" charset="0"/>
                          <a:cs typeface="Times New Roman" panose="02020603050405020304" pitchFamily="18" charset="0"/>
                        </a:rPr>
                        <a:t> </a:t>
                      </a:r>
                      <a:r>
                        <a:rPr lang="en-US" sz="2800" b="1" dirty="0" err="1">
                          <a:solidFill>
                            <a:schemeClr val="accent4">
                              <a:lumMod val="50000"/>
                            </a:schemeClr>
                          </a:solidFill>
                          <a:effectLst/>
                          <a:latin typeface="Times New Roman" panose="02020603050405020304" pitchFamily="18" charset="0"/>
                          <a:cs typeface="Times New Roman" panose="02020603050405020304" pitchFamily="18" charset="0"/>
                        </a:rPr>
                        <a:t>nhiệt</a:t>
                      </a:r>
                      <a:r>
                        <a:rPr lang="en-US" sz="2800" b="1" dirty="0">
                          <a:solidFill>
                            <a:schemeClr val="accent4">
                              <a:lumMod val="50000"/>
                            </a:schemeClr>
                          </a:solidFill>
                          <a:effectLst/>
                          <a:latin typeface="Times New Roman" panose="02020603050405020304" pitchFamily="18" charset="0"/>
                          <a:cs typeface="Times New Roman" panose="02020603050405020304" pitchFamily="18" charset="0"/>
                        </a:rPr>
                        <a:t> </a:t>
                      </a:r>
                      <a:r>
                        <a:rPr lang="en-US" sz="2800" b="1" dirty="0" err="1">
                          <a:solidFill>
                            <a:schemeClr val="accent4">
                              <a:lumMod val="50000"/>
                            </a:schemeClr>
                          </a:solidFill>
                          <a:effectLst/>
                          <a:latin typeface="Times New Roman" panose="02020603050405020304" pitchFamily="18" charset="0"/>
                          <a:cs typeface="Times New Roman" panose="02020603050405020304" pitchFamily="18" charset="0"/>
                        </a:rPr>
                        <a:t>độ</a:t>
                      </a:r>
                      <a:endParaRPr lang="en-US" sz="2000" b="1" dirty="0">
                        <a:solidFill>
                          <a:schemeClr val="accent4">
                            <a:lumMod val="50000"/>
                          </a:schemeClr>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solidFill>
                      <a:schemeClr val="bg1"/>
                    </a:solidFill>
                  </a:tcPr>
                </a:tc>
                <a:tc hMerge="1">
                  <a:txBody>
                    <a:bodyPr/>
                    <a:lstStyle/>
                    <a:p>
                      <a:endParaRPr lang="en-US"/>
                    </a:p>
                  </a:txBody>
                  <a:tcPr/>
                </a:tc>
                <a:extLst>
                  <a:ext uri="{0D108BD9-81ED-4DB2-BD59-A6C34878D82A}">
                    <a16:rowId xmlns:a16="http://schemas.microsoft.com/office/drawing/2014/main" xmlns="" val="1440555349"/>
                  </a:ext>
                </a:extLst>
              </a:tr>
              <a:tr h="459110">
                <a:tc>
                  <a:txBody>
                    <a:bodyPr/>
                    <a:lstStyle/>
                    <a:p>
                      <a:pPr marL="0" marR="0" indent="95250">
                        <a:lnSpc>
                          <a:spcPct val="120000"/>
                        </a:lnSpc>
                        <a:spcBef>
                          <a:spcPts val="0"/>
                        </a:spcBef>
                        <a:spcAft>
                          <a:spcPts val="0"/>
                        </a:spcAft>
                      </a:pPr>
                      <a:r>
                        <a:rPr lang="vi-VN" sz="2000" b="1" dirty="0">
                          <a:solidFill>
                            <a:srgbClr val="0033CC"/>
                          </a:solidFill>
                          <a:effectLst/>
                          <a:latin typeface="Times New Roman" panose="02020603050405020304" pitchFamily="18" charset="0"/>
                          <a:cs typeface="Times New Roman" panose="02020603050405020304" pitchFamily="18" charset="0"/>
                        </a:rPr>
                        <a:t>Nhiệt độ tháng cao nhất (°C)</a:t>
                      </a:r>
                      <a:endParaRPr lang="en-US" sz="1600" b="1" dirty="0">
                        <a:solidFill>
                          <a:srgbClr val="0033CC"/>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dirty="0">
                          <a:solidFill>
                            <a:srgbClr val="FFFF00"/>
                          </a:solidFill>
                          <a:effectLst/>
                          <a:latin typeface="#9Slide03 SFU Futura_12" panose="020B0604020202020204" charset="0"/>
                        </a:rPr>
                        <a:t> </a:t>
                      </a:r>
                      <a:endParaRPr lang="en-US" sz="2400" b="1" dirty="0">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xmlns="" val="1391736306"/>
                  </a:ext>
                </a:extLst>
              </a:tr>
              <a:tr h="459110">
                <a:tc>
                  <a:txBody>
                    <a:bodyPr/>
                    <a:lstStyle/>
                    <a:p>
                      <a:pPr marL="0" marR="0" indent="95250">
                        <a:lnSpc>
                          <a:spcPct val="120000"/>
                        </a:lnSpc>
                        <a:spcBef>
                          <a:spcPts val="0"/>
                        </a:spcBef>
                        <a:spcAft>
                          <a:spcPts val="0"/>
                        </a:spcAft>
                      </a:pPr>
                      <a:r>
                        <a:rPr lang="vi-VN" sz="2000" b="1" dirty="0">
                          <a:solidFill>
                            <a:srgbClr val="0033CC"/>
                          </a:solidFill>
                          <a:effectLst/>
                          <a:latin typeface="Times New Roman" panose="02020603050405020304" pitchFamily="18" charset="0"/>
                          <a:cs typeface="Times New Roman" panose="02020603050405020304" pitchFamily="18" charset="0"/>
                        </a:rPr>
                        <a:t>Nhiệt độ tháng th</a:t>
                      </a:r>
                      <a:r>
                        <a:rPr lang="en-US" sz="2000" b="1" dirty="0">
                          <a:solidFill>
                            <a:srgbClr val="0033CC"/>
                          </a:solidFill>
                          <a:effectLst/>
                          <a:latin typeface="Times New Roman" panose="02020603050405020304" pitchFamily="18" charset="0"/>
                          <a:cs typeface="Times New Roman" panose="02020603050405020304" pitchFamily="18" charset="0"/>
                        </a:rPr>
                        <a:t>ấ</a:t>
                      </a:r>
                      <a:r>
                        <a:rPr lang="vi-VN" sz="2000" b="1" dirty="0">
                          <a:solidFill>
                            <a:srgbClr val="0033CC"/>
                          </a:solidFill>
                          <a:effectLst/>
                          <a:latin typeface="Times New Roman" panose="02020603050405020304" pitchFamily="18" charset="0"/>
                          <a:cs typeface="Times New Roman" panose="02020603050405020304" pitchFamily="18" charset="0"/>
                        </a:rPr>
                        <a:t>p nhất (°C)</a:t>
                      </a:r>
                      <a:endParaRPr lang="en-US" sz="1600" b="1" dirty="0">
                        <a:solidFill>
                          <a:srgbClr val="0033CC"/>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dirty="0">
                          <a:solidFill>
                            <a:srgbClr val="FFFF00"/>
                          </a:solidFill>
                          <a:effectLst/>
                          <a:latin typeface="#9Slide03 SFU Futura_12" panose="020B0604020202020204" charset="0"/>
                        </a:rPr>
                        <a:t> </a:t>
                      </a:r>
                      <a:endParaRPr lang="en-US" sz="2400" b="1" dirty="0">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xmlns="" val="2783245390"/>
                  </a:ext>
                </a:extLst>
              </a:tr>
              <a:tr h="466530">
                <a:tc>
                  <a:txBody>
                    <a:bodyPr/>
                    <a:lstStyle/>
                    <a:p>
                      <a:pPr marL="0" marR="0" indent="95250">
                        <a:lnSpc>
                          <a:spcPct val="120000"/>
                        </a:lnSpc>
                        <a:spcBef>
                          <a:spcPts val="0"/>
                        </a:spcBef>
                        <a:spcAft>
                          <a:spcPts val="0"/>
                        </a:spcAft>
                      </a:pPr>
                      <a:r>
                        <a:rPr lang="vi-VN" sz="2000" b="1" dirty="0">
                          <a:solidFill>
                            <a:srgbClr val="0033CC"/>
                          </a:solidFill>
                          <a:effectLst/>
                          <a:latin typeface="Times New Roman" panose="02020603050405020304" pitchFamily="18" charset="0"/>
                          <a:cs typeface="Times New Roman" panose="02020603050405020304" pitchFamily="18" charset="0"/>
                        </a:rPr>
                        <a:t>Biên độ nhiệt độ năm (°C)</a:t>
                      </a:r>
                      <a:endParaRPr lang="en-US" sz="1600" b="1" dirty="0">
                        <a:solidFill>
                          <a:srgbClr val="0033CC"/>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a:solidFill>
                            <a:srgbClr val="FFFF00"/>
                          </a:solidFill>
                          <a:effectLst/>
                          <a:latin typeface="#9Slide03 SFU Futura_12" panose="020B0604020202020204" charset="0"/>
                        </a:rPr>
                        <a:t> </a:t>
                      </a:r>
                      <a:endParaRPr lang="en-US" sz="2400" b="1">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xmlns="" val="4210093050"/>
                  </a:ext>
                </a:extLst>
              </a:tr>
              <a:tr h="459110">
                <a:tc>
                  <a:txBody>
                    <a:bodyPr/>
                    <a:lstStyle/>
                    <a:p>
                      <a:pPr marL="0" marR="0" indent="95250">
                        <a:lnSpc>
                          <a:spcPct val="120000"/>
                        </a:lnSpc>
                        <a:spcBef>
                          <a:spcPts val="0"/>
                        </a:spcBef>
                        <a:spcAft>
                          <a:spcPts val="0"/>
                        </a:spcAft>
                      </a:pPr>
                      <a:r>
                        <a:rPr lang="en-US" sz="2000" b="1" dirty="0" err="1">
                          <a:solidFill>
                            <a:srgbClr val="0033CC"/>
                          </a:solidFill>
                          <a:effectLst/>
                          <a:latin typeface="Times New Roman" panose="02020603050405020304" pitchFamily="18" charset="0"/>
                          <a:cs typeface="Times New Roman" panose="02020603050405020304" pitchFamily="18" charset="0"/>
                        </a:rPr>
                        <a:t>Nhiệt</a:t>
                      </a:r>
                      <a:r>
                        <a:rPr lang="en-US" sz="2000" b="1" dirty="0">
                          <a:solidFill>
                            <a:srgbClr val="0033CC"/>
                          </a:solidFill>
                          <a:effectLst/>
                          <a:latin typeface="Times New Roman" panose="02020603050405020304" pitchFamily="18" charset="0"/>
                          <a:cs typeface="Times New Roman" panose="02020603050405020304" pitchFamily="18" charset="0"/>
                        </a:rPr>
                        <a:t> </a:t>
                      </a:r>
                      <a:r>
                        <a:rPr lang="en-US" sz="2000" b="1" dirty="0" err="1">
                          <a:solidFill>
                            <a:srgbClr val="0033CC"/>
                          </a:solidFill>
                          <a:effectLst/>
                          <a:latin typeface="Times New Roman" panose="02020603050405020304" pitchFamily="18" charset="0"/>
                          <a:cs typeface="Times New Roman" panose="02020603050405020304" pitchFamily="18" charset="0"/>
                        </a:rPr>
                        <a:t>độ</a:t>
                      </a:r>
                      <a:r>
                        <a:rPr lang="en-US" sz="2000" b="1" dirty="0">
                          <a:solidFill>
                            <a:srgbClr val="0033CC"/>
                          </a:solidFill>
                          <a:effectLst/>
                          <a:latin typeface="Times New Roman" panose="02020603050405020304" pitchFamily="18" charset="0"/>
                          <a:cs typeface="Times New Roman" panose="02020603050405020304" pitchFamily="18" charset="0"/>
                        </a:rPr>
                        <a:t> </a:t>
                      </a:r>
                      <a:r>
                        <a:rPr lang="en-US" sz="2000" b="1" dirty="0" err="1">
                          <a:solidFill>
                            <a:srgbClr val="0033CC"/>
                          </a:solidFill>
                          <a:effectLst/>
                          <a:latin typeface="Times New Roman" panose="02020603050405020304" pitchFamily="18" charset="0"/>
                          <a:cs typeface="Times New Roman" panose="02020603050405020304" pitchFamily="18" charset="0"/>
                        </a:rPr>
                        <a:t>trung</a:t>
                      </a:r>
                      <a:r>
                        <a:rPr lang="en-US" sz="2000" b="1" dirty="0">
                          <a:solidFill>
                            <a:srgbClr val="0033CC"/>
                          </a:solidFill>
                          <a:effectLst/>
                          <a:latin typeface="Times New Roman" panose="02020603050405020304" pitchFamily="18" charset="0"/>
                          <a:cs typeface="Times New Roman" panose="02020603050405020304" pitchFamily="18" charset="0"/>
                        </a:rPr>
                        <a:t> </a:t>
                      </a:r>
                      <a:r>
                        <a:rPr lang="en-US" sz="2000" b="1" dirty="0" err="1">
                          <a:solidFill>
                            <a:srgbClr val="0033CC"/>
                          </a:solidFill>
                          <a:effectLst/>
                          <a:latin typeface="Times New Roman" panose="02020603050405020304" pitchFamily="18" charset="0"/>
                          <a:cs typeface="Times New Roman" panose="02020603050405020304" pitchFamily="18" charset="0"/>
                        </a:rPr>
                        <a:t>bình</a:t>
                      </a:r>
                      <a:r>
                        <a:rPr lang="en-US" sz="2000" b="1" dirty="0">
                          <a:solidFill>
                            <a:srgbClr val="0033CC"/>
                          </a:solidFill>
                          <a:effectLst/>
                          <a:latin typeface="Times New Roman" panose="02020603050405020304" pitchFamily="18" charset="0"/>
                          <a:cs typeface="Times New Roman" panose="02020603050405020304" pitchFamily="18" charset="0"/>
                        </a:rPr>
                        <a:t> </a:t>
                      </a:r>
                      <a:r>
                        <a:rPr lang="en-US" sz="2000" b="1" dirty="0" err="1">
                          <a:solidFill>
                            <a:srgbClr val="0033CC"/>
                          </a:solidFill>
                          <a:effectLst/>
                          <a:latin typeface="Times New Roman" panose="02020603050405020304" pitchFamily="18" charset="0"/>
                          <a:cs typeface="Times New Roman" panose="02020603050405020304" pitchFamily="18" charset="0"/>
                        </a:rPr>
                        <a:t>năm</a:t>
                      </a:r>
                      <a:r>
                        <a:rPr lang="en-US" sz="2000" b="1" dirty="0">
                          <a:solidFill>
                            <a:srgbClr val="0033CC"/>
                          </a:solidFill>
                          <a:effectLst/>
                          <a:latin typeface="Times New Roman" panose="02020603050405020304" pitchFamily="18" charset="0"/>
                          <a:cs typeface="Times New Roman" panose="02020603050405020304" pitchFamily="18" charset="0"/>
                        </a:rPr>
                        <a:t> (°C)</a:t>
                      </a:r>
                      <a:endParaRPr lang="en-US" sz="1600" b="1" dirty="0">
                        <a:solidFill>
                          <a:srgbClr val="0033CC"/>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dirty="0">
                          <a:solidFill>
                            <a:srgbClr val="FFFF00"/>
                          </a:solidFill>
                          <a:effectLst/>
                          <a:latin typeface="#9Slide03 SFU Futura_12" panose="020B0604020202020204" charset="0"/>
                        </a:rPr>
                        <a:t> </a:t>
                      </a:r>
                      <a:endParaRPr lang="en-US" sz="2400" b="1" dirty="0">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xmlns="" val="3671387100"/>
                  </a:ext>
                </a:extLst>
              </a:tr>
              <a:tr h="459110">
                <a:tc gridSpan="2">
                  <a:txBody>
                    <a:bodyPr/>
                    <a:lstStyle/>
                    <a:p>
                      <a:pPr marL="0" marR="0" indent="95250" algn="ctr">
                        <a:lnSpc>
                          <a:spcPct val="120000"/>
                        </a:lnSpc>
                        <a:spcBef>
                          <a:spcPts val="0"/>
                        </a:spcBef>
                        <a:spcAft>
                          <a:spcPts val="0"/>
                        </a:spcAft>
                      </a:pPr>
                      <a:r>
                        <a:rPr lang="en-US" sz="2800" b="1" dirty="0" err="1">
                          <a:solidFill>
                            <a:schemeClr val="accent4">
                              <a:lumMod val="50000"/>
                            </a:schemeClr>
                          </a:solidFill>
                          <a:effectLst/>
                          <a:latin typeface="Times New Roman" panose="02020603050405020304" pitchFamily="18" charset="0"/>
                          <a:cs typeface="Times New Roman" panose="02020603050405020304" pitchFamily="18" charset="0"/>
                        </a:rPr>
                        <a:t>Về</a:t>
                      </a:r>
                      <a:r>
                        <a:rPr lang="en-US" sz="2800" b="1" dirty="0">
                          <a:solidFill>
                            <a:schemeClr val="accent4">
                              <a:lumMod val="50000"/>
                            </a:schemeClr>
                          </a:solidFill>
                          <a:effectLst/>
                          <a:latin typeface="Times New Roman" panose="02020603050405020304" pitchFamily="18" charset="0"/>
                          <a:cs typeface="Times New Roman" panose="02020603050405020304" pitchFamily="18" charset="0"/>
                        </a:rPr>
                        <a:t> </a:t>
                      </a:r>
                      <a:r>
                        <a:rPr lang="en-US" sz="2800" b="1" dirty="0" err="1">
                          <a:solidFill>
                            <a:schemeClr val="accent4">
                              <a:lumMod val="50000"/>
                            </a:schemeClr>
                          </a:solidFill>
                          <a:effectLst/>
                          <a:latin typeface="Times New Roman" panose="02020603050405020304" pitchFamily="18" charset="0"/>
                          <a:cs typeface="Times New Roman" panose="02020603050405020304" pitchFamily="18" charset="0"/>
                        </a:rPr>
                        <a:t>lượng</a:t>
                      </a:r>
                      <a:r>
                        <a:rPr lang="en-US" sz="2800" b="1" dirty="0">
                          <a:solidFill>
                            <a:schemeClr val="accent4">
                              <a:lumMod val="50000"/>
                            </a:schemeClr>
                          </a:solidFill>
                          <a:effectLst/>
                          <a:latin typeface="Times New Roman" panose="02020603050405020304" pitchFamily="18" charset="0"/>
                          <a:cs typeface="Times New Roman" panose="02020603050405020304" pitchFamily="18" charset="0"/>
                        </a:rPr>
                        <a:t> </a:t>
                      </a:r>
                      <a:r>
                        <a:rPr lang="en-US" sz="2800" b="1" dirty="0" err="1">
                          <a:solidFill>
                            <a:schemeClr val="accent4">
                              <a:lumMod val="50000"/>
                            </a:schemeClr>
                          </a:solidFill>
                          <a:effectLst/>
                          <a:latin typeface="Times New Roman" panose="02020603050405020304" pitchFamily="18" charset="0"/>
                          <a:cs typeface="Times New Roman" panose="02020603050405020304" pitchFamily="18" charset="0"/>
                        </a:rPr>
                        <a:t>mưa</a:t>
                      </a:r>
                      <a:endParaRPr lang="en-US" sz="2000" b="1" dirty="0">
                        <a:solidFill>
                          <a:schemeClr val="accent4">
                            <a:lumMod val="50000"/>
                          </a:schemeClr>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solidFill>
                      <a:schemeClr val="bg1"/>
                    </a:solidFill>
                  </a:tcPr>
                </a:tc>
                <a:tc hMerge="1">
                  <a:txBody>
                    <a:bodyPr/>
                    <a:lstStyle/>
                    <a:p>
                      <a:endParaRPr lang="en-US"/>
                    </a:p>
                  </a:txBody>
                  <a:tcPr/>
                </a:tc>
                <a:extLst>
                  <a:ext uri="{0D108BD9-81ED-4DB2-BD59-A6C34878D82A}">
                    <a16:rowId xmlns:a16="http://schemas.microsoft.com/office/drawing/2014/main" xmlns="" val="4019249181"/>
                  </a:ext>
                </a:extLst>
              </a:tr>
              <a:tr h="459110">
                <a:tc>
                  <a:txBody>
                    <a:bodyPr/>
                    <a:lstStyle/>
                    <a:p>
                      <a:pPr marL="0" marR="0" indent="95250">
                        <a:lnSpc>
                          <a:spcPct val="120000"/>
                        </a:lnSpc>
                        <a:spcBef>
                          <a:spcPts val="0"/>
                        </a:spcBef>
                        <a:spcAft>
                          <a:spcPts val="0"/>
                        </a:spcAft>
                      </a:pPr>
                      <a:r>
                        <a:rPr lang="vi-VN" sz="2000" b="1" dirty="0">
                          <a:solidFill>
                            <a:srgbClr val="0033CC"/>
                          </a:solidFill>
                          <a:effectLst/>
                          <a:latin typeface="Times New Roman" panose="02020603050405020304" pitchFamily="18" charset="0"/>
                          <a:cs typeface="Times New Roman" panose="02020603050405020304" pitchFamily="18" charset="0"/>
                        </a:rPr>
                        <a:t>Lượng mưa tháng cao nhất (mm)</a:t>
                      </a:r>
                      <a:endParaRPr lang="en-US" sz="1600" b="1" dirty="0">
                        <a:solidFill>
                          <a:srgbClr val="0033CC"/>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a:solidFill>
                            <a:srgbClr val="FFFF00"/>
                          </a:solidFill>
                          <a:effectLst/>
                          <a:latin typeface="#9Slide03 SFU Futura_12" panose="020B0604020202020204" charset="0"/>
                        </a:rPr>
                        <a:t> </a:t>
                      </a:r>
                      <a:endParaRPr lang="en-US" sz="2400" b="1">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xmlns="" val="904490789"/>
                  </a:ext>
                </a:extLst>
              </a:tr>
              <a:tr h="459110">
                <a:tc>
                  <a:txBody>
                    <a:bodyPr/>
                    <a:lstStyle/>
                    <a:p>
                      <a:pPr marL="0" marR="0" indent="95250">
                        <a:lnSpc>
                          <a:spcPct val="120000"/>
                        </a:lnSpc>
                        <a:spcBef>
                          <a:spcPts val="0"/>
                        </a:spcBef>
                        <a:spcAft>
                          <a:spcPts val="0"/>
                        </a:spcAft>
                      </a:pPr>
                      <a:r>
                        <a:rPr lang="vi-VN" sz="2000" b="1" dirty="0">
                          <a:solidFill>
                            <a:srgbClr val="0033CC"/>
                          </a:solidFill>
                          <a:effectLst/>
                          <a:latin typeface="Times New Roman" panose="02020603050405020304" pitchFamily="18" charset="0"/>
                          <a:cs typeface="Times New Roman" panose="02020603050405020304" pitchFamily="18" charset="0"/>
                        </a:rPr>
                        <a:t>Lượng mưa tháng thấp nhất (mm)</a:t>
                      </a:r>
                      <a:endParaRPr lang="en-US" sz="1600" b="1" dirty="0">
                        <a:solidFill>
                          <a:srgbClr val="0033CC"/>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a:solidFill>
                            <a:srgbClr val="FFFF00"/>
                          </a:solidFill>
                          <a:effectLst/>
                          <a:latin typeface="#9Slide03 SFU Futura_12" panose="020B0604020202020204" charset="0"/>
                        </a:rPr>
                        <a:t> </a:t>
                      </a:r>
                      <a:endParaRPr lang="en-US" sz="2400" b="1">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xmlns="" val="1805370961"/>
                  </a:ext>
                </a:extLst>
              </a:tr>
              <a:tr h="473023">
                <a:tc>
                  <a:txBody>
                    <a:bodyPr/>
                    <a:lstStyle/>
                    <a:p>
                      <a:pPr marL="0" marR="0" indent="95250">
                        <a:lnSpc>
                          <a:spcPct val="120000"/>
                        </a:lnSpc>
                        <a:spcBef>
                          <a:spcPts val="0"/>
                        </a:spcBef>
                        <a:spcAft>
                          <a:spcPts val="0"/>
                        </a:spcAft>
                      </a:pPr>
                      <a:r>
                        <a:rPr lang="en-US" sz="2000" b="1" dirty="0" err="1">
                          <a:solidFill>
                            <a:srgbClr val="0033CC"/>
                          </a:solidFill>
                          <a:effectLst/>
                          <a:latin typeface="Times New Roman" panose="02020603050405020304" pitchFamily="18" charset="0"/>
                          <a:cs typeface="Times New Roman" panose="02020603050405020304" pitchFamily="18" charset="0"/>
                        </a:rPr>
                        <a:t>Lượng</a:t>
                      </a:r>
                      <a:r>
                        <a:rPr lang="en-US" sz="2000" b="1" dirty="0">
                          <a:solidFill>
                            <a:srgbClr val="0033CC"/>
                          </a:solidFill>
                          <a:effectLst/>
                          <a:latin typeface="Times New Roman" panose="02020603050405020304" pitchFamily="18" charset="0"/>
                          <a:cs typeface="Times New Roman" panose="02020603050405020304" pitchFamily="18" charset="0"/>
                        </a:rPr>
                        <a:t> </a:t>
                      </a:r>
                      <a:r>
                        <a:rPr lang="en-US" sz="2000" b="1" dirty="0" err="1">
                          <a:solidFill>
                            <a:srgbClr val="0033CC"/>
                          </a:solidFill>
                          <a:effectLst/>
                          <a:latin typeface="Times New Roman" panose="02020603050405020304" pitchFamily="18" charset="0"/>
                          <a:cs typeface="Times New Roman" panose="02020603050405020304" pitchFamily="18" charset="0"/>
                        </a:rPr>
                        <a:t>mưa</a:t>
                      </a:r>
                      <a:r>
                        <a:rPr lang="en-US" sz="2000" b="1" dirty="0">
                          <a:solidFill>
                            <a:srgbClr val="0033CC"/>
                          </a:solidFill>
                          <a:effectLst/>
                          <a:latin typeface="Times New Roman" panose="02020603050405020304" pitchFamily="18" charset="0"/>
                          <a:cs typeface="Times New Roman" panose="02020603050405020304" pitchFamily="18" charset="0"/>
                        </a:rPr>
                        <a:t> </a:t>
                      </a:r>
                      <a:r>
                        <a:rPr lang="en-US" sz="2000" b="1" dirty="0" err="1">
                          <a:solidFill>
                            <a:srgbClr val="0033CC"/>
                          </a:solidFill>
                          <a:effectLst/>
                          <a:latin typeface="Times New Roman" panose="02020603050405020304" pitchFamily="18" charset="0"/>
                          <a:cs typeface="Times New Roman" panose="02020603050405020304" pitchFamily="18" charset="0"/>
                        </a:rPr>
                        <a:t>trung</a:t>
                      </a:r>
                      <a:r>
                        <a:rPr lang="en-US" sz="2000" b="1" dirty="0">
                          <a:solidFill>
                            <a:srgbClr val="0033CC"/>
                          </a:solidFill>
                          <a:effectLst/>
                          <a:latin typeface="Times New Roman" panose="02020603050405020304" pitchFamily="18" charset="0"/>
                          <a:cs typeface="Times New Roman" panose="02020603050405020304" pitchFamily="18" charset="0"/>
                        </a:rPr>
                        <a:t> </a:t>
                      </a:r>
                      <a:r>
                        <a:rPr lang="en-US" sz="2000" b="1" dirty="0" err="1">
                          <a:solidFill>
                            <a:srgbClr val="0033CC"/>
                          </a:solidFill>
                          <a:effectLst/>
                          <a:latin typeface="Times New Roman" panose="02020603050405020304" pitchFamily="18" charset="0"/>
                          <a:cs typeface="Times New Roman" panose="02020603050405020304" pitchFamily="18" charset="0"/>
                        </a:rPr>
                        <a:t>bình</a:t>
                      </a:r>
                      <a:r>
                        <a:rPr lang="en-US" sz="2000" b="1" dirty="0">
                          <a:solidFill>
                            <a:srgbClr val="0033CC"/>
                          </a:solidFill>
                          <a:effectLst/>
                          <a:latin typeface="Times New Roman" panose="02020603050405020304" pitchFamily="18" charset="0"/>
                          <a:cs typeface="Times New Roman" panose="02020603050405020304" pitchFamily="18" charset="0"/>
                        </a:rPr>
                        <a:t> </a:t>
                      </a:r>
                      <a:r>
                        <a:rPr lang="en-US" sz="2000" b="1" dirty="0" err="1">
                          <a:solidFill>
                            <a:srgbClr val="0033CC"/>
                          </a:solidFill>
                          <a:effectLst/>
                          <a:latin typeface="Times New Roman" panose="02020603050405020304" pitchFamily="18" charset="0"/>
                          <a:cs typeface="Times New Roman" panose="02020603050405020304" pitchFamily="18" charset="0"/>
                        </a:rPr>
                        <a:t>năm</a:t>
                      </a:r>
                      <a:r>
                        <a:rPr lang="en-US" sz="2000" b="1" dirty="0">
                          <a:solidFill>
                            <a:srgbClr val="0033CC"/>
                          </a:solidFill>
                          <a:effectLst/>
                          <a:latin typeface="Times New Roman" panose="02020603050405020304" pitchFamily="18" charset="0"/>
                          <a:cs typeface="Times New Roman" panose="02020603050405020304" pitchFamily="18" charset="0"/>
                        </a:rPr>
                        <a:t> (mm)</a:t>
                      </a:r>
                      <a:endParaRPr lang="en-US" sz="1600" b="1" dirty="0">
                        <a:solidFill>
                          <a:srgbClr val="0033CC"/>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dirty="0">
                          <a:solidFill>
                            <a:srgbClr val="FFFF00"/>
                          </a:solidFill>
                          <a:effectLst/>
                          <a:latin typeface="#9Slide03 SFU Futura_12" panose="020B0604020202020204" charset="0"/>
                        </a:rPr>
                        <a:t> </a:t>
                      </a:r>
                      <a:endParaRPr lang="en-US" sz="2400" b="1" dirty="0">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xmlns="" val="428667271"/>
                  </a:ext>
                </a:extLst>
              </a:tr>
            </a:tbl>
          </a:graphicData>
        </a:graphic>
      </p:graphicFrame>
      <p:pic>
        <p:nvPicPr>
          <p:cNvPr id="4100" name="Picture 4" descr="Hình ảnh Lượng Mưa Mùa Hè Các Vector Biểu Tượng, Tinh Vân Mặt Trời, Mưa  Biểu Tượng, Biểu Tượng Thời Tiết Vector và PNG với nền trong suốt để tải  xuống miễn"/>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foregroundMark x1="19238" y1="63477" x2="19238" y2="63477"/>
                        <a14:foregroundMark x1="26270" y1="66016" x2="26270" y2="66016"/>
                        <a14:foregroundMark x1="38770" y1="64941" x2="38770" y2="64941"/>
                        <a14:foregroundMark x1="50977" y1="64258" x2="50977" y2="64258"/>
                        <a14:foregroundMark x1="48438" y1="76465" x2="48438" y2="76465"/>
                        <a14:foregroundMark x1="36426" y1="75391" x2="36426" y2="75391"/>
                        <a14:foregroundMark x1="24219" y1="76953" x2="24219" y2="76953"/>
                        <a14:foregroundMark x1="64355" y1="61328" x2="64355" y2="61328"/>
                        <a14:foregroundMark x1="73145" y1="53809" x2="73145" y2="53809"/>
                        <a14:foregroundMark x1="81055" y1="49023" x2="81055" y2="49023"/>
                        <a14:foregroundMark x1="82617" y1="38770" x2="82617" y2="38770"/>
                        <a14:foregroundMark x1="79492" y1="28809" x2="79492" y2="28809"/>
                        <a14:foregroundMark x1="74121" y1="21582" x2="74121" y2="21582"/>
                        <a14:foregroundMark x1="63281" y1="19922" x2="63281" y2="19922"/>
                        <a14:foregroundMark x1="55469" y1="24316" x2="55469" y2="24316"/>
                      </a14:backgroundRemoval>
                    </a14:imgEffect>
                  </a14:imgLayer>
                </a14:imgProps>
              </a:ext>
              <a:ext uri="{28A0092B-C50C-407E-A947-70E740481C1C}">
                <a14:useLocalDpi xmlns:a14="http://schemas.microsoft.com/office/drawing/2010/main" val="0"/>
              </a:ext>
            </a:extLst>
          </a:blip>
          <a:srcRect l="12702" t="15552" r="10309" b="15050"/>
          <a:stretch/>
        </p:blipFill>
        <p:spPr bwMode="auto">
          <a:xfrm>
            <a:off x="10478518" y="-18723"/>
            <a:ext cx="1606008" cy="144766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Một Cuốn Sách Mở Hình ảnh | Định dạng hình ảnh JPG 500877382| vn.lovepik.com">
            <a:extLst>
              <a:ext uri="{FF2B5EF4-FFF2-40B4-BE49-F238E27FC236}">
                <a16:creationId xmlns:a16="http://schemas.microsoft.com/office/drawing/2014/main" xmlns="" id="{0100486B-ABC2-47CF-B989-4C3780D43EAF}"/>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64398" b="95637" l="6163" r="94535">
                        <a14:foregroundMark x1="13023" y1="83072" x2="13023" y2="83072"/>
                        <a14:foregroundMark x1="40349" y1="64398" x2="40349" y2="64398"/>
                        <a14:foregroundMark x1="92674" y1="85689" x2="92674" y2="85689"/>
                        <a14:foregroundMark x1="92674" y1="90227" x2="56163" y2="84119"/>
                        <a14:foregroundMark x1="61395" y1="89354" x2="59535" y2="94241"/>
                        <a14:foregroundMark x1="59535" y1="94241" x2="58488" y2="94764"/>
                        <a14:foregroundMark x1="59419" y1="93019" x2="31163" y2="95637"/>
                        <a14:foregroundMark x1="31163" y1="95637" x2="28023" y2="94764"/>
                        <a14:foregroundMark x1="52674" y1="91274" x2="9070" y2="88307"/>
                        <a14:foregroundMark x1="8953" y1="90576" x2="6163" y2="90925"/>
                        <a14:foregroundMark x1="9651" y1="85515" x2="9651" y2="85515"/>
                        <a14:foregroundMark x1="93721" y1="89878" x2="94535" y2="92670"/>
                      </a14:backgroundRemoval>
                    </a14:imgEffect>
                  </a14:imgLayer>
                </a14:imgProps>
              </a:ext>
              <a:ext uri="{28A0092B-C50C-407E-A947-70E740481C1C}">
                <a14:useLocalDpi xmlns:a14="http://schemas.microsoft.com/office/drawing/2010/main" val="0"/>
              </a:ext>
            </a:extLst>
          </a:blip>
          <a:srcRect l="6050" t="62600" r="2788" b="5669"/>
          <a:stretch/>
        </p:blipFill>
        <p:spPr bwMode="auto">
          <a:xfrm>
            <a:off x="-223433" y="5356816"/>
            <a:ext cx="5535204" cy="139034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6591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206837" y="0"/>
            <a:ext cx="3962399" cy="1207481"/>
            <a:chOff x="124690" y="13499"/>
            <a:chExt cx="3962399" cy="1207481"/>
          </a:xfrm>
        </p:grpSpPr>
        <p:sp>
          <p:nvSpPr>
            <p:cNvPr id="5" name="Flowchart: Terminator 4">
              <a:extLst>
                <a:ext uri="{FF2B5EF4-FFF2-40B4-BE49-F238E27FC236}">
                  <a16:creationId xmlns:a16="http://schemas.microsoft.com/office/drawing/2014/main" xmlns="" id="{454EC65F-9461-4D3A-AD62-5A0132ABA328}"/>
                </a:ext>
              </a:extLst>
            </p:cNvPr>
            <p:cNvSpPr/>
            <p:nvPr/>
          </p:nvSpPr>
          <p:spPr>
            <a:xfrm>
              <a:off x="433972" y="192923"/>
              <a:ext cx="3653117" cy="821636"/>
            </a:xfrm>
            <a:prstGeom prst="flowChartTerminator">
              <a:avLst/>
            </a:prstGeom>
            <a:solidFill>
              <a:srgbClr val="0033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FFFF3F"/>
                  </a:solidFill>
                  <a:latin typeface="Times New Roman" panose="02020603050405020304" pitchFamily="18" charset="0"/>
                  <a:cs typeface="Times New Roman" panose="02020603050405020304" pitchFamily="18" charset="0"/>
                </a:rPr>
                <a:t>NHÓM</a:t>
              </a:r>
              <a:r>
                <a:rPr lang="en-US" sz="3600" b="1" dirty="0" smtClean="0">
                  <a:solidFill>
                    <a:srgbClr val="FFFF3F"/>
                  </a:solidFill>
                  <a:latin typeface="#9Slide03 SFU Futura_12" panose="020B0604020202020204" charset="0"/>
                  <a:cs typeface="Arial" panose="020B0604020202020204" pitchFamily="34" charset="0"/>
                </a:rPr>
                <a:t> 3,4</a:t>
              </a:r>
              <a:endParaRPr lang="en-US" sz="3600" b="1" dirty="0">
                <a:solidFill>
                  <a:srgbClr val="FFFF3F"/>
                </a:solidFill>
                <a:latin typeface="#9Slide03 SFU Futura_12" panose="020B0604020202020204" charset="0"/>
                <a:cs typeface="Arial" panose="020B0604020202020204" pitchFamily="34" charset="0"/>
              </a:endParaRPr>
            </a:p>
          </p:txBody>
        </p:sp>
        <p:pic>
          <p:nvPicPr>
            <p:cNvPr id="6" name="Picture 5">
              <a:extLst>
                <a:ext uri="{FF2B5EF4-FFF2-40B4-BE49-F238E27FC236}">
                  <a16:creationId xmlns:a16="http://schemas.microsoft.com/office/drawing/2014/main" xmlns="" id="{DC0502AE-5658-4CEE-96B3-BC6EFE8B1D42}"/>
                </a:ext>
              </a:extLst>
            </p:cNvPr>
            <p:cNvPicPr>
              <a:picLocks noChangeAspect="1"/>
            </p:cNvPicPr>
            <p:nvPr/>
          </p:nvPicPr>
          <p:blipFill>
            <a:blip r:embed="rId2"/>
            <a:stretch>
              <a:fillRect/>
            </a:stretch>
          </p:blipFill>
          <p:spPr>
            <a:xfrm>
              <a:off x="124690" y="13499"/>
              <a:ext cx="1207481" cy="1207481"/>
            </a:xfrm>
            <a:prstGeom prst="rect">
              <a:avLst/>
            </a:prstGeom>
          </p:spPr>
        </p:pic>
      </p:grpSp>
      <p:graphicFrame>
        <p:nvGraphicFramePr>
          <p:cNvPr id="7" name="Table 6"/>
          <p:cNvGraphicFramePr>
            <a:graphicFrameLocks noGrp="1"/>
          </p:cNvGraphicFramePr>
          <p:nvPr>
            <p:extLst>
              <p:ext uri="{D42A27DB-BD31-4B8C-83A1-F6EECF244321}">
                <p14:modId xmlns:p14="http://schemas.microsoft.com/office/powerpoint/2010/main" val="1245817364"/>
              </p:ext>
            </p:extLst>
          </p:nvPr>
        </p:nvGraphicFramePr>
        <p:xfrm>
          <a:off x="5375563" y="1448657"/>
          <a:ext cx="6608619" cy="4770724"/>
        </p:xfrm>
        <a:graphic>
          <a:graphicData uri="http://schemas.openxmlformats.org/drawingml/2006/table">
            <a:tbl>
              <a:tblPr>
                <a:tableStyleId>{616DA210-FB5B-4158-B5E0-FEB733F419BA}</a:tableStyleId>
              </a:tblPr>
              <a:tblGrid>
                <a:gridCol w="3906982">
                  <a:extLst>
                    <a:ext uri="{9D8B030D-6E8A-4147-A177-3AD203B41FA5}">
                      <a16:colId xmlns:a16="http://schemas.microsoft.com/office/drawing/2014/main" xmlns="" val="4006572326"/>
                    </a:ext>
                  </a:extLst>
                </a:gridCol>
                <a:gridCol w="2701637">
                  <a:extLst>
                    <a:ext uri="{9D8B030D-6E8A-4147-A177-3AD203B41FA5}">
                      <a16:colId xmlns:a16="http://schemas.microsoft.com/office/drawing/2014/main" xmlns="" val="3780863056"/>
                    </a:ext>
                  </a:extLst>
                </a:gridCol>
              </a:tblGrid>
              <a:tr h="422010">
                <a:tc gridSpan="2">
                  <a:txBody>
                    <a:bodyPr/>
                    <a:lstStyle/>
                    <a:p>
                      <a:pPr marL="0" marR="0" algn="ctr">
                        <a:lnSpc>
                          <a:spcPct val="120000"/>
                        </a:lnSpc>
                        <a:spcBef>
                          <a:spcPts val="0"/>
                        </a:spcBef>
                        <a:spcAft>
                          <a:spcPts val="0"/>
                        </a:spcAft>
                      </a:pPr>
                      <a:r>
                        <a:rPr lang="en-US" sz="3600" b="1" dirty="0" smtClean="0">
                          <a:solidFill>
                            <a:srgbClr val="FFFF00"/>
                          </a:solidFill>
                          <a:effectLst/>
                          <a:latin typeface="Times New Roman" panose="02020603050405020304" pitchFamily="18" charset="0"/>
                          <a:cs typeface="Times New Roman" panose="02020603050405020304" pitchFamily="18" charset="0"/>
                        </a:rPr>
                        <a:t>XÊ-UN</a:t>
                      </a:r>
                      <a:endParaRPr lang="en-US" sz="2800" b="1" dirty="0">
                        <a:solidFill>
                          <a:srgbClr val="FFFF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solidFill>
                      <a:schemeClr val="accent4">
                        <a:lumMod val="50000"/>
                      </a:schemeClr>
                    </a:solidFill>
                  </a:tcPr>
                </a:tc>
                <a:tc hMerge="1">
                  <a:txBody>
                    <a:bodyPr/>
                    <a:lstStyle/>
                    <a:p>
                      <a:endParaRPr lang="en-US"/>
                    </a:p>
                  </a:txBody>
                  <a:tcPr/>
                </a:tc>
                <a:extLst>
                  <a:ext uri="{0D108BD9-81ED-4DB2-BD59-A6C34878D82A}">
                    <a16:rowId xmlns:a16="http://schemas.microsoft.com/office/drawing/2014/main" xmlns="" val="76019808"/>
                  </a:ext>
                </a:extLst>
              </a:tr>
              <a:tr h="459110">
                <a:tc gridSpan="2">
                  <a:txBody>
                    <a:bodyPr/>
                    <a:lstStyle/>
                    <a:p>
                      <a:pPr marL="0" marR="0" indent="95250" algn="ctr">
                        <a:lnSpc>
                          <a:spcPct val="120000"/>
                        </a:lnSpc>
                        <a:spcBef>
                          <a:spcPts val="0"/>
                        </a:spcBef>
                        <a:spcAft>
                          <a:spcPts val="0"/>
                        </a:spcAft>
                      </a:pPr>
                      <a:r>
                        <a:rPr lang="en-US" sz="2800" b="1" dirty="0" err="1">
                          <a:solidFill>
                            <a:schemeClr val="accent4">
                              <a:lumMod val="50000"/>
                            </a:schemeClr>
                          </a:solidFill>
                          <a:effectLst/>
                          <a:latin typeface="Times New Roman" panose="02020603050405020304" pitchFamily="18" charset="0"/>
                          <a:cs typeface="Times New Roman" panose="02020603050405020304" pitchFamily="18" charset="0"/>
                        </a:rPr>
                        <a:t>Về</a:t>
                      </a:r>
                      <a:r>
                        <a:rPr lang="en-US" sz="2800" b="1" dirty="0">
                          <a:solidFill>
                            <a:schemeClr val="accent4">
                              <a:lumMod val="50000"/>
                            </a:schemeClr>
                          </a:solidFill>
                          <a:effectLst/>
                          <a:latin typeface="Times New Roman" panose="02020603050405020304" pitchFamily="18" charset="0"/>
                          <a:cs typeface="Times New Roman" panose="02020603050405020304" pitchFamily="18" charset="0"/>
                        </a:rPr>
                        <a:t> </a:t>
                      </a:r>
                      <a:r>
                        <a:rPr lang="en-US" sz="2800" b="1" dirty="0" err="1">
                          <a:solidFill>
                            <a:schemeClr val="accent4">
                              <a:lumMod val="50000"/>
                            </a:schemeClr>
                          </a:solidFill>
                          <a:effectLst/>
                          <a:latin typeface="Times New Roman" panose="02020603050405020304" pitchFamily="18" charset="0"/>
                          <a:cs typeface="Times New Roman" panose="02020603050405020304" pitchFamily="18" charset="0"/>
                        </a:rPr>
                        <a:t>nhiệt</a:t>
                      </a:r>
                      <a:r>
                        <a:rPr lang="en-US" sz="2800" b="1" dirty="0">
                          <a:solidFill>
                            <a:schemeClr val="accent4">
                              <a:lumMod val="50000"/>
                            </a:schemeClr>
                          </a:solidFill>
                          <a:effectLst/>
                          <a:latin typeface="Times New Roman" panose="02020603050405020304" pitchFamily="18" charset="0"/>
                          <a:cs typeface="Times New Roman" panose="02020603050405020304" pitchFamily="18" charset="0"/>
                        </a:rPr>
                        <a:t> </a:t>
                      </a:r>
                      <a:r>
                        <a:rPr lang="en-US" sz="2800" b="1" dirty="0" err="1">
                          <a:solidFill>
                            <a:schemeClr val="accent4">
                              <a:lumMod val="50000"/>
                            </a:schemeClr>
                          </a:solidFill>
                          <a:effectLst/>
                          <a:latin typeface="Times New Roman" panose="02020603050405020304" pitchFamily="18" charset="0"/>
                          <a:cs typeface="Times New Roman" panose="02020603050405020304" pitchFamily="18" charset="0"/>
                        </a:rPr>
                        <a:t>độ</a:t>
                      </a:r>
                      <a:endParaRPr lang="en-US" sz="2000" b="1" dirty="0">
                        <a:solidFill>
                          <a:schemeClr val="accent4">
                            <a:lumMod val="50000"/>
                          </a:schemeClr>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solidFill>
                      <a:schemeClr val="bg1"/>
                    </a:solidFill>
                  </a:tcPr>
                </a:tc>
                <a:tc hMerge="1">
                  <a:txBody>
                    <a:bodyPr/>
                    <a:lstStyle/>
                    <a:p>
                      <a:endParaRPr lang="en-US"/>
                    </a:p>
                  </a:txBody>
                  <a:tcPr/>
                </a:tc>
                <a:extLst>
                  <a:ext uri="{0D108BD9-81ED-4DB2-BD59-A6C34878D82A}">
                    <a16:rowId xmlns:a16="http://schemas.microsoft.com/office/drawing/2014/main" xmlns="" val="1440555349"/>
                  </a:ext>
                </a:extLst>
              </a:tr>
              <a:tr h="459110">
                <a:tc>
                  <a:txBody>
                    <a:bodyPr/>
                    <a:lstStyle/>
                    <a:p>
                      <a:pPr marL="0" marR="0" indent="95250">
                        <a:lnSpc>
                          <a:spcPct val="120000"/>
                        </a:lnSpc>
                        <a:spcBef>
                          <a:spcPts val="0"/>
                        </a:spcBef>
                        <a:spcAft>
                          <a:spcPts val="0"/>
                        </a:spcAft>
                      </a:pPr>
                      <a:r>
                        <a:rPr lang="vi-VN" sz="2000" b="1" dirty="0">
                          <a:solidFill>
                            <a:srgbClr val="0033CC"/>
                          </a:solidFill>
                          <a:effectLst/>
                          <a:latin typeface="Times New Roman" panose="02020603050405020304" pitchFamily="18" charset="0"/>
                          <a:cs typeface="Times New Roman" panose="02020603050405020304" pitchFamily="18" charset="0"/>
                        </a:rPr>
                        <a:t>Nhiệt độ tháng cao nhất (°C)</a:t>
                      </a:r>
                      <a:endParaRPr lang="en-US" sz="1600" b="1" dirty="0">
                        <a:solidFill>
                          <a:srgbClr val="0033CC"/>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dirty="0">
                          <a:solidFill>
                            <a:srgbClr val="FFFF00"/>
                          </a:solidFill>
                          <a:effectLst/>
                          <a:latin typeface="#9Slide03 SFU Futura_12" panose="020B0604020202020204" charset="0"/>
                        </a:rPr>
                        <a:t> </a:t>
                      </a:r>
                      <a:endParaRPr lang="en-US" sz="2400" b="1" dirty="0">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xmlns="" val="1391736306"/>
                  </a:ext>
                </a:extLst>
              </a:tr>
              <a:tr h="459110">
                <a:tc>
                  <a:txBody>
                    <a:bodyPr/>
                    <a:lstStyle/>
                    <a:p>
                      <a:pPr marL="0" marR="0" indent="95250">
                        <a:lnSpc>
                          <a:spcPct val="120000"/>
                        </a:lnSpc>
                        <a:spcBef>
                          <a:spcPts val="0"/>
                        </a:spcBef>
                        <a:spcAft>
                          <a:spcPts val="0"/>
                        </a:spcAft>
                      </a:pPr>
                      <a:r>
                        <a:rPr lang="vi-VN" sz="2000" b="1" dirty="0">
                          <a:solidFill>
                            <a:srgbClr val="0033CC"/>
                          </a:solidFill>
                          <a:effectLst/>
                          <a:latin typeface="Times New Roman" panose="02020603050405020304" pitchFamily="18" charset="0"/>
                          <a:cs typeface="Times New Roman" panose="02020603050405020304" pitchFamily="18" charset="0"/>
                        </a:rPr>
                        <a:t>Nhiệt độ tháng th</a:t>
                      </a:r>
                      <a:r>
                        <a:rPr lang="en-US" sz="2000" b="1" dirty="0">
                          <a:solidFill>
                            <a:srgbClr val="0033CC"/>
                          </a:solidFill>
                          <a:effectLst/>
                          <a:latin typeface="Times New Roman" panose="02020603050405020304" pitchFamily="18" charset="0"/>
                          <a:cs typeface="Times New Roman" panose="02020603050405020304" pitchFamily="18" charset="0"/>
                        </a:rPr>
                        <a:t>ấ</a:t>
                      </a:r>
                      <a:r>
                        <a:rPr lang="vi-VN" sz="2000" b="1" dirty="0">
                          <a:solidFill>
                            <a:srgbClr val="0033CC"/>
                          </a:solidFill>
                          <a:effectLst/>
                          <a:latin typeface="Times New Roman" panose="02020603050405020304" pitchFamily="18" charset="0"/>
                          <a:cs typeface="Times New Roman" panose="02020603050405020304" pitchFamily="18" charset="0"/>
                        </a:rPr>
                        <a:t>p nhất (°C)</a:t>
                      </a:r>
                      <a:endParaRPr lang="en-US" sz="1600" b="1" dirty="0">
                        <a:solidFill>
                          <a:srgbClr val="0033CC"/>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dirty="0">
                          <a:solidFill>
                            <a:srgbClr val="FFFF00"/>
                          </a:solidFill>
                          <a:effectLst/>
                          <a:latin typeface="#9Slide03 SFU Futura_12" panose="020B0604020202020204" charset="0"/>
                        </a:rPr>
                        <a:t> </a:t>
                      </a:r>
                      <a:endParaRPr lang="en-US" sz="2400" b="1" dirty="0">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xmlns="" val="2783245390"/>
                  </a:ext>
                </a:extLst>
              </a:tr>
              <a:tr h="466530">
                <a:tc>
                  <a:txBody>
                    <a:bodyPr/>
                    <a:lstStyle/>
                    <a:p>
                      <a:pPr marL="0" marR="0" indent="95250">
                        <a:lnSpc>
                          <a:spcPct val="120000"/>
                        </a:lnSpc>
                        <a:spcBef>
                          <a:spcPts val="0"/>
                        </a:spcBef>
                        <a:spcAft>
                          <a:spcPts val="0"/>
                        </a:spcAft>
                      </a:pPr>
                      <a:r>
                        <a:rPr lang="vi-VN" sz="2000" b="1" dirty="0">
                          <a:solidFill>
                            <a:srgbClr val="0033CC"/>
                          </a:solidFill>
                          <a:effectLst/>
                          <a:latin typeface="Times New Roman" panose="02020603050405020304" pitchFamily="18" charset="0"/>
                          <a:cs typeface="Times New Roman" panose="02020603050405020304" pitchFamily="18" charset="0"/>
                        </a:rPr>
                        <a:t>Biên độ nhiệt độ năm (°C)</a:t>
                      </a:r>
                      <a:endParaRPr lang="en-US" sz="1600" b="1" dirty="0">
                        <a:solidFill>
                          <a:srgbClr val="0033CC"/>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a:solidFill>
                            <a:srgbClr val="FFFF00"/>
                          </a:solidFill>
                          <a:effectLst/>
                          <a:latin typeface="#9Slide03 SFU Futura_12" panose="020B0604020202020204" charset="0"/>
                        </a:rPr>
                        <a:t> </a:t>
                      </a:r>
                      <a:endParaRPr lang="en-US" sz="2400" b="1">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xmlns="" val="4210093050"/>
                  </a:ext>
                </a:extLst>
              </a:tr>
              <a:tr h="459110">
                <a:tc>
                  <a:txBody>
                    <a:bodyPr/>
                    <a:lstStyle/>
                    <a:p>
                      <a:pPr marL="0" marR="0" indent="95250">
                        <a:lnSpc>
                          <a:spcPct val="120000"/>
                        </a:lnSpc>
                        <a:spcBef>
                          <a:spcPts val="0"/>
                        </a:spcBef>
                        <a:spcAft>
                          <a:spcPts val="0"/>
                        </a:spcAft>
                      </a:pPr>
                      <a:r>
                        <a:rPr lang="en-US" sz="2000" b="1" dirty="0" err="1">
                          <a:solidFill>
                            <a:srgbClr val="0033CC"/>
                          </a:solidFill>
                          <a:effectLst/>
                          <a:latin typeface="Times New Roman" panose="02020603050405020304" pitchFamily="18" charset="0"/>
                          <a:cs typeface="Times New Roman" panose="02020603050405020304" pitchFamily="18" charset="0"/>
                        </a:rPr>
                        <a:t>Nhiệt</a:t>
                      </a:r>
                      <a:r>
                        <a:rPr lang="en-US" sz="2000" b="1" dirty="0">
                          <a:solidFill>
                            <a:srgbClr val="0033CC"/>
                          </a:solidFill>
                          <a:effectLst/>
                          <a:latin typeface="Times New Roman" panose="02020603050405020304" pitchFamily="18" charset="0"/>
                          <a:cs typeface="Times New Roman" panose="02020603050405020304" pitchFamily="18" charset="0"/>
                        </a:rPr>
                        <a:t> </a:t>
                      </a:r>
                      <a:r>
                        <a:rPr lang="en-US" sz="2000" b="1" dirty="0" err="1">
                          <a:solidFill>
                            <a:srgbClr val="0033CC"/>
                          </a:solidFill>
                          <a:effectLst/>
                          <a:latin typeface="Times New Roman" panose="02020603050405020304" pitchFamily="18" charset="0"/>
                          <a:cs typeface="Times New Roman" panose="02020603050405020304" pitchFamily="18" charset="0"/>
                        </a:rPr>
                        <a:t>độ</a:t>
                      </a:r>
                      <a:r>
                        <a:rPr lang="en-US" sz="2000" b="1" dirty="0">
                          <a:solidFill>
                            <a:srgbClr val="0033CC"/>
                          </a:solidFill>
                          <a:effectLst/>
                          <a:latin typeface="Times New Roman" panose="02020603050405020304" pitchFamily="18" charset="0"/>
                          <a:cs typeface="Times New Roman" panose="02020603050405020304" pitchFamily="18" charset="0"/>
                        </a:rPr>
                        <a:t> </a:t>
                      </a:r>
                      <a:r>
                        <a:rPr lang="en-US" sz="2000" b="1" dirty="0" err="1">
                          <a:solidFill>
                            <a:srgbClr val="0033CC"/>
                          </a:solidFill>
                          <a:effectLst/>
                          <a:latin typeface="Times New Roman" panose="02020603050405020304" pitchFamily="18" charset="0"/>
                          <a:cs typeface="Times New Roman" panose="02020603050405020304" pitchFamily="18" charset="0"/>
                        </a:rPr>
                        <a:t>trung</a:t>
                      </a:r>
                      <a:r>
                        <a:rPr lang="en-US" sz="2000" b="1" dirty="0">
                          <a:solidFill>
                            <a:srgbClr val="0033CC"/>
                          </a:solidFill>
                          <a:effectLst/>
                          <a:latin typeface="Times New Roman" panose="02020603050405020304" pitchFamily="18" charset="0"/>
                          <a:cs typeface="Times New Roman" panose="02020603050405020304" pitchFamily="18" charset="0"/>
                        </a:rPr>
                        <a:t> </a:t>
                      </a:r>
                      <a:r>
                        <a:rPr lang="en-US" sz="2000" b="1" dirty="0" err="1">
                          <a:solidFill>
                            <a:srgbClr val="0033CC"/>
                          </a:solidFill>
                          <a:effectLst/>
                          <a:latin typeface="Times New Roman" panose="02020603050405020304" pitchFamily="18" charset="0"/>
                          <a:cs typeface="Times New Roman" panose="02020603050405020304" pitchFamily="18" charset="0"/>
                        </a:rPr>
                        <a:t>bình</a:t>
                      </a:r>
                      <a:r>
                        <a:rPr lang="en-US" sz="2000" b="1" dirty="0">
                          <a:solidFill>
                            <a:srgbClr val="0033CC"/>
                          </a:solidFill>
                          <a:effectLst/>
                          <a:latin typeface="Times New Roman" panose="02020603050405020304" pitchFamily="18" charset="0"/>
                          <a:cs typeface="Times New Roman" panose="02020603050405020304" pitchFamily="18" charset="0"/>
                        </a:rPr>
                        <a:t> </a:t>
                      </a:r>
                      <a:r>
                        <a:rPr lang="en-US" sz="2000" b="1" dirty="0" err="1">
                          <a:solidFill>
                            <a:srgbClr val="0033CC"/>
                          </a:solidFill>
                          <a:effectLst/>
                          <a:latin typeface="Times New Roman" panose="02020603050405020304" pitchFamily="18" charset="0"/>
                          <a:cs typeface="Times New Roman" panose="02020603050405020304" pitchFamily="18" charset="0"/>
                        </a:rPr>
                        <a:t>năm</a:t>
                      </a:r>
                      <a:r>
                        <a:rPr lang="en-US" sz="2000" b="1" dirty="0">
                          <a:solidFill>
                            <a:srgbClr val="0033CC"/>
                          </a:solidFill>
                          <a:effectLst/>
                          <a:latin typeface="Times New Roman" panose="02020603050405020304" pitchFamily="18" charset="0"/>
                          <a:cs typeface="Times New Roman" panose="02020603050405020304" pitchFamily="18" charset="0"/>
                        </a:rPr>
                        <a:t> (°C)</a:t>
                      </a:r>
                      <a:endParaRPr lang="en-US" sz="1600" b="1" dirty="0">
                        <a:solidFill>
                          <a:srgbClr val="0033CC"/>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dirty="0">
                          <a:solidFill>
                            <a:srgbClr val="FFFF00"/>
                          </a:solidFill>
                          <a:effectLst/>
                          <a:latin typeface="#9Slide03 SFU Futura_12" panose="020B0604020202020204" charset="0"/>
                        </a:rPr>
                        <a:t> </a:t>
                      </a:r>
                      <a:endParaRPr lang="en-US" sz="2400" b="1" dirty="0">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xmlns="" val="3671387100"/>
                  </a:ext>
                </a:extLst>
              </a:tr>
              <a:tr h="459110">
                <a:tc gridSpan="2">
                  <a:txBody>
                    <a:bodyPr/>
                    <a:lstStyle/>
                    <a:p>
                      <a:pPr marL="0" marR="0" indent="95250" algn="ctr">
                        <a:lnSpc>
                          <a:spcPct val="120000"/>
                        </a:lnSpc>
                        <a:spcBef>
                          <a:spcPts val="0"/>
                        </a:spcBef>
                        <a:spcAft>
                          <a:spcPts val="0"/>
                        </a:spcAft>
                      </a:pPr>
                      <a:r>
                        <a:rPr lang="en-US" sz="2800" b="1" dirty="0" err="1">
                          <a:solidFill>
                            <a:schemeClr val="accent4">
                              <a:lumMod val="50000"/>
                            </a:schemeClr>
                          </a:solidFill>
                          <a:effectLst/>
                          <a:latin typeface="Times New Roman" panose="02020603050405020304" pitchFamily="18" charset="0"/>
                          <a:cs typeface="Times New Roman" panose="02020603050405020304" pitchFamily="18" charset="0"/>
                        </a:rPr>
                        <a:t>Về</a:t>
                      </a:r>
                      <a:r>
                        <a:rPr lang="en-US" sz="2800" b="1" dirty="0">
                          <a:solidFill>
                            <a:schemeClr val="accent4">
                              <a:lumMod val="50000"/>
                            </a:schemeClr>
                          </a:solidFill>
                          <a:effectLst/>
                          <a:latin typeface="Times New Roman" panose="02020603050405020304" pitchFamily="18" charset="0"/>
                          <a:cs typeface="Times New Roman" panose="02020603050405020304" pitchFamily="18" charset="0"/>
                        </a:rPr>
                        <a:t> </a:t>
                      </a:r>
                      <a:r>
                        <a:rPr lang="en-US" sz="2800" b="1" dirty="0" err="1">
                          <a:solidFill>
                            <a:schemeClr val="accent4">
                              <a:lumMod val="50000"/>
                            </a:schemeClr>
                          </a:solidFill>
                          <a:effectLst/>
                          <a:latin typeface="Times New Roman" panose="02020603050405020304" pitchFamily="18" charset="0"/>
                          <a:cs typeface="Times New Roman" panose="02020603050405020304" pitchFamily="18" charset="0"/>
                        </a:rPr>
                        <a:t>lượng</a:t>
                      </a:r>
                      <a:r>
                        <a:rPr lang="en-US" sz="2800" b="1" dirty="0">
                          <a:solidFill>
                            <a:schemeClr val="accent4">
                              <a:lumMod val="50000"/>
                            </a:schemeClr>
                          </a:solidFill>
                          <a:effectLst/>
                          <a:latin typeface="Times New Roman" panose="02020603050405020304" pitchFamily="18" charset="0"/>
                          <a:cs typeface="Times New Roman" panose="02020603050405020304" pitchFamily="18" charset="0"/>
                        </a:rPr>
                        <a:t> </a:t>
                      </a:r>
                      <a:r>
                        <a:rPr lang="en-US" sz="2800" b="1" dirty="0" err="1">
                          <a:solidFill>
                            <a:schemeClr val="accent4">
                              <a:lumMod val="50000"/>
                            </a:schemeClr>
                          </a:solidFill>
                          <a:effectLst/>
                          <a:latin typeface="Times New Roman" panose="02020603050405020304" pitchFamily="18" charset="0"/>
                          <a:cs typeface="Times New Roman" panose="02020603050405020304" pitchFamily="18" charset="0"/>
                        </a:rPr>
                        <a:t>mưa</a:t>
                      </a:r>
                      <a:endParaRPr lang="en-US" sz="2000" b="1" dirty="0">
                        <a:solidFill>
                          <a:schemeClr val="accent4">
                            <a:lumMod val="50000"/>
                          </a:schemeClr>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solidFill>
                      <a:schemeClr val="bg1"/>
                    </a:solidFill>
                  </a:tcPr>
                </a:tc>
                <a:tc hMerge="1">
                  <a:txBody>
                    <a:bodyPr/>
                    <a:lstStyle/>
                    <a:p>
                      <a:endParaRPr lang="en-US"/>
                    </a:p>
                  </a:txBody>
                  <a:tcPr/>
                </a:tc>
                <a:extLst>
                  <a:ext uri="{0D108BD9-81ED-4DB2-BD59-A6C34878D82A}">
                    <a16:rowId xmlns:a16="http://schemas.microsoft.com/office/drawing/2014/main" xmlns="" val="4019249181"/>
                  </a:ext>
                </a:extLst>
              </a:tr>
              <a:tr h="459110">
                <a:tc>
                  <a:txBody>
                    <a:bodyPr/>
                    <a:lstStyle/>
                    <a:p>
                      <a:pPr marL="0" marR="0" indent="95250">
                        <a:lnSpc>
                          <a:spcPct val="120000"/>
                        </a:lnSpc>
                        <a:spcBef>
                          <a:spcPts val="0"/>
                        </a:spcBef>
                        <a:spcAft>
                          <a:spcPts val="0"/>
                        </a:spcAft>
                      </a:pPr>
                      <a:r>
                        <a:rPr lang="vi-VN" sz="2000" b="1" dirty="0">
                          <a:solidFill>
                            <a:srgbClr val="0033CC"/>
                          </a:solidFill>
                          <a:effectLst/>
                          <a:latin typeface="Times New Roman" panose="02020603050405020304" pitchFamily="18" charset="0"/>
                          <a:cs typeface="Times New Roman" panose="02020603050405020304" pitchFamily="18" charset="0"/>
                        </a:rPr>
                        <a:t>Lượng mưa tháng cao nhất (mm)</a:t>
                      </a:r>
                      <a:endParaRPr lang="en-US" sz="1600" b="1" dirty="0">
                        <a:solidFill>
                          <a:srgbClr val="0033CC"/>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a:solidFill>
                            <a:srgbClr val="FFFF00"/>
                          </a:solidFill>
                          <a:effectLst/>
                          <a:latin typeface="#9Slide03 SFU Futura_12" panose="020B0604020202020204" charset="0"/>
                        </a:rPr>
                        <a:t> </a:t>
                      </a:r>
                      <a:endParaRPr lang="en-US" sz="2400" b="1">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xmlns="" val="904490789"/>
                  </a:ext>
                </a:extLst>
              </a:tr>
              <a:tr h="459110">
                <a:tc>
                  <a:txBody>
                    <a:bodyPr/>
                    <a:lstStyle/>
                    <a:p>
                      <a:pPr marL="0" marR="0" indent="95250">
                        <a:lnSpc>
                          <a:spcPct val="120000"/>
                        </a:lnSpc>
                        <a:spcBef>
                          <a:spcPts val="0"/>
                        </a:spcBef>
                        <a:spcAft>
                          <a:spcPts val="0"/>
                        </a:spcAft>
                      </a:pPr>
                      <a:r>
                        <a:rPr lang="vi-VN" sz="2000" b="1" dirty="0">
                          <a:solidFill>
                            <a:srgbClr val="0033CC"/>
                          </a:solidFill>
                          <a:effectLst/>
                          <a:latin typeface="Times New Roman" panose="02020603050405020304" pitchFamily="18" charset="0"/>
                          <a:cs typeface="Times New Roman" panose="02020603050405020304" pitchFamily="18" charset="0"/>
                        </a:rPr>
                        <a:t>Lượng mưa tháng thấp nhất (mm)</a:t>
                      </a:r>
                      <a:endParaRPr lang="en-US" sz="1600" b="1" dirty="0">
                        <a:solidFill>
                          <a:srgbClr val="0033CC"/>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a:solidFill>
                            <a:srgbClr val="FFFF00"/>
                          </a:solidFill>
                          <a:effectLst/>
                          <a:latin typeface="#9Slide03 SFU Futura_12" panose="020B0604020202020204" charset="0"/>
                        </a:rPr>
                        <a:t> </a:t>
                      </a:r>
                      <a:endParaRPr lang="en-US" sz="2400" b="1">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xmlns="" val="1805370961"/>
                  </a:ext>
                </a:extLst>
              </a:tr>
              <a:tr h="473023">
                <a:tc>
                  <a:txBody>
                    <a:bodyPr/>
                    <a:lstStyle/>
                    <a:p>
                      <a:pPr marL="0" marR="0" indent="95250">
                        <a:lnSpc>
                          <a:spcPct val="120000"/>
                        </a:lnSpc>
                        <a:spcBef>
                          <a:spcPts val="0"/>
                        </a:spcBef>
                        <a:spcAft>
                          <a:spcPts val="0"/>
                        </a:spcAft>
                      </a:pPr>
                      <a:r>
                        <a:rPr lang="en-US" sz="2000" b="1" dirty="0" err="1">
                          <a:solidFill>
                            <a:srgbClr val="0033CC"/>
                          </a:solidFill>
                          <a:effectLst/>
                          <a:latin typeface="Times New Roman" panose="02020603050405020304" pitchFamily="18" charset="0"/>
                          <a:cs typeface="Times New Roman" panose="02020603050405020304" pitchFamily="18" charset="0"/>
                        </a:rPr>
                        <a:t>Lượng</a:t>
                      </a:r>
                      <a:r>
                        <a:rPr lang="en-US" sz="2000" b="1" dirty="0">
                          <a:solidFill>
                            <a:srgbClr val="0033CC"/>
                          </a:solidFill>
                          <a:effectLst/>
                          <a:latin typeface="Times New Roman" panose="02020603050405020304" pitchFamily="18" charset="0"/>
                          <a:cs typeface="Times New Roman" panose="02020603050405020304" pitchFamily="18" charset="0"/>
                        </a:rPr>
                        <a:t> </a:t>
                      </a:r>
                      <a:r>
                        <a:rPr lang="en-US" sz="2000" b="1" dirty="0" err="1">
                          <a:solidFill>
                            <a:srgbClr val="0033CC"/>
                          </a:solidFill>
                          <a:effectLst/>
                          <a:latin typeface="Times New Roman" panose="02020603050405020304" pitchFamily="18" charset="0"/>
                          <a:cs typeface="Times New Roman" panose="02020603050405020304" pitchFamily="18" charset="0"/>
                        </a:rPr>
                        <a:t>mưa</a:t>
                      </a:r>
                      <a:r>
                        <a:rPr lang="en-US" sz="2000" b="1" dirty="0">
                          <a:solidFill>
                            <a:srgbClr val="0033CC"/>
                          </a:solidFill>
                          <a:effectLst/>
                          <a:latin typeface="Times New Roman" panose="02020603050405020304" pitchFamily="18" charset="0"/>
                          <a:cs typeface="Times New Roman" panose="02020603050405020304" pitchFamily="18" charset="0"/>
                        </a:rPr>
                        <a:t> </a:t>
                      </a:r>
                      <a:r>
                        <a:rPr lang="en-US" sz="2000" b="1" dirty="0" err="1">
                          <a:solidFill>
                            <a:srgbClr val="0033CC"/>
                          </a:solidFill>
                          <a:effectLst/>
                          <a:latin typeface="Times New Roman" panose="02020603050405020304" pitchFamily="18" charset="0"/>
                          <a:cs typeface="Times New Roman" panose="02020603050405020304" pitchFamily="18" charset="0"/>
                        </a:rPr>
                        <a:t>trung</a:t>
                      </a:r>
                      <a:r>
                        <a:rPr lang="en-US" sz="2000" b="1" dirty="0">
                          <a:solidFill>
                            <a:srgbClr val="0033CC"/>
                          </a:solidFill>
                          <a:effectLst/>
                          <a:latin typeface="Times New Roman" panose="02020603050405020304" pitchFamily="18" charset="0"/>
                          <a:cs typeface="Times New Roman" panose="02020603050405020304" pitchFamily="18" charset="0"/>
                        </a:rPr>
                        <a:t> </a:t>
                      </a:r>
                      <a:r>
                        <a:rPr lang="en-US" sz="2000" b="1" dirty="0" err="1">
                          <a:solidFill>
                            <a:srgbClr val="0033CC"/>
                          </a:solidFill>
                          <a:effectLst/>
                          <a:latin typeface="Times New Roman" panose="02020603050405020304" pitchFamily="18" charset="0"/>
                          <a:cs typeface="Times New Roman" panose="02020603050405020304" pitchFamily="18" charset="0"/>
                        </a:rPr>
                        <a:t>bình</a:t>
                      </a:r>
                      <a:r>
                        <a:rPr lang="en-US" sz="2000" b="1" dirty="0">
                          <a:solidFill>
                            <a:srgbClr val="0033CC"/>
                          </a:solidFill>
                          <a:effectLst/>
                          <a:latin typeface="Times New Roman" panose="02020603050405020304" pitchFamily="18" charset="0"/>
                          <a:cs typeface="Times New Roman" panose="02020603050405020304" pitchFamily="18" charset="0"/>
                        </a:rPr>
                        <a:t> </a:t>
                      </a:r>
                      <a:r>
                        <a:rPr lang="en-US" sz="2000" b="1" dirty="0" err="1">
                          <a:solidFill>
                            <a:srgbClr val="0033CC"/>
                          </a:solidFill>
                          <a:effectLst/>
                          <a:latin typeface="Times New Roman" panose="02020603050405020304" pitchFamily="18" charset="0"/>
                          <a:cs typeface="Times New Roman" panose="02020603050405020304" pitchFamily="18" charset="0"/>
                        </a:rPr>
                        <a:t>năm</a:t>
                      </a:r>
                      <a:r>
                        <a:rPr lang="en-US" sz="2000" b="1" dirty="0">
                          <a:solidFill>
                            <a:srgbClr val="0033CC"/>
                          </a:solidFill>
                          <a:effectLst/>
                          <a:latin typeface="Times New Roman" panose="02020603050405020304" pitchFamily="18" charset="0"/>
                          <a:cs typeface="Times New Roman" panose="02020603050405020304" pitchFamily="18" charset="0"/>
                        </a:rPr>
                        <a:t> (mm)</a:t>
                      </a:r>
                      <a:endParaRPr lang="en-US" sz="1600" b="1" dirty="0">
                        <a:solidFill>
                          <a:srgbClr val="0033CC"/>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solidFill>
                      <a:schemeClr val="bg1"/>
                    </a:solidFill>
                  </a:tcPr>
                </a:tc>
                <a:tc>
                  <a:txBody>
                    <a:bodyPr/>
                    <a:lstStyle/>
                    <a:p>
                      <a:pPr marL="0" marR="0" indent="180340" algn="just">
                        <a:lnSpc>
                          <a:spcPct val="106000"/>
                        </a:lnSpc>
                        <a:spcBef>
                          <a:spcPts val="0"/>
                        </a:spcBef>
                        <a:spcAft>
                          <a:spcPts val="0"/>
                        </a:spcAft>
                      </a:pPr>
                      <a:r>
                        <a:rPr lang="vi-VN" sz="2000" b="1" dirty="0">
                          <a:solidFill>
                            <a:srgbClr val="FFFF00"/>
                          </a:solidFill>
                          <a:effectLst/>
                          <a:latin typeface="#9Slide03 SFU Futura_12" panose="020B0604020202020204" charset="0"/>
                        </a:rPr>
                        <a:t> </a:t>
                      </a:r>
                      <a:endParaRPr lang="en-US" sz="2400" b="1" dirty="0">
                        <a:solidFill>
                          <a:srgbClr val="FFFF00"/>
                        </a:solidFill>
                        <a:effectLst/>
                        <a:latin typeface="#9Slide03 SFU Futura_12" panose="020B0604020202020204" charset="0"/>
                        <a:ea typeface="Tahoma" panose="020B0604030504040204" pitchFamily="34" charset="0"/>
                      </a:endParaRPr>
                    </a:p>
                  </a:txBody>
                  <a:tcPr marL="6350" marR="6350" marT="0" marB="0">
                    <a:solidFill>
                      <a:schemeClr val="bg1"/>
                    </a:solidFill>
                  </a:tcPr>
                </a:tc>
                <a:extLst>
                  <a:ext uri="{0D108BD9-81ED-4DB2-BD59-A6C34878D82A}">
                    <a16:rowId xmlns:a16="http://schemas.microsoft.com/office/drawing/2014/main" xmlns="" val="428667271"/>
                  </a:ext>
                </a:extLst>
              </a:tr>
            </a:tbl>
          </a:graphicData>
        </a:graphic>
      </p:graphicFrame>
      <p:pic>
        <p:nvPicPr>
          <p:cNvPr id="4100" name="Picture 4" descr="Hình ảnh Lượng Mưa Mùa Hè Các Vector Biểu Tượng, Tinh Vân Mặt Trời, Mưa  Biểu Tượng, Biểu Tượng Thời Tiết Vector và PNG với nền trong suốt để tải  xuống miễn"/>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10000" b="90000" l="10000" r="90000">
                        <a14:foregroundMark x1="19238" y1="63477" x2="19238" y2="63477"/>
                        <a14:foregroundMark x1="26270" y1="66016" x2="26270" y2="66016"/>
                        <a14:foregroundMark x1="38770" y1="64941" x2="38770" y2="64941"/>
                        <a14:foregroundMark x1="50977" y1="64258" x2="50977" y2="64258"/>
                        <a14:foregroundMark x1="48438" y1="76465" x2="48438" y2="76465"/>
                        <a14:foregroundMark x1="36426" y1="75391" x2="36426" y2="75391"/>
                        <a14:foregroundMark x1="24219" y1="76953" x2="24219" y2="76953"/>
                        <a14:foregroundMark x1="64355" y1="61328" x2="64355" y2="61328"/>
                        <a14:foregroundMark x1="73145" y1="53809" x2="73145" y2="53809"/>
                        <a14:foregroundMark x1="81055" y1="49023" x2="81055" y2="49023"/>
                        <a14:foregroundMark x1="82617" y1="38770" x2="82617" y2="38770"/>
                        <a14:foregroundMark x1="79492" y1="28809" x2="79492" y2="28809"/>
                        <a14:foregroundMark x1="74121" y1="21582" x2="74121" y2="21582"/>
                        <a14:foregroundMark x1="63281" y1="19922" x2="63281" y2="19922"/>
                        <a14:foregroundMark x1="55469" y1="24316" x2="55469" y2="24316"/>
                      </a14:backgroundRemoval>
                    </a14:imgEffect>
                  </a14:imgLayer>
                </a14:imgProps>
              </a:ext>
              <a:ext uri="{28A0092B-C50C-407E-A947-70E740481C1C}">
                <a14:useLocalDpi xmlns:a14="http://schemas.microsoft.com/office/drawing/2010/main" val="0"/>
              </a:ext>
            </a:extLst>
          </a:blip>
          <a:srcRect l="12702" t="15552" r="10309" b="15050"/>
          <a:stretch/>
        </p:blipFill>
        <p:spPr bwMode="auto">
          <a:xfrm>
            <a:off x="10478518" y="-18723"/>
            <a:ext cx="1606008" cy="144766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Một Cuốn Sách Mở Hình ảnh | Định dạng hình ảnh JPG 500877382| vn.lovepik.com">
            <a:extLst>
              <a:ext uri="{FF2B5EF4-FFF2-40B4-BE49-F238E27FC236}">
                <a16:creationId xmlns:a16="http://schemas.microsoft.com/office/drawing/2014/main" xmlns="" id="{0100486B-ABC2-47CF-B989-4C3780D43EAF}"/>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64398" b="95637" l="6163" r="94535">
                        <a14:foregroundMark x1="13023" y1="83072" x2="13023" y2="83072"/>
                        <a14:foregroundMark x1="40349" y1="64398" x2="40349" y2="64398"/>
                        <a14:foregroundMark x1="92674" y1="85689" x2="92674" y2="85689"/>
                        <a14:foregroundMark x1="92674" y1="90227" x2="56163" y2="84119"/>
                        <a14:foregroundMark x1="61395" y1="89354" x2="59535" y2="94241"/>
                        <a14:foregroundMark x1="59535" y1="94241" x2="58488" y2="94764"/>
                        <a14:foregroundMark x1="59419" y1="93019" x2="31163" y2="95637"/>
                        <a14:foregroundMark x1="31163" y1="95637" x2="28023" y2="94764"/>
                        <a14:foregroundMark x1="52674" y1="91274" x2="9070" y2="88307"/>
                        <a14:foregroundMark x1="8953" y1="90576" x2="6163" y2="90925"/>
                        <a14:foregroundMark x1="9651" y1="85515" x2="9651" y2="85515"/>
                        <a14:foregroundMark x1="93721" y1="89878" x2="94535" y2="92670"/>
                      </a14:backgroundRemoval>
                    </a14:imgEffect>
                  </a14:imgLayer>
                </a14:imgProps>
              </a:ext>
              <a:ext uri="{28A0092B-C50C-407E-A947-70E740481C1C}">
                <a14:useLocalDpi xmlns:a14="http://schemas.microsoft.com/office/drawing/2010/main" val="0"/>
              </a:ext>
            </a:extLst>
          </a:blip>
          <a:srcRect l="6050" t="62600" r="2788" b="5669"/>
          <a:stretch/>
        </p:blipFill>
        <p:spPr bwMode="auto">
          <a:xfrm>
            <a:off x="-223433" y="5356816"/>
            <a:ext cx="5535204" cy="139034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8" descr="Chart, histogram&#10;&#10;Description automatically generated">
            <a:extLst>
              <a:ext uri="{FF2B5EF4-FFF2-40B4-BE49-F238E27FC236}">
                <a16:creationId xmlns:a16="http://schemas.microsoft.com/office/drawing/2014/main" xmlns="" id="{EA790E8F-C8A8-4010-80CA-157EED7C7846}"/>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tretch>
            <a:fillRect/>
          </a:stretch>
        </p:blipFill>
        <p:spPr>
          <a:xfrm>
            <a:off x="804618" y="179424"/>
            <a:ext cx="3632053" cy="519545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101616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4991</TotalTime>
  <Words>984</Words>
  <Application>Microsoft Office PowerPoint</Application>
  <PresentationFormat>Widescreen</PresentationFormat>
  <Paragraphs>216</Paragraphs>
  <Slides>14</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Times New Roman</vt:lpstr>
      <vt:lpstr>Arial</vt:lpstr>
      <vt:lpstr>Tahoma</vt:lpstr>
      <vt:lpstr>Calibri Light</vt:lpstr>
      <vt:lpstr>#9Slide03 SFU Futura_12</vt:lpstr>
      <vt:lpstr>Wingdings</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Phạm Trang</dc:creator>
  <cp:lastModifiedBy>Laptop MT</cp:lastModifiedBy>
  <cp:revision>175</cp:revision>
  <dcterms:created xsi:type="dcterms:W3CDTF">2021-07-21T02:55:04Z</dcterms:created>
  <dcterms:modified xsi:type="dcterms:W3CDTF">2024-02-21T15:31:12Z</dcterms:modified>
</cp:coreProperties>
</file>