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47"/>
  </p:notesMasterIdLst>
  <p:sldIdLst>
    <p:sldId id="256" r:id="rId3"/>
    <p:sldId id="271" r:id="rId4"/>
    <p:sldId id="258" r:id="rId5"/>
    <p:sldId id="272" r:id="rId6"/>
    <p:sldId id="273" r:id="rId7"/>
    <p:sldId id="274" r:id="rId8"/>
    <p:sldId id="275" r:id="rId9"/>
    <p:sldId id="276" r:id="rId10"/>
    <p:sldId id="278" r:id="rId11"/>
    <p:sldId id="279" r:id="rId12"/>
    <p:sldId id="281" r:id="rId13"/>
    <p:sldId id="283" r:id="rId14"/>
    <p:sldId id="284" r:id="rId15"/>
    <p:sldId id="285" r:id="rId16"/>
    <p:sldId id="286" r:id="rId17"/>
    <p:sldId id="287" r:id="rId18"/>
    <p:sldId id="288" r:id="rId19"/>
    <p:sldId id="289" r:id="rId20"/>
    <p:sldId id="290" r:id="rId21"/>
    <p:sldId id="293" r:id="rId22"/>
    <p:sldId id="257" r:id="rId23"/>
    <p:sldId id="294" r:id="rId24"/>
    <p:sldId id="296" r:id="rId25"/>
    <p:sldId id="297" r:id="rId26"/>
    <p:sldId id="299" r:id="rId27"/>
    <p:sldId id="309" r:id="rId28"/>
    <p:sldId id="300" r:id="rId29"/>
    <p:sldId id="301" r:id="rId30"/>
    <p:sldId id="302" r:id="rId31"/>
    <p:sldId id="307" r:id="rId32"/>
    <p:sldId id="308" r:id="rId33"/>
    <p:sldId id="304" r:id="rId34"/>
    <p:sldId id="305" r:id="rId35"/>
    <p:sldId id="259" r:id="rId36"/>
    <p:sldId id="310" r:id="rId37"/>
    <p:sldId id="312" r:id="rId38"/>
    <p:sldId id="313" r:id="rId39"/>
    <p:sldId id="314" r:id="rId40"/>
    <p:sldId id="315" r:id="rId41"/>
    <p:sldId id="316" r:id="rId42"/>
    <p:sldId id="317" r:id="rId43"/>
    <p:sldId id="319" r:id="rId44"/>
    <p:sldId id="318" r:id="rId45"/>
    <p:sldId id="270" r:id="rId46"/>
  </p:sldIdLst>
  <p:sldSz cx="18288000" cy="10287000"/>
  <p:notesSz cx="6858000" cy="9144000"/>
  <p:embeddedFontLst>
    <p:embeddedFont>
      <p:font typeface="Cambria Math" panose="02040503050406030204" pitchFamily="18" charset="0"/>
      <p:regular r:id="rId48"/>
    </p:embeddedFont>
    <p:embeddedFont>
      <p:font typeface="Calibri" panose="020F0502020204030204" pitchFamily="34" charset="0"/>
      <p:regular r:id="rId49"/>
      <p:bold r:id="rId50"/>
      <p:italic r:id="rId51"/>
      <p:boldItalic r:id="rId52"/>
    </p:embeddedFont>
    <p:embeddedFont>
      <p:font typeface="Calibri Light" panose="020F0302020204030204" pitchFamily="34" charset="0"/>
      <p:regular r:id="rId53"/>
      <p:italic r:id="rId54"/>
    </p:embeddedFont>
    <p:embeddedFont>
      <p:font typeface="Dotum" panose="020B0600000101010101" pitchFamily="34" charset="-127"/>
      <p:regular r:id="rId5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9276"/>
    <a:srgbClr val="FFFF93"/>
    <a:srgbClr val="FBF6EB"/>
    <a:srgbClr val="A0B2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3883" autoAdjust="0"/>
  </p:normalViewPr>
  <p:slideViewPr>
    <p:cSldViewPr>
      <p:cViewPr varScale="1">
        <p:scale>
          <a:sx n="43" d="100"/>
          <a:sy n="43" d="100"/>
        </p:scale>
        <p:origin x="116" y="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6.fntdata"/><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2.fntdata"/><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1.fntdata"/><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font" Target="fonts/font4.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1B23F7-FC38-4C88-A72F-87CB088EACC8}" type="datetimeFigureOut">
              <a:rPr lang="en-US" smtClean="0"/>
              <a:t>6/30/2023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417C81-300A-4938-B8BA-BF8074D48A08}" type="slidenum">
              <a:rPr lang="en-US" smtClean="0"/>
              <a:t>‹#›</a:t>
            </a:fld>
            <a:endParaRPr lang="en-US"/>
          </a:p>
        </p:txBody>
      </p:sp>
    </p:spTree>
    <p:extLst>
      <p:ext uri="{BB962C8B-B14F-4D97-AF65-F5344CB8AC3E}">
        <p14:creationId xmlns:p14="http://schemas.microsoft.com/office/powerpoint/2010/main" val="3288528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57A3E7-939A-4CF6-9EF9-8A8C4D902BB0}"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01642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417C81-300A-4938-B8BA-BF8074D48A08}" type="slidenum">
              <a:rPr lang="en-US" smtClean="0"/>
              <a:t>30</a:t>
            </a:fld>
            <a:endParaRPr lang="en-US"/>
          </a:p>
        </p:txBody>
      </p:sp>
    </p:spTree>
    <p:extLst>
      <p:ext uri="{BB962C8B-B14F-4D97-AF65-F5344CB8AC3E}">
        <p14:creationId xmlns:p14="http://schemas.microsoft.com/office/powerpoint/2010/main" val="458401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417C81-300A-4938-B8BA-BF8074D48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2660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C417C81-300A-4938-B8BA-BF8074D48A08}" type="slidenum">
              <a:rPr lang="en-US" smtClean="0"/>
              <a:t>40</a:t>
            </a:fld>
            <a:endParaRPr lang="en-US"/>
          </a:p>
        </p:txBody>
      </p:sp>
    </p:spTree>
    <p:extLst>
      <p:ext uri="{BB962C8B-B14F-4D97-AF65-F5344CB8AC3E}">
        <p14:creationId xmlns:p14="http://schemas.microsoft.com/office/powerpoint/2010/main" val="955138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US" smtClean="0"/>
              <a:t>Click to edit Master title style</a:t>
            </a:r>
            <a:endParaRPr lang="vi-VN"/>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84922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98826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US" smtClean="0"/>
              <a:t>Click to edit Master title style</a:t>
            </a:r>
            <a:endParaRPr lang="vi-VN"/>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012131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1257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9258300" y="2738438"/>
            <a:ext cx="7772400" cy="65270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13405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US" smtClean="0"/>
              <a:t>Click to edit Master title style</a:t>
            </a:r>
            <a:endParaRPr lang="vi-VN"/>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smtClean="0"/>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1402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52910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95086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6177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US" smtClean="0"/>
              <a:t>Click to edit Master title style</a:t>
            </a:r>
            <a:endParaRPr lang="vi-VN"/>
          </a:p>
        </p:txBody>
      </p:sp>
      <p:sp>
        <p:nvSpPr>
          <p:cNvPr id="3" name="Picture Placeholder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096156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4021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11161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marL="0" marR="0" lvl="0" indent="0" algn="l" defTabSz="1371600" rtl="0" eaLnBrk="1" fontAlgn="auto" latinLnBrk="0" hangingPunct="1">
              <a:lnSpc>
                <a:spcPct val="100000"/>
              </a:lnSpc>
              <a:spcBef>
                <a:spcPts val="0"/>
              </a:spcBef>
              <a:spcAft>
                <a:spcPts val="0"/>
              </a:spcAft>
              <a:buClrTx/>
              <a:buSzTx/>
              <a:buFontTx/>
              <a:buNone/>
              <a:tabLst/>
              <a:defRPr/>
            </a:pPr>
            <a:fld id="{62A566AC-12EB-4B55-8058-097675A35D66}" type="datetimeFigureOut">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1371600" rtl="0" eaLnBrk="1" fontAlgn="auto" latinLnBrk="0" hangingPunct="1">
                <a:lnSpc>
                  <a:spcPct val="100000"/>
                </a:lnSpc>
                <a:spcBef>
                  <a:spcPts val="0"/>
                </a:spcBef>
                <a:spcAft>
                  <a:spcPts val="0"/>
                </a:spcAft>
                <a:buClrTx/>
                <a:buSzTx/>
                <a:buFontTx/>
                <a:buNone/>
                <a:tabLst/>
                <a:defRPr/>
              </a:pPr>
              <a:t>30/06/2023</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marL="0" marR="0" lvl="0" indent="0" algn="r" defTabSz="1371600" rtl="0" eaLnBrk="1" fontAlgn="auto" latinLnBrk="0" hangingPunct="1">
              <a:lnSpc>
                <a:spcPct val="100000"/>
              </a:lnSpc>
              <a:spcBef>
                <a:spcPts val="0"/>
              </a:spcBef>
              <a:spcAft>
                <a:spcPts val="0"/>
              </a:spcAft>
              <a:buClrTx/>
              <a:buSzTx/>
              <a:buFontTx/>
              <a:buNone/>
              <a:tabLst/>
              <a:defRPr/>
            </a:pPr>
            <a:fld id="{B1C2F455-7829-48CA-B591-2F95A544C203}" type="slidenum">
              <a:rPr kumimoji="0" lang="vi-VN"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1371600" rtl="0" eaLnBrk="1" fontAlgn="auto" latinLnBrk="0" hangingPunct="1">
                <a:lnSpc>
                  <a:spcPct val="100000"/>
                </a:lnSpc>
                <a:spcBef>
                  <a:spcPts val="0"/>
                </a:spcBef>
                <a:spcAft>
                  <a:spcPts val="0"/>
                </a:spcAft>
                <a:buClrTx/>
                <a:buSzTx/>
                <a:buFontTx/>
                <a:buNone/>
                <a:tabLst/>
                <a:defRPr/>
              </a:pPr>
              <a:t>‹#›</a:t>
            </a:fld>
            <a:endParaRPr kumimoji="0" lang="vi-VN" sz="18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37413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21" Type="http://schemas.openxmlformats.org/officeDocument/2006/relationships/image" Target="../media/image20.svg"/><Relationship Id="rId12" Type="http://schemas.openxmlformats.org/officeDocument/2006/relationships/image" Target="../media/image4.png"/><Relationship Id="rId25"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0.svg"/><Relationship Id="rId24" Type="http://schemas.openxmlformats.org/officeDocument/2006/relationships/image" Target="../media/image8.png"/><Relationship Id="rId5" Type="http://schemas.openxmlformats.org/officeDocument/2006/relationships/image" Target="../media/image4.svg"/><Relationship Id="rId15" Type="http://schemas.openxmlformats.org/officeDocument/2006/relationships/image" Target="../media/image14.svg"/><Relationship Id="rId23" Type="http://schemas.openxmlformats.org/officeDocument/2006/relationships/image" Target="../media/image22.svg"/><Relationship Id="rId10"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5.png"/><Relationship Id="rId22"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58.png"/><Relationship Id="rId4" Type="http://schemas.openxmlformats.org/officeDocument/2006/relationships/image" Target="../media/image57.png"/></Relationships>
</file>

<file path=ppt/slides/_rels/slide12.xml.rels><?xml version="1.0" encoding="UTF-8" standalone="yes"?>
<Relationships xmlns="http://schemas.openxmlformats.org/package/2006/relationships"><Relationship Id="rId26" Type="http://schemas.openxmlformats.org/officeDocument/2006/relationships/image" Target="../media/image61.png"/><Relationship Id="rId3" Type="http://schemas.openxmlformats.org/officeDocument/2006/relationships/image" Target="../media/image29.png"/><Relationship Id="rId25" Type="http://schemas.openxmlformats.org/officeDocument/2006/relationships/image" Target="../media/image46.svg"/><Relationship Id="rId2" Type="http://schemas.openxmlformats.org/officeDocument/2006/relationships/image" Target="../media/image59.png"/><Relationship Id="rId1" Type="http://schemas.openxmlformats.org/officeDocument/2006/relationships/slideLayout" Target="../slideLayouts/slideLayout7.xml"/><Relationship Id="rId24" Type="http://schemas.openxmlformats.org/officeDocument/2006/relationships/image" Target="../media/image60.png"/><Relationship Id="rId23" Type="http://schemas.openxmlformats.org/officeDocument/2006/relationships/image" Target="../media/image120.svg"/><Relationship Id="rId27" Type="http://schemas.openxmlformats.org/officeDocument/2006/relationships/image" Target="../media/image48.svg"/></Relationships>
</file>

<file path=ppt/slides/_rels/slide13.xml.rels><?xml version="1.0" encoding="UTF-8" standalone="yes"?>
<Relationships xmlns="http://schemas.openxmlformats.org/package/2006/relationships"><Relationship Id="rId26" Type="http://schemas.openxmlformats.org/officeDocument/2006/relationships/image" Target="../media/image61.png"/><Relationship Id="rId3" Type="http://schemas.openxmlformats.org/officeDocument/2006/relationships/image" Target="../media/image29.png"/><Relationship Id="rId25" Type="http://schemas.openxmlformats.org/officeDocument/2006/relationships/image" Target="../media/image46.svg"/><Relationship Id="rId2" Type="http://schemas.openxmlformats.org/officeDocument/2006/relationships/image" Target="../media/image59.png"/><Relationship Id="rId1" Type="http://schemas.openxmlformats.org/officeDocument/2006/relationships/slideLayout" Target="../slideLayouts/slideLayout7.xml"/><Relationship Id="rId24" Type="http://schemas.openxmlformats.org/officeDocument/2006/relationships/image" Target="../media/image60.png"/><Relationship Id="rId23" Type="http://schemas.openxmlformats.org/officeDocument/2006/relationships/image" Target="../media/image120.svg"/><Relationship Id="rId28" Type="http://schemas.openxmlformats.org/officeDocument/2006/relationships/image" Target="../media/image62.png"/><Relationship Id="rId27" Type="http://schemas.openxmlformats.org/officeDocument/2006/relationships/image" Target="../media/image48.svg"/></Relationships>
</file>

<file path=ppt/slides/_rels/slide14.xml.rels><?xml version="1.0" encoding="UTF-8" standalone="yes"?>
<Relationships xmlns="http://schemas.openxmlformats.org/package/2006/relationships"><Relationship Id="rId26" Type="http://schemas.openxmlformats.org/officeDocument/2006/relationships/image" Target="../media/image5.png"/><Relationship Id="rId3" Type="http://schemas.openxmlformats.org/officeDocument/2006/relationships/image" Target="../media/image70.svg"/><Relationship Id="rId21" Type="http://schemas.openxmlformats.org/officeDocument/2006/relationships/image" Target="../media/image16.svg"/><Relationship Id="rId12" Type="http://schemas.openxmlformats.org/officeDocument/2006/relationships/image" Target="../media/image28.png"/><Relationship Id="rId25" Type="http://schemas.openxmlformats.org/officeDocument/2006/relationships/image" Target="../media/image124.svg"/><Relationship Id="rId7" Type="http://schemas.openxmlformats.org/officeDocument/2006/relationships/image" Target="../media/image30.svg"/><Relationship Id="rId2" Type="http://schemas.openxmlformats.org/officeDocument/2006/relationships/image" Target="../media/image25.png"/><Relationship Id="rId29" Type="http://schemas.openxmlformats.org/officeDocument/2006/relationships/image" Target="../media/image84.svg"/><Relationship Id="rId1" Type="http://schemas.openxmlformats.org/officeDocument/2006/relationships/slideLayout" Target="../slideLayouts/slideLayout7.xml"/><Relationship Id="rId11" Type="http://schemas.openxmlformats.org/officeDocument/2006/relationships/image" Target="../media/image114.svg"/><Relationship Id="rId24" Type="http://schemas.openxmlformats.org/officeDocument/2006/relationships/image" Target="../media/image30.png"/><Relationship Id="rId23" Type="http://schemas.openxmlformats.org/officeDocument/2006/relationships/image" Target="../media/image120.svg"/><Relationship Id="rId28" Type="http://schemas.openxmlformats.org/officeDocument/2006/relationships/image" Target="../media/image31.png"/><Relationship Id="rId5" Type="http://schemas.openxmlformats.org/officeDocument/2006/relationships/image" Target="../media/image28.svg"/><Relationship Id="rId10" Type="http://schemas.openxmlformats.org/officeDocument/2006/relationships/image" Target="../media/image27.png"/><Relationship Id="rId31" Type="http://schemas.openxmlformats.org/officeDocument/2006/relationships/image" Target="../media/image33.png"/><Relationship Id="rId4" Type="http://schemas.openxmlformats.org/officeDocument/2006/relationships/image" Target="../media/image26.png"/><Relationship Id="rId9" Type="http://schemas.openxmlformats.org/officeDocument/2006/relationships/image" Target="../media/image72.svg"/><Relationship Id="rId22" Type="http://schemas.openxmlformats.org/officeDocument/2006/relationships/image" Target="../media/image29.png"/><Relationship Id="rId27" Type="http://schemas.openxmlformats.org/officeDocument/2006/relationships/image" Target="../media/image14.svg"/><Relationship Id="rId30" Type="http://schemas.openxmlformats.org/officeDocument/2006/relationships/image" Target="../media/image32.png"/></Relationships>
</file>

<file path=ppt/slides/_rels/slide15.xml.rels><?xml version="1.0" encoding="UTF-8" standalone="yes"?>
<Relationships xmlns="http://schemas.openxmlformats.org/package/2006/relationships"><Relationship Id="rId13" Type="http://schemas.openxmlformats.org/officeDocument/2006/relationships/image" Target="../media/image64.png"/><Relationship Id="rId3" Type="http://schemas.openxmlformats.org/officeDocument/2006/relationships/image" Target="../media/image37.png"/><Relationship Id="rId12" Type="http://schemas.openxmlformats.org/officeDocument/2006/relationships/image" Target="../media/image39.png"/><Relationship Id="rId2" Type="http://schemas.openxmlformats.org/officeDocument/2006/relationships/image" Target="../media/image63.png"/><Relationship Id="rId1" Type="http://schemas.openxmlformats.org/officeDocument/2006/relationships/slideLayout" Target="../slideLayouts/slideLayout7.xml"/><Relationship Id="rId11" Type="http://schemas.openxmlformats.org/officeDocument/2006/relationships/image" Target="../media/image21.png"/><Relationship Id="rId10" Type="http://schemas.openxmlformats.org/officeDocument/2006/relationships/image" Target="../media/image38.png"/><Relationship Id="rId9" Type="http://schemas.openxmlformats.org/officeDocument/2006/relationships/image" Target="../media/image74.svg"/><Relationship Id="rId14" Type="http://schemas.openxmlformats.org/officeDocument/2006/relationships/image" Target="../media/image65.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70.svg"/><Relationship Id="rId7" Type="http://schemas.openxmlformats.org/officeDocument/2006/relationships/image" Target="../media/image4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66.png"/></Relationships>
</file>

<file path=ppt/slides/_rels/slide17.xml.rels><?xml version="1.0" encoding="UTF-8" standalone="yes"?>
<Relationships xmlns="http://schemas.openxmlformats.org/package/2006/relationships"><Relationship Id="rId13" Type="http://schemas.openxmlformats.org/officeDocument/2006/relationships/image" Target="../media/image67.png"/><Relationship Id="rId12"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7.xml"/><Relationship Id="rId11" Type="http://schemas.openxmlformats.org/officeDocument/2006/relationships/image" Target="../media/image21.png"/><Relationship Id="rId15" Type="http://schemas.openxmlformats.org/officeDocument/2006/relationships/image" Target="../media/image68.png"/><Relationship Id="rId10" Type="http://schemas.openxmlformats.org/officeDocument/2006/relationships/image" Target="../media/image38.png"/><Relationship Id="rId9" Type="http://schemas.openxmlformats.org/officeDocument/2006/relationships/image" Target="../media/image74.svg"/><Relationship Id="rId14" Type="http://schemas.openxmlformats.org/officeDocument/2006/relationships/image" Target="../media/image65.png"/></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70.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54.png"/><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13" Type="http://schemas.openxmlformats.org/officeDocument/2006/relationships/image" Target="../media/image12.svg"/><Relationship Id="rId25" Type="http://schemas.openxmlformats.org/officeDocument/2006/relationships/image" Target="../media/image11.png"/><Relationship Id="rId2" Type="http://schemas.openxmlformats.org/officeDocument/2006/relationships/image" Target="../media/image4.png"/><Relationship Id="rId16" Type="http://schemas.openxmlformats.org/officeDocument/2006/relationships/image" Target="../media/image5.png"/><Relationship Id="rId1" Type="http://schemas.openxmlformats.org/officeDocument/2006/relationships/slideLayout" Target="../slideLayouts/slideLayout7.xml"/><Relationship Id="rId24" Type="http://schemas.openxmlformats.org/officeDocument/2006/relationships/image" Target="../media/image10.png"/><Relationship Id="rId15" Type="http://schemas.openxmlformats.org/officeDocument/2006/relationships/image" Target="../media/image76.svg"/><Relationship Id="rId23" Type="http://schemas.openxmlformats.org/officeDocument/2006/relationships/image" Target="../media/image14.svg"/><Relationship Id="rId1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53.png"/><Relationship Id="rId7" Type="http://schemas.openxmlformats.org/officeDocument/2006/relationships/image" Target="../media/image82.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54.png"/><Relationship Id="rId9" Type="http://schemas.openxmlformats.org/officeDocument/2006/relationships/image" Target="../media/image84.png"/></Relationships>
</file>

<file path=ppt/slides/_rels/slide23.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53.png"/><Relationship Id="rId7" Type="http://schemas.openxmlformats.org/officeDocument/2006/relationships/image" Target="../media/image82.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54.png"/><Relationship Id="rId9" Type="http://schemas.openxmlformats.org/officeDocument/2006/relationships/image" Target="../media/image86.png"/></Relationships>
</file>

<file path=ppt/slides/_rels/slide2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11.png"/><Relationship Id="rId4" Type="http://schemas.openxmlformats.org/officeDocument/2006/relationships/image" Target="../media/image88.png"/></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55.png"/><Relationship Id="rId1" Type="http://schemas.openxmlformats.org/officeDocument/2006/relationships/slideLayout" Target="../slideLayouts/slideLayout7.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6" Type="http://schemas.openxmlformats.org/officeDocument/2006/relationships/image" Target="../media/image5.png"/><Relationship Id="rId3" Type="http://schemas.openxmlformats.org/officeDocument/2006/relationships/image" Target="../media/image70.svg"/><Relationship Id="rId21" Type="http://schemas.openxmlformats.org/officeDocument/2006/relationships/image" Target="../media/image16.svg"/><Relationship Id="rId12" Type="http://schemas.openxmlformats.org/officeDocument/2006/relationships/image" Target="../media/image28.png"/><Relationship Id="rId25" Type="http://schemas.openxmlformats.org/officeDocument/2006/relationships/image" Target="../media/image124.svg"/><Relationship Id="rId7" Type="http://schemas.openxmlformats.org/officeDocument/2006/relationships/image" Target="../media/image30.svg"/><Relationship Id="rId2" Type="http://schemas.openxmlformats.org/officeDocument/2006/relationships/image" Target="../media/image25.png"/><Relationship Id="rId29" Type="http://schemas.openxmlformats.org/officeDocument/2006/relationships/image" Target="../media/image84.svg"/><Relationship Id="rId1" Type="http://schemas.openxmlformats.org/officeDocument/2006/relationships/slideLayout" Target="../slideLayouts/slideLayout7.xml"/><Relationship Id="rId11" Type="http://schemas.openxmlformats.org/officeDocument/2006/relationships/image" Target="../media/image114.svg"/><Relationship Id="rId24" Type="http://schemas.openxmlformats.org/officeDocument/2006/relationships/image" Target="../media/image30.png"/><Relationship Id="rId23" Type="http://schemas.openxmlformats.org/officeDocument/2006/relationships/image" Target="../media/image120.svg"/><Relationship Id="rId28" Type="http://schemas.openxmlformats.org/officeDocument/2006/relationships/image" Target="../media/image31.png"/><Relationship Id="rId5" Type="http://schemas.openxmlformats.org/officeDocument/2006/relationships/image" Target="../media/image28.svg"/><Relationship Id="rId10" Type="http://schemas.openxmlformats.org/officeDocument/2006/relationships/image" Target="../media/image27.png"/><Relationship Id="rId31" Type="http://schemas.openxmlformats.org/officeDocument/2006/relationships/image" Target="../media/image33.png"/><Relationship Id="rId4" Type="http://schemas.openxmlformats.org/officeDocument/2006/relationships/image" Target="../media/image26.png"/><Relationship Id="rId9" Type="http://schemas.openxmlformats.org/officeDocument/2006/relationships/image" Target="../media/image72.svg"/><Relationship Id="rId22" Type="http://schemas.openxmlformats.org/officeDocument/2006/relationships/image" Target="../media/image29.png"/><Relationship Id="rId27" Type="http://schemas.openxmlformats.org/officeDocument/2006/relationships/image" Target="../media/image14.svg"/><Relationship Id="rId30"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94.png"/></Relationships>
</file>

<file path=ppt/slides/_rels/slide2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5.png"/><Relationship Id="rId1" Type="http://schemas.openxmlformats.org/officeDocument/2006/relationships/slideLayout" Target="../slideLayouts/slideLayout13.xml"/><Relationship Id="rId5" Type="http://schemas.openxmlformats.org/officeDocument/2006/relationships/image" Target="../media/image96.png"/><Relationship Id="rId4" Type="http://schemas.openxmlformats.org/officeDocument/2006/relationships/image" Target="../media/image94.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8" Type="http://schemas.openxmlformats.org/officeDocument/2006/relationships/image" Target="../media/image16.png"/><Relationship Id="rId21" Type="http://schemas.openxmlformats.org/officeDocument/2006/relationships/image" Target="../media/image66.svg"/><Relationship Id="rId7" Type="http://schemas.openxmlformats.org/officeDocument/2006/relationships/image" Target="../media/image52.svg"/><Relationship Id="rId12" Type="http://schemas.openxmlformats.org/officeDocument/2006/relationships/image" Target="../media/image15.png"/><Relationship Id="rId17" Type="http://schemas.openxmlformats.org/officeDocument/2006/relationships/image" Target="../media/image62.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56.svg"/><Relationship Id="rId24" Type="http://schemas.openxmlformats.org/officeDocument/2006/relationships/image" Target="../media/image18.png"/><Relationship Id="rId5" Type="http://schemas.openxmlformats.org/officeDocument/2006/relationships/image" Target="../media/image20.svg"/><Relationship Id="rId23" Type="http://schemas.openxmlformats.org/officeDocument/2006/relationships/image" Target="../media/image68.svg"/><Relationship Id="rId10" Type="http://schemas.openxmlformats.org/officeDocument/2006/relationships/image" Target="../media/image14.png"/><Relationship Id="rId9" Type="http://schemas.openxmlformats.org/officeDocument/2006/relationships/image" Target="../media/image54.svg"/><Relationship Id="rId22"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94.png"/><Relationship Id="rId4" Type="http://schemas.microsoft.com/office/2007/relationships/hdphoto" Target="../media/hdphoto3.wdp"/></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94.png"/><Relationship Id="rId4" Type="http://schemas.microsoft.com/office/2007/relationships/hdphoto" Target="../media/hdphoto3.wdp"/></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5.png"/><Relationship Id="rId1" Type="http://schemas.openxmlformats.org/officeDocument/2006/relationships/slideLayout" Target="../slideLayouts/slideLayout13.xml"/><Relationship Id="rId4" Type="http://schemas.openxmlformats.org/officeDocument/2006/relationships/image" Target="../media/image94.png"/></Relationships>
</file>

<file path=ppt/slides/_rels/slide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95.png"/><Relationship Id="rId1" Type="http://schemas.openxmlformats.org/officeDocument/2006/relationships/slideLayout" Target="../slideLayouts/slideLayout13.xml"/><Relationship Id="rId4" Type="http://schemas.openxmlformats.org/officeDocument/2006/relationships/image" Target="../media/image94.png"/></Relationships>
</file>

<file path=ppt/slides/_rels/slide3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35.xml.rels><?xml version="1.0" encoding="UTF-8" standalone="yes"?>
<Relationships xmlns="http://schemas.openxmlformats.org/package/2006/relationships"><Relationship Id="rId13" Type="http://schemas.openxmlformats.org/officeDocument/2006/relationships/image" Target="../media/image103.png"/><Relationship Id="rId12" Type="http://schemas.openxmlformats.org/officeDocument/2006/relationships/image" Target="../media/image102.png"/><Relationship Id="rId2" Type="http://schemas.openxmlformats.org/officeDocument/2006/relationships/image" Target="../media/image37.png"/><Relationship Id="rId1" Type="http://schemas.openxmlformats.org/officeDocument/2006/relationships/slideLayout" Target="../slideLayouts/slideLayout7.xml"/><Relationship Id="rId11" Type="http://schemas.openxmlformats.org/officeDocument/2006/relationships/image" Target="../media/image39.png"/><Relationship Id="rId15" Type="http://schemas.openxmlformats.org/officeDocument/2006/relationships/image" Target="../media/image105.png"/><Relationship Id="rId10" Type="http://schemas.openxmlformats.org/officeDocument/2006/relationships/image" Target="../media/image38.png"/><Relationship Id="rId9" Type="http://schemas.openxmlformats.org/officeDocument/2006/relationships/image" Target="../media/image74.svg"/><Relationship Id="rId14" Type="http://schemas.openxmlformats.org/officeDocument/2006/relationships/image" Target="../media/image104.png"/></Relationships>
</file>

<file path=ppt/slides/_rels/slide36.xml.rels><?xml version="1.0" encoding="UTF-8" standalone="yes"?>
<Relationships xmlns="http://schemas.openxmlformats.org/package/2006/relationships"><Relationship Id="rId13" Type="http://schemas.openxmlformats.org/officeDocument/2006/relationships/image" Target="../media/image103.png"/><Relationship Id="rId12" Type="http://schemas.openxmlformats.org/officeDocument/2006/relationships/image" Target="../media/image102.png"/><Relationship Id="rId2" Type="http://schemas.openxmlformats.org/officeDocument/2006/relationships/image" Target="../media/image37.png"/><Relationship Id="rId1" Type="http://schemas.openxmlformats.org/officeDocument/2006/relationships/slideLayout" Target="../slideLayouts/slideLayout7.xml"/><Relationship Id="rId11" Type="http://schemas.openxmlformats.org/officeDocument/2006/relationships/image" Target="../media/image39.png"/><Relationship Id="rId15" Type="http://schemas.openxmlformats.org/officeDocument/2006/relationships/image" Target="../media/image105.png"/><Relationship Id="rId10" Type="http://schemas.openxmlformats.org/officeDocument/2006/relationships/image" Target="../media/image38.png"/><Relationship Id="rId9" Type="http://schemas.openxmlformats.org/officeDocument/2006/relationships/image" Target="../media/image74.svg"/><Relationship Id="rId14" Type="http://schemas.openxmlformats.org/officeDocument/2006/relationships/image" Target="../media/image106.png"/></Relationships>
</file>

<file path=ppt/slides/_rels/slide37.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109.png"/><Relationship Id="rId10" Type="http://schemas.openxmlformats.org/officeDocument/2006/relationships/image" Target="../media/image114.png"/><Relationship Id="rId4" Type="http://schemas.openxmlformats.org/officeDocument/2006/relationships/image" Target="../media/image108.png"/><Relationship Id="rId9" Type="http://schemas.openxmlformats.org/officeDocument/2006/relationships/image" Target="../media/image113.png"/></Relationships>
</file>

<file path=ppt/slides/_rels/slide3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png"/><Relationship Id="rId1" Type="http://schemas.openxmlformats.org/officeDocument/2006/relationships/slideLayout" Target="../slideLayouts/slideLayout7.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image" Target="../media/image118.png"/><Relationship Id="rId10" Type="http://schemas.openxmlformats.org/officeDocument/2006/relationships/image" Target="../media/image123.png"/><Relationship Id="rId4" Type="http://schemas.openxmlformats.org/officeDocument/2006/relationships/image" Target="../media/image117.png"/><Relationship Id="rId9" Type="http://schemas.openxmlformats.org/officeDocument/2006/relationships/image" Target="../media/image122.png"/></Relationships>
</file>

<file path=ppt/slides/_rels/slide39.xml.rels><?xml version="1.0" encoding="UTF-8" standalone="yes"?>
<Relationships xmlns="http://schemas.openxmlformats.org/package/2006/relationships"><Relationship Id="rId26" Type="http://schemas.openxmlformats.org/officeDocument/2006/relationships/image" Target="../media/image5.png"/><Relationship Id="rId3" Type="http://schemas.openxmlformats.org/officeDocument/2006/relationships/image" Target="../media/image70.svg"/><Relationship Id="rId21" Type="http://schemas.openxmlformats.org/officeDocument/2006/relationships/image" Target="../media/image16.svg"/><Relationship Id="rId12" Type="http://schemas.openxmlformats.org/officeDocument/2006/relationships/image" Target="../media/image28.png"/><Relationship Id="rId25" Type="http://schemas.openxmlformats.org/officeDocument/2006/relationships/image" Target="../media/image124.svg"/><Relationship Id="rId7" Type="http://schemas.openxmlformats.org/officeDocument/2006/relationships/image" Target="../media/image30.svg"/><Relationship Id="rId2" Type="http://schemas.openxmlformats.org/officeDocument/2006/relationships/image" Target="../media/image25.png"/><Relationship Id="rId29" Type="http://schemas.openxmlformats.org/officeDocument/2006/relationships/image" Target="../media/image84.svg"/><Relationship Id="rId1" Type="http://schemas.openxmlformats.org/officeDocument/2006/relationships/slideLayout" Target="../slideLayouts/slideLayout7.xml"/><Relationship Id="rId11" Type="http://schemas.openxmlformats.org/officeDocument/2006/relationships/image" Target="../media/image114.svg"/><Relationship Id="rId24" Type="http://schemas.openxmlformats.org/officeDocument/2006/relationships/image" Target="../media/image30.png"/><Relationship Id="rId23" Type="http://schemas.openxmlformats.org/officeDocument/2006/relationships/image" Target="../media/image120.svg"/><Relationship Id="rId28" Type="http://schemas.openxmlformats.org/officeDocument/2006/relationships/image" Target="../media/image31.png"/><Relationship Id="rId5" Type="http://schemas.openxmlformats.org/officeDocument/2006/relationships/image" Target="../media/image28.svg"/><Relationship Id="rId10" Type="http://schemas.openxmlformats.org/officeDocument/2006/relationships/image" Target="../media/image27.png"/><Relationship Id="rId31" Type="http://schemas.openxmlformats.org/officeDocument/2006/relationships/image" Target="../media/image33.png"/><Relationship Id="rId4" Type="http://schemas.openxmlformats.org/officeDocument/2006/relationships/image" Target="../media/image26.png"/><Relationship Id="rId9" Type="http://schemas.openxmlformats.org/officeDocument/2006/relationships/image" Target="../media/image72.svg"/><Relationship Id="rId22" Type="http://schemas.openxmlformats.org/officeDocument/2006/relationships/image" Target="../media/image29.png"/><Relationship Id="rId27" Type="http://schemas.openxmlformats.org/officeDocument/2006/relationships/image" Target="../media/image14.svg"/><Relationship Id="rId30" Type="http://schemas.openxmlformats.org/officeDocument/2006/relationships/image" Target="../media/image32.png"/></Relationships>
</file>

<file path=ppt/slides/_rels/slide4.xml.rels><?xml version="1.0" encoding="UTF-8" standalone="yes"?>
<Relationships xmlns="http://schemas.openxmlformats.org/package/2006/relationships"><Relationship Id="rId13" Type="http://schemas.openxmlformats.org/officeDocument/2006/relationships/image" Target="../media/image36.svg"/><Relationship Id="rId3" Type="http://schemas.microsoft.com/office/2007/relationships/hdphoto" Target="../media/hdphoto1.wdp"/><Relationship Id="rId17" Type="http://schemas.openxmlformats.org/officeDocument/2006/relationships/image" Target="../media/image24.png"/><Relationship Id="rId2" Type="http://schemas.openxmlformats.org/officeDocument/2006/relationships/image" Target="../media/image19.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22.png"/><Relationship Id="rId4" Type="http://schemas.openxmlformats.org/officeDocument/2006/relationships/image" Target="../media/image20.png"/><Relationship Id="rId14" Type="http://schemas.openxmlformats.org/officeDocument/2006/relationships/image" Target="../media/image21.png"/></Relationships>
</file>

<file path=ppt/slides/_rels/slide40.xml.rels><?xml version="1.0" encoding="UTF-8" standalone="yes"?>
<Relationships xmlns="http://schemas.openxmlformats.org/package/2006/relationships"><Relationship Id="rId13" Type="http://schemas.openxmlformats.org/officeDocument/2006/relationships/image" Target="../media/image125.png"/><Relationship Id="rId18" Type="http://schemas.openxmlformats.org/officeDocument/2006/relationships/image" Target="../media/image130.png"/><Relationship Id="rId3" Type="http://schemas.openxmlformats.org/officeDocument/2006/relationships/image" Target="../media/image37.png"/><Relationship Id="rId12" Type="http://schemas.openxmlformats.org/officeDocument/2006/relationships/image" Target="../media/image105.png"/><Relationship Id="rId17" Type="http://schemas.openxmlformats.org/officeDocument/2006/relationships/image" Target="../media/image129.png"/><Relationship Id="rId2" Type="http://schemas.openxmlformats.org/officeDocument/2006/relationships/notesSlide" Target="../notesSlides/notesSlide4.xml"/><Relationship Id="rId16" Type="http://schemas.openxmlformats.org/officeDocument/2006/relationships/image" Target="../media/image128.png"/><Relationship Id="rId1" Type="http://schemas.openxmlformats.org/officeDocument/2006/relationships/slideLayout" Target="../slideLayouts/slideLayout7.xml"/><Relationship Id="rId11" Type="http://schemas.openxmlformats.org/officeDocument/2006/relationships/image" Target="../media/image39.png"/><Relationship Id="rId15" Type="http://schemas.openxmlformats.org/officeDocument/2006/relationships/image" Target="../media/image127.png"/><Relationship Id="rId10" Type="http://schemas.openxmlformats.org/officeDocument/2006/relationships/image" Target="../media/image38.png"/><Relationship Id="rId9" Type="http://schemas.openxmlformats.org/officeDocument/2006/relationships/image" Target="../media/image74.svg"/><Relationship Id="rId14" Type="http://schemas.openxmlformats.org/officeDocument/2006/relationships/image" Target="../media/image126.png"/></Relationships>
</file>

<file path=ppt/slides/_rels/slide41.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3.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114.png"/><Relationship Id="rId4" Type="http://schemas.openxmlformats.org/officeDocument/2006/relationships/image" Target="../media/image113.png"/></Relationships>
</file>

<file path=ppt/slides/_rels/slide42.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34.png"/><Relationship Id="rId2" Type="http://schemas.openxmlformats.org/officeDocument/2006/relationships/image" Target="../media/image54.png"/><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114.png"/><Relationship Id="rId4" Type="http://schemas.openxmlformats.org/officeDocument/2006/relationships/image" Target="../media/image113.png"/></Relationships>
</file>

<file path=ppt/slides/_rels/slide4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4" Type="http://schemas.openxmlformats.org/officeDocument/2006/relationships/image" Target="../media/image137.png"/></Relationships>
</file>

<file path=ppt/slides/_rels/slide44.xml.rels><?xml version="1.0" encoding="UTF-8" standalone="yes"?>
<Relationships xmlns="http://schemas.openxmlformats.org/package/2006/relationships"><Relationship Id="rId8" Type="http://schemas.openxmlformats.org/officeDocument/2006/relationships/image" Target="../media/image33.png"/><Relationship Id="rId26" Type="http://schemas.openxmlformats.org/officeDocument/2006/relationships/image" Target="../media/image139.png"/><Relationship Id="rId3" Type="http://schemas.openxmlformats.org/officeDocument/2006/relationships/image" Target="../media/image70.svg"/><Relationship Id="rId21" Type="http://schemas.openxmlformats.org/officeDocument/2006/relationships/image" Target="../media/image84.svg"/><Relationship Id="rId7" Type="http://schemas.openxmlformats.org/officeDocument/2006/relationships/image" Target="../media/image130.svg"/><Relationship Id="rId25" Type="http://schemas.openxmlformats.org/officeDocument/2006/relationships/image" Target="../media/image14.svg"/><Relationship Id="rId2" Type="http://schemas.openxmlformats.org/officeDocument/2006/relationships/image" Target="../media/image25.png"/><Relationship Id="rId29" Type="http://schemas.openxmlformats.org/officeDocument/2006/relationships/image" Target="../media/image128.svg"/><Relationship Id="rId1" Type="http://schemas.openxmlformats.org/officeDocument/2006/relationships/slideLayout" Target="../slideLayouts/slideLayout7.xml"/><Relationship Id="rId6" Type="http://schemas.openxmlformats.org/officeDocument/2006/relationships/image" Target="../media/image138.png"/><Relationship Id="rId24" Type="http://schemas.openxmlformats.org/officeDocument/2006/relationships/image" Target="../media/image5.png"/><Relationship Id="rId5" Type="http://schemas.openxmlformats.org/officeDocument/2006/relationships/image" Target="../media/image74.svg"/><Relationship Id="rId23" Type="http://schemas.openxmlformats.org/officeDocument/2006/relationships/image" Target="../media/image36.svg"/><Relationship Id="rId28" Type="http://schemas.openxmlformats.org/officeDocument/2006/relationships/image" Target="../media/image140.png"/><Relationship Id="rId10" Type="http://schemas.openxmlformats.org/officeDocument/2006/relationships/image" Target="../media/image31.png"/><Relationship Id="rId31" Type="http://schemas.openxmlformats.org/officeDocument/2006/relationships/image" Target="../media/image118.svg"/><Relationship Id="rId4" Type="http://schemas.openxmlformats.org/officeDocument/2006/relationships/image" Target="../media/image37.png"/><Relationship Id="rId9" Type="http://schemas.openxmlformats.org/officeDocument/2006/relationships/image" Target="../media/image30.svg"/><Relationship Id="rId22" Type="http://schemas.openxmlformats.org/officeDocument/2006/relationships/image" Target="../media/image20.png"/><Relationship Id="rId27" Type="http://schemas.openxmlformats.org/officeDocument/2006/relationships/image" Target="../media/image98.svg"/><Relationship Id="rId30" Type="http://schemas.openxmlformats.org/officeDocument/2006/relationships/image" Target="../media/image141.png"/></Relationships>
</file>

<file path=ppt/slides/_rels/slide5.xml.rels><?xml version="1.0" encoding="UTF-8" standalone="yes"?>
<Relationships xmlns="http://schemas.openxmlformats.org/package/2006/relationships"><Relationship Id="rId26" Type="http://schemas.openxmlformats.org/officeDocument/2006/relationships/image" Target="../media/image5.png"/><Relationship Id="rId3" Type="http://schemas.openxmlformats.org/officeDocument/2006/relationships/image" Target="../media/image70.svg"/><Relationship Id="rId21" Type="http://schemas.openxmlformats.org/officeDocument/2006/relationships/image" Target="../media/image16.svg"/><Relationship Id="rId12" Type="http://schemas.openxmlformats.org/officeDocument/2006/relationships/image" Target="../media/image28.png"/><Relationship Id="rId25" Type="http://schemas.openxmlformats.org/officeDocument/2006/relationships/image" Target="../media/image124.svg"/><Relationship Id="rId7" Type="http://schemas.openxmlformats.org/officeDocument/2006/relationships/image" Target="../media/image30.svg"/><Relationship Id="rId2" Type="http://schemas.openxmlformats.org/officeDocument/2006/relationships/image" Target="../media/image25.png"/><Relationship Id="rId29" Type="http://schemas.openxmlformats.org/officeDocument/2006/relationships/image" Target="../media/image84.svg"/><Relationship Id="rId1" Type="http://schemas.openxmlformats.org/officeDocument/2006/relationships/slideLayout" Target="../slideLayouts/slideLayout7.xml"/><Relationship Id="rId11" Type="http://schemas.openxmlformats.org/officeDocument/2006/relationships/image" Target="../media/image114.svg"/><Relationship Id="rId24" Type="http://schemas.openxmlformats.org/officeDocument/2006/relationships/image" Target="../media/image30.png"/><Relationship Id="rId23" Type="http://schemas.openxmlformats.org/officeDocument/2006/relationships/image" Target="../media/image120.svg"/><Relationship Id="rId28" Type="http://schemas.openxmlformats.org/officeDocument/2006/relationships/image" Target="../media/image31.png"/><Relationship Id="rId5" Type="http://schemas.openxmlformats.org/officeDocument/2006/relationships/image" Target="../media/image28.svg"/><Relationship Id="rId10" Type="http://schemas.openxmlformats.org/officeDocument/2006/relationships/image" Target="../media/image27.png"/><Relationship Id="rId31" Type="http://schemas.openxmlformats.org/officeDocument/2006/relationships/image" Target="../media/image33.png"/><Relationship Id="rId4" Type="http://schemas.openxmlformats.org/officeDocument/2006/relationships/image" Target="../media/image26.png"/><Relationship Id="rId9" Type="http://schemas.openxmlformats.org/officeDocument/2006/relationships/image" Target="../media/image72.svg"/><Relationship Id="rId22" Type="http://schemas.openxmlformats.org/officeDocument/2006/relationships/image" Target="../media/image29.png"/><Relationship Id="rId27" Type="http://schemas.openxmlformats.org/officeDocument/2006/relationships/image" Target="../media/image14.svg"/><Relationship Id="rId30"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12"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21.png"/><Relationship Id="rId5" Type="http://schemas.openxmlformats.org/officeDocument/2006/relationships/image" Target="../media/image36.png"/><Relationship Id="rId10" Type="http://schemas.openxmlformats.org/officeDocument/2006/relationships/image" Target="../media/image38.png"/><Relationship Id="rId4" Type="http://schemas.openxmlformats.org/officeDocument/2006/relationships/image" Target="../media/image35.png"/><Relationship Id="rId9" Type="http://schemas.openxmlformats.org/officeDocument/2006/relationships/image" Target="../media/image74.svg"/></Relationships>
</file>

<file path=ppt/slides/_rels/slide7.xml.rels><?xml version="1.0" encoding="UTF-8" standalone="yes"?>
<Relationships xmlns="http://schemas.openxmlformats.org/package/2006/relationships"><Relationship Id="rId13" Type="http://schemas.openxmlformats.org/officeDocument/2006/relationships/image" Target="../media/image41.png"/><Relationship Id="rId3" Type="http://schemas.microsoft.com/office/2007/relationships/hdphoto" Target="../media/hdphoto2.wdp"/><Relationship Id="rId12" Type="http://schemas.openxmlformats.org/officeDocument/2006/relationships/image" Target="../media/image40.png"/><Relationship Id="rId2" Type="http://schemas.openxmlformats.org/officeDocument/2006/relationships/image" Target="../media/image34.png"/><Relationship Id="rId1" Type="http://schemas.openxmlformats.org/officeDocument/2006/relationships/slideLayout" Target="../slideLayouts/slideLayout7.xml"/><Relationship Id="rId11" Type="http://schemas.openxmlformats.org/officeDocument/2006/relationships/image" Target="../media/image39.png"/><Relationship Id="rId5" Type="http://schemas.openxmlformats.org/officeDocument/2006/relationships/image" Target="../media/image37.png"/><Relationship Id="rId10" Type="http://schemas.openxmlformats.org/officeDocument/2006/relationships/image" Target="../media/image38.png"/><Relationship Id="rId4" Type="http://schemas.openxmlformats.org/officeDocument/2006/relationships/image" Target="../media/image35.png"/><Relationship Id="rId9" Type="http://schemas.openxmlformats.org/officeDocument/2006/relationships/image" Target="../media/image74.svg"/></Relationships>
</file>

<file path=ppt/slides/_rels/slide8.xml.rels><?xml version="1.0" encoding="UTF-8" standalone="yes"?>
<Relationships xmlns="http://schemas.openxmlformats.org/package/2006/relationships"><Relationship Id="rId13" Type="http://schemas.openxmlformats.org/officeDocument/2006/relationships/image" Target="../media/image42.png"/><Relationship Id="rId3" Type="http://schemas.microsoft.com/office/2007/relationships/hdphoto" Target="../media/hdphoto2.wdp"/><Relationship Id="rId12" Type="http://schemas.openxmlformats.org/officeDocument/2006/relationships/image" Target="../media/image40.png"/><Relationship Id="rId2" Type="http://schemas.openxmlformats.org/officeDocument/2006/relationships/image" Target="../media/image34.png"/><Relationship Id="rId1" Type="http://schemas.openxmlformats.org/officeDocument/2006/relationships/slideLayout" Target="../slideLayouts/slideLayout7.xml"/><Relationship Id="rId11" Type="http://schemas.openxmlformats.org/officeDocument/2006/relationships/image" Target="../media/image39.png"/><Relationship Id="rId5" Type="http://schemas.openxmlformats.org/officeDocument/2006/relationships/image" Target="../media/image37.png"/><Relationship Id="rId10" Type="http://schemas.openxmlformats.org/officeDocument/2006/relationships/image" Target="../media/image38.png"/><Relationship Id="rId4" Type="http://schemas.openxmlformats.org/officeDocument/2006/relationships/image" Target="../media/image35.png"/><Relationship Id="rId9" Type="http://schemas.openxmlformats.org/officeDocument/2006/relationships/image" Target="../media/image74.svg"/></Relationships>
</file>

<file path=ppt/slides/_rels/slide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70.svg"/><Relationship Id="rId7" Type="http://schemas.openxmlformats.org/officeDocument/2006/relationships/image" Target="../media/image4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21" name="Group 20"/>
          <p:cNvGrpSpPr/>
          <p:nvPr/>
        </p:nvGrpSpPr>
        <p:grpSpPr>
          <a:xfrm>
            <a:off x="1066801" y="2259397"/>
            <a:ext cx="16078199" cy="5041831"/>
            <a:chOff x="4252091" y="1625669"/>
            <a:chExt cx="10613993" cy="6704793"/>
          </a:xfrm>
        </p:grpSpPr>
        <p:grpSp>
          <p:nvGrpSpPr>
            <p:cNvPr id="2" name="Group 2"/>
            <p:cNvGrpSpPr/>
            <p:nvPr/>
          </p:nvGrpSpPr>
          <p:grpSpPr>
            <a:xfrm>
              <a:off x="4252091" y="1625669"/>
              <a:ext cx="10613993" cy="6704793"/>
              <a:chOff x="0" y="0"/>
              <a:chExt cx="3622362" cy="2288224"/>
            </a:xfrm>
          </p:grpSpPr>
          <p:sp>
            <p:nvSpPr>
              <p:cNvPr id="3" name="Freeform 3"/>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0B29E"/>
              </a:solidFill>
            </p:spPr>
          </p:sp>
        </p:grpSp>
        <p:grpSp>
          <p:nvGrpSpPr>
            <p:cNvPr id="4" name="Group 4"/>
            <p:cNvGrpSpPr/>
            <p:nvPr/>
          </p:nvGrpSpPr>
          <p:grpSpPr>
            <a:xfrm>
              <a:off x="4392225" y="1780245"/>
              <a:ext cx="10362475" cy="6389967"/>
              <a:chOff x="-44298" y="-4262"/>
              <a:chExt cx="3721282" cy="2294710"/>
            </a:xfrm>
          </p:grpSpPr>
          <p:sp>
            <p:nvSpPr>
              <p:cNvPr id="5" name="Freeform 5"/>
              <p:cNvSpPr/>
              <p:nvPr/>
            </p:nvSpPr>
            <p:spPr>
              <a:xfrm>
                <a:off x="-44298" y="-4262"/>
                <a:ext cx="3721282"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BF6EB"/>
              </a:solidFill>
            </p:spPr>
          </p:sp>
        </p:grpSp>
      </p:grpSp>
      <p:sp>
        <p:nvSpPr>
          <p:cNvPr id="8" name="Freeform 8"/>
          <p:cNvSpPr/>
          <p:nvPr/>
        </p:nvSpPr>
        <p:spPr>
          <a:xfrm rot="-2700000">
            <a:off x="1131177" y="2160563"/>
            <a:ext cx="1371510" cy="1939154"/>
          </a:xfrm>
          <a:custGeom>
            <a:avLst/>
            <a:gdLst/>
            <a:ahLst/>
            <a:cxnLst/>
            <a:rect l="l" t="t" r="r" b="b"/>
            <a:pathLst>
              <a:path w="1371510" h="1939154">
                <a:moveTo>
                  <a:pt x="0" y="0"/>
                </a:moveTo>
                <a:lnTo>
                  <a:pt x="1371510" y="0"/>
                </a:lnTo>
                <a:lnTo>
                  <a:pt x="1371510" y="1939154"/>
                </a:lnTo>
                <a:lnTo>
                  <a:pt x="0" y="1939154"/>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10" name="Freeform 10"/>
          <p:cNvSpPr/>
          <p:nvPr/>
        </p:nvSpPr>
        <p:spPr>
          <a:xfrm>
            <a:off x="14962169" y="2007454"/>
            <a:ext cx="1047315" cy="1256351"/>
          </a:xfrm>
          <a:custGeom>
            <a:avLst/>
            <a:gdLst/>
            <a:ahLst/>
            <a:cxnLst/>
            <a:rect l="l" t="t" r="r" b="b"/>
            <a:pathLst>
              <a:path w="1047315" h="1256351">
                <a:moveTo>
                  <a:pt x="0" y="0"/>
                </a:moveTo>
                <a:lnTo>
                  <a:pt x="1047315" y="0"/>
                </a:lnTo>
                <a:lnTo>
                  <a:pt x="1047315" y="1256351"/>
                </a:lnTo>
                <a:lnTo>
                  <a:pt x="0" y="125635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4666663">
            <a:off x="15243306" y="-2497647"/>
            <a:ext cx="6089387" cy="5301890"/>
          </a:xfrm>
          <a:custGeom>
            <a:avLst/>
            <a:gdLst/>
            <a:ahLst/>
            <a:cxnLst/>
            <a:rect l="l" t="t" r="r" b="b"/>
            <a:pathLst>
              <a:path w="8799284" h="7413397">
                <a:moveTo>
                  <a:pt x="0" y="0"/>
                </a:moveTo>
                <a:lnTo>
                  <a:pt x="8799284" y="0"/>
                </a:lnTo>
                <a:lnTo>
                  <a:pt x="8799284" y="7413397"/>
                </a:lnTo>
                <a:lnTo>
                  <a:pt x="0" y="7413397"/>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2" name="Freeform 12"/>
          <p:cNvSpPr/>
          <p:nvPr/>
        </p:nvSpPr>
        <p:spPr>
          <a:xfrm rot="-4124715">
            <a:off x="16729696" y="-97728"/>
            <a:ext cx="746966" cy="1833902"/>
          </a:xfrm>
          <a:custGeom>
            <a:avLst/>
            <a:gdLst/>
            <a:ahLst/>
            <a:cxnLst/>
            <a:rect l="l" t="t" r="r" b="b"/>
            <a:pathLst>
              <a:path w="2055221" h="2920384">
                <a:moveTo>
                  <a:pt x="0" y="0"/>
                </a:moveTo>
                <a:lnTo>
                  <a:pt x="2055221" y="0"/>
                </a:lnTo>
                <a:lnTo>
                  <a:pt x="2055221" y="2920384"/>
                </a:lnTo>
                <a:lnTo>
                  <a:pt x="0" y="2920384"/>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13" name="Freeform 13"/>
          <p:cNvSpPr/>
          <p:nvPr/>
        </p:nvSpPr>
        <p:spPr>
          <a:xfrm rot="19368374">
            <a:off x="15853439" y="8430637"/>
            <a:ext cx="3308206" cy="1630043"/>
          </a:xfrm>
          <a:custGeom>
            <a:avLst/>
            <a:gdLst/>
            <a:ahLst/>
            <a:cxnLst/>
            <a:rect l="l" t="t" r="r" b="b"/>
            <a:pathLst>
              <a:path w="3308206" h="1630043">
                <a:moveTo>
                  <a:pt x="0" y="0"/>
                </a:moveTo>
                <a:lnTo>
                  <a:pt x="3308206" y="0"/>
                </a:lnTo>
                <a:lnTo>
                  <a:pt x="3308206" y="1630043"/>
                </a:lnTo>
                <a:lnTo>
                  <a:pt x="0" y="1630043"/>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16" name="Freeform 16"/>
          <p:cNvSpPr/>
          <p:nvPr/>
        </p:nvSpPr>
        <p:spPr>
          <a:xfrm rot="4134520">
            <a:off x="-553996" y="-312971"/>
            <a:ext cx="2156766" cy="2076184"/>
          </a:xfrm>
          <a:custGeom>
            <a:avLst/>
            <a:gdLst/>
            <a:ahLst/>
            <a:cxnLst/>
            <a:rect l="l" t="t" r="r" b="b"/>
            <a:pathLst>
              <a:path w="2707954" h="3534034">
                <a:moveTo>
                  <a:pt x="0" y="0"/>
                </a:moveTo>
                <a:lnTo>
                  <a:pt x="2707954" y="0"/>
                </a:lnTo>
                <a:lnTo>
                  <a:pt x="2707954" y="3534034"/>
                </a:lnTo>
                <a:lnTo>
                  <a:pt x="0" y="3534034"/>
                </a:lnTo>
                <a:lnTo>
                  <a:pt x="0" y="0"/>
                </a:lnTo>
                <a:close/>
              </a:path>
            </a:pathLst>
          </a:custGeom>
          <a:blipFill>
            <a:blip r:embed="rId16">
              <a:extLst>
                <a:ext uri="{96DAC541-7B7A-43D3-8B79-37D633B846F1}">
                  <asvg:svgBlip xmlns:asvg="http://schemas.microsoft.com/office/drawing/2016/SVG/main" xmlns="" r:embed="rId21"/>
                </a:ext>
              </a:extLst>
            </a:blip>
            <a:stretch>
              <a:fillRect/>
            </a:stretch>
          </a:blipFill>
        </p:spPr>
      </p:sp>
      <p:sp>
        <p:nvSpPr>
          <p:cNvPr id="17" name="Freeform 17"/>
          <p:cNvSpPr/>
          <p:nvPr/>
        </p:nvSpPr>
        <p:spPr>
          <a:xfrm rot="1787442">
            <a:off x="-2016501" y="9165195"/>
            <a:ext cx="4521758" cy="2160590"/>
          </a:xfrm>
          <a:custGeom>
            <a:avLst/>
            <a:gdLst/>
            <a:ahLst/>
            <a:cxnLst/>
            <a:rect l="l" t="t" r="r" b="b"/>
            <a:pathLst>
              <a:path w="4521758" h="4114800">
                <a:moveTo>
                  <a:pt x="0" y="0"/>
                </a:moveTo>
                <a:lnTo>
                  <a:pt x="4521758" y="0"/>
                </a:lnTo>
                <a:lnTo>
                  <a:pt x="4521758" y="4114800"/>
                </a:lnTo>
                <a:lnTo>
                  <a:pt x="0" y="4114800"/>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8" name="Freeform 18"/>
          <p:cNvSpPr/>
          <p:nvPr/>
        </p:nvSpPr>
        <p:spPr>
          <a:xfrm rot="-3346152">
            <a:off x="-348809" y="7284305"/>
            <a:ext cx="2344158" cy="4114800"/>
          </a:xfrm>
          <a:custGeom>
            <a:avLst/>
            <a:gdLst/>
            <a:ahLst/>
            <a:cxnLst/>
            <a:rect l="l" t="t" r="r" b="b"/>
            <a:pathLst>
              <a:path w="4247535" h="4114800">
                <a:moveTo>
                  <a:pt x="0" y="0"/>
                </a:moveTo>
                <a:lnTo>
                  <a:pt x="4247536" y="0"/>
                </a:lnTo>
                <a:lnTo>
                  <a:pt x="4247536" y="4114800"/>
                </a:lnTo>
                <a:lnTo>
                  <a:pt x="0" y="411480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20" name="Google Shape;7484;p29"/>
          <p:cNvSpPr txBox="1">
            <a:spLocks/>
          </p:cNvSpPr>
          <p:nvPr/>
        </p:nvSpPr>
        <p:spPr>
          <a:xfrm>
            <a:off x="1676400" y="2933700"/>
            <a:ext cx="14703422"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baseline="0" noProof="0" dirty="0">
                <a:ln w="0"/>
                <a:solidFill>
                  <a:srgbClr val="C00000"/>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CHÀO</a:t>
            </a:r>
            <a:r>
              <a:rPr kumimoji="0" lang="en-US" sz="7500" b="1" i="0" u="none" strike="noStrike" kern="0" cap="none" spc="0" normalizeH="0" noProof="0" dirty="0">
                <a:ln w="0"/>
                <a:solidFill>
                  <a:srgbClr val="C00000"/>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 MỪNG CÁC EM </a:t>
            </a:r>
          </a:p>
          <a:p>
            <a:pPr marL="0" marR="0" lvl="0" indent="0" algn="ctr" defTabSz="914400" rtl="0" eaLnBrk="1" fontAlgn="auto" latinLnBrk="0" hangingPunct="1">
              <a:lnSpc>
                <a:spcPct val="150000"/>
              </a:lnSpc>
              <a:spcBef>
                <a:spcPts val="0"/>
              </a:spcBef>
              <a:spcAft>
                <a:spcPts val="0"/>
              </a:spcAft>
              <a:buClr>
                <a:srgbClr val="04596F"/>
              </a:buClr>
              <a:buSzPts val="5200"/>
              <a:buFont typeface="Kavoon"/>
              <a:buNone/>
              <a:tabLst/>
              <a:defRPr/>
            </a:pPr>
            <a:r>
              <a:rPr kumimoji="0" lang="en-US" sz="7500" b="1" i="0" u="none" strike="noStrike" kern="0" cap="none" spc="0" normalizeH="0" noProof="0" dirty="0">
                <a:ln w="0"/>
                <a:solidFill>
                  <a:srgbClr val="C00000"/>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ĐẾN VỚI TIẾT HỌC HÔM NAY</a:t>
            </a:r>
            <a:r>
              <a:rPr kumimoji="0" lang="vi-VN" sz="7500" b="1" i="0" u="none" strike="noStrike" kern="0" cap="none" spc="0" normalizeH="0" baseline="0" noProof="0" dirty="0">
                <a:ln w="0"/>
                <a:solidFill>
                  <a:srgbClr val="C00000"/>
                </a:solidFill>
                <a:effectLst>
                  <a:outerShdw blurRad="38100" dist="19050" dir="2700000" algn="tl" rotWithShape="0">
                    <a:srgbClr val="04596F">
                      <a:alpha val="40000"/>
                    </a:srgbClr>
                  </a:outerShdw>
                </a:effectLst>
                <a:uLnTx/>
                <a:uFillTx/>
                <a:latin typeface="Arial" panose="020B0604020202020204" pitchFamily="34" charset="0"/>
                <a:cs typeface="Arial" panose="020B0604020202020204" pitchFamily="34" charset="0"/>
                <a:sym typeface="Kavoon"/>
              </a:rPr>
              <a:t>!</a:t>
            </a:r>
          </a:p>
        </p:txBody>
      </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800100"/>
            <a:ext cx="16687800" cy="8763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TextBox 5"/>
          <p:cNvSpPr txBox="1"/>
          <p:nvPr/>
        </p:nvSpPr>
        <p:spPr>
          <a:xfrm>
            <a:off x="945680" y="736937"/>
            <a:ext cx="2667000" cy="1910779"/>
          </a:xfrm>
          <a:prstGeom prst="rect">
            <a:avLst/>
          </a:prstGeom>
        </p:spPr>
        <p:txBody>
          <a:bodyPr wrap="square" lIns="0" tIns="0" rIns="0" bIns="0" rtlCol="0" anchor="t">
            <a:spAutoFit/>
          </a:bodyPr>
          <a:lstStyle/>
          <a:p>
            <a:pPr algn="ctr">
              <a:lnSpc>
                <a:spcPts val="14857"/>
              </a:lnSpc>
            </a:pPr>
            <a:r>
              <a:rPr lang="en-US" sz="4200" b="1" u="sng">
                <a:solidFill>
                  <a:srgbClr val="5B96A9"/>
                </a:solidFill>
                <a:latin typeface="Arial" panose="020B0604020202020204" pitchFamily="34" charset="0"/>
                <a:cs typeface="Arial" panose="020B0604020202020204" pitchFamily="34" charset="0"/>
              </a:rPr>
              <a:t>Ví dụ 1:</a:t>
            </a:r>
            <a:endParaRPr lang="en-US" sz="4200" b="1" u="sng">
              <a:solidFill>
                <a:srgbClr val="5B96A9"/>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1" name="TextBox 20"/>
              <p:cNvSpPr txBox="1"/>
              <p:nvPr/>
            </p:nvSpPr>
            <p:spPr>
              <a:xfrm>
                <a:off x="3384079" y="1426845"/>
                <a:ext cx="13608521" cy="1938992"/>
              </a:xfrm>
              <a:prstGeom prst="rect">
                <a:avLst/>
              </a:prstGeom>
              <a:noFill/>
            </p:spPr>
            <p:txBody>
              <a:bodyPr wrap="square" rtlCol="0">
                <a:spAutoFit/>
              </a:bodyPr>
              <a:lstStyle/>
              <a:p>
                <a:pPr>
                  <a:lnSpc>
                    <a:spcPct val="150000"/>
                  </a:lnSpc>
                </a:pPr>
                <a:r>
                  <a:rPr lang="en-US" sz="4000" smtClean="0">
                    <a:latin typeface="Arial" panose="020B0604020202020204" pitchFamily="34" charset="0"/>
                    <a:cs typeface="Arial" panose="020B0604020202020204" pitchFamily="34" charset="0"/>
                  </a:rPr>
                  <a:t>Hãy kể ra các hạng tử của đa thức</a:t>
                </a:r>
              </a:p>
              <a:p>
                <a:pPr algn="ctr">
                  <a:lnSpc>
                    <a:spcPct val="150000"/>
                  </a:lnSpc>
                </a:pPr>
                <a:r>
                  <a:rPr lang="en-US" sz="4000" smtClean="0">
                    <a:latin typeface="Arial" panose="020B0604020202020204" pitchFamily="34" charset="0"/>
                    <a:cs typeface="Arial" panose="020B0604020202020204" pitchFamily="34" charset="0"/>
                  </a:rPr>
                  <a:t> </a:t>
                </a:r>
                <a14:m>
                  <m:oMath xmlns:m="http://schemas.openxmlformats.org/officeDocument/2006/math">
                    <m:r>
                      <a:rPr lang="en-US" sz="4000" b="0" i="1" smtClean="0">
                        <a:latin typeface="Cambria Math" panose="02040503050406030204" pitchFamily="18" charset="0"/>
                        <a:cs typeface="Arial" panose="020B0604020202020204" pitchFamily="34" charset="0"/>
                      </a:rPr>
                      <m:t>𝐴</m:t>
                    </m:r>
                    <m:r>
                      <a:rPr lang="en-US" sz="4000" b="0" i="1" smtClean="0">
                        <a:latin typeface="Cambria Math" panose="02040503050406030204" pitchFamily="18" charset="0"/>
                        <a:cs typeface="Arial" panose="020B0604020202020204" pitchFamily="34" charset="0"/>
                      </a:rPr>
                      <m:t>=</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3</m:t>
                        </m:r>
                      </m:sup>
                    </m:sSup>
                    <m:r>
                      <a:rPr lang="en-US" sz="4000" b="0" i="1" smtClean="0">
                        <a:latin typeface="Cambria Math" panose="02040503050406030204" pitchFamily="18" charset="0"/>
                        <a:cs typeface="Arial" panose="020B0604020202020204" pitchFamily="34" charset="0"/>
                      </a:rPr>
                      <m:t>−3</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𝑥</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𝑦</m:t>
                    </m:r>
                    <m:r>
                      <a:rPr lang="en-US" sz="4000" b="0" i="1" smtClean="0">
                        <a:latin typeface="Cambria Math" panose="02040503050406030204" pitchFamily="18" charset="0"/>
                        <a:cs typeface="Arial" panose="020B0604020202020204" pitchFamily="34" charset="0"/>
                      </a:rPr>
                      <m:t>+3</m:t>
                    </m:r>
                    <m:r>
                      <a:rPr lang="en-US" sz="4000" b="0" i="1" smtClean="0">
                        <a:latin typeface="Cambria Math" panose="02040503050406030204" pitchFamily="18" charset="0"/>
                        <a:cs typeface="Arial" panose="020B0604020202020204" pitchFamily="34" charset="0"/>
                      </a:rPr>
                      <m:t>𝑥</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2</m:t>
                        </m:r>
                      </m:sup>
                    </m:sSup>
                    <m:r>
                      <a:rPr lang="en-US" sz="4000" b="0" i="1" smtClean="0">
                        <a:latin typeface="Cambria Math" panose="02040503050406030204" pitchFamily="18" charset="0"/>
                        <a:cs typeface="Arial" panose="020B0604020202020204" pitchFamily="34" charset="0"/>
                      </a:rPr>
                      <m:t>−</m:t>
                    </m:r>
                    <m:sSup>
                      <m:sSupPr>
                        <m:ctrlPr>
                          <a:rPr lang="en-US" sz="4000" b="0" i="1" smtClean="0">
                            <a:latin typeface="Cambria Math" panose="02040503050406030204" pitchFamily="18" charset="0"/>
                            <a:cs typeface="Arial" panose="020B0604020202020204" pitchFamily="34" charset="0"/>
                          </a:rPr>
                        </m:ctrlPr>
                      </m:sSupPr>
                      <m:e>
                        <m:r>
                          <a:rPr lang="en-US" sz="4000" b="0" i="1" smtClean="0">
                            <a:latin typeface="Cambria Math" panose="02040503050406030204" pitchFamily="18" charset="0"/>
                            <a:cs typeface="Arial" panose="020B0604020202020204" pitchFamily="34" charset="0"/>
                          </a:rPr>
                          <m:t>𝑦</m:t>
                        </m:r>
                      </m:e>
                      <m:sup>
                        <m:r>
                          <a:rPr lang="en-US" sz="4000" b="0" i="1" smtClean="0">
                            <a:latin typeface="Cambria Math" panose="02040503050406030204" pitchFamily="18" charset="0"/>
                            <a:cs typeface="Arial" panose="020B0604020202020204" pitchFamily="34" charset="0"/>
                          </a:rPr>
                          <m:t>3</m:t>
                        </m:r>
                      </m:sup>
                    </m:sSup>
                    <m:r>
                      <a:rPr lang="en-US" sz="4000" b="0" i="1" smtClean="0">
                        <a:latin typeface="Cambria Math" panose="02040503050406030204" pitchFamily="18" charset="0"/>
                        <a:cs typeface="Arial" panose="020B0604020202020204" pitchFamily="34" charset="0"/>
                      </a:rPr>
                      <m:t>+</m:t>
                    </m:r>
                    <m:r>
                      <a:rPr lang="en-US" sz="4000" b="0" i="1" smtClean="0">
                        <a:latin typeface="Cambria Math" panose="02040503050406030204" pitchFamily="18" charset="0"/>
                        <a:cs typeface="Arial" panose="020B0604020202020204" pitchFamily="34" charset="0"/>
                      </a:rPr>
                      <m:t>𝑥𝑦</m:t>
                    </m:r>
                    <m:r>
                      <a:rPr lang="en-US" sz="4000" b="0" i="1" smtClean="0">
                        <a:latin typeface="Cambria Math" panose="02040503050406030204" pitchFamily="18" charset="0"/>
                        <a:cs typeface="Arial" panose="020B0604020202020204" pitchFamily="34" charset="0"/>
                      </a:rPr>
                      <m:t>−1</m:t>
                    </m:r>
                  </m:oMath>
                </a14:m>
                <a:r>
                  <a:rPr lang="en-US" sz="4000" smtClean="0">
                    <a:latin typeface="Arial" panose="020B0604020202020204" pitchFamily="34" charset="0"/>
                    <a:cs typeface="Arial" panose="020B0604020202020204" pitchFamily="34" charset="0"/>
                  </a:rPr>
                  <a:t> </a:t>
                </a:r>
                <a:endParaRPr lang="en-US" sz="4000">
                  <a:latin typeface="Arial" panose="020B0604020202020204" pitchFamily="34" charset="0"/>
                  <a:cs typeface="Arial" panose="020B0604020202020204" pitchFamily="34" charset="0"/>
                </a:endParaRPr>
              </a:p>
            </p:txBody>
          </p:sp>
        </mc:Choice>
        <mc:Fallback>
          <p:sp>
            <p:nvSpPr>
              <p:cNvPr id="21" name="TextBox 20"/>
              <p:cNvSpPr txBox="1">
                <a:spLocks noRot="1" noChangeAspect="1" noMove="1" noResize="1" noEditPoints="1" noAdjustHandles="1" noChangeArrowheads="1" noChangeShapeType="1" noTextEdit="1"/>
              </p:cNvSpPr>
              <p:nvPr/>
            </p:nvSpPr>
            <p:spPr>
              <a:xfrm>
                <a:off x="3384079" y="1426845"/>
                <a:ext cx="13608521" cy="1938992"/>
              </a:xfrm>
              <a:prstGeom prst="rect">
                <a:avLst/>
              </a:prstGeom>
              <a:blipFill>
                <a:blip r:embed="rId2"/>
                <a:stretch>
                  <a:fillRect l="-1567"/>
                </a:stretch>
              </a:blipFill>
            </p:spPr>
            <p:txBody>
              <a:bodyPr/>
              <a:lstStyle/>
              <a:p>
                <a:r>
                  <a:rPr lang="en-US">
                    <a:noFill/>
                  </a:rPr>
                  <a:t> </a:t>
                </a:r>
              </a:p>
            </p:txBody>
          </p:sp>
        </mc:Fallback>
      </mc:AlternateContent>
      <p:sp>
        <p:nvSpPr>
          <p:cNvPr id="22" name="Oval Callout 21"/>
          <p:cNvSpPr/>
          <p:nvPr/>
        </p:nvSpPr>
        <p:spPr>
          <a:xfrm>
            <a:off x="8547391" y="3891030"/>
            <a:ext cx="1815501" cy="96079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3" name="Rectangle 22"/>
              <p:cNvSpPr/>
              <p:nvPr/>
            </p:nvSpPr>
            <p:spPr>
              <a:xfrm>
                <a:off x="1326679" y="5331895"/>
                <a:ext cx="13995127" cy="2169825"/>
              </a:xfrm>
              <a:prstGeom prst="rect">
                <a:avLst/>
              </a:prstGeom>
            </p:spPr>
            <p:txBody>
              <a:bodyPr wrap="square">
                <a:spAutoFit/>
              </a:bodyPr>
              <a:lstStyle/>
              <a:p>
                <a:pPr lvl="0">
                  <a:lnSpc>
                    <a:spcPct val="150000"/>
                  </a:lnSpc>
                  <a:spcBef>
                    <a:spcPts val="1800"/>
                  </a:spcBef>
                </a:pPr>
                <a:r>
                  <a:rPr lang="en-US" sz="4000" smtClean="0">
                    <a:solidFill>
                      <a:prstClr val="black"/>
                    </a:solidFill>
                    <a:latin typeface="Arial" panose="020B0604020202020204" pitchFamily="34" charset="0"/>
                    <a:cs typeface="Arial" panose="020B0604020202020204" pitchFamily="34" charset="0"/>
                  </a:rPr>
                  <a:t>Ta có thể viết A dưới dạng tổng của 6 đơn thức</a:t>
                </a:r>
                <a:endParaRPr lang="en-US" sz="4000">
                  <a:solidFill>
                    <a:prstClr val="black"/>
                  </a:solidFill>
                  <a:latin typeface="Arial" panose="020B0604020202020204" pitchFamily="34" charset="0"/>
                  <a:cs typeface="Arial" panose="020B0604020202020204" pitchFamily="34" charset="0"/>
                </a:endParaRPr>
              </a:p>
              <a:p>
                <a:pPr lvl="0" algn="ctr">
                  <a:lnSpc>
                    <a:spcPct val="150000"/>
                  </a:lnSpc>
                  <a:spcBef>
                    <a:spcPts val="1800"/>
                  </a:spcBef>
                </a:pPr>
                <a:r>
                  <a:rPr lang="en-US" sz="4000">
                    <a:solidFill>
                      <a:prstClr val="black"/>
                    </a:solidFill>
                    <a:latin typeface="Arial" panose="020B0604020202020204" pitchFamily="34" charset="0"/>
                    <a:cs typeface="Arial" panose="020B0604020202020204" pitchFamily="34" charset="0"/>
                  </a:rPr>
                  <a:t>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𝐴</m:t>
                    </m:r>
                    <m:r>
                      <a:rPr lang="en-US" sz="4000" i="1">
                        <a:solidFill>
                          <a:prstClr val="black"/>
                        </a:solidFill>
                        <a:latin typeface="Cambria Math" panose="02040503050406030204" pitchFamily="18" charset="0"/>
                        <a:cs typeface="Arial" panose="020B0604020202020204" pitchFamily="34"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3</m:t>
                        </m:r>
                      </m:sup>
                    </m:sSup>
                    <m:r>
                      <a:rPr lang="en-US" sz="4000" b="0" i="1" smtClean="0">
                        <a:solidFill>
                          <a:prstClr val="black"/>
                        </a:solidFill>
                        <a:latin typeface="Cambria Math" panose="02040503050406030204" pitchFamily="18" charset="0"/>
                        <a:cs typeface="Arial" panose="020B0604020202020204" pitchFamily="34" charset="0"/>
                      </a:rPr>
                      <m:t>+</m:t>
                    </m:r>
                    <m:d>
                      <m:dPr>
                        <m:ctrlPr>
                          <a:rPr lang="en-US" sz="4000" b="0" i="1" smtClean="0">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−3</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𝑦</m:t>
                        </m:r>
                      </m:e>
                    </m:d>
                    <m:r>
                      <a:rPr lang="en-US" sz="4000" i="1">
                        <a:solidFill>
                          <a:prstClr val="black"/>
                        </a:solidFill>
                        <a:latin typeface="Cambria Math" panose="02040503050406030204" pitchFamily="18" charset="0"/>
                        <a:cs typeface="Arial" panose="020B0604020202020204" pitchFamily="34" charset="0"/>
                      </a:rPr>
                      <m:t>+3</m:t>
                    </m:r>
                    <m:r>
                      <a:rPr lang="en-US" sz="4000" i="1">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b="0" i="1" smtClean="0">
                        <a:solidFill>
                          <a:prstClr val="black"/>
                        </a:solidFill>
                        <a:latin typeface="Cambria Math" panose="02040503050406030204" pitchFamily="18" charset="0"/>
                        <a:cs typeface="Arial" panose="020B0604020202020204" pitchFamily="34" charset="0"/>
                      </a:rPr>
                      <m:t>+</m:t>
                    </m:r>
                    <m:d>
                      <m:dPr>
                        <m:ctrlPr>
                          <a:rPr lang="en-US" sz="4000" b="0" i="1" smtClean="0">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3</m:t>
                            </m:r>
                          </m:sup>
                        </m:sSup>
                      </m:e>
                    </m:d>
                    <m:r>
                      <a:rPr lang="en-US" sz="4000" i="1">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𝑥𝑦</m:t>
                    </m:r>
                    <m:r>
                      <a:rPr lang="en-US" sz="4000" b="0" i="1" smtClean="0">
                        <a:solidFill>
                          <a:prstClr val="black"/>
                        </a:solidFill>
                        <a:latin typeface="Cambria Math" panose="02040503050406030204" pitchFamily="18" charset="0"/>
                        <a:cs typeface="Arial" panose="020B0604020202020204" pitchFamily="34" charset="0"/>
                      </a:rPr>
                      <m:t>+</m:t>
                    </m:r>
                    <m:d>
                      <m:dPr>
                        <m:ctrlPr>
                          <a:rPr lang="en-US" sz="4000" b="0" i="1" smtClean="0">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−1</m:t>
                        </m:r>
                      </m:e>
                    </m:d>
                  </m:oMath>
                </a14:m>
                <a:endParaRPr lang="en-US" sz="4000">
                  <a:solidFill>
                    <a:prstClr val="black"/>
                  </a:solidFill>
                  <a:latin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1326679" y="5331895"/>
                <a:ext cx="13995127" cy="2169825"/>
              </a:xfrm>
              <a:prstGeom prst="rect">
                <a:avLst/>
              </a:prstGeom>
              <a:blipFill>
                <a:blip r:embed="rId3"/>
                <a:stretch>
                  <a:fillRect l="-156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Rectangle 24"/>
              <p:cNvSpPr/>
              <p:nvPr/>
            </p:nvSpPr>
            <p:spPr>
              <a:xfrm>
                <a:off x="1479079" y="7785437"/>
                <a:ext cx="14845659" cy="1015663"/>
              </a:xfrm>
              <a:prstGeom prst="rect">
                <a:avLst/>
              </a:prstGeom>
            </p:spPr>
            <p:txBody>
              <a:bodyPr wrap="square">
                <a:spAutoFit/>
              </a:bodyPr>
              <a:lstStyle/>
              <a:p>
                <a:pPr>
                  <a:lnSpc>
                    <a:spcPct val="150000"/>
                  </a:lnSpc>
                </a:pPr>
                <a:r>
                  <a:rPr lang="en-US" sz="4000" smtClean="0">
                    <a:solidFill>
                      <a:prstClr val="black"/>
                    </a:solidFill>
                    <a:latin typeface="Arial" panose="020B0604020202020204" pitchFamily="34" charset="0"/>
                    <a:cs typeface="Arial" panose="020B0604020202020204" pitchFamily="34" charset="0"/>
                  </a:rPr>
                  <a:t>Vậy đa thức A có 6 hạng tử là </a:t>
                </a:r>
                <a14:m>
                  <m:oMath xmlns:m="http://schemas.openxmlformats.org/officeDocument/2006/math">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3</m:t>
                        </m:r>
                      </m:sup>
                    </m:sSup>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−3</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𝑦</m:t>
                    </m:r>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3</m:t>
                    </m:r>
                    <m:r>
                      <a:rPr lang="en-US" sz="4000" i="1">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3</m:t>
                        </m:r>
                      </m:sup>
                    </m:sSup>
                    <m:r>
                      <a:rPr lang="en-US" sz="4000" b="0" i="1" smtClean="0">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𝑥𝑦</m:t>
                    </m:r>
                    <m:r>
                      <a:rPr lang="en-US" sz="4000" b="0" i="1" smtClean="0">
                        <a:solidFill>
                          <a:prstClr val="black"/>
                        </a:solidFill>
                        <a:latin typeface="Cambria Math" panose="02040503050406030204" pitchFamily="18" charset="0"/>
                        <a:cs typeface="Arial" panose="020B0604020202020204" pitchFamily="34" charset="0"/>
                      </a:rPr>
                      <m:t>, −1.</m:t>
                    </m:r>
                  </m:oMath>
                </a14:m>
                <a:endParaRPr lang="en-US" sz="4000">
                  <a:solidFill>
                    <a:prstClr val="black"/>
                  </a:solidFill>
                  <a:latin typeface="Arial" panose="020B0604020202020204" pitchFamily="34" charset="0"/>
                  <a:cs typeface="Arial" panose="020B0604020202020204" pitchFamily="34"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1479079" y="7785437"/>
                <a:ext cx="14845659" cy="1015663"/>
              </a:xfrm>
              <a:prstGeom prst="rect">
                <a:avLst/>
              </a:prstGeom>
              <a:blipFill>
                <a:blip r:embed="rId4"/>
                <a:stretch>
                  <a:fillRect l="-1478" b="-13772"/>
                </a:stretch>
              </a:blipFill>
            </p:spPr>
            <p:txBody>
              <a:bodyPr/>
              <a:lstStyle/>
              <a:p>
                <a:r>
                  <a:rPr lang="en-US">
                    <a:noFill/>
                  </a:rPr>
                  <a:t> </a:t>
                </a:r>
              </a:p>
            </p:txBody>
          </p:sp>
        </mc:Fallback>
      </mc:AlternateContent>
      <p:pic>
        <p:nvPicPr>
          <p:cNvPr id="27" name="Picture 26"/>
          <p:cNvPicPr>
            <a:picLocks noChangeAspect="1"/>
          </p:cNvPicPr>
          <p:nvPr/>
        </p:nvPicPr>
        <p:blipFill>
          <a:blip r:embed="rId5"/>
          <a:stretch>
            <a:fillRect/>
          </a:stretch>
        </p:blipFill>
        <p:spPr>
          <a:xfrm>
            <a:off x="15480163" y="718890"/>
            <a:ext cx="2163975" cy="2832932"/>
          </a:xfrm>
          <a:prstGeom prst="rect">
            <a:avLst/>
          </a:prstGeom>
        </p:spPr>
      </p:pic>
      <p:pic>
        <p:nvPicPr>
          <p:cNvPr id="28" name="Picture 27"/>
          <p:cNvPicPr>
            <a:picLocks noChangeAspect="1"/>
          </p:cNvPicPr>
          <p:nvPr/>
        </p:nvPicPr>
        <p:blipFill>
          <a:blip r:embed="rId6"/>
          <a:stretch>
            <a:fillRect/>
          </a:stretch>
        </p:blipFill>
        <p:spPr>
          <a:xfrm>
            <a:off x="16304685" y="8572801"/>
            <a:ext cx="997903" cy="887025"/>
          </a:xfrm>
          <a:prstGeom prst="rect">
            <a:avLst/>
          </a:prstGeom>
        </p:spPr>
      </p:pic>
      <p:pic>
        <p:nvPicPr>
          <p:cNvPr id="29" name="Picture 28"/>
          <p:cNvPicPr>
            <a:picLocks noChangeAspect="1"/>
          </p:cNvPicPr>
          <p:nvPr/>
        </p:nvPicPr>
        <p:blipFill>
          <a:blip r:embed="rId7"/>
          <a:stretch>
            <a:fillRect/>
          </a:stretch>
        </p:blipFill>
        <p:spPr>
          <a:xfrm rot="3872335">
            <a:off x="59104" y="8930745"/>
            <a:ext cx="1391410" cy="1178291"/>
          </a:xfrm>
          <a:prstGeom prst="rect">
            <a:avLst/>
          </a:prstGeom>
        </p:spPr>
      </p:pic>
      <p:pic>
        <p:nvPicPr>
          <p:cNvPr id="30" name="Picture 29"/>
          <p:cNvPicPr>
            <a:picLocks noChangeAspect="1"/>
          </p:cNvPicPr>
          <p:nvPr/>
        </p:nvPicPr>
        <p:blipFill>
          <a:blip r:embed="rId8"/>
          <a:stretch>
            <a:fillRect/>
          </a:stretch>
        </p:blipFill>
        <p:spPr>
          <a:xfrm>
            <a:off x="567662" y="601537"/>
            <a:ext cx="843017" cy="701926"/>
          </a:xfrm>
          <a:prstGeom prst="rect">
            <a:avLst/>
          </a:prstGeom>
        </p:spPr>
      </p:pic>
    </p:spTree>
    <p:extLst>
      <p:ext uri="{BB962C8B-B14F-4D97-AF65-F5344CB8AC3E}">
        <p14:creationId xmlns:p14="http://schemas.microsoft.com/office/powerpoint/2010/main" val="180915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animEffect transition="in" filter="fade">
                                      <p:cBhvr>
                                        <p:cTn id="11" dur="500"/>
                                        <p:tgtEl>
                                          <p:spTgt spid="21">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21">
                                            <p:txEl>
                                              <p:pRg st="1" end="1"/>
                                            </p:txEl>
                                          </p:spTgt>
                                        </p:tgtEl>
                                        <p:attrNameLst>
                                          <p:attrName>style.visibility</p:attrName>
                                        </p:attrNameLst>
                                      </p:cBhvr>
                                      <p:to>
                                        <p:strVal val="visible"/>
                                      </p:to>
                                    </p:set>
                                    <p:animEffect transition="in" filter="fade">
                                      <p:cBhvr>
                                        <p:cTn id="14" dur="500"/>
                                        <p:tgtEl>
                                          <p:spTgt spid="21">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3">
                                            <p:txEl>
                                              <p:pRg st="0" end="0"/>
                                            </p:txEl>
                                          </p:spTgt>
                                        </p:tgtEl>
                                        <p:attrNameLst>
                                          <p:attrName>style.visibility</p:attrName>
                                        </p:attrNameLst>
                                      </p:cBhvr>
                                      <p:to>
                                        <p:strVal val="visible"/>
                                      </p:to>
                                    </p:set>
                                    <p:animEffect transition="in" filter="fade">
                                      <p:cBhvr>
                                        <p:cTn id="24" dur="500"/>
                                        <p:tgtEl>
                                          <p:spTgt spid="23">
                                            <p:txEl>
                                              <p:pRg st="0" end="0"/>
                                            </p:txEl>
                                          </p:spTgt>
                                        </p:tgtEl>
                                      </p:cBhvr>
                                    </p:animEffect>
                                  </p:childTnLst>
                                </p:cTn>
                              </p:par>
                            </p:childTnLst>
                          </p:cTn>
                        </p:par>
                        <p:par>
                          <p:cTn id="25" fill="hold">
                            <p:stCondLst>
                              <p:cond delay="500"/>
                            </p:stCondLst>
                            <p:childTnLst>
                              <p:par>
                                <p:cTn id="26" presetID="14" presetClass="entr" presetSubtype="10" fill="hold" nodeType="afterEffect">
                                  <p:stCondLst>
                                    <p:cond delay="0"/>
                                  </p:stCondLst>
                                  <p:childTnLst>
                                    <p:set>
                                      <p:cBhvr>
                                        <p:cTn id="27" dur="1" fill="hold">
                                          <p:stCondLst>
                                            <p:cond delay="0"/>
                                          </p:stCondLst>
                                        </p:cTn>
                                        <p:tgtEl>
                                          <p:spTgt spid="23">
                                            <p:txEl>
                                              <p:pRg st="1" end="1"/>
                                            </p:txEl>
                                          </p:spTgt>
                                        </p:tgtEl>
                                        <p:attrNameLst>
                                          <p:attrName>style.visibility</p:attrName>
                                        </p:attrNameLst>
                                      </p:cBhvr>
                                      <p:to>
                                        <p:strVal val="visible"/>
                                      </p:to>
                                    </p:set>
                                    <p:animEffect transition="in" filter="randombar(horizontal)">
                                      <p:cBhvr>
                                        <p:cTn id="28" dur="500"/>
                                        <p:tgtEl>
                                          <p:spTgt spid="23">
                                            <p:txEl>
                                              <p:pRg st="1" end="1"/>
                                            </p:txEl>
                                          </p:spTgt>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6743700" y="649038"/>
            <a:ext cx="4876800" cy="1524000"/>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559390"/>
              <a:ext cx="3925242" cy="1002710"/>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1</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7"/>
          <p:cNvPicPr>
            <a:picLocks noChangeAspect="1"/>
          </p:cNvPicPr>
          <p:nvPr/>
        </p:nvPicPr>
        <p:blipFill>
          <a:blip r:embed="rId2"/>
          <a:stretch>
            <a:fillRect/>
          </a:stretch>
        </p:blipFill>
        <p:spPr>
          <a:xfrm>
            <a:off x="533400" y="500422"/>
            <a:ext cx="2036240" cy="1682642"/>
          </a:xfrm>
          <a:prstGeom prst="rect">
            <a:avLst/>
          </a:prstGeom>
        </p:spPr>
      </p:pic>
      <p:sp>
        <p:nvSpPr>
          <p:cNvPr id="20" name="Rectangle 19"/>
          <p:cNvSpPr/>
          <p:nvPr/>
        </p:nvSpPr>
        <p:spPr>
          <a:xfrm>
            <a:off x="1163052" y="2476500"/>
            <a:ext cx="16038096" cy="1938992"/>
          </a:xfrm>
          <a:prstGeom prst="rect">
            <a:avLst/>
          </a:prstGeom>
        </p:spPr>
        <p:txBody>
          <a:bodyPr wrap="square">
            <a:spAutoFit/>
          </a:bodyPr>
          <a:lstStyle/>
          <a:p>
            <a:pPr lvl="0" algn="just">
              <a:lnSpc>
                <a:spcPct val="150000"/>
              </a:lnSpc>
              <a:spcAft>
                <a:spcPts val="1200"/>
              </a:spcAft>
              <a:defRPr/>
            </a:pPr>
            <a:r>
              <a:rPr lang="vi-VN" sz="4000">
                <a:solidFill>
                  <a:schemeClr val="bg1"/>
                </a:solidFill>
                <a:ea typeface="Times New Roman" panose="02020603050405020304" pitchFamily="18" charset="0"/>
              </a:rPr>
              <a:t>Biểu thức nào dưới đây là đa thức? Hãy chỉ rõ các hạng tử của mỗi đa thức ấy.</a:t>
            </a:r>
            <a:endParaRPr kumimoji="0" lang="en-US" sz="4000" b="0"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14="http://schemas.microsoft.com/office/drawing/2010/main" Requires="a14">
          <p:sp>
            <p:nvSpPr>
              <p:cNvPr id="22" name="Rectangle 21"/>
              <p:cNvSpPr/>
              <p:nvPr/>
            </p:nvSpPr>
            <p:spPr>
              <a:xfrm>
                <a:off x="2404637" y="7124700"/>
                <a:ext cx="11756360" cy="2285497"/>
              </a:xfrm>
              <a:prstGeom prst="rect">
                <a:avLst/>
              </a:prstGeom>
            </p:spPr>
            <p:txBody>
              <a:bodyPr wrap="square">
                <a:spAutoFit/>
              </a:bodyPr>
              <a:lstStyle/>
              <a:p>
                <a:pPr marL="571500" indent="-571500" algn="just" fontAlgn="base">
                  <a:lnSpc>
                    <a:spcPct val="150000"/>
                  </a:lnSpc>
                  <a:spcBef>
                    <a:spcPts val="1200"/>
                  </a:spcBef>
                  <a:spcAft>
                    <a:spcPts val="800"/>
                  </a:spcAft>
                  <a:buFont typeface="Arial" panose="020B0604020202020204" pitchFamily="34" charset="0"/>
                  <a:buChar char="•"/>
                </a:pPr>
                <a:r>
                  <a:rPr lang="en-US" sz="40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Đa </a:t>
                </a: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thức: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2 hạng tử: </a:t>
                </a:r>
                <a14:m>
                  <m:oMath xmlns:m="http://schemas.openxmlformats.org/officeDocument/2006/math">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1</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marL="571500" indent="-571500" algn="just" fontAlgn="base">
                  <a:lnSpc>
                    <a:spcPct val="150000"/>
                  </a:lnSpc>
                  <a:spcBef>
                    <a:spcPts val="1200"/>
                  </a:spcBef>
                  <a:spcAft>
                    <a:spcPts val="800"/>
                  </a:spcAft>
                  <a:buFont typeface="Arial" panose="020B0604020202020204" pitchFamily="34" charset="0"/>
                  <a:buChar char="•"/>
                </a:pPr>
                <a:r>
                  <a:rPr lang="en-US" sz="400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Đa </a:t>
                </a:r>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thức: </a:t>
                </a:r>
                <a14:m>
                  <m:oMath xmlns:m="http://schemas.openxmlformats.org/officeDocument/2006/math">
                    <m:rad>
                      <m:radPr>
                        <m:degHide m:val="on"/>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e>
                    </m:rad>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e>
                    </m:rad>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2 hạng tử: </a:t>
                </a:r>
                <a14:m>
                  <m:oMath xmlns:m="http://schemas.openxmlformats.org/officeDocument/2006/math">
                    <m:rad>
                      <m:radPr>
                        <m:degHide m:val="on"/>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2</m:t>
                        </m:r>
                      </m:e>
                    </m:rad>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x</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ad>
                      <m:radPr>
                        <m:degHide m:val="on"/>
                        <m:ctrlPr>
                          <a:rPr lang="en-US" sz="4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3</m:t>
                        </m:r>
                      </m:e>
                    </m:rad>
                    <m:r>
                      <m:rPr>
                        <m:sty m:val="p"/>
                      </m:rPr>
                      <a:rPr lang="en-US" sz="400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y</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2" name="Rectangle 21"/>
              <p:cNvSpPr>
                <a:spLocks noRot="1" noChangeAspect="1" noMove="1" noResize="1" noEditPoints="1" noAdjustHandles="1" noChangeArrowheads="1" noChangeShapeType="1" noTextEdit="1"/>
              </p:cNvSpPr>
              <p:nvPr/>
            </p:nvSpPr>
            <p:spPr>
              <a:xfrm>
                <a:off x="2404637" y="7124700"/>
                <a:ext cx="11756360" cy="2285497"/>
              </a:xfrm>
              <a:prstGeom prst="rect">
                <a:avLst/>
              </a:prstGeom>
              <a:blipFill>
                <a:blip r:embed="rId3"/>
                <a:stretch>
                  <a:fillRect l="-1659" b="-453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3303920" y="4891640"/>
                <a:ext cx="11756360"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1;</m:t>
                      </m:r>
                      <m: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r>
                        <a:rPr lang="en-US" sz="4000" b="0" i="1"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b="0" i="1" smtClean="0">
                              <a:solidFill>
                                <a:prstClr val="white"/>
                              </a:solidFill>
                              <a:latin typeface="Cambria Math" panose="02040503050406030204" pitchFamily="18" charset="0"/>
                              <a:cs typeface="Times New Roman" panose="02020603050405020304" pitchFamily="18" charset="0"/>
                            </a:rPr>
                          </m:ctrlPr>
                        </m:fPr>
                        <m:num>
                          <m:r>
                            <a:rPr lang="en-US" sz="4000" b="0" i="1" smtClean="0">
                              <a:solidFill>
                                <a:prstClr val="white"/>
                              </a:solidFill>
                              <a:latin typeface="Cambria Math" panose="02040503050406030204" pitchFamily="18" charset="0"/>
                              <a:cs typeface="Times New Roman" panose="02020603050405020304" pitchFamily="18" charset="0"/>
                            </a:rPr>
                            <m:t>1</m:t>
                          </m:r>
                        </m:num>
                        <m:den>
                          <m:r>
                            <m:rPr>
                              <m:sty m:val="p"/>
                            </m:rPr>
                            <a:rPr lang="en-US" sz="4000" b="0" i="0" smtClean="0">
                              <a:solidFill>
                                <a:prstClr val="white"/>
                              </a:solidFill>
                              <a:latin typeface="Cambria Math" panose="02040503050406030204" pitchFamily="18" charset="0"/>
                              <a:cs typeface="Times New Roman" panose="02020603050405020304" pitchFamily="18" charset="0"/>
                            </a:rPr>
                            <m:t>x</m:t>
                          </m:r>
                        </m:den>
                      </m:f>
                      <m:r>
                        <a:rPr lang="en-US" sz="4000" b="0" i="1" smtClean="0">
                          <a:solidFill>
                            <a:prstClr val="white"/>
                          </a:solidFill>
                          <a:latin typeface="Cambria Math" panose="02040503050406030204" pitchFamily="18" charset="0"/>
                          <a:cs typeface="Times New Roman" panose="02020603050405020304" pitchFamily="18" charset="0"/>
                        </a:rPr>
                        <m:t>;        </m:t>
                      </m:r>
                      <m:rad>
                        <m:radPr>
                          <m:degHide m:val="on"/>
                          <m:ctrlP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e>
                      </m:rad>
                      <m:r>
                        <m:rPr>
                          <m:sty m:val="p"/>
                        </m:rP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radPr>
                        <m:deg/>
                        <m:e>
                          <m: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e>
                      </m:rad>
                      <m:r>
                        <m:rPr>
                          <m:sty m:val="p"/>
                        </m:rPr>
                        <a:rPr lang="en-US" sz="40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ad>
                        <m:radPr>
                          <m:degHide m:val="on"/>
                          <m:ctrlPr>
                            <a:rPr lang="en-US" sz="40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radPr>
                        <m:deg/>
                        <m:e>
                          <m:r>
                            <m:rPr>
                              <m:sty m:val="p"/>
                            </m:rP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xy</m:t>
                          </m:r>
                        </m:e>
                      </m:rad>
                      <m: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0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oMath>
                  </m:oMathPara>
                </a14:m>
                <a:endParaRPr lang="en-US" sz="4000"/>
              </a:p>
            </p:txBody>
          </p:sp>
        </mc:Choice>
        <mc:Fallback>
          <p:sp>
            <p:nvSpPr>
              <p:cNvPr id="23" name="Rectangle 22"/>
              <p:cNvSpPr>
                <a:spLocks noRot="1" noChangeAspect="1" noMove="1" noResize="1" noEditPoints="1" noAdjustHandles="1" noChangeArrowheads="1" noChangeShapeType="1" noTextEdit="1"/>
              </p:cNvSpPr>
              <p:nvPr/>
            </p:nvSpPr>
            <p:spPr>
              <a:xfrm>
                <a:off x="3303920" y="4891640"/>
                <a:ext cx="11756360" cy="1244828"/>
              </a:xfrm>
              <a:prstGeom prst="rect">
                <a:avLst/>
              </a:prstGeom>
              <a:blipFill>
                <a:blip r:embed="rId4"/>
                <a:stretch>
                  <a:fillRect/>
                </a:stretch>
              </a:blipFill>
            </p:spPr>
            <p:txBody>
              <a:bodyPr/>
              <a:lstStyle/>
              <a:p>
                <a:r>
                  <a:rPr lang="en-US">
                    <a:noFill/>
                  </a:rPr>
                  <a:t> </a:t>
                </a:r>
              </a:p>
            </p:txBody>
          </p:sp>
        </mc:Fallback>
      </mc:AlternateContent>
      <p:sp>
        <p:nvSpPr>
          <p:cNvPr id="24" name="Oval 23"/>
          <p:cNvSpPr/>
          <p:nvPr/>
        </p:nvSpPr>
        <p:spPr>
          <a:xfrm>
            <a:off x="3200400" y="4768898"/>
            <a:ext cx="2667000" cy="158407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8686800" y="4778630"/>
            <a:ext cx="2933700" cy="158407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p:cNvPicPr>
            <a:picLocks noChangeAspect="1"/>
          </p:cNvPicPr>
          <p:nvPr/>
        </p:nvPicPr>
        <p:blipFill>
          <a:blip r:embed="rId5"/>
          <a:stretch>
            <a:fillRect/>
          </a:stretch>
        </p:blipFill>
        <p:spPr>
          <a:xfrm>
            <a:off x="1066800" y="7249055"/>
            <a:ext cx="1207113" cy="755970"/>
          </a:xfrm>
          <a:prstGeom prst="rect">
            <a:avLst/>
          </a:prstGeom>
        </p:spPr>
      </p:pic>
      <p:pic>
        <p:nvPicPr>
          <p:cNvPr id="30" name="Picture 29"/>
          <p:cNvPicPr>
            <a:picLocks noChangeAspect="1"/>
          </p:cNvPicPr>
          <p:nvPr/>
        </p:nvPicPr>
        <p:blipFill>
          <a:blip r:embed="rId6"/>
          <a:stretch>
            <a:fillRect/>
          </a:stretch>
        </p:blipFill>
        <p:spPr>
          <a:xfrm>
            <a:off x="15544800" y="6743700"/>
            <a:ext cx="2014721" cy="3276957"/>
          </a:xfrm>
          <a:prstGeom prst="rect">
            <a:avLst/>
          </a:prstGeom>
        </p:spPr>
      </p:pic>
    </p:spTree>
    <p:extLst>
      <p:ext uri="{BB962C8B-B14F-4D97-AF65-F5344CB8AC3E}">
        <p14:creationId xmlns:p14="http://schemas.microsoft.com/office/powerpoint/2010/main" val="174858376"/>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anim calcmode="lin" valueType="num">
                                      <p:cBhvr>
                                        <p:cTn id="12" dur="500" fill="hold"/>
                                        <p:tgtEl>
                                          <p:spTgt spid="20"/>
                                        </p:tgtEl>
                                        <p:attrNameLst>
                                          <p:attrName>ppt_x</p:attrName>
                                        </p:attrNameLst>
                                      </p:cBhvr>
                                      <p:tavLst>
                                        <p:tav tm="0">
                                          <p:val>
                                            <p:strVal val="#ppt_x"/>
                                          </p:val>
                                        </p:tav>
                                        <p:tav tm="100000">
                                          <p:val>
                                            <p:strVal val="#ppt_x"/>
                                          </p:val>
                                        </p:tav>
                                      </p:tavLst>
                                    </p:anim>
                                    <p:anim calcmode="lin" valueType="num">
                                      <p:cBhvr>
                                        <p:cTn id="13" dur="500" fill="hold"/>
                                        <p:tgtEl>
                                          <p:spTgt spid="2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anim calcmode="lin" valueType="num">
                                      <p:cBhvr>
                                        <p:cTn id="17" dur="500" fill="hold"/>
                                        <p:tgtEl>
                                          <p:spTgt spid="23"/>
                                        </p:tgtEl>
                                        <p:attrNameLst>
                                          <p:attrName>ppt_x</p:attrName>
                                        </p:attrNameLst>
                                      </p:cBhvr>
                                      <p:tavLst>
                                        <p:tav tm="0">
                                          <p:val>
                                            <p:strVal val="#ppt_x"/>
                                          </p:val>
                                        </p:tav>
                                        <p:tav tm="100000">
                                          <p:val>
                                            <p:strVal val="#ppt_x"/>
                                          </p:val>
                                        </p:tav>
                                      </p:tavLst>
                                    </p:anim>
                                    <p:anim calcmode="lin" valueType="num">
                                      <p:cBhvr>
                                        <p:cTn id="18"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p:cTn id="23" dur="500" fill="hold"/>
                                        <p:tgtEl>
                                          <p:spTgt spid="24"/>
                                        </p:tgtEl>
                                        <p:attrNameLst>
                                          <p:attrName>ppt_w</p:attrName>
                                        </p:attrNameLst>
                                      </p:cBhvr>
                                      <p:tavLst>
                                        <p:tav tm="0">
                                          <p:val>
                                            <p:fltVal val="0"/>
                                          </p:val>
                                        </p:tav>
                                        <p:tav tm="100000">
                                          <p:val>
                                            <p:strVal val="#ppt_w"/>
                                          </p:val>
                                        </p:tav>
                                      </p:tavLst>
                                    </p:anim>
                                    <p:anim calcmode="lin" valueType="num">
                                      <p:cBhvr>
                                        <p:cTn id="24" dur="500" fill="hold"/>
                                        <p:tgtEl>
                                          <p:spTgt spid="24"/>
                                        </p:tgtEl>
                                        <p:attrNameLst>
                                          <p:attrName>ppt_h</p:attrName>
                                        </p:attrNameLst>
                                      </p:cBhvr>
                                      <p:tavLst>
                                        <p:tav tm="0">
                                          <p:val>
                                            <p:fltVal val="0"/>
                                          </p:val>
                                        </p:tav>
                                        <p:tav tm="100000">
                                          <p:val>
                                            <p:strVal val="#ppt_h"/>
                                          </p:val>
                                        </p:tav>
                                      </p:tavLst>
                                    </p:anim>
                                    <p:animEffect transition="in" filter="fade">
                                      <p:cBhvr>
                                        <p:cTn id="25" dur="500"/>
                                        <p:tgtEl>
                                          <p:spTgt spid="24"/>
                                        </p:tgtEl>
                                      </p:cBhvr>
                                    </p:animEffect>
                                  </p:childTnLst>
                                </p:cTn>
                              </p:par>
                            </p:childTnLst>
                          </p:cTn>
                        </p:par>
                        <p:par>
                          <p:cTn id="26" fill="hold">
                            <p:stCondLst>
                              <p:cond delay="500"/>
                            </p:stCondLst>
                            <p:childTnLst>
                              <p:par>
                                <p:cTn id="27" presetID="53" presetClass="entr" presetSubtype="16" fill="hold" grpId="0" nodeType="after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nodeType="withEffect">
                                  <p:stCondLst>
                                    <p:cond delay="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wipe(down)">
                                      <p:cBhvr>
                                        <p:cTn id="39" dur="500"/>
                                        <p:tgtEl>
                                          <p:spTgt spid="22">
                                            <p:txEl>
                                              <p:pRg st="0" end="0"/>
                                            </p:txEl>
                                          </p:spTgt>
                                        </p:tgtEl>
                                      </p:cBhvr>
                                    </p:animEffect>
                                  </p:childTnLst>
                                </p:cTn>
                              </p:par>
                            </p:childTnLst>
                          </p:cTn>
                        </p:par>
                        <p:par>
                          <p:cTn id="40" fill="hold">
                            <p:stCondLst>
                              <p:cond delay="500"/>
                            </p:stCondLst>
                            <p:childTnLst>
                              <p:par>
                                <p:cTn id="41" presetID="14" presetClass="entr" presetSubtype="10" fill="hold" nodeType="afterEffect">
                                  <p:stCondLst>
                                    <p:cond delay="0"/>
                                  </p:stCondLst>
                                  <p:childTnLst>
                                    <p:set>
                                      <p:cBhvr>
                                        <p:cTn id="42"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43"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4" grpId="0" animBg="1"/>
      <p:bldP spid="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6" name="Group 35"/>
          <p:cNvGrpSpPr/>
          <p:nvPr/>
        </p:nvGrpSpPr>
        <p:grpSpPr>
          <a:xfrm>
            <a:off x="5638800" y="791722"/>
            <a:ext cx="6019800" cy="2980178"/>
            <a:chOff x="5943600" y="288505"/>
            <a:chExt cx="6019800" cy="2980178"/>
          </a:xfrm>
        </p:grpSpPr>
        <p:grpSp>
          <p:nvGrpSpPr>
            <p:cNvPr id="37" name="Group 2"/>
            <p:cNvGrpSpPr/>
            <p:nvPr/>
          </p:nvGrpSpPr>
          <p:grpSpPr>
            <a:xfrm>
              <a:off x="5943600" y="288505"/>
              <a:ext cx="6019800" cy="2980178"/>
              <a:chOff x="0" y="-28575"/>
              <a:chExt cx="2246854" cy="841375"/>
            </a:xfrm>
          </p:grpSpPr>
          <p:sp>
            <p:nvSpPr>
              <p:cNvPr id="39" name="Freeform 3"/>
              <p:cNvSpPr/>
              <p:nvPr/>
            </p:nvSpPr>
            <p:spPr>
              <a:xfrm>
                <a:off x="455059" y="0"/>
                <a:ext cx="17917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2"/>
              </a:solidFill>
            </p:spPr>
          </p:sp>
          <p:sp>
            <p:nvSpPr>
              <p:cNvPr id="4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8" name="Rectangle 37"/>
            <p:cNvSpPr/>
            <p:nvPr/>
          </p:nvSpPr>
          <p:spPr>
            <a:xfrm>
              <a:off x="7972926" y="373083"/>
              <a:ext cx="3262432" cy="1002710"/>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5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VẬN DỤNG</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41" name="Rectangle 40"/>
          <p:cNvSpPr/>
          <p:nvPr/>
        </p:nvSpPr>
        <p:spPr>
          <a:xfrm>
            <a:off x="685800" y="2594826"/>
            <a:ext cx="16840200" cy="5749074"/>
          </a:xfrm>
          <a:prstGeom prst="rect">
            <a:avLst/>
          </a:prstGeom>
        </p:spPr>
        <p:txBody>
          <a:bodyPr wrap="square">
            <a:spAutoFit/>
          </a:bodyPr>
          <a:lstStyle/>
          <a:p>
            <a:pPr marL="0" marR="0" lvl="0" indent="0" algn="just" defTabSz="914400" rtl="0" eaLnBrk="1" fontAlgn="base" latinLnBrk="0" hangingPunct="1">
              <a:lnSpc>
                <a:spcPct val="150000"/>
              </a:lnSpc>
              <a:spcBef>
                <a:spcPts val="600"/>
              </a:spcBef>
              <a:spcAft>
                <a:spcPts val="0"/>
              </a:spcAft>
              <a:buClrTx/>
              <a:buSzTx/>
              <a:buFontTx/>
              <a:buNone/>
              <a:tabLst/>
              <a:defRPr/>
            </a:pPr>
            <a:r>
              <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Mỗi quyển vở giá x đồng. Mỗi cái bút giá y đồng. Viết biểu thức biểu thị số tiền phải trả để mua</a:t>
            </a:r>
            <a:r>
              <a:rPr kumimoji="0" lang="vi-VN"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a:t>
            </a:r>
            <a:endParaRPr kumimoji="0" lang="en-US" sz="4000" b="0" i="0" u="none" strike="noStrike" kern="1200" cap="none" spc="0" normalizeH="0" baseline="0" noProof="0" smtClean="0">
              <a:ln>
                <a:noFill/>
              </a:ln>
              <a:solidFill>
                <a:srgbClr val="000000"/>
              </a:solidFill>
              <a:effectLst/>
              <a:uLnTx/>
              <a:uFillTx/>
              <a:latin typeface="Calibri"/>
              <a:ea typeface="+mn-ea"/>
              <a:cs typeface="+mn-cs"/>
            </a:endParaRPr>
          </a:p>
          <a:p>
            <a:pPr marL="0" marR="0" lvl="0" indent="0" algn="just" defTabSz="914400" rtl="0" eaLnBrk="1" fontAlgn="base" latinLnBrk="0" hangingPunct="1">
              <a:lnSpc>
                <a:spcPct val="150000"/>
              </a:lnSpc>
              <a:spcBef>
                <a:spcPts val="600"/>
              </a:spcBef>
              <a:spcAft>
                <a:spcPts val="0"/>
              </a:spcAft>
              <a:buClrTx/>
              <a:buSzTx/>
              <a:buFontTx/>
              <a:buNone/>
              <a:tabLst/>
              <a:defRPr/>
            </a:pPr>
            <a:r>
              <a:rPr kumimoji="0" lang="vi-VN"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a) 8 </a:t>
            </a:r>
            <a:r>
              <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quyển vở và 7 cái bút</a:t>
            </a:r>
            <a:r>
              <a:rPr kumimoji="0" lang="vi-VN"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a:t>
            </a:r>
            <a:endParaRPr kumimoji="0" lang="en-US" sz="4000" b="0" i="0" u="none" strike="noStrike" kern="1200" cap="none" spc="0" normalizeH="0" baseline="0" noProof="0" smtClean="0">
              <a:ln>
                <a:noFill/>
              </a:ln>
              <a:solidFill>
                <a:srgbClr val="000000"/>
              </a:solidFill>
              <a:effectLst/>
              <a:uLnTx/>
              <a:uFillTx/>
              <a:latin typeface="Calibri"/>
              <a:ea typeface="+mn-ea"/>
              <a:cs typeface="+mn-cs"/>
            </a:endParaRPr>
          </a:p>
          <a:p>
            <a:pPr marL="0" marR="0" lvl="0" indent="0" algn="just" defTabSz="914400" rtl="0" eaLnBrk="1" fontAlgn="base" latinLnBrk="0" hangingPunct="1">
              <a:lnSpc>
                <a:spcPct val="150000"/>
              </a:lnSpc>
              <a:spcBef>
                <a:spcPts val="600"/>
              </a:spcBef>
              <a:spcAft>
                <a:spcPts val="0"/>
              </a:spcAft>
              <a:buClrTx/>
              <a:buSzTx/>
              <a:buFontTx/>
              <a:buNone/>
              <a:tabLst/>
              <a:defRPr/>
            </a:pPr>
            <a:r>
              <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b) 3 xấp vở và 2 hộp bút, biết rằng mỗi xấp vở có 10 quyển, mỗi hộp bút có 12 chiếc</a:t>
            </a:r>
            <a:r>
              <a:rPr kumimoji="0" lang="vi-VN"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a:t>
            </a:r>
            <a:endParaRPr kumimoji="0" lang="en-US" sz="4000" b="0" i="0" u="none" strike="noStrike" kern="1200" cap="none" spc="0" normalizeH="0" baseline="0" noProof="0" smtClean="0">
              <a:ln>
                <a:noFill/>
              </a:ln>
              <a:solidFill>
                <a:srgbClr val="000000"/>
              </a:solidFill>
              <a:effectLst/>
              <a:uLnTx/>
              <a:uFillTx/>
              <a:latin typeface="Calibri"/>
              <a:ea typeface="+mn-ea"/>
              <a:cs typeface="+mn-cs"/>
            </a:endParaRPr>
          </a:p>
          <a:p>
            <a:pPr marL="0" marR="0" lvl="0" indent="0" algn="just" defTabSz="914400" rtl="0" eaLnBrk="1" fontAlgn="base" latinLnBrk="0" hangingPunct="1">
              <a:lnSpc>
                <a:spcPct val="150000"/>
              </a:lnSpc>
              <a:spcBef>
                <a:spcPts val="600"/>
              </a:spcBef>
              <a:spcAft>
                <a:spcPts val="0"/>
              </a:spcAft>
              <a:buClrTx/>
              <a:buSzTx/>
              <a:buFontTx/>
              <a:buNone/>
              <a:tabLst/>
              <a:defRPr/>
            </a:pPr>
            <a:r>
              <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rPr>
              <a:t>c) Mỗi biểu thức tìm được ở hai câu trên có phải là đa thức không</a:t>
            </a:r>
            <a:r>
              <a:rPr kumimoji="0" lang="vi-VN"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t>?</a:t>
            </a:r>
            <a:endPar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45" name="Picture 44"/>
          <p:cNvPicPr>
            <a:picLocks noChangeAspect="1"/>
          </p:cNvPicPr>
          <p:nvPr/>
        </p:nvPicPr>
        <p:blipFill>
          <a:blip r:embed="rId2"/>
          <a:stretch>
            <a:fillRect/>
          </a:stretch>
        </p:blipFill>
        <p:spPr>
          <a:xfrm>
            <a:off x="15555366" y="590485"/>
            <a:ext cx="2275434" cy="1657415"/>
          </a:xfrm>
          <a:prstGeom prst="rect">
            <a:avLst/>
          </a:prstGeom>
        </p:spPr>
      </p:pic>
      <p:sp>
        <p:nvSpPr>
          <p:cNvPr id="46" name="Freeform 21"/>
          <p:cNvSpPr/>
          <p:nvPr/>
        </p:nvSpPr>
        <p:spPr>
          <a:xfrm rot="10344784" flipV="1">
            <a:off x="223165" y="8970692"/>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3">
              <a:extLst>
                <a:ext uri="{96DAC541-7B7A-43D3-8B79-37D633B846F1}">
                  <asvg:svgBlip xmlns:asvg="http://schemas.microsoft.com/office/drawing/2016/SVG/main" xmlns="" r:embed="rId23"/>
                </a:ext>
              </a:extLst>
            </a:blip>
            <a:stretch>
              <a:fillRect/>
            </a:stretch>
          </a:blipFill>
        </p:spPr>
      </p:sp>
      <p:sp>
        <p:nvSpPr>
          <p:cNvPr id="11" name="Freeform 13"/>
          <p:cNvSpPr/>
          <p:nvPr/>
        </p:nvSpPr>
        <p:spPr>
          <a:xfrm rot="6313390">
            <a:off x="15852814" y="8431642"/>
            <a:ext cx="4135477" cy="4114800"/>
          </a:xfrm>
          <a:custGeom>
            <a:avLst/>
            <a:gdLst/>
            <a:ahLst/>
            <a:cxnLst/>
            <a:rect l="l" t="t" r="r" b="b"/>
            <a:pathLst>
              <a:path w="4135477" h="4114800">
                <a:moveTo>
                  <a:pt x="0" y="0"/>
                </a:moveTo>
                <a:lnTo>
                  <a:pt x="4135478" y="0"/>
                </a:lnTo>
                <a:lnTo>
                  <a:pt x="4135478" y="4114800"/>
                </a:lnTo>
                <a:lnTo>
                  <a:pt x="0" y="411480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2" name="Freeform 14"/>
          <p:cNvSpPr/>
          <p:nvPr/>
        </p:nvSpPr>
        <p:spPr>
          <a:xfrm rot="15007607">
            <a:off x="16517973" y="8247863"/>
            <a:ext cx="918912" cy="2292916"/>
          </a:xfrm>
          <a:custGeom>
            <a:avLst/>
            <a:gdLst/>
            <a:ahLst/>
            <a:cxnLst/>
            <a:rect l="l" t="t" r="r" b="b"/>
            <a:pathLst>
              <a:path w="2824388" h="2347772">
                <a:moveTo>
                  <a:pt x="0" y="0"/>
                </a:moveTo>
                <a:lnTo>
                  <a:pt x="2824388" y="0"/>
                </a:lnTo>
                <a:lnTo>
                  <a:pt x="2824388" y="2347772"/>
                </a:lnTo>
                <a:lnTo>
                  <a:pt x="0" y="2347772"/>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Tree>
    <p:extLst>
      <p:ext uri="{BB962C8B-B14F-4D97-AF65-F5344CB8AC3E}">
        <p14:creationId xmlns:p14="http://schemas.microsoft.com/office/powerpoint/2010/main" val="542429021"/>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fade">
                                      <p:cBhvr>
                                        <p:cTn id="11" dur="500"/>
                                        <p:tgtEl>
                                          <p:spTgt spid="41"/>
                                        </p:tgtEl>
                                      </p:cBhvr>
                                    </p:animEffect>
                                  </p:childTnLst>
                                </p:cTn>
                              </p:par>
                              <p:par>
                                <p:cTn id="12" presetID="10"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fade">
                                      <p:cBhvr>
                                        <p:cTn id="1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pic>
        <p:nvPicPr>
          <p:cNvPr id="45" name="Picture 44"/>
          <p:cNvPicPr>
            <a:picLocks noChangeAspect="1"/>
          </p:cNvPicPr>
          <p:nvPr/>
        </p:nvPicPr>
        <p:blipFill>
          <a:blip r:embed="rId2"/>
          <a:stretch>
            <a:fillRect/>
          </a:stretch>
        </p:blipFill>
        <p:spPr>
          <a:xfrm>
            <a:off x="15174366" y="419100"/>
            <a:ext cx="2732634" cy="1990437"/>
          </a:xfrm>
          <a:prstGeom prst="rect">
            <a:avLst/>
          </a:prstGeom>
        </p:spPr>
      </p:pic>
      <p:sp>
        <p:nvSpPr>
          <p:cNvPr id="46" name="Freeform 21"/>
          <p:cNvSpPr/>
          <p:nvPr/>
        </p:nvSpPr>
        <p:spPr>
          <a:xfrm rot="10344784" flipV="1">
            <a:off x="430594" y="8887600"/>
            <a:ext cx="1474332" cy="1253156"/>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3">
              <a:extLst>
                <a:ext uri="{96DAC541-7B7A-43D3-8B79-37D633B846F1}">
                  <asvg:svgBlip xmlns:asvg="http://schemas.microsoft.com/office/drawing/2016/SVG/main" xmlns="" r:embed="rId23"/>
                </a:ext>
              </a:extLst>
            </a:blip>
            <a:stretch>
              <a:fillRect/>
            </a:stretch>
          </a:blipFill>
        </p:spPr>
      </p:sp>
      <p:sp>
        <p:nvSpPr>
          <p:cNvPr id="11" name="Freeform 13"/>
          <p:cNvSpPr/>
          <p:nvPr/>
        </p:nvSpPr>
        <p:spPr>
          <a:xfrm rot="6313390">
            <a:off x="16519848" y="8551686"/>
            <a:ext cx="4135477" cy="4114800"/>
          </a:xfrm>
          <a:custGeom>
            <a:avLst/>
            <a:gdLst/>
            <a:ahLst/>
            <a:cxnLst/>
            <a:rect l="l" t="t" r="r" b="b"/>
            <a:pathLst>
              <a:path w="4135477" h="4114800">
                <a:moveTo>
                  <a:pt x="0" y="0"/>
                </a:moveTo>
                <a:lnTo>
                  <a:pt x="4135478" y="0"/>
                </a:lnTo>
                <a:lnTo>
                  <a:pt x="4135478" y="4114800"/>
                </a:lnTo>
                <a:lnTo>
                  <a:pt x="0" y="411480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12" name="Freeform 14"/>
          <p:cNvSpPr/>
          <p:nvPr/>
        </p:nvSpPr>
        <p:spPr>
          <a:xfrm rot="15007607">
            <a:off x="17185007" y="8367907"/>
            <a:ext cx="918912" cy="2292916"/>
          </a:xfrm>
          <a:custGeom>
            <a:avLst/>
            <a:gdLst/>
            <a:ahLst/>
            <a:cxnLst/>
            <a:rect l="l" t="t" r="r" b="b"/>
            <a:pathLst>
              <a:path w="2824388" h="2347772">
                <a:moveTo>
                  <a:pt x="0" y="0"/>
                </a:moveTo>
                <a:lnTo>
                  <a:pt x="2824388" y="0"/>
                </a:lnTo>
                <a:lnTo>
                  <a:pt x="2824388" y="2347772"/>
                </a:lnTo>
                <a:lnTo>
                  <a:pt x="0" y="2347772"/>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13" name="Oval Callout 12"/>
          <p:cNvSpPr/>
          <p:nvPr/>
        </p:nvSpPr>
        <p:spPr>
          <a:xfrm>
            <a:off x="533400" y="405976"/>
            <a:ext cx="1663408" cy="927524"/>
          </a:xfrm>
          <a:prstGeom prst="wedgeEllipseCallout">
            <a:avLst>
              <a:gd name="adj1" fmla="val 40246"/>
              <a:gd name="adj2" fmla="val 13207"/>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 name="Rectangle 1"/>
              <p:cNvSpPr/>
              <p:nvPr/>
            </p:nvSpPr>
            <p:spPr>
              <a:xfrm>
                <a:off x="2496395" y="910755"/>
                <a:ext cx="15791605" cy="9109545"/>
              </a:xfrm>
              <a:prstGeom prst="rect">
                <a:avLst/>
              </a:prstGeom>
            </p:spPr>
            <p:txBody>
              <a:bodyPr wrap="square">
                <a:spAutoFit/>
              </a:bodyPr>
              <a:lstStyle/>
              <a:p>
                <a:pPr algn="just">
                  <a:lnSpc>
                    <a:spcPct val="150000"/>
                  </a:lnSpc>
                  <a:spcBef>
                    <a:spcPts val="600"/>
                  </a:spcBef>
                  <a:spcAft>
                    <a:spcPts val="600"/>
                  </a:spcAft>
                </a:pPr>
                <a:r>
                  <a:rPr lang="en-US" sz="3800">
                    <a:latin typeface="Arial" panose="020B0604020202020204" pitchFamily="34" charset="0"/>
                    <a:ea typeface="Arial" panose="020B0604020202020204" pitchFamily="34" charset="0"/>
                    <a:cs typeface="Arial" panose="020B0604020202020204" pitchFamily="34" charset="0"/>
                  </a:rPr>
                  <a:t>a) Giá tiền của 8 quyển vở là: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8</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Arial" panose="020B0604020202020204" pitchFamily="34" charset="0"/>
                    <a:cs typeface="Arial" panose="020B0604020202020204" pitchFamily="34" charset="0"/>
                  </a:rPr>
                  <a:t>Giá tiền của 7 cái bút là: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7</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Arial" panose="020B0604020202020204" pitchFamily="34" charset="0"/>
                    <a:cs typeface="Arial" panose="020B0604020202020204" pitchFamily="34" charset="0"/>
                  </a:rPr>
                  <a:t>Giá tiền của 8 quyển vở và 7 cái bút là:</a:t>
                </a:r>
                <a:r>
                  <a:rPr lang="en-US" sz="3800" smtClean="0">
                    <a:effectLst/>
                    <a:latin typeface="Arial" panose="020B0604020202020204" pitchFamily="34" charset="0"/>
                    <a:ea typeface="Arial" panose="020B0604020202020204" pitchFamily="34" charset="0"/>
                    <a:cs typeface="Arial" panose="020B0604020202020204" pitchFamily="34" charset="0"/>
                  </a:rPr>
                  <a:t>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8</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+7</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Arial" panose="020B0604020202020204" pitchFamily="34" charset="0"/>
                    <a:cs typeface="Arial" panose="020B0604020202020204" pitchFamily="34" charset="0"/>
                  </a:rPr>
                  <a:t>b) Mỗi xấp vở có 10 quyển nên 3 xấp vở có: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3.10=30 </m:t>
                    </m:r>
                  </m:oMath>
                </a14:m>
                <a:r>
                  <a:rPr lang="en-US" sz="3800">
                    <a:effectLst/>
                    <a:latin typeface="Arial" panose="020B0604020202020204" pitchFamily="34" charset="0"/>
                    <a:ea typeface="Dotum" panose="020B0600000101010101" pitchFamily="34" charset="-127"/>
                    <a:cs typeface="Arial" panose="020B0604020202020204" pitchFamily="34" charset="0"/>
                  </a:rPr>
                  <a:t>(quyển vở).</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Arial" panose="020B0604020202020204" pitchFamily="34" charset="0"/>
                    <a:cs typeface="Arial" panose="020B0604020202020204" pitchFamily="34" charset="0"/>
                  </a:rPr>
                  <a:t>Giá tiền của 3 xấp vở là: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30</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Mỗi hộp bút có 12 chiếc nên 2 hộp bút có: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12.2=24 </m:t>
                    </m:r>
                  </m:oMath>
                </a14:m>
                <a:r>
                  <a:rPr lang="en-US" sz="3800">
                    <a:effectLst/>
                    <a:latin typeface="Arial" panose="020B0604020202020204" pitchFamily="34" charset="0"/>
                    <a:ea typeface="Dotum" panose="020B0600000101010101" pitchFamily="34" charset="-127"/>
                    <a:cs typeface="Arial" panose="020B0604020202020204" pitchFamily="34" charset="0"/>
                  </a:rPr>
                  <a:t>(chiếc).</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Giá tiền của 2 hộp bút là: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24</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y</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Giá tiền mua 3 xấp vở và 2 hộp bút là:</a:t>
                </a:r>
                <a:r>
                  <a:rPr lang="en-US" sz="3800" smtClean="0">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a:rPr lang="en-US" sz="3800">
                        <a:effectLst/>
                        <a:latin typeface="Cambria Math" panose="02040503050406030204" pitchFamily="18" charset="0"/>
                        <a:ea typeface="Dotum" panose="020B0600000101010101" pitchFamily="34" charset="-127"/>
                        <a:cs typeface="Times New Roman" panose="02020603050405020304" pitchFamily="18" charset="0"/>
                      </a:rPr>
                      <m:t>30</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x</m:t>
                    </m:r>
                    <m:r>
                      <a:rPr lang="en-US" sz="3800">
                        <a:effectLst/>
                        <a:latin typeface="Cambria Math" panose="02040503050406030204" pitchFamily="18" charset="0"/>
                        <a:ea typeface="Dotum" panose="020B0600000101010101" pitchFamily="34" charset="-127"/>
                        <a:cs typeface="Times New Roman" panose="02020603050405020304" pitchFamily="18" charset="0"/>
                      </a:rPr>
                      <m:t>+24</m:t>
                    </m:r>
                    <m:r>
                      <m:rPr>
                        <m:sty m:val="p"/>
                      </m:rPr>
                      <a:rPr lang="en-US" sz="3800">
                        <a:effectLst/>
                        <a:latin typeface="Cambria Math" panose="02040503050406030204" pitchFamily="18" charset="0"/>
                        <a:ea typeface="Dotum" panose="020B0600000101010101" pitchFamily="34" charset="-127"/>
                        <a:cs typeface="Times New Roman" panose="02020603050405020304" pitchFamily="18" charset="0"/>
                      </a:rPr>
                      <m:t>y</m:t>
                    </m:r>
                  </m:oMath>
                </a14:m>
                <a:r>
                  <a:rPr lang="en-US" sz="3800">
                    <a:effectLst/>
                    <a:latin typeface="Arial" panose="020B0604020202020204" pitchFamily="34" charset="0"/>
                    <a:ea typeface="Dotum" panose="020B0600000101010101" pitchFamily="34" charset="-127"/>
                    <a:cs typeface="Arial" panose="020B0604020202020204" pitchFamily="34" charset="0"/>
                  </a:rPr>
                  <a:t> (đồng).</a:t>
                </a:r>
                <a:endParaRPr lang="en-US" sz="3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en-US" sz="3800">
                    <a:effectLst/>
                    <a:latin typeface="Arial" panose="020B0604020202020204" pitchFamily="34" charset="0"/>
                    <a:ea typeface="Dotum" panose="020B0600000101010101" pitchFamily="34" charset="-127"/>
                    <a:cs typeface="Arial" panose="020B0604020202020204" pitchFamily="34" charset="0"/>
                  </a:rPr>
                  <a:t>c) Mỗi biểu thức tìm được ở câu a và b đều là các đa thức.</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2496395" y="910755"/>
                <a:ext cx="15791605" cy="9109545"/>
              </a:xfrm>
              <a:prstGeom prst="rect">
                <a:avLst/>
              </a:prstGeom>
              <a:blipFill>
                <a:blip r:embed="rId28"/>
                <a:stretch>
                  <a:fillRect l="-1274" b="-1739"/>
                </a:stretch>
              </a:blipFill>
            </p:spPr>
            <p:txBody>
              <a:bodyPr/>
              <a:lstStyle/>
              <a:p>
                <a:r>
                  <a:rPr lang="en-US">
                    <a:noFill/>
                  </a:rPr>
                  <a:t> </a:t>
                </a:r>
              </a:p>
            </p:txBody>
          </p:sp>
        </mc:Fallback>
      </mc:AlternateContent>
    </p:spTree>
    <p:extLst>
      <p:ext uri="{BB962C8B-B14F-4D97-AF65-F5344CB8AC3E}">
        <p14:creationId xmlns:p14="http://schemas.microsoft.com/office/powerpoint/2010/main" val="139818513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Effect transition="in" filter="wipe(down)">
                                      <p:cBhvr>
                                        <p:cTn id="16" dur="500"/>
                                        <p:tgtEl>
                                          <p:spTgt spid="2">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0" dur="500"/>
                                        <p:tgtEl>
                                          <p:spTgt spid="2">
                                            <p:txEl>
                                              <p:pRg st="2" end="2"/>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
                                            <p:txEl>
                                              <p:pRg st="3" end="3"/>
                                            </p:txEl>
                                          </p:spTgt>
                                        </p:tgtEl>
                                        <p:attrNameLst>
                                          <p:attrName>style.visibility</p:attrName>
                                        </p:attrNameLst>
                                      </p:cBhvr>
                                      <p:to>
                                        <p:strVal val="visible"/>
                                      </p:to>
                                    </p:set>
                                    <p:animEffect transition="in" filter="fade">
                                      <p:cBhvr>
                                        <p:cTn id="24" dur="500"/>
                                        <p:tgtEl>
                                          <p:spTgt spid="2">
                                            <p:txEl>
                                              <p:pRg st="3" end="3"/>
                                            </p:txEl>
                                          </p:spTgt>
                                        </p:tgtEl>
                                      </p:cBhvr>
                                    </p:animEffect>
                                  </p:childTnLst>
                                </p:cTn>
                              </p:par>
                            </p:childTnLst>
                          </p:cTn>
                        </p:par>
                        <p:par>
                          <p:cTn id="25" fill="hold">
                            <p:stCondLst>
                              <p:cond delay="2000"/>
                            </p:stCondLst>
                            <p:childTnLst>
                              <p:par>
                                <p:cTn id="26" presetID="16" presetClass="entr" presetSubtype="21" fill="hold" nodeType="after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barn(inVertical)">
                                      <p:cBhvr>
                                        <p:cTn id="28" dur="500"/>
                                        <p:tgtEl>
                                          <p:spTgt spid="2">
                                            <p:txEl>
                                              <p:pRg st="4" end="4"/>
                                            </p:txEl>
                                          </p:spTgt>
                                        </p:tgtEl>
                                      </p:cBhvr>
                                    </p:animEffect>
                                  </p:childTnLst>
                                </p:cTn>
                              </p:par>
                            </p:childTnLst>
                          </p:cTn>
                        </p:par>
                        <p:par>
                          <p:cTn id="29" fill="hold">
                            <p:stCondLst>
                              <p:cond delay="2500"/>
                            </p:stCondLst>
                            <p:childTnLst>
                              <p:par>
                                <p:cTn id="30" presetID="22" presetClass="entr" presetSubtype="8" fill="hold" nodeType="after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left)">
                                      <p:cBhvr>
                                        <p:cTn id="32" dur="500"/>
                                        <p:tgtEl>
                                          <p:spTgt spid="2">
                                            <p:txEl>
                                              <p:pRg st="5" end="5"/>
                                            </p:txEl>
                                          </p:spTgt>
                                        </p:tgtEl>
                                      </p:cBhvr>
                                    </p:animEffect>
                                  </p:childTnLst>
                                </p:cTn>
                              </p:par>
                            </p:childTnLst>
                          </p:cTn>
                        </p:par>
                        <p:par>
                          <p:cTn id="33" fill="hold">
                            <p:stCondLst>
                              <p:cond delay="3000"/>
                            </p:stCondLst>
                            <p:childTnLst>
                              <p:par>
                                <p:cTn id="34" presetID="14" presetClass="entr" presetSubtype="10" fill="hold" nodeType="after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randombar(horizontal)">
                                      <p:cBhvr>
                                        <p:cTn id="36" dur="500"/>
                                        <p:tgtEl>
                                          <p:spTgt spid="2">
                                            <p:txEl>
                                              <p:pRg st="6" end="6"/>
                                            </p:txEl>
                                          </p:spTgt>
                                        </p:tgtEl>
                                      </p:cBhvr>
                                    </p:animEffect>
                                  </p:childTnLst>
                                </p:cTn>
                              </p:par>
                            </p:childTnLst>
                          </p:cTn>
                        </p:par>
                        <p:par>
                          <p:cTn id="37" fill="hold">
                            <p:stCondLst>
                              <p:cond delay="3500"/>
                            </p:stCondLst>
                            <p:childTnLst>
                              <p:par>
                                <p:cTn id="38" presetID="10" presetClass="entr" presetSubtype="0" fill="hold" nodeType="afterEffect">
                                  <p:stCondLst>
                                    <p:cond delay="0"/>
                                  </p:stCondLst>
                                  <p:childTnLst>
                                    <p:set>
                                      <p:cBhvr>
                                        <p:cTn id="39" dur="1" fill="hold">
                                          <p:stCondLst>
                                            <p:cond delay="0"/>
                                          </p:stCondLst>
                                        </p:cTn>
                                        <p:tgtEl>
                                          <p:spTgt spid="2">
                                            <p:txEl>
                                              <p:pRg st="7" end="7"/>
                                            </p:txEl>
                                          </p:spTgt>
                                        </p:tgtEl>
                                        <p:attrNameLst>
                                          <p:attrName>style.visibility</p:attrName>
                                        </p:attrNameLst>
                                      </p:cBhvr>
                                      <p:to>
                                        <p:strVal val="visible"/>
                                      </p:to>
                                    </p:set>
                                    <p:animEffect transition="in" filter="fade">
                                      <p:cBhvr>
                                        <p:cTn id="40" dur="500"/>
                                        <p:tgtEl>
                                          <p:spTgt spid="2">
                                            <p:txEl>
                                              <p:pRg st="7" end="7"/>
                                            </p:txEl>
                                          </p:spTgt>
                                        </p:tgtEl>
                                      </p:cBhvr>
                                    </p:animEffect>
                                  </p:childTnLst>
                                </p:cTn>
                              </p:par>
                            </p:childTnLst>
                          </p:cTn>
                        </p:par>
                        <p:par>
                          <p:cTn id="41" fill="hold">
                            <p:stCondLst>
                              <p:cond delay="4000"/>
                            </p:stCondLst>
                            <p:childTnLst>
                              <p:par>
                                <p:cTn id="42" presetID="16" presetClass="entr" presetSubtype="21" fill="hold" nodeType="afterEffect">
                                  <p:stCondLst>
                                    <p:cond delay="0"/>
                                  </p:stCondLst>
                                  <p:childTnLst>
                                    <p:set>
                                      <p:cBhvr>
                                        <p:cTn id="43" dur="1" fill="hold">
                                          <p:stCondLst>
                                            <p:cond delay="0"/>
                                          </p:stCondLst>
                                        </p:cTn>
                                        <p:tgtEl>
                                          <p:spTgt spid="2">
                                            <p:txEl>
                                              <p:pRg st="8" end="8"/>
                                            </p:txEl>
                                          </p:spTgt>
                                        </p:tgtEl>
                                        <p:attrNameLst>
                                          <p:attrName>style.visibility</p:attrName>
                                        </p:attrNameLst>
                                      </p:cBhvr>
                                      <p:to>
                                        <p:strVal val="visible"/>
                                      </p:to>
                                    </p:set>
                                    <p:animEffect transition="in" filter="barn(inVertical)">
                                      <p:cBhvr>
                                        <p:cTn id="44"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8" name="Freeform 8"/>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2" name="Freeform 12"/>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3" name="Freeform 13"/>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15" name="Freeform 15"/>
          <p:cNvSpPr/>
          <p:nvPr/>
        </p:nvSpPr>
        <p:spPr>
          <a:xfrm rot="-2774507" flipH="1">
            <a:off x="2866543" y="2020931"/>
            <a:ext cx="2807679" cy="1285683"/>
          </a:xfrm>
          <a:custGeom>
            <a:avLst/>
            <a:gdLst/>
            <a:ahLst/>
            <a:cxnLst/>
            <a:rect l="l" t="t" r="r" b="b"/>
            <a:pathLst>
              <a:path w="2807679" h="1285683">
                <a:moveTo>
                  <a:pt x="2807678" y="0"/>
                </a:moveTo>
                <a:lnTo>
                  <a:pt x="0" y="0"/>
                </a:lnTo>
                <a:lnTo>
                  <a:pt x="0" y="1285683"/>
                </a:lnTo>
                <a:lnTo>
                  <a:pt x="2807678" y="1285683"/>
                </a:lnTo>
                <a:lnTo>
                  <a:pt x="2807678"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0" name="Freeform 20"/>
          <p:cNvSpPr/>
          <p:nvPr/>
        </p:nvSpPr>
        <p:spPr>
          <a:xfrm>
            <a:off x="687817" y="8354905"/>
            <a:ext cx="1001258" cy="1441602"/>
          </a:xfrm>
          <a:custGeom>
            <a:avLst/>
            <a:gdLst/>
            <a:ahLst/>
            <a:cxnLst/>
            <a:rect l="l" t="t" r="r" b="b"/>
            <a:pathLst>
              <a:path w="1001258" h="1441602">
                <a:moveTo>
                  <a:pt x="0" y="0"/>
                </a:moveTo>
                <a:lnTo>
                  <a:pt x="1001258" y="0"/>
                </a:lnTo>
                <a:lnTo>
                  <a:pt x="1001258" y="1441602"/>
                </a:lnTo>
                <a:lnTo>
                  <a:pt x="0" y="1441602"/>
                </a:lnTo>
                <a:lnTo>
                  <a:pt x="0" y="0"/>
                </a:lnTo>
                <a:close/>
              </a:path>
            </a:pathLst>
          </a:custGeom>
          <a:blipFill>
            <a:blip r:embed="rId12">
              <a:extLst>
                <a:ext uri="{96DAC541-7B7A-43D3-8B79-37D633B846F1}">
                  <asvg:svgBlip xmlns:asvg="http://schemas.microsoft.com/office/drawing/2016/SVG/main" xmlns="" r:embed="rId21"/>
                </a:ext>
              </a:extLst>
            </a:blip>
            <a:stretch>
              <a:fillRect/>
            </a:stretch>
          </a:blipFill>
        </p:spPr>
      </p:sp>
      <p:sp>
        <p:nvSpPr>
          <p:cNvPr id="21" name="Freeform 21"/>
          <p:cNvSpPr/>
          <p:nvPr/>
        </p:nvSpPr>
        <p:spPr>
          <a:xfrm rot="-3741713" flipV="1">
            <a:off x="16309758" y="8094121"/>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2" name="Freeform 22"/>
          <p:cNvSpPr/>
          <p:nvPr/>
        </p:nvSpPr>
        <p:spPr>
          <a:xfrm rot="-5400000">
            <a:off x="8647843" y="7097795"/>
            <a:ext cx="858964" cy="4114800"/>
          </a:xfrm>
          <a:custGeom>
            <a:avLst/>
            <a:gdLst/>
            <a:ahLst/>
            <a:cxnLst/>
            <a:rect l="l" t="t" r="r" b="b"/>
            <a:pathLst>
              <a:path w="858964" h="4114800">
                <a:moveTo>
                  <a:pt x="0" y="0"/>
                </a:moveTo>
                <a:lnTo>
                  <a:pt x="858964" y="0"/>
                </a:lnTo>
                <a:lnTo>
                  <a:pt x="858964" y="4114800"/>
                </a:lnTo>
                <a:lnTo>
                  <a:pt x="0" y="411480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23" name="Freeform 23"/>
          <p:cNvSpPr/>
          <p:nvPr/>
        </p:nvSpPr>
        <p:spPr>
          <a:xfrm rot="8387412" flipV="1">
            <a:off x="346728" y="498611"/>
            <a:ext cx="2041001" cy="1005657"/>
          </a:xfrm>
          <a:custGeom>
            <a:avLst/>
            <a:gdLst/>
            <a:ahLst/>
            <a:cxnLst/>
            <a:rect l="l" t="t" r="r" b="b"/>
            <a:pathLst>
              <a:path w="2041001" h="1005657">
                <a:moveTo>
                  <a:pt x="0" y="1005657"/>
                </a:moveTo>
                <a:lnTo>
                  <a:pt x="2041000" y="1005657"/>
                </a:lnTo>
                <a:lnTo>
                  <a:pt x="2041000" y="0"/>
                </a:lnTo>
                <a:lnTo>
                  <a:pt x="0" y="0"/>
                </a:lnTo>
                <a:lnTo>
                  <a:pt x="0" y="1005657"/>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24" name="Freeform 24"/>
          <p:cNvSpPr/>
          <p:nvPr/>
        </p:nvSpPr>
        <p:spPr>
          <a:xfrm>
            <a:off x="16796868" y="595185"/>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p:spPr>
      </p:sp>
      <p:grpSp>
        <p:nvGrpSpPr>
          <p:cNvPr id="27" name="Group 26"/>
          <p:cNvGrpSpPr/>
          <p:nvPr/>
        </p:nvGrpSpPr>
        <p:grpSpPr>
          <a:xfrm>
            <a:off x="4128355" y="2287418"/>
            <a:ext cx="10806845" cy="4913482"/>
            <a:chOff x="4354085" y="1526225"/>
            <a:chExt cx="9446480" cy="4173627"/>
          </a:xfrm>
        </p:grpSpPr>
        <p:sp>
          <p:nvSpPr>
            <p:cNvPr id="28" name="Freeform 5"/>
            <p:cNvSpPr/>
            <p:nvPr/>
          </p:nvSpPr>
          <p:spPr>
            <a:xfrm>
              <a:off x="4354085" y="1526225"/>
              <a:ext cx="9446480" cy="4173627"/>
            </a:xfrm>
            <a:custGeom>
              <a:avLst/>
              <a:gdLst/>
              <a:ahLst/>
              <a:cxnLst/>
              <a:rect l="l" t="t" r="r" b="b"/>
              <a:pathLst>
                <a:path w="9446480" h="4173627">
                  <a:moveTo>
                    <a:pt x="0" y="0"/>
                  </a:moveTo>
                  <a:lnTo>
                    <a:pt x="9446480" y="0"/>
                  </a:lnTo>
                  <a:lnTo>
                    <a:pt x="9446480" y="4173627"/>
                  </a:lnTo>
                  <a:lnTo>
                    <a:pt x="0" y="4173627"/>
                  </a:lnTo>
                  <a:lnTo>
                    <a:pt x="0" y="0"/>
                  </a:lnTo>
                  <a:close/>
                </a:path>
              </a:pathLst>
            </a:custGeom>
            <a:blipFill>
              <a:blip r:embed="rId30">
                <a:extLst>
                  <a:ext uri="{96DAC541-7B7A-43D3-8B79-37D633B846F1}">
                    <asvg:svgBlip xmlns:asvg="http://schemas.microsoft.com/office/drawing/2016/SVG/main" xmlns="" r:embed="rId5"/>
                  </a:ext>
                </a:extLst>
              </a:blip>
              <a:stretch>
                <a:fillRect/>
              </a:stretch>
            </a:blipFill>
          </p:spPr>
        </p:sp>
        <p:sp>
          <p:nvSpPr>
            <p:cNvPr id="29" name="Freeform 6"/>
            <p:cNvSpPr/>
            <p:nvPr/>
          </p:nvSpPr>
          <p:spPr>
            <a:xfrm>
              <a:off x="4560315" y="1617341"/>
              <a:ext cx="9034021" cy="3882321"/>
            </a:xfrm>
            <a:custGeom>
              <a:avLst/>
              <a:gdLst/>
              <a:ahLst/>
              <a:cxnLst/>
              <a:rect l="l" t="t" r="r" b="b"/>
              <a:pathLst>
                <a:path w="9034021" h="3991395">
                  <a:moveTo>
                    <a:pt x="0" y="0"/>
                  </a:moveTo>
                  <a:lnTo>
                    <a:pt x="9034020" y="0"/>
                  </a:lnTo>
                  <a:lnTo>
                    <a:pt x="9034020" y="3991395"/>
                  </a:lnTo>
                  <a:lnTo>
                    <a:pt x="0" y="3991395"/>
                  </a:lnTo>
                  <a:lnTo>
                    <a:pt x="0" y="0"/>
                  </a:lnTo>
                  <a:close/>
                </a:path>
              </a:pathLst>
            </a:custGeom>
            <a:blipFill>
              <a:blip r:embed="rId31">
                <a:extLst>
                  <a:ext uri="{96DAC541-7B7A-43D3-8B79-37D633B846F1}">
                    <asvg:svgBlip xmlns:asvg="http://schemas.microsoft.com/office/drawing/2016/SVG/main" xmlns="" r:embed="rId7"/>
                  </a:ext>
                </a:extLst>
              </a:blip>
              <a:stretch>
                <a:fillRect/>
              </a:stretch>
            </a:blipFill>
          </p:spPr>
        </p:sp>
      </p:grpSp>
      <p:sp>
        <p:nvSpPr>
          <p:cNvPr id="31" name="Rectangle 30"/>
          <p:cNvSpPr/>
          <p:nvPr/>
        </p:nvSpPr>
        <p:spPr>
          <a:xfrm>
            <a:off x="4896964" y="2993858"/>
            <a:ext cx="9144000" cy="3093154"/>
          </a:xfrm>
          <a:prstGeom prst="rect">
            <a:avLst/>
          </a:prstGeom>
        </p:spPr>
        <p:txBody>
          <a:bodyP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6500" b="1" i="0" u="none" strike="noStrike" kern="1200" cap="none" spc="0" normalizeH="0" baseline="0" noProof="0" smtClean="0">
                <a:ln>
                  <a:noFill/>
                </a:ln>
                <a:solidFill>
                  <a:srgbClr val="5B96A9"/>
                </a:solidFill>
                <a:effectLst/>
                <a:uLnTx/>
                <a:uFillTx/>
                <a:latin typeface="Arial" panose="020B0604020202020204" pitchFamily="34" charset="0"/>
                <a:ea typeface="+mn-ea"/>
                <a:cs typeface="Arial" panose="020B0604020202020204" pitchFamily="34" charset="0"/>
              </a:rPr>
              <a:t>2. </a:t>
            </a:r>
            <a:endParaRPr kumimoji="0" lang="en-US" sz="6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a:p>
            <a:pPr lvl="0" algn="ctr">
              <a:lnSpc>
                <a:spcPct val="150000"/>
              </a:lnSpc>
            </a:pPr>
            <a:r>
              <a:rPr lang="en-US" sz="6500" b="1">
                <a:solidFill>
                  <a:srgbClr val="5B96A9"/>
                </a:solidFill>
                <a:latin typeface="Arial" panose="020B0604020202020204" pitchFamily="34" charset="0"/>
                <a:cs typeface="Arial" panose="020B0604020202020204" pitchFamily="34" charset="0"/>
              </a:rPr>
              <a:t>ĐA THỨC THU GỌN</a:t>
            </a:r>
            <a:endParaRPr kumimoji="0" lang="en-US" sz="6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36729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3962399" y="563122"/>
            <a:ext cx="10515600" cy="2980178"/>
            <a:chOff x="4207932" y="288505"/>
            <a:chExt cx="10515600" cy="2980178"/>
          </a:xfrm>
        </p:grpSpPr>
        <p:grpSp>
          <p:nvGrpSpPr>
            <p:cNvPr id="16" name="Group 2"/>
            <p:cNvGrpSpPr/>
            <p:nvPr/>
          </p:nvGrpSpPr>
          <p:grpSpPr>
            <a:xfrm>
              <a:off x="4207932" y="288505"/>
              <a:ext cx="10515600" cy="2980178"/>
              <a:chOff x="-647827" y="-28575"/>
              <a:chExt cx="3924883" cy="841375"/>
            </a:xfrm>
          </p:grpSpPr>
          <p:sp>
            <p:nvSpPr>
              <p:cNvPr id="18" name="Freeform 3"/>
              <p:cNvSpPr/>
              <p:nvPr/>
            </p:nvSpPr>
            <p:spPr>
              <a:xfrm>
                <a:off x="-647827" y="0"/>
                <a:ext cx="3924883"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Rectangle 16"/>
            <p:cNvSpPr/>
            <p:nvPr/>
          </p:nvSpPr>
          <p:spPr>
            <a:xfrm>
              <a:off x="4520333" y="440391"/>
              <a:ext cx="10020692" cy="942053"/>
            </a:xfrm>
            <a:prstGeom prst="rect">
              <a:avLst/>
            </a:prstGeom>
          </p:spPr>
          <p:txBody>
            <a:bodyPr wrap="none">
              <a:spAutoFit/>
            </a:bodyPr>
            <a:lstStyle/>
            <a:p>
              <a:pPr lvl="0" algn="just">
                <a:lnSpc>
                  <a:spcPct val="150000"/>
                </a:lnSpc>
                <a:spcAft>
                  <a:spcPts val="600"/>
                </a:spcAft>
              </a:pPr>
              <a:r>
                <a:rPr lang="nl-NL" sz="4200" b="1">
                  <a:solidFill>
                    <a:prstClr val="white"/>
                  </a:solidFill>
                  <a:latin typeface="Arial" panose="020B0604020202020204" pitchFamily="34" charset="0"/>
                  <a:ea typeface="Times New Roman" panose="02020603050405020304" pitchFamily="18" charset="0"/>
                  <a:cs typeface="Arial" panose="020B0604020202020204" pitchFamily="34" charset="0"/>
                </a:rPr>
                <a:t>Đa thức thu gọn. Thu gọn một đa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6" name="TextBox 25"/>
              <p:cNvSpPr txBox="1"/>
              <p:nvPr/>
            </p:nvSpPr>
            <p:spPr>
              <a:xfrm>
                <a:off x="1905000" y="6057900"/>
                <a:ext cx="16738715" cy="3447995"/>
              </a:xfrm>
              <a:prstGeom prst="rect">
                <a:avLst/>
              </a:prstGeom>
              <a:noFill/>
            </p:spPr>
            <p:txBody>
              <a:bodyPr wrap="square" rtlCol="0">
                <a:spAutoFit/>
              </a:bodyPr>
              <a:lstStyle/>
              <a:p>
                <a:pPr marL="571500" indent="-571500" algn="just">
                  <a:lnSpc>
                    <a:spcPct val="150000"/>
                  </a:lnSpc>
                  <a:spcAft>
                    <a:spcPts val="800"/>
                  </a:spcAft>
                  <a:buFont typeface="Arial" panose="020B0604020202020204" pitchFamily="34" charset="0"/>
                  <a:buChar char="•"/>
                </a:pP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Đa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thức A có hạng tử </a:t>
                </a:r>
                <a14:m>
                  <m:oMath xmlns:m="http://schemas.openxmlformats.org/officeDocument/2006/math">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oMath>
                </a14:m>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f>
                      <m:f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oMath>
                </a14:m>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đồng </a:t>
                </a:r>
                <a:r>
                  <a:rPr lang="nl-NL" sz="40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dạng.</a:t>
                </a:r>
                <a:endParaRPr lang="en-US" sz="4000" smtClean="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nl-NL" sz="4000" smtClean="0">
                    <a:solidFill>
                      <a:srgbClr val="000000"/>
                    </a:solidFill>
                    <a:effectLst/>
                    <a:latin typeface="Arial" panose="020B0604020202020204" pitchFamily="34" charset="0"/>
                    <a:ea typeface="Calibri" panose="020F0502020204030204" pitchFamily="34" charset="0"/>
                    <a:cs typeface="Arial" panose="020B0604020202020204" pitchFamily="34" charset="0"/>
                  </a:rPr>
                  <a:t>Đa </a:t>
                </a:r>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thức B không có hạng tử nào đồng dạng.</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Vậy ta nói đa thức B là một </a:t>
                </a:r>
                <a:r>
                  <a:rPr lang="nl-NL" sz="4000" b="1" i="1">
                    <a:solidFill>
                      <a:srgbClr val="000000"/>
                    </a:solidFill>
                    <a:effectLst/>
                    <a:latin typeface="Arial" panose="020B0604020202020204" pitchFamily="34" charset="0"/>
                    <a:ea typeface="Calibri" panose="020F0502020204030204" pitchFamily="34" charset="0"/>
                    <a:cs typeface="Arial" panose="020B0604020202020204" pitchFamily="34" charset="0"/>
                  </a:rPr>
                  <a:t>đa thức thu gọn</a:t>
                </a:r>
                <a:r>
                  <a:rPr lang="nl-NL" sz="400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6" name="TextBox 25"/>
              <p:cNvSpPr txBox="1">
                <a:spLocks noRot="1" noChangeAspect="1" noMove="1" noResize="1" noEditPoints="1" noAdjustHandles="1" noChangeArrowheads="1" noChangeShapeType="1" noTextEdit="1"/>
              </p:cNvSpPr>
              <p:nvPr/>
            </p:nvSpPr>
            <p:spPr>
              <a:xfrm>
                <a:off x="1905000" y="6057900"/>
                <a:ext cx="16738715" cy="3447995"/>
              </a:xfrm>
              <a:prstGeom prst="rect">
                <a:avLst/>
              </a:prstGeom>
              <a:blipFill>
                <a:blip r:embed="rId2"/>
                <a:stretch>
                  <a:fillRect l="-1311" b="-3540"/>
                </a:stretch>
              </a:blipFill>
            </p:spPr>
            <p:txBody>
              <a:bodyPr/>
              <a:lstStyle/>
              <a:p>
                <a:r>
                  <a:rPr lang="en-US">
                    <a:noFill/>
                  </a:rPr>
                  <a:t> </a:t>
                </a:r>
              </a:p>
            </p:txBody>
          </p:sp>
        </mc:Fallback>
      </mc:AlternateContent>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3">
                <a:extLst>
                  <a:ext uri="{96DAC541-7B7A-43D3-8B79-37D633B846F1}">
                    <asvg:svgBlip xmlns:asvg="http://schemas.microsoft.com/office/drawing/2016/SVG/main" xmlns="" r:embed="rId9"/>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3">
                <a:extLst>
                  <a:ext uri="{96DAC541-7B7A-43D3-8B79-37D633B846F1}">
                    <asvg:svgBlip xmlns:asvg="http://schemas.microsoft.com/office/drawing/2016/SVG/main" xmlns="" r:embed="rId9"/>
                  </a:ext>
                </a:extLst>
              </a:blip>
              <a:stretch>
                <a:fillRect/>
              </a:stretch>
            </a:blipFill>
          </p:spPr>
        </p:sp>
      </p:grpSp>
      <p:pic>
        <p:nvPicPr>
          <p:cNvPr id="36" name="Picture 35"/>
          <p:cNvPicPr>
            <a:picLocks noChangeAspect="1"/>
          </p:cNvPicPr>
          <p:nvPr/>
        </p:nvPicPr>
        <p:blipFill>
          <a:blip r:embed="rId10"/>
          <a:stretch>
            <a:fillRect/>
          </a:stretch>
        </p:blipFill>
        <p:spPr>
          <a:xfrm rot="7816805">
            <a:off x="17100107" y="73422"/>
            <a:ext cx="810532" cy="1405766"/>
          </a:xfrm>
          <a:prstGeom prst="rect">
            <a:avLst/>
          </a:prstGeom>
        </p:spPr>
      </p:pic>
      <p:pic>
        <p:nvPicPr>
          <p:cNvPr id="37" name="Picture 36"/>
          <p:cNvPicPr>
            <a:picLocks noChangeAspect="1"/>
          </p:cNvPicPr>
          <p:nvPr/>
        </p:nvPicPr>
        <p:blipFill>
          <a:blip r:embed="rId11"/>
          <a:stretch>
            <a:fillRect/>
          </a:stretch>
        </p:blipFill>
        <p:spPr>
          <a:xfrm flipH="1">
            <a:off x="16363420" y="7200900"/>
            <a:ext cx="1543580" cy="2651188"/>
          </a:xfrm>
          <a:prstGeom prst="rect">
            <a:avLst/>
          </a:prstGeom>
        </p:spPr>
      </p:pic>
      <p:pic>
        <p:nvPicPr>
          <p:cNvPr id="39" name="Picture 38"/>
          <p:cNvPicPr>
            <a:picLocks noChangeAspect="1"/>
          </p:cNvPicPr>
          <p:nvPr/>
        </p:nvPicPr>
        <p:blipFill>
          <a:blip r:embed="rId12"/>
          <a:stretch>
            <a:fillRect/>
          </a:stretch>
        </p:blipFill>
        <p:spPr>
          <a:xfrm>
            <a:off x="586456" y="9478804"/>
            <a:ext cx="873677" cy="770096"/>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1905000" y="2246694"/>
                <a:ext cx="13792200" cy="2744406"/>
              </a:xfrm>
              <a:prstGeom prst="rect">
                <a:avLst/>
              </a:prstGeom>
            </p:spPr>
            <p:txBody>
              <a:bodyPr wrap="square">
                <a:spAutoFit/>
              </a:bodyPr>
              <a:lstStyle/>
              <a:p>
                <a:pPr algn="just">
                  <a:lnSpc>
                    <a:spcPct val="150000"/>
                  </a:lnSpc>
                </a:pP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Q</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uan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sát hai đa thức A và B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sau</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en-US" sz="4000" smtClean="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𝐴</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1</m:t>
                          </m:r>
                        </m:num>
                        <m:den>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𝐵</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𝑦</m:t>
                          </m:r>
                        </m:e>
                        <m: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+2</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𝑥𝑦</m:t>
                      </m:r>
                      <m:r>
                        <a:rPr lang="nl-NL" sz="4000"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905000" y="2246694"/>
                <a:ext cx="13792200" cy="2744406"/>
              </a:xfrm>
              <a:prstGeom prst="rect">
                <a:avLst/>
              </a:prstGeom>
              <a:blipFill>
                <a:blip r:embed="rId13"/>
                <a:stretch>
                  <a:fillRect l="-1592"/>
                </a:stretch>
              </a:blipFill>
            </p:spPr>
            <p:txBody>
              <a:bodyPr/>
              <a:lstStyle/>
              <a:p>
                <a:r>
                  <a:rPr lang="en-US">
                    <a:noFill/>
                  </a:rPr>
                  <a:t> </a:t>
                </a:r>
              </a:p>
            </p:txBody>
          </p:sp>
        </mc:Fallback>
      </mc:AlternateContent>
      <p:sp>
        <p:nvSpPr>
          <p:cNvPr id="22" name="Rectangle 21"/>
          <p:cNvSpPr/>
          <p:nvPr/>
        </p:nvSpPr>
        <p:spPr>
          <a:xfrm>
            <a:off x="1897756" y="5219700"/>
            <a:ext cx="2521844" cy="707886"/>
          </a:xfrm>
          <a:prstGeom prst="rect">
            <a:avLst/>
          </a:prstGeom>
        </p:spPr>
        <p:txBody>
          <a:bodyPr wrap="none">
            <a:spAutoFit/>
          </a:bodyPr>
          <a:lstStyle/>
          <a:p>
            <a:r>
              <a:rPr lang="en-US" sz="4000" b="1" i="1" u="sng" smtClean="0">
                <a:solidFill>
                  <a:srgbClr val="C00000"/>
                </a:solidFill>
                <a:latin typeface="Arial" panose="020B0604020202020204" pitchFamily="34" charset="0"/>
                <a:ea typeface="Times New Roman" panose="02020603050405020304" pitchFamily="18" charset="0"/>
                <a:cs typeface="Arial" panose="020B0604020202020204" pitchFamily="34" charset="0"/>
              </a:rPr>
              <a:t>Nhận xét:</a:t>
            </a:r>
            <a:endParaRPr lang="en-US" sz="4000" b="1" i="1" u="sng">
              <a:solidFill>
                <a:srgbClr val="C00000"/>
              </a:solidFill>
            </a:endParaRPr>
          </a:p>
        </p:txBody>
      </p:sp>
      <p:pic>
        <p:nvPicPr>
          <p:cNvPr id="4" name="Picture 3"/>
          <p:cNvPicPr>
            <a:picLocks noChangeAspect="1"/>
          </p:cNvPicPr>
          <p:nvPr/>
        </p:nvPicPr>
        <p:blipFill>
          <a:blip r:embed="rId14"/>
          <a:stretch>
            <a:fillRect/>
          </a:stretch>
        </p:blipFill>
        <p:spPr>
          <a:xfrm>
            <a:off x="470010" y="563122"/>
            <a:ext cx="1749704" cy="1249788"/>
          </a:xfrm>
          <a:prstGeom prst="rect">
            <a:avLst/>
          </a:prstGeom>
        </p:spPr>
      </p:pic>
    </p:spTree>
    <p:extLst>
      <p:ext uri="{BB962C8B-B14F-4D97-AF65-F5344CB8AC3E}">
        <p14:creationId xmlns:p14="http://schemas.microsoft.com/office/powerpoint/2010/main" val="2256381367"/>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par>
                          <p:cTn id="18" fill="hold">
                            <p:stCondLst>
                              <p:cond delay="500"/>
                            </p:stCondLst>
                            <p:childTnLst>
                              <p:par>
                                <p:cTn id="19" presetID="22" presetClass="entr" presetSubtype="4" fill="hold" nodeType="afterEffect">
                                  <p:stCondLst>
                                    <p:cond delay="0"/>
                                  </p:stCondLst>
                                  <p:childTnLst>
                                    <p:set>
                                      <p:cBhvr>
                                        <p:cTn id="20" dur="1" fill="hold">
                                          <p:stCondLst>
                                            <p:cond delay="0"/>
                                          </p:stCondLst>
                                        </p:cTn>
                                        <p:tgtEl>
                                          <p:spTgt spid="26">
                                            <p:txEl>
                                              <p:pRg st="0" end="0"/>
                                            </p:txEl>
                                          </p:spTgt>
                                        </p:tgtEl>
                                        <p:attrNameLst>
                                          <p:attrName>style.visibility</p:attrName>
                                        </p:attrNameLst>
                                      </p:cBhvr>
                                      <p:to>
                                        <p:strVal val="visible"/>
                                      </p:to>
                                    </p:set>
                                    <p:animEffect transition="in" filter="wipe(down)">
                                      <p:cBhvr>
                                        <p:cTn id="21" dur="500"/>
                                        <p:tgtEl>
                                          <p:spTgt spid="26">
                                            <p:txEl>
                                              <p:pRg st="0" end="0"/>
                                            </p:txEl>
                                          </p:spTgt>
                                        </p:tgtEl>
                                      </p:cBhvr>
                                    </p:animEffect>
                                  </p:childTnLst>
                                </p:cTn>
                              </p:par>
                            </p:childTnLst>
                          </p:cTn>
                        </p:par>
                        <p:par>
                          <p:cTn id="22" fill="hold">
                            <p:stCondLst>
                              <p:cond delay="1000"/>
                            </p:stCondLst>
                            <p:childTnLst>
                              <p:par>
                                <p:cTn id="23" presetID="14" presetClass="entr" presetSubtype="10" fill="hold" nodeType="afterEffect">
                                  <p:stCondLst>
                                    <p:cond delay="0"/>
                                  </p:stCondLst>
                                  <p:childTnLst>
                                    <p:set>
                                      <p:cBhvr>
                                        <p:cTn id="24" dur="1" fill="hold">
                                          <p:stCondLst>
                                            <p:cond delay="0"/>
                                          </p:stCondLst>
                                        </p:cTn>
                                        <p:tgtEl>
                                          <p:spTgt spid="26">
                                            <p:txEl>
                                              <p:pRg st="1" end="1"/>
                                            </p:txEl>
                                          </p:spTgt>
                                        </p:tgtEl>
                                        <p:attrNameLst>
                                          <p:attrName>style.visibility</p:attrName>
                                        </p:attrNameLst>
                                      </p:cBhvr>
                                      <p:to>
                                        <p:strVal val="visible"/>
                                      </p:to>
                                    </p:set>
                                    <p:animEffect transition="in" filter="randombar(horizontal)">
                                      <p:cBhvr>
                                        <p:cTn id="25" dur="500"/>
                                        <p:tgtEl>
                                          <p:spTgt spid="26">
                                            <p:txEl>
                                              <p:pRg st="1" end="1"/>
                                            </p:txEl>
                                          </p:spTgt>
                                        </p:tgtEl>
                                      </p:cBhvr>
                                    </p:animEffect>
                                  </p:childTnLst>
                                </p:cTn>
                              </p:par>
                            </p:childTnLst>
                          </p:cTn>
                        </p:par>
                        <p:par>
                          <p:cTn id="26" fill="hold">
                            <p:stCondLst>
                              <p:cond delay="1500"/>
                            </p:stCondLst>
                            <p:childTnLst>
                              <p:par>
                                <p:cTn id="27" presetID="16" presetClass="entr" presetSubtype="21" fill="hold" nodeType="afterEffect">
                                  <p:stCondLst>
                                    <p:cond delay="0"/>
                                  </p:stCondLst>
                                  <p:childTnLst>
                                    <p:set>
                                      <p:cBhvr>
                                        <p:cTn id="28" dur="1" fill="hold">
                                          <p:stCondLst>
                                            <p:cond delay="0"/>
                                          </p:stCondLst>
                                        </p:cTn>
                                        <p:tgtEl>
                                          <p:spTgt spid="26">
                                            <p:txEl>
                                              <p:pRg st="2" end="2"/>
                                            </p:txEl>
                                          </p:spTgt>
                                        </p:tgtEl>
                                        <p:attrNameLst>
                                          <p:attrName>style.visibility</p:attrName>
                                        </p:attrNameLst>
                                      </p:cBhvr>
                                      <p:to>
                                        <p:strVal val="visible"/>
                                      </p:to>
                                    </p:set>
                                    <p:animEffect transition="in" filter="barn(inVertical)">
                                      <p:cBhvr>
                                        <p:cTn id="29"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8669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8669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1849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7" name="Freeform 4"/>
          <p:cNvSpPr/>
          <p:nvPr/>
        </p:nvSpPr>
        <p:spPr>
          <a:xfrm>
            <a:off x="9230374" y="5448300"/>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9" name="Rectangle 38"/>
          <p:cNvSpPr/>
          <p:nvPr/>
        </p:nvSpPr>
        <p:spPr>
          <a:xfrm>
            <a:off x="7192795" y="10798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KẾT LUẬN</a:t>
            </a:r>
          </a:p>
        </p:txBody>
      </p:sp>
      <p:grpSp>
        <p:nvGrpSpPr>
          <p:cNvPr id="42" name="Group 41"/>
          <p:cNvGrpSpPr/>
          <p:nvPr/>
        </p:nvGrpSpPr>
        <p:grpSpPr>
          <a:xfrm>
            <a:off x="2438400" y="2554637"/>
            <a:ext cx="12877800" cy="2969863"/>
            <a:chOff x="2368476" y="3476723"/>
            <a:chExt cx="12877800" cy="2969863"/>
          </a:xfrm>
        </p:grpSpPr>
        <p:pic>
          <p:nvPicPr>
            <p:cNvPr id="38" name="Picture 37"/>
            <p:cNvPicPr>
              <a:picLocks noChangeAspect="1"/>
            </p:cNvPicPr>
            <p:nvPr/>
          </p:nvPicPr>
          <p:blipFill>
            <a:blip r:embed="rId4"/>
            <a:stretch>
              <a:fillRect/>
            </a:stretch>
          </p:blipFill>
          <p:spPr>
            <a:xfrm>
              <a:off x="2368476" y="3476723"/>
              <a:ext cx="12877800" cy="2969863"/>
            </a:xfrm>
            <a:prstGeom prst="rect">
              <a:avLst/>
            </a:prstGeom>
          </p:spPr>
        </p:pic>
        <p:sp>
          <p:nvSpPr>
            <p:cNvPr id="41" name="Rectangle 40"/>
            <p:cNvSpPr/>
            <p:nvPr/>
          </p:nvSpPr>
          <p:spPr>
            <a:xfrm>
              <a:off x="3443333" y="3844014"/>
              <a:ext cx="10812344" cy="1954831"/>
            </a:xfrm>
            <a:prstGeom prst="rect">
              <a:avLst/>
            </a:prstGeom>
          </p:spPr>
          <p:txBody>
            <a:bodyPr wrap="square">
              <a:spAutoFit/>
            </a:bodyPr>
            <a:lstStyle/>
            <a:p>
              <a:pPr lvl="0" algn="just">
                <a:lnSpc>
                  <a:spcPct val="150000"/>
                </a:lnSpc>
                <a:defRPr/>
              </a:pPr>
              <a:r>
                <a:rPr lang="vi-VN" sz="4300" b="1">
                  <a:solidFill>
                    <a:prstClr val="black"/>
                  </a:solidFill>
                  <a:ea typeface="Times New Roman" panose="02020603050405020304" pitchFamily="18" charset="0"/>
                  <a:cs typeface="Arial" panose="020B0604020202020204" pitchFamily="34" charset="0"/>
                </a:rPr>
                <a:t>Đa thức thu gọn là đa thức không có hai hạng tử nào đồng dạng.</a:t>
              </a:r>
              <a:endParaRPr kumimoji="0" lang="vi-VN" sz="43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43" name="Picture 42"/>
          <p:cNvPicPr>
            <a:picLocks noChangeAspect="1"/>
          </p:cNvPicPr>
          <p:nvPr/>
        </p:nvPicPr>
        <p:blipFill>
          <a:blip r:embed="rId5"/>
          <a:stretch>
            <a:fillRect/>
          </a:stretch>
        </p:blipFill>
        <p:spPr>
          <a:xfrm>
            <a:off x="13335001" y="4942113"/>
            <a:ext cx="1463167" cy="743776"/>
          </a:xfrm>
          <a:prstGeom prst="rect">
            <a:avLst/>
          </a:prstGeom>
        </p:spPr>
      </p:pic>
      <p:pic>
        <p:nvPicPr>
          <p:cNvPr id="44" name="Picture 43"/>
          <p:cNvPicPr>
            <a:picLocks noChangeAspect="1"/>
          </p:cNvPicPr>
          <p:nvPr/>
        </p:nvPicPr>
        <p:blipFill>
          <a:blip r:embed="rId6"/>
          <a:stretch>
            <a:fillRect/>
          </a:stretch>
        </p:blipFill>
        <p:spPr>
          <a:xfrm>
            <a:off x="521875" y="698188"/>
            <a:ext cx="1097375" cy="8279086"/>
          </a:xfrm>
          <a:prstGeom prst="rect">
            <a:avLst/>
          </a:prstGeom>
        </p:spPr>
      </p:pic>
      <p:pic>
        <p:nvPicPr>
          <p:cNvPr id="45" name="Picture 44"/>
          <p:cNvPicPr>
            <a:picLocks noChangeAspect="1"/>
          </p:cNvPicPr>
          <p:nvPr/>
        </p:nvPicPr>
        <p:blipFill>
          <a:blip r:embed="rId7"/>
          <a:stretch>
            <a:fillRect/>
          </a:stretch>
        </p:blipFill>
        <p:spPr>
          <a:xfrm>
            <a:off x="16502956" y="372787"/>
            <a:ext cx="1261981" cy="1518036"/>
          </a:xfrm>
          <a:prstGeom prst="rect">
            <a:avLst/>
          </a:prstGeom>
        </p:spPr>
      </p:pic>
      <p:pic>
        <p:nvPicPr>
          <p:cNvPr id="46" name="Picture 45"/>
          <p:cNvPicPr>
            <a:picLocks noChangeAspect="1"/>
          </p:cNvPicPr>
          <p:nvPr/>
        </p:nvPicPr>
        <p:blipFill>
          <a:blip r:embed="rId8"/>
          <a:stretch>
            <a:fillRect/>
          </a:stretch>
        </p:blipFill>
        <p:spPr>
          <a:xfrm>
            <a:off x="7291503" y="8420100"/>
            <a:ext cx="3019191" cy="1676545"/>
          </a:xfrm>
          <a:prstGeom prst="rect">
            <a:avLst/>
          </a:prstGeom>
        </p:spPr>
      </p:pic>
      <p:sp>
        <p:nvSpPr>
          <p:cNvPr id="47" name="Rectangle 46"/>
          <p:cNvSpPr/>
          <p:nvPr/>
        </p:nvSpPr>
        <p:spPr>
          <a:xfrm>
            <a:off x="2151521" y="6127551"/>
            <a:ext cx="13565859" cy="1911549"/>
          </a:xfrm>
          <a:prstGeom prst="rect">
            <a:avLst/>
          </a:prstGeom>
          <a:solidFill>
            <a:srgbClr val="FBF6EB"/>
          </a:solidFill>
        </p:spPr>
        <p:txBody>
          <a:bodyPr wrap="square">
            <a:spAutoFit/>
          </a:bodyPr>
          <a:lstStyle/>
          <a:p>
            <a:pPr lvl="0" algn="just" fontAlgn="base">
              <a:lnSpc>
                <a:spcPct val="150000"/>
              </a:lnSpc>
              <a:spcAft>
                <a:spcPts val="800"/>
              </a:spcAft>
            </a:pPr>
            <a:r>
              <a:rPr lang="nl-NL" sz="4200" b="1" i="1" u="sng">
                <a:solidFill>
                  <a:srgbClr val="1F497D"/>
                </a:solidFill>
                <a:latin typeface="Arial" panose="020B0604020202020204" pitchFamily="34" charset="0"/>
                <a:ea typeface="Times New Roman" panose="02020603050405020304" pitchFamily="18" charset="0"/>
                <a:cs typeface="Arial" panose="020B0604020202020204" pitchFamily="34" charset="0"/>
              </a:rPr>
              <a:t>Chú </a:t>
            </a:r>
            <a:r>
              <a:rPr lang="nl-NL" sz="4200" b="1" i="1" u="sng">
                <a:solidFill>
                  <a:srgbClr val="1F497D"/>
                </a:solidFill>
                <a:latin typeface="Arial" panose="020B0604020202020204" pitchFamily="34" charset="0"/>
                <a:ea typeface="Times New Roman" panose="02020603050405020304" pitchFamily="18" charset="0"/>
                <a:cs typeface="Arial" panose="020B0604020202020204" pitchFamily="34" charset="0"/>
              </a:rPr>
              <a:t>ý</a:t>
            </a:r>
            <a:r>
              <a:rPr lang="nl-NL" sz="4200" b="1" i="1" u="sng" smtClean="0">
                <a:solidFill>
                  <a:srgbClr val="1F497D"/>
                </a:solidFill>
                <a:latin typeface="Arial" panose="020B0604020202020204" pitchFamily="34" charset="0"/>
                <a:ea typeface="Times New Roman" panose="02020603050405020304" pitchFamily="18" charset="0"/>
                <a:cs typeface="Arial" panose="020B0604020202020204" pitchFamily="34" charset="0"/>
              </a:rPr>
              <a:t>: </a:t>
            </a:r>
            <a:r>
              <a:rPr lang="vi-VN" sz="4200" smtClean="0">
                <a:solidFill>
                  <a:srgbClr val="000000"/>
                </a:solidFill>
                <a:ea typeface="Times New Roman" panose="02020603050405020304" pitchFamily="18" charset="0"/>
                <a:cs typeface="Arial" panose="020B0604020202020204" pitchFamily="34" charset="0"/>
              </a:rPr>
              <a:t>Ta thường viết một đa thức dưới dạng thu gọn (nếu không có yêu cầu gì khác).</a:t>
            </a:r>
            <a:endParaRPr lang="vi-VN" sz="4200">
              <a:solidFill>
                <a:srgbClr val="000000"/>
              </a:solidFill>
              <a:ea typeface="Times New Roman" panose="02020603050405020304" pitchFamily="18" charset="0"/>
              <a:cs typeface="Arial" panose="020B0604020202020204" pitchFamily="34" charset="0"/>
            </a:endParaRPr>
          </a:p>
        </p:txBody>
      </p:sp>
      <p:pic>
        <p:nvPicPr>
          <p:cNvPr id="5" name="Picture 4"/>
          <p:cNvPicPr>
            <a:picLocks noChangeAspect="1"/>
          </p:cNvPicPr>
          <p:nvPr/>
        </p:nvPicPr>
        <p:blipFill>
          <a:blip r:embed="rId9"/>
          <a:stretch>
            <a:fillRect/>
          </a:stretch>
        </p:blipFill>
        <p:spPr>
          <a:xfrm>
            <a:off x="15354645" y="7403675"/>
            <a:ext cx="954583" cy="804133"/>
          </a:xfrm>
          <a:prstGeom prst="rect">
            <a:avLst/>
          </a:prstGeom>
        </p:spPr>
      </p:pic>
    </p:spTree>
    <p:extLst>
      <p:ext uri="{BB962C8B-B14F-4D97-AF65-F5344CB8AC3E}">
        <p14:creationId xmlns:p14="http://schemas.microsoft.com/office/powerpoint/2010/main" val="3515424773"/>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down)">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randombar(horizontal)">
                                      <p:cBhvr>
                                        <p:cTn id="16" dur="500"/>
                                        <p:tgtEl>
                                          <p:spTgt spid="47"/>
                                        </p:tgtEl>
                                      </p:cBhvr>
                                    </p:animEffect>
                                  </p:childTnLst>
                                </p:cTn>
                              </p:par>
                              <p:par>
                                <p:cTn id="17" presetID="14"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3962399" y="563122"/>
            <a:ext cx="10515600" cy="2980178"/>
            <a:chOff x="4207932" y="288505"/>
            <a:chExt cx="10515600" cy="2980178"/>
          </a:xfrm>
        </p:grpSpPr>
        <p:grpSp>
          <p:nvGrpSpPr>
            <p:cNvPr id="16" name="Group 2"/>
            <p:cNvGrpSpPr/>
            <p:nvPr/>
          </p:nvGrpSpPr>
          <p:grpSpPr>
            <a:xfrm>
              <a:off x="4207932" y="288505"/>
              <a:ext cx="10515600" cy="2980178"/>
              <a:chOff x="-647827" y="-28575"/>
              <a:chExt cx="3924883" cy="841375"/>
            </a:xfrm>
          </p:grpSpPr>
          <p:sp>
            <p:nvSpPr>
              <p:cNvPr id="18" name="Freeform 3"/>
              <p:cNvSpPr/>
              <p:nvPr/>
            </p:nvSpPr>
            <p:spPr>
              <a:xfrm>
                <a:off x="-647827" y="0"/>
                <a:ext cx="3924883"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Rectangle 16"/>
            <p:cNvSpPr/>
            <p:nvPr/>
          </p:nvSpPr>
          <p:spPr>
            <a:xfrm>
              <a:off x="4520333" y="440391"/>
              <a:ext cx="10020692"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Đa thức thu gọn. Thu gọn một đa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6" name="TextBox 25"/>
          <p:cNvSpPr txBox="1"/>
          <p:nvPr/>
        </p:nvSpPr>
        <p:spPr>
          <a:xfrm>
            <a:off x="1031761" y="5461107"/>
            <a:ext cx="16738715" cy="901593"/>
          </a:xfrm>
          <a:prstGeom prst="rect">
            <a:avLst/>
          </a:prstGeom>
          <a:noFill/>
        </p:spPr>
        <p:txBody>
          <a:bodyPr wrap="square" rtlCol="0">
            <a:spAutoFit/>
          </a:bodyPr>
          <a:lstStyle/>
          <a:p>
            <a:pPr marL="571500" marR="0" lvl="0" indent="-571500" algn="just" defTabSz="914400" rtl="0" eaLnBrk="1" fontAlgn="auto" latinLnBrk="0" hangingPunct="1">
              <a:lnSpc>
                <a:spcPct val="150000"/>
              </a:lnSpc>
              <a:spcBef>
                <a:spcPts val="0"/>
              </a:spcBef>
              <a:spcAft>
                <a:spcPts val="800"/>
              </a:spcAft>
              <a:buClrTx/>
              <a:buSzTx/>
              <a:buFont typeface="Arial" panose="020B0604020202020204" pitchFamily="34" charset="0"/>
              <a:buChar char="•"/>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Với</a:t>
            </a:r>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các đa thức có những hạng tử đồng dạng ta có thể thu gọn chúng.</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2">
                <a:extLst>
                  <a:ext uri="{96DAC541-7B7A-43D3-8B79-37D633B846F1}">
                    <asvg:svgBlip xmlns:asvg="http://schemas.microsoft.com/office/drawing/2016/SVG/main" xmlns="" r:embed="rId9"/>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2">
                <a:extLst>
                  <a:ext uri="{96DAC541-7B7A-43D3-8B79-37D633B846F1}">
                    <asvg:svgBlip xmlns:asvg="http://schemas.microsoft.com/office/drawing/2016/SVG/main" xmlns="" r:embed="rId9"/>
                  </a:ext>
                </a:extLst>
              </a:blip>
              <a:stretch>
                <a:fillRect/>
              </a:stretch>
            </a:blipFill>
          </p:spPr>
        </p:sp>
      </p:grpSp>
      <p:pic>
        <p:nvPicPr>
          <p:cNvPr id="36" name="Picture 35"/>
          <p:cNvPicPr>
            <a:picLocks noChangeAspect="1"/>
          </p:cNvPicPr>
          <p:nvPr/>
        </p:nvPicPr>
        <p:blipFill>
          <a:blip r:embed="rId10"/>
          <a:stretch>
            <a:fillRect/>
          </a:stretch>
        </p:blipFill>
        <p:spPr>
          <a:xfrm rot="7816805">
            <a:off x="17100107" y="73422"/>
            <a:ext cx="810532" cy="1405766"/>
          </a:xfrm>
          <a:prstGeom prst="rect">
            <a:avLst/>
          </a:prstGeom>
        </p:spPr>
      </p:pic>
      <p:pic>
        <p:nvPicPr>
          <p:cNvPr id="37" name="Picture 36"/>
          <p:cNvPicPr>
            <a:picLocks noChangeAspect="1"/>
          </p:cNvPicPr>
          <p:nvPr/>
        </p:nvPicPr>
        <p:blipFill>
          <a:blip r:embed="rId11"/>
          <a:stretch>
            <a:fillRect/>
          </a:stretch>
        </p:blipFill>
        <p:spPr>
          <a:xfrm flipH="1">
            <a:off x="16363420" y="7200900"/>
            <a:ext cx="1543580" cy="2651188"/>
          </a:xfrm>
          <a:prstGeom prst="rect">
            <a:avLst/>
          </a:prstGeom>
        </p:spPr>
      </p:pic>
      <p:pic>
        <p:nvPicPr>
          <p:cNvPr id="39" name="Picture 38"/>
          <p:cNvPicPr>
            <a:picLocks noChangeAspect="1"/>
          </p:cNvPicPr>
          <p:nvPr/>
        </p:nvPicPr>
        <p:blipFill>
          <a:blip r:embed="rId12"/>
          <a:stretch>
            <a:fillRect/>
          </a:stretch>
        </p:blipFill>
        <p:spPr>
          <a:xfrm>
            <a:off x="586456" y="9478804"/>
            <a:ext cx="873677" cy="770096"/>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1048693" y="2399094"/>
                <a:ext cx="15658439" cy="2744406"/>
              </a:xfrm>
              <a:prstGeom prst="rect">
                <a:avLst/>
              </a:prstGeom>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r>
                  <a:rPr kumimoji="0" lang="nl-NL"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Quan </a:t>
                </a:r>
                <a:r>
                  <a:rPr kumimoji="0" lang="nl-NL" sz="4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sát hai đa thức A và B sau</a:t>
                </a:r>
                <a:r>
                  <a:rPr kumimoji="0" lang="nl-NL"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𝐴</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den>
                      </m:f>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𝐵</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𝑥𝑦</m:t>
                      </m:r>
                      <m:r>
                        <a:rPr kumimoji="0" lang="nl-NL"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 </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1048693" y="2399094"/>
                <a:ext cx="15658439" cy="2744406"/>
              </a:xfrm>
              <a:prstGeom prst="rect">
                <a:avLst/>
              </a:prstGeom>
              <a:blipFill>
                <a:blip r:embed="rId13"/>
                <a:stretch>
                  <a:fillRect l="-1362"/>
                </a:stretch>
              </a:blipFill>
            </p:spPr>
            <p:txBody>
              <a:bodyPr/>
              <a:lstStyle/>
              <a:p>
                <a:r>
                  <a:rPr lang="en-US">
                    <a:noFill/>
                  </a:rPr>
                  <a:t> </a:t>
                </a:r>
              </a:p>
            </p:txBody>
          </p:sp>
        </mc:Fallback>
      </mc:AlternateContent>
      <p:pic>
        <p:nvPicPr>
          <p:cNvPr id="4" name="Picture 3"/>
          <p:cNvPicPr>
            <a:picLocks noChangeAspect="1"/>
          </p:cNvPicPr>
          <p:nvPr/>
        </p:nvPicPr>
        <p:blipFill>
          <a:blip r:embed="rId14"/>
          <a:stretch>
            <a:fillRect/>
          </a:stretch>
        </p:blipFill>
        <p:spPr>
          <a:xfrm>
            <a:off x="470010" y="563122"/>
            <a:ext cx="1749704" cy="1249788"/>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3352800" y="6705568"/>
                <a:ext cx="10605660" cy="1257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nl-NL" sz="400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r>
                        <a:rPr lang="nl-NL" sz="400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num>
                        <m:den>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oMath>
                  </m:oMathPara>
                </a14:m>
                <a:endParaRPr lang="en-US"/>
              </a:p>
            </p:txBody>
          </p:sp>
        </mc:Choice>
        <mc:Fallback>
          <p:sp>
            <p:nvSpPr>
              <p:cNvPr id="3" name="Rectangle 2"/>
              <p:cNvSpPr>
                <a:spLocks noRot="1" noChangeAspect="1" noMove="1" noResize="1" noEditPoints="1" noAdjustHandles="1" noChangeArrowheads="1" noChangeShapeType="1" noTextEdit="1"/>
              </p:cNvSpPr>
              <p:nvPr/>
            </p:nvSpPr>
            <p:spPr>
              <a:xfrm>
                <a:off x="3352800" y="6705568"/>
                <a:ext cx="10605660" cy="1257332"/>
              </a:xfrm>
              <a:prstGeom prst="rect">
                <a:avLst/>
              </a:prstGeom>
              <a:blipFill>
                <a:blip r:embed="rId1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0987122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animEffect transition="in" filter="wipe(left)">
                                      <p:cBhvr>
                                        <p:cTn id="15" dur="500"/>
                                        <p:tgtEl>
                                          <p:spTgt spid="2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800100"/>
            <a:ext cx="16687800" cy="8763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5"/>
          <p:cNvSpPr txBox="1"/>
          <p:nvPr/>
        </p:nvSpPr>
        <p:spPr>
          <a:xfrm>
            <a:off x="945680" y="813137"/>
            <a:ext cx="2667000" cy="1910779"/>
          </a:xfrm>
          <a:prstGeom prst="rect">
            <a:avLst/>
          </a:prstGeom>
        </p:spPr>
        <p:txBody>
          <a:bodyPr wrap="square" lIns="0" tIns="0" rIns="0" bIns="0" rtlCol="0" anchor="t">
            <a:spAutoFit/>
          </a:bodyPr>
          <a:lstStyle/>
          <a:p>
            <a:pPr marL="0" marR="0" lvl="0" indent="0" algn="ctr" defTabSz="914400" rtl="0" eaLnBrk="1" fontAlgn="auto" latinLnBrk="0" hangingPunct="1">
              <a:lnSpc>
                <a:spcPts val="14857"/>
              </a:lnSpc>
              <a:spcBef>
                <a:spcPts val="0"/>
              </a:spcBef>
              <a:spcAft>
                <a:spcPts val="0"/>
              </a:spcAft>
              <a:buClrTx/>
              <a:buSzTx/>
              <a:buFontTx/>
              <a:buNone/>
              <a:tabLst/>
              <a:defRPr/>
            </a:pPr>
            <a:r>
              <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rPr>
              <a:t>Ví dụ </a:t>
            </a:r>
            <a:r>
              <a:rPr kumimoji="0" lang="en-US" sz="4200" b="1" i="0" u="sng" strike="noStrike" kern="1200" cap="none" spc="0" normalizeH="0" baseline="0" noProof="0" smtClean="0">
                <a:ln>
                  <a:noFill/>
                </a:ln>
                <a:solidFill>
                  <a:srgbClr val="5B96A9"/>
                </a:solidFill>
                <a:effectLst/>
                <a:uLnTx/>
                <a:uFillTx/>
                <a:latin typeface="Arial" panose="020B0604020202020204" pitchFamily="34" charset="0"/>
                <a:ea typeface="+mn-ea"/>
                <a:cs typeface="Arial" panose="020B0604020202020204" pitchFamily="34" charset="0"/>
              </a:rPr>
              <a:t>2:</a:t>
            </a:r>
            <a:endPar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sp>
        <p:nvSpPr>
          <p:cNvPr id="22" name="Oval Callout 21"/>
          <p:cNvSpPr/>
          <p:nvPr/>
        </p:nvSpPr>
        <p:spPr>
          <a:xfrm>
            <a:off x="8433399" y="4258906"/>
            <a:ext cx="1815501" cy="96079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7" name="Picture 26"/>
          <p:cNvPicPr>
            <a:picLocks noChangeAspect="1"/>
          </p:cNvPicPr>
          <p:nvPr/>
        </p:nvPicPr>
        <p:blipFill>
          <a:blip r:embed="rId2"/>
          <a:stretch>
            <a:fillRect/>
          </a:stretch>
        </p:blipFill>
        <p:spPr>
          <a:xfrm>
            <a:off x="15480163" y="647700"/>
            <a:ext cx="2163975" cy="2832932"/>
          </a:xfrm>
          <a:prstGeom prst="rect">
            <a:avLst/>
          </a:prstGeom>
        </p:spPr>
      </p:pic>
      <p:pic>
        <p:nvPicPr>
          <p:cNvPr id="28" name="Picture 27"/>
          <p:cNvPicPr>
            <a:picLocks noChangeAspect="1"/>
          </p:cNvPicPr>
          <p:nvPr/>
        </p:nvPicPr>
        <p:blipFill>
          <a:blip r:embed="rId3"/>
          <a:stretch>
            <a:fillRect/>
          </a:stretch>
        </p:blipFill>
        <p:spPr>
          <a:xfrm>
            <a:off x="15961447" y="8267701"/>
            <a:ext cx="1341142" cy="1192126"/>
          </a:xfrm>
          <a:prstGeom prst="rect">
            <a:avLst/>
          </a:prstGeom>
        </p:spPr>
      </p:pic>
      <p:pic>
        <p:nvPicPr>
          <p:cNvPr id="29" name="Picture 28"/>
          <p:cNvPicPr>
            <a:picLocks noChangeAspect="1"/>
          </p:cNvPicPr>
          <p:nvPr/>
        </p:nvPicPr>
        <p:blipFill>
          <a:blip r:embed="rId4"/>
          <a:stretch>
            <a:fillRect/>
          </a:stretch>
        </p:blipFill>
        <p:spPr>
          <a:xfrm rot="3872335">
            <a:off x="-144950" y="8358189"/>
            <a:ext cx="2075476" cy="1760350"/>
          </a:xfrm>
          <a:prstGeom prst="rect">
            <a:avLst/>
          </a:prstGeom>
        </p:spPr>
      </p:pic>
      <p:pic>
        <p:nvPicPr>
          <p:cNvPr id="30" name="Picture 29"/>
          <p:cNvPicPr>
            <a:picLocks noChangeAspect="1"/>
          </p:cNvPicPr>
          <p:nvPr/>
        </p:nvPicPr>
        <p:blipFill>
          <a:blip r:embed="rId5"/>
          <a:stretch>
            <a:fillRect/>
          </a:stretch>
        </p:blipFill>
        <p:spPr>
          <a:xfrm>
            <a:off x="493186" y="601537"/>
            <a:ext cx="1092632" cy="909764"/>
          </a:xfrm>
          <a:prstGeom prst="rect">
            <a:avLst/>
          </a:prstGeom>
        </p:spPr>
      </p:pic>
      <p:sp>
        <p:nvSpPr>
          <p:cNvPr id="2" name="Rectangle 1"/>
          <p:cNvSpPr/>
          <p:nvPr/>
        </p:nvSpPr>
        <p:spPr>
          <a:xfrm>
            <a:off x="3352800" y="1511301"/>
            <a:ext cx="13792200" cy="901593"/>
          </a:xfrm>
          <a:prstGeom prst="rect">
            <a:avLst/>
          </a:prstGeom>
        </p:spPr>
        <p:txBody>
          <a:bodyPr wrap="square">
            <a:spAutoFit/>
          </a:bodyPr>
          <a:lstStyle/>
          <a:p>
            <a:pPr algn="just">
              <a:lnSpc>
                <a:spcPct val="150000"/>
              </a:lnSpc>
              <a:spcAft>
                <a:spcPts val="800"/>
              </a:spcAft>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Thu gọn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đa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thức</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1295400" y="5524500"/>
                <a:ext cx="15468600" cy="3170099"/>
              </a:xfrm>
              <a:prstGeom prst="rect">
                <a:avLst/>
              </a:prstGeom>
            </p:spPr>
            <p:txBody>
              <a:bodyPr wrap="square">
                <a:spAutoFit/>
              </a:bodyPr>
              <a:lstStyle/>
              <a:p>
                <a:pPr lvl="0" algn="just">
                  <a:lnSpc>
                    <a:spcPct val="150000"/>
                  </a:lnSpc>
                  <a:spcAft>
                    <a:spcPts val="800"/>
                  </a:spcAft>
                </a:pPr>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    Ta có:</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ctr">
                  <a:lnSpc>
                    <a:spcPct val="150000"/>
                  </a:lnSpc>
                  <a:spcAft>
                    <a:spcPts val="800"/>
                  </a:spcAft>
                </a:pPr>
                <a14:m>
                  <m:oMath xmlns:m="http://schemas.openxmlformats.org/officeDocument/2006/math">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d>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dPr>
                      <m:e>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7</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e>
                    </m:d>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+2 </m:t>
                    </m:r>
                  </m:oMath>
                </a14:m>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en-US" sz="400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nSpc>
                    <a:spcPct val="150000"/>
                  </a:lnSpc>
                  <a:spcAft>
                    <a:spcPts val="800"/>
                  </a:spcAft>
                </a:pPr>
                <a:r>
                  <a:rPr lang="en-US" sz="4000" smtClean="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295400" y="5524500"/>
                <a:ext cx="15468600" cy="317009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2298898" y="2653645"/>
                <a:ext cx="13779302" cy="1118255"/>
              </a:xfrm>
              <a:prstGeom prst="rect">
                <a:avLst/>
              </a:prstGeom>
            </p:spPr>
            <p:txBody>
              <a:bodyPr wrap="squar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m:rPr>
                          <m:sty m:val="p"/>
                        </m:rPr>
                        <a:rPr lang="nl-NL" sz="400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m:t>
                      </m:r>
                      <m:r>
                        <a:rPr lang="nl-NL" sz="400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xy</m:t>
                      </m:r>
                      <m:r>
                        <a:rPr lang="en-US" sz="4000" b="0" i="0"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7</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y</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2298898" y="2653645"/>
                <a:ext cx="13779302" cy="1118255"/>
              </a:xfrm>
              <a:prstGeom prst="rect">
                <a:avLst/>
              </a:prstGeom>
              <a:blipFill>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64519766"/>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fade">
                                      <p:cBhvr>
                                        <p:cTn id="28" dur="500"/>
                                        <p:tgtEl>
                                          <p:spTgt spid="4">
                                            <p:txEl>
                                              <p:pRg st="1" end="1"/>
                                            </p:txEl>
                                          </p:spTgt>
                                        </p:tgtEl>
                                      </p:cBhvr>
                                    </p:animEffect>
                                  </p:childTnLst>
                                </p:cTn>
                              </p:par>
                            </p:childTnLst>
                          </p:cTn>
                        </p:par>
                        <p:par>
                          <p:cTn id="29" fill="hold">
                            <p:stCondLst>
                              <p:cond delay="1000"/>
                            </p:stCondLst>
                            <p:childTnLst>
                              <p:par>
                                <p:cTn id="30" presetID="14" presetClass="entr" presetSubtype="10" fill="hold" nodeType="after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animBg="1"/>
      <p:bldP spid="2"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1202423" y="571500"/>
            <a:ext cx="4876800" cy="1243949"/>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35317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a:t>
              </a:r>
              <a:r>
                <a:rPr kumimoji="0" lang="nl-NL" sz="45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 name="Picture 1"/>
          <p:cNvPicPr>
            <a:picLocks noChangeAspect="1"/>
          </p:cNvPicPr>
          <p:nvPr/>
        </p:nvPicPr>
        <p:blipFill>
          <a:blip r:embed="rId2"/>
          <a:stretch>
            <a:fillRect/>
          </a:stretch>
        </p:blipFill>
        <p:spPr>
          <a:xfrm>
            <a:off x="16044679" y="443883"/>
            <a:ext cx="1709921" cy="1880217"/>
          </a:xfrm>
          <a:prstGeom prst="rect">
            <a:avLst/>
          </a:prstGeom>
        </p:spPr>
      </p:pic>
      <p:grpSp>
        <p:nvGrpSpPr>
          <p:cNvPr id="5" name="Group 4"/>
          <p:cNvGrpSpPr/>
          <p:nvPr/>
        </p:nvGrpSpPr>
        <p:grpSpPr>
          <a:xfrm>
            <a:off x="1193956" y="1842916"/>
            <a:ext cx="16038096" cy="3757630"/>
            <a:chOff x="1157519" y="2401769"/>
            <a:chExt cx="16038096" cy="3757630"/>
          </a:xfrm>
        </p:grpSpPr>
        <p:sp>
          <p:nvSpPr>
            <p:cNvPr id="20" name="Rectangle 19"/>
            <p:cNvSpPr/>
            <p:nvPr/>
          </p:nvSpPr>
          <p:spPr>
            <a:xfrm>
              <a:off x="1157519" y="2546976"/>
              <a:ext cx="16038096" cy="969496"/>
            </a:xfrm>
            <a:prstGeom prst="rect">
              <a:avLst/>
            </a:prstGeom>
          </p:spPr>
          <p:txBody>
            <a:bodyPr wrap="square">
              <a:spAutoFit/>
            </a:bodyPr>
            <a:lstStyle/>
            <a:p>
              <a:pPr lvl="0" algn="just">
                <a:lnSpc>
                  <a:spcPct val="150000"/>
                </a:lnSpc>
                <a:spcAft>
                  <a:spcPts val="1200"/>
                </a:spcAft>
                <a:defRPr/>
              </a:pPr>
              <a:r>
                <a:rPr lang="vi-VN" sz="3800">
                  <a:solidFill>
                    <a:prstClr val="white"/>
                  </a:solidFill>
                  <a:ea typeface="Times New Roman" panose="02020603050405020304" pitchFamily="18" charset="0"/>
                </a:rPr>
                <a:t>Cho </a:t>
              </a:r>
              <a:r>
                <a:rPr lang="vi-VN" sz="3800">
                  <a:solidFill>
                    <a:prstClr val="white"/>
                  </a:solidFill>
                  <a:ea typeface="Times New Roman" panose="02020603050405020304" pitchFamily="18" charset="0"/>
                </a:rPr>
                <a:t>đa </a:t>
              </a:r>
              <a:r>
                <a:rPr lang="vi-VN" sz="3800" smtClean="0">
                  <a:solidFill>
                    <a:prstClr val="white"/>
                  </a:solidFill>
                  <a:ea typeface="Times New Roman" panose="02020603050405020304" pitchFamily="18" charset="0"/>
                </a:rPr>
                <a:t>thức</a:t>
              </a:r>
              <a:r>
                <a:rPr lang="en-US" sz="3800" smtClean="0">
                  <a:solidFill>
                    <a:prstClr val="white"/>
                  </a:solidFill>
                  <a:ea typeface="Times New Roman" panose="02020603050405020304" pitchFamily="18" charset="0"/>
                </a:rPr>
                <a:t>:</a:t>
              </a:r>
              <a:endParaRPr kumimoji="0" lang="en-US" sz="3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14="http://schemas.microsoft.com/office/drawing/2010/main" Requires="a14">
            <p:sp>
              <p:nvSpPr>
                <p:cNvPr id="23" name="Rectangle 22"/>
                <p:cNvSpPr/>
                <p:nvPr/>
              </p:nvSpPr>
              <p:spPr>
                <a:xfrm>
                  <a:off x="4028761" y="2401769"/>
                  <a:ext cx="10827323" cy="1190903"/>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𝑁</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𝑦</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sup>
                        </m:sSup>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𝑧</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𝑥</m:t>
                        </m:r>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𝑦</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𝑧</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m:t>
                        </m:r>
                        <m:f>
                          <m:f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fPr>
                          <m:num>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1</m:t>
                            </m:r>
                          </m:num>
                          <m:den>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3</m:t>
                            </m:r>
                          </m:den>
                        </m:f>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𝑥</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4</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cs typeface="Times New Roman" panose="02020603050405020304" pitchFamily="18" charset="0"/>
                          </a:rPr>
                          <m:t>−2</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b="0" i="1" smtClean="0">
                                <a:solidFill>
                                  <a:prstClr val="white"/>
                                </a:solidFill>
                                <a:latin typeface="Cambria Math" panose="02040503050406030204" pitchFamily="18" charset="0"/>
                                <a:cs typeface="Times New Roman" panose="02020603050405020304" pitchFamily="18" charset="0"/>
                              </a:rPr>
                              <m:t>2</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b="0" i="1" smtClean="0">
                            <a:solidFill>
                              <a:prstClr val="white"/>
                            </a:solidFill>
                            <a:latin typeface="Cambria Math" panose="02040503050406030204" pitchFamily="18" charset="0"/>
                            <a:cs typeface="Times New Roman" panose="02020603050405020304" pitchFamily="18" charset="0"/>
                          </a:rPr>
                          <m:t>+</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oMath>
                    </m:oMathPara>
                  </a14:m>
                  <a:endParaRPr kumimoji="0" lang="en-US" sz="3800" b="0" i="0" u="none" strike="noStrike" kern="1200" cap="none" spc="0" normalizeH="0" baseline="0" noProof="0">
                    <a:ln>
                      <a:noFill/>
                    </a:ln>
                    <a:solidFill>
                      <a:prstClr val="black"/>
                    </a:solidFill>
                    <a:effectLst/>
                    <a:uLnTx/>
                    <a:uFillTx/>
                    <a:latin typeface="Calibri"/>
                  </a:endParaRPr>
                </a:p>
              </p:txBody>
            </p:sp>
          </mc:Choice>
          <mc:Fallback>
            <p:sp>
              <p:nvSpPr>
                <p:cNvPr id="23" name="Rectangle 22"/>
                <p:cNvSpPr>
                  <a:spLocks noRot="1" noChangeAspect="1" noMove="1" noResize="1" noEditPoints="1" noAdjustHandles="1" noChangeArrowheads="1" noChangeShapeType="1" noTextEdit="1"/>
                </p:cNvSpPr>
                <p:nvPr/>
              </p:nvSpPr>
              <p:spPr>
                <a:xfrm>
                  <a:off x="4028761" y="2401769"/>
                  <a:ext cx="10827323" cy="1190903"/>
                </a:xfrm>
                <a:prstGeom prst="rect">
                  <a:avLst/>
                </a:prstGeom>
                <a:blipFill>
                  <a:blip r:embed="rId3"/>
                  <a:stretch>
                    <a:fillRect/>
                  </a:stretch>
                </a:blipFill>
              </p:spPr>
              <p:txBody>
                <a:bodyPr/>
                <a:lstStyle/>
                <a:p>
                  <a:r>
                    <a:rPr lang="en-US">
                      <a:noFill/>
                    </a:rPr>
                    <a:t> </a:t>
                  </a:r>
                </a:p>
              </p:txBody>
            </p:sp>
          </mc:Fallback>
        </mc:AlternateContent>
        <p:sp>
          <p:nvSpPr>
            <p:cNvPr id="4" name="Rectangle 1"/>
            <p:cNvSpPr>
              <a:spLocks noChangeArrowheads="1"/>
            </p:cNvSpPr>
            <p:nvPr/>
          </p:nvSpPr>
          <p:spPr bwMode="auto">
            <a:xfrm>
              <a:off x="1165986" y="3543939"/>
              <a:ext cx="14150214" cy="2615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50000"/>
                </a:lnSpc>
                <a:spcBef>
                  <a:spcPct val="0"/>
                </a:spcBef>
                <a:spcAft>
                  <a:spcPct val="0"/>
                </a:spcAft>
                <a:buClrTx/>
                <a:buSzTx/>
                <a:buFontTx/>
                <a:buNone/>
                <a:tabLst/>
              </a:pPr>
              <a:r>
                <a:rPr kumimoji="0" lang="en-US" altLang="en-US" sz="3800" b="0" i="0" u="none" strike="noStrike" cap="none" normalizeH="0" baseline="0" smtClean="0">
                  <a:ln>
                    <a:noFill/>
                  </a:ln>
                  <a:solidFill>
                    <a:schemeClr val="bg1"/>
                  </a:solidFill>
                  <a:effectLst/>
                  <a:latin typeface="Arial" panose="020B0604020202020204" pitchFamily="34" charset="0"/>
                  <a:ea typeface="Open Sans"/>
                </a:rPr>
                <a:t>a) Thu gọn đa thức N.</a:t>
              </a:r>
              <a:endParaRPr kumimoji="0" lang="en-US" altLang="en-US" sz="3800" b="0" i="0" u="none" strike="noStrike" cap="none" normalizeH="0" baseline="0" smtClean="0">
                <a:ln>
                  <a:noFill/>
                </a:ln>
                <a:solidFill>
                  <a:schemeClr val="bg1"/>
                </a:solidFill>
                <a:effectLst/>
                <a:latin typeface="Arial" panose="020B0604020202020204" pitchFamily="34" charset="0"/>
              </a:endParaRPr>
            </a:p>
            <a:p>
              <a:pPr marL="0" marR="0" lvl="0" indent="0" defTabSz="914400" rtl="0" eaLnBrk="0" fontAlgn="base" latinLnBrk="0" hangingPunct="0">
                <a:lnSpc>
                  <a:spcPct val="150000"/>
                </a:lnSpc>
                <a:spcBef>
                  <a:spcPct val="0"/>
                </a:spcBef>
                <a:spcAft>
                  <a:spcPct val="0"/>
                </a:spcAft>
                <a:buClrTx/>
                <a:buSzTx/>
                <a:buFontTx/>
                <a:buNone/>
                <a:tabLst/>
              </a:pPr>
              <a:r>
                <a:rPr kumimoji="0" lang="en-US" altLang="en-US" sz="3800" b="0" i="0" u="none" strike="noStrike" cap="none" normalizeH="0" baseline="0" smtClean="0">
                  <a:ln>
                    <a:noFill/>
                  </a:ln>
                  <a:solidFill>
                    <a:schemeClr val="bg1"/>
                  </a:solidFill>
                  <a:effectLst/>
                  <a:latin typeface="Arial" panose="020B0604020202020204" pitchFamily="34" charset="0"/>
                  <a:ea typeface="Open Sans"/>
                </a:rPr>
                <a:t>b) Xác định hệ số và bậc của từng hạng tử (tức là bậc của từng đơn thức) trong dạng thu gọn của </a:t>
              </a:r>
              <a:r>
                <a:rPr kumimoji="0" lang="en-US" altLang="en-US" sz="3800" b="0" i="0" u="none" strike="noStrike" cap="none" normalizeH="0" baseline="0" smtClean="0">
                  <a:ln>
                    <a:noFill/>
                  </a:ln>
                  <a:solidFill>
                    <a:schemeClr val="bg1"/>
                  </a:solidFill>
                  <a:effectLst/>
                  <a:latin typeface="Arial" panose="020B0604020202020204" pitchFamily="34" charset="0"/>
                  <a:ea typeface="Open Sans"/>
                </a:rPr>
                <a:t>N</a:t>
              </a:r>
              <a:r>
                <a:rPr kumimoji="0" lang="en-US" altLang="en-US" sz="3800" b="0" i="0" u="none" strike="noStrike" cap="none" normalizeH="0" baseline="0" smtClean="0">
                  <a:ln>
                    <a:noFill/>
                  </a:ln>
                  <a:solidFill>
                    <a:schemeClr val="bg1"/>
                  </a:solidFill>
                  <a:effectLst/>
                  <a:latin typeface="Arial" panose="020B0604020202020204" pitchFamily="34" charset="0"/>
                  <a:ea typeface="Open Sans"/>
                </a:rPr>
                <a:t>.</a:t>
              </a:r>
              <a:endParaRPr kumimoji="0" lang="en-US" altLang="en-US" sz="3800" b="0" i="0" u="none" strike="noStrike" cap="none" normalizeH="0" baseline="0" smtClean="0">
                <a:ln>
                  <a:noFill/>
                </a:ln>
                <a:solidFill>
                  <a:schemeClr val="bg1"/>
                </a:solidFill>
                <a:effectLst/>
                <a:latin typeface="Arial" panose="020B0604020202020204" pitchFamily="34" charset="0"/>
              </a:endParaRPr>
            </a:p>
          </p:txBody>
        </p:sp>
      </p:grpSp>
      <p:sp>
        <p:nvSpPr>
          <p:cNvPr id="8" name="Rectangle 7"/>
          <p:cNvSpPr/>
          <p:nvPr/>
        </p:nvSpPr>
        <p:spPr>
          <a:xfrm>
            <a:off x="1193956" y="7000597"/>
            <a:ext cx="818775" cy="969496"/>
          </a:xfrm>
          <a:prstGeom prst="rect">
            <a:avLst/>
          </a:prstGeom>
        </p:spPr>
        <p:txBody>
          <a:bodyPr wrap="square">
            <a:spAutoFit/>
          </a:bodyPr>
          <a:lstStyle/>
          <a:p>
            <a:pPr algn="just" fontAlgn="base">
              <a:lnSpc>
                <a:spcPct val="150000"/>
              </a:lnSpc>
              <a:spcAft>
                <a:spcPts val="800"/>
              </a:spcAft>
            </a:pPr>
            <a:r>
              <a:rPr lang="en-US" sz="3800" smtClean="0">
                <a:solidFill>
                  <a:schemeClr val="bg1"/>
                </a:solidFill>
                <a:latin typeface="Arial" panose="020B0604020202020204" pitchFamily="34" charset="0"/>
                <a:ea typeface="Times New Roman" panose="02020603050405020304" pitchFamily="18" charset="0"/>
                <a:cs typeface="Arial" panose="020B0604020202020204" pitchFamily="34" charset="0"/>
              </a:rPr>
              <a:t>a</a:t>
            </a:r>
            <a:r>
              <a:rPr lang="en-US" sz="380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endParaRPr lang="en-US" sz="3800" smtClean="0">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endParaRPr>
          </a:p>
        </p:txBody>
      </p:sp>
      <p:sp>
        <p:nvSpPr>
          <p:cNvPr id="21" name="Oval Callout 20"/>
          <p:cNvSpPr/>
          <p:nvPr/>
        </p:nvSpPr>
        <p:spPr>
          <a:xfrm>
            <a:off x="8170185" y="5829300"/>
            <a:ext cx="1789177" cy="841560"/>
          </a:xfrm>
          <a:prstGeom prst="wedgeEllipseCallout">
            <a:avLst>
              <a:gd name="adj1" fmla="val 40685"/>
              <a:gd name="adj2" fmla="val 26553"/>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1F497D"/>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1F497D"/>
              </a:solidFill>
              <a:effectLst/>
              <a:uLnTx/>
              <a:uFillTx/>
              <a:latin typeface="Calibri"/>
              <a:ea typeface="+mn-ea"/>
              <a:cs typeface="+mn-cs"/>
            </a:endParaRPr>
          </a:p>
        </p:txBody>
      </p:sp>
      <p:pic>
        <p:nvPicPr>
          <p:cNvPr id="10" name="Picture 9"/>
          <p:cNvPicPr>
            <a:picLocks noChangeAspect="1"/>
          </p:cNvPicPr>
          <p:nvPr/>
        </p:nvPicPr>
        <p:blipFill>
          <a:blip r:embed="rId4"/>
          <a:stretch>
            <a:fillRect/>
          </a:stretch>
        </p:blipFill>
        <p:spPr>
          <a:xfrm>
            <a:off x="-391979" y="5981700"/>
            <a:ext cx="1581453" cy="1688738"/>
          </a:xfrm>
          <a:prstGeom prst="rect">
            <a:avLst/>
          </a:prstGeom>
        </p:spPr>
      </p:pic>
      <mc:AlternateContent xmlns:mc="http://schemas.openxmlformats.org/markup-compatibility/2006">
        <mc:Choice xmlns:a14="http://schemas.microsoft.com/office/drawing/2010/main" Requires="a14">
          <p:sp>
            <p:nvSpPr>
              <p:cNvPr id="11" name="Rectangle 10"/>
              <p:cNvSpPr/>
              <p:nvPr/>
            </p:nvSpPr>
            <p:spPr>
              <a:xfrm>
                <a:off x="-228600" y="6876494"/>
                <a:ext cx="15121121" cy="1190903"/>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𝑁</m:t>
                      </m:r>
                      <m: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−2</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r>
                        <a:rPr lang="en-US" sz="3800" i="1">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i="1">
                              <a:solidFill>
                                <a:prstClr val="white"/>
                              </a:solidFill>
                              <a:latin typeface="Cambria Math" panose="02040503050406030204" pitchFamily="18" charset="0"/>
                              <a:cs typeface="Times New Roman" panose="02020603050405020304" pitchFamily="18" charset="0"/>
                            </a:rPr>
                            <m:t>1</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i="1">
                          <a:solidFill>
                            <a:prstClr val="white"/>
                          </a:solidFill>
                          <a:latin typeface="Cambria Math" panose="02040503050406030204" pitchFamily="18" charset="0"/>
                          <a:cs typeface="Times New Roman" panose="02020603050405020304" pitchFamily="18" charset="0"/>
                        </a:rPr>
                        <m:t>−2</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i="1">
                              <a:solidFill>
                                <a:prstClr val="white"/>
                              </a:solidFill>
                              <a:latin typeface="Cambria Math" panose="02040503050406030204" pitchFamily="18" charset="0"/>
                              <a:cs typeface="Times New Roman" panose="02020603050405020304" pitchFamily="18" charset="0"/>
                            </a:rPr>
                            <m:t>2</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i="1">
                          <a:solidFill>
                            <a:prstClr val="white"/>
                          </a:solidFill>
                          <a:latin typeface="Cambria Math" panose="02040503050406030204" pitchFamily="18" charset="0"/>
                          <a:cs typeface="Times New Roman" panose="02020603050405020304" pitchFamily="18" charset="0"/>
                        </a:rPr>
                        <m:t>+</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oMath>
                  </m:oMathPara>
                </a14:m>
                <a:endParaRPr lang="en-US" sz="3800">
                  <a:solidFill>
                    <a:prstClr val="black"/>
                  </a:solidFill>
                </a:endParaRPr>
              </a:p>
            </p:txBody>
          </p:sp>
        </mc:Choice>
        <mc:Fallback>
          <p:sp>
            <p:nvSpPr>
              <p:cNvPr id="11" name="Rectangle 10"/>
              <p:cNvSpPr>
                <a:spLocks noRot="1" noChangeAspect="1" noMove="1" noResize="1" noEditPoints="1" noAdjustHandles="1" noChangeArrowheads="1" noChangeShapeType="1" noTextEdit="1"/>
              </p:cNvSpPr>
              <p:nvPr/>
            </p:nvSpPr>
            <p:spPr>
              <a:xfrm>
                <a:off x="-228600" y="6876494"/>
                <a:ext cx="15121121" cy="119090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6" name="Rectangle 25"/>
              <p:cNvSpPr/>
              <p:nvPr/>
            </p:nvSpPr>
            <p:spPr>
              <a:xfrm>
                <a:off x="1909831" y="8524597"/>
                <a:ext cx="15121121" cy="1190903"/>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3800" i="1"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𝑁</m:t>
                      </m:r>
                      <m:r>
                        <a:rPr lang="en-US" sz="3800" i="1"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smtClean="0">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−2</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𝑧</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smtClean="0">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i="1">
                              <a:solidFill>
                                <a:prstClr val="white"/>
                              </a:solidFill>
                              <a:latin typeface="Cambria Math" panose="02040503050406030204" pitchFamily="18" charset="0"/>
                              <a:cs typeface="Times New Roman" panose="02020603050405020304" pitchFamily="18" charset="0"/>
                            </a:rPr>
                            <m:t>1</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i="1">
                          <a:solidFill>
                            <a:prstClr val="white"/>
                          </a:solidFill>
                          <a:latin typeface="Cambria Math" panose="02040503050406030204" pitchFamily="18" charset="0"/>
                          <a:cs typeface="Times New Roman" panose="02020603050405020304" pitchFamily="18" charset="0"/>
                        </a:rPr>
                        <m:t>+</m:t>
                      </m:r>
                      <m:f>
                        <m:fPr>
                          <m:ctrlPr>
                            <a:rPr lang="en-US" sz="3800" i="1">
                              <a:solidFill>
                                <a:prstClr val="white"/>
                              </a:solidFill>
                              <a:latin typeface="Cambria Math" panose="02040503050406030204" pitchFamily="18" charset="0"/>
                              <a:cs typeface="Times New Roman" panose="02020603050405020304" pitchFamily="18" charset="0"/>
                            </a:rPr>
                          </m:ctrlPr>
                        </m:fPr>
                        <m:num>
                          <m:r>
                            <a:rPr lang="en-US" sz="3800" i="1">
                              <a:solidFill>
                                <a:prstClr val="white"/>
                              </a:solidFill>
                              <a:latin typeface="Cambria Math" panose="02040503050406030204" pitchFamily="18" charset="0"/>
                              <a:cs typeface="Times New Roman" panose="02020603050405020304" pitchFamily="18" charset="0"/>
                            </a:rPr>
                            <m:t>2</m:t>
                          </m:r>
                        </m:num>
                        <m:den>
                          <m:r>
                            <a:rPr lang="en-US" sz="3800" i="1">
                              <a:solidFill>
                                <a:prstClr val="white"/>
                              </a:solidFill>
                              <a:latin typeface="Cambria Math" panose="02040503050406030204" pitchFamily="18" charset="0"/>
                              <a:cs typeface="Times New Roman" panose="02020603050405020304" pitchFamily="18" charset="0"/>
                            </a:rPr>
                            <m:t>3</m:t>
                          </m:r>
                        </m:den>
                      </m:f>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𝑥</m:t>
                          </m:r>
                        </m:e>
                        <m:sup>
                          <m:r>
                            <a:rPr lang="en-US" sz="3800" i="1">
                              <a:solidFill>
                                <a:prstClr val="white"/>
                              </a:solidFill>
                              <a:latin typeface="Cambria Math" panose="02040503050406030204" pitchFamily="18" charset="0"/>
                              <a:cs typeface="Times New Roman" panose="02020603050405020304" pitchFamily="18" charset="0"/>
                            </a:rPr>
                            <m:t>4</m:t>
                          </m:r>
                        </m:sup>
                      </m:sSup>
                      <m:r>
                        <a:rPr lang="en-US" sz="3800" i="1">
                          <a:solidFill>
                            <a:prstClr val="white"/>
                          </a:solidFill>
                          <a:latin typeface="Cambria Math" panose="02040503050406030204" pitchFamily="18" charset="0"/>
                          <a:cs typeface="Times New Roman" panose="02020603050405020304" pitchFamily="18" charset="0"/>
                        </a:rPr>
                        <m:t>+</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r>
                        <a:rPr lang="en-US" sz="3800" i="1">
                          <a:solidFill>
                            <a:prstClr val="white"/>
                          </a:solidFill>
                          <a:latin typeface="Cambria Math" panose="02040503050406030204" pitchFamily="18" charset="0"/>
                          <a:cs typeface="Times New Roman" panose="02020603050405020304" pitchFamily="18" charset="0"/>
                        </a:rPr>
                        <m:t>−2</m:t>
                      </m:r>
                      <m:r>
                        <a:rPr lang="en-US" sz="3800" i="1">
                          <a:solidFill>
                            <a:prstClr val="white"/>
                          </a:solidFill>
                          <a:latin typeface="Cambria Math" panose="02040503050406030204" pitchFamily="18" charset="0"/>
                          <a:cs typeface="Times New Roman" panose="02020603050405020304" pitchFamily="18" charset="0"/>
                        </a:rPr>
                        <m:t>𝑥</m:t>
                      </m:r>
                      <m:sSup>
                        <m:sSupPr>
                          <m:ctrlPr>
                            <a:rPr lang="en-US" sz="3800" i="1">
                              <a:solidFill>
                                <a:prstClr val="white"/>
                              </a:solidFill>
                              <a:latin typeface="Cambria Math" panose="02040503050406030204" pitchFamily="18" charset="0"/>
                              <a:cs typeface="Times New Roman" panose="02020603050405020304" pitchFamily="18" charset="0"/>
                            </a:rPr>
                          </m:ctrlPr>
                        </m:sSupPr>
                        <m:e>
                          <m:r>
                            <a:rPr lang="en-US" sz="3800" i="1">
                              <a:solidFill>
                                <a:prstClr val="white"/>
                              </a:solidFill>
                              <a:latin typeface="Cambria Math" panose="02040503050406030204" pitchFamily="18" charset="0"/>
                              <a:cs typeface="Times New Roman" panose="02020603050405020304" pitchFamily="18" charset="0"/>
                            </a:rPr>
                            <m:t>𝑦</m:t>
                          </m:r>
                        </m:e>
                        <m:sup>
                          <m:r>
                            <a:rPr lang="en-US" sz="3800" i="1">
                              <a:solidFill>
                                <a:prstClr val="white"/>
                              </a:solidFill>
                              <a:latin typeface="Cambria Math" panose="02040503050406030204" pitchFamily="18" charset="0"/>
                              <a:cs typeface="Times New Roman" panose="02020603050405020304" pitchFamily="18" charset="0"/>
                            </a:rPr>
                            <m:t>2</m:t>
                          </m:r>
                        </m:sup>
                      </m:sSup>
                      <m:r>
                        <a:rPr lang="en-US" sz="3800" i="1">
                          <a:solidFill>
                            <a:prstClr val="white"/>
                          </a:solidFill>
                          <a:latin typeface="Cambria Math" panose="02040503050406030204" pitchFamily="18" charset="0"/>
                          <a:cs typeface="Times New Roman" panose="02020603050405020304" pitchFamily="18" charset="0"/>
                        </a:rPr>
                        <m:t>𝑧</m:t>
                      </m:r>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z</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4</m:t>
                          </m:r>
                        </m:sup>
                      </m:sSup>
                      <m: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z</m:t>
                      </m:r>
                    </m:oMath>
                  </m:oMathPara>
                </a14:m>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6" name="Rectangle 25"/>
              <p:cNvSpPr>
                <a:spLocks noRot="1" noChangeAspect="1" noMove="1" noResize="1" noEditPoints="1" noAdjustHandles="1" noChangeArrowheads="1" noChangeShapeType="1" noTextEdit="1"/>
              </p:cNvSpPr>
              <p:nvPr/>
            </p:nvSpPr>
            <p:spPr>
              <a:xfrm>
                <a:off x="1909831" y="8524597"/>
                <a:ext cx="15121121" cy="1190903"/>
              </a:xfrm>
              <a:prstGeom prst="rect">
                <a:avLst/>
              </a:prstGeom>
              <a:blipFill>
                <a:blip r:embed="rId6"/>
                <a:stretch>
                  <a:fillRect/>
                </a:stretch>
              </a:blipFill>
            </p:spPr>
            <p:txBody>
              <a:bodyPr/>
              <a:lstStyle/>
              <a:p>
                <a:r>
                  <a:rPr lang="en-US">
                    <a:noFill/>
                  </a:rPr>
                  <a:t> </a:t>
                </a:r>
              </a:p>
            </p:txBody>
          </p:sp>
        </mc:Fallback>
      </mc:AlternateContent>
      <p:pic>
        <p:nvPicPr>
          <p:cNvPr id="14" name="Picture 13"/>
          <p:cNvPicPr>
            <a:picLocks noChangeAspect="1"/>
          </p:cNvPicPr>
          <p:nvPr/>
        </p:nvPicPr>
        <p:blipFill>
          <a:blip r:embed="rId7"/>
          <a:stretch>
            <a:fillRect/>
          </a:stretch>
        </p:blipFill>
        <p:spPr>
          <a:xfrm>
            <a:off x="15969492" y="4991100"/>
            <a:ext cx="2351146" cy="2351146"/>
          </a:xfrm>
          <a:prstGeom prst="rect">
            <a:avLst/>
          </a:prstGeom>
        </p:spPr>
      </p:pic>
    </p:spTree>
    <p:extLst>
      <p:ext uri="{BB962C8B-B14F-4D97-AF65-F5344CB8AC3E}">
        <p14:creationId xmlns:p14="http://schemas.microsoft.com/office/powerpoint/2010/main" val="1914000459"/>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randombar(horizontal)">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animBg="1"/>
      <p:bldP spid="11"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8" name="Freeform 28"/>
          <p:cNvSpPr/>
          <p:nvPr/>
        </p:nvSpPr>
        <p:spPr>
          <a:xfrm rot="18699014">
            <a:off x="585436" y="8654438"/>
            <a:ext cx="670824" cy="1460192"/>
          </a:xfrm>
          <a:custGeom>
            <a:avLst/>
            <a:gdLst/>
            <a:ahLst/>
            <a:cxnLst/>
            <a:rect l="l" t="t" r="r" b="b"/>
            <a:pathLst>
              <a:path w="1027610" h="1460192">
                <a:moveTo>
                  <a:pt x="0" y="0"/>
                </a:moveTo>
                <a:lnTo>
                  <a:pt x="1027610" y="0"/>
                </a:lnTo>
                <a:lnTo>
                  <a:pt x="1027610" y="1460193"/>
                </a:lnTo>
                <a:lnTo>
                  <a:pt x="0" y="1460193"/>
                </a:lnTo>
                <a:lnTo>
                  <a:pt x="0" y="0"/>
                </a:lnTo>
                <a:close/>
              </a:path>
            </a:pathLst>
          </a:custGeom>
          <a:blipFill>
            <a:blip r:embed="rId2">
              <a:extLst>
                <a:ext uri="{96DAC541-7B7A-43D3-8B79-37D633B846F1}">
                  <asvg:svgBlip xmlns:asvg="http://schemas.microsoft.com/office/drawing/2016/SVG/main" xmlns="" r:embed="rId13"/>
                </a:ext>
              </a:extLst>
            </a:blip>
            <a:stretch>
              <a:fillRect/>
            </a:stretch>
          </a:blipFill>
        </p:spPr>
      </p:sp>
      <p:sp>
        <p:nvSpPr>
          <p:cNvPr id="29" name="Freeform 29"/>
          <p:cNvSpPr/>
          <p:nvPr/>
        </p:nvSpPr>
        <p:spPr>
          <a:xfrm rot="4789751" flipH="1">
            <a:off x="16726397" y="429326"/>
            <a:ext cx="1349312" cy="1032837"/>
          </a:xfrm>
          <a:custGeom>
            <a:avLst/>
            <a:gdLst/>
            <a:ahLst/>
            <a:cxnLst/>
            <a:rect l="l" t="t" r="r" b="b"/>
            <a:pathLst>
              <a:path w="1349312" h="1032837">
                <a:moveTo>
                  <a:pt x="1349312" y="0"/>
                </a:moveTo>
                <a:lnTo>
                  <a:pt x="0" y="0"/>
                </a:lnTo>
                <a:lnTo>
                  <a:pt x="0" y="1032837"/>
                </a:lnTo>
                <a:lnTo>
                  <a:pt x="1349312" y="1032837"/>
                </a:lnTo>
                <a:lnTo>
                  <a:pt x="1349312" y="0"/>
                </a:lnTo>
                <a:close/>
              </a:path>
            </a:pathLst>
          </a:custGeom>
          <a:blipFill>
            <a:blip r:embed="rId14">
              <a:extLst>
                <a:ext uri="{96DAC541-7B7A-43D3-8B79-37D633B846F1}">
                  <asvg:svgBlip xmlns:asvg="http://schemas.microsoft.com/office/drawing/2016/SVG/main" xmlns="" r:embed="rId15"/>
                </a:ext>
              </a:extLst>
            </a:blip>
            <a:stretch>
              <a:fillRect/>
            </a:stretch>
          </a:blipFill>
        </p:spPr>
      </p:sp>
      <p:sp>
        <p:nvSpPr>
          <p:cNvPr id="35" name="Freeform 35"/>
          <p:cNvSpPr/>
          <p:nvPr/>
        </p:nvSpPr>
        <p:spPr>
          <a:xfrm rot="-5013218">
            <a:off x="-147702" y="776939"/>
            <a:ext cx="1286564" cy="633925"/>
          </a:xfrm>
          <a:custGeom>
            <a:avLst/>
            <a:gdLst/>
            <a:ahLst/>
            <a:cxnLst/>
            <a:rect l="l" t="t" r="r" b="b"/>
            <a:pathLst>
              <a:path w="1286564" h="633925">
                <a:moveTo>
                  <a:pt x="0" y="0"/>
                </a:moveTo>
                <a:lnTo>
                  <a:pt x="1286564" y="0"/>
                </a:lnTo>
                <a:lnTo>
                  <a:pt x="1286564" y="633926"/>
                </a:lnTo>
                <a:lnTo>
                  <a:pt x="0" y="633926"/>
                </a:lnTo>
                <a:lnTo>
                  <a:pt x="0" y="0"/>
                </a:lnTo>
                <a:close/>
              </a:path>
            </a:pathLst>
          </a:custGeom>
          <a:blipFill>
            <a:blip r:embed="rId16">
              <a:extLst>
                <a:ext uri="{96DAC541-7B7A-43D3-8B79-37D633B846F1}">
                  <asvg:svgBlip xmlns:asvg="http://schemas.microsoft.com/office/drawing/2016/SVG/main" xmlns="" r:embed="rId23"/>
                </a:ext>
              </a:extLst>
            </a:blip>
            <a:stretch>
              <a:fillRect/>
            </a:stretch>
          </a:blipFill>
        </p:spPr>
      </p:sp>
      <p:grpSp>
        <p:nvGrpSpPr>
          <p:cNvPr id="36" name="Group 35"/>
          <p:cNvGrpSpPr/>
          <p:nvPr/>
        </p:nvGrpSpPr>
        <p:grpSpPr>
          <a:xfrm>
            <a:off x="3886200" y="507511"/>
            <a:ext cx="10272000" cy="3873989"/>
            <a:chOff x="4129800" y="287531"/>
            <a:chExt cx="10272000" cy="3873989"/>
          </a:xfrm>
        </p:grpSpPr>
        <p:grpSp>
          <p:nvGrpSpPr>
            <p:cNvPr id="37" name="Group 2"/>
            <p:cNvGrpSpPr/>
            <p:nvPr/>
          </p:nvGrpSpPr>
          <p:grpSpPr>
            <a:xfrm>
              <a:off x="5715000" y="287531"/>
              <a:ext cx="6373912" cy="3873989"/>
              <a:chOff x="0" y="-28575"/>
              <a:chExt cx="2404882" cy="841375"/>
            </a:xfrm>
          </p:grpSpPr>
          <p:sp>
            <p:nvSpPr>
              <p:cNvPr id="39" name="Freeform 3"/>
              <p:cNvSpPr/>
              <p:nvPr/>
            </p:nvSpPr>
            <p:spPr>
              <a:xfrm>
                <a:off x="248608" y="29859"/>
                <a:ext cx="2156274" cy="272376"/>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6">
                  <a:lumMod val="75000"/>
                </a:schemeClr>
              </a:solidFill>
            </p:spPr>
          </p:sp>
          <p:sp>
            <p:nvSpPr>
              <p:cNvPr id="40"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38"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5800" b="1" kern="0" dirty="0">
                  <a:solidFill>
                    <a:schemeClr val="bg1"/>
                  </a:solidFill>
                  <a:latin typeface="Arial" panose="020B0604020202020204" pitchFamily="34" charset="0"/>
                </a:rPr>
                <a:t>KHỞI ĐỘNG</a:t>
              </a:r>
            </a:p>
          </p:txBody>
        </p:sp>
      </p:grpSp>
      <p:sp>
        <p:nvSpPr>
          <p:cNvPr id="41" name="Rectangle 40"/>
          <p:cNvSpPr/>
          <p:nvPr/>
        </p:nvSpPr>
        <p:spPr>
          <a:xfrm>
            <a:off x="980984" y="2348448"/>
            <a:ext cx="16087816" cy="3785652"/>
          </a:xfrm>
          <a:prstGeom prst="rect">
            <a:avLst/>
          </a:prstGeom>
        </p:spPr>
        <p:txBody>
          <a:bodyPr wrap="square">
            <a:spAutoFit/>
          </a:bodyPr>
          <a:lstStyle/>
          <a:p>
            <a:pPr algn="just">
              <a:lnSpc>
                <a:spcPct val="150000"/>
              </a:lnSpc>
              <a:spcAft>
                <a:spcPts val="0"/>
              </a:spcAft>
            </a:pPr>
            <a:r>
              <a:rPr lang="nl-NL" sz="4000" smtClean="0">
                <a:latin typeface="Arial" panose="020B0604020202020204" pitchFamily="34" charset="0"/>
                <a:ea typeface="Calibri" panose="020F0502020204030204" pitchFamily="34" charset="0"/>
                <a:cs typeface="Arial" panose="020B0604020202020204" pitchFamily="34" charset="0"/>
              </a:rPr>
              <a:t>Cho </a:t>
            </a:r>
            <a:r>
              <a:rPr lang="nl-NL" sz="4000">
                <a:latin typeface="Arial" panose="020B0604020202020204" pitchFamily="34" charset="0"/>
                <a:ea typeface="Calibri" panose="020F0502020204030204" pitchFamily="34" charset="0"/>
                <a:cs typeface="Arial" panose="020B0604020202020204" pitchFamily="34" charset="0"/>
              </a:rPr>
              <a:t>một tam giác vuông có độ dài hai cạnh góc vuông là và. Dựng hai hình vuông trên hai cạnh góc vuông của tam giác vuông (hình vẽ). Viết biểu thức biểu thị tổng diện tích của hình tạo bởi hình tam giác vuông và hai hình vuông </a:t>
            </a:r>
            <a:r>
              <a:rPr lang="nl-NL" sz="4000">
                <a:latin typeface="Arial" panose="020B0604020202020204" pitchFamily="34" charset="0"/>
                <a:ea typeface="Calibri" panose="020F0502020204030204" pitchFamily="34" charset="0"/>
                <a:cs typeface="Arial" panose="020B0604020202020204" pitchFamily="34" charset="0"/>
              </a:rPr>
              <a:t>đó</a:t>
            </a:r>
            <a:r>
              <a:rPr lang="nl-NL" sz="4000" smtClean="0">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pic>
        <p:nvPicPr>
          <p:cNvPr id="46" name="Picture 45"/>
          <p:cNvPicPr>
            <a:picLocks noChangeAspect="1"/>
          </p:cNvPicPr>
          <p:nvPr/>
        </p:nvPicPr>
        <p:blipFill>
          <a:blip r:embed="rId24"/>
          <a:stretch>
            <a:fillRect/>
          </a:stretch>
        </p:blipFill>
        <p:spPr>
          <a:xfrm>
            <a:off x="6400800" y="5572609"/>
            <a:ext cx="5955907" cy="4676291"/>
          </a:xfrm>
          <a:prstGeom prst="rect">
            <a:avLst/>
          </a:prstGeom>
        </p:spPr>
      </p:pic>
      <p:pic>
        <p:nvPicPr>
          <p:cNvPr id="47" name="Picture 46"/>
          <p:cNvPicPr>
            <a:picLocks noChangeAspect="1"/>
          </p:cNvPicPr>
          <p:nvPr/>
        </p:nvPicPr>
        <p:blipFill>
          <a:blip r:embed="rId25"/>
          <a:stretch>
            <a:fillRect/>
          </a:stretch>
        </p:blipFill>
        <p:spPr>
          <a:xfrm>
            <a:off x="14633213" y="5917438"/>
            <a:ext cx="2451040" cy="3986632"/>
          </a:xfrm>
          <a:prstGeom prst="rect">
            <a:avLst/>
          </a:prstGeom>
        </p:spPr>
      </p:pic>
    </p:spTree>
    <p:extLst>
      <p:ext uri="{BB962C8B-B14F-4D97-AF65-F5344CB8AC3E}">
        <p14:creationId xmlns:p14="http://schemas.microsoft.com/office/powerpoint/2010/main" val="1371944450"/>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anim calcmode="lin" valueType="num">
                                      <p:cBhvr>
                                        <p:cTn id="13" dur="500" fill="hold"/>
                                        <p:tgtEl>
                                          <p:spTgt spid="41"/>
                                        </p:tgtEl>
                                        <p:attrNameLst>
                                          <p:attrName>ppt_x</p:attrName>
                                        </p:attrNameLst>
                                      </p:cBhvr>
                                      <p:tavLst>
                                        <p:tav tm="0">
                                          <p:val>
                                            <p:strVal val="#ppt_x"/>
                                          </p:val>
                                        </p:tav>
                                        <p:tav tm="100000">
                                          <p:val>
                                            <p:strVal val="#ppt_x"/>
                                          </p:val>
                                        </p:tav>
                                      </p:tavLst>
                                    </p:anim>
                                    <p:anim calcmode="lin" valueType="num">
                                      <p:cBhvr>
                                        <p:cTn id="14" dur="500" fill="hold"/>
                                        <p:tgtEl>
                                          <p:spTgt spid="4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500"/>
                                        <p:tgtEl>
                                          <p:spTgt spid="46"/>
                                        </p:tgtEl>
                                      </p:cBhvr>
                                    </p:animEffect>
                                    <p:anim calcmode="lin" valueType="num">
                                      <p:cBhvr>
                                        <p:cTn id="18" dur="500" fill="hold"/>
                                        <p:tgtEl>
                                          <p:spTgt spid="46"/>
                                        </p:tgtEl>
                                        <p:attrNameLst>
                                          <p:attrName>ppt_x</p:attrName>
                                        </p:attrNameLst>
                                      </p:cBhvr>
                                      <p:tavLst>
                                        <p:tav tm="0">
                                          <p:val>
                                            <p:strVal val="#ppt_x"/>
                                          </p:val>
                                        </p:tav>
                                        <p:tav tm="100000">
                                          <p:val>
                                            <p:strVal val="#ppt_x"/>
                                          </p:val>
                                        </p:tav>
                                      </p:tavLst>
                                    </p:anim>
                                    <p:anim calcmode="lin" valueType="num">
                                      <p:cBhvr>
                                        <p:cTn id="19" dur="500" fill="hold"/>
                                        <p:tgtEl>
                                          <p:spTgt spid="4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fade">
                                      <p:cBhvr>
                                        <p:cTn id="22" dur="500"/>
                                        <p:tgtEl>
                                          <p:spTgt spid="47"/>
                                        </p:tgtEl>
                                      </p:cBhvr>
                                    </p:animEffect>
                                    <p:anim calcmode="lin" valueType="num">
                                      <p:cBhvr>
                                        <p:cTn id="23" dur="500" fill="hold"/>
                                        <p:tgtEl>
                                          <p:spTgt spid="47"/>
                                        </p:tgtEl>
                                        <p:attrNameLst>
                                          <p:attrName>ppt_x</p:attrName>
                                        </p:attrNameLst>
                                      </p:cBhvr>
                                      <p:tavLst>
                                        <p:tav tm="0">
                                          <p:val>
                                            <p:strVal val="#ppt_x"/>
                                          </p:val>
                                        </p:tav>
                                        <p:tav tm="100000">
                                          <p:val>
                                            <p:strVal val="#ppt_x"/>
                                          </p:val>
                                        </p:tav>
                                      </p:tavLst>
                                    </p:anim>
                                    <p:anim calcmode="lin" valueType="num">
                                      <p:cBhvr>
                                        <p:cTn id="24" dur="5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1202423" y="571500"/>
            <a:ext cx="4876800" cy="1243949"/>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35317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a:t>
              </a:r>
              <a:r>
                <a:rPr kumimoji="0" lang="nl-NL" sz="45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 name="Picture 1"/>
          <p:cNvPicPr>
            <a:picLocks noChangeAspect="1"/>
          </p:cNvPicPr>
          <p:nvPr/>
        </p:nvPicPr>
        <p:blipFill>
          <a:blip r:embed="rId2"/>
          <a:stretch>
            <a:fillRect/>
          </a:stretch>
        </p:blipFill>
        <p:spPr>
          <a:xfrm>
            <a:off x="16044679" y="443883"/>
            <a:ext cx="1709921" cy="1880217"/>
          </a:xfrm>
          <a:prstGeom prst="rect">
            <a:avLst/>
          </a:prstGeom>
        </p:spPr>
      </p:pic>
      <p:grpSp>
        <p:nvGrpSpPr>
          <p:cNvPr id="5" name="Group 4"/>
          <p:cNvGrpSpPr/>
          <p:nvPr/>
        </p:nvGrpSpPr>
        <p:grpSpPr>
          <a:xfrm>
            <a:off x="1193956" y="1842916"/>
            <a:ext cx="16038096" cy="3757630"/>
            <a:chOff x="1157519" y="2401769"/>
            <a:chExt cx="16038096" cy="3757630"/>
          </a:xfrm>
        </p:grpSpPr>
        <p:sp>
          <p:nvSpPr>
            <p:cNvPr id="20" name="Rectangle 19"/>
            <p:cNvSpPr/>
            <p:nvPr/>
          </p:nvSpPr>
          <p:spPr>
            <a:xfrm>
              <a:off x="1157519" y="2546976"/>
              <a:ext cx="16038096" cy="96949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vi-VN" sz="38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mn-cs"/>
                </a:rPr>
                <a:t>Cho đa </a:t>
              </a:r>
              <a:r>
                <a:rPr kumimoji="0" lang="vi-VN" sz="38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mn-cs"/>
                </a:rPr>
                <a:t>thức</a:t>
              </a:r>
              <a:r>
                <a:rPr kumimoji="0" lang="en-US" sz="3800" b="0" i="0" u="none" strike="noStrike" kern="1200" cap="none" spc="0" normalizeH="0" baseline="0" noProof="0" smtClean="0">
                  <a:ln>
                    <a:noFill/>
                  </a:ln>
                  <a:solidFill>
                    <a:prstClr val="white"/>
                  </a:solidFill>
                  <a:effectLst/>
                  <a:uLnTx/>
                  <a:uFillTx/>
                  <a:latin typeface="Calibri"/>
                  <a:ea typeface="Times New Roman" panose="02020603050405020304" pitchFamily="18" charset="0"/>
                  <a:cs typeface="+mn-cs"/>
                </a:rPr>
                <a:t>:</a:t>
              </a:r>
              <a:endParaRPr kumimoji="0" lang="en-US" sz="3800" b="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mc:AlternateContent xmlns:mc="http://schemas.openxmlformats.org/markup-compatibility/2006">
          <mc:Choice xmlns:a14="http://schemas.microsoft.com/office/drawing/2010/main" Requires="a14">
            <p:sp>
              <p:nvSpPr>
                <p:cNvPr id="23" name="Rectangle 22"/>
                <p:cNvSpPr/>
                <p:nvPr/>
              </p:nvSpPr>
              <p:spPr>
                <a:xfrm>
                  <a:off x="4028761" y="2401769"/>
                  <a:ext cx="10827323" cy="119090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𝑁</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=5</m:t>
                        </m:r>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𝑦</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𝑧</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𝑥</m:t>
                        </m:r>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𝑦</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𝑧</m:t>
                        </m:r>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m:t>
                        </m:r>
                        <m:f>
                          <m:f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fPr>
                          <m:num>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1</m:t>
                            </m:r>
                          </m:num>
                          <m:den>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3</m:t>
                            </m:r>
                          </m:den>
                        </m:f>
                        <m:sSup>
                          <m:sSupPr>
                            <m:ctrlP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4</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sSup>
                          <m:sSup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𝑦</m:t>
                            </m:r>
                          </m:e>
                          <m: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sSup>
                          <m:sSup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𝑧</m:t>
                            </m:r>
                          </m:e>
                          <m: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m:t>
                        </m:r>
                        <m:f>
                          <m:f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fPr>
                          <m:num>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2</m:t>
                            </m:r>
                          </m:num>
                          <m:den>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3</m:t>
                            </m:r>
                          </m:den>
                        </m:f>
                        <m:sSup>
                          <m:sSup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4</m:t>
                            </m:r>
                          </m:sup>
                        </m:sSup>
                        <m:r>
                          <a:rPr kumimoji="0" lang="en-US" sz="38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m:t>
                        </m:r>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sSup>
                          <m:sSupPr>
                            <m:ctrlP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𝑦</m:t>
                            </m:r>
                          </m:e>
                          <m: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2</m:t>
                            </m:r>
                          </m:sup>
                        </m:sSup>
                        <m:r>
                          <a:rPr kumimoji="0" lang="en-US" sz="38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𝑧</m:t>
                        </m:r>
                      </m:oMath>
                    </m:oMathPara>
                  </a14:m>
                  <a:endParaRPr kumimoji="0" lang="en-US" sz="3800" b="0" i="0" u="none" strike="noStrike" kern="1200" cap="none" spc="0" normalizeH="0" baseline="0" noProof="0">
                    <a:ln>
                      <a:noFill/>
                    </a:ln>
                    <a:solidFill>
                      <a:prstClr val="black"/>
                    </a:solidFill>
                    <a:effectLst/>
                    <a:uLnTx/>
                    <a:uFillTx/>
                    <a:latin typeface="Calibri"/>
                    <a:ea typeface="+mn-ea"/>
                    <a:cs typeface="+mn-cs"/>
                  </a:endParaRPr>
                </a:p>
              </p:txBody>
            </p:sp>
          </mc:Choice>
          <mc:Fallback>
            <p:sp>
              <p:nvSpPr>
                <p:cNvPr id="23" name="Rectangle 22"/>
                <p:cNvSpPr>
                  <a:spLocks noRot="1" noChangeAspect="1" noMove="1" noResize="1" noEditPoints="1" noAdjustHandles="1" noChangeArrowheads="1" noChangeShapeType="1" noTextEdit="1"/>
                </p:cNvSpPr>
                <p:nvPr/>
              </p:nvSpPr>
              <p:spPr>
                <a:xfrm>
                  <a:off x="4028761" y="2401769"/>
                  <a:ext cx="10827323" cy="1190903"/>
                </a:xfrm>
                <a:prstGeom prst="rect">
                  <a:avLst/>
                </a:prstGeom>
                <a:blipFill>
                  <a:blip r:embed="rId3"/>
                  <a:stretch>
                    <a:fillRect/>
                  </a:stretch>
                </a:blipFill>
              </p:spPr>
              <p:txBody>
                <a:bodyPr/>
                <a:lstStyle/>
                <a:p>
                  <a:r>
                    <a:rPr lang="en-US">
                      <a:noFill/>
                    </a:rPr>
                    <a:t> </a:t>
                  </a:r>
                </a:p>
              </p:txBody>
            </p:sp>
          </mc:Fallback>
        </mc:AlternateContent>
        <p:sp>
          <p:nvSpPr>
            <p:cNvPr id="4" name="Rectangle 1"/>
            <p:cNvSpPr>
              <a:spLocks noChangeArrowheads="1"/>
            </p:cNvSpPr>
            <p:nvPr/>
          </p:nvSpPr>
          <p:spPr bwMode="auto">
            <a:xfrm>
              <a:off x="1165986" y="3543939"/>
              <a:ext cx="14150214" cy="2615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3800" b="0" i="0" u="none" strike="noStrike" kern="1200" cap="none" spc="0" normalizeH="0" baseline="0" noProof="0" smtClean="0">
                  <a:ln>
                    <a:noFill/>
                  </a:ln>
                  <a:solidFill>
                    <a:prstClr val="white"/>
                  </a:solidFill>
                  <a:effectLst/>
                  <a:uLnTx/>
                  <a:uFillTx/>
                  <a:latin typeface="Arial" panose="020B0604020202020204" pitchFamily="34" charset="0"/>
                  <a:ea typeface="Open Sans"/>
                  <a:cs typeface="+mn-cs"/>
                </a:rPr>
                <a:t>a) Thu gọn đa thức N.</a:t>
              </a:r>
              <a:endParaRPr kumimoji="0" lang="en-US" altLang="en-US" sz="38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3800" b="0" i="0" u="none" strike="noStrike" kern="1200" cap="none" spc="0" normalizeH="0" baseline="0" noProof="0" smtClean="0">
                  <a:ln>
                    <a:noFill/>
                  </a:ln>
                  <a:solidFill>
                    <a:prstClr val="white"/>
                  </a:solidFill>
                  <a:effectLst/>
                  <a:uLnTx/>
                  <a:uFillTx/>
                  <a:latin typeface="Arial" panose="020B0604020202020204" pitchFamily="34" charset="0"/>
                  <a:ea typeface="Open Sans"/>
                  <a:cs typeface="+mn-cs"/>
                </a:rPr>
                <a:t>b) Xác định hệ số và bậc của từng hạng tử (tức là bậc của từng đơn thức) trong dạng thu gọn của N.</a:t>
              </a:r>
              <a:endParaRPr kumimoji="0" lang="en-US" altLang="en-US" sz="38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endParaRPr>
            </a:p>
          </p:txBody>
        </p:sp>
      </p:grpSp>
      <p:sp>
        <p:nvSpPr>
          <p:cNvPr id="21" name="Oval Callout 20"/>
          <p:cNvSpPr/>
          <p:nvPr/>
        </p:nvSpPr>
        <p:spPr>
          <a:xfrm>
            <a:off x="8170185" y="5978340"/>
            <a:ext cx="1789177" cy="841560"/>
          </a:xfrm>
          <a:prstGeom prst="wedgeEllipseCallout">
            <a:avLst>
              <a:gd name="adj1" fmla="val 40685"/>
              <a:gd name="adj2" fmla="val 26553"/>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srgbClr val="1F497D"/>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srgbClr val="1F497D"/>
              </a:solidFill>
              <a:effectLst/>
              <a:uLnTx/>
              <a:uFillTx/>
              <a:latin typeface="Calibri"/>
              <a:ea typeface="+mn-ea"/>
              <a:cs typeface="+mn-cs"/>
            </a:endParaRPr>
          </a:p>
        </p:txBody>
      </p:sp>
      <p:pic>
        <p:nvPicPr>
          <p:cNvPr id="10" name="Picture 9"/>
          <p:cNvPicPr>
            <a:picLocks noChangeAspect="1"/>
          </p:cNvPicPr>
          <p:nvPr/>
        </p:nvPicPr>
        <p:blipFill>
          <a:blip r:embed="rId4"/>
          <a:stretch>
            <a:fillRect/>
          </a:stretch>
        </p:blipFill>
        <p:spPr>
          <a:xfrm>
            <a:off x="-391979" y="5981700"/>
            <a:ext cx="1581453" cy="1688738"/>
          </a:xfrm>
          <a:prstGeom prst="rect">
            <a:avLst/>
          </a:prstGeom>
        </p:spPr>
      </p:pic>
      <p:pic>
        <p:nvPicPr>
          <p:cNvPr id="14" name="Picture 13"/>
          <p:cNvPicPr>
            <a:picLocks noChangeAspect="1"/>
          </p:cNvPicPr>
          <p:nvPr/>
        </p:nvPicPr>
        <p:blipFill>
          <a:blip r:embed="rId5"/>
          <a:stretch>
            <a:fillRect/>
          </a:stretch>
        </p:blipFill>
        <p:spPr>
          <a:xfrm>
            <a:off x="14935200" y="7048500"/>
            <a:ext cx="3229181" cy="3229181"/>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5795682" y="7167493"/>
                <a:ext cx="9144000" cy="2929007"/>
              </a:xfrm>
              <a:prstGeom prst="rect">
                <a:avLst/>
              </a:prstGeom>
            </p:spPr>
            <p:txBody>
              <a:bodyPr>
                <a:spAutoFit/>
              </a:bodyPr>
              <a:lstStyle/>
              <a:p>
                <a:pPr lvl="0" algn="just" fontAlgn="base">
                  <a:lnSpc>
                    <a:spcPct val="150000"/>
                  </a:lnSpc>
                  <a:spcAft>
                    <a:spcPts val="800"/>
                  </a:spcAft>
                  <a:defRPr/>
                </a:pPr>
                <a:r>
                  <a:rPr lang="en-US" sz="3800" smtClean="0">
                    <a:solidFill>
                      <a:prstClr val="white"/>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z</m:t>
                    </m:r>
                  </m:oMath>
                </a14:m>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 có hệ số là 3, bậc là 4.</a:t>
                </a:r>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a:p>
                <a:pPr lvl="0" algn="just" fontAlgn="base">
                  <a:lnSpc>
                    <a:spcPct val="150000"/>
                  </a:lnSpc>
                  <a:spcAft>
                    <a:spcPts val="800"/>
                  </a:spcAft>
                  <a:defRPr/>
                </a:pPr>
                <a:r>
                  <a:rPr lang="en-US" sz="3800">
                    <a:solidFill>
                      <a:prstClr val="white"/>
                    </a:solidFill>
                    <a:ea typeface="Times New Roman" panose="02020603050405020304" pitchFamily="18" charset="0"/>
                    <a:cs typeface="Times New Roman" panose="02020603050405020304" pitchFamily="18" charset="0"/>
                  </a:rPr>
                  <a:t>     </a:t>
                </a:r>
                <a14:m>
                  <m:oMath xmlns:m="http://schemas.openxmlformats.org/officeDocument/2006/math">
                    <m:r>
                      <a:rPr lang="en-US" sz="3800" b="0" i="0" smtClean="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y</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z</m:t>
                    </m:r>
                  </m:oMath>
                </a14:m>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 có hệ số </a:t>
                </a:r>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là </a:t>
                </a:r>
                <a:r>
                  <a:rPr lang="en-US" sz="3800" smtClean="0">
                    <a:solidFill>
                      <a:prstClr val="white"/>
                    </a:solidFill>
                    <a:latin typeface="Arial" panose="020B0604020202020204" pitchFamily="34" charset="0"/>
                    <a:ea typeface="Times New Roman" panose="02020603050405020304" pitchFamily="18" charset="0"/>
                    <a:cs typeface="Arial" panose="020B0604020202020204" pitchFamily="34" charset="0"/>
                  </a:rPr>
                  <a:t>-1</a:t>
                </a:r>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 bậc là 4</a:t>
                </a:r>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 </a:t>
                </a:r>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a:p>
                <a:pPr lvl="0" algn="just" fontAlgn="base">
                  <a:lnSpc>
                    <a:spcPct val="150000"/>
                  </a:lnSpc>
                  <a:spcAft>
                    <a:spcPts val="800"/>
                  </a:spcAft>
                  <a:defRPr/>
                </a:pPr>
                <a:r>
                  <a:rPr lang="en-US" sz="3800">
                    <a:solidFill>
                      <a:prstClr val="white"/>
                    </a:solidFill>
                    <a:ea typeface="Times New Roman" panose="02020603050405020304" pitchFamily="18" charset="0"/>
                    <a:cs typeface="Times New Roman" panose="02020603050405020304" pitchFamily="18" charset="0"/>
                  </a:rPr>
                  <a:t>     </a:t>
                </a:r>
                <a14:m>
                  <m:oMath xmlns:m="http://schemas.openxmlformats.org/officeDocument/2006/math">
                    <m:sSup>
                      <m:sSupPr>
                        <m:ctrlPr>
                          <a:rPr lang="en-US" sz="3800" i="1">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3800">
                            <a:solidFill>
                              <a:prstClr val="white"/>
                            </a:solidFill>
                            <a:latin typeface="Cambria Math" panose="02040503050406030204" pitchFamily="18" charset="0"/>
                            <a:ea typeface="Times New Roman" panose="02020603050405020304" pitchFamily="18" charset="0"/>
                            <a:cs typeface="Times New Roman" panose="02020603050405020304" pitchFamily="18" charset="0"/>
                          </a:rPr>
                          <m:t>4</m:t>
                        </m:r>
                      </m:sup>
                    </m:sSup>
                  </m:oMath>
                </a14:m>
                <a:r>
                  <a:rPr lang="en-US" sz="3800">
                    <a:solidFill>
                      <a:prstClr val="white"/>
                    </a:solidFill>
                    <a:latin typeface="Arial" panose="020B0604020202020204" pitchFamily="34" charset="0"/>
                    <a:ea typeface="Times New Roman" panose="02020603050405020304" pitchFamily="18" charset="0"/>
                    <a:cs typeface="Arial" panose="020B0604020202020204" pitchFamily="34" charset="0"/>
                  </a:rPr>
                  <a:t> có hệ số là 1, bậc là 4.</a:t>
                </a:r>
                <a:endParaRPr lang="en-US" sz="38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5795682" y="7167493"/>
                <a:ext cx="9144000" cy="2929007"/>
              </a:xfrm>
              <a:prstGeom prst="rect">
                <a:avLst/>
              </a:prstGeom>
              <a:blipFill>
                <a:blip r:embed="rId6"/>
                <a:stretch>
                  <a:fillRect l="-2200" b="-3750"/>
                </a:stretch>
              </a:blipFill>
            </p:spPr>
            <p:txBody>
              <a:bodyPr/>
              <a:lstStyle/>
              <a:p>
                <a:r>
                  <a:rPr lang="en-US">
                    <a:noFill/>
                  </a:rPr>
                  <a:t> </a:t>
                </a:r>
              </a:p>
            </p:txBody>
          </p:sp>
        </mc:Fallback>
      </mc:AlternateContent>
    </p:spTree>
    <p:extLst>
      <p:ext uri="{BB962C8B-B14F-4D97-AF65-F5344CB8AC3E}">
        <p14:creationId xmlns:p14="http://schemas.microsoft.com/office/powerpoint/2010/main" val="9122750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24" name="Group 23"/>
          <p:cNvGrpSpPr/>
          <p:nvPr/>
        </p:nvGrpSpPr>
        <p:grpSpPr>
          <a:xfrm>
            <a:off x="976323" y="769274"/>
            <a:ext cx="16411554" cy="8899264"/>
            <a:chOff x="-3886200" y="2489161"/>
            <a:chExt cx="6915116" cy="4368236"/>
          </a:xfrm>
        </p:grpSpPr>
        <p:grpSp>
          <p:nvGrpSpPr>
            <p:cNvPr id="20" name="Group 8"/>
            <p:cNvGrpSpPr/>
            <p:nvPr/>
          </p:nvGrpSpPr>
          <p:grpSpPr>
            <a:xfrm>
              <a:off x="-3886200" y="2489161"/>
              <a:ext cx="6915116" cy="4368236"/>
              <a:chOff x="0" y="0"/>
              <a:chExt cx="3622362" cy="2288224"/>
            </a:xfrm>
          </p:grpSpPr>
          <p:sp>
            <p:nvSpPr>
              <p:cNvPr id="21" name="Freeform 9"/>
              <p:cNvSpPr/>
              <p:nvPr/>
            </p:nvSpPr>
            <p:spPr>
              <a:xfrm>
                <a:off x="0" y="-4262"/>
                <a:ext cx="3630108" cy="2294710"/>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A0B29E"/>
              </a:solidFill>
            </p:spPr>
          </p:sp>
        </p:grpSp>
        <p:sp>
          <p:nvSpPr>
            <p:cNvPr id="23" name="Freeform 11"/>
            <p:cNvSpPr/>
            <p:nvPr/>
          </p:nvSpPr>
          <p:spPr>
            <a:xfrm>
              <a:off x="-3714535" y="2589869"/>
              <a:ext cx="6585839" cy="4163123"/>
            </a:xfrm>
            <a:custGeom>
              <a:avLst/>
              <a:gdLst/>
              <a:ahLst/>
              <a:cxnLst/>
              <a:rect l="l" t="t" r="r" b="b"/>
              <a:pathLst>
                <a:path w="3630108" h="2294710">
                  <a:moveTo>
                    <a:pt x="2691208" y="2283522"/>
                  </a:moveTo>
                  <a:cubicBezTo>
                    <a:pt x="2691208" y="2283522"/>
                    <a:pt x="2271456" y="2294709"/>
                    <a:pt x="1808871" y="2292088"/>
                  </a:cubicBezTo>
                  <a:cubicBezTo>
                    <a:pt x="1635190" y="2289925"/>
                    <a:pt x="1057073" y="2282101"/>
                    <a:pt x="1057073" y="2282101"/>
                  </a:cubicBezTo>
                  <a:cubicBezTo>
                    <a:pt x="812931" y="2273267"/>
                    <a:pt x="565145" y="2256285"/>
                    <a:pt x="398404" y="2198108"/>
                  </a:cubicBezTo>
                  <a:cubicBezTo>
                    <a:pt x="120505" y="2101146"/>
                    <a:pt x="0" y="1923618"/>
                    <a:pt x="0" y="905351"/>
                  </a:cubicBezTo>
                  <a:lnTo>
                    <a:pt x="0" y="905341"/>
                  </a:lnTo>
                  <a:cubicBezTo>
                    <a:pt x="8536" y="440430"/>
                    <a:pt x="34263" y="311302"/>
                    <a:pt x="140291" y="225758"/>
                  </a:cubicBezTo>
                  <a:cubicBezTo>
                    <a:pt x="342602" y="62530"/>
                    <a:pt x="736658" y="7673"/>
                    <a:pt x="1155311" y="7673"/>
                  </a:cubicBezTo>
                  <a:cubicBezTo>
                    <a:pt x="1155311" y="7673"/>
                    <a:pt x="1551711" y="15681"/>
                    <a:pt x="1730715" y="7673"/>
                  </a:cubicBezTo>
                  <a:cubicBezTo>
                    <a:pt x="2052529" y="0"/>
                    <a:pt x="2516456" y="7673"/>
                    <a:pt x="2516456" y="7673"/>
                  </a:cubicBezTo>
                  <a:cubicBezTo>
                    <a:pt x="2884764" y="15152"/>
                    <a:pt x="3248077" y="84484"/>
                    <a:pt x="3445817" y="207066"/>
                  </a:cubicBezTo>
                  <a:cubicBezTo>
                    <a:pt x="3596834" y="300683"/>
                    <a:pt x="3630108" y="425358"/>
                    <a:pt x="3620968" y="905351"/>
                  </a:cubicBezTo>
                  <a:lnTo>
                    <a:pt x="3620968" y="905362"/>
                  </a:lnTo>
                  <a:cubicBezTo>
                    <a:pt x="3620968" y="2041583"/>
                    <a:pt x="3337971" y="2255681"/>
                    <a:pt x="2691208" y="2283522"/>
                  </a:cubicBezTo>
                  <a:close/>
                </a:path>
              </a:pathLst>
            </a:custGeom>
            <a:solidFill>
              <a:srgbClr val="FBF6EB"/>
            </a:solidFill>
          </p:spPr>
        </p:sp>
      </p:grpSp>
      <p:sp>
        <p:nvSpPr>
          <p:cNvPr id="17" name="Rectangle 16"/>
          <p:cNvSpPr/>
          <p:nvPr/>
        </p:nvSpPr>
        <p:spPr>
          <a:xfrm>
            <a:off x="2362200" y="2171700"/>
            <a:ext cx="13563600" cy="6678751"/>
          </a:xfrm>
          <a:prstGeom prst="rect">
            <a:avLst/>
          </a:prstGeom>
        </p:spPr>
        <p:txBody>
          <a:bodyPr wrap="square">
            <a:spAutoFit/>
          </a:bodyPr>
          <a:lstStyle/>
          <a:p>
            <a:pPr marL="0" marR="0" lvl="0" indent="0" algn="just" defTabSz="914400" rtl="0" eaLnBrk="1" fontAlgn="auto" latinLnBrk="0" hangingPunct="1">
              <a:lnSpc>
                <a:spcPct val="150000"/>
              </a:lnSpc>
              <a:spcBef>
                <a:spcPts val="1200"/>
              </a:spcBef>
              <a:spcAft>
                <a:spcPts val="800"/>
              </a:spcAft>
              <a:buClrTx/>
              <a:buSzTx/>
              <a:buFontTx/>
              <a:buNone/>
              <a:tabLst/>
              <a:defRPr/>
            </a:pPr>
            <a:r>
              <a:rPr kumimoji="0" lang="en-US" sz="4200" b="1" i="0" u="sng" strike="noStrike" kern="1200" cap="none" spc="0" normalizeH="0" baseline="0" noProof="0">
                <a:ln>
                  <a:noFill/>
                </a:ln>
                <a:solidFill>
                  <a:srgbClr val="C00000"/>
                </a:solidFill>
                <a:effectLst/>
                <a:uLnTx/>
                <a:uFillTx/>
                <a:latin typeface="Arial" panose="020B0604020202020204" pitchFamily="34" charset="0"/>
                <a:ea typeface="Dotum" panose="020B0600000101010101" pitchFamily="34" charset="-127"/>
                <a:cs typeface="Arial" panose="020B0604020202020204" pitchFamily="34" charset="0"/>
              </a:rPr>
              <a:t>* Chú ý:</a:t>
            </a:r>
            <a:endParaRPr kumimoji="0" lang="en-US" sz="4200" b="1" i="0" u="sng" strike="noStrike" kern="1200" cap="none" spc="0" normalizeH="0" baseline="0" noProof="0">
              <a:ln>
                <a:noFill/>
              </a:ln>
              <a:solidFill>
                <a:srgbClr val="C00000"/>
              </a:solidFill>
              <a:effectLst/>
              <a:uLnTx/>
              <a:uFillTx/>
              <a:latin typeface="Arial" panose="020B0604020202020204" pitchFamily="34" charset="0"/>
              <a:ea typeface="Arial" panose="020B0604020202020204" pitchFamily="34" charset="0"/>
              <a:cs typeface="Arial" panose="020B0604020202020204" pitchFamily="34" charset="0"/>
            </a:endParaRPr>
          </a:p>
          <a:p>
            <a:pPr marL="571500" lvl="0" indent="-571500" algn="just">
              <a:lnSpc>
                <a:spcPct val="150000"/>
              </a:lnSpc>
              <a:spcBef>
                <a:spcPts val="1200"/>
              </a:spcBef>
              <a:spcAft>
                <a:spcPts val="800"/>
              </a:spcAft>
              <a:buFontTx/>
              <a:buChar char="-"/>
            </a:pPr>
            <a:r>
              <a:rPr lang="vi-VN" sz="4200" smtClean="0">
                <a:solidFill>
                  <a:prstClr val="black"/>
                </a:solidFill>
                <a:ea typeface="Dotum" panose="020B0600000101010101" pitchFamily="34" charset="-127"/>
                <a:cs typeface="Arial" panose="020B0604020202020204" pitchFamily="34" charset="0"/>
              </a:rPr>
              <a:t>Bậc </a:t>
            </a:r>
            <a:r>
              <a:rPr lang="vi-VN" sz="4200">
                <a:solidFill>
                  <a:prstClr val="black"/>
                </a:solidFill>
                <a:ea typeface="Dotum" panose="020B0600000101010101" pitchFamily="34" charset="-127"/>
                <a:cs typeface="Arial" panose="020B0604020202020204" pitchFamily="34" charset="0"/>
              </a:rPr>
              <a:t>của một đa thức là bậc của hạng tử có bậc cao nhất trong dạng thu gọn của đa thức đó.</a:t>
            </a:r>
          </a:p>
          <a:p>
            <a:pPr marL="571500" lvl="0" indent="-571500" algn="just">
              <a:lnSpc>
                <a:spcPct val="150000"/>
              </a:lnSpc>
              <a:spcBef>
                <a:spcPts val="1200"/>
              </a:spcBef>
              <a:spcAft>
                <a:spcPts val="800"/>
              </a:spcAft>
              <a:buFontTx/>
              <a:buChar char="-"/>
            </a:pPr>
            <a:r>
              <a:rPr lang="vi-VN" sz="4200" smtClean="0">
                <a:solidFill>
                  <a:prstClr val="black"/>
                </a:solidFill>
                <a:ea typeface="Dotum" panose="020B0600000101010101" pitchFamily="34" charset="-127"/>
                <a:cs typeface="Arial" panose="020B0604020202020204" pitchFamily="34" charset="0"/>
              </a:rPr>
              <a:t>Một </a:t>
            </a:r>
            <a:r>
              <a:rPr lang="vi-VN" sz="4200">
                <a:solidFill>
                  <a:prstClr val="black"/>
                </a:solidFill>
                <a:ea typeface="Dotum" panose="020B0600000101010101" pitchFamily="34" charset="-127"/>
                <a:cs typeface="Arial" panose="020B0604020202020204" pitchFamily="34" charset="0"/>
              </a:rPr>
              <a:t>số khác 0 tùy ý được coi là một đa thức bậc 0.</a:t>
            </a:r>
          </a:p>
          <a:p>
            <a:pPr marL="571500" lvl="0" indent="-571500" algn="just">
              <a:lnSpc>
                <a:spcPct val="150000"/>
              </a:lnSpc>
              <a:spcBef>
                <a:spcPts val="600"/>
              </a:spcBef>
              <a:spcAft>
                <a:spcPts val="600"/>
              </a:spcAft>
              <a:buFontTx/>
              <a:buChar char="-"/>
            </a:pPr>
            <a:r>
              <a:rPr lang="vi-VN" sz="4200" smtClean="0">
                <a:solidFill>
                  <a:prstClr val="black"/>
                </a:solidFill>
                <a:ea typeface="Dotum" panose="020B0600000101010101" pitchFamily="34" charset="-127"/>
                <a:cs typeface="Arial" panose="020B0604020202020204" pitchFamily="34" charset="0"/>
              </a:rPr>
              <a:t>Số </a:t>
            </a:r>
            <a:r>
              <a:rPr lang="vi-VN" sz="4200">
                <a:solidFill>
                  <a:prstClr val="black"/>
                </a:solidFill>
                <a:ea typeface="Dotum" panose="020B0600000101010101" pitchFamily="34" charset="-127"/>
                <a:cs typeface="Arial" panose="020B0604020202020204" pitchFamily="34" charset="0"/>
              </a:rPr>
              <a:t>0 cũng là một đa thức, gọi là đa thức không</a:t>
            </a:r>
            <a:r>
              <a:rPr lang="vi-VN" sz="4200">
                <a:solidFill>
                  <a:prstClr val="black"/>
                </a:solidFill>
                <a:ea typeface="Dotum" panose="020B0600000101010101" pitchFamily="34" charset="-127"/>
                <a:cs typeface="Arial" panose="020B0604020202020204" pitchFamily="34" charset="0"/>
              </a:rPr>
              <a:t>. </a:t>
            </a:r>
            <a:r>
              <a:rPr lang="en-US" sz="4200" smtClean="0">
                <a:solidFill>
                  <a:prstClr val="black"/>
                </a:solidFill>
                <a:ea typeface="Dotum" panose="020B0600000101010101" pitchFamily="34" charset="-127"/>
                <a:cs typeface="Arial" panose="020B0604020202020204" pitchFamily="34" charset="0"/>
              </a:rPr>
              <a:t>        </a:t>
            </a:r>
            <a:r>
              <a:rPr lang="vi-VN" sz="4200" smtClean="0">
                <a:solidFill>
                  <a:prstClr val="black"/>
                </a:solidFill>
                <a:ea typeface="Dotum" panose="020B0600000101010101" pitchFamily="34" charset="-127"/>
                <a:cs typeface="Arial" panose="020B0604020202020204" pitchFamily="34" charset="0"/>
              </a:rPr>
              <a:t>Nó </a:t>
            </a:r>
            <a:r>
              <a:rPr lang="vi-VN" sz="4200">
                <a:solidFill>
                  <a:prstClr val="black"/>
                </a:solidFill>
                <a:ea typeface="Dotum" panose="020B0600000101010101" pitchFamily="34" charset="-127"/>
                <a:cs typeface="Arial" panose="020B0604020202020204" pitchFamily="34" charset="0"/>
              </a:rPr>
              <a:t>không có bậc xác định.</a:t>
            </a:r>
          </a:p>
        </p:txBody>
      </p:sp>
      <p:sp>
        <p:nvSpPr>
          <p:cNvPr id="26" name="Rounded Rectangle 25"/>
          <p:cNvSpPr/>
          <p:nvPr/>
        </p:nvSpPr>
        <p:spPr>
          <a:xfrm>
            <a:off x="5943600" y="575146"/>
            <a:ext cx="6477000" cy="1168592"/>
          </a:xfrm>
          <a:prstGeom prst="roundRect">
            <a:avLst/>
          </a:prstGeom>
          <a:solidFill>
            <a:srgbClr val="799276"/>
          </a:solidFill>
          <a:ln>
            <a:solidFill>
              <a:srgbClr val="7992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p:cNvPicPr>
            <a:picLocks noChangeAspect="1"/>
          </p:cNvPicPr>
          <p:nvPr/>
        </p:nvPicPr>
        <p:blipFill>
          <a:blip r:embed="rId2"/>
          <a:stretch>
            <a:fillRect/>
          </a:stretch>
        </p:blipFill>
        <p:spPr>
          <a:xfrm>
            <a:off x="560709" y="7143224"/>
            <a:ext cx="1420491" cy="2438611"/>
          </a:xfrm>
          <a:prstGeom prst="rect">
            <a:avLst/>
          </a:prstGeom>
        </p:spPr>
      </p:pic>
      <p:pic>
        <p:nvPicPr>
          <p:cNvPr id="28" name="Picture 27"/>
          <p:cNvPicPr>
            <a:picLocks noChangeAspect="1"/>
          </p:cNvPicPr>
          <p:nvPr/>
        </p:nvPicPr>
        <p:blipFill>
          <a:blip r:embed="rId3"/>
          <a:stretch>
            <a:fillRect/>
          </a:stretch>
        </p:blipFill>
        <p:spPr>
          <a:xfrm>
            <a:off x="15546168" y="414517"/>
            <a:ext cx="2081379" cy="30716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17">
                                            <p:txEl>
                                              <p:charRg st="9" end="99"/>
                                            </p:txEl>
                                          </p:spTgt>
                                        </p:tgtEl>
                                        <p:attrNameLst>
                                          <p:attrName>style.visibility</p:attrName>
                                        </p:attrNameLst>
                                      </p:cBhvr>
                                      <p:to>
                                        <p:strVal val="visible"/>
                                      </p:to>
                                    </p:set>
                                    <p:animEffect transition="in" filter="randombar(horizontal)">
                                      <p:cBhvr>
                                        <p:cTn id="14" dur="500"/>
                                        <p:tgtEl>
                                          <p:spTgt spid="17">
                                            <p:txEl>
                                              <p:charRg st="9" end="99"/>
                                            </p:txEl>
                                          </p:spTgt>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17">
                                            <p:txEl>
                                              <p:charRg st="99" end="150"/>
                                            </p:txEl>
                                          </p:spTgt>
                                        </p:tgtEl>
                                        <p:attrNameLst>
                                          <p:attrName>style.visibility</p:attrName>
                                        </p:attrNameLst>
                                      </p:cBhvr>
                                      <p:to>
                                        <p:strVal val="visible"/>
                                      </p:to>
                                    </p:set>
                                    <p:animEffect transition="in" filter="wipe(down)">
                                      <p:cBhvr>
                                        <p:cTn id="18" dur="500"/>
                                        <p:tgtEl>
                                          <p:spTgt spid="17">
                                            <p:txEl>
                                              <p:charRg st="99" end="150"/>
                                            </p:txEl>
                                          </p:spTgt>
                                        </p:tgtEl>
                                      </p:cBhvr>
                                    </p:animEffec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7">
                                            <p:txEl>
                                              <p:charRg st="150" end="232"/>
                                            </p:txEl>
                                          </p:spTgt>
                                        </p:tgtEl>
                                        <p:attrNameLst>
                                          <p:attrName>style.visibility</p:attrName>
                                        </p:attrNameLst>
                                      </p:cBhvr>
                                      <p:to>
                                        <p:strVal val="visible"/>
                                      </p:to>
                                    </p:set>
                                    <p:animEffect transition="in" filter="fade">
                                      <p:cBhvr>
                                        <p:cTn id="22" dur="500"/>
                                        <p:tgtEl>
                                          <p:spTgt spid="17">
                                            <p:txEl>
                                              <p:charRg st="150" end="23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val Callout 21"/>
          <p:cNvSpPr/>
          <p:nvPr/>
        </p:nvSpPr>
        <p:spPr>
          <a:xfrm>
            <a:off x="8368129" y="4229100"/>
            <a:ext cx="1815501" cy="96079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7" name="Picture 26"/>
          <p:cNvPicPr>
            <a:picLocks noChangeAspect="1"/>
          </p:cNvPicPr>
          <p:nvPr/>
        </p:nvPicPr>
        <p:blipFill>
          <a:blip r:embed="rId2"/>
          <a:stretch>
            <a:fillRect/>
          </a:stretch>
        </p:blipFill>
        <p:spPr>
          <a:xfrm>
            <a:off x="16764371" y="158543"/>
            <a:ext cx="1174280" cy="1537289"/>
          </a:xfrm>
          <a:prstGeom prst="rect">
            <a:avLst/>
          </a:prstGeom>
        </p:spPr>
      </p:pic>
      <p:pic>
        <p:nvPicPr>
          <p:cNvPr id="29" name="Picture 28"/>
          <p:cNvPicPr>
            <a:picLocks noChangeAspect="1"/>
          </p:cNvPicPr>
          <p:nvPr/>
        </p:nvPicPr>
        <p:blipFill>
          <a:blip r:embed="rId3"/>
          <a:stretch>
            <a:fillRect/>
          </a:stretch>
        </p:blipFill>
        <p:spPr>
          <a:xfrm rot="3872335">
            <a:off x="86995" y="9011148"/>
            <a:ext cx="1365242" cy="1157953"/>
          </a:xfrm>
          <a:prstGeom prst="rect">
            <a:avLst/>
          </a:prstGeom>
        </p:spPr>
      </p:pic>
      <p:pic>
        <p:nvPicPr>
          <p:cNvPr id="30" name="Picture 29"/>
          <p:cNvPicPr>
            <a:picLocks noChangeAspect="1"/>
          </p:cNvPicPr>
          <p:nvPr/>
        </p:nvPicPr>
        <p:blipFill>
          <a:blip r:embed="rId4"/>
          <a:stretch>
            <a:fillRect/>
          </a:stretch>
        </p:blipFill>
        <p:spPr>
          <a:xfrm>
            <a:off x="126568" y="495300"/>
            <a:ext cx="1092632" cy="909764"/>
          </a:xfrm>
          <a:prstGeom prst="rect">
            <a:avLst/>
          </a:prstGeom>
        </p:spPr>
      </p:pic>
      <p:pic>
        <p:nvPicPr>
          <p:cNvPr id="3" name="Picture 2"/>
          <p:cNvPicPr>
            <a:picLocks noChangeAspect="1"/>
          </p:cNvPicPr>
          <p:nvPr/>
        </p:nvPicPr>
        <p:blipFill>
          <a:blip r:embed="rId5"/>
          <a:stretch>
            <a:fillRect/>
          </a:stretch>
        </p:blipFill>
        <p:spPr>
          <a:xfrm>
            <a:off x="15570592" y="4076700"/>
            <a:ext cx="2093425" cy="1421592"/>
          </a:xfrm>
          <a:prstGeom prst="rect">
            <a:avLst/>
          </a:prstGeom>
        </p:spPr>
      </p:pic>
      <p:grpSp>
        <p:nvGrpSpPr>
          <p:cNvPr id="13" name="Group 12"/>
          <p:cNvGrpSpPr/>
          <p:nvPr/>
        </p:nvGrpSpPr>
        <p:grpSpPr>
          <a:xfrm>
            <a:off x="1174280" y="-38100"/>
            <a:ext cx="17253222" cy="4209668"/>
            <a:chOff x="1174280" y="266700"/>
            <a:chExt cx="17253222" cy="4209668"/>
          </a:xfrm>
        </p:grpSpPr>
        <p:sp>
          <p:nvSpPr>
            <p:cNvPr id="16" name="TextBox 5"/>
            <p:cNvSpPr txBox="1"/>
            <p:nvPr/>
          </p:nvSpPr>
          <p:spPr>
            <a:xfrm>
              <a:off x="1174280" y="266700"/>
              <a:ext cx="2667000" cy="1910779"/>
            </a:xfrm>
            <a:prstGeom prst="rect">
              <a:avLst/>
            </a:prstGeom>
          </p:spPr>
          <p:txBody>
            <a:bodyPr wrap="square" lIns="0" tIns="0" rIns="0" bIns="0" rtlCol="0" anchor="t">
              <a:spAutoFit/>
            </a:bodyPr>
            <a:lstStyle/>
            <a:p>
              <a:pPr marL="0" marR="0" lvl="0" indent="0" algn="ctr" defTabSz="914400" rtl="0" eaLnBrk="1" fontAlgn="auto" latinLnBrk="0" hangingPunct="1">
                <a:lnSpc>
                  <a:spcPts val="14857"/>
                </a:lnSpc>
                <a:spcBef>
                  <a:spcPts val="0"/>
                </a:spcBef>
                <a:spcAft>
                  <a:spcPts val="0"/>
                </a:spcAft>
                <a:buClrTx/>
                <a:buSzTx/>
                <a:buFontTx/>
                <a:buNone/>
                <a:tabLst/>
                <a:defRPr/>
              </a:pPr>
              <a:r>
                <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rPr>
                <a:t>Ví dụ </a:t>
              </a:r>
              <a:r>
                <a:rPr kumimoji="0" lang="en-US" sz="4200" b="1" i="0" u="sng" strike="noStrike" kern="1200" cap="none" spc="0" normalizeH="0" baseline="0" noProof="0" smtClean="0">
                  <a:ln>
                    <a:noFill/>
                  </a:ln>
                  <a:solidFill>
                    <a:srgbClr val="5B96A9"/>
                  </a:solidFill>
                  <a:effectLst/>
                  <a:uLnTx/>
                  <a:uFillTx/>
                  <a:latin typeface="Arial" panose="020B0604020202020204" pitchFamily="34" charset="0"/>
                  <a:ea typeface="+mn-ea"/>
                  <a:cs typeface="Arial" panose="020B0604020202020204" pitchFamily="34" charset="0"/>
                </a:rPr>
                <a:t>3:</a:t>
              </a:r>
              <a:endPar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grpSp>
          <p:nvGrpSpPr>
            <p:cNvPr id="8" name="Group 7"/>
            <p:cNvGrpSpPr/>
            <p:nvPr/>
          </p:nvGrpSpPr>
          <p:grpSpPr>
            <a:xfrm>
              <a:off x="3581400" y="406063"/>
              <a:ext cx="14846102" cy="1923668"/>
              <a:chOff x="3352800" y="952500"/>
              <a:chExt cx="14846102" cy="1923668"/>
            </a:xfrm>
          </p:grpSpPr>
          <p:sp>
            <p:nvSpPr>
              <p:cNvPr id="2" name="Rectangle 1"/>
              <p:cNvSpPr/>
              <p:nvPr/>
            </p:nvSpPr>
            <p:spPr>
              <a:xfrm>
                <a:off x="3352800" y="1511301"/>
                <a:ext cx="13792200" cy="90159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Cho đa</a:t>
                </a:r>
                <a:r>
                  <a:rPr kumimoji="0" lang="nl-NL" sz="4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thức</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4419600" y="952500"/>
                    <a:ext cx="13779302" cy="1923668"/>
                  </a:xfrm>
                  <a:prstGeom prst="rect">
                    <a:avLst/>
                  </a:prstGeom>
                </p:spPr>
                <p:txBody>
                  <a:bodyPr wrap="square">
                    <a:spAutoFit/>
                  </a:bodyPr>
                  <a:lstStyle/>
                  <a:p>
                    <a:pPr lvl="0" algn="just">
                      <a:lnSpc>
                        <a:spcPct val="150000"/>
                      </a:lnSpc>
                      <a:spcAft>
                        <a:spcPts val="800"/>
                      </a:spcAft>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𝑃</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𝑥𝑦𝑧</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num>
                            <m:den>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3</m:t>
                              </m:r>
                            </m:den>
                          </m:f>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𝑥𝑦𝑧</m:t>
                          </m:r>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𝑦</m:t>
                          </m:r>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−6</m:t>
                          </m:r>
                          <m:r>
                            <a:rPr lang="en-US" sz="4000" b="0" i="1" smtClean="0">
                              <a:solidFill>
                                <a:srgbClr val="000000"/>
                              </a:solidFill>
                              <a:latin typeface="Cambria Math" panose="02040503050406030204" pitchFamily="18" charset="0"/>
                              <a:ea typeface="Calibri" panose="020F0502020204030204" pitchFamily="34" charset="0"/>
                              <a:cs typeface="Times New Roman" panose="02020603050405020304" pitchFamily="18" charset="0"/>
                            </a:rPr>
                            <m:t>𝑧</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4419600" y="952500"/>
                    <a:ext cx="13779302" cy="1923668"/>
                  </a:xfrm>
                  <a:prstGeom prst="rect">
                    <a:avLst/>
                  </a:prstGeom>
                  <a:blipFill>
                    <a:blip r:embed="rId6"/>
                    <a:stretch>
                      <a:fillRect/>
                    </a:stretch>
                  </a:blipFill>
                </p:spPr>
                <p:txBody>
                  <a:bodyPr/>
                  <a:lstStyle/>
                  <a:p>
                    <a:r>
                      <a:rPr lang="en-US">
                        <a:noFill/>
                      </a:rPr>
                      <a:t> </a:t>
                    </a:r>
                  </a:p>
                </p:txBody>
              </p:sp>
            </mc:Fallback>
          </mc:AlternateContent>
        </p:grpSp>
        <p:sp>
          <p:nvSpPr>
            <p:cNvPr id="14" name="Rectangle 13"/>
            <p:cNvSpPr/>
            <p:nvPr/>
          </p:nvSpPr>
          <p:spPr>
            <a:xfrm>
              <a:off x="1585818" y="2095500"/>
              <a:ext cx="13792200" cy="19275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 Tìm</a:t>
              </a:r>
              <a:r>
                <a:rPr kumimoji="0" lang="nl-NL" sz="4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bậc của đa thức P.</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 Tính</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giá trị của P khi</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6"/>
                <p:cNvSpPr/>
                <p:nvPr/>
              </p:nvSpPr>
              <p:spPr>
                <a:xfrm>
                  <a:off x="6781800" y="2552700"/>
                  <a:ext cx="4988160" cy="1923668"/>
                </a:xfrm>
                <a:prstGeom prst="rect">
                  <a:avLst/>
                </a:prstGeom>
              </p:spPr>
              <p:txBody>
                <a:bodyPr wrap="none">
                  <a:spAutoFit/>
                </a:bodyPr>
                <a:lstStyle/>
                <a:p>
                  <a:pPr lvl="0" algn="just">
                    <a:lnSpc>
                      <a:spcPct val="150000"/>
                    </a:lnSpc>
                    <a:spcAft>
                      <a:spcPts val="800"/>
                    </a:spcAft>
                    <a:defRPr/>
                  </a:pPr>
                  <a14:m>
                    <m:oMathPara xmlns:m="http://schemas.openxmlformats.org/officeDocument/2006/math">
                      <m:oMathParaPr>
                        <m:jc m:val="centerGroup"/>
                      </m:oMathParaPr>
                      <m:oMath xmlns:m="http://schemas.openxmlformats.org/officeDocument/2006/math">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𝑥</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=1;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𝑦</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=3;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𝑧</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m:t>
                        </m:r>
                        <m:f>
                          <m:fPr>
                            <m:ctrlPr>
                              <a:rPr lang="en-US" sz="4000" i="1" smtClean="0">
                                <a:solidFill>
                                  <a:prstClr val="black"/>
                                </a:solidFill>
                                <a:latin typeface="Cambria Math" panose="02040503050406030204" pitchFamily="18" charset="0"/>
                                <a:cs typeface="Arial" panose="020B0604020202020204" pitchFamily="34" charset="0"/>
                              </a:rPr>
                            </m:ctrlPr>
                          </m:fPr>
                          <m:num>
                            <m:r>
                              <a:rPr lang="en-US" sz="4000" b="0" i="1" smtClean="0">
                                <a:solidFill>
                                  <a:prstClr val="black"/>
                                </a:solidFill>
                                <a:latin typeface="Cambria Math" panose="02040503050406030204" pitchFamily="18" charset="0"/>
                                <a:cs typeface="Arial" panose="020B0604020202020204" pitchFamily="34" charset="0"/>
                              </a:rPr>
                              <m:t>1</m:t>
                            </m:r>
                          </m:num>
                          <m:den>
                            <m:r>
                              <a:rPr lang="en-US" sz="4000" b="0" i="1" smtClean="0">
                                <a:solidFill>
                                  <a:prstClr val="black"/>
                                </a:solidFill>
                                <a:latin typeface="Cambria Math" panose="02040503050406030204" pitchFamily="18" charset="0"/>
                                <a:cs typeface="Arial" panose="020B0604020202020204" pitchFamily="34" charset="0"/>
                              </a:rPr>
                              <m:t>3</m:t>
                            </m:r>
                          </m:den>
                        </m:f>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6781800" y="2552700"/>
                  <a:ext cx="4988160" cy="1923668"/>
                </a:xfrm>
                <a:prstGeom prst="rect">
                  <a:avLst/>
                </a:prstGeom>
                <a:blipFill>
                  <a:blip r:embed="rId7"/>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9" name="Rectangle 8"/>
              <p:cNvSpPr/>
              <p:nvPr/>
            </p:nvSpPr>
            <p:spPr>
              <a:xfrm>
                <a:off x="1585818" y="8005108"/>
                <a:ext cx="16078200" cy="1938992"/>
              </a:xfrm>
              <a:prstGeom prst="rect">
                <a:avLst/>
              </a:prstGeom>
            </p:spPr>
            <p:txBody>
              <a:bodyPr wrap="square">
                <a:spAutoFit/>
              </a:bodyPr>
              <a:lstStyle/>
              <a:p>
                <a:pPr lvl="0">
                  <a:lnSpc>
                    <a:spcPct val="150000"/>
                  </a:lnSpc>
                </a:pPr>
                <a:r>
                  <a:rPr lang="en-US" sz="4000" smtClean="0">
                    <a:effectLst/>
                    <a:latin typeface="Arial" panose="020B0604020202020204" pitchFamily="34" charset="0"/>
                    <a:ea typeface="Dotum" panose="020B0600000101010101" pitchFamily="34" charset="-127"/>
                    <a:cs typeface="Arial" panose="020B0604020202020204" pitchFamily="34" charset="0"/>
                  </a:rPr>
                  <a:t>Trong kết quả, hai hạng tử </a:t>
                </a:r>
                <a14:m>
                  <m:oMath xmlns:m="http://schemas.openxmlformats.org/officeDocument/2006/math">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xyz</m:t>
                    </m:r>
                  </m:oMath>
                </a14:m>
                <a:r>
                  <a:rPr lang="en-US" sz="4000" smtClean="0">
                    <a:effectLst/>
                    <a:latin typeface="Arial" panose="020B0604020202020204" pitchFamily="34" charset="0"/>
                    <a:ea typeface="Dotum" panose="020B0600000101010101" pitchFamily="34" charset="-127"/>
                    <a:cs typeface="Arial" panose="020B0604020202020204" pitchFamily="34" charset="0"/>
                  </a:rPr>
                  <a:t> và</a:t>
                </a:r>
                <a14:m>
                  <m:oMath xmlns:m="http://schemas.openxmlformats.org/officeDocument/2006/math">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oMath>
                </a14:m>
                <a:r>
                  <a:rPr lang="en-US" sz="4000" smtClean="0">
                    <a:effectLst/>
                    <a:latin typeface="Arial" panose="020B0604020202020204" pitchFamily="34" charset="0"/>
                    <a:ea typeface="Dotum" panose="020B0600000101010101" pitchFamily="34" charset="-127"/>
                    <a:cs typeface="Arial" panose="020B0604020202020204" pitchFamily="34" charset="0"/>
                  </a:rPr>
                  <a:t> cùng có bậc 3; hạng tử </a:t>
                </a:r>
                <a14:m>
                  <m:oMath xmlns:m="http://schemas.openxmlformats.org/officeDocument/2006/math">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z</m:t>
                    </m:r>
                  </m:oMath>
                </a14:m>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 </a:t>
                </a:r>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có bậc 1.</a:t>
                </a:r>
                <a:r>
                  <a:rPr lang="en-US" sz="4000">
                    <a:solidFill>
                      <a:prstClr val="black"/>
                    </a:solidFill>
                    <a:latin typeface="Arial" panose="020B0604020202020204" pitchFamily="34" charset="0"/>
                    <a:ea typeface="Arial" panose="020B0604020202020204" pitchFamily="34" charset="0"/>
                    <a:cs typeface="Arial" panose="020B0604020202020204" pitchFamily="34" charset="0"/>
                  </a:rPr>
                  <a:t> </a:t>
                </a:r>
                <a:r>
                  <a:rPr lang="en-US" sz="4000" smtClean="0">
                    <a:latin typeface="Arial" panose="020B0604020202020204" pitchFamily="34" charset="0"/>
                    <a:ea typeface="Dotum" panose="020B0600000101010101" pitchFamily="34" charset="-127"/>
                    <a:cs typeface="Arial" panose="020B0604020202020204" pitchFamily="34" charset="0"/>
                  </a:rPr>
                  <a:t>Vậy </a:t>
                </a:r>
                <a:r>
                  <a:rPr lang="en-US" sz="4000">
                    <a:latin typeface="Arial" panose="020B0604020202020204" pitchFamily="34" charset="0"/>
                    <a:ea typeface="Dotum" panose="020B0600000101010101" pitchFamily="34" charset="-127"/>
                    <a:cs typeface="Arial" panose="020B0604020202020204" pitchFamily="34" charset="0"/>
                  </a:rPr>
                  <a:t>b</a:t>
                </a:r>
                <a:r>
                  <a:rPr lang="en-US" sz="4000" smtClean="0">
                    <a:effectLst/>
                    <a:latin typeface="Arial" panose="020B0604020202020204" pitchFamily="34" charset="0"/>
                    <a:ea typeface="Dotum" panose="020B0600000101010101" pitchFamily="34" charset="-127"/>
                    <a:cs typeface="Arial" panose="020B0604020202020204" pitchFamily="34" charset="0"/>
                  </a:rPr>
                  <a:t>ậc </a:t>
                </a:r>
                <a:r>
                  <a:rPr lang="en-US" sz="4000">
                    <a:effectLst/>
                    <a:latin typeface="Arial" panose="020B0604020202020204" pitchFamily="34" charset="0"/>
                    <a:ea typeface="Dotum" panose="020B0600000101010101" pitchFamily="34" charset="-127"/>
                    <a:cs typeface="Arial" panose="020B0604020202020204" pitchFamily="34" charset="0"/>
                  </a:rPr>
                  <a:t>của đa thức P là </a:t>
                </a:r>
                <a:r>
                  <a:rPr lang="en-US" sz="4000">
                    <a:effectLst/>
                    <a:latin typeface="Arial" panose="020B0604020202020204" pitchFamily="34" charset="0"/>
                    <a:ea typeface="Dotum" panose="020B0600000101010101" pitchFamily="34" charset="-127"/>
                    <a:cs typeface="Arial" panose="020B0604020202020204" pitchFamily="34" charset="0"/>
                  </a:rPr>
                  <a:t>3</a:t>
                </a:r>
                <a:r>
                  <a:rPr lang="en-US" sz="4000" smtClean="0">
                    <a:effectLst/>
                    <a:latin typeface="Arial" panose="020B0604020202020204" pitchFamily="34" charset="0"/>
                    <a:ea typeface="Dotum" panose="020B0600000101010101" pitchFamily="34" charset="-127"/>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1585818" y="8005108"/>
                <a:ext cx="16078200" cy="1938992"/>
              </a:xfrm>
              <a:prstGeom prst="rect">
                <a:avLst/>
              </a:prstGeom>
              <a:blipFill>
                <a:blip r:embed="rId8"/>
                <a:stretch>
                  <a:fillRect l="-1327" b="-6918"/>
                </a:stretch>
              </a:blipFill>
            </p:spPr>
            <p:txBody>
              <a:bodyPr/>
              <a:lstStyle/>
              <a:p>
                <a:r>
                  <a:rPr lang="en-US">
                    <a:noFill/>
                  </a:rPr>
                  <a:t> </a:t>
                </a:r>
              </a:p>
            </p:txBody>
          </p:sp>
        </mc:Fallback>
      </mc:AlternateContent>
      <p:sp>
        <p:nvSpPr>
          <p:cNvPr id="11" name="Rectangle 10"/>
          <p:cNvSpPr/>
          <p:nvPr/>
        </p:nvSpPr>
        <p:spPr>
          <a:xfrm>
            <a:off x="1585818" y="5423237"/>
            <a:ext cx="6911379" cy="1015663"/>
          </a:xfrm>
          <a:prstGeom prst="rect">
            <a:avLst/>
          </a:prstGeom>
        </p:spPr>
        <p:txBody>
          <a:bodyPr wrap="none">
            <a:spAutoFit/>
          </a:bodyPr>
          <a:lstStyle/>
          <a:p>
            <a:pPr lvl="0" algn="just">
              <a:lnSpc>
                <a:spcPct val="150000"/>
              </a:lnSpc>
              <a:spcAft>
                <a:spcPts val="800"/>
              </a:spcAft>
              <a:defRPr/>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a</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Trước hết ta cần thu gọn P</a:t>
            </a:r>
            <a:endParaRPr lang="nl-NL" sz="4000">
              <a:solidFill>
                <a:srgbClr val="000000"/>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7" name="Rectangle 16"/>
              <p:cNvSpPr/>
              <p:nvPr/>
            </p:nvSpPr>
            <p:spPr>
              <a:xfrm>
                <a:off x="633318" y="6057900"/>
                <a:ext cx="16816482" cy="2269532"/>
              </a:xfrm>
              <a:prstGeom prst="rect">
                <a:avLst/>
              </a:prstGeom>
            </p:spPr>
            <p:txBody>
              <a:bodyPr wrap="square">
                <a:spAutoFit/>
              </a:bodyPr>
              <a:lstStyle/>
              <a:p>
                <a:pPr lvl="0">
                  <a:lnSpc>
                    <a:spcPct val="150000"/>
                  </a:lnSpc>
                  <a:spcAft>
                    <a:spcPts val="800"/>
                  </a:spcAft>
                </a:pPr>
                <a14:m>
                  <m:oMathPara xmlns:m="http://schemas.openxmlformats.org/officeDocument/2006/math">
                    <m:oMathParaPr>
                      <m:jc m:val="centerGroup"/>
                    </m:oMathParaPr>
                    <m:oMath xmlns:m="http://schemas.openxmlformats.org/officeDocument/2006/math">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P</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up>
                          </m:sSup>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sup>
                          </m:sSup>
                        </m:e>
                      </m:d>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f>
                            <m:f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num>
                            <m:den>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en>
                          </m:f>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num>
                            <m:den>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en>
                          </m:f>
                        </m:e>
                      </m:d>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xyz</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z</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xyz</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z</m:t>
                      </m:r>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633318" y="6057900"/>
                <a:ext cx="16816482" cy="2269532"/>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51476738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wipe(down)">
                                      <p:cBhvr>
                                        <p:cTn id="17" dur="500"/>
                                        <p:tgtEl>
                                          <p:spTgt spid="11">
                                            <p:txEl>
                                              <p:pRg st="0" end="0"/>
                                            </p:txEl>
                                          </p:spTgt>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500"/>
                                        <p:tgtEl>
                                          <p:spTgt spid="17"/>
                                        </p:tgtEl>
                                      </p:cBhvr>
                                    </p:animEffect>
                                  </p:childTnLst>
                                </p:cTn>
                              </p:par>
                            </p:childTnLst>
                          </p:cTn>
                        </p:par>
                        <p:par>
                          <p:cTn id="22" fill="hold">
                            <p:stCondLst>
                              <p:cond delay="1000"/>
                            </p:stCondLst>
                            <p:childTnLst>
                              <p:par>
                                <p:cTn id="23" presetID="14" presetClass="entr" presetSubtype="10" fill="hold"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2" name="Oval Callout 21"/>
          <p:cNvSpPr/>
          <p:nvPr/>
        </p:nvSpPr>
        <p:spPr>
          <a:xfrm>
            <a:off x="8368129" y="4229100"/>
            <a:ext cx="1815501" cy="96079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7" name="Picture 26"/>
          <p:cNvPicPr>
            <a:picLocks noChangeAspect="1"/>
          </p:cNvPicPr>
          <p:nvPr/>
        </p:nvPicPr>
        <p:blipFill>
          <a:blip r:embed="rId2"/>
          <a:stretch>
            <a:fillRect/>
          </a:stretch>
        </p:blipFill>
        <p:spPr>
          <a:xfrm>
            <a:off x="16764371" y="158543"/>
            <a:ext cx="1174280" cy="1537289"/>
          </a:xfrm>
          <a:prstGeom prst="rect">
            <a:avLst/>
          </a:prstGeom>
        </p:spPr>
      </p:pic>
      <p:pic>
        <p:nvPicPr>
          <p:cNvPr id="29" name="Picture 28"/>
          <p:cNvPicPr>
            <a:picLocks noChangeAspect="1"/>
          </p:cNvPicPr>
          <p:nvPr/>
        </p:nvPicPr>
        <p:blipFill>
          <a:blip r:embed="rId3"/>
          <a:stretch>
            <a:fillRect/>
          </a:stretch>
        </p:blipFill>
        <p:spPr>
          <a:xfrm rot="3872335">
            <a:off x="86995" y="9011148"/>
            <a:ext cx="1365242" cy="1157953"/>
          </a:xfrm>
          <a:prstGeom prst="rect">
            <a:avLst/>
          </a:prstGeom>
        </p:spPr>
      </p:pic>
      <p:pic>
        <p:nvPicPr>
          <p:cNvPr id="30" name="Picture 29"/>
          <p:cNvPicPr>
            <a:picLocks noChangeAspect="1"/>
          </p:cNvPicPr>
          <p:nvPr/>
        </p:nvPicPr>
        <p:blipFill>
          <a:blip r:embed="rId4"/>
          <a:stretch>
            <a:fillRect/>
          </a:stretch>
        </p:blipFill>
        <p:spPr>
          <a:xfrm>
            <a:off x="126568" y="495300"/>
            <a:ext cx="1092632" cy="909764"/>
          </a:xfrm>
          <a:prstGeom prst="rect">
            <a:avLst/>
          </a:prstGeom>
        </p:spPr>
      </p:pic>
      <p:pic>
        <p:nvPicPr>
          <p:cNvPr id="3" name="Picture 2"/>
          <p:cNvPicPr>
            <a:picLocks noChangeAspect="1"/>
          </p:cNvPicPr>
          <p:nvPr/>
        </p:nvPicPr>
        <p:blipFill>
          <a:blip r:embed="rId5"/>
          <a:stretch>
            <a:fillRect/>
          </a:stretch>
        </p:blipFill>
        <p:spPr>
          <a:xfrm>
            <a:off x="15378018" y="8460306"/>
            <a:ext cx="2398886" cy="1629023"/>
          </a:xfrm>
          <a:prstGeom prst="rect">
            <a:avLst/>
          </a:prstGeom>
        </p:spPr>
      </p:pic>
      <p:grpSp>
        <p:nvGrpSpPr>
          <p:cNvPr id="13" name="Group 12"/>
          <p:cNvGrpSpPr/>
          <p:nvPr/>
        </p:nvGrpSpPr>
        <p:grpSpPr>
          <a:xfrm>
            <a:off x="1174280" y="-38100"/>
            <a:ext cx="17253222" cy="4209668"/>
            <a:chOff x="1174280" y="266700"/>
            <a:chExt cx="17253222" cy="4209668"/>
          </a:xfrm>
        </p:grpSpPr>
        <p:sp>
          <p:nvSpPr>
            <p:cNvPr id="16" name="TextBox 5"/>
            <p:cNvSpPr txBox="1"/>
            <p:nvPr/>
          </p:nvSpPr>
          <p:spPr>
            <a:xfrm>
              <a:off x="1174280" y="266700"/>
              <a:ext cx="2667000" cy="1910779"/>
            </a:xfrm>
            <a:prstGeom prst="rect">
              <a:avLst/>
            </a:prstGeom>
          </p:spPr>
          <p:txBody>
            <a:bodyPr wrap="square" lIns="0" tIns="0" rIns="0" bIns="0" rtlCol="0" anchor="t">
              <a:spAutoFit/>
            </a:bodyPr>
            <a:lstStyle/>
            <a:p>
              <a:pPr marL="0" marR="0" lvl="0" indent="0" algn="ctr" defTabSz="914400" rtl="0" eaLnBrk="1" fontAlgn="auto" latinLnBrk="0" hangingPunct="1">
                <a:lnSpc>
                  <a:spcPts val="14857"/>
                </a:lnSpc>
                <a:spcBef>
                  <a:spcPts val="0"/>
                </a:spcBef>
                <a:spcAft>
                  <a:spcPts val="0"/>
                </a:spcAft>
                <a:buClrTx/>
                <a:buSzTx/>
                <a:buFontTx/>
                <a:buNone/>
                <a:tabLst/>
                <a:defRPr/>
              </a:pPr>
              <a:r>
                <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rPr>
                <a:t>Ví dụ </a:t>
              </a:r>
              <a:r>
                <a:rPr kumimoji="0" lang="en-US" sz="4200" b="1" i="0" u="sng" strike="noStrike" kern="1200" cap="none" spc="0" normalizeH="0" baseline="0" noProof="0" smtClean="0">
                  <a:ln>
                    <a:noFill/>
                  </a:ln>
                  <a:solidFill>
                    <a:srgbClr val="5B96A9"/>
                  </a:solidFill>
                  <a:effectLst/>
                  <a:uLnTx/>
                  <a:uFillTx/>
                  <a:latin typeface="Arial" panose="020B0604020202020204" pitchFamily="34" charset="0"/>
                  <a:ea typeface="+mn-ea"/>
                  <a:cs typeface="Arial" panose="020B0604020202020204" pitchFamily="34" charset="0"/>
                </a:rPr>
                <a:t>3:</a:t>
              </a:r>
              <a:endParaRPr kumimoji="0" lang="en-US" sz="4200" b="1" i="0" u="sng"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grpSp>
          <p:nvGrpSpPr>
            <p:cNvPr id="8" name="Group 7"/>
            <p:cNvGrpSpPr/>
            <p:nvPr/>
          </p:nvGrpSpPr>
          <p:grpSpPr>
            <a:xfrm>
              <a:off x="3581400" y="406063"/>
              <a:ext cx="14846102" cy="1923668"/>
              <a:chOff x="3352800" y="952500"/>
              <a:chExt cx="14846102" cy="1923668"/>
            </a:xfrm>
          </p:grpSpPr>
          <p:sp>
            <p:nvSpPr>
              <p:cNvPr id="2" name="Rectangle 1"/>
              <p:cNvSpPr/>
              <p:nvPr/>
            </p:nvSpPr>
            <p:spPr>
              <a:xfrm>
                <a:off x="3352800" y="1511301"/>
                <a:ext cx="13792200" cy="90159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Cho đa thức</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4419600" y="952500"/>
                    <a:ext cx="13779302" cy="1923668"/>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𝑃</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1</m:t>
                              </m:r>
                            </m:num>
                            <m:den>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𝑥𝑦𝑧</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m:t>
                          </m:r>
                          <m:f>
                            <m:f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fPr>
                            <m:num>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num>
                            <m:den>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den>
                          </m:f>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𝑥𝑦𝑧</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Sup>
                            <m:sSup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−6</m:t>
                          </m:r>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4419600" y="952500"/>
                    <a:ext cx="13779302" cy="1923668"/>
                  </a:xfrm>
                  <a:prstGeom prst="rect">
                    <a:avLst/>
                  </a:prstGeom>
                  <a:blipFill>
                    <a:blip r:embed="rId6"/>
                    <a:stretch>
                      <a:fillRect/>
                    </a:stretch>
                  </a:blipFill>
                </p:spPr>
                <p:txBody>
                  <a:bodyPr/>
                  <a:lstStyle/>
                  <a:p>
                    <a:r>
                      <a:rPr lang="en-US">
                        <a:noFill/>
                      </a:rPr>
                      <a:t> </a:t>
                    </a:r>
                  </a:p>
                </p:txBody>
              </p:sp>
            </mc:Fallback>
          </mc:AlternateContent>
        </p:grpSp>
        <p:sp>
          <p:nvSpPr>
            <p:cNvPr id="14" name="Rectangle 13"/>
            <p:cNvSpPr/>
            <p:nvPr/>
          </p:nvSpPr>
          <p:spPr>
            <a:xfrm>
              <a:off x="1585818" y="2095500"/>
              <a:ext cx="13792200" cy="1927515"/>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nl-NL" sz="4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 Tìm bậc của đa thức P.</a:t>
              </a:r>
            </a:p>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 Tính giá trị của P khi</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7" name="Rectangle 6"/>
                <p:cNvSpPr/>
                <p:nvPr/>
              </p:nvSpPr>
              <p:spPr>
                <a:xfrm>
                  <a:off x="6781800" y="2552700"/>
                  <a:ext cx="4988160" cy="1923668"/>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=1; </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𝑦</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=3; </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𝑧</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m:t>
                        </m:r>
                        <m:f>
                          <m:f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1</m:t>
                            </m:r>
                          </m:num>
                          <m:den>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3</m:t>
                            </m:r>
                          </m:den>
                        </m:f>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Arial" panose="020B0604020202020204" pitchFamily="34" charset="0"/>
                          </a:rPr>
                          <m:t> </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6781800" y="2552700"/>
                  <a:ext cx="4988160" cy="1923668"/>
                </a:xfrm>
                <a:prstGeom prst="rect">
                  <a:avLst/>
                </a:prstGeom>
                <a:blipFill>
                  <a:blip r:embed="rId7"/>
                  <a:stretch>
                    <a:fillRect/>
                  </a:stretch>
                </a:blipFill>
              </p:spPr>
              <p:txBody>
                <a:bodyPr/>
                <a:lstStyle/>
                <a:p>
                  <a:r>
                    <a:rPr lang="en-US">
                      <a:noFill/>
                    </a:rPr>
                    <a:t> </a:t>
                  </a:r>
                </a:p>
              </p:txBody>
            </p:sp>
          </mc:Fallback>
        </mc:AlternateContent>
      </p:grpSp>
      <p:grpSp>
        <p:nvGrpSpPr>
          <p:cNvPr id="6" name="Group 5"/>
          <p:cNvGrpSpPr/>
          <p:nvPr/>
        </p:nvGrpSpPr>
        <p:grpSpPr>
          <a:xfrm>
            <a:off x="1616026" y="5723497"/>
            <a:ext cx="16078200" cy="1248803"/>
            <a:chOff x="1616026" y="5266297"/>
            <a:chExt cx="16078200" cy="1248803"/>
          </a:xfrm>
        </p:grpSpPr>
        <p:sp>
          <p:nvSpPr>
            <p:cNvPr id="18" name="Rectangle 17"/>
            <p:cNvSpPr/>
            <p:nvPr/>
          </p:nvSpPr>
          <p:spPr>
            <a:xfrm>
              <a:off x="1616026" y="5411526"/>
              <a:ext cx="16078200" cy="901593"/>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b</a:t>
              </a: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Thay </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rPr>
                <a:t>                               </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vào </a:t>
              </a: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đa thức P, ta có</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Dotum" panose="020B0600000101010101" pitchFamily="34" charset="-127"/>
                  <a:cs typeface="Arial" panose="020B0604020202020204" pitchFamily="34" charset="0"/>
                </a:rPr>
                <a:t>:</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3429000" y="5266297"/>
                  <a:ext cx="4334713" cy="124880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z</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num>
                          <m:den>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en>
                        </m:f>
                      </m:oMath>
                    </m:oMathPara>
                  </a14:m>
                  <a:endParaRPr lang="en-US"/>
                </a:p>
              </p:txBody>
            </p:sp>
          </mc:Choice>
          <mc:Fallback>
            <p:sp>
              <p:nvSpPr>
                <p:cNvPr id="4" name="Rectangle 3"/>
                <p:cNvSpPr>
                  <a:spLocks noRot="1" noChangeAspect="1" noMove="1" noResize="1" noEditPoints="1" noAdjustHandles="1" noChangeArrowheads="1" noChangeShapeType="1" noTextEdit="1"/>
                </p:cNvSpPr>
                <p:nvPr/>
              </p:nvSpPr>
              <p:spPr>
                <a:xfrm>
                  <a:off x="3429000" y="5266297"/>
                  <a:ext cx="4334713" cy="1248803"/>
                </a:xfrm>
                <a:prstGeom prst="rect">
                  <a:avLst/>
                </a:prstGeom>
                <a:blipFill>
                  <a:blip r:embed="rId8"/>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12" name="Rectangle 11"/>
              <p:cNvSpPr/>
              <p:nvPr/>
            </p:nvSpPr>
            <p:spPr>
              <a:xfrm>
                <a:off x="3009900" y="7399897"/>
                <a:ext cx="12192000" cy="1248803"/>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en-US" sz="400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P</m:t>
                      </m:r>
                      <m:r>
                        <a:rPr lang="en-US" sz="400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−1.3.</m:t>
                      </m:r>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i="1">
                              <a:solidFill>
                                <a:prstClr val="black"/>
                              </a:solidFill>
                              <a:latin typeface="Cambria Math" panose="02040503050406030204" pitchFamily="18" charset="0"/>
                              <a:cs typeface="Times New Roman" panose="02020603050405020304" pitchFamily="18" charset="0"/>
                            </a:rPr>
                            <m:t>1</m:t>
                          </m:r>
                        </m:num>
                        <m:den>
                          <m:r>
                            <a:rPr lang="en-US" sz="4000" i="1">
                              <a:solidFill>
                                <a:prstClr val="black"/>
                              </a:solidFill>
                              <a:latin typeface="Cambria Math" panose="02040503050406030204" pitchFamily="18" charset="0"/>
                              <a:cs typeface="Times New Roman" panose="02020603050405020304" pitchFamily="18" charset="0"/>
                            </a:rPr>
                            <m:t>3</m:t>
                          </m:r>
                        </m:den>
                      </m:f>
                      <m:r>
                        <a:rPr lang="en-US" sz="4000" i="1">
                          <a:solidFill>
                            <a:prstClr val="black"/>
                          </a:solidFill>
                          <a:latin typeface="Cambria Math" panose="02040503050406030204" pitchFamily="18" charset="0"/>
                          <a:cs typeface="Times New Roman" panose="02020603050405020304" pitchFamily="18" charset="0"/>
                        </a:rPr>
                        <m:t>+2.</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1</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.3</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f>
                        <m:fPr>
                          <m:ctrlPr>
                            <a:rPr lang="en-US" sz="4000" i="1">
                              <a:solidFill>
                                <a:prstClr val="black"/>
                              </a:solidFill>
                              <a:latin typeface="Cambria Math" panose="02040503050406030204" pitchFamily="18" charset="0"/>
                              <a:cs typeface="Times New Roman" panose="02020603050405020304" pitchFamily="18" charset="0"/>
                            </a:rPr>
                          </m:ctrlPr>
                        </m:fPr>
                        <m:num>
                          <m:r>
                            <a:rPr lang="en-US" sz="4000" i="1">
                              <a:solidFill>
                                <a:prstClr val="black"/>
                              </a:solidFill>
                              <a:latin typeface="Cambria Math" panose="02040503050406030204" pitchFamily="18" charset="0"/>
                              <a:cs typeface="Times New Roman" panose="02020603050405020304" pitchFamily="18" charset="0"/>
                            </a:rPr>
                            <m:t>1</m:t>
                          </m:r>
                        </m:num>
                        <m:den>
                          <m:r>
                            <a:rPr lang="en-US" sz="4000" i="1">
                              <a:solidFill>
                                <a:prstClr val="black"/>
                              </a:solidFill>
                              <a:latin typeface="Cambria Math" panose="02040503050406030204" pitchFamily="18" charset="0"/>
                              <a:cs typeface="Times New Roman" panose="02020603050405020304" pitchFamily="18" charset="0"/>
                            </a:rPr>
                            <m:t>3</m:t>
                          </m:r>
                        </m:den>
                      </m:f>
                      <m:r>
                        <a:rPr lang="en-US" sz="4000" i="1">
                          <a:solidFill>
                            <a:prstClr val="black"/>
                          </a:solidFill>
                          <a:latin typeface="Cambria Math" panose="02040503050406030204" pitchFamily="18" charset="0"/>
                          <a:cs typeface="Times New Roman" panose="02020603050405020304" pitchFamily="18" charset="0"/>
                        </a:rPr>
                        <m:t>=−1</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+6</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oMath>
                  </m:oMathPara>
                </a14:m>
                <a:endParaRPr lang="en-US"/>
              </a:p>
            </p:txBody>
          </p:sp>
        </mc:Choice>
        <mc:Fallback>
          <p:sp>
            <p:nvSpPr>
              <p:cNvPr id="12" name="Rectangle 11"/>
              <p:cNvSpPr>
                <a:spLocks noRot="1" noChangeAspect="1" noMove="1" noResize="1" noEditPoints="1" noAdjustHandles="1" noChangeArrowheads="1" noChangeShapeType="1" noTextEdit="1"/>
              </p:cNvSpPr>
              <p:nvPr/>
            </p:nvSpPr>
            <p:spPr>
              <a:xfrm>
                <a:off x="3009900" y="7399897"/>
                <a:ext cx="12192000" cy="1248803"/>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233558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inVertical)">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457200" y="642297"/>
            <a:ext cx="4876800" cy="1524000"/>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55939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a:t>
              </a:r>
              <a:r>
                <a:rPr kumimoji="0" lang="nl-NL" sz="45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7"/>
          <p:cNvPicPr>
            <a:picLocks noChangeAspect="1"/>
          </p:cNvPicPr>
          <p:nvPr/>
        </p:nvPicPr>
        <p:blipFill>
          <a:blip r:embed="rId2"/>
          <a:stretch>
            <a:fillRect/>
          </a:stretch>
        </p:blipFill>
        <p:spPr>
          <a:xfrm>
            <a:off x="14706600" y="7429500"/>
            <a:ext cx="3295906" cy="2723564"/>
          </a:xfrm>
          <a:prstGeom prst="rect">
            <a:avLst/>
          </a:prstGeom>
        </p:spPr>
      </p:pic>
      <mc:AlternateContent xmlns:mc="http://schemas.openxmlformats.org/markup-compatibility/2006">
        <mc:Choice xmlns:a14="http://schemas.microsoft.com/office/drawing/2010/main" Requires="a14">
          <p:sp>
            <p:nvSpPr>
              <p:cNvPr id="20" name="Rectangle 19"/>
              <p:cNvSpPr/>
              <p:nvPr/>
            </p:nvSpPr>
            <p:spPr>
              <a:xfrm>
                <a:off x="1075765" y="1720184"/>
                <a:ext cx="16038096" cy="2051716"/>
              </a:xfrm>
              <a:prstGeom prst="rect">
                <a:avLst/>
              </a:prstGeom>
            </p:spPr>
            <p:txBody>
              <a:bodyPr wrap="square">
                <a:spAutoFit/>
              </a:bodyPr>
              <a:lstStyle/>
              <a:p>
                <a:pPr algn="just" fontAlgn="base">
                  <a:lnSpc>
                    <a:spcPct val="150000"/>
                  </a:lnSpc>
                </a:pPr>
                <a:endParaRPr lang="en-US" sz="4000">
                  <a:solidFill>
                    <a:schemeClr val="bg1"/>
                  </a:solidFill>
                  <a:latin typeface="Arial" panose="020B0604020202020204" pitchFamily="34" charset="0"/>
                  <a:cs typeface="Arial" panose="020B0604020202020204" pitchFamily="34" charset="0"/>
                </a:endParaRPr>
              </a:p>
              <a:p>
                <a:pPr algn="just" fontAlgn="base">
                  <a:lnSpc>
                    <a:spcPct val="150000"/>
                  </a:lnSpc>
                </a:pPr>
                <a:r>
                  <a:rPr lang="en-US" sz="4000" smtClean="0">
                    <a:solidFill>
                      <a:schemeClr val="bg1"/>
                    </a:solidFill>
                    <a:latin typeface="Arial" panose="020B0604020202020204" pitchFamily="34" charset="0"/>
                    <a:cs typeface="Arial" panose="020B0604020202020204" pitchFamily="34" charset="0"/>
                  </a:rPr>
                  <a:t>a) </a:t>
                </a:r>
                <a14:m>
                  <m:oMath xmlns:m="http://schemas.openxmlformats.org/officeDocument/2006/math">
                    <m:r>
                      <a:rPr lang="en-US" sz="4000" i="1" smtClean="0">
                        <a:solidFill>
                          <a:schemeClr val="bg1"/>
                        </a:solidFill>
                        <a:latin typeface="Cambria Math" panose="02040503050406030204" pitchFamily="18" charset="0"/>
                        <a:cs typeface="Arial" panose="020B0604020202020204" pitchFamily="34" charset="0"/>
                      </a:rPr>
                      <m:t>𝑄</m:t>
                    </m:r>
                    <m:r>
                      <a:rPr lang="en-US" sz="4000" i="1" smtClean="0">
                        <a:solidFill>
                          <a:schemeClr val="bg1"/>
                        </a:solidFill>
                        <a:latin typeface="Cambria Math" panose="02040503050406030204" pitchFamily="18" charset="0"/>
                        <a:cs typeface="Arial" panose="020B0604020202020204" pitchFamily="34" charset="0"/>
                      </a:rPr>
                      <m:t> = 5</m:t>
                    </m:r>
                    <m:r>
                      <a:rPr lang="en-US" sz="4000" i="1" smtClean="0">
                        <a:solidFill>
                          <a:schemeClr val="bg1"/>
                        </a:solidFill>
                        <a:latin typeface="Cambria Math" panose="02040503050406030204" pitchFamily="18" charset="0"/>
                        <a:cs typeface="Arial" panose="020B0604020202020204" pitchFamily="34" charset="0"/>
                      </a:rPr>
                      <m:t>𝑥</m:t>
                    </m:r>
                    <m:r>
                      <a:rPr lang="en-US" sz="4000" i="1" baseline="30000">
                        <a:solidFill>
                          <a:schemeClr val="bg1"/>
                        </a:solidFill>
                        <a:latin typeface="Cambria Math" panose="02040503050406030204" pitchFamily="18" charset="0"/>
                        <a:cs typeface="Arial" panose="020B0604020202020204" pitchFamily="34" charset="0"/>
                      </a:rPr>
                      <m:t>2</m:t>
                    </m:r>
                    <m:r>
                      <a:rPr lang="en-US" sz="4000" i="1">
                        <a:solidFill>
                          <a:schemeClr val="bg1"/>
                        </a:solidFill>
                        <a:latin typeface="Cambria Math" panose="02040503050406030204" pitchFamily="18" charset="0"/>
                        <a:cs typeface="Arial" panose="020B0604020202020204" pitchFamily="34" charset="0"/>
                      </a:rPr>
                      <m:t> – 7</m:t>
                    </m:r>
                    <m:r>
                      <a:rPr lang="en-US" sz="4000" i="1">
                        <a:solidFill>
                          <a:schemeClr val="bg1"/>
                        </a:solidFill>
                        <a:latin typeface="Cambria Math" panose="02040503050406030204" pitchFamily="18" charset="0"/>
                        <a:cs typeface="Arial" panose="020B0604020202020204" pitchFamily="34" charset="0"/>
                      </a:rPr>
                      <m:t>𝑥𝑦</m:t>
                    </m:r>
                    <m:r>
                      <a:rPr lang="en-US" sz="4000" i="1">
                        <a:solidFill>
                          <a:schemeClr val="bg1"/>
                        </a:solidFill>
                        <a:latin typeface="Cambria Math" panose="02040503050406030204" pitchFamily="18" charset="0"/>
                        <a:cs typeface="Arial" panose="020B0604020202020204" pitchFamily="34" charset="0"/>
                      </a:rPr>
                      <m:t> + 2,5</m:t>
                    </m:r>
                    <m:r>
                      <a:rPr lang="en-US" sz="4000" i="1">
                        <a:solidFill>
                          <a:schemeClr val="bg1"/>
                        </a:solidFill>
                        <a:latin typeface="Cambria Math" panose="02040503050406030204" pitchFamily="18" charset="0"/>
                        <a:cs typeface="Arial" panose="020B0604020202020204" pitchFamily="34" charset="0"/>
                      </a:rPr>
                      <m:t>𝑦</m:t>
                    </m:r>
                    <m:r>
                      <a:rPr lang="en-US" sz="4000" i="1" baseline="30000">
                        <a:solidFill>
                          <a:schemeClr val="bg1"/>
                        </a:solidFill>
                        <a:latin typeface="Cambria Math" panose="02040503050406030204" pitchFamily="18" charset="0"/>
                        <a:cs typeface="Arial" panose="020B0604020202020204" pitchFamily="34" charset="0"/>
                      </a:rPr>
                      <m:t>2</m:t>
                    </m:r>
                    <m:r>
                      <a:rPr lang="en-US" sz="4000" i="1">
                        <a:solidFill>
                          <a:schemeClr val="bg1"/>
                        </a:solidFill>
                        <a:latin typeface="Cambria Math" panose="02040503050406030204" pitchFamily="18" charset="0"/>
                        <a:cs typeface="Arial" panose="020B0604020202020204" pitchFamily="34" charset="0"/>
                      </a:rPr>
                      <m:t> </m:t>
                    </m:r>
                    <m:r>
                      <a:rPr lang="en-US" sz="4000" b="0" i="1" smtClean="0">
                        <a:solidFill>
                          <a:schemeClr val="bg1"/>
                        </a:solidFill>
                        <a:latin typeface="Cambria Math" panose="02040503050406030204" pitchFamily="18" charset="0"/>
                        <a:cs typeface="Arial" panose="020B0604020202020204" pitchFamily="34" charset="0"/>
                      </a:rPr>
                      <m:t>+2</m:t>
                    </m:r>
                    <m:r>
                      <a:rPr lang="en-US" sz="4000" b="0" i="1" smtClean="0">
                        <a:solidFill>
                          <a:schemeClr val="bg1"/>
                        </a:solidFill>
                        <a:latin typeface="Cambria Math" panose="02040503050406030204" pitchFamily="18" charset="0"/>
                        <a:cs typeface="Arial" panose="020B0604020202020204" pitchFamily="34" charset="0"/>
                      </a:rPr>
                      <m:t>𝑥</m:t>
                    </m:r>
                    <m:r>
                      <a:rPr lang="en-US" sz="4000" b="0" i="1" smtClean="0">
                        <a:solidFill>
                          <a:schemeClr val="bg1"/>
                        </a:solidFill>
                        <a:latin typeface="Cambria Math" panose="02040503050406030204" pitchFamily="18" charset="0"/>
                        <a:cs typeface="Arial" panose="020B0604020202020204" pitchFamily="34" charset="0"/>
                      </a:rPr>
                      <m:t> – 8,3</m:t>
                    </m:r>
                    <m:r>
                      <a:rPr lang="en-US" sz="4000" i="1">
                        <a:solidFill>
                          <a:schemeClr val="bg1"/>
                        </a:solidFill>
                        <a:latin typeface="Cambria Math" panose="02040503050406030204" pitchFamily="18" charset="0"/>
                        <a:cs typeface="Arial" panose="020B0604020202020204" pitchFamily="34" charset="0"/>
                      </a:rPr>
                      <m:t>𝑦</m:t>
                    </m:r>
                    <m:r>
                      <a:rPr lang="en-US" sz="4000" i="1">
                        <a:solidFill>
                          <a:schemeClr val="bg1"/>
                        </a:solidFill>
                        <a:latin typeface="Cambria Math" panose="02040503050406030204" pitchFamily="18" charset="0"/>
                        <a:cs typeface="Arial" panose="020B0604020202020204" pitchFamily="34" charset="0"/>
                      </a:rPr>
                      <m:t> + 1;</m:t>
                    </m:r>
                  </m:oMath>
                </a14:m>
                <a:endParaRPr lang="en-US" sz="4000">
                  <a:solidFill>
                    <a:schemeClr val="bg1"/>
                  </a:solidFill>
                  <a:latin typeface="Arial" panose="020B0604020202020204" pitchFamily="34" charset="0"/>
                  <a:cs typeface="Arial" panose="020B0604020202020204" pitchFamily="34"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1075765" y="1720184"/>
                <a:ext cx="16038096" cy="2051716"/>
              </a:xfrm>
              <a:prstGeom prst="rect">
                <a:avLst/>
              </a:prstGeom>
              <a:blipFill>
                <a:blip r:embed="rId3"/>
                <a:stretch>
                  <a:fillRect l="-1330" b="-474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2" name="Rectangle 21"/>
              <p:cNvSpPr/>
              <p:nvPr/>
            </p:nvSpPr>
            <p:spPr>
              <a:xfrm>
                <a:off x="3305544" y="7048500"/>
                <a:ext cx="14541792" cy="2554545"/>
              </a:xfrm>
              <a:prstGeom prst="rect">
                <a:avLst/>
              </a:prstGeom>
            </p:spPr>
            <p:txBody>
              <a:bodyPr wrap="square">
                <a:spAutoFit/>
              </a:bodyPr>
              <a:lstStyle/>
              <a:p>
                <a:pPr>
                  <a:lnSpc>
                    <a:spcPct val="200000"/>
                  </a:lnSpc>
                </a:pPr>
                <a: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Q</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=5</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7</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xy</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+2,5</m:t>
                    </m:r>
                    <m:sSup>
                      <m:sSupPr>
                        <m:ctrlP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x</m:t>
                    </m:r>
                    <m:r>
                      <a:rPr lang="en-US" sz="4000" i="1">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8,3</m:t>
                    </m:r>
                    <m:r>
                      <m:rPr>
                        <m:sty m:val="p"/>
                      </m:rP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y</m:t>
                    </m:r>
                    <m:r>
                      <a:rPr lang="en-US" sz="400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+1</m:t>
                    </m:r>
                  </m:oMath>
                </a14:m>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a:p>
                <a:pPr>
                  <a:lnSpc>
                    <a:spcPct val="200000"/>
                  </a:lnSpc>
                </a:pPr>
                <a:r>
                  <a:rPr lang="en-US" sz="4000">
                    <a:solidFill>
                      <a:schemeClr val="bg1"/>
                    </a:solidFill>
                    <a:effectLst/>
                    <a:latin typeface="Arial" panose="020B0604020202020204" pitchFamily="34" charset="0"/>
                    <a:ea typeface="Dotum" panose="020B0600000101010101" pitchFamily="34" charset="-127"/>
                    <a:cs typeface="Arial" panose="020B0604020202020204" pitchFamily="34" charset="0"/>
                  </a:rPr>
                  <a:t>Có bậc là </a:t>
                </a:r>
                <a:r>
                  <a:rPr lang="en-US" sz="4000">
                    <a:solidFill>
                      <a:schemeClr val="bg1"/>
                    </a:solidFill>
                    <a:effectLst/>
                    <a:latin typeface="Arial" panose="020B0604020202020204" pitchFamily="34" charset="0"/>
                    <a:ea typeface="Dotum" panose="020B0600000101010101" pitchFamily="34" charset="-127"/>
                    <a:cs typeface="Arial" panose="020B0604020202020204" pitchFamily="34" charset="0"/>
                  </a:rPr>
                  <a:t>2</a:t>
                </a:r>
                <a:r>
                  <a:rPr lang="en-US" sz="4000" smtClean="0">
                    <a:solidFill>
                      <a:schemeClr val="bg1"/>
                    </a:solidFill>
                    <a:effectLst/>
                    <a:latin typeface="Arial" panose="020B0604020202020204" pitchFamily="34" charset="0"/>
                    <a:ea typeface="Dotum" panose="020B0600000101010101" pitchFamily="34" charset="-127"/>
                    <a:cs typeface="Arial" panose="020B0604020202020204" pitchFamily="34" charset="0"/>
                  </a:rPr>
                  <a:t>.</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2" name="Rectangle 21"/>
              <p:cNvSpPr>
                <a:spLocks noRot="1" noChangeAspect="1" noMove="1" noResize="1" noEditPoints="1" noAdjustHandles="1" noChangeArrowheads="1" noChangeShapeType="1" noTextEdit="1"/>
              </p:cNvSpPr>
              <p:nvPr/>
            </p:nvSpPr>
            <p:spPr>
              <a:xfrm>
                <a:off x="3305544" y="7048500"/>
                <a:ext cx="14541792" cy="2554545"/>
              </a:xfrm>
              <a:prstGeom prst="rect">
                <a:avLst/>
              </a:prstGeom>
              <a:blipFill>
                <a:blip r:embed="rId4"/>
                <a:stretch>
                  <a:fillRect l="-1467" b="-1909"/>
                </a:stretch>
              </a:blipFill>
            </p:spPr>
            <p:txBody>
              <a:bodyPr/>
              <a:lstStyle/>
              <a:p>
                <a:r>
                  <a:rPr lang="en-US">
                    <a:noFill/>
                  </a:rPr>
                  <a:t> </a:t>
                </a:r>
              </a:p>
            </p:txBody>
          </p:sp>
        </mc:Fallback>
      </mc:AlternateContent>
      <p:pic>
        <p:nvPicPr>
          <p:cNvPr id="30" name="Picture 29"/>
          <p:cNvPicPr>
            <a:picLocks noChangeAspect="1"/>
          </p:cNvPicPr>
          <p:nvPr/>
        </p:nvPicPr>
        <p:blipFill>
          <a:blip r:embed="rId5"/>
          <a:stretch>
            <a:fillRect/>
          </a:stretch>
        </p:blipFill>
        <p:spPr>
          <a:xfrm>
            <a:off x="15392400" y="723900"/>
            <a:ext cx="2486312" cy="4044003"/>
          </a:xfrm>
          <a:prstGeom prst="rect">
            <a:avLst/>
          </a:prstGeom>
        </p:spPr>
      </p:pic>
      <p:sp>
        <p:nvSpPr>
          <p:cNvPr id="5" name="Rectangle 4"/>
          <p:cNvSpPr/>
          <p:nvPr/>
        </p:nvSpPr>
        <p:spPr>
          <a:xfrm>
            <a:off x="5654375" y="484494"/>
            <a:ext cx="9966625" cy="1839606"/>
          </a:xfrm>
          <a:prstGeom prst="rect">
            <a:avLst/>
          </a:prstGeom>
        </p:spPr>
        <p:txBody>
          <a:bodyPr wrap="square">
            <a:spAutoFit/>
          </a:bodyPr>
          <a:lstStyle/>
          <a:p>
            <a:pPr>
              <a:lnSpc>
                <a:spcPct val="150000"/>
              </a:lnSpc>
            </a:pPr>
            <a:r>
              <a:rPr lang="en-US" sz="4000">
                <a:solidFill>
                  <a:prstClr val="white"/>
                </a:solidFill>
                <a:latin typeface="Arial" panose="020B0604020202020204" pitchFamily="34" charset="0"/>
                <a:cs typeface="Arial" panose="020B0604020202020204" pitchFamily="34" charset="0"/>
              </a:rPr>
              <a:t>Với mỗi đa thức sau, thu gọn (nếu cần) và tìm bậc của nó:</a:t>
            </a:r>
            <a:endParaRPr lang="en-US"/>
          </a:p>
        </p:txBody>
      </p:sp>
      <p:grpSp>
        <p:nvGrpSpPr>
          <p:cNvPr id="8" name="Group 7"/>
          <p:cNvGrpSpPr/>
          <p:nvPr/>
        </p:nvGrpSpPr>
        <p:grpSpPr>
          <a:xfrm>
            <a:off x="1075765" y="4051072"/>
            <a:ext cx="10152905" cy="1244828"/>
            <a:chOff x="1075765" y="3670072"/>
            <a:chExt cx="10152905" cy="1244828"/>
          </a:xfrm>
        </p:grpSpPr>
        <mc:AlternateContent xmlns:mc="http://schemas.openxmlformats.org/markup-compatibility/2006">
          <mc:Choice xmlns:a14="http://schemas.microsoft.com/office/drawing/2010/main" Requires="a14">
            <p:sp>
              <p:nvSpPr>
                <p:cNvPr id="3" name="Rectangle 2"/>
                <p:cNvSpPr/>
                <p:nvPr/>
              </p:nvSpPr>
              <p:spPr>
                <a:xfrm>
                  <a:off x="1600200" y="3670072"/>
                  <a:ext cx="9628470"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4000"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H</m:t>
                        </m:r>
                        <m:r>
                          <a:rPr lang="en-US" sz="4000"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en-US" sz="4000" b="0" i="1"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4</m:t>
                        </m:r>
                        <m:sSup>
                          <m:sSupPr>
                            <m:ctrlPr>
                              <a:rPr lang="en-US" sz="4000" b="0" i="1" smtClean="0">
                                <a:solidFill>
                                  <a:prstClr val="white"/>
                                </a:solidFill>
                                <a:latin typeface="Cambria Math" panose="02040503050406030204" pitchFamily="18" charset="0"/>
                                <a:cs typeface="Times New Roman" panose="02020603050405020304" pitchFamily="18" charset="0"/>
                              </a:rPr>
                            </m:ctrlPr>
                          </m:sSupPr>
                          <m:e>
                            <m:r>
                              <a:rPr lang="en-US" sz="4000" b="0" i="1" smtClean="0">
                                <a:solidFill>
                                  <a:prstClr val="white"/>
                                </a:solidFill>
                                <a:latin typeface="Cambria Math" panose="02040503050406030204" pitchFamily="18" charset="0"/>
                                <a:cs typeface="Times New Roman" panose="02020603050405020304" pitchFamily="18" charset="0"/>
                              </a:rPr>
                              <m:t>𝑥</m:t>
                            </m:r>
                          </m:e>
                          <m:sup>
                            <m:r>
                              <a:rPr lang="en-US" sz="4000" b="0" i="1" smtClean="0">
                                <a:solidFill>
                                  <a:prstClr val="white"/>
                                </a:solidFill>
                                <a:latin typeface="Cambria Math" panose="02040503050406030204" pitchFamily="18" charset="0"/>
                                <a:cs typeface="Times New Roman" panose="02020603050405020304" pitchFamily="18" charset="0"/>
                              </a:rPr>
                              <m:t>5</m:t>
                            </m:r>
                          </m:sup>
                        </m:sSup>
                        <m: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1</m:t>
                            </m:r>
                          </m:num>
                          <m:den>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den>
                        </m:f>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3</m:t>
                            </m:r>
                          </m:sup>
                        </m:sSup>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fPr>
                          <m:num>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3</m:t>
                            </m:r>
                          </m:num>
                          <m:den>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4</m:t>
                            </m:r>
                          </m:den>
                        </m:f>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x</m:t>
                            </m:r>
                          </m:e>
                          <m: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b="0" i="0"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4</m:t>
                        </m:r>
                        <m:sSup>
                          <m:sSupPr>
                            <m:ctrlPr>
                              <a:rPr lang="en-US" sz="4000" i="1">
                                <a:solidFill>
                                  <a:prstClr val="white"/>
                                </a:solidFill>
                                <a:latin typeface="Cambria Math" panose="02040503050406030204" pitchFamily="18" charset="0"/>
                                <a:cs typeface="Times New Roman" panose="02020603050405020304" pitchFamily="18" charset="0"/>
                              </a:rPr>
                            </m:ctrlPr>
                          </m:sSupPr>
                          <m:e>
                            <m:r>
                              <a:rPr lang="en-US" sz="4000" i="1">
                                <a:solidFill>
                                  <a:prstClr val="white"/>
                                </a:solidFill>
                                <a:latin typeface="Cambria Math" panose="02040503050406030204" pitchFamily="18" charset="0"/>
                                <a:cs typeface="Times New Roman" panose="02020603050405020304" pitchFamily="18" charset="0"/>
                              </a:rPr>
                              <m:t>𝑥</m:t>
                            </m:r>
                          </m:e>
                          <m:sup>
                            <m:r>
                              <a:rPr lang="en-US" sz="4000" i="1">
                                <a:solidFill>
                                  <a:prstClr val="white"/>
                                </a:solidFill>
                                <a:latin typeface="Cambria Math" panose="02040503050406030204" pitchFamily="18" charset="0"/>
                                <a:cs typeface="Times New Roman" panose="02020603050405020304" pitchFamily="18" charset="0"/>
                              </a:rPr>
                              <m:t>5</m:t>
                            </m:r>
                          </m:sup>
                        </m:s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y</m:t>
                            </m:r>
                          </m:e>
                          <m:sup>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2</m:t>
                            </m:r>
                          </m:sup>
                        </m:sSup>
                        <m:r>
                          <a:rPr lang="en-US" sz="4000" i="1">
                            <a:solidFill>
                              <a:prstClr val="white"/>
                            </a:solidFill>
                            <a:latin typeface="Cambria Math" panose="02040503050406030204" pitchFamily="18" charset="0"/>
                            <a:ea typeface="Arial" panose="020B0604020202020204" pitchFamily="34" charset="0"/>
                            <a:cs typeface="Times New Roman" panose="02020603050405020304" pitchFamily="18" charset="0"/>
                          </a:rPr>
                          <m:t>−</m:t>
                        </m:r>
                        <m:r>
                          <a:rPr lang="en-US" sz="4000">
                            <a:solidFill>
                              <a:prstClr val="white"/>
                            </a:solidFill>
                            <a:latin typeface="Cambria Math" panose="02040503050406030204" pitchFamily="18" charset="0"/>
                            <a:ea typeface="Arial" panose="020B0604020202020204" pitchFamily="34" charset="0"/>
                            <a:cs typeface="Times New Roman" panose="02020603050405020304" pitchFamily="18" charset="0"/>
                          </a:rPr>
                          <m:t>7</m:t>
                        </m:r>
                      </m:oMath>
                    </m:oMathPara>
                  </a14:m>
                  <a:endParaRPr lang="en-US"/>
                </a:p>
              </p:txBody>
            </p:sp>
          </mc:Choice>
          <mc:Fallback>
            <p:sp>
              <p:nvSpPr>
                <p:cNvPr id="3" name="Rectangle 2"/>
                <p:cNvSpPr>
                  <a:spLocks noRot="1" noChangeAspect="1" noMove="1" noResize="1" noEditPoints="1" noAdjustHandles="1" noChangeArrowheads="1" noChangeShapeType="1" noTextEdit="1"/>
                </p:cNvSpPr>
                <p:nvPr/>
              </p:nvSpPr>
              <p:spPr>
                <a:xfrm>
                  <a:off x="1600200" y="3670072"/>
                  <a:ext cx="9628470" cy="1244828"/>
                </a:xfrm>
                <a:prstGeom prst="rect">
                  <a:avLst/>
                </a:prstGeom>
                <a:blipFill>
                  <a:blip r:embed="rId6"/>
                  <a:stretch>
                    <a:fillRect/>
                  </a:stretch>
                </a:blipFill>
              </p:spPr>
              <p:txBody>
                <a:bodyPr/>
                <a:lstStyle/>
                <a:p>
                  <a:r>
                    <a:rPr lang="en-US">
                      <a:noFill/>
                    </a:rPr>
                    <a:t> </a:t>
                  </a:r>
                </a:p>
              </p:txBody>
            </p:sp>
          </mc:Fallback>
        </mc:AlternateContent>
        <p:sp>
          <p:nvSpPr>
            <p:cNvPr id="7" name="Rectangle 6"/>
            <p:cNvSpPr/>
            <p:nvPr/>
          </p:nvSpPr>
          <p:spPr>
            <a:xfrm>
              <a:off x="1075765" y="3737928"/>
              <a:ext cx="784189" cy="1015663"/>
            </a:xfrm>
            <a:prstGeom prst="rect">
              <a:avLst/>
            </a:prstGeom>
          </p:spPr>
          <p:txBody>
            <a:bodyPr wrap="none">
              <a:spAutoFit/>
            </a:bodyPr>
            <a:lstStyle/>
            <a:p>
              <a:pPr lvl="0" algn="just" fontAlgn="base">
                <a:lnSpc>
                  <a:spcPct val="150000"/>
                </a:lnSpc>
              </a:pPr>
              <a:r>
                <a:rPr lang="en-US" sz="4000">
                  <a:solidFill>
                    <a:prstClr val="white"/>
                  </a:solidFill>
                  <a:latin typeface="Arial" panose="020B0604020202020204" pitchFamily="34" charset="0"/>
                  <a:cs typeface="Arial" panose="020B0604020202020204" pitchFamily="34" charset="0"/>
                </a:rPr>
                <a:t>b) </a:t>
              </a:r>
              <a:endParaRPr lang="en-US" sz="4000">
                <a:solidFill>
                  <a:prstClr val="white"/>
                </a:solidFill>
                <a:latin typeface="Arial" panose="020B0604020202020204" pitchFamily="34" charset="0"/>
                <a:cs typeface="Arial" panose="020B0604020202020204" pitchFamily="34" charset="0"/>
              </a:endParaRPr>
            </a:p>
          </p:txBody>
        </p:sp>
      </p:grpSp>
      <p:sp>
        <p:nvSpPr>
          <p:cNvPr id="19" name="Oval Callout 18"/>
          <p:cNvSpPr/>
          <p:nvPr/>
        </p:nvSpPr>
        <p:spPr>
          <a:xfrm>
            <a:off x="8346661" y="5782906"/>
            <a:ext cx="1815501" cy="960794"/>
          </a:xfrm>
          <a:prstGeom prst="wedgeEllipseCallout">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890655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anim calcmode="lin" valueType="num">
                                      <p:cBhvr>
                                        <p:cTn id="12" dur="500" fill="hold"/>
                                        <p:tgtEl>
                                          <p:spTgt spid="20"/>
                                        </p:tgtEl>
                                        <p:attrNameLst>
                                          <p:attrName>ppt_x</p:attrName>
                                        </p:attrNameLst>
                                      </p:cBhvr>
                                      <p:tavLst>
                                        <p:tav tm="0">
                                          <p:val>
                                            <p:strVal val="#ppt_x"/>
                                          </p:val>
                                        </p:tav>
                                        <p:tav tm="100000">
                                          <p:val>
                                            <p:strVal val="#ppt_x"/>
                                          </p:val>
                                        </p:tav>
                                      </p:tavLst>
                                    </p:anim>
                                    <p:anim calcmode="lin" valueType="num">
                                      <p:cBhvr>
                                        <p:cTn id="13" dur="500" fill="hold"/>
                                        <p:tgtEl>
                                          <p:spTgt spid="2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anim calcmode="lin" valueType="num">
                                      <p:cBhvr>
                                        <p:cTn id="17" dur="500" fill="hold"/>
                                        <p:tgtEl>
                                          <p:spTgt spid="5"/>
                                        </p:tgtEl>
                                        <p:attrNameLst>
                                          <p:attrName>ppt_x</p:attrName>
                                        </p:attrNameLst>
                                      </p:cBhvr>
                                      <p:tavLst>
                                        <p:tav tm="0">
                                          <p:val>
                                            <p:strVal val="#ppt_x"/>
                                          </p:val>
                                        </p:tav>
                                        <p:tav tm="100000">
                                          <p:val>
                                            <p:strVal val="#ppt_x"/>
                                          </p:val>
                                        </p:tav>
                                      </p:tavLst>
                                    </p:anim>
                                    <p:anim calcmode="lin" valueType="num">
                                      <p:cBhvr>
                                        <p:cTn id="18" dur="500" fill="hold"/>
                                        <p:tgtEl>
                                          <p:spTgt spid="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anim calcmode="lin" valueType="num">
                                      <p:cBhvr>
                                        <p:cTn id="22" dur="500" fill="hold"/>
                                        <p:tgtEl>
                                          <p:spTgt spid="8"/>
                                        </p:tgtEl>
                                        <p:attrNameLst>
                                          <p:attrName>ppt_x</p:attrName>
                                        </p:attrNameLst>
                                      </p:cBhvr>
                                      <p:tavLst>
                                        <p:tav tm="0">
                                          <p:val>
                                            <p:strVal val="#ppt_x"/>
                                          </p:val>
                                        </p:tav>
                                        <p:tav tm="100000">
                                          <p:val>
                                            <p:strVal val="#ppt_x"/>
                                          </p:val>
                                        </p:tav>
                                      </p:tavLst>
                                    </p:anim>
                                    <p:anim calcmode="lin" valueType="num">
                                      <p:cBhvr>
                                        <p:cTn id="23"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left)">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33" dur="500"/>
                                        <p:tgtEl>
                                          <p:spTgt spid="22">
                                            <p:txEl>
                                              <p:pRg st="0" end="0"/>
                                            </p:txEl>
                                          </p:spTgt>
                                        </p:tgtEl>
                                      </p:cBhvr>
                                    </p:animEffect>
                                  </p:childTnLst>
                                </p:cTn>
                              </p:par>
                            </p:childTnLst>
                          </p:cTn>
                        </p:par>
                        <p:par>
                          <p:cTn id="34" fill="hold">
                            <p:stCondLst>
                              <p:cond delay="500"/>
                            </p:stCondLst>
                            <p:childTnLst>
                              <p:par>
                                <p:cTn id="35" presetID="22" presetClass="entr" presetSubtype="4" fill="hold" nodeType="afterEffect">
                                  <p:stCondLst>
                                    <p:cond delay="0"/>
                                  </p:stCondLst>
                                  <p:childTnLst>
                                    <p:set>
                                      <p:cBhvr>
                                        <p:cTn id="36" dur="1" fill="hold">
                                          <p:stCondLst>
                                            <p:cond delay="0"/>
                                          </p:stCondLst>
                                        </p:cTn>
                                        <p:tgtEl>
                                          <p:spTgt spid="22">
                                            <p:txEl>
                                              <p:pRg st="1" end="1"/>
                                            </p:txEl>
                                          </p:spTgt>
                                        </p:tgtEl>
                                        <p:attrNameLst>
                                          <p:attrName>style.visibility</p:attrName>
                                        </p:attrNameLst>
                                      </p:cBhvr>
                                      <p:to>
                                        <p:strVal val="visible"/>
                                      </p:to>
                                    </p:set>
                                    <p:animEffect transition="in" filter="wipe(down)">
                                      <p:cBhvr>
                                        <p:cTn id="37"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5" grpId="0"/>
      <p:bldP spid="1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grpSp>
        <p:nvGrpSpPr>
          <p:cNvPr id="15" name="Group 14"/>
          <p:cNvGrpSpPr/>
          <p:nvPr/>
        </p:nvGrpSpPr>
        <p:grpSpPr>
          <a:xfrm>
            <a:off x="457200" y="642297"/>
            <a:ext cx="4876800" cy="1524000"/>
            <a:chOff x="1524000" y="322848"/>
            <a:chExt cx="4876800" cy="1524000"/>
          </a:xfrm>
        </p:grpSpPr>
        <p:sp>
          <p:nvSpPr>
            <p:cNvPr id="16" name="Flowchart: Terminator 15"/>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Rectangle 16"/>
            <p:cNvSpPr/>
            <p:nvPr/>
          </p:nvSpPr>
          <p:spPr>
            <a:xfrm>
              <a:off x="1999779" y="55939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a:t>
              </a:r>
              <a:r>
                <a:rPr kumimoji="0" lang="nl-NL" sz="45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17"/>
          <p:cNvPicPr>
            <a:picLocks noChangeAspect="1"/>
          </p:cNvPicPr>
          <p:nvPr/>
        </p:nvPicPr>
        <p:blipFill>
          <a:blip r:embed="rId2"/>
          <a:stretch>
            <a:fillRect/>
          </a:stretch>
        </p:blipFill>
        <p:spPr>
          <a:xfrm>
            <a:off x="16916401" y="9105900"/>
            <a:ext cx="1472976" cy="1217191"/>
          </a:xfrm>
          <a:prstGeom prst="rect">
            <a:avLst/>
          </a:prstGeom>
        </p:spPr>
      </p:pic>
      <mc:AlternateContent xmlns:mc="http://schemas.openxmlformats.org/markup-compatibility/2006">
        <mc:Choice xmlns:a14="http://schemas.microsoft.com/office/drawing/2010/main" Requires="a14">
          <p:sp>
            <p:nvSpPr>
              <p:cNvPr id="20" name="Rectangle 19"/>
              <p:cNvSpPr/>
              <p:nvPr/>
            </p:nvSpPr>
            <p:spPr>
              <a:xfrm>
                <a:off x="1075765" y="1720184"/>
                <a:ext cx="16038096" cy="2051716"/>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t>a) </a:t>
                </a:r>
                <a14:m>
                  <m:oMath xmlns:m="http://schemas.openxmlformats.org/officeDocument/2006/math">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𝑄</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 = 5</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prstClr val="white"/>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 – 7</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𝑥𝑦</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 + 2,5</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30000" noProof="0">
                        <a:ln>
                          <a:noFill/>
                        </a:ln>
                        <a:solidFill>
                          <a:prstClr val="white"/>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 </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Arial" panose="020B0604020202020204" pitchFamily="34" charset="0"/>
                      </a:rPr>
                      <m:t> – 8,3</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Arial" panose="020B0604020202020204" pitchFamily="34" charset="0"/>
                      </a:rPr>
                      <m:t> + 1;</m:t>
                    </m:r>
                  </m:oMath>
                </a14:m>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1075765" y="1720184"/>
                <a:ext cx="16038096" cy="2051716"/>
              </a:xfrm>
              <a:prstGeom prst="rect">
                <a:avLst/>
              </a:prstGeom>
              <a:blipFill>
                <a:blip r:embed="rId3"/>
                <a:stretch>
                  <a:fillRect l="-1330" b="-4748"/>
                </a:stretch>
              </a:blipFill>
            </p:spPr>
            <p:txBody>
              <a:bodyPr/>
              <a:lstStyle/>
              <a:p>
                <a:r>
                  <a:rPr lang="en-US">
                    <a:noFill/>
                  </a:rPr>
                  <a:t> </a:t>
                </a:r>
              </a:p>
            </p:txBody>
          </p:sp>
        </mc:Fallback>
      </mc:AlternateContent>
      <p:sp>
        <p:nvSpPr>
          <p:cNvPr id="22" name="Rectangle 21"/>
          <p:cNvSpPr/>
          <p:nvPr/>
        </p:nvSpPr>
        <p:spPr>
          <a:xfrm>
            <a:off x="1143000" y="6667500"/>
            <a:ext cx="1278510" cy="1323439"/>
          </a:xfrm>
          <a:prstGeom prst="rect">
            <a:avLst/>
          </a:prstGeom>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b)</a:t>
            </a:r>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p:pic>
        <p:nvPicPr>
          <p:cNvPr id="30" name="Picture 29"/>
          <p:cNvPicPr>
            <a:picLocks noChangeAspect="1"/>
          </p:cNvPicPr>
          <p:nvPr/>
        </p:nvPicPr>
        <p:blipFill>
          <a:blip r:embed="rId4"/>
          <a:stretch>
            <a:fillRect/>
          </a:stretch>
        </p:blipFill>
        <p:spPr>
          <a:xfrm>
            <a:off x="15392400" y="723900"/>
            <a:ext cx="2486312" cy="4044003"/>
          </a:xfrm>
          <a:prstGeom prst="rect">
            <a:avLst/>
          </a:prstGeom>
        </p:spPr>
      </p:pic>
      <p:sp>
        <p:nvSpPr>
          <p:cNvPr id="5" name="Rectangle 4"/>
          <p:cNvSpPr/>
          <p:nvPr/>
        </p:nvSpPr>
        <p:spPr>
          <a:xfrm>
            <a:off x="5654375" y="484494"/>
            <a:ext cx="9966625" cy="1839606"/>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Với mỗi đa thức sau, thu gọn (nếu cần) và tìm bậc của nó:</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8" name="Group 7"/>
          <p:cNvGrpSpPr/>
          <p:nvPr/>
        </p:nvGrpSpPr>
        <p:grpSpPr>
          <a:xfrm>
            <a:off x="1075765" y="4051072"/>
            <a:ext cx="10152905" cy="1244828"/>
            <a:chOff x="1075765" y="3670072"/>
            <a:chExt cx="10152905" cy="1244828"/>
          </a:xfrm>
        </p:grpSpPr>
        <mc:AlternateContent xmlns:mc="http://schemas.openxmlformats.org/markup-compatibility/2006">
          <mc:Choice xmlns:a14="http://schemas.microsoft.com/office/drawing/2010/main" Requires="a14">
            <p:sp>
              <p:nvSpPr>
                <p:cNvPr id="3" name="Rectangle 2"/>
                <p:cNvSpPr/>
                <p:nvPr/>
              </p:nvSpPr>
              <p:spPr>
                <a:xfrm>
                  <a:off x="1600200" y="3670072"/>
                  <a:ext cx="9628470"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4000" b="0" i="0"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H</m:t>
                        </m:r>
                        <m:r>
                          <a:rPr kumimoji="0" lang="en-US" sz="4000" b="0" i="0"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sSup>
                          <m:sSupPr>
                            <m:ctrlP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4000" b="0" i="1" u="none" strike="noStrike" kern="1200" cap="none" spc="0" normalizeH="0" baseline="0" noProof="0" smtClean="0">
                                <a:ln>
                                  <a:noFill/>
                                </a:ln>
                                <a:solidFill>
                                  <a:prstClr val="white"/>
                                </a:solidFill>
                                <a:effectLst/>
                                <a:uLnTx/>
                                <a:uFillTx/>
                                <a:latin typeface="Cambria Math" panose="02040503050406030204" pitchFamily="18" charset="0"/>
                                <a:ea typeface="+mn-ea"/>
                                <a:cs typeface="Times New Roman" panose="02020603050405020304" pitchFamily="18" charset="0"/>
                              </a:rPr>
                              <m:t>5</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0" u="none" strike="noStrike" kern="1200" cap="none" spc="0" normalizeH="0" baseline="0" noProof="0" smtClean="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5</m:t>
                            </m:r>
                          </m:sup>
                        </m:s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7</m:t>
                        </m:r>
                      </m:oMath>
                    </m:oMathPara>
                  </a14:m>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Choice>
          <mc:Fallback>
            <p:sp>
              <p:nvSpPr>
                <p:cNvPr id="3" name="Rectangle 2"/>
                <p:cNvSpPr>
                  <a:spLocks noRot="1" noChangeAspect="1" noMove="1" noResize="1" noEditPoints="1" noAdjustHandles="1" noChangeArrowheads="1" noChangeShapeType="1" noTextEdit="1"/>
                </p:cNvSpPr>
                <p:nvPr/>
              </p:nvSpPr>
              <p:spPr>
                <a:xfrm>
                  <a:off x="1600200" y="3670072"/>
                  <a:ext cx="9628470" cy="1244828"/>
                </a:xfrm>
                <a:prstGeom prst="rect">
                  <a:avLst/>
                </a:prstGeom>
                <a:blipFill>
                  <a:blip r:embed="rId5"/>
                  <a:stretch>
                    <a:fillRect/>
                  </a:stretch>
                </a:blipFill>
              </p:spPr>
              <p:txBody>
                <a:bodyPr/>
                <a:lstStyle/>
                <a:p>
                  <a:r>
                    <a:rPr lang="en-US">
                      <a:noFill/>
                    </a:rPr>
                    <a:t> </a:t>
                  </a:r>
                </a:p>
              </p:txBody>
            </p:sp>
          </mc:Fallback>
        </mc:AlternateContent>
        <p:sp>
          <p:nvSpPr>
            <p:cNvPr id="7" name="Rectangle 6"/>
            <p:cNvSpPr/>
            <p:nvPr/>
          </p:nvSpPr>
          <p:spPr>
            <a:xfrm>
              <a:off x="1075765" y="3737928"/>
              <a:ext cx="784189" cy="1015663"/>
            </a:xfrm>
            <a:prstGeom prst="rect">
              <a:avLst/>
            </a:prstGeom>
          </p:spPr>
          <p:txBody>
            <a:bodyPr wrap="non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 </a:t>
              </a:r>
            </a:p>
          </p:txBody>
        </p:sp>
      </p:grpSp>
      <p:sp>
        <p:nvSpPr>
          <p:cNvPr id="19" name="Oval Callout 18"/>
          <p:cNvSpPr/>
          <p:nvPr/>
        </p:nvSpPr>
        <p:spPr>
          <a:xfrm>
            <a:off x="8346661" y="5782906"/>
            <a:ext cx="1815501" cy="960794"/>
          </a:xfrm>
          <a:prstGeom prst="wedgeEllipseCallout">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4" name="Rectangle 13"/>
              <p:cNvSpPr/>
              <p:nvPr/>
            </p:nvSpPr>
            <p:spPr>
              <a:xfrm>
                <a:off x="932979" y="7797685"/>
                <a:ext cx="16233868"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H</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5</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𝑥</m:t>
                          </m:r>
                        </m:e>
                        <m: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mn-ea"/>
                              <a:cs typeface="Times New Roman" panose="02020603050405020304" pitchFamily="18" charset="0"/>
                            </a:rPr>
                            <m:t>5</m:t>
                          </m:r>
                        </m:sup>
                      </m:s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7=</m:t>
                      </m:r>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1</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sup>
                      </m:sSup>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f>
                        <m:f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fPr>
                        <m:num>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3</m:t>
                          </m:r>
                        </m:num>
                        <m:den>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4</m:t>
                          </m:r>
                        </m:den>
                      </m:f>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x</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Sup>
                        <m:sSupPr>
                          <m:ctrlP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y</m:t>
                          </m:r>
                        </m:e>
                        <m:sup>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m:t>
                      </m:r>
                      <m:r>
                        <a:rPr kumimoji="0" lang="en-US" sz="4000" b="0" i="0" u="none" strike="noStrike" kern="1200" cap="none" spc="0" normalizeH="0" baseline="0" noProof="0">
                          <a:ln>
                            <a:noFill/>
                          </a:ln>
                          <a:solidFill>
                            <a:prstClr val="white"/>
                          </a:solidFill>
                          <a:effectLst/>
                          <a:uLnTx/>
                          <a:uFillTx/>
                          <a:latin typeface="Cambria Math" panose="02040503050406030204" pitchFamily="18" charset="0"/>
                          <a:ea typeface="Arial" panose="020B0604020202020204" pitchFamily="34" charset="0"/>
                          <a:cs typeface="Times New Roman" panose="02020603050405020304" pitchFamily="18" charset="0"/>
                        </a:rPr>
                        <m:t>7</m:t>
                      </m:r>
                    </m:oMath>
                  </m:oMathPara>
                </a14:m>
                <a:endParaRPr kumimoji="0" lang="en-US" sz="40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932979" y="7797685"/>
                <a:ext cx="16233868" cy="1244828"/>
              </a:xfrm>
              <a:prstGeom prst="rect">
                <a:avLst/>
              </a:prstGeom>
              <a:blipFill>
                <a:blip r:embed="rId6"/>
                <a:stretch>
                  <a:fillRect/>
                </a:stretch>
              </a:blipFill>
            </p:spPr>
            <p:txBody>
              <a:bodyPr/>
              <a:lstStyle/>
              <a:p>
                <a:r>
                  <a:rPr lang="en-US">
                    <a:noFill/>
                  </a:rPr>
                  <a:t> </a:t>
                </a:r>
              </a:p>
            </p:txBody>
          </p:sp>
        </mc:Fallback>
      </mc:AlternateContent>
      <p:sp>
        <p:nvSpPr>
          <p:cNvPr id="2" name="Rectangle 1"/>
          <p:cNvSpPr/>
          <p:nvPr/>
        </p:nvSpPr>
        <p:spPr>
          <a:xfrm>
            <a:off x="1102659" y="9022288"/>
            <a:ext cx="2922595" cy="1015663"/>
          </a:xfrm>
          <a:prstGeom prst="rect">
            <a:avLst/>
          </a:prstGeom>
        </p:spPr>
        <p:txBody>
          <a:bodyPr wrap="none">
            <a:spAutoFit/>
          </a:bodyPr>
          <a:lstStyle/>
          <a:p>
            <a:pPr lvl="0">
              <a:lnSpc>
                <a:spcPct val="150000"/>
              </a:lnSpc>
              <a:defRPr/>
            </a:pPr>
            <a:r>
              <a:rPr lang="en-US" sz="4000">
                <a:solidFill>
                  <a:prstClr val="white"/>
                </a:solidFill>
                <a:latin typeface="Arial" panose="020B0604020202020204" pitchFamily="34" charset="0"/>
                <a:ea typeface="Arial" panose="020B0604020202020204" pitchFamily="34" charset="0"/>
                <a:cs typeface="Arial" panose="020B0604020202020204" pitchFamily="34" charset="0"/>
              </a:rPr>
              <a:t>Có bậc là 4.</a:t>
            </a:r>
            <a:endParaRPr lang="en-US" sz="4000">
              <a:solidFill>
                <a:prstClr val="white"/>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7917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4"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 name="Group 2"/>
          <p:cNvGrpSpPr/>
          <p:nvPr/>
        </p:nvGrpSpPr>
        <p:grpSpPr>
          <a:xfrm>
            <a:off x="5638800" y="486922"/>
            <a:ext cx="6019800" cy="2980178"/>
            <a:chOff x="5943600" y="288505"/>
            <a:chExt cx="6019800" cy="2980178"/>
          </a:xfrm>
        </p:grpSpPr>
        <p:grpSp>
          <p:nvGrpSpPr>
            <p:cNvPr id="4" name="Group 2"/>
            <p:cNvGrpSpPr/>
            <p:nvPr/>
          </p:nvGrpSpPr>
          <p:grpSpPr>
            <a:xfrm>
              <a:off x="5943600" y="288505"/>
              <a:ext cx="6019800" cy="2980178"/>
              <a:chOff x="0" y="-28575"/>
              <a:chExt cx="2246854" cy="841375"/>
            </a:xfrm>
          </p:grpSpPr>
          <p:sp>
            <p:nvSpPr>
              <p:cNvPr id="6" name="Freeform 3"/>
              <p:cNvSpPr/>
              <p:nvPr/>
            </p:nvSpPr>
            <p:spPr>
              <a:xfrm>
                <a:off x="455059" y="0"/>
                <a:ext cx="17917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2"/>
              </a:solidFill>
            </p:spPr>
          </p:sp>
          <p:sp>
            <p:nvSpPr>
              <p:cNvPr id="7"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Rectangle 4"/>
            <p:cNvSpPr/>
            <p:nvPr/>
          </p:nvSpPr>
          <p:spPr>
            <a:xfrm>
              <a:off x="7671839" y="440391"/>
              <a:ext cx="3717684"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TRANH LUẬN</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0" name="Group 9"/>
          <p:cNvGrpSpPr/>
          <p:nvPr/>
        </p:nvGrpSpPr>
        <p:grpSpPr>
          <a:xfrm>
            <a:off x="609600" y="2476499"/>
            <a:ext cx="17145000" cy="6934201"/>
            <a:chOff x="847346" y="1063360"/>
            <a:chExt cx="16327517" cy="5668929"/>
          </a:xfrm>
        </p:grpSpPr>
        <p:sp>
          <p:nvSpPr>
            <p:cNvPr id="11" name="Google Shape;136;p4"/>
            <p:cNvSpPr/>
            <p:nvPr/>
          </p:nvSpPr>
          <p:spPr>
            <a:xfrm>
              <a:off x="847346" y="1063360"/>
              <a:ext cx="16327517" cy="5668929"/>
            </a:xfrm>
            <a:prstGeom prst="wedgeRoundRectCallout">
              <a:avLst>
                <a:gd name="adj1" fmla="val 20095"/>
                <a:gd name="adj2" fmla="val 56943"/>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sz="42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12" name="TextBox 11"/>
            <p:cNvSpPr txBox="1"/>
            <p:nvPr/>
          </p:nvSpPr>
          <p:spPr>
            <a:xfrm>
              <a:off x="1403829" y="1344761"/>
              <a:ext cx="15287119" cy="5095246"/>
            </a:xfrm>
            <a:prstGeom prst="rect">
              <a:avLst/>
            </a:prstGeom>
            <a:noFill/>
          </p:spPr>
          <p:txBody>
            <a:bodyPr wrap="square" rtlCol="0">
              <a:spAutoFit/>
            </a:bodyPr>
            <a:lstStyle/>
            <a:p>
              <a:pPr lvl="0" algn="just">
                <a:lnSpc>
                  <a:spcPct val="150000"/>
                </a:lnSpc>
                <a:defRPr/>
              </a:pPr>
              <a:r>
                <a:rPr lang="vi-VN" sz="3800">
                  <a:solidFill>
                    <a:prstClr val="black"/>
                  </a:solidFill>
                  <a:cs typeface="Arial" panose="020B0604020202020204" pitchFamily="34" charset="0"/>
                </a:rPr>
                <a:t>Bạn Trang nêu vấn đề: Một đa thức bậc hai thu gọn với hai biến (x và y) mà mỗi hạng tử của nó đều có hệ số bằng 1 thì có nhiều nhất là mấy hạng tử? Có ba bạn trả lời như </a:t>
              </a:r>
              <a:r>
                <a:rPr lang="vi-VN" sz="3800">
                  <a:solidFill>
                    <a:prstClr val="black"/>
                  </a:solidFill>
                  <a:cs typeface="Arial" panose="020B0604020202020204" pitchFamily="34" charset="0"/>
                </a:rPr>
                <a:t>sau</a:t>
              </a:r>
              <a:r>
                <a:rPr lang="vi-VN" sz="3800" smtClean="0">
                  <a:solidFill>
                    <a:prstClr val="black"/>
                  </a:solidFill>
                  <a:cs typeface="Arial" panose="020B0604020202020204" pitchFamily="34" charset="0"/>
                </a:rPr>
                <a:t>:</a:t>
              </a:r>
              <a:endParaRPr lang="vi-VN" sz="3800">
                <a:solidFill>
                  <a:prstClr val="black"/>
                </a:solidFill>
                <a:cs typeface="Arial" panose="020B0604020202020204" pitchFamily="34" charset="0"/>
              </a:endParaRPr>
            </a:p>
            <a:p>
              <a:pPr lvl="0" algn="just">
                <a:lnSpc>
                  <a:spcPct val="150000"/>
                </a:lnSpc>
                <a:defRPr/>
              </a:pPr>
              <a:r>
                <a:rPr lang="vi-VN" sz="3800">
                  <a:solidFill>
                    <a:prstClr val="black"/>
                  </a:solidFill>
                  <a:cs typeface="Arial" panose="020B0604020202020204" pitchFamily="34" charset="0"/>
                </a:rPr>
                <a:t>Anh: Có 3 hạng </a:t>
              </a:r>
              <a:r>
                <a:rPr lang="vi-VN" sz="3800">
                  <a:solidFill>
                    <a:prstClr val="black"/>
                  </a:solidFill>
                  <a:cs typeface="Arial" panose="020B0604020202020204" pitchFamily="34" charset="0"/>
                </a:rPr>
                <a:t>tử</a:t>
              </a:r>
              <a:r>
                <a:rPr lang="vi-VN" sz="3800" smtClean="0">
                  <a:solidFill>
                    <a:prstClr val="black"/>
                  </a:solidFill>
                  <a:cs typeface="Arial" panose="020B0604020202020204" pitchFamily="34" charset="0"/>
                </a:rPr>
                <a:t>.</a:t>
              </a:r>
              <a:endParaRPr lang="vi-VN" sz="3800">
                <a:solidFill>
                  <a:prstClr val="black"/>
                </a:solidFill>
                <a:cs typeface="Arial" panose="020B0604020202020204" pitchFamily="34" charset="0"/>
              </a:endParaRPr>
            </a:p>
            <a:p>
              <a:pPr lvl="0" algn="just">
                <a:lnSpc>
                  <a:spcPct val="150000"/>
                </a:lnSpc>
                <a:defRPr/>
              </a:pPr>
              <a:r>
                <a:rPr lang="vi-VN" sz="3800">
                  <a:solidFill>
                    <a:prstClr val="black"/>
                  </a:solidFill>
                  <a:cs typeface="Arial" panose="020B0604020202020204" pitchFamily="34" charset="0"/>
                </a:rPr>
                <a:t>Bình: Có 5 hạng </a:t>
              </a:r>
              <a:r>
                <a:rPr lang="vi-VN" sz="3800">
                  <a:solidFill>
                    <a:prstClr val="black"/>
                  </a:solidFill>
                  <a:cs typeface="Arial" panose="020B0604020202020204" pitchFamily="34" charset="0"/>
                </a:rPr>
                <a:t>tử</a:t>
              </a:r>
              <a:r>
                <a:rPr lang="vi-VN" sz="3800" smtClean="0">
                  <a:solidFill>
                    <a:prstClr val="black"/>
                  </a:solidFill>
                  <a:cs typeface="Arial" panose="020B0604020202020204" pitchFamily="34" charset="0"/>
                </a:rPr>
                <a:t>.</a:t>
              </a:r>
              <a:endParaRPr lang="vi-VN" sz="3800">
                <a:solidFill>
                  <a:prstClr val="black"/>
                </a:solidFill>
                <a:cs typeface="Arial" panose="020B0604020202020204" pitchFamily="34" charset="0"/>
              </a:endParaRPr>
            </a:p>
            <a:p>
              <a:pPr lvl="0" algn="just">
                <a:lnSpc>
                  <a:spcPct val="150000"/>
                </a:lnSpc>
                <a:defRPr/>
              </a:pPr>
              <a:r>
                <a:rPr lang="vi-VN" sz="3800">
                  <a:solidFill>
                    <a:prstClr val="black"/>
                  </a:solidFill>
                  <a:cs typeface="Arial" panose="020B0604020202020204" pitchFamily="34" charset="0"/>
                </a:rPr>
                <a:t>Chung: Có 6 hạng </a:t>
              </a:r>
              <a:r>
                <a:rPr lang="vi-VN" sz="3800">
                  <a:solidFill>
                    <a:prstClr val="black"/>
                  </a:solidFill>
                  <a:cs typeface="Arial" panose="020B0604020202020204" pitchFamily="34" charset="0"/>
                </a:rPr>
                <a:t>tử</a:t>
              </a:r>
              <a:r>
                <a:rPr lang="vi-VN" sz="3800" smtClean="0">
                  <a:solidFill>
                    <a:prstClr val="black"/>
                  </a:solidFill>
                  <a:cs typeface="Arial" panose="020B0604020202020204" pitchFamily="34" charset="0"/>
                </a:rPr>
                <a:t>.</a:t>
              </a:r>
              <a:endParaRPr lang="en-US" sz="3800" smtClean="0">
                <a:solidFill>
                  <a:prstClr val="black"/>
                </a:solidFill>
                <a:cs typeface="Arial" panose="020B0604020202020204" pitchFamily="34" charset="0"/>
              </a:endParaRPr>
            </a:p>
            <a:p>
              <a:pPr lvl="0" algn="just">
                <a:lnSpc>
                  <a:spcPct val="150000"/>
                </a:lnSpc>
                <a:defRPr/>
              </a:pPr>
              <a:r>
                <a:rPr lang="en-US" sz="3800">
                  <a:latin typeface="Arial" panose="020B0604020202020204" pitchFamily="34" charset="0"/>
                  <a:cs typeface="Arial" panose="020B0604020202020204" pitchFamily="34" charset="0"/>
                </a:rPr>
                <a:t>Em hãy nêu ý kiến của mình và cho biết đó là đa </a:t>
              </a:r>
              <a:r>
                <a:rPr lang="en-US" sz="3800">
                  <a:latin typeface="Arial" panose="020B0604020202020204" pitchFamily="34" charset="0"/>
                  <a:cs typeface="Arial" panose="020B0604020202020204" pitchFamily="34" charset="0"/>
                </a:rPr>
                <a:t>thức </a:t>
              </a:r>
              <a:r>
                <a:rPr lang="en-US" sz="3800" smtClean="0">
                  <a:latin typeface="Arial" panose="020B0604020202020204" pitchFamily="34" charset="0"/>
                  <a:cs typeface="Arial" panose="020B0604020202020204" pitchFamily="34" charset="0"/>
                </a:rPr>
                <a:t>nào?</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pSp>
      <p:pic>
        <p:nvPicPr>
          <p:cNvPr id="13" name="Picture 12"/>
          <p:cNvPicPr>
            <a:picLocks noChangeAspect="1"/>
          </p:cNvPicPr>
          <p:nvPr/>
        </p:nvPicPr>
        <p:blipFill>
          <a:blip r:embed="rId2"/>
          <a:stretch>
            <a:fillRect/>
          </a:stretch>
        </p:blipFill>
        <p:spPr>
          <a:xfrm>
            <a:off x="15852470" y="8181528"/>
            <a:ext cx="1978332" cy="1743308"/>
          </a:xfrm>
          <a:prstGeom prst="rect">
            <a:avLst/>
          </a:prstGeom>
        </p:spPr>
      </p:pic>
      <p:pic>
        <p:nvPicPr>
          <p:cNvPr id="15" name="Picture 14"/>
          <p:cNvPicPr>
            <a:picLocks noChangeAspect="1"/>
          </p:cNvPicPr>
          <p:nvPr/>
        </p:nvPicPr>
        <p:blipFill>
          <a:blip r:embed="rId3"/>
          <a:stretch>
            <a:fillRect/>
          </a:stretch>
        </p:blipFill>
        <p:spPr>
          <a:xfrm>
            <a:off x="304800" y="340222"/>
            <a:ext cx="2286175" cy="1749624"/>
          </a:xfrm>
          <a:prstGeom prst="rect">
            <a:avLst/>
          </a:prstGeom>
        </p:spPr>
      </p:pic>
    </p:spTree>
    <p:extLst>
      <p:ext uri="{BB962C8B-B14F-4D97-AF65-F5344CB8AC3E}">
        <p14:creationId xmlns:p14="http://schemas.microsoft.com/office/powerpoint/2010/main" val="169824967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anim calcmode="lin" valueType="num">
                                      <p:cBhvr>
                                        <p:cTn id="12" dur="500" fill="hold"/>
                                        <p:tgtEl>
                                          <p:spTgt spid="10"/>
                                        </p:tgtEl>
                                        <p:attrNameLst>
                                          <p:attrName>ppt_x</p:attrName>
                                        </p:attrNameLst>
                                      </p:cBhvr>
                                      <p:tavLst>
                                        <p:tav tm="0">
                                          <p:val>
                                            <p:strVal val="#ppt_x"/>
                                          </p:val>
                                        </p:tav>
                                        <p:tav tm="100000">
                                          <p:val>
                                            <p:strVal val="#ppt_x"/>
                                          </p:val>
                                        </p:tav>
                                      </p:tavLst>
                                    </p:anim>
                                    <p:anim calcmode="lin" valueType="num">
                                      <p:cBhvr>
                                        <p:cTn id="13" dur="500" fill="hold"/>
                                        <p:tgtEl>
                                          <p:spTgt spid="1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anim calcmode="lin" valueType="num">
                                      <p:cBhvr>
                                        <p:cTn id="17" dur="500" fill="hold"/>
                                        <p:tgtEl>
                                          <p:spTgt spid="13"/>
                                        </p:tgtEl>
                                        <p:attrNameLst>
                                          <p:attrName>ppt_x</p:attrName>
                                        </p:attrNameLst>
                                      </p:cBhvr>
                                      <p:tavLst>
                                        <p:tav tm="0">
                                          <p:val>
                                            <p:strVal val="#ppt_x"/>
                                          </p:val>
                                        </p:tav>
                                        <p:tav tm="100000">
                                          <p:val>
                                            <p:strVal val="#ppt_x"/>
                                          </p:val>
                                        </p:tav>
                                      </p:tavLst>
                                    </p:anim>
                                    <p:anim calcmode="lin" valueType="num">
                                      <p:cBhvr>
                                        <p:cTn id="18"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8" name="Freeform 8"/>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2" name="Freeform 12"/>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3" name="Freeform 13"/>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15" name="Freeform 15"/>
          <p:cNvSpPr/>
          <p:nvPr/>
        </p:nvSpPr>
        <p:spPr>
          <a:xfrm rot="-2774507" flipH="1">
            <a:off x="2866543" y="2020931"/>
            <a:ext cx="2807679" cy="1285683"/>
          </a:xfrm>
          <a:custGeom>
            <a:avLst/>
            <a:gdLst/>
            <a:ahLst/>
            <a:cxnLst/>
            <a:rect l="l" t="t" r="r" b="b"/>
            <a:pathLst>
              <a:path w="2807679" h="1285683">
                <a:moveTo>
                  <a:pt x="2807678" y="0"/>
                </a:moveTo>
                <a:lnTo>
                  <a:pt x="0" y="0"/>
                </a:lnTo>
                <a:lnTo>
                  <a:pt x="0" y="1285683"/>
                </a:lnTo>
                <a:lnTo>
                  <a:pt x="2807678" y="1285683"/>
                </a:lnTo>
                <a:lnTo>
                  <a:pt x="2807678"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0" name="Freeform 20"/>
          <p:cNvSpPr/>
          <p:nvPr/>
        </p:nvSpPr>
        <p:spPr>
          <a:xfrm>
            <a:off x="687817" y="8354905"/>
            <a:ext cx="1001258" cy="1441602"/>
          </a:xfrm>
          <a:custGeom>
            <a:avLst/>
            <a:gdLst/>
            <a:ahLst/>
            <a:cxnLst/>
            <a:rect l="l" t="t" r="r" b="b"/>
            <a:pathLst>
              <a:path w="1001258" h="1441602">
                <a:moveTo>
                  <a:pt x="0" y="0"/>
                </a:moveTo>
                <a:lnTo>
                  <a:pt x="1001258" y="0"/>
                </a:lnTo>
                <a:lnTo>
                  <a:pt x="1001258" y="1441602"/>
                </a:lnTo>
                <a:lnTo>
                  <a:pt x="0" y="1441602"/>
                </a:lnTo>
                <a:lnTo>
                  <a:pt x="0" y="0"/>
                </a:lnTo>
                <a:close/>
              </a:path>
            </a:pathLst>
          </a:custGeom>
          <a:blipFill>
            <a:blip r:embed="rId12">
              <a:extLst>
                <a:ext uri="{96DAC541-7B7A-43D3-8B79-37D633B846F1}">
                  <asvg:svgBlip xmlns:asvg="http://schemas.microsoft.com/office/drawing/2016/SVG/main" xmlns="" r:embed="rId21"/>
                </a:ext>
              </a:extLst>
            </a:blip>
            <a:stretch>
              <a:fillRect/>
            </a:stretch>
          </a:blipFill>
        </p:spPr>
      </p:sp>
      <p:sp>
        <p:nvSpPr>
          <p:cNvPr id="21" name="Freeform 21"/>
          <p:cNvSpPr/>
          <p:nvPr/>
        </p:nvSpPr>
        <p:spPr>
          <a:xfrm rot="-3741713" flipV="1">
            <a:off x="16309758" y="8094121"/>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2" name="Freeform 22"/>
          <p:cNvSpPr/>
          <p:nvPr/>
        </p:nvSpPr>
        <p:spPr>
          <a:xfrm rot="-5400000">
            <a:off x="8647843" y="7097795"/>
            <a:ext cx="858964" cy="4114800"/>
          </a:xfrm>
          <a:custGeom>
            <a:avLst/>
            <a:gdLst/>
            <a:ahLst/>
            <a:cxnLst/>
            <a:rect l="l" t="t" r="r" b="b"/>
            <a:pathLst>
              <a:path w="858964" h="4114800">
                <a:moveTo>
                  <a:pt x="0" y="0"/>
                </a:moveTo>
                <a:lnTo>
                  <a:pt x="858964" y="0"/>
                </a:lnTo>
                <a:lnTo>
                  <a:pt x="858964" y="4114800"/>
                </a:lnTo>
                <a:lnTo>
                  <a:pt x="0" y="411480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23" name="Freeform 23"/>
          <p:cNvSpPr/>
          <p:nvPr/>
        </p:nvSpPr>
        <p:spPr>
          <a:xfrm rot="8387412" flipV="1">
            <a:off x="346728" y="498611"/>
            <a:ext cx="2041001" cy="1005657"/>
          </a:xfrm>
          <a:custGeom>
            <a:avLst/>
            <a:gdLst/>
            <a:ahLst/>
            <a:cxnLst/>
            <a:rect l="l" t="t" r="r" b="b"/>
            <a:pathLst>
              <a:path w="2041001" h="1005657">
                <a:moveTo>
                  <a:pt x="0" y="1005657"/>
                </a:moveTo>
                <a:lnTo>
                  <a:pt x="2041000" y="1005657"/>
                </a:lnTo>
                <a:lnTo>
                  <a:pt x="2041000" y="0"/>
                </a:lnTo>
                <a:lnTo>
                  <a:pt x="0" y="0"/>
                </a:lnTo>
                <a:lnTo>
                  <a:pt x="0" y="1005657"/>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24" name="Freeform 24"/>
          <p:cNvSpPr/>
          <p:nvPr/>
        </p:nvSpPr>
        <p:spPr>
          <a:xfrm>
            <a:off x="16796868" y="595185"/>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p:spPr>
      </p:sp>
      <p:grpSp>
        <p:nvGrpSpPr>
          <p:cNvPr id="27" name="Group 26"/>
          <p:cNvGrpSpPr/>
          <p:nvPr/>
        </p:nvGrpSpPr>
        <p:grpSpPr>
          <a:xfrm>
            <a:off x="4128355" y="2287418"/>
            <a:ext cx="10806845" cy="4913482"/>
            <a:chOff x="4354085" y="1526225"/>
            <a:chExt cx="9446480" cy="4173627"/>
          </a:xfrm>
        </p:grpSpPr>
        <p:sp>
          <p:nvSpPr>
            <p:cNvPr id="28" name="Freeform 5"/>
            <p:cNvSpPr/>
            <p:nvPr/>
          </p:nvSpPr>
          <p:spPr>
            <a:xfrm>
              <a:off x="4354085" y="1526225"/>
              <a:ext cx="9446480" cy="4173627"/>
            </a:xfrm>
            <a:custGeom>
              <a:avLst/>
              <a:gdLst/>
              <a:ahLst/>
              <a:cxnLst/>
              <a:rect l="l" t="t" r="r" b="b"/>
              <a:pathLst>
                <a:path w="9446480" h="4173627">
                  <a:moveTo>
                    <a:pt x="0" y="0"/>
                  </a:moveTo>
                  <a:lnTo>
                    <a:pt x="9446480" y="0"/>
                  </a:lnTo>
                  <a:lnTo>
                    <a:pt x="9446480" y="4173627"/>
                  </a:lnTo>
                  <a:lnTo>
                    <a:pt x="0" y="4173627"/>
                  </a:lnTo>
                  <a:lnTo>
                    <a:pt x="0" y="0"/>
                  </a:lnTo>
                  <a:close/>
                </a:path>
              </a:pathLst>
            </a:custGeom>
            <a:blipFill>
              <a:blip r:embed="rId30">
                <a:extLst>
                  <a:ext uri="{96DAC541-7B7A-43D3-8B79-37D633B846F1}">
                    <asvg:svgBlip xmlns:asvg="http://schemas.microsoft.com/office/drawing/2016/SVG/main" xmlns="" r:embed="rId5"/>
                  </a:ext>
                </a:extLst>
              </a:blip>
              <a:stretch>
                <a:fillRect/>
              </a:stretch>
            </a:blipFill>
          </p:spPr>
        </p:sp>
        <p:sp>
          <p:nvSpPr>
            <p:cNvPr id="29" name="Freeform 6"/>
            <p:cNvSpPr/>
            <p:nvPr/>
          </p:nvSpPr>
          <p:spPr>
            <a:xfrm>
              <a:off x="4560315" y="1617341"/>
              <a:ext cx="9034021" cy="3882321"/>
            </a:xfrm>
            <a:custGeom>
              <a:avLst/>
              <a:gdLst/>
              <a:ahLst/>
              <a:cxnLst/>
              <a:rect l="l" t="t" r="r" b="b"/>
              <a:pathLst>
                <a:path w="9034021" h="3991395">
                  <a:moveTo>
                    <a:pt x="0" y="0"/>
                  </a:moveTo>
                  <a:lnTo>
                    <a:pt x="9034020" y="0"/>
                  </a:lnTo>
                  <a:lnTo>
                    <a:pt x="9034020" y="3991395"/>
                  </a:lnTo>
                  <a:lnTo>
                    <a:pt x="0" y="3991395"/>
                  </a:lnTo>
                  <a:lnTo>
                    <a:pt x="0" y="0"/>
                  </a:lnTo>
                  <a:close/>
                </a:path>
              </a:pathLst>
            </a:custGeom>
            <a:blipFill>
              <a:blip r:embed="rId31">
                <a:extLst>
                  <a:ext uri="{96DAC541-7B7A-43D3-8B79-37D633B846F1}">
                    <asvg:svgBlip xmlns:asvg="http://schemas.microsoft.com/office/drawing/2016/SVG/main" xmlns="" r:embed="rId7"/>
                  </a:ext>
                </a:extLst>
              </a:blip>
              <a:stretch>
                <a:fillRect/>
              </a:stretch>
            </a:blipFill>
          </p:spPr>
        </p:sp>
      </p:grpSp>
      <p:sp>
        <p:nvSpPr>
          <p:cNvPr id="31" name="Rectangle 30"/>
          <p:cNvSpPr/>
          <p:nvPr/>
        </p:nvSpPr>
        <p:spPr>
          <a:xfrm>
            <a:off x="4959777" y="3695933"/>
            <a:ext cx="9144000" cy="1609736"/>
          </a:xfrm>
          <a:prstGeom prst="rect">
            <a:avLst/>
          </a:prstGeom>
        </p:spPr>
        <p:txBody>
          <a:bodyPr>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500" b="1" i="0" u="none" strike="noStrike" kern="1200" cap="none" spc="0" normalizeH="0" baseline="0" noProof="0" smtClean="0">
                <a:ln>
                  <a:noFill/>
                </a:ln>
                <a:solidFill>
                  <a:srgbClr val="5B96A9"/>
                </a:solidFill>
                <a:effectLst/>
                <a:uLnTx/>
                <a:uFillTx/>
                <a:latin typeface="Arial" panose="020B0604020202020204" pitchFamily="34" charset="0"/>
                <a:ea typeface="+mn-ea"/>
                <a:cs typeface="Arial" panose="020B0604020202020204" pitchFamily="34" charset="0"/>
              </a:rPr>
              <a:t>LUYỆN</a:t>
            </a:r>
            <a:r>
              <a:rPr kumimoji="0" lang="en-US" sz="7500" b="1" i="0" u="none" strike="noStrike" kern="1200" cap="none" spc="0" normalizeH="0" noProof="0" smtClean="0">
                <a:ln>
                  <a:noFill/>
                </a:ln>
                <a:solidFill>
                  <a:srgbClr val="5B96A9"/>
                </a:solidFill>
                <a:effectLst/>
                <a:uLnTx/>
                <a:uFillTx/>
                <a:latin typeface="Arial" panose="020B0604020202020204" pitchFamily="34" charset="0"/>
                <a:ea typeface="+mn-ea"/>
                <a:cs typeface="Arial" panose="020B0604020202020204" pitchFamily="34" charset="0"/>
              </a:rPr>
              <a:t> TẬP</a:t>
            </a:r>
            <a:endParaRPr kumimoji="0" lang="en-US" sz="7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434755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12" name="Group 11"/>
          <p:cNvGrpSpPr/>
          <p:nvPr/>
        </p:nvGrpSpPr>
        <p:grpSpPr>
          <a:xfrm>
            <a:off x="13332716" y="1071344"/>
            <a:ext cx="1064526" cy="1064526"/>
            <a:chOff x="8625386" y="109182"/>
            <a:chExt cx="709684" cy="709684"/>
          </a:xfrm>
        </p:grpSpPr>
        <p:sp>
          <p:nvSpPr>
            <p:cNvPr id="8" name="Oval 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TextBox 10"/>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18" name="Group 17"/>
          <p:cNvGrpSpPr/>
          <p:nvPr/>
        </p:nvGrpSpPr>
        <p:grpSpPr>
          <a:xfrm>
            <a:off x="15252117" y="1071344"/>
            <a:ext cx="1064526" cy="1064526"/>
            <a:chOff x="11169555" y="109182"/>
            <a:chExt cx="709684" cy="709684"/>
          </a:xfrm>
        </p:grpSpPr>
        <p:sp>
          <p:nvSpPr>
            <p:cNvPr id="10" name="Oval 9"/>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5" name="Picture 1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16" name="Picture 15"/>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17" name="Picture 16"/>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2753951595"/>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2000" tmFilter="0, 0; .2, .5; .8, .5; 1, 0"/>
                                        <p:tgtEl>
                                          <p:spTgt spid="12"/>
                                        </p:tgtEl>
                                      </p:cBhvr>
                                    </p:animEffect>
                                    <p:animScale>
                                      <p:cBhvr>
                                        <p:cTn id="7" dur="1000" autoRev="1" fill="hold"/>
                                        <p:tgtEl>
                                          <p:spTgt spid="12"/>
                                        </p:tgtEl>
                                      </p:cBhvr>
                                      <p:by x="105000" y="105000"/>
                                    </p:animScale>
                                  </p:childTnLst>
                                </p:cTn>
                              </p:par>
                              <p:par>
                                <p:cTn id="8" presetID="26" presetClass="emph" presetSubtype="0" fill="hold" nodeType="withEffect">
                                  <p:stCondLst>
                                    <p:cond delay="1000"/>
                                  </p:stCondLst>
                                  <p:childTnLst>
                                    <p:animEffect transition="out" filter="fade">
                                      <p:cBhvr>
                                        <p:cTn id="9" dur="2000" tmFilter="0, 0; .2, .5; .8, .5; 1, 0"/>
                                        <p:tgtEl>
                                          <p:spTgt spid="18"/>
                                        </p:tgtEl>
                                      </p:cBhvr>
                                    </p:animEffect>
                                    <p:animScale>
                                      <p:cBhvr>
                                        <p:cTn id="10" dur="10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457200" y="2545528"/>
            <a:ext cx="17297400" cy="2978972"/>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243260" y="6009707"/>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189060" y="8207566"/>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91402" y="811530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294684" y="5993642"/>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3839006" y="6327315"/>
            <a:ext cx="1096775"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882202" y="6292959"/>
            <a:ext cx="1125629"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 </a:t>
            </a: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3773764" y="8013832"/>
            <a:ext cx="1227259" cy="1746632"/>
          </a:xfrm>
          <a:prstGeom prst="rect">
            <a:avLst/>
          </a:prstGeom>
        </p:spPr>
        <p:txBody>
          <a:bodyPr wrap="none">
            <a:spAutoFit/>
          </a:bodyPr>
          <a:lstStyle/>
          <a:p>
            <a:pPr marL="30480" marR="30480" lvl="0" indent="0" algn="just" defTabSz="914400" rtl="0" eaLnBrk="1" fontAlgn="auto" latinLnBrk="0" hangingPunct="1">
              <a:lnSpc>
                <a:spcPct val="250000"/>
              </a:lnSpc>
              <a:spcBef>
                <a:spcPts val="0"/>
              </a:spcBef>
              <a:spcAft>
                <a:spcPts val="120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 </a:t>
            </a:r>
            <a:r>
              <a:rPr kumimoji="0" lang="en-US" sz="43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2</a:t>
            </a:r>
            <a:endParaRPr kumimoji="0" lang="en-US" sz="43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12962202" y="8363250"/>
            <a:ext cx="303377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D. </a:t>
            </a: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4</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mc:AlternateContent xmlns:mc="http://schemas.openxmlformats.org/markup-compatibility/2006">
        <mc:Choice xmlns:a14="http://schemas.microsoft.com/office/drawing/2010/main" Requires="a14">
          <p:sp>
            <p:nvSpPr>
              <p:cNvPr id="12" name="Rectangle 11"/>
              <p:cNvSpPr/>
              <p:nvPr/>
            </p:nvSpPr>
            <p:spPr>
              <a:xfrm>
                <a:off x="914400" y="2514888"/>
                <a:ext cx="16764000" cy="2650021"/>
              </a:xfrm>
              <a:prstGeom prst="rect">
                <a:avLst/>
              </a:prstGeom>
            </p:spPr>
            <p:txBody>
              <a:bodyPr wrap="square">
                <a:spAutoFit/>
              </a:bodyPr>
              <a:lstStyle/>
              <a:p>
                <a:pPr marL="30480" marR="30480" algn="just">
                  <a:lnSpc>
                    <a:spcPct val="150000"/>
                  </a:lnSpc>
                  <a:spcAft>
                    <a:spcPts val="0"/>
                  </a:spcAft>
                </a:pPr>
                <a:r>
                  <a:rPr kumimoji="0" lang="vi-VN" sz="4000" b="1" i="0" u="none" strike="noStrike" kern="1200" cap="none" spc="0" normalizeH="0" baseline="0" noProof="0" smtClean="0">
                    <a:ln>
                      <a:noFill/>
                    </a:ln>
                    <a:solidFill>
                      <a:schemeClr val="bg1"/>
                    </a:solidFill>
                    <a:effectLst/>
                    <a:uLnTx/>
                    <a:uFillTx/>
                    <a:ea typeface="Times New Roman" panose="02020603050405020304" pitchFamily="18" charset="0"/>
                  </a:rPr>
                  <a:t>Câu 1. </a:t>
                </a:r>
                <a:r>
                  <a:rPr lang="en-US" sz="4000">
                    <a:solidFill>
                      <a:schemeClr val="bg1"/>
                    </a:solidFill>
                    <a:latin typeface="Arial" panose="020B0604020202020204" pitchFamily="34" charset="0"/>
                    <a:ea typeface="Times New Roman" panose="02020603050405020304" pitchFamily="18" charset="0"/>
                    <a:cs typeface="Arial" panose="020B0604020202020204" pitchFamily="34" charset="0"/>
                  </a:rPr>
                  <a:t>Cho các biểu thức: </a:t>
                </a:r>
                <a14:m>
                  <m:oMath xmlns:m="http://schemas.openxmlformats.org/officeDocument/2006/math">
                    <m:r>
                      <m:rPr>
                        <m:sty m:val="p"/>
                      </m:rPr>
                      <a:rPr lang="en-US" sz="4000">
                        <a:solidFill>
                          <a:schemeClr val="bg1"/>
                        </a:solidFill>
                        <a:effectLst/>
                        <a:ea typeface="Times New Roman" panose="02020603050405020304" pitchFamily="18" charset="0"/>
                      </a:rPr>
                      <m:t>x</m:t>
                    </m:r>
                    <m:r>
                      <a:rPr lang="en-US" sz="4000" i="1">
                        <a:solidFill>
                          <a:schemeClr val="bg1"/>
                        </a:solidFill>
                        <a:effectLst/>
                        <a:ea typeface="Times New Roman" panose="02020603050405020304" pitchFamily="18" charset="0"/>
                      </a:rPr>
                      <m:t>−</m:t>
                    </m:r>
                    <m:r>
                      <a:rPr lang="en-US" sz="4000">
                        <a:solidFill>
                          <a:schemeClr val="bg1"/>
                        </a:solidFill>
                        <a:effectLst/>
                        <a:ea typeface="Times New Roman" panose="02020603050405020304" pitchFamily="18" charset="0"/>
                      </a:rPr>
                      <m:t>3+</m:t>
                    </m:r>
                    <m:f>
                      <m:fPr>
                        <m:ctrlPr>
                          <a:rPr lang="en-US" sz="4000" i="1">
                            <a:solidFill>
                              <a:schemeClr val="bg1"/>
                            </a:solidFill>
                            <a:effectLst/>
                            <a:ea typeface="Times New Roman" panose="02020603050405020304" pitchFamily="18" charset="0"/>
                          </a:rPr>
                        </m:ctrlPr>
                      </m:fPr>
                      <m:num>
                        <m:r>
                          <a:rPr lang="en-US" sz="4000">
                            <a:solidFill>
                              <a:schemeClr val="bg1"/>
                            </a:solidFill>
                            <a:effectLst/>
                            <a:ea typeface="Times New Roman" panose="02020603050405020304" pitchFamily="18" charset="0"/>
                          </a:rPr>
                          <m:t>2</m:t>
                        </m:r>
                      </m:num>
                      <m:den>
                        <m:r>
                          <m:rPr>
                            <m:sty m:val="p"/>
                          </m:rPr>
                          <a:rPr lang="en-US" sz="4000">
                            <a:solidFill>
                              <a:schemeClr val="bg1"/>
                            </a:solidFill>
                            <a:effectLst/>
                            <a:ea typeface="Times New Roman" panose="02020603050405020304" pitchFamily="18" charset="0"/>
                          </a:rPr>
                          <m:t>x</m:t>
                        </m:r>
                      </m:den>
                    </m:f>
                    <m:r>
                      <a:rPr lang="en-US" sz="4000">
                        <a:solidFill>
                          <a:schemeClr val="bg1"/>
                        </a:solidFill>
                        <a:effectLst/>
                        <a:ea typeface="Times New Roman" panose="02020603050405020304" pitchFamily="18" charset="0"/>
                      </a:rPr>
                      <m:t>;</m:t>
                    </m:r>
                    <m:sSup>
                      <m:sSupPr>
                        <m:ctrlPr>
                          <a:rPr lang="en-US" sz="4000" i="1">
                            <a:solidFill>
                              <a:schemeClr val="bg1"/>
                            </a:solidFill>
                            <a:effectLst/>
                            <a:ea typeface="Times New Roman" panose="02020603050405020304" pitchFamily="18" charset="0"/>
                          </a:rPr>
                        </m:ctrlPr>
                      </m:sSupPr>
                      <m:e>
                        <m:r>
                          <m:rPr>
                            <m:sty m:val="p"/>
                          </m:rPr>
                          <a:rPr lang="en-US" sz="4000">
                            <a:solidFill>
                              <a:schemeClr val="bg1"/>
                            </a:solidFill>
                            <a:effectLst/>
                            <a:ea typeface="Times New Roman" panose="02020603050405020304" pitchFamily="18" charset="0"/>
                          </a:rPr>
                          <m:t>x</m:t>
                        </m:r>
                      </m:e>
                      <m:sup>
                        <m:r>
                          <a:rPr lang="en-US" sz="4000">
                            <a:solidFill>
                              <a:schemeClr val="bg1"/>
                            </a:solidFill>
                            <a:effectLst/>
                            <a:ea typeface="Times New Roman" panose="02020603050405020304" pitchFamily="18" charset="0"/>
                          </a:rPr>
                          <m:t>4</m:t>
                        </m:r>
                      </m:sup>
                    </m:sSup>
                    <m:r>
                      <a:rPr lang="en-US" sz="4000">
                        <a:solidFill>
                          <a:schemeClr val="bg1"/>
                        </a:solidFill>
                        <a:effectLst/>
                        <a:ea typeface="Times New Roman" panose="02020603050405020304" pitchFamily="18" charset="0"/>
                      </a:rPr>
                      <m:t>+3</m:t>
                    </m:r>
                    <m:r>
                      <m:rPr>
                        <m:sty m:val="p"/>
                      </m:rPr>
                      <a:rPr lang="en-US" sz="4000">
                        <a:solidFill>
                          <a:schemeClr val="bg1"/>
                        </a:solidFill>
                        <a:effectLst/>
                        <a:ea typeface="Times New Roman" panose="02020603050405020304" pitchFamily="18" charset="0"/>
                      </a:rPr>
                      <m:t>x</m:t>
                    </m:r>
                    <m:r>
                      <a:rPr lang="en-US" sz="4000">
                        <a:solidFill>
                          <a:schemeClr val="bg1"/>
                        </a:solidFill>
                        <a:effectLst/>
                        <a:ea typeface="Times New Roman" panose="02020603050405020304" pitchFamily="18" charset="0"/>
                      </a:rPr>
                      <m:t>;</m:t>
                    </m:r>
                    <m:r>
                      <m:rPr>
                        <m:sty m:val="p"/>
                      </m:rPr>
                      <a:rPr lang="en-US" sz="4000">
                        <a:solidFill>
                          <a:schemeClr val="bg1"/>
                        </a:solidFill>
                        <a:effectLst/>
                        <a:ea typeface="Times New Roman" panose="02020603050405020304" pitchFamily="18" charset="0"/>
                      </a:rPr>
                      <m:t>xyz</m:t>
                    </m:r>
                    <m:r>
                      <a:rPr lang="en-US" sz="4000">
                        <a:solidFill>
                          <a:schemeClr val="bg1"/>
                        </a:solidFill>
                        <a:effectLst/>
                        <a:ea typeface="Times New Roman" panose="02020603050405020304" pitchFamily="18" charset="0"/>
                      </a:rPr>
                      <m:t>+</m:t>
                    </m:r>
                    <m:r>
                      <m:rPr>
                        <m:sty m:val="p"/>
                      </m:rPr>
                      <a:rPr lang="en-US" sz="4000">
                        <a:solidFill>
                          <a:schemeClr val="bg1"/>
                        </a:solidFill>
                        <a:effectLst/>
                        <a:ea typeface="Times New Roman" panose="02020603050405020304" pitchFamily="18" charset="0"/>
                      </a:rPr>
                      <m:t>a</m:t>
                    </m:r>
                    <m:sSup>
                      <m:sSupPr>
                        <m:ctrlPr>
                          <a:rPr lang="en-US" sz="4000" i="1">
                            <a:solidFill>
                              <a:schemeClr val="bg1"/>
                            </a:solidFill>
                            <a:effectLst/>
                            <a:ea typeface="Times New Roman" panose="02020603050405020304" pitchFamily="18" charset="0"/>
                          </a:rPr>
                        </m:ctrlPr>
                      </m:sSupPr>
                      <m:e>
                        <m:r>
                          <m:rPr>
                            <m:sty m:val="p"/>
                          </m:rPr>
                          <a:rPr lang="en-US" sz="4000">
                            <a:solidFill>
                              <a:schemeClr val="bg1"/>
                            </a:solidFill>
                            <a:effectLst/>
                            <a:ea typeface="Times New Roman" panose="02020603050405020304" pitchFamily="18" charset="0"/>
                          </a:rPr>
                          <m:t>z</m:t>
                        </m:r>
                      </m:e>
                      <m:sup>
                        <m:r>
                          <a:rPr lang="en-US" sz="4000">
                            <a:solidFill>
                              <a:schemeClr val="bg1"/>
                            </a:solidFill>
                            <a:effectLst/>
                            <a:ea typeface="Times New Roman" panose="02020603050405020304" pitchFamily="18" charset="0"/>
                          </a:rPr>
                          <m:t>2</m:t>
                        </m:r>
                      </m:sup>
                    </m:sSup>
                    <m:r>
                      <a:rPr lang="en-US" sz="4000">
                        <a:solidFill>
                          <a:schemeClr val="bg1"/>
                        </a:solidFill>
                        <a:effectLst/>
                        <a:ea typeface="Times New Roman" panose="02020603050405020304" pitchFamily="18" charset="0"/>
                      </a:rPr>
                      <m:t>;</m:t>
                    </m:r>
                    <m:r>
                      <m:rPr>
                        <m:sty m:val="p"/>
                      </m:rPr>
                      <a:rPr lang="en-US" sz="4000">
                        <a:solidFill>
                          <a:schemeClr val="bg1"/>
                        </a:solidFill>
                        <a:effectLst/>
                        <a:ea typeface="Times New Roman" panose="02020603050405020304" pitchFamily="18" charset="0"/>
                      </a:rPr>
                      <m:t>ax</m:t>
                    </m:r>
                    <m:d>
                      <m:dPr>
                        <m:ctrlPr>
                          <a:rPr lang="en-US" sz="4000" i="1">
                            <a:solidFill>
                              <a:schemeClr val="bg1"/>
                            </a:solidFill>
                            <a:effectLst/>
                            <a:ea typeface="Times New Roman" panose="02020603050405020304" pitchFamily="18" charset="0"/>
                          </a:rPr>
                        </m:ctrlPr>
                      </m:dPr>
                      <m:e>
                        <m:r>
                          <m:rPr>
                            <m:sty m:val="p"/>
                          </m:rPr>
                          <a:rPr lang="en-US" sz="4000">
                            <a:solidFill>
                              <a:schemeClr val="bg1"/>
                            </a:solidFill>
                            <a:effectLst/>
                            <a:ea typeface="Times New Roman" panose="02020603050405020304" pitchFamily="18" charset="0"/>
                          </a:rPr>
                          <m:t>by</m:t>
                        </m:r>
                        <m:r>
                          <a:rPr lang="en-US" sz="4000">
                            <a:solidFill>
                              <a:schemeClr val="bg1"/>
                            </a:solidFill>
                            <a:effectLst/>
                            <a:ea typeface="Times New Roman" panose="02020603050405020304" pitchFamily="18" charset="0"/>
                          </a:rPr>
                          <m:t>+</m:t>
                        </m:r>
                        <m:r>
                          <m:rPr>
                            <m:sty m:val="p"/>
                          </m:rPr>
                          <a:rPr lang="en-US" sz="4000">
                            <a:solidFill>
                              <a:schemeClr val="bg1"/>
                            </a:solidFill>
                            <a:effectLst/>
                            <a:ea typeface="Times New Roman" panose="02020603050405020304" pitchFamily="18" charset="0"/>
                          </a:rPr>
                          <m:t>cz</m:t>
                        </m:r>
                      </m:e>
                    </m:d>
                    <m:r>
                      <a:rPr lang="en-US" sz="4000">
                        <a:solidFill>
                          <a:schemeClr val="bg1"/>
                        </a:solidFill>
                        <a:effectLst/>
                        <a:ea typeface="Times New Roman" panose="02020603050405020304" pitchFamily="18" charset="0"/>
                      </a:rPr>
                      <m:t>;</m:t>
                    </m:r>
                  </m:oMath>
                </a14:m>
                <a:endParaRPr lang="en-US" sz="4000" smtClean="0">
                  <a:solidFill>
                    <a:schemeClr val="bg1"/>
                  </a:solidFill>
                  <a:effectLst/>
                  <a:ea typeface="Times New Roman" panose="02020603050405020304" pitchFamily="18" charset="0"/>
                </a:endParaRPr>
              </a:p>
              <a:p>
                <a:pPr marL="30480" marR="30480" algn="just">
                  <a:lnSpc>
                    <a:spcPct val="150000"/>
                  </a:lnSpc>
                  <a:spcAft>
                    <a:spcPts val="0"/>
                  </a:spcAft>
                </a:pPr>
                <a14:m>
                  <m:oMath xmlns:m="http://schemas.openxmlformats.org/officeDocument/2006/math">
                    <m:f>
                      <m:fPr>
                        <m:ctrlPr>
                          <a:rPr lang="en-US" sz="4000" i="1">
                            <a:solidFill>
                              <a:schemeClr val="bg1"/>
                            </a:solidFill>
                            <a:effectLst/>
                            <a:ea typeface="Times New Roman" panose="02020603050405020304" pitchFamily="18" charset="0"/>
                          </a:rPr>
                        </m:ctrlPr>
                      </m:fPr>
                      <m:num>
                        <m:r>
                          <m:rPr>
                            <m:sty m:val="p"/>
                          </m:rPr>
                          <a:rPr lang="en-US" sz="4000">
                            <a:solidFill>
                              <a:schemeClr val="bg1"/>
                            </a:solidFill>
                            <a:effectLst/>
                            <a:ea typeface="Times New Roman" panose="02020603050405020304" pitchFamily="18" charset="0"/>
                          </a:rPr>
                          <m:t>x</m:t>
                        </m:r>
                      </m:num>
                      <m:den>
                        <m:sSup>
                          <m:sSupPr>
                            <m:ctrlPr>
                              <a:rPr lang="en-US" sz="4000" i="1">
                                <a:solidFill>
                                  <a:schemeClr val="bg1"/>
                                </a:solidFill>
                                <a:effectLst/>
                                <a:ea typeface="Times New Roman" panose="02020603050405020304" pitchFamily="18" charset="0"/>
                              </a:rPr>
                            </m:ctrlPr>
                          </m:sSupPr>
                          <m:e>
                            <m:r>
                              <m:rPr>
                                <m:sty m:val="p"/>
                              </m:rPr>
                              <a:rPr lang="en-US" sz="4000">
                                <a:solidFill>
                                  <a:schemeClr val="bg1"/>
                                </a:solidFill>
                                <a:effectLst/>
                                <a:ea typeface="Times New Roman" panose="02020603050405020304" pitchFamily="18" charset="0"/>
                              </a:rPr>
                              <m:t>x</m:t>
                            </m:r>
                          </m:e>
                          <m:sup>
                            <m:r>
                              <a:rPr lang="en-US" sz="4000">
                                <a:solidFill>
                                  <a:schemeClr val="bg1"/>
                                </a:solidFill>
                                <a:effectLst/>
                                <a:ea typeface="Times New Roman" panose="02020603050405020304" pitchFamily="18" charset="0"/>
                              </a:rPr>
                              <m:t>2</m:t>
                            </m:r>
                          </m:sup>
                        </m:sSup>
                        <m:r>
                          <a:rPr lang="en-US" sz="4000">
                            <a:solidFill>
                              <a:schemeClr val="bg1"/>
                            </a:solidFill>
                            <a:effectLst/>
                            <a:ea typeface="Times New Roman" panose="02020603050405020304" pitchFamily="18" charset="0"/>
                          </a:rPr>
                          <m:t>+1</m:t>
                        </m:r>
                      </m:den>
                    </m:f>
                    <m:r>
                      <a:rPr lang="en-US" sz="4000">
                        <a:solidFill>
                          <a:schemeClr val="bg1"/>
                        </a:solidFill>
                        <a:effectLst/>
                        <a:ea typeface="Times New Roman" panose="02020603050405020304" pitchFamily="18" charset="0"/>
                      </a:rPr>
                      <m:t>+2</m:t>
                    </m:r>
                    <m:r>
                      <m:rPr>
                        <m:sty m:val="p"/>
                      </m:rPr>
                      <a:rPr lang="en-US" sz="4000">
                        <a:solidFill>
                          <a:schemeClr val="bg1"/>
                        </a:solidFill>
                        <a:effectLst/>
                        <a:ea typeface="Times New Roman" panose="02020603050405020304" pitchFamily="18" charset="0"/>
                      </a:rPr>
                      <m:t>x</m:t>
                    </m:r>
                  </m:oMath>
                </a14:m>
                <a:r>
                  <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rPr>
                  <a:t>, (a là hằng số). Có bao nhiêu đa thức trong các biểu thức trên?</a:t>
                </a:r>
              </a:p>
            </p:txBody>
          </p:sp>
        </mc:Choice>
        <mc:Fallback>
          <p:sp>
            <p:nvSpPr>
              <p:cNvPr id="12" name="Rectangle 11"/>
              <p:cNvSpPr>
                <a:spLocks noRot="1" noChangeAspect="1" noMove="1" noResize="1" noEditPoints="1" noAdjustHandles="1" noChangeArrowheads="1" noChangeShapeType="1" noTextEdit="1"/>
              </p:cNvSpPr>
              <p:nvPr/>
            </p:nvSpPr>
            <p:spPr>
              <a:xfrm>
                <a:off x="914400" y="2514888"/>
                <a:ext cx="16764000" cy="2650021"/>
              </a:xfrm>
              <a:prstGeom prst="rect">
                <a:avLst/>
              </a:prstGeom>
              <a:blipFill>
                <a:blip r:embed="rId5"/>
                <a:stretch>
                  <a:fillRect l="-1091" r="-36"/>
                </a:stretch>
              </a:blipFill>
            </p:spPr>
            <p:txBody>
              <a:bodyPr/>
              <a:lstStyle/>
              <a:p>
                <a:r>
                  <a:rPr lang="en-US">
                    <a:noFill/>
                  </a:rPr>
                  <a:t> </a:t>
                </a:r>
              </a:p>
            </p:txBody>
          </p:sp>
        </mc:Fallback>
      </mc:AlternateContent>
    </p:spTree>
    <p:extLst>
      <p:ext uri="{BB962C8B-B14F-4D97-AF65-F5344CB8AC3E}">
        <p14:creationId xmlns:p14="http://schemas.microsoft.com/office/powerpoint/2010/main" val="35739228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3" name="Freeform 3"/>
          <p:cNvSpPr/>
          <p:nvPr/>
        </p:nvSpPr>
        <p:spPr>
          <a:xfrm rot="4134520">
            <a:off x="-837442" y="-1391434"/>
            <a:ext cx="2707954" cy="3534034"/>
          </a:xfrm>
          <a:custGeom>
            <a:avLst/>
            <a:gdLst/>
            <a:ahLst/>
            <a:cxnLst/>
            <a:rect l="l" t="t" r="r" b="b"/>
            <a:pathLst>
              <a:path w="2707954" h="3534034">
                <a:moveTo>
                  <a:pt x="0" y="0"/>
                </a:moveTo>
                <a:lnTo>
                  <a:pt x="2707954" y="0"/>
                </a:lnTo>
                <a:lnTo>
                  <a:pt x="2707954" y="3534034"/>
                </a:lnTo>
                <a:lnTo>
                  <a:pt x="0" y="3534034"/>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grpSp>
        <p:nvGrpSpPr>
          <p:cNvPr id="19" name="Group 18"/>
          <p:cNvGrpSpPr/>
          <p:nvPr/>
        </p:nvGrpSpPr>
        <p:grpSpPr>
          <a:xfrm>
            <a:off x="1789410" y="1408105"/>
            <a:ext cx="14861580" cy="6993918"/>
            <a:chOff x="1789410" y="1028700"/>
            <a:chExt cx="14861580" cy="6993918"/>
          </a:xfrm>
        </p:grpSpPr>
        <p:sp>
          <p:nvSpPr>
            <p:cNvPr id="4" name="Freeform 4"/>
            <p:cNvSpPr/>
            <p:nvPr/>
          </p:nvSpPr>
          <p:spPr>
            <a:xfrm>
              <a:off x="1789410" y="1028700"/>
              <a:ext cx="14861580" cy="6993918"/>
            </a:xfrm>
            <a:custGeom>
              <a:avLst/>
              <a:gdLst/>
              <a:ahLst/>
              <a:cxnLst/>
              <a:rect l="l" t="t" r="r" b="b"/>
              <a:pathLst>
                <a:path w="14861580" h="8229600">
                  <a:moveTo>
                    <a:pt x="0" y="0"/>
                  </a:moveTo>
                  <a:lnTo>
                    <a:pt x="14861580" y="0"/>
                  </a:lnTo>
                  <a:lnTo>
                    <a:pt x="14861580" y="8229600"/>
                  </a:lnTo>
                  <a:lnTo>
                    <a:pt x="0" y="82296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5" name="Freeform 5"/>
            <p:cNvSpPr/>
            <p:nvPr/>
          </p:nvSpPr>
          <p:spPr>
            <a:xfrm>
              <a:off x="2138045" y="1221757"/>
              <a:ext cx="14164311" cy="6207744"/>
            </a:xfrm>
            <a:custGeom>
              <a:avLst/>
              <a:gdLst/>
              <a:ahLst/>
              <a:cxnLst/>
              <a:rect l="l" t="t" r="r" b="b"/>
              <a:pathLst>
                <a:path w="14164311" h="7843487">
                  <a:moveTo>
                    <a:pt x="0" y="0"/>
                  </a:moveTo>
                  <a:lnTo>
                    <a:pt x="14164310" y="0"/>
                  </a:lnTo>
                  <a:lnTo>
                    <a:pt x="14164310" y="7843488"/>
                  </a:lnTo>
                  <a:lnTo>
                    <a:pt x="0" y="784348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sp>
        <p:nvSpPr>
          <p:cNvPr id="6" name="TextBox 6"/>
          <p:cNvSpPr txBox="1"/>
          <p:nvPr/>
        </p:nvSpPr>
        <p:spPr>
          <a:xfrm>
            <a:off x="2504421" y="3238500"/>
            <a:ext cx="13431558" cy="1141338"/>
          </a:xfrm>
          <a:prstGeom prst="rect">
            <a:avLst/>
          </a:prstGeom>
        </p:spPr>
        <p:txBody>
          <a:bodyPr lIns="0" tIns="0" rIns="0" bIns="0" rtlCol="0" anchor="t">
            <a:spAutoFit/>
          </a:bodyPr>
          <a:lstStyle/>
          <a:p>
            <a:pPr lvl="0" algn="ctr">
              <a:lnSpc>
                <a:spcPts val="8918"/>
              </a:lnSpc>
              <a:spcBef>
                <a:spcPct val="0"/>
              </a:spcBef>
            </a:pPr>
            <a:r>
              <a:rPr lang="vi-VN" sz="8200" b="1" spc="517">
                <a:solidFill>
                  <a:srgbClr val="5B96A9"/>
                </a:solidFill>
              </a:rPr>
              <a:t>CHƯƠNG I. ĐA THỨC</a:t>
            </a:r>
            <a:endParaRPr lang="vi-VN" sz="8200" b="1" spc="517">
              <a:solidFill>
                <a:srgbClr val="5B96A9"/>
              </a:solidFill>
            </a:endParaRPr>
          </a:p>
        </p:txBody>
      </p:sp>
      <p:sp>
        <p:nvSpPr>
          <p:cNvPr id="7" name="Freeform 7"/>
          <p:cNvSpPr/>
          <p:nvPr/>
        </p:nvSpPr>
        <p:spPr>
          <a:xfrm rot="-1674719">
            <a:off x="1527418" y="1296961"/>
            <a:ext cx="2794438" cy="1392535"/>
          </a:xfrm>
          <a:custGeom>
            <a:avLst/>
            <a:gdLst/>
            <a:ahLst/>
            <a:cxnLst/>
            <a:rect l="l" t="t" r="r" b="b"/>
            <a:pathLst>
              <a:path w="2794438" h="1392535">
                <a:moveTo>
                  <a:pt x="0" y="0"/>
                </a:moveTo>
                <a:lnTo>
                  <a:pt x="2794438" y="0"/>
                </a:lnTo>
                <a:lnTo>
                  <a:pt x="2794438" y="1392536"/>
                </a:lnTo>
                <a:lnTo>
                  <a:pt x="0" y="1392536"/>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0" name="Freeform 10"/>
          <p:cNvSpPr/>
          <p:nvPr/>
        </p:nvSpPr>
        <p:spPr>
          <a:xfrm>
            <a:off x="15156650" y="7032168"/>
            <a:ext cx="1181446" cy="1042626"/>
          </a:xfrm>
          <a:custGeom>
            <a:avLst/>
            <a:gdLst/>
            <a:ahLst/>
            <a:cxnLst/>
            <a:rect l="l" t="t" r="r" b="b"/>
            <a:pathLst>
              <a:path w="1181446" h="1042626">
                <a:moveTo>
                  <a:pt x="0" y="0"/>
                </a:moveTo>
                <a:lnTo>
                  <a:pt x="1181446" y="0"/>
                </a:lnTo>
                <a:lnTo>
                  <a:pt x="1181446" y="1042626"/>
                </a:lnTo>
                <a:lnTo>
                  <a:pt x="0" y="1042626"/>
                </a:lnTo>
                <a:lnTo>
                  <a:pt x="0" y="0"/>
                </a:lnTo>
                <a:close/>
              </a:path>
            </a:pathLst>
          </a:custGeom>
          <a:blipFill>
            <a:blip r:embed="rId12">
              <a:extLst>
                <a:ext uri="{96DAC541-7B7A-43D3-8B79-37D633B846F1}">
                  <asvg:svgBlip xmlns:asvg="http://schemas.microsoft.com/office/drawing/2016/SVG/main" xmlns="" r:embed="rId17"/>
                </a:ext>
              </a:extLst>
            </a:blip>
            <a:stretch>
              <a:fillRect/>
            </a:stretch>
          </a:blipFill>
        </p:spPr>
      </p:sp>
      <p:sp>
        <p:nvSpPr>
          <p:cNvPr id="14" name="Freeform 14"/>
          <p:cNvSpPr/>
          <p:nvPr/>
        </p:nvSpPr>
        <p:spPr>
          <a:xfrm>
            <a:off x="17140542" y="8229600"/>
            <a:ext cx="3477006" cy="4114800"/>
          </a:xfrm>
          <a:custGeom>
            <a:avLst/>
            <a:gdLst/>
            <a:ahLst/>
            <a:cxnLst/>
            <a:rect l="l" t="t" r="r" b="b"/>
            <a:pathLst>
              <a:path w="3477006" h="4114800">
                <a:moveTo>
                  <a:pt x="0" y="0"/>
                </a:moveTo>
                <a:lnTo>
                  <a:pt x="3477006" y="0"/>
                </a:lnTo>
                <a:lnTo>
                  <a:pt x="3477006" y="4114800"/>
                </a:lnTo>
                <a:lnTo>
                  <a:pt x="0" y="4114800"/>
                </a:lnTo>
                <a:lnTo>
                  <a:pt x="0" y="0"/>
                </a:lnTo>
                <a:close/>
              </a:path>
            </a:pathLst>
          </a:custGeom>
          <a:blipFill>
            <a:blip r:embed="rId18">
              <a:extLst>
                <a:ext uri="{96DAC541-7B7A-43D3-8B79-37D633B846F1}">
                  <asvg:svgBlip xmlns:asvg="http://schemas.microsoft.com/office/drawing/2016/SVG/main" xmlns="" r:embed="rId21"/>
                </a:ext>
              </a:extLst>
            </a:blip>
            <a:stretch>
              <a:fillRect/>
            </a:stretch>
          </a:blipFill>
        </p:spPr>
      </p:sp>
      <p:sp>
        <p:nvSpPr>
          <p:cNvPr id="15" name="Freeform 15"/>
          <p:cNvSpPr/>
          <p:nvPr/>
        </p:nvSpPr>
        <p:spPr>
          <a:xfrm>
            <a:off x="-1453610" y="9168865"/>
            <a:ext cx="3485162" cy="2443970"/>
          </a:xfrm>
          <a:custGeom>
            <a:avLst/>
            <a:gdLst/>
            <a:ahLst/>
            <a:cxnLst/>
            <a:rect l="l" t="t" r="r" b="b"/>
            <a:pathLst>
              <a:path w="3485162" h="2443970">
                <a:moveTo>
                  <a:pt x="0" y="0"/>
                </a:moveTo>
                <a:lnTo>
                  <a:pt x="3485162" y="0"/>
                </a:lnTo>
                <a:lnTo>
                  <a:pt x="3485162" y="2443970"/>
                </a:lnTo>
                <a:lnTo>
                  <a:pt x="0" y="2443970"/>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18" name="Rectangle 17"/>
          <p:cNvSpPr/>
          <p:nvPr/>
        </p:nvSpPr>
        <p:spPr>
          <a:xfrm>
            <a:off x="2476500" y="4973023"/>
            <a:ext cx="13487400" cy="1650132"/>
          </a:xfrm>
          <a:prstGeom prst="rect">
            <a:avLst/>
          </a:prstGeom>
        </p:spPr>
        <p:txBody>
          <a:bodyPr wrap="square">
            <a:spAutoFit/>
          </a:bodyPr>
          <a:lstStyle/>
          <a:p>
            <a:pPr lvl="0" algn="ctr">
              <a:lnSpc>
                <a:spcPct val="150000"/>
              </a:lnSpc>
              <a:defRPr/>
            </a:pPr>
            <a:r>
              <a:rPr lang="vi-VN" sz="7700" b="1" kern="0">
                <a:solidFill>
                  <a:schemeClr val="accent6">
                    <a:lumMod val="75000"/>
                  </a:schemeClr>
                </a:solidFill>
                <a:ea typeface="Calibri" panose="020F0502020204030204" pitchFamily="34" charset="0"/>
                <a:cs typeface="Arial" panose="020B0604020202020204" pitchFamily="34" charset="0"/>
              </a:rPr>
              <a:t>BÀI 2. ĐA THỨC </a:t>
            </a:r>
            <a:endParaRPr kumimoji="0" lang="en-US" sz="7700" b="1"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endParaRPr>
          </a:p>
        </p:txBody>
      </p:sp>
      <p:pic>
        <p:nvPicPr>
          <p:cNvPr id="20" name="Picture 19"/>
          <p:cNvPicPr>
            <a:picLocks noChangeAspect="1"/>
          </p:cNvPicPr>
          <p:nvPr/>
        </p:nvPicPr>
        <p:blipFill>
          <a:blip r:embed="rId24"/>
          <a:stretch>
            <a:fillRect/>
          </a:stretch>
        </p:blipFill>
        <p:spPr>
          <a:xfrm>
            <a:off x="13283840" y="667331"/>
            <a:ext cx="3263292" cy="1777041"/>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195484" y="2400299"/>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2195484" y="59936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277330" y="8205158"/>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41742" y="594191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2194011" y="8219894"/>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4791230" y="6311249"/>
            <a:ext cx="1096775"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6</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4791230" y="7968868"/>
            <a:ext cx="1165704" cy="1746632"/>
          </a:xfrm>
          <a:prstGeom prst="rect">
            <a:avLst/>
          </a:prstGeom>
        </p:spPr>
        <p:txBody>
          <a:bodyPr wrap="none">
            <a:spAutoFit/>
          </a:bodyPr>
          <a:lstStyle/>
          <a:p>
            <a:pPr marL="0" marR="0" lvl="0" indent="0" algn="l" defTabSz="914400" rtl="0" eaLnBrk="1" fontAlgn="auto" latinLnBrk="0" hangingPunct="1">
              <a:lnSpc>
                <a:spcPct val="250000"/>
              </a:lnSpc>
              <a:spcBef>
                <a:spcPts val="0"/>
              </a:spcBef>
              <a:spcAft>
                <a:spcPts val="80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B. </a:t>
            </a:r>
            <a:r>
              <a:rPr kumimoji="0" lang="en-US" sz="4300" b="0"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7</a:t>
            </a:r>
            <a:endPar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5" name="Rectangle 4"/>
          <p:cNvSpPr/>
          <p:nvPr/>
        </p:nvSpPr>
        <p:spPr>
          <a:xfrm>
            <a:off x="12878319" y="7942090"/>
            <a:ext cx="1196161" cy="1746632"/>
          </a:xfrm>
          <a:prstGeom prst="rect">
            <a:avLst/>
          </a:prstGeom>
        </p:spPr>
        <p:txBody>
          <a:bodyPr wrap="none">
            <a:spAutoFit/>
          </a:bodyPr>
          <a:lstStyle/>
          <a:p>
            <a:pPr marL="0" marR="0" lvl="0" indent="0" algn="l" defTabSz="914400" rtl="0" eaLnBrk="1" fontAlgn="auto" latinLnBrk="0" hangingPunct="1">
              <a:lnSpc>
                <a:spcPct val="250000"/>
              </a:lnSpc>
              <a:spcBef>
                <a:spcPts val="0"/>
              </a:spcBef>
              <a:spcAft>
                <a:spcPts val="80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D. </a:t>
            </a:r>
            <a:r>
              <a:rPr lang="en-US" sz="4300">
                <a:solidFill>
                  <a:prstClr val="white"/>
                </a:solidFill>
                <a:latin typeface="Arial" panose="020B0604020202020204" pitchFamily="34" charset="0"/>
                <a:ea typeface="Arial" panose="020B0604020202020204" pitchFamily="34" charset="0"/>
                <a:cs typeface="Arial" panose="020B0604020202020204" pitchFamily="34" charset="0"/>
              </a:rPr>
              <a:t>4</a:t>
            </a:r>
            <a:endPar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7" name="Rectangle 6"/>
          <p:cNvSpPr/>
          <p:nvPr/>
        </p:nvSpPr>
        <p:spPr>
          <a:xfrm>
            <a:off x="12851425" y="6183188"/>
            <a:ext cx="3033774" cy="108491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 </a:t>
            </a:r>
            <a:r>
              <a:rPr lang="en-US" sz="4300">
                <a:solidFill>
                  <a:prstClr val="white"/>
                </a:solidFill>
                <a:latin typeface="Arial" panose="020B0604020202020204" pitchFamily="34" charset="0"/>
                <a:ea typeface="Arial" panose="020B0604020202020204" pitchFamily="34" charset="0"/>
                <a:cs typeface="Arial" panose="020B0604020202020204" pitchFamily="34" charset="0"/>
              </a:rPr>
              <a:t>5</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3962400" y="3296657"/>
            <a:ext cx="13745125" cy="1005916"/>
          </a:xfrm>
          <a:prstGeom prst="rect">
            <a:avLst/>
          </a:prstGeom>
        </p:spPr>
        <p:txBody>
          <a:bodyPr wrap="square">
            <a:spAutoFit/>
          </a:bodyPr>
          <a:lstStyle/>
          <a:p>
            <a:pPr>
              <a:lnSpc>
                <a:spcPct val="150000"/>
              </a:lnSpc>
              <a:spcAft>
                <a:spcPts val="0"/>
              </a:spcAft>
            </a:pPr>
            <a:r>
              <a:rPr kumimoji="0" lang="en-US" sz="4500" b="1" i="0" u="none" strike="noStrike" kern="1200" cap="none" spc="0" normalizeH="0" baseline="0" noProof="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Câu </a:t>
            </a:r>
            <a:r>
              <a:rPr kumimoji="0" lang="en-US" sz="4500" b="1" i="0" u="none" strike="noStrike" kern="1200" cap="none" spc="0" normalizeH="0" baseline="0" noProof="0" smtClean="0">
                <a:ln>
                  <a:noFill/>
                </a:ln>
                <a:solidFill>
                  <a:prstClr val="white"/>
                </a:solidFill>
                <a:effectLst/>
                <a:uLnTx/>
                <a:uFillTx/>
                <a:latin typeface="Arial" panose="020B0604020202020204" pitchFamily="34" charset="0"/>
                <a:ea typeface="Arial" panose="020B0604020202020204" pitchFamily="34" charset="0"/>
                <a:cs typeface="Arial" panose="020B0604020202020204" pitchFamily="34" charset="0"/>
              </a:rPr>
              <a:t>2.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Bậc của đa thức xy + xy</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yz là?</a:t>
            </a:r>
            <a:endParaRPr lang="en-US" sz="45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00506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1905000" y="2320514"/>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143000" y="5905500"/>
            <a:ext cx="7768984"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9601200" y="8205158"/>
            <a:ext cx="7543202"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9601200" y="5941910"/>
            <a:ext cx="7543202"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143000" y="8219894"/>
            <a:ext cx="7768984"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1472127" y="6211166"/>
            <a:ext cx="7439857" cy="1015663"/>
          </a:xfrm>
          <a:prstGeom prst="rect">
            <a:avLst/>
          </a:prstGeom>
        </p:spPr>
        <p:txBody>
          <a:bodyPr wrap="none">
            <a:spAutoFit/>
          </a:bodyPr>
          <a:lstStyle/>
          <a:p>
            <a:pPr>
              <a:lnSpc>
                <a:spcPct val="150000"/>
              </a:lnSpc>
              <a:spcAft>
                <a:spcPts val="0"/>
              </a:spcAft>
            </a:pPr>
            <a: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a:t>A. -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2x</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+ 15xyz + 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có bậc là 4</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
        <p:nvSpPr>
          <p:cNvPr id="4" name="Rectangle 3"/>
          <p:cNvSpPr/>
          <p:nvPr/>
        </p:nvSpPr>
        <p:spPr>
          <a:xfrm>
            <a:off x="1371600" y="8585307"/>
            <a:ext cx="7011856" cy="901593"/>
          </a:xfrm>
          <a:prstGeom prst="rect">
            <a:avLst/>
          </a:prstGeom>
        </p:spPr>
        <p:txBody>
          <a:bodyPr wrap="none">
            <a:spAutoFit/>
          </a:bodyPr>
          <a:lstStyle/>
          <a:p>
            <a:pPr>
              <a:lnSpc>
                <a:spcPct val="150000"/>
              </a:lnSpc>
              <a:spcAft>
                <a:spcPts val="0"/>
              </a:spcAft>
            </a:pPr>
            <a:r>
              <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B.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-x</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+ 15xyz + 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có bậc là 5</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
        <p:nvSpPr>
          <p:cNvPr id="5" name="Rectangle 4"/>
          <p:cNvSpPr/>
          <p:nvPr/>
        </p:nvSpPr>
        <p:spPr>
          <a:xfrm>
            <a:off x="9927730" y="8585307"/>
            <a:ext cx="6912470" cy="901593"/>
          </a:xfrm>
          <a:prstGeom prst="rect">
            <a:avLst/>
          </a:prstGeom>
        </p:spPr>
        <p:txBody>
          <a:bodyPr wrap="none">
            <a:spAutoFit/>
          </a:bodyPr>
          <a:lstStyle/>
          <a:p>
            <a:pPr>
              <a:lnSpc>
                <a:spcPct val="150000"/>
              </a:lnSpc>
              <a:spcAft>
                <a:spcPts val="0"/>
              </a:spcAft>
            </a:pPr>
            <a:r>
              <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D.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-x</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- 15xyz + 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có bậc là 4</a:t>
            </a:r>
            <a:endParaRPr lang="en-US" sz="40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
        <p:nvSpPr>
          <p:cNvPr id="7" name="Rectangle 6"/>
          <p:cNvSpPr/>
          <p:nvPr/>
        </p:nvSpPr>
        <p:spPr>
          <a:xfrm>
            <a:off x="9829800" y="6286500"/>
            <a:ext cx="7115725" cy="1015663"/>
          </a:xfrm>
          <a:prstGeom prst="rect">
            <a:avLst/>
          </a:prstGeom>
        </p:spPr>
        <p:txBody>
          <a:bodyPr wrap="square">
            <a:spAutoFit/>
          </a:bodyPr>
          <a:lstStyle/>
          <a:p>
            <a:pPr>
              <a:lnSpc>
                <a:spcPct val="150000"/>
              </a:lnSpc>
              <a:spcAft>
                <a:spcPts val="0"/>
              </a:spcAft>
            </a:pPr>
            <a:r>
              <a:rPr kumimoji="0" lang="en-US" sz="4000" b="0"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-x</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+ 15xyz + y</a:t>
            </a:r>
            <a:r>
              <a:rPr lang="en-US" sz="40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 có bậc </a:t>
            </a:r>
            <a:r>
              <a:rPr lang="en-US" sz="4000">
                <a:solidFill>
                  <a:schemeClr val="bg1"/>
                </a:solidFill>
                <a:latin typeface="Arial" panose="020B0604020202020204" pitchFamily="34" charset="0"/>
                <a:ea typeface="Arial" panose="020B0604020202020204" pitchFamily="34" charset="0"/>
                <a:cs typeface="Arial" panose="020B0604020202020204" pitchFamily="34" charset="0"/>
              </a:rPr>
              <a:t>là </a:t>
            </a:r>
            <a:r>
              <a:rPr lang="en-US" sz="4000" smtClean="0">
                <a:solidFill>
                  <a:schemeClr val="bg1"/>
                </a:solidFill>
                <a:latin typeface="Arial" panose="020B0604020202020204" pitchFamily="34" charset="0"/>
                <a:ea typeface="Arial" panose="020B0604020202020204" pitchFamily="34" charset="0"/>
                <a:cs typeface="Arial" panose="020B0604020202020204" pitchFamily="34" charset="0"/>
              </a:rPr>
              <a:t>4</a:t>
            </a:r>
            <a:endParaRPr lang="en-US" sz="4000">
              <a:solidFill>
                <a:schemeClr val="bg1"/>
              </a:solidFill>
              <a:latin typeface="Arial" panose="020B0604020202020204" pitchFamily="34" charset="0"/>
              <a:ea typeface="Arial" panose="020B0604020202020204" pitchFamily="34"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2601312" y="2668871"/>
            <a:ext cx="13745125" cy="2041456"/>
          </a:xfrm>
          <a:prstGeom prst="rect">
            <a:avLst/>
          </a:prstGeom>
        </p:spPr>
        <p:txBody>
          <a:bodyPr wrap="square">
            <a:spAutoFit/>
          </a:bodyPr>
          <a:lstStyle/>
          <a:p>
            <a:pPr>
              <a:lnSpc>
                <a:spcPct val="150000"/>
              </a:lnSpc>
              <a:spcAft>
                <a:spcPts val="0"/>
              </a:spcAft>
            </a:pPr>
            <a:r>
              <a:rPr kumimoji="0" lang="en-US" sz="4500" b="1" i="0" u="none" strike="noStrike" kern="1200" cap="none" spc="0" normalizeH="0" baseline="0" noProof="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a:t>
            </a:r>
            <a:r>
              <a:rPr kumimoji="0" lang="en-US" sz="4500" b="1" i="0" u="none" strike="noStrike" kern="1200" cap="none" spc="0" normalizeH="0" baseline="0" noProof="0" smtClean="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3.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Thu gọn và tìm bậc của đa thức 12xyz - 3x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y</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+ 3xyz + 2x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5</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ta được?</a:t>
            </a:r>
            <a:endParaRPr lang="en-US" sz="45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47152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0"/>
            <a:ext cx="18288000" cy="10306707"/>
          </a:xfrm>
          <a:prstGeom prst="rect">
            <a:avLst/>
          </a:prstGeom>
        </p:spPr>
      </p:pic>
      <p:sp>
        <p:nvSpPr>
          <p:cNvPr id="9" name="Flowchart: Terminator 6"/>
          <p:cNvSpPr/>
          <p:nvPr/>
        </p:nvSpPr>
        <p:spPr>
          <a:xfrm>
            <a:off x="2304516" y="1914477"/>
            <a:ext cx="13678967" cy="335417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10134600" y="6134100"/>
            <a:ext cx="6470299" cy="134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10135583" y="8422373"/>
            <a:ext cx="6469316" cy="1265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828800" y="8191500"/>
            <a:ext cx="6472514" cy="13473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831998" y="6210300"/>
            <a:ext cx="6469316" cy="137460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3" name="Rectangle 2"/>
          <p:cNvSpPr/>
          <p:nvPr/>
        </p:nvSpPr>
        <p:spPr>
          <a:xfrm>
            <a:off x="3352800" y="2516475"/>
            <a:ext cx="11528410" cy="2041456"/>
          </a:xfrm>
          <a:prstGeom prst="rect">
            <a:avLst/>
          </a:prstGeom>
        </p:spPr>
        <p:txBody>
          <a:bodyPr wrap="square">
            <a:spAutoFit/>
          </a:bodyPr>
          <a:lstStyle/>
          <a:p>
            <a:pPr>
              <a:lnSpc>
                <a:spcPct val="150000"/>
              </a:lnSpc>
              <a:spcAft>
                <a:spcPts val="0"/>
              </a:spcAft>
            </a:pPr>
            <a:r>
              <a:rPr kumimoji="0" lang="en-US" sz="4500" b="1" i="0" u="none" strike="noStrike" kern="1200" cap="none" spc="0" normalizeH="0" baseline="0" noProof="0" smtClean="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Câu 4.</a:t>
            </a:r>
            <a:r>
              <a:rPr kumimoji="0" lang="en-US" sz="4500" b="0" i="0" u="none" strike="noStrike" kern="1200" cap="none" spc="0" normalizeH="0" baseline="0" noProof="0" smtClean="0">
                <a:ln>
                  <a:noFill/>
                </a:ln>
                <a:solidFill>
                  <a:schemeClr val="bg1"/>
                </a:solidFill>
                <a:effectLst/>
                <a:uLnTx/>
                <a:uFillTx/>
                <a:latin typeface="Arial" panose="020B0604020202020204" pitchFamily="34" charset="0"/>
                <a:ea typeface="Arial" panose="020B0604020202020204" pitchFamily="34" charset="0"/>
                <a:cs typeface="Arial" panose="020B0604020202020204" pitchFamily="34" charset="0"/>
              </a:rPr>
              <a:t>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Giá trị của đa thức xy + 2x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y</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 - x</a:t>
            </a:r>
            <a:r>
              <a:rPr lang="en-US" sz="4500" baseline="30000">
                <a:solidFill>
                  <a:schemeClr val="bg1"/>
                </a:solidFill>
                <a:latin typeface="Arial" panose="020B0604020202020204" pitchFamily="34" charset="0"/>
                <a:ea typeface="Arial" panose="020B0604020202020204" pitchFamily="34" charset="0"/>
                <a:cs typeface="Arial" panose="020B0604020202020204" pitchFamily="34" charset="0"/>
              </a:rPr>
              <a:t>4</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y tại x = y = -1 </a:t>
            </a:r>
            <a:r>
              <a:rPr lang="en-US" sz="4500">
                <a:solidFill>
                  <a:schemeClr val="bg1"/>
                </a:solidFill>
                <a:latin typeface="Arial" panose="020B0604020202020204" pitchFamily="34" charset="0"/>
                <a:ea typeface="Arial" panose="020B0604020202020204" pitchFamily="34" charset="0"/>
                <a:cs typeface="Arial" panose="020B0604020202020204" pitchFamily="34" charset="0"/>
              </a:rPr>
              <a:t>là</a:t>
            </a:r>
            <a:r>
              <a:rPr lang="en-US" sz="4500" smtClean="0">
                <a:solidFill>
                  <a:schemeClr val="bg1"/>
                </a:solidFill>
                <a:latin typeface="Arial" panose="020B0604020202020204" pitchFamily="34" charset="0"/>
                <a:ea typeface="Arial" panose="020B0604020202020204" pitchFamily="34" charset="0"/>
                <a:cs typeface="Arial" panose="020B0604020202020204" pitchFamily="34" charset="0"/>
              </a:rPr>
              <a:t>?</a:t>
            </a:r>
            <a:endParaRPr lang="en-US" sz="4500">
              <a:solidFill>
                <a:schemeClr val="bg1"/>
              </a:solidFill>
              <a:latin typeface="Arial" panose="020B0604020202020204" pitchFamily="34" charset="0"/>
              <a:ea typeface="Arial" panose="020B0604020202020204" pitchFamily="34" charset="0"/>
              <a:cs typeface="Arial" panose="020B0604020202020204" pitchFamily="34" charset="0"/>
            </a:endParaRPr>
          </a:p>
        </p:txBody>
      </p:sp>
      <p:sp>
        <p:nvSpPr>
          <p:cNvPr id="2" name="Rectangle 1"/>
          <p:cNvSpPr/>
          <p:nvPr/>
        </p:nvSpPr>
        <p:spPr>
          <a:xfrm>
            <a:off x="4392632" y="6372790"/>
            <a:ext cx="954107" cy="90159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A.3</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740349" y="6337637"/>
            <a:ext cx="1297150"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 -1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289733" y="8332460"/>
            <a:ext cx="1096775"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B. 1</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12912042" y="8452184"/>
            <a:ext cx="1125629"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80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D</a:t>
            </a: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0</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Tree>
    <p:extLst>
      <p:ext uri="{BB962C8B-B14F-4D97-AF65-F5344CB8AC3E}">
        <p14:creationId xmlns:p14="http://schemas.microsoft.com/office/powerpoint/2010/main" val="31897109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3" grpId="0" animBg="1"/>
      <p:bldP spid="14" grpId="0" animBg="1"/>
      <p:bldP spid="5" grpId="0"/>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0" y="18393"/>
            <a:ext cx="18288000" cy="10306707"/>
          </a:xfrm>
          <a:prstGeom prst="rect">
            <a:avLst/>
          </a:prstGeom>
        </p:spPr>
      </p:pic>
      <p:sp>
        <p:nvSpPr>
          <p:cNvPr id="9" name="Flowchart: Terminator 6"/>
          <p:cNvSpPr/>
          <p:nvPr/>
        </p:nvSpPr>
        <p:spPr>
          <a:xfrm>
            <a:off x="2195484" y="2400299"/>
            <a:ext cx="14608230" cy="303355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r>
              <a:rPr kumimoji="0" lang="en-US" sz="2700" b="0"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1" name="Flowchart: Terminator 6"/>
          <p:cNvSpPr/>
          <p:nvPr/>
        </p:nvSpPr>
        <p:spPr>
          <a:xfrm>
            <a:off x="2195484" y="5993641"/>
            <a:ext cx="6469316" cy="166445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3" name="Flowchart: Terminator 6"/>
          <p:cNvSpPr/>
          <p:nvPr/>
        </p:nvSpPr>
        <p:spPr>
          <a:xfrm>
            <a:off x="2141284" y="819150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4" name="Flowchart: Terminator 6"/>
          <p:cNvSpPr/>
          <p:nvPr/>
        </p:nvSpPr>
        <p:spPr>
          <a:xfrm>
            <a:off x="10241742" y="5941910"/>
            <a:ext cx="6469316" cy="1646066"/>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5" name="Flowchart: Terminator 6"/>
          <p:cNvSpPr/>
          <p:nvPr/>
        </p:nvSpPr>
        <p:spPr>
          <a:xfrm>
            <a:off x="10229710" y="8124309"/>
            <a:ext cx="6469316" cy="1664458"/>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0057"/>
              <a:gd name="connsiteY0" fmla="*/ 0 h 21600"/>
              <a:gd name="connsiteX1" fmla="*/ 18125 w 20057"/>
              <a:gd name="connsiteY1" fmla="*/ 0 h 21600"/>
              <a:gd name="connsiteX2" fmla="*/ 20057 w 20057"/>
              <a:gd name="connsiteY2" fmla="*/ 10055 h 21600"/>
              <a:gd name="connsiteX3" fmla="*/ 18125 w 20057"/>
              <a:gd name="connsiteY3" fmla="*/ 21600 h 21600"/>
              <a:gd name="connsiteX4" fmla="*/ 3475 w 20057"/>
              <a:gd name="connsiteY4" fmla="*/ 21600 h 21600"/>
              <a:gd name="connsiteX5" fmla="*/ 0 w 20057"/>
              <a:gd name="connsiteY5" fmla="*/ 10800 h 21600"/>
              <a:gd name="connsiteX6" fmla="*/ 3475 w 20057"/>
              <a:gd name="connsiteY6" fmla="*/ 0 h 21600"/>
              <a:gd name="connsiteX0" fmla="*/ 1847 w 18429"/>
              <a:gd name="connsiteY0" fmla="*/ 0 h 21600"/>
              <a:gd name="connsiteX1" fmla="*/ 16497 w 18429"/>
              <a:gd name="connsiteY1" fmla="*/ 0 h 21600"/>
              <a:gd name="connsiteX2" fmla="*/ 18429 w 18429"/>
              <a:gd name="connsiteY2" fmla="*/ 10055 h 21600"/>
              <a:gd name="connsiteX3" fmla="*/ 16497 w 18429"/>
              <a:gd name="connsiteY3" fmla="*/ 21600 h 21600"/>
              <a:gd name="connsiteX4" fmla="*/ 1847 w 18429"/>
              <a:gd name="connsiteY4" fmla="*/ 21600 h 21600"/>
              <a:gd name="connsiteX5" fmla="*/ 1 w 18429"/>
              <a:gd name="connsiteY5" fmla="*/ 11545 h 21600"/>
              <a:gd name="connsiteX6" fmla="*/ 1847 w 18429"/>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29" h="21600">
                <a:moveTo>
                  <a:pt x="1847" y="0"/>
                </a:moveTo>
                <a:lnTo>
                  <a:pt x="16497" y="0"/>
                </a:lnTo>
                <a:cubicBezTo>
                  <a:pt x="18416" y="0"/>
                  <a:pt x="18429" y="4090"/>
                  <a:pt x="18429" y="10055"/>
                </a:cubicBezTo>
                <a:cubicBezTo>
                  <a:pt x="18429" y="16020"/>
                  <a:pt x="18416" y="21600"/>
                  <a:pt x="16497" y="21600"/>
                </a:cubicBezTo>
                <a:lnTo>
                  <a:pt x="1847" y="21600"/>
                </a:lnTo>
                <a:cubicBezTo>
                  <a:pt x="-72" y="21600"/>
                  <a:pt x="1" y="17510"/>
                  <a:pt x="1" y="11545"/>
                </a:cubicBezTo>
                <a:cubicBezTo>
                  <a:pt x="1" y="5580"/>
                  <a:pt x="-72" y="0"/>
                  <a:pt x="1847" y="0"/>
                </a:cubicBezTo>
                <a:close/>
              </a:path>
            </a:pathLst>
          </a:custGeom>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17" name="Group 16"/>
          <p:cNvGrpSpPr/>
          <p:nvPr/>
        </p:nvGrpSpPr>
        <p:grpSpPr>
          <a:xfrm>
            <a:off x="14741814" y="456330"/>
            <a:ext cx="1064526" cy="1064526"/>
            <a:chOff x="8625386" y="109182"/>
            <a:chExt cx="709684" cy="709684"/>
          </a:xfrm>
        </p:grpSpPr>
        <p:sp>
          <p:nvSpPr>
            <p:cNvPr id="18" name="Oval 17"/>
            <p:cNvSpPr/>
            <p:nvPr/>
          </p:nvSpPr>
          <p:spPr>
            <a:xfrm>
              <a:off x="8625386"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89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1575"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9" name="TextBox 18"/>
            <p:cNvSpPr txBox="1"/>
            <p:nvPr/>
          </p:nvSpPr>
          <p:spPr>
            <a:xfrm>
              <a:off x="8631107" y="279358"/>
              <a:ext cx="653170" cy="338554"/>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prstClr val="white"/>
                  </a:solidFill>
                  <a:effectLst/>
                  <a:uLnTx/>
                  <a:uFillTx/>
                  <a:latin typeface="Calibri" panose="020F0502020204030204"/>
                  <a:ea typeface="+mn-ea"/>
                  <a:cs typeface="+mn-cs"/>
                </a:rPr>
                <a:t>50:50</a:t>
              </a:r>
              <a:endParaRPr kumimoji="0" lang="vi-VN" sz="27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grpSp>
        <p:nvGrpSpPr>
          <p:cNvPr id="21" name="Group 20"/>
          <p:cNvGrpSpPr/>
          <p:nvPr/>
        </p:nvGrpSpPr>
        <p:grpSpPr>
          <a:xfrm>
            <a:off x="16246098" y="482076"/>
            <a:ext cx="1064526" cy="1064526"/>
            <a:chOff x="11169555" y="109182"/>
            <a:chExt cx="709684" cy="709684"/>
          </a:xfrm>
        </p:grpSpPr>
        <p:sp>
          <p:nvSpPr>
            <p:cNvPr id="22" name="Oval 21"/>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3" name="Picture 22"/>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4" name="Picture 23"/>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25" name="Picture 24"/>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grpSp>
        <p:nvGrpSpPr>
          <p:cNvPr id="37" name="Group 36"/>
          <p:cNvGrpSpPr/>
          <p:nvPr/>
        </p:nvGrpSpPr>
        <p:grpSpPr>
          <a:xfrm>
            <a:off x="1162827" y="427557"/>
            <a:ext cx="1341524" cy="1341524"/>
            <a:chOff x="2461777" y="117916"/>
            <a:chExt cx="894349" cy="894349"/>
          </a:xfrm>
        </p:grpSpPr>
        <p:sp>
          <p:nvSpPr>
            <p:cNvPr id="34" name="Oval 33"/>
            <p:cNvSpPr/>
            <p:nvPr/>
          </p:nvSpPr>
          <p:spPr>
            <a:xfrm>
              <a:off x="2461777" y="117916"/>
              <a:ext cx="894349" cy="8943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6" name="TextBox 35"/>
            <p:cNvSpPr txBox="1"/>
            <p:nvPr/>
          </p:nvSpPr>
          <p:spPr>
            <a:xfrm>
              <a:off x="2570074" y="307850"/>
              <a:ext cx="642270" cy="492443"/>
            </a:xfrm>
            <a:prstGeom prst="rect">
              <a:avLst/>
            </a:prstGeom>
            <a:noFill/>
          </p:spPr>
          <p:txBody>
            <a:bodyPr wrap="none" rtlCol="0">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FFC000">
                      <a:lumMod val="40000"/>
                      <a:lumOff val="60000"/>
                    </a:srgbClr>
                  </a:solidFill>
                  <a:effectLst/>
                  <a:uLnTx/>
                  <a:uFillTx/>
                  <a:latin typeface="Calibri" panose="020F0502020204030204"/>
                  <a:ea typeface="+mn-ea"/>
                  <a:cs typeface="+mn-cs"/>
                </a:rPr>
                <a:t>Key</a:t>
              </a:r>
              <a:endParaRPr kumimoji="0" lang="vi-VN" sz="4200" b="0" i="0" u="none" strike="noStrike" kern="1200" cap="none" spc="0" normalizeH="0" baseline="0" noProof="0" dirty="0">
                <a:ln>
                  <a:noFill/>
                </a:ln>
                <a:solidFill>
                  <a:srgbClr val="FFC000">
                    <a:lumMod val="40000"/>
                    <a:lumOff val="60000"/>
                  </a:srgbClr>
                </a:solidFill>
                <a:effectLst/>
                <a:uLnTx/>
                <a:uFillTx/>
                <a:latin typeface="Arial" panose="020B0604020202020204" pitchFamily="34" charset="0"/>
                <a:ea typeface="+mn-ea"/>
                <a:cs typeface="+mn-cs"/>
              </a:endParaRPr>
            </a:p>
          </p:txBody>
        </p:sp>
      </p:grpSp>
      <p:sp>
        <p:nvSpPr>
          <p:cNvPr id="2" name="Rectangle 1"/>
          <p:cNvSpPr/>
          <p:nvPr/>
        </p:nvSpPr>
        <p:spPr>
          <a:xfrm>
            <a:off x="4791230" y="6311249"/>
            <a:ext cx="1096775"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A. </a:t>
            </a: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2772674" y="8423626"/>
            <a:ext cx="1125629" cy="101566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D. 0</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5" name="Rectangle 4"/>
          <p:cNvSpPr/>
          <p:nvPr/>
        </p:nvSpPr>
        <p:spPr>
          <a:xfrm>
            <a:off x="4725988" y="7997766"/>
            <a:ext cx="1227259" cy="1746632"/>
          </a:xfrm>
          <a:prstGeom prst="rect">
            <a:avLst/>
          </a:prstGeom>
        </p:spPr>
        <p:txBody>
          <a:bodyPr wrap="none">
            <a:spAutoFit/>
          </a:bodyPr>
          <a:lstStyle/>
          <a:p>
            <a:pPr marL="30480" marR="30480" lvl="0" indent="0" algn="just" defTabSz="914400" rtl="0" eaLnBrk="1" fontAlgn="auto" latinLnBrk="0" hangingPunct="1">
              <a:lnSpc>
                <a:spcPct val="250000"/>
              </a:lnSpc>
              <a:spcBef>
                <a:spcPts val="0"/>
              </a:spcBef>
              <a:spcAft>
                <a:spcPts val="1200"/>
              </a:spcAft>
              <a:buClrTx/>
              <a:buSzTx/>
              <a:buFontTx/>
              <a:buNone/>
              <a:tabLst/>
              <a:defRPr/>
            </a:pPr>
            <a:r>
              <a:rPr kumimoji="0" lang="en-US" sz="43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B. </a:t>
            </a:r>
            <a:r>
              <a:rPr kumimoji="0" lang="en-US" sz="4300" b="0"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1</a:t>
            </a:r>
            <a:endParaRPr kumimoji="0" lang="en-US" sz="4300" b="0"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
        <p:nvSpPr>
          <p:cNvPr id="7" name="Rectangle 6"/>
          <p:cNvSpPr/>
          <p:nvPr/>
        </p:nvSpPr>
        <p:spPr>
          <a:xfrm>
            <a:off x="12820072" y="6189860"/>
            <a:ext cx="3033774"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C. 3</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6" name="Group 25"/>
          <p:cNvGrpSpPr/>
          <p:nvPr/>
        </p:nvGrpSpPr>
        <p:grpSpPr>
          <a:xfrm>
            <a:off x="16263866" y="472545"/>
            <a:ext cx="1064526" cy="1064526"/>
            <a:chOff x="11169555" y="109182"/>
            <a:chExt cx="709684" cy="709684"/>
          </a:xfrm>
        </p:grpSpPr>
        <p:sp>
          <p:nvSpPr>
            <p:cNvPr id="27" name="Oval 26"/>
            <p:cNvSpPr/>
            <p:nvPr/>
          </p:nvSpPr>
          <p:spPr>
            <a:xfrm>
              <a:off x="11169555" y="109182"/>
              <a:ext cx="709684" cy="709684"/>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350000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371600" rtl="0" eaLnBrk="1" fontAlgn="auto" latinLnBrk="0" hangingPunct="1">
                <a:lnSpc>
                  <a:spcPct val="100000"/>
                </a:lnSpc>
                <a:spcBef>
                  <a:spcPts val="0"/>
                </a:spcBef>
                <a:spcAft>
                  <a:spcPts val="0"/>
                </a:spcAft>
                <a:buClrTx/>
                <a:buSzTx/>
                <a:buFontTx/>
                <a:buNone/>
                <a:tabLst/>
                <a:defRPr/>
              </a:pPr>
              <a:endParaRPr kumimoji="0" lang="vi-VN" sz="27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28" name="Picture 27"/>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285672" y="284644"/>
              <a:ext cx="217581" cy="280448"/>
            </a:xfrm>
            <a:prstGeom prst="rect">
              <a:avLst/>
            </a:prstGeom>
          </p:spPr>
        </p:pic>
        <p:pic>
          <p:nvPicPr>
            <p:cNvPr id="29" name="Picture 28"/>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550843" y="284644"/>
              <a:ext cx="217581" cy="280448"/>
            </a:xfrm>
            <a:prstGeom prst="rect">
              <a:avLst/>
            </a:prstGeom>
          </p:spPr>
        </p:pic>
        <p:pic>
          <p:nvPicPr>
            <p:cNvPr id="30" name="Picture 29"/>
            <p:cNvPicPr>
              <a:picLocks noChangeAspect="1"/>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1418258" y="355515"/>
              <a:ext cx="217581" cy="280448"/>
            </a:xfrm>
            <a:prstGeom prst="rect">
              <a:avLst/>
            </a:prstGeom>
          </p:spPr>
        </p:pic>
      </p:grpSp>
      <p:sp>
        <p:nvSpPr>
          <p:cNvPr id="12" name="Rectangle 11"/>
          <p:cNvSpPr/>
          <p:nvPr/>
        </p:nvSpPr>
        <p:spPr>
          <a:xfrm>
            <a:off x="2790275" y="2781300"/>
            <a:ext cx="13745125" cy="2171428"/>
          </a:xfrm>
          <a:prstGeom prst="rect">
            <a:avLst/>
          </a:prstGeom>
        </p:spPr>
        <p:txBody>
          <a:bodyPr wrap="square">
            <a:spAutoFit/>
          </a:bodyPr>
          <a:lstStyle/>
          <a:p>
            <a:pPr>
              <a:lnSpc>
                <a:spcPct val="150000"/>
              </a:lnSpc>
              <a:spcAft>
                <a:spcPts val="0"/>
              </a:spcAft>
            </a:pPr>
            <a:r>
              <a:rPr kumimoji="0" lang="en-US" sz="4500" b="1" i="0" u="none" strike="noStrike" kern="1200" cap="none" spc="0" normalizeH="0" baseline="0" noProof="0">
                <a:ln>
                  <a:noFill/>
                </a:ln>
                <a:solidFill>
                  <a:schemeClr val="bg1"/>
                </a:solidFill>
                <a:effectLst/>
                <a:uLnTx/>
                <a:uFillTx/>
                <a:latin typeface="Arial" panose="020B0604020202020204" pitchFamily="34" charset="0"/>
                <a:ea typeface="Dotum" panose="020B0600000101010101" pitchFamily="34" charset="-127"/>
                <a:cs typeface="Arial" panose="020B0604020202020204" pitchFamily="34" charset="0"/>
              </a:rPr>
              <a:t>Câu </a:t>
            </a:r>
            <a:r>
              <a:rPr kumimoji="0" lang="en-US" sz="4500" b="1" i="0" u="none" strike="noStrike" kern="1200" cap="none" spc="0" normalizeH="0" baseline="0" noProof="0" smtClean="0">
                <a:ln>
                  <a:noFill/>
                </a:ln>
                <a:solidFill>
                  <a:schemeClr val="bg1"/>
                </a:solidFill>
                <a:effectLst/>
                <a:uLnTx/>
                <a:uFillTx/>
                <a:latin typeface="Arial" panose="020B0604020202020204" pitchFamily="34" charset="0"/>
                <a:ea typeface="Dotum" panose="020B0600000101010101" pitchFamily="34" charset="-127"/>
                <a:cs typeface="Arial" panose="020B0604020202020204" pitchFamily="34" charset="0"/>
              </a:rPr>
              <a:t>5. </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Bậc của đa thức (x</a:t>
            </a:r>
            <a:r>
              <a:rPr lang="en-US" sz="48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 + y</a:t>
            </a:r>
            <a:r>
              <a:rPr lang="en-US" sz="48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 - 2xy) - (x</a:t>
            </a:r>
            <a:r>
              <a:rPr lang="en-US" sz="48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 + y</a:t>
            </a:r>
            <a:r>
              <a:rPr lang="en-US" sz="4800" baseline="30000">
                <a:solidFill>
                  <a:schemeClr val="bg1"/>
                </a:solidFill>
                <a:latin typeface="Arial" panose="020B0604020202020204" pitchFamily="34" charset="0"/>
                <a:ea typeface="Arial" panose="020B0604020202020204" pitchFamily="34" charset="0"/>
                <a:cs typeface="Arial" panose="020B0604020202020204" pitchFamily="34" charset="0"/>
              </a:rPr>
              <a:t>2</a:t>
            </a:r>
            <a:r>
              <a:rPr lang="en-US" sz="4800">
                <a:solidFill>
                  <a:schemeClr val="bg1"/>
                </a:solidFill>
                <a:latin typeface="Arial" panose="020B0604020202020204" pitchFamily="34" charset="0"/>
                <a:ea typeface="Arial" panose="020B0604020202020204" pitchFamily="34" charset="0"/>
                <a:cs typeface="Arial" panose="020B0604020202020204" pitchFamily="34" charset="0"/>
              </a:rPr>
              <a:t> + 2xy) + (4xy - 1) là</a:t>
            </a:r>
            <a:endParaRPr lang="en-US" sz="4800">
              <a:solidFill>
                <a:schemeClr val="bg1"/>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24620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3" restart="whenNotActive" fill="hold" evtFilter="cancelBubble" nodeType="interactiveSeq">
                <p:stCondLst>
                  <p:cond evt="onClick" delay="0">
                    <p:tgtEl>
                      <p:spTgt spid="11"/>
                    </p:tgtEl>
                  </p:cond>
                </p:stCondLst>
                <p:endSync evt="end" delay="0">
                  <p:rtn val="all"/>
                </p:endSync>
                <p:childTnLst>
                  <p:par>
                    <p:cTn id="14" fill="hold">
                      <p:stCondLst>
                        <p:cond delay="0"/>
                      </p:stCondLst>
                      <p:childTnLst>
                        <p:par>
                          <p:cTn id="15" fill="hold">
                            <p:stCondLst>
                              <p:cond delay="0"/>
                            </p:stCondLst>
                            <p:childTnLst>
                              <p:par>
                                <p:cTn id="16" presetID="1" presetClass="emph" presetSubtype="2" fill="hold" nodeType="clickEffect">
                                  <p:stCondLst>
                                    <p:cond delay="0"/>
                                  </p:stCondLst>
                                  <p:childTnLst>
                                    <p:animClr clrSpc="rgb" dir="cw">
                                      <p:cBhvr>
                                        <p:cTn id="17" dur="2000" fill="hold"/>
                                        <p:tgtEl>
                                          <p:spTgt spid="11"/>
                                        </p:tgtEl>
                                        <p:attrNameLst>
                                          <p:attrName>fillcolor</p:attrName>
                                        </p:attrNameLst>
                                      </p:cBhvr>
                                      <p:to>
                                        <a:srgbClr val="FF0000"/>
                                      </p:to>
                                    </p:animClr>
                                    <p:set>
                                      <p:cBhvr>
                                        <p:cTn id="18" dur="2000" fill="hold"/>
                                        <p:tgtEl>
                                          <p:spTgt spid="11"/>
                                        </p:tgtEl>
                                        <p:attrNameLst>
                                          <p:attrName>fill.type</p:attrName>
                                        </p:attrNameLst>
                                      </p:cBhvr>
                                      <p:to>
                                        <p:strVal val="solid"/>
                                      </p:to>
                                    </p:set>
                                    <p:set>
                                      <p:cBhvr>
                                        <p:cTn id="19"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mph" presetSubtype="2" fill="hold" nodeType="clickEffect">
                                  <p:stCondLst>
                                    <p:cond delay="0"/>
                                  </p:stCondLst>
                                  <p:childTnLst>
                                    <p:animClr clrSpc="rgb" dir="cw">
                                      <p:cBhvr>
                                        <p:cTn id="24" dur="2000" fill="hold"/>
                                        <p:tgtEl>
                                          <p:spTgt spid="13"/>
                                        </p:tgtEl>
                                        <p:attrNameLst>
                                          <p:attrName>fillcolor</p:attrName>
                                        </p:attrNameLst>
                                      </p:cBhvr>
                                      <p:to>
                                        <a:srgbClr val="FF0000"/>
                                      </p:to>
                                    </p:animClr>
                                    <p:set>
                                      <p:cBhvr>
                                        <p:cTn id="25" dur="2000" fill="hold"/>
                                        <p:tgtEl>
                                          <p:spTgt spid="13"/>
                                        </p:tgtEl>
                                        <p:attrNameLst>
                                          <p:attrName>fill.type</p:attrName>
                                        </p:attrNameLst>
                                      </p:cBhvr>
                                      <p:to>
                                        <p:strVal val="solid"/>
                                      </p:to>
                                    </p:set>
                                    <p:set>
                                      <p:cBhvr>
                                        <p:cTn id="26"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2000" fill="hold"/>
                                        <p:tgtEl>
                                          <p:spTgt spid="14"/>
                                        </p:tgtEl>
                                        <p:attrNameLst>
                                          <p:attrName>fillcolor</p:attrName>
                                        </p:attrNameLst>
                                      </p:cBhvr>
                                      <p:to>
                                        <a:srgbClr val="FF0000"/>
                                      </p:to>
                                    </p:animClr>
                                    <p:set>
                                      <p:cBhvr>
                                        <p:cTn id="32" dur="2000" fill="hold"/>
                                        <p:tgtEl>
                                          <p:spTgt spid="14"/>
                                        </p:tgtEl>
                                        <p:attrNameLst>
                                          <p:attrName>fill.type</p:attrName>
                                        </p:attrNameLst>
                                      </p:cBhvr>
                                      <p:to>
                                        <p:strVal val="solid"/>
                                      </p:to>
                                    </p:set>
                                    <p:set>
                                      <p:cBhvr>
                                        <p:cTn id="33"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15"/>
                                        </p:tgtEl>
                                        <p:attrNameLst>
                                          <p:attrName>fillcolor</p:attrName>
                                        </p:attrNameLst>
                                      </p:cBhvr>
                                      <p:to>
                                        <a:srgbClr val="A8D08D"/>
                                      </p:to>
                                    </p:animClr>
                                    <p:set>
                                      <p:cBhvr>
                                        <p:cTn id="39" dur="2000" fill="hold"/>
                                        <p:tgtEl>
                                          <p:spTgt spid="15"/>
                                        </p:tgtEl>
                                        <p:attrNameLst>
                                          <p:attrName>fill.type</p:attrName>
                                        </p:attrNameLst>
                                      </p:cBhvr>
                                      <p:to>
                                        <p:strVal val="solid"/>
                                      </p:to>
                                    </p:set>
                                    <p:set>
                                      <p:cBhvr>
                                        <p:cTn id="40"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3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5"/>
                                        </p:tgtEl>
                                        <p:attrNameLst>
                                          <p:attrName>fillcolor</p:attrName>
                                        </p:attrNameLst>
                                      </p:cBhvr>
                                      <p:to>
                                        <a:srgbClr val="A8D08D"/>
                                      </p:to>
                                    </p:animClr>
                                    <p:set>
                                      <p:cBhvr>
                                        <p:cTn id="46" dur="2000" fill="hold"/>
                                        <p:tgtEl>
                                          <p:spTgt spid="15"/>
                                        </p:tgtEl>
                                        <p:attrNameLst>
                                          <p:attrName>fill.type</p:attrName>
                                        </p:attrNameLst>
                                      </p:cBhvr>
                                      <p:to>
                                        <p:strVal val="solid"/>
                                      </p:to>
                                    </p:set>
                                    <p:set>
                                      <p:cBhvr>
                                        <p:cTn id="47" dur="2000" fill="hold"/>
                                        <p:tgtEl>
                                          <p:spTgt spid="15"/>
                                        </p:tgtEl>
                                        <p:attrNameLst>
                                          <p:attrName>fill.on</p:attrName>
                                        </p:attrNameLst>
                                      </p:cBhvr>
                                      <p:to>
                                        <p:strVal val="true"/>
                                      </p:to>
                                    </p:set>
                                  </p:childTnLst>
                                </p:cTn>
                              </p:par>
                            </p:childTnLst>
                          </p:cTn>
                        </p:par>
                      </p:childTnLst>
                    </p:cTn>
                  </p:par>
                </p:childTnLst>
              </p:cTn>
              <p:nextCondLst>
                <p:cond evt="onClick" delay="0">
                  <p:tgtEl>
                    <p:spTgt spid="37"/>
                  </p:tgtEl>
                </p:cond>
              </p:nextCondLst>
            </p:seq>
            <p:seq concurrent="1" nextAc="seek">
              <p:cTn id="48" restart="whenNotActive" fill="hold" evtFilter="cancelBubble" nodeType="interactiveSeq">
                <p:stCondLst>
                  <p:cond evt="onClick" delay="0">
                    <p:tgtEl>
                      <p:spTgt spid="21"/>
                    </p:tgtEl>
                  </p:cond>
                </p:stCondLst>
                <p:endSync evt="end" delay="0">
                  <p:rtn val="all"/>
                </p:endSync>
                <p:childTnLst>
                  <p:par>
                    <p:cTn id="49" fill="hold">
                      <p:stCondLst>
                        <p:cond delay="0"/>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inVertical)">
                                      <p:cBhvr>
                                        <p:cTn id="53" dur="500"/>
                                        <p:tgtEl>
                                          <p:spTgt spid="26"/>
                                        </p:tgtEl>
                                      </p:cBhvr>
                                    </p:animEffect>
                                  </p:childTnLst>
                                </p:cTn>
                              </p:par>
                              <p:par>
                                <p:cTn id="54" presetID="6" presetClass="emph" presetSubtype="0" fill="hold" nodeType="withEffect">
                                  <p:stCondLst>
                                    <p:cond delay="0"/>
                                  </p:stCondLst>
                                  <p:childTnLst>
                                    <p:animScale>
                                      <p:cBhvr>
                                        <p:cTn id="55" dur="2000" fill="hold"/>
                                        <p:tgtEl>
                                          <p:spTgt spid="26"/>
                                        </p:tgtEl>
                                      </p:cBhvr>
                                      <p:by x="150000" y="150000"/>
                                    </p:animScale>
                                  </p:childTnLst>
                                </p:cTn>
                              </p:par>
                            </p:childTnLst>
                          </p:cTn>
                        </p:par>
                      </p:childTnLst>
                    </p:cTn>
                  </p:par>
                </p:childTnLst>
              </p:cTn>
              <p:nextCondLst>
                <p:cond evt="onClick" delay="0">
                  <p:tgtEl>
                    <p:spTgt spid="21"/>
                  </p:tgtEl>
                </p:cond>
              </p:nextCondLst>
            </p:seq>
          </p:childTnLst>
        </p:cTn>
      </p:par>
    </p:tnLst>
    <p:bldLst>
      <p:bldP spid="11" grpId="0" animBg="1"/>
      <p:bldP spid="14" grpId="0" animBg="1"/>
      <p:bldP spid="2" grpId="0"/>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36" name="Rectangle 35"/>
          <p:cNvSpPr/>
          <p:nvPr/>
        </p:nvSpPr>
        <p:spPr>
          <a:xfrm>
            <a:off x="6257274" y="723900"/>
            <a:ext cx="5856090" cy="962251"/>
          </a:xfrm>
          <a:prstGeom prst="rect">
            <a:avLst/>
          </a:prstGeom>
        </p:spPr>
        <p:txBody>
          <a:bodyPr wrap="none">
            <a:spAutoFit/>
          </a:bodyPr>
          <a:lstStyle/>
          <a:p>
            <a:pPr lvl="0" algn="just">
              <a:lnSpc>
                <a:spcPct val="150000"/>
              </a:lnSpc>
              <a:tabLst>
                <a:tab pos="360045" algn="l"/>
                <a:tab pos="720090" algn="l"/>
              </a:tabLst>
              <a:defRPr/>
            </a:pPr>
            <a:r>
              <a:rPr lang="nl-NL" sz="4300" b="1">
                <a:solidFill>
                  <a:schemeClr val="tx2"/>
                </a:solidFill>
                <a:latin typeface="Arial" panose="020B0604020202020204" pitchFamily="34" charset="0"/>
                <a:ea typeface="Calibri" panose="020F0502020204030204" pitchFamily="34" charset="0"/>
                <a:cs typeface="Arial" panose="020B0604020202020204" pitchFamily="34" charset="0"/>
              </a:rPr>
              <a:t>Bài tập </a:t>
            </a:r>
            <a:r>
              <a:rPr lang="nl-NL" sz="4300" b="1" smtClean="0">
                <a:solidFill>
                  <a:schemeClr val="tx2"/>
                </a:solidFill>
                <a:latin typeface="Arial" panose="020B0604020202020204" pitchFamily="34" charset="0"/>
                <a:ea typeface="Calibri" panose="020F0502020204030204" pitchFamily="34" charset="0"/>
                <a:cs typeface="Arial" panose="020B0604020202020204" pitchFamily="34" charset="0"/>
              </a:rPr>
              <a:t>1.8 </a:t>
            </a:r>
            <a:r>
              <a:rPr lang="nl-NL" sz="4300" b="1">
                <a:solidFill>
                  <a:schemeClr val="tx2"/>
                </a:solidFill>
                <a:latin typeface="Arial" panose="020B0604020202020204" pitchFamily="34" charset="0"/>
                <a:ea typeface="Calibri" panose="020F0502020204030204" pitchFamily="34" charset="0"/>
                <a:cs typeface="Arial" panose="020B0604020202020204" pitchFamily="34" charset="0"/>
              </a:rPr>
              <a:t>(</a:t>
            </a:r>
            <a:r>
              <a:rPr lang="nl-NL" sz="4300" b="1" smtClean="0">
                <a:solidFill>
                  <a:schemeClr val="tx2"/>
                </a:solidFill>
                <a:latin typeface="Arial" panose="020B0604020202020204" pitchFamily="34" charset="0"/>
                <a:ea typeface="Calibri" panose="020F0502020204030204" pitchFamily="34" charset="0"/>
                <a:cs typeface="Arial" panose="020B0604020202020204" pitchFamily="34" charset="0"/>
              </a:rPr>
              <a:t>SGK-tr14)</a:t>
            </a:r>
            <a:endParaRPr lang="en-US" sz="4300" dirty="0">
              <a:solidFill>
                <a:schemeClr val="tx2"/>
              </a:solidFill>
              <a:latin typeface="Arial" panose="020B0604020202020204" pitchFamily="34" charset="0"/>
              <a:ea typeface="Calibri" panose="020F0502020204030204" pitchFamily="34" charset="0"/>
              <a:cs typeface="Arial" panose="020B0604020202020204" pitchFamily="34" charset="0"/>
            </a:endParaRPr>
          </a:p>
        </p:txBody>
      </p:sp>
      <p:sp>
        <p:nvSpPr>
          <p:cNvPr id="37" name="Rectangle 36"/>
          <p:cNvSpPr/>
          <p:nvPr/>
        </p:nvSpPr>
        <p:spPr>
          <a:xfrm>
            <a:off x="2895600" y="2100471"/>
            <a:ext cx="14249400" cy="1061829"/>
          </a:xfrm>
          <a:prstGeom prst="rect">
            <a:avLst/>
          </a:prstGeom>
        </p:spPr>
        <p:txBody>
          <a:bodyPr wrap="square">
            <a:spAutoFit/>
          </a:bodyPr>
          <a:lstStyle/>
          <a:p>
            <a:pPr lvl="0" algn="just">
              <a:lnSpc>
                <a:spcPct val="150000"/>
              </a:lnSpc>
              <a:spcAft>
                <a:spcPts val="1200"/>
              </a:spcAft>
              <a:defRPr/>
            </a:pPr>
            <a:r>
              <a:rPr lang="vi-VN" sz="4200">
                <a:ea typeface="Times New Roman" panose="02020603050405020304" pitchFamily="18" charset="0"/>
              </a:rPr>
              <a:t>Trong các biểu thức sau, biểu thức nào là đa thức?</a:t>
            </a:r>
            <a:endParaRPr kumimoji="0" lang="en-US" sz="42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14="http://schemas.microsoft.com/office/drawing/2010/main" Requires="a14">
          <p:sp>
            <p:nvSpPr>
              <p:cNvPr id="38" name="Rectangle 37"/>
              <p:cNvSpPr/>
              <p:nvPr/>
            </p:nvSpPr>
            <p:spPr>
              <a:xfrm>
                <a:off x="1700278" y="3543300"/>
                <a:ext cx="14970081" cy="5129866"/>
              </a:xfrm>
              <a:prstGeom prst="rect">
                <a:avLst/>
              </a:prstGeom>
            </p:spPr>
            <p:txBody>
              <a:bodyPr wrap="square">
                <a:spAutoFit/>
              </a:bodyPr>
              <a:lstStyle/>
              <a:p>
                <a:pPr>
                  <a:lnSpc>
                    <a:spcPct val="150000"/>
                  </a:lnSpc>
                </a:pPr>
                <a14:m>
                  <m:oMathPara xmlns:m="http://schemas.openxmlformats.org/officeDocument/2006/math">
                    <m:oMathParaPr>
                      <m:jc m:val="centerGroup"/>
                    </m:oMathParaPr>
                    <m:oMath xmlns:m="http://schemas.openxmlformats.org/officeDocument/2006/math">
                      <m:r>
                        <a:rPr lang="en-US" sz="4200" smtClean="0">
                          <a:latin typeface="Cambria Math" panose="02040503050406030204" pitchFamily="18" charset="0"/>
                        </a:rPr>
                        <m:t>−</m:t>
                      </m:r>
                      <m:sSup>
                        <m:sSupPr>
                          <m:ctrlPr>
                            <a:rPr lang="en-US" sz="4200" i="1">
                              <a:latin typeface="Cambria Math" panose="02040503050406030204" pitchFamily="18" charset="0"/>
                            </a:rPr>
                          </m:ctrlPr>
                        </m:sSupPr>
                        <m:e>
                          <m:r>
                            <m:rPr>
                              <m:sty m:val="p"/>
                            </m:rPr>
                            <a:rPr lang="en-US" sz="4200" i="0">
                              <a:latin typeface="Cambria Math" panose="02040503050406030204" pitchFamily="18" charset="0"/>
                            </a:rPr>
                            <m:t>x</m:t>
                          </m:r>
                        </m:e>
                        <m:sup>
                          <m:r>
                            <a:rPr lang="en-US" sz="4200" i="0">
                              <a:latin typeface="Cambria Math" panose="02040503050406030204" pitchFamily="18" charset="0"/>
                            </a:rPr>
                            <m:t>2</m:t>
                          </m:r>
                        </m:sup>
                      </m:sSup>
                      <m:r>
                        <a:rPr lang="en-US" sz="4200" i="0">
                          <a:latin typeface="Cambria Math" panose="02040503050406030204" pitchFamily="18" charset="0"/>
                        </a:rPr>
                        <m:t>+3</m:t>
                      </m:r>
                      <m:r>
                        <m:rPr>
                          <m:sty m:val="p"/>
                        </m:rPr>
                        <a:rPr lang="en-US" sz="4200" i="0">
                          <a:latin typeface="Cambria Math" panose="02040503050406030204" pitchFamily="18" charset="0"/>
                        </a:rPr>
                        <m:t>x</m:t>
                      </m:r>
                      <m:r>
                        <a:rPr lang="en-US" sz="4200" i="0">
                          <a:latin typeface="Cambria Math" panose="02040503050406030204" pitchFamily="18" charset="0"/>
                        </a:rPr>
                        <m:t>+1;      </m:t>
                      </m:r>
                      <m:r>
                        <a:rPr lang="en-US" sz="4200" b="0" i="0" smtClean="0">
                          <a:latin typeface="Cambria Math" panose="02040503050406030204" pitchFamily="18" charset="0"/>
                        </a:rPr>
                        <m:t>                </m:t>
                      </m:r>
                      <m:f>
                        <m:fPr>
                          <m:ctrlPr>
                            <a:rPr lang="en-US" sz="4200" i="1">
                              <a:latin typeface="Cambria Math" panose="02040503050406030204" pitchFamily="18" charset="0"/>
                            </a:rPr>
                          </m:ctrlPr>
                        </m:fPr>
                        <m:num>
                          <m:r>
                            <m:rPr>
                              <m:sty m:val="p"/>
                            </m:rPr>
                            <a:rPr lang="en-US" sz="4200" i="0">
                              <a:latin typeface="Cambria Math" panose="02040503050406030204" pitchFamily="18" charset="0"/>
                            </a:rPr>
                            <m:t>x</m:t>
                          </m:r>
                        </m:num>
                        <m:den>
                          <m:rad>
                            <m:radPr>
                              <m:degHide m:val="on"/>
                              <m:ctrlPr>
                                <a:rPr lang="en-US" sz="4200" i="1">
                                  <a:latin typeface="Cambria Math" panose="02040503050406030204" pitchFamily="18" charset="0"/>
                                </a:rPr>
                              </m:ctrlPr>
                            </m:radPr>
                            <m:deg/>
                            <m:e>
                              <m:r>
                                <a:rPr lang="en-US" sz="4200" i="0">
                                  <a:latin typeface="Cambria Math" panose="02040503050406030204" pitchFamily="18" charset="0"/>
                                </a:rPr>
                                <m:t>5</m:t>
                              </m:r>
                            </m:e>
                          </m:rad>
                        </m:den>
                      </m:f>
                      <m:r>
                        <a:rPr lang="en-US" sz="4200" i="0">
                          <a:latin typeface="Cambria Math" panose="02040503050406030204" pitchFamily="18" charset="0"/>
                        </a:rPr>
                        <m:t>;</m:t>
                      </m:r>
                      <m:r>
                        <a:rPr lang="en-US" sz="4200" b="0" i="0" smtClean="0">
                          <a:latin typeface="Cambria Math" panose="02040503050406030204" pitchFamily="18" charset="0"/>
                        </a:rPr>
                        <m:t>                             </m:t>
                      </m:r>
                      <m:r>
                        <m:rPr>
                          <m:sty m:val="p"/>
                        </m:rPr>
                        <a:rPr lang="en-US" sz="4200" b="0" i="0" smtClean="0">
                          <a:latin typeface="Cambria Math" panose="02040503050406030204" pitchFamily="18" charset="0"/>
                        </a:rPr>
                        <m:t>x</m:t>
                      </m:r>
                      <m:r>
                        <a:rPr lang="en-US" sz="4200" b="0" i="0" smtClean="0">
                          <a:latin typeface="Cambria Math" panose="02040503050406030204" pitchFamily="18" charset="0"/>
                        </a:rPr>
                        <m:t>−</m:t>
                      </m:r>
                      <m:f>
                        <m:fPr>
                          <m:ctrlPr>
                            <a:rPr lang="en-US" sz="4200" i="1">
                              <a:latin typeface="Cambria Math" panose="02040503050406030204" pitchFamily="18" charset="0"/>
                            </a:rPr>
                          </m:ctrlPr>
                        </m:fPr>
                        <m:num>
                          <m:rad>
                            <m:radPr>
                              <m:degHide m:val="on"/>
                              <m:ctrlPr>
                                <a:rPr lang="en-US" sz="4200" i="1">
                                  <a:latin typeface="Cambria Math" panose="02040503050406030204" pitchFamily="18" charset="0"/>
                                </a:rPr>
                              </m:ctrlPr>
                            </m:radPr>
                            <m:deg/>
                            <m:e>
                              <m:r>
                                <a:rPr lang="en-US" sz="4200">
                                  <a:latin typeface="Cambria Math" panose="02040503050406030204" pitchFamily="18" charset="0"/>
                                </a:rPr>
                                <m:t>5</m:t>
                              </m:r>
                            </m:e>
                          </m:rad>
                        </m:num>
                        <m:den>
                          <m:r>
                            <m:rPr>
                              <m:sty m:val="p"/>
                            </m:rPr>
                            <a:rPr lang="en-US" sz="4200" b="0" i="0" smtClean="0">
                              <a:latin typeface="Cambria Math" panose="02040503050406030204" pitchFamily="18" charset="0"/>
                            </a:rPr>
                            <m:t>x</m:t>
                          </m:r>
                        </m:den>
                      </m:f>
                      <m:r>
                        <a:rPr lang="en-US" sz="4200" b="0" i="0" smtClean="0">
                          <a:latin typeface="Cambria Math" panose="02040503050406030204" pitchFamily="18" charset="0"/>
                        </a:rPr>
                        <m:t>;      </m:t>
                      </m:r>
                    </m:oMath>
                  </m:oMathPara>
                </a14:m>
                <a:endParaRPr lang="en-US" sz="4200" b="0" i="0" smtClean="0">
                  <a:latin typeface="Cambria Math" panose="02040503050406030204" pitchFamily="18" charset="0"/>
                </a:endParaRPr>
              </a:p>
              <a:p>
                <a:pPr>
                  <a:lnSpc>
                    <a:spcPct val="150000"/>
                  </a:lnSpc>
                </a:pPr>
                <a:endParaRPr lang="en-US" sz="4200" b="0" i="0" smtClean="0">
                  <a:latin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US" sz="4200" i="0">
                          <a:latin typeface="Cambria Math" panose="02040503050406030204" pitchFamily="18" charset="0"/>
                        </a:rPr>
                        <m:t>2024;</m:t>
                      </m:r>
                      <m:r>
                        <a:rPr lang="en-US" sz="4200" b="0" i="0" smtClean="0">
                          <a:latin typeface="Cambria Math" panose="02040503050406030204" pitchFamily="18" charset="0"/>
                        </a:rPr>
                        <m:t>                     </m:t>
                      </m:r>
                      <m:r>
                        <a:rPr lang="en-US" sz="4200" i="0">
                          <a:latin typeface="Cambria Math" panose="02040503050406030204" pitchFamily="18" charset="0"/>
                        </a:rPr>
                        <m:t>3</m:t>
                      </m:r>
                      <m:sSup>
                        <m:sSupPr>
                          <m:ctrlPr>
                            <a:rPr lang="en-US" sz="4200" i="1">
                              <a:latin typeface="Cambria Math" panose="02040503050406030204" pitchFamily="18" charset="0"/>
                            </a:rPr>
                          </m:ctrlPr>
                        </m:sSupPr>
                        <m:e>
                          <m:r>
                            <m:rPr>
                              <m:sty m:val="p"/>
                            </m:rPr>
                            <a:rPr lang="en-US" sz="4200" i="0">
                              <a:latin typeface="Cambria Math" panose="02040503050406030204" pitchFamily="18" charset="0"/>
                            </a:rPr>
                            <m:t>x</m:t>
                          </m:r>
                        </m:e>
                        <m:sup>
                          <m:r>
                            <a:rPr lang="en-US" sz="4200" i="0">
                              <a:latin typeface="Cambria Math" panose="02040503050406030204" pitchFamily="18" charset="0"/>
                            </a:rPr>
                            <m:t>2</m:t>
                          </m:r>
                        </m:sup>
                      </m:sSup>
                      <m:sSup>
                        <m:sSupPr>
                          <m:ctrlPr>
                            <a:rPr lang="en-US" sz="4200" i="1">
                              <a:latin typeface="Cambria Math" panose="02040503050406030204" pitchFamily="18" charset="0"/>
                            </a:rPr>
                          </m:ctrlPr>
                        </m:sSupPr>
                        <m:e>
                          <m:r>
                            <m:rPr>
                              <m:sty m:val="p"/>
                            </m:rPr>
                            <a:rPr lang="en-US" sz="4200" i="0">
                              <a:latin typeface="Cambria Math" panose="02040503050406030204" pitchFamily="18" charset="0"/>
                            </a:rPr>
                            <m:t>y</m:t>
                          </m:r>
                        </m:e>
                        <m:sup>
                          <m:r>
                            <a:rPr lang="en-US" sz="4200" i="0">
                              <a:latin typeface="Cambria Math" panose="02040503050406030204" pitchFamily="18" charset="0"/>
                            </a:rPr>
                            <m:t>2</m:t>
                          </m:r>
                        </m:sup>
                      </m:sSup>
                      <m:r>
                        <a:rPr lang="en-US" sz="4200" i="0">
                          <a:latin typeface="Cambria Math" panose="02040503050406030204" pitchFamily="18" charset="0"/>
                        </a:rPr>
                        <m:t>−5</m:t>
                      </m:r>
                      <m:sSup>
                        <m:sSupPr>
                          <m:ctrlPr>
                            <a:rPr lang="en-US" sz="4200" i="1">
                              <a:latin typeface="Cambria Math" panose="02040503050406030204" pitchFamily="18" charset="0"/>
                            </a:rPr>
                          </m:ctrlPr>
                        </m:sSupPr>
                        <m:e>
                          <m:r>
                            <m:rPr>
                              <m:sty m:val="p"/>
                            </m:rPr>
                            <a:rPr lang="en-US" sz="4200" i="0">
                              <a:latin typeface="Cambria Math" panose="02040503050406030204" pitchFamily="18" charset="0"/>
                            </a:rPr>
                            <m:t>x</m:t>
                          </m:r>
                        </m:e>
                        <m:sup>
                          <m:r>
                            <a:rPr lang="en-US" sz="4200" i="0">
                              <a:latin typeface="Cambria Math" panose="02040503050406030204" pitchFamily="18" charset="0"/>
                            </a:rPr>
                            <m:t>3</m:t>
                          </m:r>
                        </m:sup>
                      </m:sSup>
                      <m:r>
                        <m:rPr>
                          <m:sty m:val="p"/>
                        </m:rPr>
                        <a:rPr lang="en-US" sz="4200" i="0">
                          <a:latin typeface="Cambria Math" panose="02040503050406030204" pitchFamily="18" charset="0"/>
                        </a:rPr>
                        <m:t>y</m:t>
                      </m:r>
                      <m:r>
                        <a:rPr lang="en-US" sz="4200" i="0">
                          <a:latin typeface="Cambria Math" panose="02040503050406030204" pitchFamily="18" charset="0"/>
                        </a:rPr>
                        <m:t>+2,4; </m:t>
                      </m:r>
                      <m:r>
                        <a:rPr lang="en-US" sz="4200" b="0" i="0" smtClean="0">
                          <a:latin typeface="Cambria Math" panose="02040503050406030204" pitchFamily="18" charset="0"/>
                        </a:rPr>
                        <m:t>                     </m:t>
                      </m:r>
                      <m:f>
                        <m:fPr>
                          <m:ctrlPr>
                            <a:rPr lang="en-US" sz="4200" b="0" i="1" smtClean="0">
                              <a:latin typeface="Cambria Math" panose="02040503050406030204" pitchFamily="18" charset="0"/>
                            </a:rPr>
                          </m:ctrlPr>
                        </m:fPr>
                        <m:num>
                          <m:r>
                            <a:rPr lang="en-US" sz="4200" b="0" i="1" smtClean="0">
                              <a:latin typeface="Cambria Math" panose="02040503050406030204" pitchFamily="18" charset="0"/>
                            </a:rPr>
                            <m:t>1</m:t>
                          </m:r>
                        </m:num>
                        <m:den>
                          <m:sSup>
                            <m:sSupPr>
                              <m:ctrlPr>
                                <a:rPr lang="en-US" sz="4200" b="0" i="1" smtClean="0">
                                  <a:latin typeface="Cambria Math" panose="02040503050406030204" pitchFamily="18" charset="0"/>
                                </a:rPr>
                              </m:ctrlPr>
                            </m:sSupPr>
                            <m:e>
                              <m:r>
                                <m:rPr>
                                  <m:sty m:val="p"/>
                                </m:rPr>
                                <a:rPr lang="en-US" sz="4200" b="0" i="0" smtClean="0">
                                  <a:latin typeface="Cambria Math" panose="02040503050406030204" pitchFamily="18" charset="0"/>
                                </a:rPr>
                                <m:t>x</m:t>
                              </m:r>
                            </m:e>
                            <m:sup>
                              <m:r>
                                <a:rPr lang="en-US" sz="4200" b="0" i="1" smtClean="0">
                                  <a:latin typeface="Cambria Math" panose="02040503050406030204" pitchFamily="18" charset="0"/>
                                </a:rPr>
                                <m:t>2</m:t>
                              </m:r>
                            </m:sup>
                          </m:sSup>
                          <m:r>
                            <a:rPr lang="en-US" sz="4200" b="0" i="1" smtClean="0">
                              <a:latin typeface="Cambria Math" panose="02040503050406030204" pitchFamily="18" charset="0"/>
                            </a:rPr>
                            <m:t>+</m:t>
                          </m:r>
                          <m:r>
                            <m:rPr>
                              <m:sty m:val="p"/>
                            </m:rPr>
                            <a:rPr lang="en-US" sz="4200" b="0" i="0" smtClean="0">
                              <a:latin typeface="Cambria Math" panose="02040503050406030204" pitchFamily="18" charset="0"/>
                            </a:rPr>
                            <m:t>x</m:t>
                          </m:r>
                          <m:r>
                            <a:rPr lang="en-US" sz="4200" b="0" i="1" smtClean="0">
                              <a:latin typeface="Cambria Math" panose="02040503050406030204" pitchFamily="18" charset="0"/>
                            </a:rPr>
                            <m:t>+1</m:t>
                          </m:r>
                        </m:den>
                      </m:f>
                    </m:oMath>
                  </m:oMathPara>
                </a14:m>
                <a:endParaRPr lang="en-US" sz="4200"/>
              </a:p>
            </p:txBody>
          </p:sp>
        </mc:Choice>
        <mc:Fallback>
          <p:sp>
            <p:nvSpPr>
              <p:cNvPr id="38" name="Rectangle 37"/>
              <p:cNvSpPr>
                <a:spLocks noRot="1" noChangeAspect="1" noMove="1" noResize="1" noEditPoints="1" noAdjustHandles="1" noChangeArrowheads="1" noChangeShapeType="1" noTextEdit="1"/>
              </p:cNvSpPr>
              <p:nvPr/>
            </p:nvSpPr>
            <p:spPr>
              <a:xfrm>
                <a:off x="1700278" y="3543300"/>
                <a:ext cx="14970081" cy="5129866"/>
              </a:xfrm>
              <a:prstGeom prst="rect">
                <a:avLst/>
              </a:prstGeom>
              <a:blipFill>
                <a:blip r:embed="rId2"/>
                <a:stretch>
                  <a:fillRect/>
                </a:stretch>
              </a:blipFill>
            </p:spPr>
            <p:txBody>
              <a:bodyPr/>
              <a:lstStyle/>
              <a:p>
                <a:r>
                  <a:rPr lang="en-US">
                    <a:noFill/>
                  </a:rPr>
                  <a:t> </a:t>
                </a:r>
              </a:p>
            </p:txBody>
          </p:sp>
        </mc:Fallback>
      </mc:AlternateContent>
      <p:sp>
        <p:nvSpPr>
          <p:cNvPr id="41" name="Oval 40"/>
          <p:cNvSpPr/>
          <p:nvPr/>
        </p:nvSpPr>
        <p:spPr>
          <a:xfrm>
            <a:off x="2286000" y="4229100"/>
            <a:ext cx="4191000" cy="158407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2" name="Oval 41"/>
          <p:cNvSpPr/>
          <p:nvPr/>
        </p:nvSpPr>
        <p:spPr>
          <a:xfrm>
            <a:off x="8001000" y="4102236"/>
            <a:ext cx="2059836" cy="1727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3" name="Oval 42"/>
          <p:cNvSpPr/>
          <p:nvPr/>
        </p:nvSpPr>
        <p:spPr>
          <a:xfrm>
            <a:off x="2057400" y="6981960"/>
            <a:ext cx="2059836" cy="172706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4" name="Oval 43"/>
          <p:cNvSpPr/>
          <p:nvPr/>
        </p:nvSpPr>
        <p:spPr>
          <a:xfrm>
            <a:off x="5815852" y="6973089"/>
            <a:ext cx="5385547" cy="175181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5" name="Picture 44"/>
          <p:cNvPicPr>
            <a:picLocks noChangeAspect="1"/>
          </p:cNvPicPr>
          <p:nvPr/>
        </p:nvPicPr>
        <p:blipFill>
          <a:blip r:embed="rId3"/>
          <a:stretch>
            <a:fillRect/>
          </a:stretch>
        </p:blipFill>
        <p:spPr>
          <a:xfrm>
            <a:off x="16535400" y="8953500"/>
            <a:ext cx="1491907" cy="1232834"/>
          </a:xfrm>
          <a:prstGeom prst="rect">
            <a:avLst/>
          </a:prstGeom>
        </p:spPr>
      </p:pic>
      <p:pic>
        <p:nvPicPr>
          <p:cNvPr id="46" name="Picture 45"/>
          <p:cNvPicPr>
            <a:picLocks noChangeAspect="1"/>
          </p:cNvPicPr>
          <p:nvPr/>
        </p:nvPicPr>
        <p:blipFill>
          <a:blip r:embed="rId4"/>
          <a:stretch>
            <a:fillRect/>
          </a:stretch>
        </p:blipFill>
        <p:spPr>
          <a:xfrm>
            <a:off x="222020" y="460505"/>
            <a:ext cx="2011854" cy="3279932"/>
          </a:xfrm>
          <a:prstGeom prst="rect">
            <a:avLst/>
          </a:prstGeom>
        </p:spPr>
      </p:pic>
      <p:pic>
        <p:nvPicPr>
          <p:cNvPr id="47" name="Picture 46"/>
          <p:cNvPicPr>
            <a:picLocks noChangeAspect="1"/>
          </p:cNvPicPr>
          <p:nvPr/>
        </p:nvPicPr>
        <p:blipFill>
          <a:blip r:embed="rId5"/>
          <a:stretch>
            <a:fillRect/>
          </a:stretch>
        </p:blipFill>
        <p:spPr>
          <a:xfrm>
            <a:off x="16788606" y="266700"/>
            <a:ext cx="2036240" cy="2511770"/>
          </a:xfrm>
          <a:prstGeom prst="rect">
            <a:avLst/>
          </a:prstGeom>
        </p:spPr>
      </p:pic>
      <p:pic>
        <p:nvPicPr>
          <p:cNvPr id="48" name="Picture 47"/>
          <p:cNvPicPr>
            <a:picLocks noChangeAspect="1"/>
          </p:cNvPicPr>
          <p:nvPr/>
        </p:nvPicPr>
        <p:blipFill>
          <a:blip r:embed="rId6"/>
          <a:stretch>
            <a:fillRect/>
          </a:stretch>
        </p:blipFill>
        <p:spPr>
          <a:xfrm rot="18596849">
            <a:off x="97529" y="8759030"/>
            <a:ext cx="1620835" cy="2237568"/>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fade">
                                      <p:cBhvr>
                                        <p:cTn id="11" dur="500"/>
                                        <p:tgtEl>
                                          <p:spTgt spid="37"/>
                                        </p:tgtEl>
                                      </p:cBhvr>
                                    </p:animEffect>
                                    <p:anim calcmode="lin" valueType="num">
                                      <p:cBhvr>
                                        <p:cTn id="12" dur="500" fill="hold"/>
                                        <p:tgtEl>
                                          <p:spTgt spid="37"/>
                                        </p:tgtEl>
                                        <p:attrNameLst>
                                          <p:attrName>ppt_x</p:attrName>
                                        </p:attrNameLst>
                                      </p:cBhvr>
                                      <p:tavLst>
                                        <p:tav tm="0">
                                          <p:val>
                                            <p:strVal val="#ppt_x"/>
                                          </p:val>
                                        </p:tav>
                                        <p:tav tm="100000">
                                          <p:val>
                                            <p:strVal val="#ppt_x"/>
                                          </p:val>
                                        </p:tav>
                                      </p:tavLst>
                                    </p:anim>
                                    <p:anim calcmode="lin" valueType="num">
                                      <p:cBhvr>
                                        <p:cTn id="13" dur="500" fill="hold"/>
                                        <p:tgtEl>
                                          <p:spTgt spid="3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500"/>
                                        <p:tgtEl>
                                          <p:spTgt spid="38"/>
                                        </p:tgtEl>
                                      </p:cBhvr>
                                    </p:animEffect>
                                    <p:anim calcmode="lin" valueType="num">
                                      <p:cBhvr>
                                        <p:cTn id="17" dur="500" fill="hold"/>
                                        <p:tgtEl>
                                          <p:spTgt spid="38"/>
                                        </p:tgtEl>
                                        <p:attrNameLst>
                                          <p:attrName>ppt_x</p:attrName>
                                        </p:attrNameLst>
                                      </p:cBhvr>
                                      <p:tavLst>
                                        <p:tav tm="0">
                                          <p:val>
                                            <p:strVal val="#ppt_x"/>
                                          </p:val>
                                        </p:tav>
                                        <p:tav tm="100000">
                                          <p:val>
                                            <p:strVal val="#ppt_x"/>
                                          </p:val>
                                        </p:tav>
                                      </p:tavLst>
                                    </p:anim>
                                    <p:anim calcmode="lin" valueType="num">
                                      <p:cBhvr>
                                        <p:cTn id="18"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barn(inVertical)">
                                      <p:cBhvr>
                                        <p:cTn id="23" dur="500"/>
                                        <p:tgtEl>
                                          <p:spTgt spid="41"/>
                                        </p:tgtEl>
                                      </p:cBhvr>
                                    </p:animEffect>
                                  </p:childTnLst>
                                </p:cTn>
                              </p:par>
                            </p:childTnLst>
                          </p:cTn>
                        </p:par>
                        <p:par>
                          <p:cTn id="24" fill="hold">
                            <p:stCondLst>
                              <p:cond delay="500"/>
                            </p:stCondLst>
                            <p:childTnLst>
                              <p:par>
                                <p:cTn id="25" presetID="53" presetClass="entr" presetSubtype="16" fill="hold" grpId="0" nodeType="afterEffect">
                                  <p:stCondLst>
                                    <p:cond delay="0"/>
                                  </p:stCondLst>
                                  <p:childTnLst>
                                    <p:set>
                                      <p:cBhvr>
                                        <p:cTn id="26" dur="1" fill="hold">
                                          <p:stCondLst>
                                            <p:cond delay="0"/>
                                          </p:stCondLst>
                                        </p:cTn>
                                        <p:tgtEl>
                                          <p:spTgt spid="42"/>
                                        </p:tgtEl>
                                        <p:attrNameLst>
                                          <p:attrName>style.visibility</p:attrName>
                                        </p:attrNameLst>
                                      </p:cBhvr>
                                      <p:to>
                                        <p:strVal val="visible"/>
                                      </p:to>
                                    </p:set>
                                    <p:anim calcmode="lin" valueType="num">
                                      <p:cBhvr>
                                        <p:cTn id="27" dur="500" fill="hold"/>
                                        <p:tgtEl>
                                          <p:spTgt spid="42"/>
                                        </p:tgtEl>
                                        <p:attrNameLst>
                                          <p:attrName>ppt_w</p:attrName>
                                        </p:attrNameLst>
                                      </p:cBhvr>
                                      <p:tavLst>
                                        <p:tav tm="0">
                                          <p:val>
                                            <p:fltVal val="0"/>
                                          </p:val>
                                        </p:tav>
                                        <p:tav tm="100000">
                                          <p:val>
                                            <p:strVal val="#ppt_w"/>
                                          </p:val>
                                        </p:tav>
                                      </p:tavLst>
                                    </p:anim>
                                    <p:anim calcmode="lin" valueType="num">
                                      <p:cBhvr>
                                        <p:cTn id="28" dur="500" fill="hold"/>
                                        <p:tgtEl>
                                          <p:spTgt spid="42"/>
                                        </p:tgtEl>
                                        <p:attrNameLst>
                                          <p:attrName>ppt_h</p:attrName>
                                        </p:attrNameLst>
                                      </p:cBhvr>
                                      <p:tavLst>
                                        <p:tav tm="0">
                                          <p:val>
                                            <p:fltVal val="0"/>
                                          </p:val>
                                        </p:tav>
                                        <p:tav tm="100000">
                                          <p:val>
                                            <p:strVal val="#ppt_h"/>
                                          </p:val>
                                        </p:tav>
                                      </p:tavLst>
                                    </p:anim>
                                    <p:animEffect transition="in" filter="fade">
                                      <p:cBhvr>
                                        <p:cTn id="29" dur="500"/>
                                        <p:tgtEl>
                                          <p:spTgt spid="42"/>
                                        </p:tgtEl>
                                      </p:cBhvr>
                                    </p:animEffect>
                                  </p:childTnLst>
                                </p:cTn>
                              </p:par>
                            </p:childTnLst>
                          </p:cTn>
                        </p:par>
                        <p:par>
                          <p:cTn id="30" fill="hold">
                            <p:stCondLst>
                              <p:cond delay="1000"/>
                            </p:stCondLst>
                            <p:childTnLst>
                              <p:par>
                                <p:cTn id="31" presetID="22" presetClass="entr" presetSubtype="4" fill="hold" grpId="0" nodeType="afterEffect">
                                  <p:stCondLst>
                                    <p:cond delay="0"/>
                                  </p:stCondLst>
                                  <p:childTnLst>
                                    <p:set>
                                      <p:cBhvr>
                                        <p:cTn id="32" dur="1" fill="hold">
                                          <p:stCondLst>
                                            <p:cond delay="0"/>
                                          </p:stCondLst>
                                        </p:cTn>
                                        <p:tgtEl>
                                          <p:spTgt spid="43"/>
                                        </p:tgtEl>
                                        <p:attrNameLst>
                                          <p:attrName>style.visibility</p:attrName>
                                        </p:attrNameLst>
                                      </p:cBhvr>
                                      <p:to>
                                        <p:strVal val="visible"/>
                                      </p:to>
                                    </p:set>
                                    <p:animEffect transition="in" filter="wipe(down)">
                                      <p:cBhvr>
                                        <p:cTn id="33" dur="500"/>
                                        <p:tgtEl>
                                          <p:spTgt spid="43"/>
                                        </p:tgtEl>
                                      </p:cBhvr>
                                    </p:animEffect>
                                  </p:childTnLst>
                                </p:cTn>
                              </p:par>
                            </p:childTnLst>
                          </p:cTn>
                        </p:par>
                        <p:par>
                          <p:cTn id="34" fill="hold">
                            <p:stCondLst>
                              <p:cond delay="1500"/>
                            </p:stCondLst>
                            <p:childTnLst>
                              <p:par>
                                <p:cTn id="35" presetID="16" presetClass="entr" presetSubtype="21" fill="hold" grpId="0" nodeType="after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barn(inVertical)">
                                      <p:cBhvr>
                                        <p:cTn id="3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41" grpId="0" animBg="1"/>
      <p:bldP spid="42" grpId="0" animBg="1"/>
      <p:bldP spid="43" grpId="0" animBg="1"/>
      <p:bldP spid="4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2">
                <a:extLst>
                  <a:ext uri="{96DAC541-7B7A-43D3-8B79-37D633B846F1}">
                    <asvg:svgBlip xmlns:asvg="http://schemas.microsoft.com/office/drawing/2016/SVG/main" xmlns="" r:embed="rId9"/>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2">
                <a:extLst>
                  <a:ext uri="{96DAC541-7B7A-43D3-8B79-37D633B846F1}">
                    <asvg:svgBlip xmlns:asvg="http://schemas.microsoft.com/office/drawing/2016/SVG/main" xmlns="" r:embed="rId9"/>
                  </a:ext>
                </a:extLst>
              </a:blip>
              <a:stretch>
                <a:fillRect/>
              </a:stretch>
            </a:blipFill>
          </p:spPr>
        </p:sp>
      </p:grpSp>
      <p:pic>
        <p:nvPicPr>
          <p:cNvPr id="36" name="Picture 35"/>
          <p:cNvPicPr>
            <a:picLocks noChangeAspect="1"/>
          </p:cNvPicPr>
          <p:nvPr/>
        </p:nvPicPr>
        <p:blipFill>
          <a:blip r:embed="rId10"/>
          <a:stretch>
            <a:fillRect/>
          </a:stretch>
        </p:blipFill>
        <p:spPr>
          <a:xfrm rot="18910332">
            <a:off x="17099791" y="59129"/>
            <a:ext cx="810532" cy="1405766"/>
          </a:xfrm>
          <a:prstGeom prst="rect">
            <a:avLst/>
          </a:prstGeom>
        </p:spPr>
      </p:pic>
      <p:pic>
        <p:nvPicPr>
          <p:cNvPr id="39" name="Picture 38"/>
          <p:cNvPicPr>
            <a:picLocks noChangeAspect="1"/>
          </p:cNvPicPr>
          <p:nvPr/>
        </p:nvPicPr>
        <p:blipFill>
          <a:blip r:embed="rId11"/>
          <a:stretch>
            <a:fillRect/>
          </a:stretch>
        </p:blipFill>
        <p:spPr>
          <a:xfrm>
            <a:off x="586456" y="9478804"/>
            <a:ext cx="873677" cy="770096"/>
          </a:xfrm>
          <a:prstGeom prst="rect">
            <a:avLst/>
          </a:prstGeom>
        </p:spPr>
      </p:pic>
      <p:sp>
        <p:nvSpPr>
          <p:cNvPr id="22" name="Rectangle 21"/>
          <p:cNvSpPr/>
          <p:nvPr/>
        </p:nvSpPr>
        <p:spPr>
          <a:xfrm>
            <a:off x="362112" y="571500"/>
            <a:ext cx="5856090" cy="1084912"/>
          </a:xfrm>
          <a:prstGeom prst="rect">
            <a:avLst/>
          </a:prstGeom>
        </p:spPr>
        <p:txBody>
          <a:bodyPr wrap="none">
            <a:spAutoFit/>
          </a:bodyPr>
          <a:lstStyle/>
          <a:p>
            <a:pPr lvl="0" algn="just">
              <a:lnSpc>
                <a:spcPct val="150000"/>
              </a:lnSpc>
              <a:tabLst>
                <a:tab pos="360045" algn="l"/>
                <a:tab pos="720090" algn="l"/>
              </a:tabLst>
              <a:defRPr/>
            </a:pPr>
            <a:r>
              <a:rPr lang="nl-NL" sz="4300" b="1">
                <a:solidFill>
                  <a:schemeClr val="tx2"/>
                </a:solidFill>
                <a:latin typeface="Arial" panose="020B0604020202020204" pitchFamily="34" charset="0"/>
                <a:ea typeface="Calibri" panose="020F0502020204030204" pitchFamily="34" charset="0"/>
                <a:cs typeface="Arial" panose="020B0604020202020204" pitchFamily="34" charset="0"/>
              </a:rPr>
              <a:t>Bài tập </a:t>
            </a:r>
            <a:r>
              <a:rPr lang="nl-NL" sz="4300" b="1" smtClean="0">
                <a:solidFill>
                  <a:schemeClr val="tx2"/>
                </a:solidFill>
                <a:latin typeface="Arial" panose="020B0604020202020204" pitchFamily="34" charset="0"/>
                <a:ea typeface="Calibri" panose="020F0502020204030204" pitchFamily="34" charset="0"/>
                <a:cs typeface="Arial" panose="020B0604020202020204" pitchFamily="34" charset="0"/>
              </a:rPr>
              <a:t>1.9 </a:t>
            </a:r>
            <a:r>
              <a:rPr lang="nl-NL" sz="4300" b="1">
                <a:solidFill>
                  <a:schemeClr val="tx2"/>
                </a:solidFill>
                <a:latin typeface="Arial" panose="020B0604020202020204" pitchFamily="34" charset="0"/>
                <a:ea typeface="Calibri" panose="020F0502020204030204" pitchFamily="34" charset="0"/>
                <a:cs typeface="Arial" panose="020B0604020202020204" pitchFamily="34" charset="0"/>
              </a:rPr>
              <a:t>(</a:t>
            </a:r>
            <a:r>
              <a:rPr lang="nl-NL" sz="4300" b="1" smtClean="0">
                <a:solidFill>
                  <a:schemeClr val="tx2"/>
                </a:solidFill>
                <a:latin typeface="Arial" panose="020B0604020202020204" pitchFamily="34" charset="0"/>
                <a:ea typeface="Calibri" panose="020F0502020204030204" pitchFamily="34" charset="0"/>
                <a:cs typeface="Arial" panose="020B0604020202020204" pitchFamily="34" charset="0"/>
              </a:rPr>
              <a:t>SGK-tr14)</a:t>
            </a:r>
            <a:endParaRPr lang="en-US" sz="4300" dirty="0">
              <a:solidFill>
                <a:schemeClr val="tx2"/>
              </a:solidFill>
              <a:latin typeface="Arial" panose="020B0604020202020204" pitchFamily="34" charset="0"/>
              <a:ea typeface="Calibri" panose="020F0502020204030204" pitchFamily="34" charset="0"/>
              <a:cs typeface="Arial" panose="020B0604020202020204" pitchFamily="34" charset="0"/>
            </a:endParaRPr>
          </a:p>
        </p:txBody>
      </p:sp>
      <p:sp>
        <p:nvSpPr>
          <p:cNvPr id="3" name="Rectangle 2"/>
          <p:cNvSpPr/>
          <p:nvPr/>
        </p:nvSpPr>
        <p:spPr>
          <a:xfrm>
            <a:off x="304800" y="1680508"/>
            <a:ext cx="8763000" cy="1938992"/>
          </a:xfrm>
          <a:prstGeom prst="rect">
            <a:avLst/>
          </a:prstGeom>
        </p:spPr>
        <p:txBody>
          <a:bodyPr wrap="square">
            <a:spAutoFit/>
          </a:bodyPr>
          <a:lstStyle/>
          <a:p>
            <a:pPr algn="just" fontAlgn="base">
              <a:lnSpc>
                <a:spcPct val="150000"/>
              </a:lnSpc>
            </a:pPr>
            <a:r>
              <a:rPr lang="en-US" sz="4000">
                <a:solidFill>
                  <a:srgbClr val="000000"/>
                </a:solidFill>
                <a:latin typeface="Arial" panose="020B0604020202020204" pitchFamily="34" charset="0"/>
                <a:cs typeface="Arial" panose="020B0604020202020204" pitchFamily="34" charset="0"/>
              </a:rPr>
              <a:t>Xác định hệ số và bậc của từng hạng tử trong đa thức </a:t>
            </a:r>
            <a:r>
              <a:rPr lang="en-US" sz="4000">
                <a:solidFill>
                  <a:srgbClr val="000000"/>
                </a:solidFill>
                <a:latin typeface="Arial" panose="020B0604020202020204" pitchFamily="34" charset="0"/>
                <a:cs typeface="Arial" panose="020B0604020202020204" pitchFamily="34" charset="0"/>
              </a:rPr>
              <a:t>sau</a:t>
            </a:r>
            <a:r>
              <a:rPr lang="en-US" sz="4000" smtClean="0">
                <a:solidFill>
                  <a:srgbClr val="000000"/>
                </a:solidFill>
                <a:latin typeface="Arial" panose="020B0604020202020204" pitchFamily="34" charset="0"/>
                <a:cs typeface="Arial" panose="020B0604020202020204" pitchFamily="34" charset="0"/>
              </a:rPr>
              <a:t>:</a:t>
            </a:r>
            <a:endParaRPr lang="en-US" sz="4000">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327747" y="3645935"/>
                <a:ext cx="7798545" cy="986167"/>
              </a:xfrm>
              <a:prstGeom prst="rect">
                <a:avLst/>
              </a:prstGeom>
            </p:spPr>
            <p:txBody>
              <a:bodyPr wrap="none">
                <a:spAutoFit/>
              </a:bodyPr>
              <a:lstStyle/>
              <a:p>
                <a:pPr lvl="0" algn="just" fontAlgn="base">
                  <a:lnSpc>
                    <a:spcPct val="150000"/>
                  </a:lnSpc>
                </a:pPr>
                <a:r>
                  <a:rPr lang="en-US" sz="4000">
                    <a:solidFill>
                      <a:srgbClr val="000000"/>
                    </a:solidFill>
                    <a:latin typeface="Arial" panose="020B0604020202020204" pitchFamily="34" charset="0"/>
                    <a:cs typeface="Arial" panose="020B0604020202020204" pitchFamily="34" charset="0"/>
                  </a:rPr>
                  <a:t>a) </a:t>
                </a:r>
                <a14:m>
                  <m:oMath xmlns:m="http://schemas.openxmlformats.org/officeDocument/2006/math">
                    <m:r>
                      <a:rPr lang="en-US" sz="4000" i="1" smtClean="0">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𝑦</m:t>
                    </m:r>
                    <m:r>
                      <a:rPr lang="en-US" sz="4000" i="1">
                        <a:solidFill>
                          <a:srgbClr val="000000"/>
                        </a:solidFill>
                        <a:latin typeface="Cambria Math" panose="02040503050406030204" pitchFamily="18" charset="0"/>
                        <a:cs typeface="Arial" panose="020B0604020202020204" pitchFamily="34" charset="0"/>
                      </a:rPr>
                      <m:t> – 3</m:t>
                    </m:r>
                    <m:r>
                      <a:rPr lang="en-US" sz="4000" i="1">
                        <a:solidFill>
                          <a:srgbClr val="000000"/>
                        </a:solidFill>
                        <a:latin typeface="Cambria Math" panose="02040503050406030204" pitchFamily="18" charset="0"/>
                        <a:cs typeface="Arial" panose="020B0604020202020204" pitchFamily="34" charset="0"/>
                      </a:rPr>
                      <m:t>𝑥𝑦</m:t>
                    </m:r>
                    <m:r>
                      <a:rPr lang="en-US" sz="4000" i="1">
                        <a:solidFill>
                          <a:srgbClr val="000000"/>
                        </a:solidFill>
                        <a:latin typeface="Cambria Math" panose="02040503050406030204" pitchFamily="18" charset="0"/>
                        <a:cs typeface="Arial" panose="020B0604020202020204" pitchFamily="34" charset="0"/>
                      </a:rPr>
                      <m:t> + 5</m:t>
                    </m:r>
                    <m:r>
                      <a:rPr lang="en-US" sz="4000" i="1">
                        <a:solidFill>
                          <a:srgbClr val="000000"/>
                        </a:solidFill>
                        <a:latin typeface="Cambria Math" panose="02040503050406030204" pitchFamily="18" charset="0"/>
                        <a:cs typeface="Arial" panose="020B0604020202020204" pitchFamily="34" charset="0"/>
                      </a:rPr>
                      <m:t>𝑥</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𝑦</m:t>
                    </m:r>
                    <m:r>
                      <a:rPr lang="en-US" sz="4000" i="1" baseline="30000">
                        <a:solidFill>
                          <a:srgbClr val="000000"/>
                        </a:solidFill>
                        <a:latin typeface="Cambria Math" panose="02040503050406030204" pitchFamily="18" charset="0"/>
                        <a:cs typeface="Arial" panose="020B0604020202020204" pitchFamily="34" charset="0"/>
                      </a:rPr>
                      <m:t>2</m:t>
                    </m:r>
                    <m:r>
                      <a:rPr lang="en-US" sz="4000" i="1">
                        <a:solidFill>
                          <a:srgbClr val="000000"/>
                        </a:solidFill>
                        <a:latin typeface="Cambria Math" panose="02040503050406030204" pitchFamily="18" charset="0"/>
                        <a:cs typeface="Arial" panose="020B0604020202020204" pitchFamily="34" charset="0"/>
                      </a:rPr>
                      <m:t> + 0,5</m:t>
                    </m:r>
                    <m:r>
                      <a:rPr lang="en-US" sz="4000" i="1">
                        <a:solidFill>
                          <a:srgbClr val="000000"/>
                        </a:solidFill>
                        <a:latin typeface="Cambria Math" panose="02040503050406030204" pitchFamily="18" charset="0"/>
                        <a:cs typeface="Arial" panose="020B0604020202020204" pitchFamily="34" charset="0"/>
                      </a:rPr>
                      <m:t>𝑥</m:t>
                    </m:r>
                    <m:r>
                      <a:rPr lang="en-US" sz="4000" i="1">
                        <a:solidFill>
                          <a:srgbClr val="000000"/>
                        </a:solidFill>
                        <a:latin typeface="Cambria Math" panose="02040503050406030204" pitchFamily="18" charset="0"/>
                        <a:cs typeface="Arial" panose="020B0604020202020204" pitchFamily="34" charset="0"/>
                      </a:rPr>
                      <m:t> – 4;</m:t>
                    </m:r>
                  </m:oMath>
                </a14:m>
                <a:endParaRPr lang="en-US" sz="4000">
                  <a:solidFill>
                    <a:srgbClr val="000000"/>
                  </a:solidFill>
                  <a:latin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327747" y="3645935"/>
                <a:ext cx="7798545" cy="986167"/>
              </a:xfrm>
              <a:prstGeom prst="rect">
                <a:avLst/>
              </a:prstGeom>
              <a:blipFill>
                <a:blip r:embed="rId12"/>
                <a:stretch>
                  <a:fillRect l="-2815" b="-2530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27747" y="4936902"/>
                <a:ext cx="6315062" cy="968598"/>
              </a:xfrm>
              <a:prstGeom prst="rect">
                <a:avLst/>
              </a:prstGeom>
            </p:spPr>
            <p:txBody>
              <a:bodyPr wrap="none">
                <a:spAutoFit/>
              </a:bodyPr>
              <a:lstStyle/>
              <a:p>
                <a:pPr algn="just">
                  <a:lnSpc>
                    <a:spcPct val="150000"/>
                  </a:lnSpc>
                  <a:spcAft>
                    <a:spcPts val="0"/>
                  </a:spcAft>
                </a:pPr>
                <a:r>
                  <a:rPr lang="fr-FR" sz="4000">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ad>
                      <m:radPr>
                        <m:degHide m:val="on"/>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radPr>
                      <m:deg/>
                      <m:e>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e>
                    </m:rad>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oMath>
                </a14:m>
                <a:endParaRPr lang="en-US" sz="4000" i="1">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327747" y="4936902"/>
                <a:ext cx="6315062" cy="968598"/>
              </a:xfrm>
              <a:prstGeom prst="rect">
                <a:avLst/>
              </a:prstGeom>
              <a:blipFill>
                <a:blip r:embed="rId13"/>
                <a:stretch>
                  <a:fillRect l="-3475" b="-25786"/>
                </a:stretch>
              </a:blipFill>
            </p:spPr>
            <p:txBody>
              <a:bodyPr/>
              <a:lstStyle/>
              <a:p>
                <a:r>
                  <a:rPr lang="en-US">
                    <a:noFill/>
                  </a:rPr>
                  <a:t> </a:t>
                </a:r>
              </a:p>
            </p:txBody>
          </p:sp>
        </mc:Fallback>
      </mc:AlternateContent>
      <p:cxnSp>
        <p:nvCxnSpPr>
          <p:cNvPr id="11" name="Straight Connector 10"/>
          <p:cNvCxnSpPr/>
          <p:nvPr/>
        </p:nvCxnSpPr>
        <p:spPr>
          <a:xfrm>
            <a:off x="9372600" y="687069"/>
            <a:ext cx="0" cy="8936419"/>
          </a:xfrm>
          <a:prstGeom prst="line">
            <a:avLst/>
          </a:prstGeom>
          <a:ln>
            <a:solidFill>
              <a:srgbClr val="799276"/>
            </a:solidFill>
          </a:ln>
        </p:spPr>
        <p:style>
          <a:lnRef idx="1">
            <a:schemeClr val="accent1"/>
          </a:lnRef>
          <a:fillRef idx="0">
            <a:schemeClr val="accent1"/>
          </a:fillRef>
          <a:effectRef idx="0">
            <a:schemeClr val="accent1"/>
          </a:effectRef>
          <a:fontRef idx="minor">
            <a:schemeClr val="tx1"/>
          </a:fontRef>
        </p:style>
      </p:cxnSp>
      <p:sp>
        <p:nvSpPr>
          <p:cNvPr id="38" name="Oval Callout 37"/>
          <p:cNvSpPr/>
          <p:nvPr/>
        </p:nvSpPr>
        <p:spPr>
          <a:xfrm>
            <a:off x="12954000" y="1409700"/>
            <a:ext cx="1815501" cy="960794"/>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3" name="Rectangle 22"/>
              <p:cNvSpPr/>
              <p:nvPr/>
            </p:nvSpPr>
            <p:spPr>
              <a:xfrm>
                <a:off x="10210800" y="2742017"/>
                <a:ext cx="8330282" cy="6287683"/>
              </a:xfrm>
              <a:prstGeom prst="rect">
                <a:avLst/>
              </a:prstGeom>
            </p:spPr>
            <p:txBody>
              <a:bodyPr wrap="square">
                <a:spAutoFit/>
              </a:bodyPr>
              <a:lstStyle/>
              <a:p>
                <a:pPr algn="just">
                  <a:lnSpc>
                    <a:spcPct val="150000"/>
                  </a:lnSpc>
                  <a:spcBef>
                    <a:spcPts val="1200"/>
                  </a:spcBef>
                  <a:spcAft>
                    <a:spcPts val="0"/>
                  </a:spcAft>
                </a:pPr>
                <a:r>
                  <a:rPr lang="fr-FR" sz="400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r>
                      <a:rPr lang="fr-FR"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+0,5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4</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14:m>
                  <m:oMath xmlns:m="http://schemas.openxmlformats.org/officeDocument/2006/math">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oMath>
                </a14:m>
                <a:r>
                  <a:rPr lang="fr-FR" sz="4000">
                    <a:effectLst/>
                    <a:latin typeface="Arial" panose="020B0604020202020204" pitchFamily="34" charset="0"/>
                    <a:ea typeface="Calibri" panose="020F0502020204030204" pitchFamily="34" charset="0"/>
                    <a:cs typeface="Arial" panose="020B0604020202020204" pitchFamily="34" charset="0"/>
                  </a:rPr>
                  <a:t> có hệ số là 1, bậc là 2.</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14:m>
                  <m:oMath xmlns:m="http://schemas.openxmlformats.org/officeDocument/2006/math">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xy</m:t>
                    </m:r>
                  </m:oMath>
                </a14:m>
                <a:r>
                  <a:rPr lang="fr-FR" sz="4000">
                    <a:effectLst/>
                    <a:latin typeface="Arial" panose="020B0604020202020204" pitchFamily="34" charset="0"/>
                    <a:ea typeface="Calibri" panose="020F0502020204030204" pitchFamily="34" charset="0"/>
                    <a:cs typeface="Arial" panose="020B0604020202020204" pitchFamily="34" charset="0"/>
                  </a:rPr>
                  <a:t> có hệ số là -3, bậc là 2.</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14:m>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fr-FR" sz="4000">
                    <a:effectLst/>
                    <a:latin typeface="Arial" panose="020B0604020202020204" pitchFamily="34" charset="0"/>
                    <a:ea typeface="Calibri" panose="020F0502020204030204" pitchFamily="34" charset="0"/>
                    <a:cs typeface="Arial" panose="020B0604020202020204" pitchFamily="34" charset="0"/>
                  </a:rPr>
                  <a:t> có hệ số là 5, bậc là 4.</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14:m>
                  <m:oMath xmlns:m="http://schemas.openxmlformats.org/officeDocument/2006/math">
                    <m:r>
                      <a:rPr lang="fr-FR" sz="4000">
                        <a:effectLst/>
                        <a:latin typeface="Cambria Math" panose="02040503050406030204" pitchFamily="18" charset="0"/>
                        <a:ea typeface="Calibri" panose="020F0502020204030204" pitchFamily="34" charset="0"/>
                        <a:cs typeface="Times New Roman" panose="02020603050405020304" pitchFamily="18" charset="0"/>
                      </a:rPr>
                      <m:t>0,5</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4000">
                    <a:effectLst/>
                    <a:latin typeface="Arial" panose="020B0604020202020204" pitchFamily="34" charset="0"/>
                    <a:ea typeface="Calibri" panose="020F0502020204030204" pitchFamily="34" charset="0"/>
                    <a:cs typeface="Arial" panose="020B0604020202020204" pitchFamily="34" charset="0"/>
                  </a:rPr>
                  <a:t>có hệ số là 0,5, bậc là 1.</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0"/>
                  </a:spcAft>
                </a:pPr>
                <a:r>
                  <a:rPr lang="fr-FR" sz="4000">
                    <a:effectLst/>
                    <a:latin typeface="Arial" panose="020B0604020202020204" pitchFamily="34" charset="0"/>
                    <a:ea typeface="Calibri" panose="020F0502020204030204" pitchFamily="34" charset="0"/>
                    <a:cs typeface="Arial" panose="020B0604020202020204" pitchFamily="34" charset="0"/>
                  </a:rPr>
                  <a:t>-4 có hệ số là -4, bậc là </a:t>
                </a:r>
                <a:r>
                  <a:rPr lang="fr-FR" sz="4000">
                    <a:effectLst/>
                    <a:latin typeface="Arial" panose="020B0604020202020204" pitchFamily="34" charset="0"/>
                    <a:ea typeface="Calibri" panose="020F0502020204030204" pitchFamily="34" charset="0"/>
                    <a:cs typeface="Arial" panose="020B0604020202020204" pitchFamily="34" charset="0"/>
                  </a:rPr>
                  <a:t>0</a:t>
                </a:r>
                <a:r>
                  <a:rPr lang="fr-FR" sz="4000" smtClean="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10210800" y="2742017"/>
                <a:ext cx="8330282" cy="6287683"/>
              </a:xfrm>
              <a:prstGeom prst="rect">
                <a:avLst/>
              </a:prstGeom>
              <a:blipFill>
                <a:blip r:embed="rId14"/>
                <a:stretch>
                  <a:fillRect l="-2560" b="-3298"/>
                </a:stretch>
              </a:blipFill>
            </p:spPr>
            <p:txBody>
              <a:bodyPr/>
              <a:lstStyle/>
              <a:p>
                <a:r>
                  <a:rPr lang="en-US">
                    <a:noFill/>
                  </a:rPr>
                  <a:t> </a:t>
                </a:r>
              </a:p>
            </p:txBody>
          </p:sp>
        </mc:Fallback>
      </mc:AlternateContent>
      <p:pic>
        <p:nvPicPr>
          <p:cNvPr id="30" name="Picture 29"/>
          <p:cNvPicPr>
            <a:picLocks noChangeAspect="1"/>
          </p:cNvPicPr>
          <p:nvPr/>
        </p:nvPicPr>
        <p:blipFill>
          <a:blip r:embed="rId15"/>
          <a:stretch>
            <a:fillRect/>
          </a:stretch>
        </p:blipFill>
        <p:spPr>
          <a:xfrm>
            <a:off x="3692133" y="7013371"/>
            <a:ext cx="2526069" cy="2702129"/>
          </a:xfrm>
          <a:prstGeom prst="rect">
            <a:avLst/>
          </a:prstGeom>
        </p:spPr>
      </p:pic>
    </p:spTree>
    <p:extLst>
      <p:ext uri="{BB962C8B-B14F-4D97-AF65-F5344CB8AC3E}">
        <p14:creationId xmlns:p14="http://schemas.microsoft.com/office/powerpoint/2010/main" val="419342942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wipe(left)">
                                      <p:cBhvr>
                                        <p:cTn id="23" dur="5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3">
                                            <p:txEl>
                                              <p:pRg st="0" end="0"/>
                                            </p:txEl>
                                          </p:spTgt>
                                        </p:tgtEl>
                                        <p:attrNameLst>
                                          <p:attrName>style.visibility</p:attrName>
                                        </p:attrNameLst>
                                      </p:cBhvr>
                                      <p:to>
                                        <p:strVal val="visible"/>
                                      </p:to>
                                    </p:set>
                                    <p:animEffect transition="in" filter="fade">
                                      <p:cBhvr>
                                        <p:cTn id="28" dur="500"/>
                                        <p:tgtEl>
                                          <p:spTgt spid="23">
                                            <p:txEl>
                                              <p:pRg st="0" end="0"/>
                                            </p:txEl>
                                          </p:spTgt>
                                        </p:tgtEl>
                                      </p:cBhvr>
                                    </p:animEffect>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23">
                                            <p:txEl>
                                              <p:pRg st="1" end="1"/>
                                            </p:txEl>
                                          </p:spTgt>
                                        </p:tgtEl>
                                        <p:attrNameLst>
                                          <p:attrName>style.visibility</p:attrName>
                                        </p:attrNameLst>
                                      </p:cBhvr>
                                      <p:to>
                                        <p:strVal val="visible"/>
                                      </p:to>
                                    </p:set>
                                    <p:animEffect transition="in" filter="wipe(down)">
                                      <p:cBhvr>
                                        <p:cTn id="32" dur="500"/>
                                        <p:tgtEl>
                                          <p:spTgt spid="23">
                                            <p:txEl>
                                              <p:pRg st="1" end="1"/>
                                            </p:txEl>
                                          </p:spTgt>
                                        </p:tgtEl>
                                      </p:cBhvr>
                                    </p:animEffect>
                                  </p:childTnLst>
                                </p:cTn>
                              </p:par>
                            </p:childTnLst>
                          </p:cTn>
                        </p:par>
                        <p:par>
                          <p:cTn id="33" fill="hold">
                            <p:stCondLst>
                              <p:cond delay="1000"/>
                            </p:stCondLst>
                            <p:childTnLst>
                              <p:par>
                                <p:cTn id="34" presetID="16" presetClass="entr" presetSubtype="21" fill="hold" nodeType="after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barn(inVertical)">
                                      <p:cBhvr>
                                        <p:cTn id="36" dur="500"/>
                                        <p:tgtEl>
                                          <p:spTgt spid="23">
                                            <p:txEl>
                                              <p:pRg st="2" end="2"/>
                                            </p:txEl>
                                          </p:spTgt>
                                        </p:tgtEl>
                                      </p:cBhvr>
                                    </p:animEffect>
                                  </p:childTnLst>
                                </p:cTn>
                              </p:par>
                            </p:childTnLst>
                          </p:cTn>
                        </p:par>
                        <p:par>
                          <p:cTn id="37" fill="hold">
                            <p:stCondLst>
                              <p:cond delay="1500"/>
                            </p:stCondLst>
                            <p:childTnLst>
                              <p:par>
                                <p:cTn id="38" presetID="14" presetClass="entr" presetSubtype="10" fill="hold" nodeType="afterEffect">
                                  <p:stCondLst>
                                    <p:cond delay="0"/>
                                  </p:stCondLst>
                                  <p:childTnLst>
                                    <p:set>
                                      <p:cBhvr>
                                        <p:cTn id="39" dur="1" fill="hold">
                                          <p:stCondLst>
                                            <p:cond delay="0"/>
                                          </p:stCondLst>
                                        </p:cTn>
                                        <p:tgtEl>
                                          <p:spTgt spid="23">
                                            <p:txEl>
                                              <p:pRg st="3" end="3"/>
                                            </p:txEl>
                                          </p:spTgt>
                                        </p:tgtEl>
                                        <p:attrNameLst>
                                          <p:attrName>style.visibility</p:attrName>
                                        </p:attrNameLst>
                                      </p:cBhvr>
                                      <p:to>
                                        <p:strVal val="visible"/>
                                      </p:to>
                                    </p:set>
                                    <p:animEffect transition="in" filter="randombar(horizontal)">
                                      <p:cBhvr>
                                        <p:cTn id="40" dur="500"/>
                                        <p:tgtEl>
                                          <p:spTgt spid="23">
                                            <p:txEl>
                                              <p:pRg st="3" end="3"/>
                                            </p:txEl>
                                          </p:spTgt>
                                        </p:tgtEl>
                                      </p:cBhvr>
                                    </p:animEffect>
                                  </p:childTnLst>
                                </p:cTn>
                              </p:par>
                            </p:childTnLst>
                          </p:cTn>
                        </p:par>
                        <p:par>
                          <p:cTn id="41" fill="hold">
                            <p:stCondLst>
                              <p:cond delay="2000"/>
                            </p:stCondLst>
                            <p:childTnLst>
                              <p:par>
                                <p:cTn id="42" presetID="10" presetClass="entr" presetSubtype="0" fill="hold" nodeType="afterEffect">
                                  <p:stCondLst>
                                    <p:cond delay="0"/>
                                  </p:stCondLst>
                                  <p:childTnLst>
                                    <p:set>
                                      <p:cBhvr>
                                        <p:cTn id="43" dur="1" fill="hold">
                                          <p:stCondLst>
                                            <p:cond delay="0"/>
                                          </p:stCondLst>
                                        </p:cTn>
                                        <p:tgtEl>
                                          <p:spTgt spid="23">
                                            <p:txEl>
                                              <p:pRg st="4" end="4"/>
                                            </p:txEl>
                                          </p:spTgt>
                                        </p:tgtEl>
                                        <p:attrNameLst>
                                          <p:attrName>style.visibility</p:attrName>
                                        </p:attrNameLst>
                                      </p:cBhvr>
                                      <p:to>
                                        <p:strVal val="visible"/>
                                      </p:to>
                                    </p:set>
                                    <p:animEffect transition="in" filter="fade">
                                      <p:cBhvr>
                                        <p:cTn id="44" dur="500"/>
                                        <p:tgtEl>
                                          <p:spTgt spid="23">
                                            <p:txEl>
                                              <p:pRg st="4" end="4"/>
                                            </p:txEl>
                                          </p:spTgt>
                                        </p:tgtEl>
                                      </p:cBhvr>
                                    </p:animEffect>
                                  </p:childTnLst>
                                </p:cTn>
                              </p:par>
                            </p:childTnLst>
                          </p:cTn>
                        </p:par>
                        <p:par>
                          <p:cTn id="45" fill="hold">
                            <p:stCondLst>
                              <p:cond delay="2500"/>
                            </p:stCondLst>
                            <p:childTnLst>
                              <p:par>
                                <p:cTn id="46" presetID="16" presetClass="entr" presetSubtype="21" fill="hold" nodeType="afterEffect">
                                  <p:stCondLst>
                                    <p:cond delay="0"/>
                                  </p:stCondLst>
                                  <p:childTnLst>
                                    <p:set>
                                      <p:cBhvr>
                                        <p:cTn id="47" dur="1" fill="hold">
                                          <p:stCondLst>
                                            <p:cond delay="0"/>
                                          </p:stCondLst>
                                        </p:cTn>
                                        <p:tgtEl>
                                          <p:spTgt spid="23">
                                            <p:txEl>
                                              <p:pRg st="5" end="5"/>
                                            </p:txEl>
                                          </p:spTgt>
                                        </p:tgtEl>
                                        <p:attrNameLst>
                                          <p:attrName>style.visibility</p:attrName>
                                        </p:attrNameLst>
                                      </p:cBhvr>
                                      <p:to>
                                        <p:strVal val="visible"/>
                                      </p:to>
                                    </p:set>
                                    <p:animEffect transition="in" filter="barn(inVertical)">
                                      <p:cBhvr>
                                        <p:cTn id="48" dur="500"/>
                                        <p:tgtEl>
                                          <p:spTgt spid="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 grpId="0"/>
      <p:bldP spid="4" grpId="0"/>
      <p:bldP spid="5" grpId="0"/>
      <p:bldP spid="3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2">
                <a:extLst>
                  <a:ext uri="{96DAC541-7B7A-43D3-8B79-37D633B846F1}">
                    <asvg:svgBlip xmlns:asvg="http://schemas.microsoft.com/office/drawing/2016/SVG/main" xmlns="" r:embed="rId9"/>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2">
                <a:extLst>
                  <a:ext uri="{96DAC541-7B7A-43D3-8B79-37D633B846F1}">
                    <asvg:svgBlip xmlns:asvg="http://schemas.microsoft.com/office/drawing/2016/SVG/main" xmlns="" r:embed="rId9"/>
                  </a:ext>
                </a:extLst>
              </a:blip>
              <a:stretch>
                <a:fillRect/>
              </a:stretch>
            </a:blipFill>
          </p:spPr>
        </p:sp>
      </p:grpSp>
      <p:pic>
        <p:nvPicPr>
          <p:cNvPr id="36" name="Picture 35"/>
          <p:cNvPicPr>
            <a:picLocks noChangeAspect="1"/>
          </p:cNvPicPr>
          <p:nvPr/>
        </p:nvPicPr>
        <p:blipFill>
          <a:blip r:embed="rId10"/>
          <a:stretch>
            <a:fillRect/>
          </a:stretch>
        </p:blipFill>
        <p:spPr>
          <a:xfrm rot="18910332">
            <a:off x="17099791" y="59129"/>
            <a:ext cx="810532" cy="1405766"/>
          </a:xfrm>
          <a:prstGeom prst="rect">
            <a:avLst/>
          </a:prstGeom>
        </p:spPr>
      </p:pic>
      <p:pic>
        <p:nvPicPr>
          <p:cNvPr id="39" name="Picture 38"/>
          <p:cNvPicPr>
            <a:picLocks noChangeAspect="1"/>
          </p:cNvPicPr>
          <p:nvPr/>
        </p:nvPicPr>
        <p:blipFill>
          <a:blip r:embed="rId11"/>
          <a:stretch>
            <a:fillRect/>
          </a:stretch>
        </p:blipFill>
        <p:spPr>
          <a:xfrm>
            <a:off x="586456" y="9478804"/>
            <a:ext cx="873677" cy="770096"/>
          </a:xfrm>
          <a:prstGeom prst="rect">
            <a:avLst/>
          </a:prstGeom>
        </p:spPr>
      </p:pic>
      <p:sp>
        <p:nvSpPr>
          <p:cNvPr id="22" name="Rectangle 21"/>
          <p:cNvSpPr/>
          <p:nvPr/>
        </p:nvSpPr>
        <p:spPr>
          <a:xfrm>
            <a:off x="362112" y="571500"/>
            <a:ext cx="5856090"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1.9 </a:t>
            </a: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Rectangle 2"/>
          <p:cNvSpPr/>
          <p:nvPr/>
        </p:nvSpPr>
        <p:spPr>
          <a:xfrm>
            <a:off x="304800" y="1680508"/>
            <a:ext cx="8763000" cy="1938992"/>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Xác định hệ số và bậc của từng hạng tử trong đa thức sau</a:t>
            </a: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327747" y="3645935"/>
                <a:ext cx="7798545" cy="986167"/>
              </a:xfrm>
              <a:prstGeom prst="rect">
                <a:avLst/>
              </a:prstGeom>
            </p:spPr>
            <p:txBody>
              <a:bodyPr wrap="non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 </a:t>
                </a:r>
                <a14:m>
                  <m:oMath xmlns:m="http://schemas.openxmlformats.org/officeDocument/2006/math">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3</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𝑥𝑦</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+ 5</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30000" noProof="0">
                        <a:ln>
                          <a:noFill/>
                        </a:ln>
                        <a:solidFill>
                          <a:srgbClr val="000000"/>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+ 0,5</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mn-ea"/>
                        <a:cs typeface="Arial" panose="020B0604020202020204" pitchFamily="34" charset="0"/>
                      </a:rPr>
                      <m:t> – 4;</m:t>
                    </m:r>
                  </m:oMath>
                </a14:m>
                <a:endPar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327747" y="3645935"/>
                <a:ext cx="7798545" cy="986167"/>
              </a:xfrm>
              <a:prstGeom prst="rect">
                <a:avLst/>
              </a:prstGeom>
              <a:blipFill>
                <a:blip r:embed="rId12"/>
                <a:stretch>
                  <a:fillRect l="-2815" b="-2530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27747" y="4936902"/>
                <a:ext cx="6315062" cy="968598"/>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fr-FR" sz="4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rad>
                      <m:radPr>
                        <m:degHide m:val="on"/>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radPr>
                      <m:deg/>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e>
                    </m:rad>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e>
                      <m: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−7</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𝑥</m:t>
                        </m:r>
                      </m:e>
                      <m: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up>
                    </m:sSup>
                    <m:r>
                      <a:rPr kumimoji="0" lang="fr-FR"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𝑦</m:t>
                    </m:r>
                  </m:oMath>
                </a14:m>
                <a:endParaRPr kumimoji="0" lang="en-US" sz="4000" b="0" i="1"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327747" y="4936902"/>
                <a:ext cx="6315062" cy="968598"/>
              </a:xfrm>
              <a:prstGeom prst="rect">
                <a:avLst/>
              </a:prstGeom>
              <a:blipFill>
                <a:blip r:embed="rId13"/>
                <a:stretch>
                  <a:fillRect l="-3475" b="-25786"/>
                </a:stretch>
              </a:blipFill>
            </p:spPr>
            <p:txBody>
              <a:bodyPr/>
              <a:lstStyle/>
              <a:p>
                <a:r>
                  <a:rPr lang="en-US">
                    <a:noFill/>
                  </a:rPr>
                  <a:t> </a:t>
                </a:r>
              </a:p>
            </p:txBody>
          </p:sp>
        </mc:Fallback>
      </mc:AlternateContent>
      <p:cxnSp>
        <p:nvCxnSpPr>
          <p:cNvPr id="11" name="Straight Connector 10"/>
          <p:cNvCxnSpPr/>
          <p:nvPr/>
        </p:nvCxnSpPr>
        <p:spPr>
          <a:xfrm>
            <a:off x="9372600" y="687069"/>
            <a:ext cx="0" cy="8936419"/>
          </a:xfrm>
          <a:prstGeom prst="line">
            <a:avLst/>
          </a:prstGeom>
          <a:ln>
            <a:solidFill>
              <a:srgbClr val="799276"/>
            </a:solidFill>
          </a:ln>
        </p:spPr>
        <p:style>
          <a:lnRef idx="1">
            <a:schemeClr val="accent1"/>
          </a:lnRef>
          <a:fillRef idx="0">
            <a:schemeClr val="accent1"/>
          </a:fillRef>
          <a:effectRef idx="0">
            <a:schemeClr val="accent1"/>
          </a:effectRef>
          <a:fontRef idx="minor">
            <a:schemeClr val="tx1"/>
          </a:fontRef>
        </p:style>
      </p:cxnSp>
      <p:sp>
        <p:nvSpPr>
          <p:cNvPr id="38" name="Oval Callout 37"/>
          <p:cNvSpPr/>
          <p:nvPr/>
        </p:nvSpPr>
        <p:spPr>
          <a:xfrm>
            <a:off x="12954000" y="1409700"/>
            <a:ext cx="1815501" cy="960794"/>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3" name="Rectangle 22"/>
              <p:cNvSpPr/>
              <p:nvPr/>
            </p:nvSpPr>
            <p:spPr>
              <a:xfrm>
                <a:off x="10210800" y="2915516"/>
                <a:ext cx="8330282" cy="5504584"/>
              </a:xfrm>
              <a:prstGeom prst="rect">
                <a:avLst/>
              </a:prstGeom>
            </p:spPr>
            <p:txBody>
              <a:bodyPr wrap="square">
                <a:spAutoFit/>
              </a:bodyPr>
              <a:lstStyle/>
              <a:p>
                <a:pPr lvl="0" algn="just">
                  <a:lnSpc>
                    <a:spcPct val="150000"/>
                  </a:lnSpc>
                  <a:spcBef>
                    <a:spcPts val="1200"/>
                  </a:spcBef>
                  <a:defRPr/>
                </a:pP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b</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ad>
                      <m:radPr>
                        <m:degHide m:val="on"/>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rad>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có hệ số là </a:t>
                </a:r>
                <a14:m>
                  <m:oMath xmlns:m="http://schemas.openxmlformats.org/officeDocument/2006/math">
                    <m:rad>
                      <m:radPr>
                        <m:degHide m:val="on"/>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rad>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bậc là 1.</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có hệ số là -2, bậc là 4.</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có hệ số là 1, bậc là 3.</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defRPr/>
                </a:pP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có hệ số là -7, bậc là 4.</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10210800" y="2915516"/>
                <a:ext cx="8330282" cy="5504584"/>
              </a:xfrm>
              <a:prstGeom prst="rect">
                <a:avLst/>
              </a:prstGeom>
              <a:blipFill>
                <a:blip r:embed="rId14"/>
                <a:stretch>
                  <a:fillRect l="-2560" b="-1772"/>
                </a:stretch>
              </a:blipFill>
            </p:spPr>
            <p:txBody>
              <a:bodyPr/>
              <a:lstStyle/>
              <a:p>
                <a:r>
                  <a:rPr lang="en-US">
                    <a:noFill/>
                  </a:rPr>
                  <a:t> </a:t>
                </a:r>
              </a:p>
            </p:txBody>
          </p:sp>
        </mc:Fallback>
      </mc:AlternateContent>
      <p:pic>
        <p:nvPicPr>
          <p:cNvPr id="30" name="Picture 29"/>
          <p:cNvPicPr>
            <a:picLocks noChangeAspect="1"/>
          </p:cNvPicPr>
          <p:nvPr/>
        </p:nvPicPr>
        <p:blipFill>
          <a:blip r:embed="rId15"/>
          <a:stretch>
            <a:fillRect/>
          </a:stretch>
        </p:blipFill>
        <p:spPr>
          <a:xfrm>
            <a:off x="3692133" y="7013371"/>
            <a:ext cx="2526069" cy="2702129"/>
          </a:xfrm>
          <a:prstGeom prst="rect">
            <a:avLst/>
          </a:prstGeom>
        </p:spPr>
      </p:pic>
    </p:spTree>
    <p:extLst>
      <p:ext uri="{BB962C8B-B14F-4D97-AF65-F5344CB8AC3E}">
        <p14:creationId xmlns:p14="http://schemas.microsoft.com/office/powerpoint/2010/main" val="20149062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3">
                                            <p:txEl>
                                              <p:pRg st="1" end="1"/>
                                            </p:txEl>
                                          </p:spTgt>
                                        </p:tgtEl>
                                        <p:attrNameLst>
                                          <p:attrName>style.visibility</p:attrName>
                                        </p:attrNameLst>
                                      </p:cBhvr>
                                      <p:to>
                                        <p:strVal val="visible"/>
                                      </p:to>
                                    </p:set>
                                    <p:animEffect transition="in" filter="wipe(down)">
                                      <p:cBhvr>
                                        <p:cTn id="11" dur="500"/>
                                        <p:tgtEl>
                                          <p:spTgt spid="23">
                                            <p:txEl>
                                              <p:pRg st="1" end="1"/>
                                            </p:txEl>
                                          </p:spTgt>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23">
                                            <p:txEl>
                                              <p:pRg st="2" end="2"/>
                                            </p:txEl>
                                          </p:spTgt>
                                        </p:tgtEl>
                                        <p:attrNameLst>
                                          <p:attrName>style.visibility</p:attrName>
                                        </p:attrNameLst>
                                      </p:cBhvr>
                                      <p:to>
                                        <p:strVal val="visible"/>
                                      </p:to>
                                    </p:set>
                                    <p:animEffect transition="in" filter="randombar(horizontal)">
                                      <p:cBhvr>
                                        <p:cTn id="15" dur="500"/>
                                        <p:tgtEl>
                                          <p:spTgt spid="2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3">
                                            <p:txEl>
                                              <p:pRg st="3" end="3"/>
                                            </p:txEl>
                                          </p:spTgt>
                                        </p:tgtEl>
                                        <p:attrNameLst>
                                          <p:attrName>style.visibility</p:attrName>
                                        </p:attrNameLst>
                                      </p:cBhvr>
                                      <p:to>
                                        <p:strVal val="visible"/>
                                      </p:to>
                                    </p:set>
                                    <p:animEffect transition="in" filter="fade">
                                      <p:cBhvr>
                                        <p:cTn id="19" dur="500"/>
                                        <p:tgtEl>
                                          <p:spTgt spid="23">
                                            <p:txEl>
                                              <p:pRg st="3" end="3"/>
                                            </p:txEl>
                                          </p:spTgt>
                                        </p:tgtEl>
                                      </p:cBhvr>
                                    </p:animEffect>
                                  </p:childTnLst>
                                </p:cTn>
                              </p:par>
                            </p:childTnLst>
                          </p:cTn>
                        </p:par>
                        <p:par>
                          <p:cTn id="20" fill="hold">
                            <p:stCondLst>
                              <p:cond delay="2000"/>
                            </p:stCondLst>
                            <p:childTnLst>
                              <p:par>
                                <p:cTn id="21" presetID="16" presetClass="entr" presetSubtype="21" fill="hold" nodeType="afterEffect">
                                  <p:stCondLst>
                                    <p:cond delay="0"/>
                                  </p:stCondLst>
                                  <p:childTnLst>
                                    <p:set>
                                      <p:cBhvr>
                                        <p:cTn id="22" dur="1" fill="hold">
                                          <p:stCondLst>
                                            <p:cond delay="0"/>
                                          </p:stCondLst>
                                        </p:cTn>
                                        <p:tgtEl>
                                          <p:spTgt spid="23">
                                            <p:txEl>
                                              <p:pRg st="4" end="4"/>
                                            </p:txEl>
                                          </p:spTgt>
                                        </p:tgtEl>
                                        <p:attrNameLst>
                                          <p:attrName>style.visibility</p:attrName>
                                        </p:attrNameLst>
                                      </p:cBhvr>
                                      <p:to>
                                        <p:strVal val="visible"/>
                                      </p:to>
                                    </p:set>
                                    <p:animEffect transition="in" filter="barn(inVertical)">
                                      <p:cBhvr>
                                        <p:cTn id="23"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Picture 29"/>
          <p:cNvPicPr>
            <a:picLocks noChangeAspect="1"/>
          </p:cNvPicPr>
          <p:nvPr/>
        </p:nvPicPr>
        <p:blipFill>
          <a:blip r:embed="rId2"/>
          <a:stretch>
            <a:fillRect/>
          </a:stretch>
        </p:blipFill>
        <p:spPr>
          <a:xfrm>
            <a:off x="304800" y="8653671"/>
            <a:ext cx="1626032" cy="1442829"/>
          </a:xfrm>
          <a:prstGeom prst="rect">
            <a:avLst/>
          </a:prstGeom>
        </p:spPr>
      </p:pic>
      <p:sp>
        <p:nvSpPr>
          <p:cNvPr id="19" name="Rectangle 18"/>
          <p:cNvSpPr/>
          <p:nvPr/>
        </p:nvSpPr>
        <p:spPr>
          <a:xfrm>
            <a:off x="3048000" y="781988"/>
            <a:ext cx="6162264"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1.10 </a:t>
            </a: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Rectangle 19"/>
          <p:cNvSpPr/>
          <p:nvPr/>
        </p:nvSpPr>
        <p:spPr>
          <a:xfrm>
            <a:off x="9223711" y="781988"/>
            <a:ext cx="8763000" cy="942053"/>
          </a:xfrm>
          <a:prstGeom prst="rect">
            <a:avLst/>
          </a:prstGeom>
        </p:spPr>
        <p:txBody>
          <a:bodyPr wrap="square">
            <a:spAutoFit/>
          </a:bodyPr>
          <a:lstStyle/>
          <a:p>
            <a:pPr algn="just" fontAlgn="base">
              <a:lnSpc>
                <a:spcPct val="150000"/>
              </a:lnSpc>
            </a:pPr>
            <a:r>
              <a:rPr lang="en-US" sz="4100" smtClean="0">
                <a:solidFill>
                  <a:srgbClr val="000000"/>
                </a:solidFill>
                <a:latin typeface="Arial" panose="020B0604020202020204" pitchFamily="34" charset="0"/>
                <a:cs typeface="Arial" panose="020B0604020202020204" pitchFamily="34" charset="0"/>
              </a:rPr>
              <a:t>Thu gọn các đa thức sau:</a:t>
            </a:r>
            <a:endParaRPr lang="en-US" sz="4100">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3926542" y="8653671"/>
                <a:ext cx="4495800" cy="1061829"/>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left"/>
                    </m:oMathParaPr>
                    <m:oMath xmlns:m="http://schemas.openxmlformats.org/officeDocument/2006/math">
                      <m:r>
                        <a:rPr lang="en-US" sz="4100" b="0" i="0" smtClean="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3</m:t>
                          </m:r>
                        </m:sup>
                      </m:sSup>
                      <m:r>
                        <a:rPr lang="fr-FR" sz="41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z</m:t>
                      </m:r>
                      <m:r>
                        <a:rPr lang="fr-FR" sz="41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1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9" name="Rectangle 8"/>
              <p:cNvSpPr>
                <a:spLocks noRot="1" noChangeAspect="1" noMove="1" noResize="1" noEditPoints="1" noAdjustHandles="1" noChangeArrowheads="1" noChangeShapeType="1" noTextEdit="1"/>
              </p:cNvSpPr>
              <p:nvPr/>
            </p:nvSpPr>
            <p:spPr>
              <a:xfrm>
                <a:off x="3926542" y="8653671"/>
                <a:ext cx="4495800" cy="106182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3048000" y="2095500"/>
                <a:ext cx="12001197" cy="921663"/>
              </a:xfrm>
              <a:prstGeom prst="rect">
                <a:avLst/>
              </a:prstGeom>
            </p:spPr>
            <p:txBody>
              <a:bodyPr wrap="square">
                <a:spAutoFit/>
              </a:bodyPr>
              <a:lstStyle/>
              <a:p>
                <a:pPr algn="just">
                  <a:lnSpc>
                    <a:spcPct val="150000"/>
                  </a:lnSpc>
                  <a:spcAft>
                    <a:spcPts val="0"/>
                  </a:spcAft>
                </a:pPr>
                <a:r>
                  <a:rPr lang="fr-FR" sz="4100" smtClean="0">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r>
                      <a:rPr lang="fr-FR" sz="41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4</m:t>
                        </m:r>
                      </m:sup>
                    </m:sSup>
                    <m:r>
                      <a:rPr lang="en-US" sz="4100" b="0" i="0" smtClean="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r>
                      <a:rPr lang="en-US" sz="4100" b="0" i="0" smtClean="0">
                        <a:effectLst/>
                        <a:latin typeface="Cambria Math" panose="02040503050406030204" pitchFamily="18" charset="0"/>
                        <a:ea typeface="Calibri" panose="020F0502020204030204" pitchFamily="34" charset="0"/>
                        <a:cs typeface="Times New Roman" panose="02020603050405020304" pitchFamily="18" charset="0"/>
                      </a:rPr>
                      <m:t>+20</m:t>
                    </m:r>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4100" b="0" i="1" smtClean="0">
                        <a:effectLst/>
                        <a:latin typeface="Cambria Math" panose="02040503050406030204" pitchFamily="18" charset="0"/>
                        <a:ea typeface="Calibri" panose="020F0502020204030204" pitchFamily="34" charset="0"/>
                        <a:cs typeface="Times New Roman" panose="02020603050405020304" pitchFamily="18" charset="0"/>
                      </a:rPr>
                      <m:t>+</m:t>
                    </m:r>
                    <m:r>
                      <a:rPr lang="en-US" sz="4100" b="0" i="0" smtClean="0">
                        <a:effectLst/>
                        <a:latin typeface="Cambria Math" panose="02040503050406030204" pitchFamily="18" charset="0"/>
                        <a:ea typeface="Calibri" panose="020F0502020204030204" pitchFamily="34" charset="0"/>
                        <a:cs typeface="Times New Roman" panose="02020603050405020304" pitchFamily="18" charset="0"/>
                      </a:rPr>
                      <m:t>6</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e>
                      <m:sup>
                        <m:r>
                          <a:rPr lang="fr-FR" sz="4100">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r>
                      <a:rPr lang="fr-FR" sz="4100" i="1">
                        <a:effectLst/>
                        <a:latin typeface="Cambria Math" panose="02040503050406030204" pitchFamily="18" charset="0"/>
                        <a:ea typeface="Calibri" panose="020F0502020204030204" pitchFamily="34" charset="0"/>
                        <a:cs typeface="Times New Roman" panose="02020603050405020304" pitchFamily="18" charset="0"/>
                      </a:rPr>
                      <m:t>−</m:t>
                    </m:r>
                    <m:r>
                      <a:rPr lang="fr-FR" sz="41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100">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e>
                      <m:sup>
                        <m:r>
                          <a:rPr lang="fr-FR" sz="4100">
                            <a:latin typeface="Cambria Math" panose="02040503050406030204" pitchFamily="18" charset="0"/>
                            <a:ea typeface="Calibri" panose="020F0502020204030204" pitchFamily="34" charset="0"/>
                            <a:cs typeface="Times New Roman" panose="02020603050405020304" pitchFamily="18" charset="0"/>
                          </a:rPr>
                          <m:t>3</m:t>
                        </m:r>
                      </m:sup>
                    </m:sSup>
                    <m:r>
                      <a:rPr lang="fr-FR" sz="4100" i="1">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4100">
                            <a:effectLst/>
                            <a:latin typeface="Cambria Math" panose="02040503050406030204" pitchFamily="18" charset="0"/>
                            <a:ea typeface="Calibri" panose="020F0502020204030204" pitchFamily="34" charset="0"/>
                            <a:cs typeface="Times New Roman" panose="02020603050405020304" pitchFamily="18" charset="0"/>
                          </a:rPr>
                          <m:t>4</m:t>
                        </m:r>
                      </m:sup>
                    </m:sSup>
                  </m:oMath>
                </a14:m>
                <a:endParaRPr lang="en-US" sz="41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3048000" y="2095500"/>
                <a:ext cx="12001197" cy="921663"/>
              </a:xfrm>
              <a:prstGeom prst="rect">
                <a:avLst/>
              </a:prstGeom>
              <a:blipFill>
                <a:blip r:embed="rId4"/>
                <a:stretch>
                  <a:fillRect l="-1828" b="-2781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3048000" y="6411098"/>
                <a:ext cx="10210800" cy="738664"/>
              </a:xfrm>
              <a:prstGeom prst="rect">
                <a:avLst/>
              </a:prstGeom>
            </p:spPr>
            <p:txBody>
              <a:bodyPr wrap="square">
                <a:spAutoFit/>
              </a:bodyPr>
              <a:lstStyle/>
              <a:p>
                <a:r>
                  <a:rPr lang="fr-FR" sz="4100">
                    <a:solidFill>
                      <a:prstClr val="black"/>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0,6</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−2,7</m:t>
                    </m:r>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0,</m:t>
                    </m:r>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+1,7</m:t>
                    </m:r>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100"/>
              </a:p>
            </p:txBody>
          </p:sp>
        </mc:Choice>
        <mc:Fallback>
          <p:sp>
            <p:nvSpPr>
              <p:cNvPr id="11" name="Rectangle 10"/>
              <p:cNvSpPr>
                <a:spLocks noRot="1" noChangeAspect="1" noMove="1" noResize="1" noEditPoints="1" noAdjustHandles="1" noChangeArrowheads="1" noChangeShapeType="1" noTextEdit="1"/>
              </p:cNvSpPr>
              <p:nvPr/>
            </p:nvSpPr>
            <p:spPr>
              <a:xfrm>
                <a:off x="3048000" y="6411098"/>
                <a:ext cx="10210800" cy="738664"/>
              </a:xfrm>
              <a:prstGeom prst="rect">
                <a:avLst/>
              </a:prstGeom>
              <a:blipFill>
                <a:blip r:embed="rId5"/>
                <a:stretch>
                  <a:fillRect l="-2149" t="-17355" b="-3140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3657600" y="3355141"/>
                <a:ext cx="11838049" cy="1061829"/>
              </a:xfrm>
              <a:prstGeom prst="rect">
                <a:avLst/>
              </a:prstGeom>
            </p:spPr>
            <p:txBody>
              <a:bodyPr wrap="none">
                <a:spAutoFit/>
              </a:bodyPr>
              <a:lstStyle/>
              <a:p>
                <a:pPr>
                  <a:lnSpc>
                    <a:spcPct val="150000"/>
                  </a:lnSpc>
                  <a:spcBef>
                    <a:spcPts val="600"/>
                  </a:spcBef>
                </a:pPr>
                <a14:m>
                  <m:oMathPara xmlns:m="http://schemas.openxmlformats.org/officeDocument/2006/math">
                    <m:oMathParaPr>
                      <m:jc m:val="centerGroup"/>
                    </m:oMathParaPr>
                    <m:oMath xmlns:m="http://schemas.openxmlformats.org/officeDocument/2006/math">
                      <m:r>
                        <a:rPr lang="en-US" sz="41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100">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e>
                        <m:sup>
                          <m:r>
                            <a:rPr lang="fr-FR" sz="4100">
                              <a:latin typeface="Cambria Math" panose="02040503050406030204" pitchFamily="18" charset="0"/>
                              <a:ea typeface="Calibri" panose="020F0502020204030204" pitchFamily="34" charset="0"/>
                              <a:cs typeface="Times New Roman" panose="02020603050405020304" pitchFamily="18" charset="0"/>
                            </a:rPr>
                            <m:t>4</m:t>
                          </m:r>
                        </m:sup>
                      </m:sSup>
                      <m:r>
                        <a:rPr lang="en-US" sz="4100" b="0" i="1" smtClean="0">
                          <a:latin typeface="Cambria Math" panose="02040503050406030204" pitchFamily="18" charset="0"/>
                          <a:ea typeface="Calibri" panose="020F0502020204030204" pitchFamily="34" charset="0"/>
                          <a:cs typeface="Times New Roman" panose="02020603050405020304" pitchFamily="18" charset="0"/>
                        </a:rPr>
                        <m:t>+</m:t>
                      </m:r>
                      <m:d>
                        <m:dPr>
                          <m:ctrlPr>
                            <a:rPr lang="fr-FR" sz="410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4100">
                              <a:latin typeface="Cambria Math" panose="02040503050406030204" pitchFamily="18" charset="0"/>
                              <a:ea typeface="Calibri" panose="020F0502020204030204" pitchFamily="34" charset="0"/>
                              <a:cs typeface="Times New Roman" panose="02020603050405020304" pitchFamily="18" charset="0"/>
                            </a:rPr>
                            <m:t>−2+6</m:t>
                          </m:r>
                        </m:e>
                      </m:d>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e>
                        <m:sup>
                          <m:r>
                            <a:rPr lang="fr-FR" sz="4100">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r>
                        <a:rPr lang="en-US" sz="4100">
                          <a:latin typeface="Cambria Math" panose="02040503050406030204" pitchFamily="18" charset="0"/>
                          <a:ea typeface="Calibri" panose="020F0502020204030204" pitchFamily="34" charset="0"/>
                          <a:cs typeface="Times New Roman" panose="02020603050405020304" pitchFamily="18" charset="0"/>
                        </a:rPr>
                        <m:t>+</m:t>
                      </m:r>
                      <m:d>
                        <m:dPr>
                          <m:ctrlPr>
                            <a:rPr lang="en-US" sz="4100" i="1" smtClean="0">
                              <a:latin typeface="Cambria Math" panose="02040503050406030204" pitchFamily="18" charset="0"/>
                              <a:ea typeface="Calibri" panose="020F0502020204030204" pitchFamily="34" charset="0"/>
                              <a:cs typeface="Times New Roman" panose="02020603050405020304" pitchFamily="18" charset="0"/>
                            </a:rPr>
                          </m:ctrlPr>
                        </m:dPr>
                        <m:e>
                          <m:r>
                            <a:rPr lang="en-US" sz="4100">
                              <a:latin typeface="Cambria Math" panose="02040503050406030204" pitchFamily="18" charset="0"/>
                              <a:ea typeface="Calibri" panose="020F0502020204030204" pitchFamily="34" charset="0"/>
                              <a:cs typeface="Times New Roman" panose="02020603050405020304" pitchFamily="18" charset="0"/>
                            </a:rPr>
                            <m:t>20+1</m:t>
                          </m:r>
                        </m:e>
                      </m:d>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e>
                        <m:sup>
                          <m:r>
                            <a:rPr lang="fr-FR" sz="4100">
                              <a:latin typeface="Cambria Math" panose="02040503050406030204" pitchFamily="18" charset="0"/>
                              <a:ea typeface="Calibri" panose="020F0502020204030204" pitchFamily="34" charset="0"/>
                              <a:cs typeface="Times New Roman" panose="02020603050405020304" pitchFamily="18" charset="0"/>
                            </a:rPr>
                            <m:t>3</m:t>
                          </m:r>
                        </m:sup>
                      </m:sSup>
                      <m:r>
                        <a:rPr lang="fr-FR" sz="4100" i="1">
                          <a:latin typeface="Cambria Math" panose="02040503050406030204" pitchFamily="18" charset="0"/>
                          <a:ea typeface="Calibri" panose="020F0502020204030204" pitchFamily="34" charset="0"/>
                          <a:cs typeface="Times New Roman" panose="02020603050405020304" pitchFamily="18" charset="0"/>
                        </a:rPr>
                        <m:t>−</m:t>
                      </m:r>
                      <m:r>
                        <a:rPr lang="fr-FR" sz="4100">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x</m:t>
                          </m:r>
                        </m:e>
                        <m:sup>
                          <m:r>
                            <a:rPr lang="fr-FR" sz="4100">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e>
                        <m:sup>
                          <m:r>
                            <a:rPr lang="fr-FR" sz="4100">
                              <a:latin typeface="Cambria Math" panose="02040503050406030204" pitchFamily="18" charset="0"/>
                              <a:ea typeface="Calibri" panose="020F0502020204030204" pitchFamily="34" charset="0"/>
                              <a:cs typeface="Times New Roman" panose="02020603050405020304" pitchFamily="18" charset="0"/>
                            </a:rPr>
                            <m:t>2</m:t>
                          </m:r>
                        </m:sup>
                      </m:sSup>
                      <m:r>
                        <a:rPr lang="fr-FR" sz="4100" i="1">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latin typeface="Cambria Math" panose="02040503050406030204" pitchFamily="18" charset="0"/>
                              <a:ea typeface="Calibri" panose="020F0502020204030204" pitchFamily="34" charset="0"/>
                              <a:cs typeface="Times New Roman" panose="02020603050405020304" pitchFamily="18" charset="0"/>
                            </a:rPr>
                            <m:t>y</m:t>
                          </m:r>
                        </m:e>
                        <m:sup>
                          <m:r>
                            <a:rPr lang="fr-FR" sz="4100">
                              <a:latin typeface="Cambria Math" panose="02040503050406030204" pitchFamily="18" charset="0"/>
                              <a:ea typeface="Calibri" panose="020F0502020204030204" pitchFamily="34" charset="0"/>
                              <a:cs typeface="Times New Roman" panose="02020603050405020304" pitchFamily="18" charset="0"/>
                            </a:rPr>
                            <m:t>4</m:t>
                          </m:r>
                        </m:sup>
                      </m:sSup>
                    </m:oMath>
                  </m:oMathPara>
                </a14:m>
                <a:endParaRPr lang="en-US" sz="4100" i="1" smtClean="0">
                  <a:latin typeface="Cambria Math" panose="02040503050406030204" pitchFamily="18" charset="0"/>
                  <a:ea typeface="Calibri" panose="020F0502020204030204" pitchFamily="34" charset="0"/>
                  <a:cs typeface="Times New Roman" panose="02020603050405020304" pitchFamily="18"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3657600" y="3355141"/>
                <a:ext cx="11838049" cy="1061829"/>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3657600" y="4632123"/>
                <a:ext cx="8664936" cy="1061829"/>
              </a:xfrm>
              <a:prstGeom prst="rect">
                <a:avLst/>
              </a:prstGeom>
            </p:spPr>
            <p:txBody>
              <a:bodyPr wrap="none">
                <a:spAutoFit/>
              </a:bodyPr>
              <a:lstStyle/>
              <a:p>
                <a:pPr lvl="0">
                  <a:lnSpc>
                    <a:spcPct val="150000"/>
                  </a:lnSpc>
                  <a:spcBef>
                    <a:spcPts val="600"/>
                  </a:spcBef>
                </a:pPr>
                <a14:m>
                  <m:oMathPara xmlns:m="http://schemas.openxmlformats.org/officeDocument/2006/math">
                    <m:oMathParaPr>
                      <m:jc m:val="centerGroup"/>
                    </m:oMathParaPr>
                    <m:oMath xmlns:m="http://schemas.openxmlformats.org/officeDocument/2006/math">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+21</m:t>
                      </m:r>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oMath>
                  </m:oMathPara>
                </a14:m>
                <a:endParaRPr lang="en-US" sz="4100">
                  <a:solidFill>
                    <a:prstClr val="black"/>
                  </a:solidFill>
                </a:endParaRPr>
              </a:p>
            </p:txBody>
          </p:sp>
        </mc:Choice>
        <mc:Fallback>
          <p:sp>
            <p:nvSpPr>
              <p:cNvPr id="21" name="Rectangle 20"/>
              <p:cNvSpPr>
                <a:spLocks noRot="1" noChangeAspect="1" noMove="1" noResize="1" noEditPoints="1" noAdjustHandles="1" noChangeArrowheads="1" noChangeShapeType="1" noTextEdit="1"/>
              </p:cNvSpPr>
              <p:nvPr/>
            </p:nvSpPr>
            <p:spPr>
              <a:xfrm>
                <a:off x="3657600" y="4632123"/>
                <a:ext cx="8664936" cy="1061829"/>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Rectangle 23"/>
              <p:cNvSpPr/>
              <p:nvPr/>
            </p:nvSpPr>
            <p:spPr>
              <a:xfrm>
                <a:off x="3693459" y="7629944"/>
                <a:ext cx="9658029" cy="738664"/>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41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1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0,6+0,4</m:t>
                          </m:r>
                        </m:e>
                      </m:d>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1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1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−2,7</m:t>
                          </m:r>
                          <m: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+1,7</m:t>
                          </m:r>
                        </m:e>
                      </m:d>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1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1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100">
                  <a:solidFill>
                    <a:prstClr val="black"/>
                  </a:solidFill>
                </a:endParaRPr>
              </a:p>
            </p:txBody>
          </p:sp>
        </mc:Choice>
        <mc:Fallback>
          <p:sp>
            <p:nvSpPr>
              <p:cNvPr id="24" name="Rectangle 23"/>
              <p:cNvSpPr>
                <a:spLocks noRot="1" noChangeAspect="1" noMove="1" noResize="1" noEditPoints="1" noAdjustHandles="1" noChangeArrowheads="1" noChangeShapeType="1" noTextEdit="1"/>
              </p:cNvSpPr>
              <p:nvPr/>
            </p:nvSpPr>
            <p:spPr>
              <a:xfrm>
                <a:off x="3693459" y="7629944"/>
                <a:ext cx="9658029" cy="738664"/>
              </a:xfrm>
              <a:prstGeom prst="rect">
                <a:avLst/>
              </a:prstGeom>
              <a:blipFill>
                <a:blip r:embed="rId8"/>
                <a:stretch>
                  <a:fillRect/>
                </a:stretch>
              </a:blipFill>
            </p:spPr>
            <p:txBody>
              <a:bodyPr/>
              <a:lstStyle/>
              <a:p>
                <a:r>
                  <a:rPr lang="en-US">
                    <a:noFill/>
                  </a:rPr>
                  <a:t> </a:t>
                </a:r>
              </a:p>
            </p:txBody>
          </p:sp>
        </mc:Fallback>
      </mc:AlternateContent>
      <p:pic>
        <p:nvPicPr>
          <p:cNvPr id="25" name="Picture 24"/>
          <p:cNvPicPr>
            <a:picLocks noChangeAspect="1"/>
          </p:cNvPicPr>
          <p:nvPr/>
        </p:nvPicPr>
        <p:blipFill>
          <a:blip r:embed="rId9"/>
          <a:stretch>
            <a:fillRect/>
          </a:stretch>
        </p:blipFill>
        <p:spPr>
          <a:xfrm>
            <a:off x="15511885" y="6743700"/>
            <a:ext cx="2471315" cy="3200400"/>
          </a:xfrm>
          <a:prstGeom prst="rect">
            <a:avLst/>
          </a:prstGeom>
        </p:spPr>
      </p:pic>
      <p:pic>
        <p:nvPicPr>
          <p:cNvPr id="28" name="Picture 27"/>
          <p:cNvPicPr>
            <a:picLocks noChangeAspect="1"/>
          </p:cNvPicPr>
          <p:nvPr/>
        </p:nvPicPr>
        <p:blipFill>
          <a:blip r:embed="rId10"/>
          <a:stretch>
            <a:fillRect/>
          </a:stretch>
        </p:blipFill>
        <p:spPr>
          <a:xfrm>
            <a:off x="384861" y="419100"/>
            <a:ext cx="1572865" cy="1448239"/>
          </a:xfrm>
          <a:prstGeom prst="rect">
            <a:avLst/>
          </a:prstGeom>
        </p:spPr>
      </p:pic>
    </p:spTree>
    <p:extLst>
      <p:ext uri="{BB962C8B-B14F-4D97-AF65-F5344CB8AC3E}">
        <p14:creationId xmlns:p14="http://schemas.microsoft.com/office/powerpoint/2010/main" val="3185925784"/>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anim calcmode="lin" valueType="num">
                                      <p:cBhvr>
                                        <p:cTn id="12" dur="500" fill="hold"/>
                                        <p:tgtEl>
                                          <p:spTgt spid="20"/>
                                        </p:tgtEl>
                                        <p:attrNameLst>
                                          <p:attrName>ppt_x</p:attrName>
                                        </p:attrNameLst>
                                      </p:cBhvr>
                                      <p:tavLst>
                                        <p:tav tm="0">
                                          <p:val>
                                            <p:strVal val="#ppt_x"/>
                                          </p:val>
                                        </p:tav>
                                        <p:tav tm="100000">
                                          <p:val>
                                            <p:strVal val="#ppt_x"/>
                                          </p:val>
                                        </p:tav>
                                      </p:tavLst>
                                    </p:anim>
                                    <p:anim calcmode="lin" valueType="num">
                                      <p:cBhvr>
                                        <p:cTn id="13" dur="500" fill="hold"/>
                                        <p:tgtEl>
                                          <p:spTgt spid="2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anim calcmode="lin" valueType="num">
                                      <p:cBhvr>
                                        <p:cTn id="17" dur="500" fill="hold"/>
                                        <p:tgtEl>
                                          <p:spTgt spid="23"/>
                                        </p:tgtEl>
                                        <p:attrNameLst>
                                          <p:attrName>ppt_x</p:attrName>
                                        </p:attrNameLst>
                                      </p:cBhvr>
                                      <p:tavLst>
                                        <p:tav tm="0">
                                          <p:val>
                                            <p:strVal val="#ppt_x"/>
                                          </p:val>
                                        </p:tav>
                                        <p:tav tm="100000">
                                          <p:val>
                                            <p:strVal val="#ppt_x"/>
                                          </p:val>
                                        </p:tav>
                                      </p:tavLst>
                                    </p:anim>
                                    <p:anim calcmode="lin" valueType="num">
                                      <p:cBhvr>
                                        <p:cTn id="18" dur="500" fill="hold"/>
                                        <p:tgtEl>
                                          <p:spTgt spid="2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par>
                          <p:cTn id="29" fill="hold">
                            <p:stCondLst>
                              <p:cond delay="500"/>
                            </p:stCondLst>
                            <p:childTnLst>
                              <p:par>
                                <p:cTn id="30" presetID="16" presetClass="entr" presetSubtype="21" fill="hold" grpId="0"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inVertic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randombar(horizontal)">
                                      <p:cBhvr>
                                        <p:cTn id="37" dur="500"/>
                                        <p:tgtEl>
                                          <p:spTgt spid="24"/>
                                        </p:tgtEl>
                                      </p:cBhvr>
                                    </p:animEffect>
                                  </p:childTnLst>
                                </p:cTn>
                              </p:par>
                            </p:childTnLst>
                          </p:cTn>
                        </p:par>
                        <p:par>
                          <p:cTn id="38" fill="hold">
                            <p:stCondLst>
                              <p:cond delay="500"/>
                            </p:stCondLst>
                            <p:childTnLst>
                              <p:par>
                                <p:cTn id="39" presetID="22" presetClass="entr" presetSubtype="4"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9" grpId="0"/>
      <p:bldP spid="23" grpId="0"/>
      <p:bldP spid="11" grpId="0"/>
      <p:bldP spid="17" grpId="0"/>
      <p:bldP spid="21" grpId="0"/>
      <p:bldP spid="24"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799276"/>
        </a:solidFill>
        <a:effectLst/>
      </p:bgPr>
    </p:bg>
    <p:spTree>
      <p:nvGrpSpPr>
        <p:cNvPr id="1" name=""/>
        <p:cNvGrpSpPr/>
        <p:nvPr/>
      </p:nvGrpSpPr>
      <p:grpSpPr>
        <a:xfrm>
          <a:off x="0" y="0"/>
          <a:ext cx="0" cy="0"/>
          <a:chOff x="0" y="0"/>
          <a:chExt cx="0" cy="0"/>
        </a:xfrm>
      </p:grpSpPr>
      <p:sp>
        <p:nvSpPr>
          <p:cNvPr id="14" name="Rectangle 13"/>
          <p:cNvSpPr/>
          <p:nvPr/>
        </p:nvSpPr>
        <p:spPr>
          <a:xfrm>
            <a:off x="762000" y="701146"/>
            <a:ext cx="6162264" cy="962251"/>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300" b="1" i="0" u="none" strike="noStrike" kern="1200" cap="none" spc="0" normalizeH="0" baseline="0" noProof="0" smtClean="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1.11 </a:t>
            </a:r>
            <a:r>
              <a:rPr kumimoji="0" lang="nl-NL" sz="4300" b="1" i="0" u="none" strike="noStrike" kern="1200" cap="none" spc="0" normalizeH="0" baseline="0" noProof="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4300" b="1" i="0" u="none" strike="noStrike" kern="1200" cap="none" spc="0" normalizeH="0" baseline="0" noProof="0" smtClean="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rPr>
              <a:t>SGK-tr14)</a:t>
            </a:r>
            <a:endParaRPr kumimoji="0" lang="en-US" sz="4300" b="0" i="0" u="none" strike="noStrike" kern="1200" cap="none" spc="0" normalizeH="0" baseline="0" noProof="0" dirty="0">
              <a:ln>
                <a:noFill/>
              </a:ln>
              <a:solidFill>
                <a:srgbClr val="FFFF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1" name="Rectangle 20"/>
          <p:cNvSpPr/>
          <p:nvPr/>
        </p:nvSpPr>
        <p:spPr>
          <a:xfrm>
            <a:off x="3603621" y="1968072"/>
            <a:ext cx="12910149" cy="942053"/>
          </a:xfrm>
          <a:prstGeom prst="rect">
            <a:avLst/>
          </a:prstGeom>
        </p:spPr>
        <p:txBody>
          <a:bodyPr wrap="square">
            <a:spAutoFit/>
          </a:bodyPr>
          <a:lstStyle/>
          <a:p>
            <a:pPr algn="just" fontAlgn="base">
              <a:lnSpc>
                <a:spcPct val="150000"/>
              </a:lnSpc>
            </a:pPr>
            <a:r>
              <a:rPr lang="en-US" sz="4200">
                <a:solidFill>
                  <a:schemeClr val="bg1"/>
                </a:solidFill>
                <a:latin typeface="Arial" panose="020B0604020202020204" pitchFamily="34" charset="0"/>
                <a:cs typeface="Arial" panose="020B0604020202020204" pitchFamily="34" charset="0"/>
              </a:rPr>
              <a:t>Thu </a:t>
            </a:r>
            <a:r>
              <a:rPr lang="en-US" sz="4200" smtClean="0">
                <a:solidFill>
                  <a:schemeClr val="bg1"/>
                </a:solidFill>
                <a:latin typeface="Arial" panose="020B0604020202020204" pitchFamily="34" charset="0"/>
                <a:cs typeface="Arial" panose="020B0604020202020204" pitchFamily="34" charset="0"/>
              </a:rPr>
              <a:t>gọn (nếu cần) </a:t>
            </a:r>
            <a:r>
              <a:rPr lang="en-US" sz="4200">
                <a:solidFill>
                  <a:schemeClr val="bg1"/>
                </a:solidFill>
                <a:latin typeface="Arial" panose="020B0604020202020204" pitchFamily="34" charset="0"/>
                <a:cs typeface="Arial" panose="020B0604020202020204" pitchFamily="34" charset="0"/>
              </a:rPr>
              <a:t>và tìm bậc </a:t>
            </a:r>
            <a:r>
              <a:rPr lang="en-US" sz="4200">
                <a:solidFill>
                  <a:schemeClr val="bg1"/>
                </a:solidFill>
                <a:latin typeface="Arial" panose="020B0604020202020204" pitchFamily="34" charset="0"/>
                <a:cs typeface="Arial" panose="020B0604020202020204" pitchFamily="34" charset="0"/>
              </a:rPr>
              <a:t>của </a:t>
            </a:r>
            <a:r>
              <a:rPr lang="en-US" sz="4200" smtClean="0">
                <a:solidFill>
                  <a:schemeClr val="bg1"/>
                </a:solidFill>
                <a:latin typeface="Arial" panose="020B0604020202020204" pitchFamily="34" charset="0"/>
                <a:cs typeface="Arial" panose="020B0604020202020204" pitchFamily="34" charset="0"/>
              </a:rPr>
              <a:t>mỗi đa thức:</a:t>
            </a:r>
            <a:endParaRPr lang="en-US" sz="420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6" name="Rectangle 5"/>
              <p:cNvSpPr/>
              <p:nvPr/>
            </p:nvSpPr>
            <p:spPr>
              <a:xfrm>
                <a:off x="835431" y="4000500"/>
                <a:ext cx="7210372" cy="738664"/>
              </a:xfrm>
              <a:prstGeom prst="rect">
                <a:avLst/>
              </a:prstGeom>
            </p:spPr>
            <p:txBody>
              <a:bodyPr wrap="none">
                <a:spAutoFit/>
              </a:bodyPr>
              <a:lstStyle/>
              <a:p>
                <a:r>
                  <a:rPr lang="fr-FR" sz="4200" smtClean="0">
                    <a:solidFill>
                      <a:prstClr val="white"/>
                    </a:solidFill>
                    <a:latin typeface="Arial" panose="020B0604020202020204" pitchFamily="34" charset="0"/>
                    <a:ea typeface="Calibri" panose="020F0502020204030204" pitchFamily="34" charset="0"/>
                    <a:cs typeface="Arial" panose="020B0604020202020204" pitchFamily="34" charset="0"/>
                  </a:rPr>
                  <a:t>a) </a:t>
                </a:r>
                <a14:m>
                  <m:oMath xmlns:m="http://schemas.openxmlformats.org/officeDocument/2006/math">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en-US" sz="4200" b="0" i="0"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200" b="0" i="1"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en-US"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4</m:t>
                        </m:r>
                      </m:sup>
                    </m:s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sz="4200"/>
              </a:p>
            </p:txBody>
          </p:sp>
        </mc:Choice>
        <mc:Fallback>
          <p:sp>
            <p:nvSpPr>
              <p:cNvPr id="6" name="Rectangle 5"/>
              <p:cNvSpPr>
                <a:spLocks noRot="1" noChangeAspect="1" noMove="1" noResize="1" noEditPoints="1" noAdjustHandles="1" noChangeArrowheads="1" noChangeShapeType="1" noTextEdit="1"/>
              </p:cNvSpPr>
              <p:nvPr/>
            </p:nvSpPr>
            <p:spPr>
              <a:xfrm>
                <a:off x="835431" y="4000500"/>
                <a:ext cx="7210372" cy="738664"/>
              </a:xfrm>
              <a:prstGeom prst="rect">
                <a:avLst/>
              </a:prstGeom>
              <a:blipFill>
                <a:blip r:embed="rId2"/>
                <a:stretch>
                  <a:fillRect l="-3212" t="-18182" b="-3553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9763320" y="4008194"/>
                <a:ext cx="7768089" cy="738664"/>
              </a:xfrm>
              <a:prstGeom prst="rect">
                <a:avLst/>
              </a:prstGeom>
            </p:spPr>
            <p:txBody>
              <a:bodyPr wrap="none">
                <a:spAutoFit/>
              </a:bodyPr>
              <a:lstStyle/>
              <a:p>
                <a:r>
                  <a:rPr lang="fr-FR" sz="4200">
                    <a:solidFill>
                      <a:prstClr val="white"/>
                    </a:solidFill>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+8</m:t>
                    </m:r>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xy</m:t>
                    </m:r>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oMath>
                </a14:m>
                <a:endParaRPr lang="en-US" sz="4200"/>
              </a:p>
            </p:txBody>
          </p:sp>
        </mc:Choice>
        <mc:Fallback>
          <p:sp>
            <p:nvSpPr>
              <p:cNvPr id="9" name="Rectangle 8"/>
              <p:cNvSpPr>
                <a:spLocks noRot="1" noChangeAspect="1" noMove="1" noResize="1" noEditPoints="1" noAdjustHandles="1" noChangeArrowheads="1" noChangeShapeType="1" noTextEdit="1"/>
              </p:cNvSpPr>
              <p:nvPr/>
            </p:nvSpPr>
            <p:spPr>
              <a:xfrm>
                <a:off x="9763320" y="4008194"/>
                <a:ext cx="7768089" cy="738664"/>
              </a:xfrm>
              <a:prstGeom prst="rect">
                <a:avLst/>
              </a:prstGeom>
              <a:blipFill>
                <a:blip r:embed="rId3"/>
                <a:stretch>
                  <a:fillRect l="-3061" t="-19008" b="-3553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1326142" y="5297401"/>
                <a:ext cx="5431743" cy="73866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200" b="0" i="1" smtClean="0">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+3</m:t>
                      </m:r>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+1</m:t>
                      </m:r>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 </m:t>
                      </m:r>
                    </m:oMath>
                  </m:oMathPara>
                </a14:m>
                <a:endParaRPr lang="en-US" sz="4200"/>
              </a:p>
            </p:txBody>
          </p:sp>
        </mc:Choice>
        <mc:Fallback>
          <p:sp>
            <p:nvSpPr>
              <p:cNvPr id="10" name="Rectangle 9"/>
              <p:cNvSpPr>
                <a:spLocks noRot="1" noChangeAspect="1" noMove="1" noResize="1" noEditPoints="1" noAdjustHandles="1" noChangeArrowheads="1" noChangeShapeType="1" noTextEdit="1"/>
              </p:cNvSpPr>
              <p:nvPr/>
            </p:nvSpPr>
            <p:spPr>
              <a:xfrm>
                <a:off x="1326142" y="5297401"/>
                <a:ext cx="5431743" cy="73866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1553580" y="6645414"/>
                <a:ext cx="3510898" cy="738664"/>
              </a:xfrm>
              <a:prstGeom prst="rect">
                <a:avLst/>
              </a:prstGeom>
            </p:spPr>
            <p:txBody>
              <a:bodyPr wrap="none">
                <a:spAutoFit/>
              </a:bodyPr>
              <a:lstStyle/>
              <a:p>
                <a14:m>
                  <m:oMath xmlns:m="http://schemas.openxmlformats.org/officeDocument/2006/math">
                    <m:r>
                      <a:rPr lang="fr-FR" sz="4200" i="1" smtClean="0">
                        <a:solidFill>
                          <a:prstClr val="white"/>
                        </a:solidFill>
                        <a:latin typeface="Cambria Math" panose="02040503050406030204" pitchFamily="18" charset="0"/>
                        <a:ea typeface="Cambria Math" panose="02040503050406030204" pitchFamily="18" charset="0"/>
                        <a:cs typeface="Arial" panose="020B0604020202020204" pitchFamily="34" charset="0"/>
                      </a:rPr>
                      <m:t>→</m:t>
                    </m:r>
                  </m:oMath>
                </a14:m>
                <a:r>
                  <a:rPr lang="fr-FR" sz="4200" smtClean="0">
                    <a:solidFill>
                      <a:prstClr val="white"/>
                    </a:solidFill>
                    <a:latin typeface="Arial" panose="020B0604020202020204" pitchFamily="34" charset="0"/>
                    <a:ea typeface="Calibri" panose="020F0502020204030204" pitchFamily="34" charset="0"/>
                    <a:cs typeface="Arial" panose="020B0604020202020204" pitchFamily="34" charset="0"/>
                  </a:rPr>
                  <a:t> Có </a:t>
                </a:r>
                <a:r>
                  <a:rPr lang="fr-FR" sz="4200">
                    <a:solidFill>
                      <a:prstClr val="white"/>
                    </a:solidFill>
                    <a:latin typeface="Arial" panose="020B0604020202020204" pitchFamily="34" charset="0"/>
                    <a:ea typeface="Calibri" panose="020F0502020204030204" pitchFamily="34" charset="0"/>
                    <a:cs typeface="Arial" panose="020B0604020202020204" pitchFamily="34" charset="0"/>
                  </a:rPr>
                  <a:t>bậc là 4</a:t>
                </a:r>
                <a:endParaRPr lang="en-US" sz="4200"/>
              </a:p>
            </p:txBody>
          </p:sp>
        </mc:Choice>
        <mc:Fallback>
          <p:sp>
            <p:nvSpPr>
              <p:cNvPr id="11" name="Rectangle 10"/>
              <p:cNvSpPr>
                <a:spLocks noRot="1" noChangeAspect="1" noMove="1" noResize="1" noEditPoints="1" noAdjustHandles="1" noChangeArrowheads="1" noChangeShapeType="1" noTextEdit="1"/>
              </p:cNvSpPr>
              <p:nvPr/>
            </p:nvSpPr>
            <p:spPr>
              <a:xfrm>
                <a:off x="1553580" y="6645414"/>
                <a:ext cx="3510898" cy="738664"/>
              </a:xfrm>
              <a:prstGeom prst="rect">
                <a:avLst/>
              </a:prstGeom>
              <a:blipFill>
                <a:blip r:embed="rId5"/>
                <a:stretch>
                  <a:fillRect t="-18182" r="-5556" b="-35537"/>
                </a:stretch>
              </a:blipFill>
            </p:spPr>
            <p:txBody>
              <a:bodyPr/>
              <a:lstStyle/>
              <a:p>
                <a:r>
                  <a:rPr lang="en-US">
                    <a:noFill/>
                  </a:rPr>
                  <a:t> </a:t>
                </a:r>
              </a:p>
            </p:txBody>
          </p:sp>
        </mc:Fallback>
      </mc:AlternateContent>
      <p:cxnSp>
        <p:nvCxnSpPr>
          <p:cNvPr id="13" name="Straight Connector 12"/>
          <p:cNvCxnSpPr/>
          <p:nvPr/>
        </p:nvCxnSpPr>
        <p:spPr>
          <a:xfrm>
            <a:off x="8991600" y="3836338"/>
            <a:ext cx="0" cy="7936562"/>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6" name="Rectangle 25"/>
              <p:cNvSpPr/>
              <p:nvPr/>
            </p:nvSpPr>
            <p:spPr>
              <a:xfrm>
                <a:off x="10369555" y="5297401"/>
                <a:ext cx="2859693" cy="73866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=8</m:t>
                      </m:r>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xy</m:t>
                      </m:r>
                      <m:r>
                        <a:rPr lang="fr-FR"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200" i="1">
                              <a:solidFill>
                                <a:prstClr val="white"/>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200">
                              <a:solidFill>
                                <a:prstClr val="white"/>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sz="4200"/>
              </a:p>
            </p:txBody>
          </p:sp>
        </mc:Choice>
        <mc:Fallback>
          <p:sp>
            <p:nvSpPr>
              <p:cNvPr id="26" name="Rectangle 25"/>
              <p:cNvSpPr>
                <a:spLocks noRot="1" noChangeAspect="1" noMove="1" noResize="1" noEditPoints="1" noAdjustHandles="1" noChangeArrowheads="1" noChangeShapeType="1" noTextEdit="1"/>
              </p:cNvSpPr>
              <p:nvPr/>
            </p:nvSpPr>
            <p:spPr>
              <a:xfrm>
                <a:off x="10369555" y="5297401"/>
                <a:ext cx="2859693" cy="738664"/>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7" name="Rectangle 26"/>
              <p:cNvSpPr/>
              <p:nvPr/>
            </p:nvSpPr>
            <p:spPr>
              <a:xfrm>
                <a:off x="10287000" y="6491525"/>
                <a:ext cx="3629520" cy="1061829"/>
              </a:xfrm>
              <a:prstGeom prst="rect">
                <a:avLst/>
              </a:prstGeom>
            </p:spPr>
            <p:txBody>
              <a:bodyPr wrap="none">
                <a:spAutoFit/>
              </a:bodyPr>
              <a:lstStyle/>
              <a:p>
                <a:pPr lvl="0" algn="just">
                  <a:lnSpc>
                    <a:spcPct val="150000"/>
                  </a:lnSpc>
                </a:pPr>
                <a14:m>
                  <m:oMath xmlns:m="http://schemas.openxmlformats.org/officeDocument/2006/math">
                    <m:r>
                      <a:rPr lang="fr-FR" sz="4200" i="1">
                        <a:solidFill>
                          <a:prstClr val="white"/>
                        </a:solidFill>
                        <a:latin typeface="Cambria Math" panose="02040503050406030204" pitchFamily="18" charset="0"/>
                        <a:ea typeface="Cambria Math" panose="02040503050406030204" pitchFamily="18" charset="0"/>
                        <a:cs typeface="Arial" panose="020B0604020202020204" pitchFamily="34" charset="0"/>
                      </a:rPr>
                      <m:t>→ </m:t>
                    </m:r>
                  </m:oMath>
                </a14:m>
                <a:r>
                  <a:rPr lang="fr-FR" sz="4200">
                    <a:solidFill>
                      <a:prstClr val="white"/>
                    </a:solidFill>
                    <a:latin typeface="Arial" panose="020B0604020202020204" pitchFamily="34" charset="0"/>
                    <a:ea typeface="Calibri" panose="020F0502020204030204" pitchFamily="34" charset="0"/>
                    <a:cs typeface="Arial" panose="020B0604020202020204" pitchFamily="34" charset="0"/>
                  </a:rPr>
                  <a:t>Có bậc là 2.</a:t>
                </a:r>
                <a:endParaRPr lang="en-US" sz="4200">
                  <a:solidFill>
                    <a:prstClr val="white"/>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10287000" y="6491525"/>
                <a:ext cx="3629520" cy="1061829"/>
              </a:xfrm>
              <a:prstGeom prst="rect">
                <a:avLst/>
              </a:prstGeom>
              <a:blipFill>
                <a:blip r:embed="rId7"/>
                <a:stretch>
                  <a:fillRect r="-5546" b="-14368"/>
                </a:stretch>
              </a:blipFill>
            </p:spPr>
            <p:txBody>
              <a:bodyPr/>
              <a:lstStyle/>
              <a:p>
                <a:r>
                  <a:rPr lang="en-US">
                    <a:noFill/>
                  </a:rPr>
                  <a:t> </a:t>
                </a:r>
              </a:p>
            </p:txBody>
          </p:sp>
        </mc:Fallback>
      </mc:AlternateContent>
      <p:pic>
        <p:nvPicPr>
          <p:cNvPr id="28" name="Picture 27"/>
          <p:cNvPicPr>
            <a:picLocks noChangeAspect="1"/>
          </p:cNvPicPr>
          <p:nvPr/>
        </p:nvPicPr>
        <p:blipFill>
          <a:blip r:embed="rId8"/>
          <a:stretch>
            <a:fillRect/>
          </a:stretch>
        </p:blipFill>
        <p:spPr>
          <a:xfrm>
            <a:off x="16306800" y="209998"/>
            <a:ext cx="1786283" cy="1731414"/>
          </a:xfrm>
          <a:prstGeom prst="rect">
            <a:avLst/>
          </a:prstGeom>
        </p:spPr>
      </p:pic>
      <p:pic>
        <p:nvPicPr>
          <p:cNvPr id="29" name="Picture 28"/>
          <p:cNvPicPr>
            <a:picLocks noChangeAspect="1"/>
          </p:cNvPicPr>
          <p:nvPr/>
        </p:nvPicPr>
        <p:blipFill>
          <a:blip r:embed="rId9"/>
          <a:stretch>
            <a:fillRect/>
          </a:stretch>
        </p:blipFill>
        <p:spPr>
          <a:xfrm>
            <a:off x="7620000" y="7179318"/>
            <a:ext cx="1883827" cy="2840982"/>
          </a:xfrm>
          <a:prstGeom prst="rect">
            <a:avLst/>
          </a:prstGeom>
        </p:spPr>
      </p:pic>
      <p:pic>
        <p:nvPicPr>
          <p:cNvPr id="31" name="Picture 30"/>
          <p:cNvPicPr>
            <a:picLocks noChangeAspect="1"/>
          </p:cNvPicPr>
          <p:nvPr/>
        </p:nvPicPr>
        <p:blipFill>
          <a:blip r:embed="rId10"/>
          <a:stretch>
            <a:fillRect/>
          </a:stretch>
        </p:blipFill>
        <p:spPr>
          <a:xfrm>
            <a:off x="17184674" y="8762167"/>
            <a:ext cx="908409" cy="1408232"/>
          </a:xfrm>
          <a:prstGeom prst="rect">
            <a:avLst/>
          </a:prstGeom>
        </p:spPr>
      </p:pic>
      <p:pic>
        <p:nvPicPr>
          <p:cNvPr id="32" name="Picture 31"/>
          <p:cNvPicPr>
            <a:picLocks noChangeAspect="1"/>
          </p:cNvPicPr>
          <p:nvPr/>
        </p:nvPicPr>
        <p:blipFill>
          <a:blip r:embed="rId11"/>
          <a:stretch>
            <a:fillRect/>
          </a:stretch>
        </p:blipFill>
        <p:spPr>
          <a:xfrm rot="18690423">
            <a:off x="368983" y="9115002"/>
            <a:ext cx="928108" cy="1103010"/>
          </a:xfrm>
          <a:prstGeom prst="rect">
            <a:avLst/>
          </a:prstGeom>
        </p:spPr>
      </p:pic>
    </p:spTree>
    <p:extLst>
      <p:ext uri="{BB962C8B-B14F-4D97-AF65-F5344CB8AC3E}">
        <p14:creationId xmlns:p14="http://schemas.microsoft.com/office/powerpoint/2010/main" val="3537298409"/>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par>
                          <p:cTn id="23" fill="hold">
                            <p:stCondLst>
                              <p:cond delay="500"/>
                            </p:stCondLst>
                            <p:childTnLst>
                              <p:par>
                                <p:cTn id="24" presetID="22" presetClass="entr" presetSubtype="4"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barn(inVertical)">
                                      <p:cBhvr>
                                        <p:cTn id="31" dur="500"/>
                                        <p:tgtEl>
                                          <p:spTgt spid="26"/>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1" grpId="0"/>
      <p:bldP spid="6" grpId="0"/>
      <p:bldP spid="9" grpId="0"/>
      <p:bldP spid="10" grpId="0"/>
      <p:bldP spid="11" grpId="0"/>
      <p:bldP spid="26" grpId="0"/>
      <p:bldP spid="2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8" name="Freeform 8"/>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2" name="Freeform 12"/>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3" name="Freeform 13"/>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15" name="Freeform 15"/>
          <p:cNvSpPr/>
          <p:nvPr/>
        </p:nvSpPr>
        <p:spPr>
          <a:xfrm rot="-2774507" flipH="1">
            <a:off x="2866543" y="2020931"/>
            <a:ext cx="2807679" cy="1285683"/>
          </a:xfrm>
          <a:custGeom>
            <a:avLst/>
            <a:gdLst/>
            <a:ahLst/>
            <a:cxnLst/>
            <a:rect l="l" t="t" r="r" b="b"/>
            <a:pathLst>
              <a:path w="2807679" h="1285683">
                <a:moveTo>
                  <a:pt x="2807678" y="0"/>
                </a:moveTo>
                <a:lnTo>
                  <a:pt x="0" y="0"/>
                </a:lnTo>
                <a:lnTo>
                  <a:pt x="0" y="1285683"/>
                </a:lnTo>
                <a:lnTo>
                  <a:pt x="2807678" y="1285683"/>
                </a:lnTo>
                <a:lnTo>
                  <a:pt x="2807678"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0" name="Freeform 20"/>
          <p:cNvSpPr/>
          <p:nvPr/>
        </p:nvSpPr>
        <p:spPr>
          <a:xfrm>
            <a:off x="687817" y="8354905"/>
            <a:ext cx="1001258" cy="1441602"/>
          </a:xfrm>
          <a:custGeom>
            <a:avLst/>
            <a:gdLst/>
            <a:ahLst/>
            <a:cxnLst/>
            <a:rect l="l" t="t" r="r" b="b"/>
            <a:pathLst>
              <a:path w="1001258" h="1441602">
                <a:moveTo>
                  <a:pt x="0" y="0"/>
                </a:moveTo>
                <a:lnTo>
                  <a:pt x="1001258" y="0"/>
                </a:lnTo>
                <a:lnTo>
                  <a:pt x="1001258" y="1441602"/>
                </a:lnTo>
                <a:lnTo>
                  <a:pt x="0" y="1441602"/>
                </a:lnTo>
                <a:lnTo>
                  <a:pt x="0" y="0"/>
                </a:lnTo>
                <a:close/>
              </a:path>
            </a:pathLst>
          </a:custGeom>
          <a:blipFill>
            <a:blip r:embed="rId12">
              <a:extLst>
                <a:ext uri="{96DAC541-7B7A-43D3-8B79-37D633B846F1}">
                  <asvg:svgBlip xmlns:asvg="http://schemas.microsoft.com/office/drawing/2016/SVG/main" xmlns="" r:embed="rId21"/>
                </a:ext>
              </a:extLst>
            </a:blip>
            <a:stretch>
              <a:fillRect/>
            </a:stretch>
          </a:blipFill>
        </p:spPr>
      </p:sp>
      <p:sp>
        <p:nvSpPr>
          <p:cNvPr id="21" name="Freeform 21"/>
          <p:cNvSpPr/>
          <p:nvPr/>
        </p:nvSpPr>
        <p:spPr>
          <a:xfrm rot="-3741713" flipV="1">
            <a:off x="16309758" y="8094121"/>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2" name="Freeform 22"/>
          <p:cNvSpPr/>
          <p:nvPr/>
        </p:nvSpPr>
        <p:spPr>
          <a:xfrm rot="-5400000">
            <a:off x="8647843" y="7097795"/>
            <a:ext cx="858964" cy="4114800"/>
          </a:xfrm>
          <a:custGeom>
            <a:avLst/>
            <a:gdLst/>
            <a:ahLst/>
            <a:cxnLst/>
            <a:rect l="l" t="t" r="r" b="b"/>
            <a:pathLst>
              <a:path w="858964" h="4114800">
                <a:moveTo>
                  <a:pt x="0" y="0"/>
                </a:moveTo>
                <a:lnTo>
                  <a:pt x="858964" y="0"/>
                </a:lnTo>
                <a:lnTo>
                  <a:pt x="858964" y="4114800"/>
                </a:lnTo>
                <a:lnTo>
                  <a:pt x="0" y="411480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23" name="Freeform 23"/>
          <p:cNvSpPr/>
          <p:nvPr/>
        </p:nvSpPr>
        <p:spPr>
          <a:xfrm rot="8387412" flipV="1">
            <a:off x="346728" y="498611"/>
            <a:ext cx="2041001" cy="1005657"/>
          </a:xfrm>
          <a:custGeom>
            <a:avLst/>
            <a:gdLst/>
            <a:ahLst/>
            <a:cxnLst/>
            <a:rect l="l" t="t" r="r" b="b"/>
            <a:pathLst>
              <a:path w="2041001" h="1005657">
                <a:moveTo>
                  <a:pt x="0" y="1005657"/>
                </a:moveTo>
                <a:lnTo>
                  <a:pt x="2041000" y="1005657"/>
                </a:lnTo>
                <a:lnTo>
                  <a:pt x="2041000" y="0"/>
                </a:lnTo>
                <a:lnTo>
                  <a:pt x="0" y="0"/>
                </a:lnTo>
                <a:lnTo>
                  <a:pt x="0" y="1005657"/>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24" name="Freeform 24"/>
          <p:cNvSpPr/>
          <p:nvPr/>
        </p:nvSpPr>
        <p:spPr>
          <a:xfrm>
            <a:off x="16796868" y="595185"/>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p:spPr>
      </p:sp>
      <p:grpSp>
        <p:nvGrpSpPr>
          <p:cNvPr id="27" name="Group 26"/>
          <p:cNvGrpSpPr/>
          <p:nvPr/>
        </p:nvGrpSpPr>
        <p:grpSpPr>
          <a:xfrm>
            <a:off x="4128355" y="2287418"/>
            <a:ext cx="10806845" cy="4913482"/>
            <a:chOff x="4354085" y="1526225"/>
            <a:chExt cx="9446480" cy="4173627"/>
          </a:xfrm>
        </p:grpSpPr>
        <p:sp>
          <p:nvSpPr>
            <p:cNvPr id="28" name="Freeform 5"/>
            <p:cNvSpPr/>
            <p:nvPr/>
          </p:nvSpPr>
          <p:spPr>
            <a:xfrm>
              <a:off x="4354085" y="1526225"/>
              <a:ext cx="9446480" cy="4173627"/>
            </a:xfrm>
            <a:custGeom>
              <a:avLst/>
              <a:gdLst/>
              <a:ahLst/>
              <a:cxnLst/>
              <a:rect l="l" t="t" r="r" b="b"/>
              <a:pathLst>
                <a:path w="9446480" h="4173627">
                  <a:moveTo>
                    <a:pt x="0" y="0"/>
                  </a:moveTo>
                  <a:lnTo>
                    <a:pt x="9446480" y="0"/>
                  </a:lnTo>
                  <a:lnTo>
                    <a:pt x="9446480" y="4173627"/>
                  </a:lnTo>
                  <a:lnTo>
                    <a:pt x="0" y="4173627"/>
                  </a:lnTo>
                  <a:lnTo>
                    <a:pt x="0" y="0"/>
                  </a:lnTo>
                  <a:close/>
                </a:path>
              </a:pathLst>
            </a:custGeom>
            <a:blipFill>
              <a:blip r:embed="rId30">
                <a:extLst>
                  <a:ext uri="{96DAC541-7B7A-43D3-8B79-37D633B846F1}">
                    <asvg:svgBlip xmlns:asvg="http://schemas.microsoft.com/office/drawing/2016/SVG/main" xmlns="" r:embed="rId5"/>
                  </a:ext>
                </a:extLst>
              </a:blip>
              <a:stretch>
                <a:fillRect/>
              </a:stretch>
            </a:blipFill>
          </p:spPr>
        </p:sp>
        <p:sp>
          <p:nvSpPr>
            <p:cNvPr id="29" name="Freeform 6"/>
            <p:cNvSpPr/>
            <p:nvPr/>
          </p:nvSpPr>
          <p:spPr>
            <a:xfrm>
              <a:off x="4560315" y="1617341"/>
              <a:ext cx="9034021" cy="3882321"/>
            </a:xfrm>
            <a:custGeom>
              <a:avLst/>
              <a:gdLst/>
              <a:ahLst/>
              <a:cxnLst/>
              <a:rect l="l" t="t" r="r" b="b"/>
              <a:pathLst>
                <a:path w="9034021" h="3991395">
                  <a:moveTo>
                    <a:pt x="0" y="0"/>
                  </a:moveTo>
                  <a:lnTo>
                    <a:pt x="9034020" y="0"/>
                  </a:lnTo>
                  <a:lnTo>
                    <a:pt x="9034020" y="3991395"/>
                  </a:lnTo>
                  <a:lnTo>
                    <a:pt x="0" y="3991395"/>
                  </a:lnTo>
                  <a:lnTo>
                    <a:pt x="0" y="0"/>
                  </a:lnTo>
                  <a:close/>
                </a:path>
              </a:pathLst>
            </a:custGeom>
            <a:blipFill>
              <a:blip r:embed="rId31">
                <a:extLst>
                  <a:ext uri="{96DAC541-7B7A-43D3-8B79-37D633B846F1}">
                    <asvg:svgBlip xmlns:asvg="http://schemas.microsoft.com/office/drawing/2016/SVG/main" xmlns="" r:embed="rId7"/>
                  </a:ext>
                </a:extLst>
              </a:blip>
              <a:stretch>
                <a:fillRect/>
              </a:stretch>
            </a:blipFill>
          </p:spPr>
        </p:sp>
      </p:grpSp>
      <p:sp>
        <p:nvSpPr>
          <p:cNvPr id="31" name="Rectangle 30"/>
          <p:cNvSpPr/>
          <p:nvPr/>
        </p:nvSpPr>
        <p:spPr>
          <a:xfrm>
            <a:off x="4959777" y="3695933"/>
            <a:ext cx="9144000" cy="1609736"/>
          </a:xfrm>
          <a:prstGeom prst="rect">
            <a:avLst/>
          </a:prstGeom>
        </p:spPr>
        <p:txBody>
          <a:bodyPr>
            <a:spAutoFit/>
          </a:bodyPr>
          <a:lstStyle/>
          <a:p>
            <a:pPr lvl="0" algn="ctr">
              <a:lnSpc>
                <a:spcPct val="150000"/>
              </a:lnSpc>
            </a:pPr>
            <a:r>
              <a:rPr lang="en-US" sz="7500" b="1">
                <a:solidFill>
                  <a:srgbClr val="5B96A9"/>
                </a:solidFill>
                <a:latin typeface="Arial" panose="020B0604020202020204" pitchFamily="34" charset="0"/>
                <a:cs typeface="Arial" panose="020B0604020202020204" pitchFamily="34" charset="0"/>
              </a:rPr>
              <a:t>VẬN DỤNG</a:t>
            </a:r>
            <a:endParaRPr kumimoji="0" lang="en-US" sz="7500" b="1" i="0" u="none" strike="noStrike" kern="1200" cap="none" spc="0" normalizeH="0" baseline="0" noProof="0">
              <a:ln>
                <a:noFill/>
              </a:ln>
              <a:solidFill>
                <a:srgbClr val="5B96A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224509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4282200" y="736111"/>
            <a:ext cx="10272000" cy="3873989"/>
            <a:chOff x="4033548" y="287531"/>
            <a:chExt cx="10272000" cy="3873989"/>
          </a:xfrm>
        </p:grpSpPr>
        <p:grpSp>
          <p:nvGrpSpPr>
            <p:cNvPr id="16" name="Group 2"/>
            <p:cNvGrpSpPr/>
            <p:nvPr/>
          </p:nvGrpSpPr>
          <p:grpSpPr>
            <a:xfrm>
              <a:off x="5289364" y="287531"/>
              <a:ext cx="7772401" cy="3873989"/>
              <a:chOff x="-160593" y="-28575"/>
              <a:chExt cx="2932533" cy="841375"/>
            </a:xfrm>
          </p:grpSpPr>
          <p:sp>
            <p:nvSpPr>
              <p:cNvPr id="18" name="Freeform 3"/>
              <p:cNvSpPr/>
              <p:nvPr/>
            </p:nvSpPr>
            <p:spPr>
              <a:xfrm>
                <a:off x="-160593" y="29859"/>
                <a:ext cx="2932533" cy="272376"/>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6">
                  <a:lumMod val="75000"/>
                </a:schemeClr>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Google Shape;7771;p33"/>
            <p:cNvSpPr txBox="1">
              <a:spLocks/>
            </p:cNvSpPr>
            <p:nvPr/>
          </p:nvSpPr>
          <p:spPr>
            <a:xfrm>
              <a:off x="4033548"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marL="0" marR="0" lvl="0" indent="0" algn="ctr" defTabSz="914400" rtl="0" eaLnBrk="1" fontAlgn="auto" latinLnBrk="0" hangingPunct="1">
                <a:lnSpc>
                  <a:spcPct val="100000"/>
                </a:lnSpc>
                <a:spcBef>
                  <a:spcPts val="0"/>
                </a:spcBef>
                <a:spcAft>
                  <a:spcPts val="0"/>
                </a:spcAft>
                <a:buClr>
                  <a:srgbClr val="04596F"/>
                </a:buClr>
                <a:buSzPts val="3500"/>
                <a:buFont typeface="Kavoon"/>
                <a:buNone/>
                <a:tabLst/>
                <a:defRPr/>
              </a:pPr>
              <a:r>
                <a:rPr kumimoji="0" lang="en-US" sz="5800" b="1" i="0" u="none" strike="noStrike" kern="0" cap="none" spc="0" normalizeH="0" baseline="0" noProof="0" dirty="0">
                  <a:ln>
                    <a:noFill/>
                  </a:ln>
                  <a:solidFill>
                    <a:schemeClr val="bg1"/>
                  </a:solidFill>
                  <a:effectLst/>
                  <a:uLnTx/>
                  <a:uFillTx/>
                  <a:latin typeface="Arial" panose="020B0604020202020204" pitchFamily="34" charset="0"/>
                  <a:sym typeface="Kavoon"/>
                </a:rPr>
                <a:t>NỘI DUNG BÀI HỌC</a:t>
              </a:r>
              <a:endParaRPr kumimoji="0" lang="vi-VN" sz="5800" b="1" i="0" u="none" strike="noStrike" kern="0" cap="none" spc="0" normalizeH="0" baseline="0" noProof="0" dirty="0">
                <a:ln>
                  <a:noFill/>
                </a:ln>
                <a:solidFill>
                  <a:schemeClr val="bg1"/>
                </a:solidFill>
                <a:effectLst/>
                <a:uLnTx/>
                <a:uFillTx/>
                <a:latin typeface="Arial" panose="020B0604020202020204" pitchFamily="34" charset="0"/>
                <a:sym typeface="Kavoon"/>
              </a:endParaRPr>
            </a:p>
          </p:txBody>
        </p:sp>
      </p:grpSp>
      <p:grpSp>
        <p:nvGrpSpPr>
          <p:cNvPr id="20" name="Group 19"/>
          <p:cNvGrpSpPr/>
          <p:nvPr/>
        </p:nvGrpSpPr>
        <p:grpSpPr>
          <a:xfrm>
            <a:off x="5852998" y="3485273"/>
            <a:ext cx="1236936" cy="1155973"/>
            <a:chOff x="2315060" y="3149849"/>
            <a:chExt cx="1236936" cy="1155973"/>
          </a:xfrm>
          <a:scene3d>
            <a:camera prst="orthographicFront">
              <a:rot lat="0" lon="0" rev="0"/>
            </a:camera>
            <a:lightRig rig="glow" dir="t">
              <a:rot lat="0" lon="0" rev="4800000"/>
            </a:lightRig>
          </a:scene3d>
        </p:grpSpPr>
        <p:pic>
          <p:nvPicPr>
            <p:cNvPr id="21" name="Picture 2"/>
            <p:cNvPicPr>
              <a:picLocks noChangeAspect="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a:xfrm>
              <a:off x="2315060" y="3149849"/>
              <a:ext cx="1236936" cy="1155973"/>
            </a:xfrm>
            <a:prstGeom prst="rect">
              <a:avLst/>
            </a:prstGeom>
            <a:ln>
              <a:noFill/>
            </a:ln>
            <a:effectLst>
              <a:outerShdw blurRad="190500" dist="228600" dir="2700000" algn="ctr">
                <a:srgbClr val="000000">
                  <a:alpha val="30000"/>
                </a:srgbClr>
              </a:outerShdw>
            </a:effectLst>
            <a:sp3d prstMaterial="matte">
              <a:bevelT w="127000" h="63500"/>
            </a:sp3d>
          </p:spPr>
        </p:pic>
        <p:sp>
          <p:nvSpPr>
            <p:cNvPr id="22" name="TextBox 15"/>
            <p:cNvSpPr txBox="1"/>
            <p:nvPr/>
          </p:nvSpPr>
          <p:spPr>
            <a:xfrm>
              <a:off x="2411833" y="3543300"/>
              <a:ext cx="1043391" cy="574966"/>
            </a:xfrm>
            <a:prstGeom prst="rect">
              <a:avLst/>
            </a:prstGeom>
            <a:ln>
              <a:noFill/>
            </a:ln>
            <a:effectLst>
              <a:outerShdw blurRad="190500" dist="228600" dir="2700000" algn="ctr">
                <a:srgbClr val="000000">
                  <a:alpha val="30000"/>
                </a:srgbClr>
              </a:outerShdw>
            </a:effectLst>
            <a:sp3d prstMaterial="matte">
              <a:bevelT w="127000" h="63500"/>
            </a:sp3d>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5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grpSp>
      <p:sp>
        <p:nvSpPr>
          <p:cNvPr id="23" name="Rectangle 22"/>
          <p:cNvSpPr/>
          <p:nvPr/>
        </p:nvSpPr>
        <p:spPr>
          <a:xfrm>
            <a:off x="7376998" y="3467100"/>
            <a:ext cx="9553994" cy="1043234"/>
          </a:xfrm>
          <a:prstGeom prst="rect">
            <a:avLst/>
          </a:prstGeom>
        </p:spPr>
        <p:txBody>
          <a:bodyPr wrap="square">
            <a:spAutoFit/>
          </a:bodyPr>
          <a:lstStyle/>
          <a:p>
            <a:pPr lvl="0" algn="just">
              <a:lnSpc>
                <a:spcPct val="150000"/>
              </a:lnSpc>
              <a:tabLst>
                <a:tab pos="360045" algn="l"/>
                <a:tab pos="720090" algn="l"/>
              </a:tabLst>
            </a:pPr>
            <a:r>
              <a:rPr lang="en-US" sz="4700" b="1">
                <a:solidFill>
                  <a:prstClr val="black"/>
                </a:solidFill>
                <a:latin typeface="Arial" panose="020B0604020202020204" pitchFamily="34" charset="0"/>
                <a:ea typeface="Calibri" panose="020F0502020204030204" pitchFamily="34" charset="0"/>
                <a:cs typeface="Arial" panose="020B0604020202020204" pitchFamily="34" charset="0"/>
              </a:rPr>
              <a:t>Khái niệm đa thức </a:t>
            </a:r>
            <a:endParaRPr kumimoji="0" lang="vi-VN" sz="47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24" name="Group 23"/>
          <p:cNvGrpSpPr/>
          <p:nvPr/>
        </p:nvGrpSpPr>
        <p:grpSpPr>
          <a:xfrm>
            <a:off x="5847348" y="5999873"/>
            <a:ext cx="1236936" cy="1155973"/>
            <a:chOff x="2315060" y="3149849"/>
            <a:chExt cx="1236936" cy="1155973"/>
          </a:xfrm>
          <a:scene3d>
            <a:camera prst="orthographicFront">
              <a:rot lat="0" lon="0" rev="0"/>
            </a:camera>
            <a:lightRig rig="glow" dir="t">
              <a:rot lat="0" lon="0" rev="4800000"/>
            </a:lightRig>
          </a:scene3d>
        </p:grpSpPr>
        <p:pic>
          <p:nvPicPr>
            <p:cNvPr id="25" name="Picture 2"/>
            <p:cNvPicPr>
              <a:picLocks noChangeAspect="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a:stretch>
              <a:fillRect/>
            </a:stretch>
          </p:blipFill>
          <p:spPr>
            <a:xfrm>
              <a:off x="2315060" y="3149849"/>
              <a:ext cx="1236936" cy="1155973"/>
            </a:xfrm>
            <a:prstGeom prst="rect">
              <a:avLst/>
            </a:prstGeom>
            <a:ln>
              <a:noFill/>
            </a:ln>
            <a:effectLst>
              <a:outerShdw blurRad="190500" dist="228600" dir="2700000" algn="ctr">
                <a:srgbClr val="000000">
                  <a:alpha val="30000"/>
                </a:srgbClr>
              </a:outerShdw>
            </a:effectLst>
            <a:sp3d prstMaterial="matte">
              <a:bevelT w="127000" h="63500"/>
            </a:sp3d>
          </p:spPr>
        </p:pic>
        <p:sp>
          <p:nvSpPr>
            <p:cNvPr id="26" name="TextBox 15"/>
            <p:cNvSpPr txBox="1"/>
            <p:nvPr/>
          </p:nvSpPr>
          <p:spPr>
            <a:xfrm>
              <a:off x="2411833" y="3543300"/>
              <a:ext cx="1043391" cy="574966"/>
            </a:xfrm>
            <a:prstGeom prst="rect">
              <a:avLst/>
            </a:prstGeom>
            <a:ln>
              <a:noFill/>
            </a:ln>
            <a:effectLst>
              <a:outerShdw blurRad="190500" dist="228600" dir="2700000" algn="ctr">
                <a:srgbClr val="000000">
                  <a:alpha val="30000"/>
                </a:srgbClr>
              </a:outerShdw>
            </a:effectLst>
            <a:sp3d prstMaterial="matte">
              <a:bevelT w="127000" h="63500"/>
            </a:sp3d>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5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grpSp>
      <p:sp>
        <p:nvSpPr>
          <p:cNvPr id="27" name="Rectangle 26"/>
          <p:cNvSpPr/>
          <p:nvPr/>
        </p:nvSpPr>
        <p:spPr>
          <a:xfrm>
            <a:off x="7371348" y="5981700"/>
            <a:ext cx="9553994" cy="1043234"/>
          </a:xfrm>
          <a:prstGeom prst="rect">
            <a:avLst/>
          </a:prstGeom>
        </p:spPr>
        <p:txBody>
          <a:bodyPr wrap="square">
            <a:spAutoFit/>
          </a:bodyPr>
          <a:lstStyle/>
          <a:p>
            <a:pPr lvl="0" algn="just">
              <a:lnSpc>
                <a:spcPct val="150000"/>
              </a:lnSpc>
              <a:tabLst>
                <a:tab pos="360045" algn="l"/>
                <a:tab pos="720090" algn="l"/>
              </a:tabLst>
            </a:pPr>
            <a:r>
              <a:rPr lang="en-US" sz="4700" b="1">
                <a:solidFill>
                  <a:prstClr val="black"/>
                </a:solidFill>
                <a:latin typeface="Arial" panose="020B0604020202020204" pitchFamily="34" charset="0"/>
                <a:ea typeface="Calibri" panose="020F0502020204030204" pitchFamily="34" charset="0"/>
                <a:cs typeface="Arial" panose="020B0604020202020204" pitchFamily="34" charset="0"/>
              </a:rPr>
              <a:t>Đa thức thu gọn</a:t>
            </a:r>
            <a:endParaRPr kumimoji="0" lang="vi-VN" sz="47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0" name="Freeform 8"/>
          <p:cNvSpPr/>
          <p:nvPr/>
        </p:nvSpPr>
        <p:spPr>
          <a:xfrm rot="-4410574">
            <a:off x="8914177" y="8032292"/>
            <a:ext cx="668920" cy="2404294"/>
          </a:xfrm>
          <a:custGeom>
            <a:avLst/>
            <a:gdLst/>
            <a:ahLst/>
            <a:cxnLst/>
            <a:rect l="l" t="t" r="r" b="b"/>
            <a:pathLst>
              <a:path w="1231199" h="2404294">
                <a:moveTo>
                  <a:pt x="0" y="0"/>
                </a:moveTo>
                <a:lnTo>
                  <a:pt x="1231198" y="0"/>
                </a:lnTo>
                <a:lnTo>
                  <a:pt x="1231198" y="2404294"/>
                </a:lnTo>
                <a:lnTo>
                  <a:pt x="0" y="2404294"/>
                </a:lnTo>
                <a:lnTo>
                  <a:pt x="0" y="0"/>
                </a:lnTo>
                <a:close/>
              </a:path>
            </a:pathLst>
          </a:custGeom>
          <a:blipFill>
            <a:blip r:embed="rId4">
              <a:extLst>
                <a:ext uri="{96DAC541-7B7A-43D3-8B79-37D633B846F1}">
                  <asvg:svgBlip xmlns:asvg="http://schemas.microsoft.com/office/drawing/2016/SVG/main" xmlns="" r:embed="rId13"/>
                </a:ext>
              </a:extLst>
            </a:blip>
            <a:stretch>
              <a:fillRect/>
            </a:stretch>
          </a:blipFill>
        </p:spPr>
      </p:sp>
      <p:pic>
        <p:nvPicPr>
          <p:cNvPr id="33" name="Picture 32"/>
          <p:cNvPicPr>
            <a:picLocks noChangeAspect="1"/>
          </p:cNvPicPr>
          <p:nvPr/>
        </p:nvPicPr>
        <p:blipFill>
          <a:blip r:embed="rId14"/>
          <a:stretch>
            <a:fillRect/>
          </a:stretch>
        </p:blipFill>
        <p:spPr>
          <a:xfrm flipH="1">
            <a:off x="15335331" y="5453160"/>
            <a:ext cx="2658207" cy="4596920"/>
          </a:xfrm>
          <a:prstGeom prst="rect">
            <a:avLst/>
          </a:prstGeom>
        </p:spPr>
      </p:pic>
      <p:pic>
        <p:nvPicPr>
          <p:cNvPr id="35" name="Picture 34"/>
          <p:cNvPicPr>
            <a:picLocks noChangeAspect="1"/>
          </p:cNvPicPr>
          <p:nvPr/>
        </p:nvPicPr>
        <p:blipFill>
          <a:blip r:embed="rId15"/>
          <a:stretch>
            <a:fillRect/>
          </a:stretch>
        </p:blipFill>
        <p:spPr>
          <a:xfrm>
            <a:off x="83379" y="-118785"/>
            <a:ext cx="3389670" cy="3694496"/>
          </a:xfrm>
          <a:prstGeom prst="rect">
            <a:avLst/>
          </a:prstGeom>
        </p:spPr>
      </p:pic>
      <p:pic>
        <p:nvPicPr>
          <p:cNvPr id="36" name="Picture 35"/>
          <p:cNvPicPr>
            <a:picLocks noChangeAspect="1"/>
          </p:cNvPicPr>
          <p:nvPr/>
        </p:nvPicPr>
        <p:blipFill>
          <a:blip r:embed="rId16"/>
          <a:stretch>
            <a:fillRect/>
          </a:stretch>
        </p:blipFill>
        <p:spPr>
          <a:xfrm>
            <a:off x="15926815" y="-1544691"/>
            <a:ext cx="4133446" cy="4115157"/>
          </a:xfrm>
          <a:prstGeom prst="rect">
            <a:avLst/>
          </a:prstGeom>
        </p:spPr>
      </p:pic>
      <p:pic>
        <p:nvPicPr>
          <p:cNvPr id="38" name="Picture 37"/>
          <p:cNvPicPr>
            <a:picLocks noChangeAspect="1"/>
          </p:cNvPicPr>
          <p:nvPr/>
        </p:nvPicPr>
        <p:blipFill>
          <a:blip r:embed="rId17"/>
          <a:stretch>
            <a:fillRect/>
          </a:stretch>
        </p:blipFill>
        <p:spPr>
          <a:xfrm>
            <a:off x="228600" y="7467123"/>
            <a:ext cx="2736021" cy="2582957"/>
          </a:xfrm>
          <a:prstGeom prst="rect">
            <a:avLst/>
          </a:prstGeom>
        </p:spPr>
      </p:pic>
    </p:spTree>
    <p:extLst>
      <p:ext uri="{BB962C8B-B14F-4D97-AF65-F5344CB8AC3E}">
        <p14:creationId xmlns:p14="http://schemas.microsoft.com/office/powerpoint/2010/main" val="406006041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par>
                                <p:cTn id="12" presetID="10" presetClass="entr" presetSubtype="0" fill="hold"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par>
                                <p:cTn id="19" presetID="16" presetClass="entr" presetSubtype="21"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3">
                <a:extLst>
                  <a:ext uri="{96DAC541-7B7A-43D3-8B79-37D633B846F1}">
                    <asvg:svgBlip xmlns:asvg="http://schemas.microsoft.com/office/drawing/2016/SVG/main" xmlns="" r:embed="rId9"/>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3">
                <a:extLst>
                  <a:ext uri="{96DAC541-7B7A-43D3-8B79-37D633B846F1}">
                    <asvg:svgBlip xmlns:asvg="http://schemas.microsoft.com/office/drawing/2016/SVG/main" xmlns="" r:embed="rId9"/>
                  </a:ext>
                </a:extLst>
              </a:blip>
              <a:stretch>
                <a:fillRect/>
              </a:stretch>
            </a:blipFill>
          </p:spPr>
        </p:sp>
      </p:grpSp>
      <p:pic>
        <p:nvPicPr>
          <p:cNvPr id="36" name="Picture 35"/>
          <p:cNvPicPr>
            <a:picLocks noChangeAspect="1"/>
          </p:cNvPicPr>
          <p:nvPr/>
        </p:nvPicPr>
        <p:blipFill>
          <a:blip r:embed="rId10"/>
          <a:stretch>
            <a:fillRect/>
          </a:stretch>
        </p:blipFill>
        <p:spPr>
          <a:xfrm rot="14162721">
            <a:off x="245484" y="-58349"/>
            <a:ext cx="810532" cy="1405766"/>
          </a:xfrm>
          <a:prstGeom prst="rect">
            <a:avLst/>
          </a:prstGeom>
        </p:spPr>
      </p:pic>
      <p:pic>
        <p:nvPicPr>
          <p:cNvPr id="39" name="Picture 38"/>
          <p:cNvPicPr>
            <a:picLocks noChangeAspect="1"/>
          </p:cNvPicPr>
          <p:nvPr/>
        </p:nvPicPr>
        <p:blipFill>
          <a:blip r:embed="rId11"/>
          <a:stretch>
            <a:fillRect/>
          </a:stretch>
        </p:blipFill>
        <p:spPr>
          <a:xfrm>
            <a:off x="586456" y="9478804"/>
            <a:ext cx="873677" cy="770096"/>
          </a:xfrm>
          <a:prstGeom prst="rect">
            <a:avLst/>
          </a:prstGeom>
        </p:spPr>
      </p:pic>
      <p:sp>
        <p:nvSpPr>
          <p:cNvPr id="22" name="Rectangle 21"/>
          <p:cNvSpPr/>
          <p:nvPr/>
        </p:nvSpPr>
        <p:spPr>
          <a:xfrm>
            <a:off x="1774437" y="419100"/>
            <a:ext cx="6162264"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1.12 </a:t>
            </a: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 name="Rectangle 2"/>
          <p:cNvSpPr/>
          <p:nvPr/>
        </p:nvSpPr>
        <p:spPr>
          <a:xfrm>
            <a:off x="7961802" y="480919"/>
            <a:ext cx="8763000" cy="881395"/>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39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Thu gọn</a:t>
            </a:r>
            <a:r>
              <a:rPr kumimoji="0" lang="en-US" sz="39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rPr>
              <a:t> rồi tính giá trị của đa thức:</a:t>
            </a:r>
            <a:endParaRPr kumimoji="0" lang="en-US" sz="39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 name="Oval Callout 37"/>
          <p:cNvSpPr/>
          <p:nvPr/>
        </p:nvSpPr>
        <p:spPr>
          <a:xfrm>
            <a:off x="8377823" y="3322374"/>
            <a:ext cx="1684751" cy="906726"/>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9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30" name="Picture 29"/>
          <p:cNvPicPr>
            <a:picLocks noChangeAspect="1"/>
          </p:cNvPicPr>
          <p:nvPr/>
        </p:nvPicPr>
        <p:blipFill>
          <a:blip r:embed="rId12"/>
          <a:stretch>
            <a:fillRect/>
          </a:stretch>
        </p:blipFill>
        <p:spPr>
          <a:xfrm>
            <a:off x="15163800" y="7147540"/>
            <a:ext cx="2526069" cy="2702129"/>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1902523" y="5968930"/>
                <a:ext cx="15318677" cy="3578287"/>
              </a:xfrm>
              <a:prstGeom prst="rect">
                <a:avLst/>
              </a:prstGeom>
            </p:spPr>
            <p:txBody>
              <a:bodyPr wrap="square">
                <a:spAutoFit/>
              </a:bodyPr>
              <a:lstStyle/>
              <a:p>
                <a:pPr algn="just">
                  <a:lnSpc>
                    <a:spcPct val="150000"/>
                  </a:lnSpc>
                  <a:spcAft>
                    <a:spcPts val="0"/>
                  </a:spcAft>
                </a:pPr>
                <a:r>
                  <a:rPr lang="en-US" sz="3900" smtClean="0">
                    <a:effectLst/>
                    <a:latin typeface="Arial" panose="020B0604020202020204" pitchFamily="34" charset="0"/>
                    <a:ea typeface="Dotum" panose="020B0600000101010101" pitchFamily="34" charset="-127"/>
                    <a:cs typeface="Arial" panose="020B0604020202020204" pitchFamily="34" charset="0"/>
                  </a:rPr>
                  <a:t>Thay</a:t>
                </a:r>
                <a:r>
                  <a:rPr lang="en-US" sz="390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m:rPr>
                        <m:sty m:val="p"/>
                      </m:rPr>
                      <a:rPr lang="fr-FR" sz="3900">
                        <a:effectLst/>
                        <a:latin typeface="Cambria Math" panose="02040503050406030204" pitchFamily="18" charset="0"/>
                        <a:ea typeface="Calibri" panose="020F0502020204030204" pitchFamily="34" charset="0"/>
                        <a:cs typeface="Times New Roman" panose="02020603050405020304" pitchFamily="18" charset="0"/>
                      </a:rPr>
                      <m:t>x</m:t>
                    </m:r>
                    <m:r>
                      <a:rPr lang="fr-FR" sz="3900">
                        <a:effectLst/>
                        <a:latin typeface="Cambria Math" panose="02040503050406030204" pitchFamily="18" charset="0"/>
                        <a:ea typeface="Calibri" panose="020F0502020204030204" pitchFamily="34" charset="0"/>
                        <a:cs typeface="Times New Roman" panose="02020603050405020304" pitchFamily="18" charset="0"/>
                      </a:rPr>
                      <m:t>=0,5</m:t>
                    </m:r>
                  </m:oMath>
                </a14:m>
                <a:r>
                  <a:rPr lang="fr-FR" sz="390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fr-FR" sz="3900">
                        <a:effectLst/>
                        <a:latin typeface="Cambria Math" panose="02040503050406030204" pitchFamily="18" charset="0"/>
                        <a:ea typeface="Calibri" panose="020F0502020204030204" pitchFamily="34" charset="0"/>
                        <a:cs typeface="Times New Roman" panose="02020603050405020304" pitchFamily="18" charset="0"/>
                      </a:rPr>
                      <m:t>y</m:t>
                    </m:r>
                    <m:r>
                      <a:rPr lang="fr-FR" sz="3900">
                        <a:effectLst/>
                        <a:latin typeface="Cambria Math" panose="02040503050406030204" pitchFamily="18" charset="0"/>
                        <a:ea typeface="Calibri" panose="020F0502020204030204" pitchFamily="34" charset="0"/>
                        <a:cs typeface="Times New Roman" panose="02020603050405020304" pitchFamily="18" charset="0"/>
                      </a:rPr>
                      <m:t>=1</m:t>
                    </m:r>
                  </m:oMath>
                </a14:m>
                <a:r>
                  <a:rPr lang="en-US" sz="3900">
                    <a:effectLst/>
                    <a:latin typeface="Arial" panose="020B0604020202020204" pitchFamily="34" charset="0"/>
                    <a:ea typeface="Dotum" panose="020B0600000101010101" pitchFamily="34" charset="-127"/>
                    <a:cs typeface="Arial" panose="020B0604020202020204" pitchFamily="34" charset="0"/>
                  </a:rPr>
                  <a:t> vào M, ta </a:t>
                </a:r>
                <a:r>
                  <a:rPr lang="en-US" sz="3900">
                    <a:effectLst/>
                    <a:latin typeface="Arial" panose="020B0604020202020204" pitchFamily="34" charset="0"/>
                    <a:ea typeface="Dotum" panose="020B0600000101010101" pitchFamily="34" charset="-127"/>
                    <a:cs typeface="Arial" panose="020B0604020202020204" pitchFamily="34" charset="0"/>
                  </a:rPr>
                  <a:t>có</a:t>
                </a:r>
                <a:r>
                  <a:rPr lang="en-US" sz="3900" smtClean="0">
                    <a:effectLst/>
                    <a:latin typeface="Arial" panose="020B0604020202020204" pitchFamily="34" charset="0"/>
                    <a:ea typeface="Dotum" panose="020B0600000101010101" pitchFamily="34" charset="-127"/>
                    <a:cs typeface="Arial" panose="020B0604020202020204" pitchFamily="34" charset="0"/>
                  </a:rPr>
                  <a:t>:</a:t>
                </a:r>
              </a:p>
              <a:p>
                <a:pPr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n-US" sz="3900">
                          <a:effectLst/>
                          <a:latin typeface="Cambria Math" panose="02040503050406030204" pitchFamily="18" charset="0"/>
                          <a:ea typeface="Arial" panose="020B0604020202020204" pitchFamily="34" charset="0"/>
                          <a:cs typeface="Times New Roman" panose="02020603050405020304" pitchFamily="18" charset="0"/>
                        </a:rPr>
                        <m:t>M</m:t>
                      </m:r>
                      <m:r>
                        <a:rPr lang="en-US" sz="3900">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900">
                              <a:effectLst/>
                              <a:latin typeface="Cambria Math" panose="02040503050406030204" pitchFamily="18" charset="0"/>
                              <a:ea typeface="Arial" panose="020B0604020202020204" pitchFamily="34" charset="0"/>
                              <a:cs typeface="Times New Roman" panose="02020603050405020304" pitchFamily="18" charset="0"/>
                            </a:rPr>
                            <m:t>3</m:t>
                          </m:r>
                        </m:num>
                        <m:den>
                          <m:r>
                            <a:rPr lang="en-US" sz="3900">
                              <a:effectLst/>
                              <a:latin typeface="Cambria Math" panose="02040503050406030204" pitchFamily="18" charset="0"/>
                              <a:ea typeface="Arial" panose="020B0604020202020204" pitchFamily="34" charset="0"/>
                              <a:cs typeface="Times New Roman" panose="02020603050405020304" pitchFamily="18" charset="0"/>
                            </a:rPr>
                            <m:t>2</m:t>
                          </m:r>
                        </m:den>
                      </m:f>
                      <m:r>
                        <a:rPr lang="en-US" sz="3900">
                          <a:effectLst/>
                          <a:latin typeface="Cambria Math" panose="02040503050406030204" pitchFamily="18" charset="0"/>
                          <a:ea typeface="Arial" panose="020B0604020202020204" pitchFamily="34" charset="0"/>
                          <a:cs typeface="Times New Roman" panose="02020603050405020304" pitchFamily="18" charset="0"/>
                        </a:rPr>
                        <m:t>.0,5 </m:t>
                      </m:r>
                      <m:sSup>
                        <m:sSup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3900">
                              <a:effectLst/>
                              <a:latin typeface="Cambria Math" panose="02040503050406030204" pitchFamily="18" charset="0"/>
                              <a:ea typeface="Arial" panose="020B0604020202020204" pitchFamily="34" charset="0"/>
                              <a:cs typeface="Times New Roman" panose="02020603050405020304" pitchFamily="18" charset="0"/>
                            </a:rPr>
                            <m:t>.1</m:t>
                          </m:r>
                        </m:e>
                        <m:sup>
                          <m:r>
                            <a:rPr lang="en-US" sz="3900">
                              <a:effectLst/>
                              <a:latin typeface="Cambria Math" panose="02040503050406030204" pitchFamily="18" charset="0"/>
                              <a:ea typeface="Arial" panose="020B0604020202020204" pitchFamily="34" charset="0"/>
                              <a:cs typeface="Times New Roman" panose="02020603050405020304" pitchFamily="18" charset="0"/>
                            </a:rPr>
                            <m:t>2</m:t>
                          </m:r>
                        </m:sup>
                      </m:sSup>
                      <m:r>
                        <a:rPr lang="en-US" sz="3900" i="1">
                          <a:effectLst/>
                          <a:latin typeface="Cambria Math" panose="02040503050406030204" pitchFamily="18" charset="0"/>
                          <a:ea typeface="Arial" panose="020B0604020202020204" pitchFamily="34" charset="0"/>
                          <a:cs typeface="Times New Roman" panose="02020603050405020304" pitchFamily="18" charset="0"/>
                        </a:rPr>
                        <m:t>−</m:t>
                      </m:r>
                      <m:r>
                        <a:rPr lang="en-US" sz="3900">
                          <a:effectLst/>
                          <a:latin typeface="Cambria Math" panose="02040503050406030204" pitchFamily="18" charset="0"/>
                          <a:ea typeface="Arial" panose="020B0604020202020204" pitchFamily="34" charset="0"/>
                          <a:cs typeface="Times New Roman" panose="02020603050405020304" pitchFamily="18" charset="0"/>
                        </a:rPr>
                        <m:t>6.0,5 .1=</m:t>
                      </m:r>
                      <m:r>
                        <a:rPr lang="en-US" sz="39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9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900">
                              <a:effectLst/>
                              <a:latin typeface="Cambria Math" panose="02040503050406030204" pitchFamily="18" charset="0"/>
                              <a:ea typeface="Arial" panose="020B0604020202020204" pitchFamily="34" charset="0"/>
                              <a:cs typeface="Times New Roman" panose="02020603050405020304" pitchFamily="18" charset="0"/>
                            </a:rPr>
                            <m:t>9</m:t>
                          </m:r>
                        </m:num>
                        <m:den>
                          <m:r>
                            <a:rPr lang="en-US" sz="3900">
                              <a:effectLst/>
                              <a:latin typeface="Cambria Math" panose="02040503050406030204" pitchFamily="18" charset="0"/>
                              <a:ea typeface="Arial" panose="020B0604020202020204" pitchFamily="34" charset="0"/>
                              <a:cs typeface="Times New Roman" panose="02020603050405020304" pitchFamily="18" charset="0"/>
                            </a:rPr>
                            <m:t>4</m:t>
                          </m:r>
                        </m:den>
                      </m:f>
                    </m:oMath>
                  </m:oMathPara>
                </a14:m>
                <a:endParaRPr lang="en-US" sz="39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3900" smtClean="0">
                    <a:effectLst/>
                    <a:latin typeface="Arial" panose="020B0604020202020204" pitchFamily="34" charset="0"/>
                    <a:ea typeface="Dotum" panose="020B0600000101010101" pitchFamily="34" charset="-127"/>
                    <a:cs typeface="Arial" panose="020B0604020202020204" pitchFamily="34" charset="0"/>
                  </a:rPr>
                  <a:t>Vậy                tại </a:t>
                </a:r>
                <a14:m>
                  <m:oMath xmlns:m="http://schemas.openxmlformats.org/officeDocument/2006/math">
                    <m:r>
                      <m:rPr>
                        <m:sty m:val="p"/>
                      </m:rPr>
                      <a:rPr lang="en-US" sz="3900">
                        <a:effectLst/>
                        <a:latin typeface="Cambria Math" panose="02040503050406030204" pitchFamily="18" charset="0"/>
                        <a:ea typeface="Dotum" panose="020B0600000101010101" pitchFamily="34" charset="-127"/>
                        <a:cs typeface="Times New Roman" panose="02020603050405020304" pitchFamily="18" charset="0"/>
                      </a:rPr>
                      <m:t>x</m:t>
                    </m:r>
                    <m:r>
                      <a:rPr lang="en-US" sz="3900">
                        <a:effectLst/>
                        <a:latin typeface="Cambria Math" panose="02040503050406030204" pitchFamily="18" charset="0"/>
                        <a:ea typeface="Dotum" panose="020B0600000101010101" pitchFamily="34" charset="-127"/>
                        <a:cs typeface="Times New Roman" panose="02020603050405020304" pitchFamily="18" charset="0"/>
                      </a:rPr>
                      <m:t>=0,5 </m:t>
                    </m:r>
                  </m:oMath>
                </a14:m>
                <a:r>
                  <a:rPr lang="en-US" sz="3900">
                    <a:effectLst/>
                    <a:latin typeface="Arial" panose="020B0604020202020204" pitchFamily="34" charset="0"/>
                    <a:ea typeface="Dotum" panose="020B0600000101010101" pitchFamily="34" charset="-127"/>
                    <a:cs typeface="Arial" panose="020B0604020202020204" pitchFamily="34" charset="0"/>
                  </a:rPr>
                  <a:t>và </a:t>
                </a:r>
                <a14:m>
                  <m:oMath xmlns:m="http://schemas.openxmlformats.org/officeDocument/2006/math">
                    <m:r>
                      <m:rPr>
                        <m:sty m:val="p"/>
                      </m:rPr>
                      <a:rPr lang="en-US" sz="3900">
                        <a:effectLst/>
                        <a:latin typeface="Cambria Math" panose="02040503050406030204" pitchFamily="18" charset="0"/>
                        <a:ea typeface="Dotum" panose="020B0600000101010101" pitchFamily="34" charset="-127"/>
                        <a:cs typeface="Times New Roman" panose="02020603050405020304" pitchFamily="18" charset="0"/>
                      </a:rPr>
                      <m:t>y</m:t>
                    </m:r>
                    <m:r>
                      <a:rPr lang="en-US" sz="3900">
                        <a:effectLst/>
                        <a:latin typeface="Cambria Math" panose="02040503050406030204" pitchFamily="18" charset="0"/>
                        <a:ea typeface="Dotum" panose="020B0600000101010101" pitchFamily="34" charset="-127"/>
                        <a:cs typeface="Times New Roman" panose="02020603050405020304" pitchFamily="18" charset="0"/>
                      </a:rPr>
                      <m:t>=</m:t>
                    </m:r>
                    <m:r>
                      <a:rPr lang="en-US" sz="3900" i="1">
                        <a:effectLst/>
                        <a:latin typeface="Cambria Math" panose="02040503050406030204" pitchFamily="18" charset="0"/>
                        <a:ea typeface="Dotum" panose="020B0600000101010101" pitchFamily="34" charset="-127"/>
                        <a:cs typeface="Times New Roman" panose="02020603050405020304" pitchFamily="18" charset="0"/>
                      </a:rPr>
                      <m:t>−</m:t>
                    </m:r>
                    <m:r>
                      <a:rPr lang="en-US" sz="3900">
                        <a:effectLst/>
                        <a:latin typeface="Cambria Math" panose="02040503050406030204" pitchFamily="18" charset="0"/>
                        <a:ea typeface="Dotum" panose="020B0600000101010101" pitchFamily="34" charset="-127"/>
                        <a:cs typeface="Times New Roman" panose="02020603050405020304" pitchFamily="18" charset="0"/>
                      </a:rPr>
                      <m:t>1</m:t>
                    </m:r>
                  </m:oMath>
                </a14:m>
                <a:endParaRPr lang="en-US" sz="39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1902523" y="5968930"/>
                <a:ext cx="15318677" cy="3578287"/>
              </a:xfrm>
              <a:prstGeom prst="rect">
                <a:avLst/>
              </a:prstGeom>
              <a:blipFill>
                <a:blip r:embed="rId13"/>
                <a:stretch>
                  <a:fillRect l="-1353" b="-306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11501721" y="1841194"/>
                <a:ext cx="15490524" cy="881395"/>
              </a:xfrm>
              <a:prstGeom prst="rect">
                <a:avLst/>
              </a:prstGeom>
            </p:spPr>
            <p:txBody>
              <a:bodyPr wrap="square">
                <a:spAutoFit/>
              </a:bodyPr>
              <a:lstStyle/>
              <a:p>
                <a:pPr lvl="0" algn="just">
                  <a:lnSpc>
                    <a:spcPct val="150000"/>
                  </a:lnSpc>
                </a:pPr>
                <a:r>
                  <a:rPr lang="fr-FR" sz="390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3900">
                    <a:solidFill>
                      <a:prstClr val="black"/>
                    </a:solidFill>
                    <a:latin typeface="Arial" panose="020B0604020202020204" pitchFamily="34" charset="0"/>
                    <a:ea typeface="Calibri" panose="020F0502020204030204" pitchFamily="34" charset="0"/>
                    <a:cs typeface="Arial" panose="020B0604020202020204" pitchFamily="34" charset="0"/>
                  </a:rPr>
                  <a:t>Tại </a:t>
                </a:r>
                <a14:m>
                  <m:oMath xmlns:m="http://schemas.openxmlformats.org/officeDocument/2006/math">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=0,5</m:t>
                    </m:r>
                  </m:oMath>
                </a14:m>
                <a:r>
                  <a:rPr lang="fr-FR" sz="3900">
                    <a:solidFill>
                      <a:prstClr val="black"/>
                    </a:solidFill>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sz="39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11501721" y="1841194"/>
                <a:ext cx="15490524" cy="881395"/>
              </a:xfrm>
              <a:prstGeom prst="rect">
                <a:avLst/>
              </a:prstGeom>
              <a:blipFill>
                <a:blip r:embed="rId14"/>
                <a:stretch>
                  <a:fillRect l="-1338" b="-2758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4479" y="1761097"/>
                <a:ext cx="13189560" cy="1248803"/>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m:oMathPara>
                </a14:m>
                <a:endParaRPr lang="en-US" sz="3900"/>
              </a:p>
            </p:txBody>
          </p:sp>
        </mc:Choice>
        <mc:Fallback>
          <p:sp>
            <p:nvSpPr>
              <p:cNvPr id="9" name="Rectangle 8"/>
              <p:cNvSpPr>
                <a:spLocks noRot="1" noChangeAspect="1" noMove="1" noResize="1" noEditPoints="1" noAdjustHandles="1" noChangeArrowheads="1" noChangeShapeType="1" noTextEdit="1"/>
              </p:cNvSpPr>
              <p:nvPr/>
            </p:nvSpPr>
            <p:spPr>
              <a:xfrm>
                <a:off x="-4479" y="1761097"/>
                <a:ext cx="13189560" cy="1248803"/>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Rectangle 23"/>
              <p:cNvSpPr/>
              <p:nvPr/>
            </p:nvSpPr>
            <p:spPr>
              <a:xfrm>
                <a:off x="0" y="4570345"/>
                <a:ext cx="13189560" cy="1248803"/>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en-US"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den>
                      </m:f>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m:oMathPara>
                </a14:m>
                <a:endParaRPr lang="en-US" sz="3900"/>
              </a:p>
            </p:txBody>
          </p:sp>
        </mc:Choice>
        <mc:Fallback>
          <p:sp>
            <p:nvSpPr>
              <p:cNvPr id="24" name="Rectangle 23"/>
              <p:cNvSpPr>
                <a:spLocks noRot="1" noChangeAspect="1" noMove="1" noResize="1" noEditPoints="1" noAdjustHandles="1" noChangeArrowheads="1" noChangeShapeType="1" noTextEdit="1"/>
              </p:cNvSpPr>
              <p:nvPr/>
            </p:nvSpPr>
            <p:spPr>
              <a:xfrm>
                <a:off x="0" y="4570345"/>
                <a:ext cx="13189560" cy="1248803"/>
              </a:xfrm>
              <a:prstGeom prst="rect">
                <a:avLst/>
              </a:prstGeom>
              <a:blipFill>
                <a:blip r:embed="rId1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Rectangle 24"/>
              <p:cNvSpPr/>
              <p:nvPr/>
            </p:nvSpPr>
            <p:spPr>
              <a:xfrm>
                <a:off x="10896600" y="4580497"/>
                <a:ext cx="4112546" cy="1248803"/>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fr-FR" sz="390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39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sSup>
                        <m:sSupPr>
                          <m:ctrlPr>
                            <a:rPr lang="en-US"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39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6</m:t>
                      </m:r>
                      <m:r>
                        <m:rPr>
                          <m:sty m:val="p"/>
                        </m:rPr>
                        <a:rPr lang="fr-FR" sz="3900">
                          <a:solidFill>
                            <a:prstClr val="black"/>
                          </a:solidFill>
                          <a:latin typeface="Cambria Math" panose="02040503050406030204" pitchFamily="18" charset="0"/>
                          <a:ea typeface="Calibri" panose="020F0502020204030204" pitchFamily="34" charset="0"/>
                          <a:cs typeface="Times New Roman" panose="02020603050405020304" pitchFamily="18" charset="0"/>
                        </a:rPr>
                        <m:t>xy</m:t>
                      </m:r>
                    </m:oMath>
                  </m:oMathPara>
                </a14:m>
                <a:endParaRPr lang="en-US" sz="3900"/>
              </a:p>
            </p:txBody>
          </p:sp>
        </mc:Choice>
        <mc:Fallback>
          <p:sp>
            <p:nvSpPr>
              <p:cNvPr id="25" name="Rectangle 24"/>
              <p:cNvSpPr>
                <a:spLocks noRot="1" noChangeAspect="1" noMove="1" noResize="1" noEditPoints="1" noAdjustHandles="1" noChangeArrowheads="1" noChangeShapeType="1" noTextEdit="1"/>
              </p:cNvSpPr>
              <p:nvPr/>
            </p:nvSpPr>
            <p:spPr>
              <a:xfrm>
                <a:off x="10896600" y="4580497"/>
                <a:ext cx="4112546" cy="1248803"/>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2858238" y="8423326"/>
                <a:ext cx="2091214" cy="121597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3900">
                          <a:solidFill>
                            <a:prstClr val="black"/>
                          </a:solidFill>
                          <a:latin typeface="Cambria Math" panose="02040503050406030204" pitchFamily="18" charset="0"/>
                          <a:ea typeface="Dotum" panose="020B0600000101010101" pitchFamily="34" charset="-127"/>
                          <a:cs typeface="Times New Roman" panose="02020603050405020304" pitchFamily="18" charset="0"/>
                        </a:rPr>
                        <m:t>M</m:t>
                      </m:r>
                      <m:r>
                        <a:rPr lang="en-US" sz="3900">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f>
                        <m:fPr>
                          <m:ctrlPr>
                            <a:rPr lang="en-US" sz="39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fPr>
                        <m:num>
                          <m:r>
                            <a:rPr lang="en-US" sz="3900">
                              <a:solidFill>
                                <a:prstClr val="black"/>
                              </a:solidFill>
                              <a:latin typeface="Cambria Math" panose="02040503050406030204" pitchFamily="18" charset="0"/>
                              <a:ea typeface="Dotum" panose="020B0600000101010101" pitchFamily="34" charset="-127"/>
                              <a:cs typeface="Times New Roman" panose="02020603050405020304" pitchFamily="18" charset="0"/>
                            </a:rPr>
                            <m:t>9</m:t>
                          </m:r>
                        </m:num>
                        <m:den>
                          <m:r>
                            <a:rPr lang="en-US" sz="3900">
                              <a:solidFill>
                                <a:prstClr val="black"/>
                              </a:solidFill>
                              <a:latin typeface="Cambria Math" panose="02040503050406030204" pitchFamily="18" charset="0"/>
                              <a:ea typeface="Dotum" panose="020B0600000101010101" pitchFamily="34" charset="-127"/>
                              <a:cs typeface="Times New Roman" panose="02020603050405020304" pitchFamily="18" charset="0"/>
                            </a:rPr>
                            <m:t>4</m:t>
                          </m:r>
                        </m:den>
                      </m:f>
                    </m:oMath>
                  </m:oMathPara>
                </a14:m>
                <a:endParaRPr lang="en-US"/>
              </a:p>
            </p:txBody>
          </p:sp>
        </mc:Choice>
        <mc:Fallback>
          <p:sp>
            <p:nvSpPr>
              <p:cNvPr id="10" name="Rectangle 9"/>
              <p:cNvSpPr>
                <a:spLocks noRot="1" noChangeAspect="1" noMove="1" noResize="1" noEditPoints="1" noAdjustHandles="1" noChangeArrowheads="1" noChangeShapeType="1" noTextEdit="1"/>
              </p:cNvSpPr>
              <p:nvPr/>
            </p:nvSpPr>
            <p:spPr>
              <a:xfrm>
                <a:off x="2858238" y="8423326"/>
                <a:ext cx="2091214" cy="1215974"/>
              </a:xfrm>
              <a:prstGeom prst="rect">
                <a:avLst/>
              </a:prstGeom>
              <a:blipFill>
                <a:blip r:embed="rId18"/>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235674906"/>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wipe(left)">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par>
                          <p:cTn id="28" fill="hold">
                            <p:stCondLst>
                              <p:cond delay="500"/>
                            </p:stCondLst>
                            <p:childTnLst>
                              <p:par>
                                <p:cTn id="29" presetID="16" presetClass="entr" presetSubtype="21"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barn(inVertical)">
                                      <p:cBhvr>
                                        <p:cTn id="31" dur="500"/>
                                        <p:tgtEl>
                                          <p:spTgt spid="25"/>
                                        </p:tgtEl>
                                      </p:cBhvr>
                                    </p:animEffect>
                                  </p:childTnLst>
                                </p:cTn>
                              </p:par>
                            </p:childTnLst>
                          </p:cTn>
                        </p:par>
                        <p:par>
                          <p:cTn id="32" fill="hold">
                            <p:stCondLst>
                              <p:cond delay="1000"/>
                            </p:stCondLst>
                            <p:childTnLst>
                              <p:par>
                                <p:cTn id="33" presetID="14" presetClass="entr" presetSubtype="10" fill="hold" nodeType="after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randombar(horizontal)">
                                      <p:cBhvr>
                                        <p:cTn id="35" dur="500"/>
                                        <p:tgtEl>
                                          <p:spTgt spid="6">
                                            <p:txEl>
                                              <p:pRg st="0" end="0"/>
                                            </p:txEl>
                                          </p:spTgt>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6">
                                            <p:txEl>
                                              <p:pRg st="1" end="1"/>
                                            </p:txEl>
                                          </p:spTgt>
                                        </p:tgtEl>
                                        <p:attrNameLst>
                                          <p:attrName>style.visibility</p:attrName>
                                        </p:attrNameLst>
                                      </p:cBhvr>
                                      <p:to>
                                        <p:strVal val="visible"/>
                                      </p:to>
                                    </p:set>
                                    <p:animEffect transition="in" filter="wipe(left)">
                                      <p:cBhvr>
                                        <p:cTn id="39" dur="500"/>
                                        <p:tgtEl>
                                          <p:spTgt spid="6">
                                            <p:txEl>
                                              <p:pRg st="1" end="1"/>
                                            </p:txEl>
                                          </p:spTgt>
                                        </p:tgtEl>
                                      </p:cBhvr>
                                    </p:animEffect>
                                  </p:childTnLst>
                                </p:cTn>
                              </p:par>
                            </p:childTnLst>
                          </p:cTn>
                        </p:par>
                        <p:par>
                          <p:cTn id="40" fill="hold">
                            <p:stCondLst>
                              <p:cond delay="2000"/>
                            </p:stCondLst>
                            <p:childTnLst>
                              <p:par>
                                <p:cTn id="41" presetID="14" presetClass="entr" presetSubtype="10" fill="hold" nodeType="afterEffect">
                                  <p:stCondLst>
                                    <p:cond delay="0"/>
                                  </p:stCondLst>
                                  <p:childTnLst>
                                    <p:set>
                                      <p:cBhvr>
                                        <p:cTn id="42" dur="1" fill="hold">
                                          <p:stCondLst>
                                            <p:cond delay="0"/>
                                          </p:stCondLst>
                                        </p:cTn>
                                        <p:tgtEl>
                                          <p:spTgt spid="6">
                                            <p:txEl>
                                              <p:pRg st="2" end="2"/>
                                            </p:txEl>
                                          </p:spTgt>
                                        </p:tgtEl>
                                        <p:attrNameLst>
                                          <p:attrName>style.visibility</p:attrName>
                                        </p:attrNameLst>
                                      </p:cBhvr>
                                      <p:to>
                                        <p:strVal val="visible"/>
                                      </p:to>
                                    </p:set>
                                    <p:animEffect transition="in" filter="randombar(horizontal)">
                                      <p:cBhvr>
                                        <p:cTn id="43" dur="500"/>
                                        <p:tgtEl>
                                          <p:spTgt spid="6">
                                            <p:txEl>
                                              <p:pRg st="2" end="2"/>
                                            </p:txEl>
                                          </p:spTgt>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randombar(horizontal)">
                                      <p:cBhvr>
                                        <p:cTn id="4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 grpId="0"/>
      <p:bldP spid="38" grpId="0" animBg="1"/>
      <p:bldP spid="7" grpId="0"/>
      <p:bldP spid="9" grpId="0"/>
      <p:bldP spid="24" grpId="0"/>
      <p:bldP spid="25"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Picture 29"/>
          <p:cNvPicPr>
            <a:picLocks noChangeAspect="1"/>
          </p:cNvPicPr>
          <p:nvPr/>
        </p:nvPicPr>
        <p:blipFill>
          <a:blip r:embed="rId2"/>
          <a:stretch>
            <a:fillRect/>
          </a:stretch>
        </p:blipFill>
        <p:spPr>
          <a:xfrm>
            <a:off x="304800" y="8653671"/>
            <a:ext cx="1626032" cy="1442829"/>
          </a:xfrm>
          <a:prstGeom prst="rect">
            <a:avLst/>
          </a:prstGeom>
        </p:spPr>
      </p:pic>
      <p:sp>
        <p:nvSpPr>
          <p:cNvPr id="19" name="Rectangle 18"/>
          <p:cNvSpPr/>
          <p:nvPr/>
        </p:nvSpPr>
        <p:spPr>
          <a:xfrm>
            <a:off x="3048000" y="781988"/>
            <a:ext cx="6162264"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1.13 </a:t>
            </a: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Rectangle 19"/>
          <p:cNvSpPr/>
          <p:nvPr/>
        </p:nvSpPr>
        <p:spPr>
          <a:xfrm>
            <a:off x="9223711" y="781988"/>
            <a:ext cx="8763000" cy="901593"/>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lang="en-US" sz="4000" smtClean="0">
                <a:solidFill>
                  <a:srgbClr val="000000"/>
                </a:solidFill>
                <a:latin typeface="Arial" panose="020B0604020202020204" pitchFamily="34" charset="0"/>
                <a:cs typeface="Arial" panose="020B0604020202020204" pitchFamily="34" charset="0"/>
              </a:rPr>
              <a:t>Cho đa thức</a:t>
            </a:r>
            <a:endParaRPr kumimoji="0" lang="en-US" sz="4000" b="0" i="0" u="none" strike="noStrike" kern="1200" cap="none" spc="0" normalizeH="0" baseline="0" noProof="0">
              <a:ln>
                <a:noFill/>
              </a:ln>
              <a:solidFill>
                <a:srgbClr val="000000"/>
              </a:solidFill>
              <a:effectLst/>
              <a:uLnTx/>
              <a:uFillTx/>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3" name="Rectangle 22"/>
              <p:cNvSpPr/>
              <p:nvPr/>
            </p:nvSpPr>
            <p:spPr>
              <a:xfrm>
                <a:off x="3048000" y="1870777"/>
                <a:ext cx="13335000" cy="1038746"/>
              </a:xfrm>
              <a:prstGeom prst="rect">
                <a:avLst/>
              </a:prstGeom>
            </p:spPr>
            <p:txBody>
              <a:bodyPr wrap="square">
                <a:spAutoFit/>
              </a:bodyPr>
              <a:lstStyle/>
              <a:p>
                <a:pPr lvl="0" algn="just">
                  <a:lnSpc>
                    <a:spcPct val="150000"/>
                  </a:lnSpc>
                </a:pPr>
                <a14:m>
                  <m:oMathPara xmlns:m="http://schemas.openxmlformats.org/officeDocument/2006/math">
                    <m:oMathParaPr>
                      <m:jc m:val="centerGroup"/>
                    </m:oMathParaPr>
                    <m:oMath xmlns:m="http://schemas.openxmlformats.org/officeDocument/2006/math">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P</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=8</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xyz</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𝑧</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3048000" y="1870777"/>
                <a:ext cx="13335000" cy="1038746"/>
              </a:xfrm>
              <a:prstGeom prst="rect">
                <a:avLst/>
              </a:prstGeom>
              <a:blipFill>
                <a:blip r:embed="rId3"/>
                <a:stretch>
                  <a:fillRect/>
                </a:stretch>
              </a:blipFill>
            </p:spPr>
            <p:txBody>
              <a:bodyPr/>
              <a:lstStyle/>
              <a:p>
                <a:r>
                  <a:rPr lang="en-US">
                    <a:noFill/>
                  </a:rPr>
                  <a:t> </a:t>
                </a:r>
              </a:p>
            </p:txBody>
          </p:sp>
        </mc:Fallback>
      </mc:AlternateContent>
      <p:pic>
        <p:nvPicPr>
          <p:cNvPr id="25" name="Picture 24"/>
          <p:cNvPicPr>
            <a:picLocks noChangeAspect="1"/>
          </p:cNvPicPr>
          <p:nvPr/>
        </p:nvPicPr>
        <p:blipFill>
          <a:blip r:embed="rId4"/>
          <a:stretch>
            <a:fillRect/>
          </a:stretch>
        </p:blipFill>
        <p:spPr>
          <a:xfrm>
            <a:off x="15511885" y="6743700"/>
            <a:ext cx="2471315" cy="3200400"/>
          </a:xfrm>
          <a:prstGeom prst="rect">
            <a:avLst/>
          </a:prstGeom>
        </p:spPr>
      </p:pic>
      <p:pic>
        <p:nvPicPr>
          <p:cNvPr id="28" name="Picture 27"/>
          <p:cNvPicPr>
            <a:picLocks noChangeAspect="1"/>
          </p:cNvPicPr>
          <p:nvPr/>
        </p:nvPicPr>
        <p:blipFill>
          <a:blip r:embed="rId5"/>
          <a:stretch>
            <a:fillRect/>
          </a:stretch>
        </p:blipFill>
        <p:spPr>
          <a:xfrm>
            <a:off x="384861" y="419100"/>
            <a:ext cx="1572865" cy="1448239"/>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3276600" y="2937577"/>
                <a:ext cx="12801600" cy="1938992"/>
              </a:xfrm>
              <a:prstGeom prst="rect">
                <a:avLst/>
              </a:prstGeom>
            </p:spPr>
            <p:txBody>
              <a:bodyPr wrap="square">
                <a:spAutoFit/>
              </a:bodyPr>
              <a:lstStyle/>
              <a:p>
                <a:pPr algn="just" fontAlgn="base">
                  <a:lnSpc>
                    <a:spcPct val="150000"/>
                  </a:lnSpc>
                </a:pPr>
                <a:r>
                  <a:rPr lang="en-US" sz="4000">
                    <a:solidFill>
                      <a:srgbClr val="000000"/>
                    </a:solidFill>
                    <a:latin typeface="Arial" panose="020B0604020202020204" pitchFamily="34" charset="0"/>
                    <a:cs typeface="Arial" panose="020B0604020202020204" pitchFamily="34" charset="0"/>
                  </a:rPr>
                  <a:t>a) Thu gọn và tìm bậc của đa thức P;</a:t>
                </a:r>
              </a:p>
              <a:p>
                <a:pPr lvl="0" algn="just" fontAlgn="base">
                  <a:lnSpc>
                    <a:spcPct val="150000"/>
                  </a:lnSpc>
                </a:pPr>
                <a:r>
                  <a:rPr lang="en-US" sz="4000">
                    <a:solidFill>
                      <a:srgbClr val="000000"/>
                    </a:solidFill>
                    <a:latin typeface="Arial" panose="020B0604020202020204" pitchFamily="34" charset="0"/>
                    <a:cs typeface="Arial" panose="020B0604020202020204" pitchFamily="34" charset="0"/>
                  </a:rPr>
                  <a:t>b) Tính giá trị của đa thức P tại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sz="4000">
                  <a:solidFill>
                    <a:srgbClr val="000000"/>
                  </a:solidFill>
                  <a:latin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276600" y="2937577"/>
                <a:ext cx="12801600" cy="1938992"/>
              </a:xfrm>
              <a:prstGeom prst="rect">
                <a:avLst/>
              </a:prstGeom>
              <a:blipFill>
                <a:blip r:embed="rId6"/>
                <a:stretch>
                  <a:fillRect l="-1714" b="-6918"/>
                </a:stretch>
              </a:blipFill>
            </p:spPr>
            <p:txBody>
              <a:bodyPr/>
              <a:lstStyle/>
              <a:p>
                <a:r>
                  <a:rPr lang="en-US">
                    <a:noFill/>
                  </a:rPr>
                  <a:t> </a:t>
                </a:r>
              </a:p>
            </p:txBody>
          </p:sp>
        </mc:Fallback>
      </mc:AlternateContent>
      <p:sp>
        <p:nvSpPr>
          <p:cNvPr id="16" name="Oval Callout 15"/>
          <p:cNvSpPr/>
          <p:nvPr/>
        </p:nvSpPr>
        <p:spPr>
          <a:xfrm>
            <a:off x="8263524" y="5230004"/>
            <a:ext cx="1684751" cy="906726"/>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9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2595985" y="6624578"/>
                <a:ext cx="12915900" cy="2862322"/>
              </a:xfrm>
              <a:prstGeom prst="rect">
                <a:avLst/>
              </a:prstGeom>
            </p:spPr>
            <p:txBody>
              <a:bodyPr wrap="square">
                <a:spAutoFit/>
              </a:bodyPr>
              <a:lstStyle/>
              <a:p>
                <a:pPr algn="just">
                  <a:lnSpc>
                    <a:spcPct val="150000"/>
                  </a:lnSpc>
                  <a:spcAft>
                    <a:spcPts val="0"/>
                  </a:spcAft>
                </a:pPr>
                <a14:m>
                  <m:oMathPara xmlns:m="http://schemas.openxmlformats.org/officeDocument/2006/math">
                    <m:oMathParaPr>
                      <m:jc m:val="left"/>
                    </m:oMathParaPr>
                    <m:oMath xmlns:m="http://schemas.openxmlformats.org/officeDocument/2006/math">
                      <m:r>
                        <m:rPr>
                          <m:nor/>
                        </m:rPr>
                        <a:rPr lang="en-US" sz="4000" smtClean="0">
                          <a:latin typeface="Arial" panose="020B0604020202020204" pitchFamily="34" charset="0"/>
                          <a:ea typeface="Calibri" panose="020F0502020204030204" pitchFamily="34" charset="0"/>
                          <a:cs typeface="Arial" panose="020B0604020202020204" pitchFamily="34" charset="0"/>
                        </a:rPr>
                        <m:t>a</m:t>
                      </m:r>
                      <m:r>
                        <m:rPr>
                          <m:nor/>
                        </m:rPr>
                        <a:rPr lang="en-US" sz="4000" smtClean="0">
                          <a:latin typeface="Arial" panose="020B0604020202020204" pitchFamily="34" charset="0"/>
                          <a:ea typeface="Calibri" panose="020F0502020204030204" pitchFamily="34" charset="0"/>
                          <a:cs typeface="Arial" panose="020B0604020202020204" pitchFamily="34" charset="0"/>
                        </a:rPr>
                        <m:t>)</m:t>
                      </m:r>
                      <m:r>
                        <a:rPr lang="en-US" sz="4000" b="0" i="0" smtClean="0">
                          <a:latin typeface="Cambria Math" panose="02040503050406030204" pitchFamily="18" charset="0"/>
                          <a:ea typeface="Calibri" panose="020F0502020204030204" pitchFamily="34" charset="0"/>
                          <a:cs typeface="Arial" panose="020B0604020202020204" pitchFamily="34" charset="0"/>
                        </a:rPr>
                        <m:t> </m:t>
                      </m:r>
                      <m:r>
                        <m:rPr>
                          <m:sty m:val="p"/>
                        </m:rPr>
                        <a:rPr lang="en-US" sz="4000">
                          <a:latin typeface="Cambria Math" panose="02040503050406030204" pitchFamily="18" charset="0"/>
                          <a:ea typeface="Calibri" panose="020F0502020204030204" pitchFamily="34" charset="0"/>
                          <a:cs typeface="Times New Roman" panose="02020603050405020304" pitchFamily="18" charset="0"/>
                        </a:rPr>
                        <m:t>P</m:t>
                      </m:r>
                      <m:r>
                        <a:rPr lang="en-US" sz="4000">
                          <a:latin typeface="Cambria Math" panose="02040503050406030204" pitchFamily="18" charset="0"/>
                          <a:ea typeface="Calibri" panose="020F0502020204030204" pitchFamily="34" charset="0"/>
                          <a:cs typeface="Times New Roman" panose="02020603050405020304" pitchFamily="18" charset="0"/>
                        </a:rPr>
                        <m:t>=8</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xyz</m:t>
                      </m:r>
                      <m:r>
                        <a:rPr lang="en-US"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14:m>
                  <m:oMath xmlns:m="http://schemas.openxmlformats.org/officeDocument/2006/math">
                    <m: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P</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xyz</m:t>
                    </m:r>
                    <m:r>
                      <a:rPr lang="en-US" sz="4000">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z</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sup>
                        <m:r>
                          <a:rPr lang="en-US" sz="4000">
                            <a:effectLst/>
                            <a:latin typeface="Cambria Math" panose="02040503050406030204" pitchFamily="18" charset="0"/>
                            <a:ea typeface="Calibri" panose="020F0502020204030204" pitchFamily="34" charset="0"/>
                            <a:cs typeface="Times New Roman" panose="02020603050405020304" pitchFamily="18" charset="0"/>
                          </a:rPr>
                          <m:t>2</m:t>
                        </m:r>
                      </m:sup>
                    </m:sSup>
                  </m:oMath>
                </a14:m>
                <a:r>
                  <a:rPr lang="en-US" sz="4000">
                    <a:effectLst/>
                    <a:latin typeface="Arial" panose="020B0604020202020204" pitchFamily="34" charset="0"/>
                    <a:ea typeface="Calibri" panose="020F0502020204030204" pitchFamily="34" charset="0"/>
                    <a:cs typeface="Arial" panose="020B0604020202020204" pitchFamily="34" charset="0"/>
                  </a:rPr>
                  <a:t>; </a:t>
                </a:r>
                <a:endParaRPr lang="en-US" sz="400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0"/>
                  </a:spcAft>
                </a:pPr>
                <a:r>
                  <a:rPr lang="en-US" sz="4000" smtClean="0">
                    <a:effectLst/>
                    <a:latin typeface="Arial" panose="020B0604020202020204" pitchFamily="34" charset="0"/>
                    <a:ea typeface="Calibri" panose="020F0502020204030204" pitchFamily="34" charset="0"/>
                    <a:cs typeface="Arial" panose="020B0604020202020204" pitchFamily="34" charset="0"/>
                  </a:rPr>
                  <a:t>    Bậc </a:t>
                </a:r>
                <a:r>
                  <a:rPr lang="en-US" sz="4000">
                    <a:effectLst/>
                    <a:latin typeface="Arial" panose="020B0604020202020204" pitchFamily="34" charset="0"/>
                    <a:ea typeface="Calibri" panose="020F0502020204030204" pitchFamily="34" charset="0"/>
                    <a:cs typeface="Arial" panose="020B0604020202020204" pitchFamily="34" charset="0"/>
                  </a:rPr>
                  <a:t>của P </a:t>
                </a:r>
                <a:r>
                  <a:rPr lang="en-US" sz="4000">
                    <a:effectLst/>
                    <a:latin typeface="Arial" panose="020B0604020202020204" pitchFamily="34" charset="0"/>
                    <a:ea typeface="Calibri" panose="020F0502020204030204" pitchFamily="34" charset="0"/>
                    <a:cs typeface="Arial" panose="020B0604020202020204" pitchFamily="34" charset="0"/>
                  </a:rPr>
                  <a:t>là </a:t>
                </a:r>
                <a:r>
                  <a:rPr lang="en-US" sz="4000" smtClean="0">
                    <a:effectLst/>
                    <a:latin typeface="Arial" panose="020B0604020202020204" pitchFamily="34" charset="0"/>
                    <a:ea typeface="Calibri" panose="020F0502020204030204" pitchFamily="34" charset="0"/>
                    <a:cs typeface="Arial" panose="020B0604020202020204" pitchFamily="34" charset="0"/>
                  </a:rPr>
                  <a:t>4</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2595985" y="6624578"/>
                <a:ext cx="12915900" cy="2862322"/>
              </a:xfrm>
              <a:prstGeom prst="rect">
                <a:avLst/>
              </a:prstGeom>
              <a:blipFill>
                <a:blip r:embed="rId7"/>
                <a:stretch>
                  <a:fillRect b="-4478"/>
                </a:stretch>
              </a:blipFill>
            </p:spPr>
            <p:txBody>
              <a:bodyPr/>
              <a:lstStyle/>
              <a:p>
                <a:r>
                  <a:rPr lang="en-US">
                    <a:noFill/>
                  </a:rPr>
                  <a:t> </a:t>
                </a:r>
              </a:p>
            </p:txBody>
          </p:sp>
        </mc:Fallback>
      </mc:AlternateContent>
    </p:spTree>
    <p:extLst>
      <p:ext uri="{BB962C8B-B14F-4D97-AF65-F5344CB8AC3E}">
        <p14:creationId xmlns:p14="http://schemas.microsoft.com/office/powerpoint/2010/main" val="2990452854"/>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anim calcmode="lin" valueType="num">
                                      <p:cBhvr>
                                        <p:cTn id="12" dur="500" fill="hold"/>
                                        <p:tgtEl>
                                          <p:spTgt spid="20"/>
                                        </p:tgtEl>
                                        <p:attrNameLst>
                                          <p:attrName>ppt_x</p:attrName>
                                        </p:attrNameLst>
                                      </p:cBhvr>
                                      <p:tavLst>
                                        <p:tav tm="0">
                                          <p:val>
                                            <p:strVal val="#ppt_x"/>
                                          </p:val>
                                        </p:tav>
                                        <p:tav tm="100000">
                                          <p:val>
                                            <p:strVal val="#ppt_x"/>
                                          </p:val>
                                        </p:tav>
                                      </p:tavLst>
                                    </p:anim>
                                    <p:anim calcmode="lin" valueType="num">
                                      <p:cBhvr>
                                        <p:cTn id="13" dur="500" fill="hold"/>
                                        <p:tgtEl>
                                          <p:spTgt spid="20"/>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anim calcmode="lin" valueType="num">
                                      <p:cBhvr>
                                        <p:cTn id="17" dur="500" fill="hold"/>
                                        <p:tgtEl>
                                          <p:spTgt spid="23"/>
                                        </p:tgtEl>
                                        <p:attrNameLst>
                                          <p:attrName>ppt_x</p:attrName>
                                        </p:attrNameLst>
                                      </p:cBhvr>
                                      <p:tavLst>
                                        <p:tav tm="0">
                                          <p:val>
                                            <p:strVal val="#ppt_x"/>
                                          </p:val>
                                        </p:tav>
                                        <p:tav tm="100000">
                                          <p:val>
                                            <p:strVal val="#ppt_x"/>
                                          </p:val>
                                        </p:tav>
                                      </p:tavLst>
                                    </p:anim>
                                    <p:anim calcmode="lin" valueType="num">
                                      <p:cBhvr>
                                        <p:cTn id="18" dur="500" fill="hold"/>
                                        <p:tgtEl>
                                          <p:spTgt spid="23"/>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ipe(down)">
                                      <p:cBhvr>
                                        <p:cTn id="33" dur="500"/>
                                        <p:tgtEl>
                                          <p:spTgt spid="4">
                                            <p:txEl>
                                              <p:pRg st="0" end="0"/>
                                            </p:txEl>
                                          </p:spTgt>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Effect transition="in" filter="fade">
                                      <p:cBhvr>
                                        <p:cTn id="37" dur="500"/>
                                        <p:tgtEl>
                                          <p:spTgt spid="4">
                                            <p:txEl>
                                              <p:pRg st="1" end="1"/>
                                            </p:txEl>
                                          </p:spTgt>
                                        </p:tgtEl>
                                      </p:cBhvr>
                                    </p:animEffect>
                                  </p:childTnLst>
                                </p:cTn>
                              </p:par>
                            </p:childTnLst>
                          </p:cTn>
                        </p:par>
                        <p:par>
                          <p:cTn id="38" fill="hold">
                            <p:stCondLst>
                              <p:cond delay="1000"/>
                            </p:stCondLst>
                            <p:childTnLst>
                              <p:par>
                                <p:cTn id="39" presetID="14" presetClass="entr" presetSubtype="10" fill="hold" nodeType="after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randombar(horizontal)">
                                      <p:cBhvr>
                                        <p:cTn id="41"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3" grpId="0"/>
      <p:bldP spid="3" grpId="0"/>
      <p:bldP spid="1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15" name="Rectangle 14"/>
          <p:cNvSpPr/>
          <p:nvPr/>
        </p:nvSpPr>
        <p:spPr>
          <a:xfrm>
            <a:off x="762000" y="419100"/>
            <a:ext cx="16687800" cy="9525000"/>
          </a:xfrm>
          <a:prstGeom prst="rect">
            <a:avLst/>
          </a:prstGeom>
          <a:ln>
            <a:solidFill>
              <a:srgbClr val="79927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30" name="Picture 29"/>
          <p:cNvPicPr>
            <a:picLocks noChangeAspect="1"/>
          </p:cNvPicPr>
          <p:nvPr/>
        </p:nvPicPr>
        <p:blipFill>
          <a:blip r:embed="rId2"/>
          <a:stretch>
            <a:fillRect/>
          </a:stretch>
        </p:blipFill>
        <p:spPr>
          <a:xfrm>
            <a:off x="304800" y="8653671"/>
            <a:ext cx="1626032" cy="1442829"/>
          </a:xfrm>
          <a:prstGeom prst="rect">
            <a:avLst/>
          </a:prstGeom>
        </p:spPr>
      </p:pic>
      <p:sp>
        <p:nvSpPr>
          <p:cNvPr id="19" name="Rectangle 18"/>
          <p:cNvSpPr/>
          <p:nvPr/>
        </p:nvSpPr>
        <p:spPr>
          <a:xfrm>
            <a:off x="3048000" y="781988"/>
            <a:ext cx="6162264" cy="1084912"/>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1.13 </a:t>
            </a:r>
            <a:r>
              <a:rPr kumimoji="0" lang="nl-NL" sz="43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43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SGK-tr14)</a:t>
            </a:r>
            <a:endParaRPr kumimoji="0" lang="en-US" sz="43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0" name="Rectangle 19"/>
          <p:cNvSpPr/>
          <p:nvPr/>
        </p:nvSpPr>
        <p:spPr>
          <a:xfrm>
            <a:off x="9223711" y="781988"/>
            <a:ext cx="8763000" cy="901593"/>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Cho đa thức</a:t>
            </a:r>
            <a:endPar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3" name="Rectangle 22"/>
              <p:cNvSpPr/>
              <p:nvPr/>
            </p:nvSpPr>
            <p:spPr>
              <a:xfrm>
                <a:off x="3048000" y="1870777"/>
                <a:ext cx="13335000" cy="1038746"/>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P</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=8</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4</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r>
                        <m:rPr>
                          <m:sty m:val="p"/>
                        </m:rP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xyz</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−5</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3</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fr-FR"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x</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kumimoji="0" lang="en-US" sz="4000" b="0" i="0"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y</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2</m:t>
                          </m:r>
                        </m:sup>
                      </m:s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Calibri" panose="020F0502020204030204" pitchFamily="34" charset="0"/>
                          <a:cs typeface="Times New Roman" panose="02020603050405020304" pitchFamily="18" charset="0"/>
                        </a:rPr>
                        <m:t>𝑧</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3048000" y="1870777"/>
                <a:ext cx="13335000" cy="1038746"/>
              </a:xfrm>
              <a:prstGeom prst="rect">
                <a:avLst/>
              </a:prstGeom>
              <a:blipFill>
                <a:blip r:embed="rId3"/>
                <a:stretch>
                  <a:fillRect/>
                </a:stretch>
              </a:blipFill>
            </p:spPr>
            <p:txBody>
              <a:bodyPr/>
              <a:lstStyle/>
              <a:p>
                <a:r>
                  <a:rPr lang="en-US">
                    <a:noFill/>
                  </a:rPr>
                  <a:t> </a:t>
                </a:r>
              </a:p>
            </p:txBody>
          </p:sp>
        </mc:Fallback>
      </mc:AlternateContent>
      <p:pic>
        <p:nvPicPr>
          <p:cNvPr id="25" name="Picture 24"/>
          <p:cNvPicPr>
            <a:picLocks noChangeAspect="1"/>
          </p:cNvPicPr>
          <p:nvPr/>
        </p:nvPicPr>
        <p:blipFill>
          <a:blip r:embed="rId4"/>
          <a:stretch>
            <a:fillRect/>
          </a:stretch>
        </p:blipFill>
        <p:spPr>
          <a:xfrm>
            <a:off x="15511885" y="6743700"/>
            <a:ext cx="2471315" cy="3200400"/>
          </a:xfrm>
          <a:prstGeom prst="rect">
            <a:avLst/>
          </a:prstGeom>
        </p:spPr>
      </p:pic>
      <p:pic>
        <p:nvPicPr>
          <p:cNvPr id="28" name="Picture 27"/>
          <p:cNvPicPr>
            <a:picLocks noChangeAspect="1"/>
          </p:cNvPicPr>
          <p:nvPr/>
        </p:nvPicPr>
        <p:blipFill>
          <a:blip r:embed="rId5"/>
          <a:stretch>
            <a:fillRect/>
          </a:stretch>
        </p:blipFill>
        <p:spPr>
          <a:xfrm>
            <a:off x="384861" y="419100"/>
            <a:ext cx="1572865" cy="1448239"/>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3276600" y="2937577"/>
                <a:ext cx="12801600" cy="1824923"/>
              </a:xfrm>
              <a:prstGeom prst="rect">
                <a:avLst/>
              </a:prstGeom>
            </p:spPr>
            <p:txBody>
              <a:bodyPr wrap="squar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 Thu gọn và tìm bậc của đa thức P;</a:t>
                </a:r>
              </a:p>
              <a:p>
                <a:pPr lvl="0" algn="just" fontAlgn="base">
                  <a:lnSpc>
                    <a:spcPct val="150000"/>
                  </a:lnSpc>
                </a:pPr>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b) Tính giá trị của đa thức P tại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kumimoji="0" lang="en-US"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3276600" y="2937577"/>
                <a:ext cx="12801600" cy="1824923"/>
              </a:xfrm>
              <a:prstGeom prst="rect">
                <a:avLst/>
              </a:prstGeom>
              <a:blipFill>
                <a:blip r:embed="rId6"/>
                <a:stretch>
                  <a:fillRect l="-1714" b="-13712"/>
                </a:stretch>
              </a:blipFill>
            </p:spPr>
            <p:txBody>
              <a:bodyPr/>
              <a:lstStyle/>
              <a:p>
                <a:r>
                  <a:rPr lang="en-US">
                    <a:noFill/>
                  </a:rPr>
                  <a:t> </a:t>
                </a:r>
              </a:p>
            </p:txBody>
          </p:sp>
        </mc:Fallback>
      </mc:AlternateContent>
      <p:sp>
        <p:nvSpPr>
          <p:cNvPr id="16" name="Oval Callout 15"/>
          <p:cNvSpPr/>
          <p:nvPr/>
        </p:nvSpPr>
        <p:spPr>
          <a:xfrm>
            <a:off x="8263524" y="5230004"/>
            <a:ext cx="1684751" cy="906726"/>
          </a:xfrm>
          <a:prstGeom prst="wedgeEllipseCallout">
            <a:avLst/>
          </a:prstGeom>
          <a:solidFill>
            <a:schemeClr val="accent1">
              <a:lumMod val="20000"/>
              <a:lumOff val="8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9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9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3306580" y="6875004"/>
                <a:ext cx="12915900" cy="1824730"/>
              </a:xfrm>
              <a:prstGeom prst="rect">
                <a:avLst/>
              </a:prstGeom>
            </p:spPr>
            <p:txBody>
              <a:bodyPr wrap="square">
                <a:spAutoFit/>
              </a:bodyPr>
              <a:lstStyle/>
              <a:p>
                <a:pPr lvl="0" algn="just">
                  <a:lnSpc>
                    <a:spcPct val="150000"/>
                  </a:lnSpc>
                  <a:defRPr/>
                </a:pP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b) Thay </a:t>
                </a: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 vào P ta có:</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defRPr/>
                </a:pPr>
                <a14:m>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P</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e>
                    </m:d>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.2.1+</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5.2</m:t>
                        </m:r>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e>
                        </m:d>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oMath>
                </a14:m>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3306580" y="6875004"/>
                <a:ext cx="12915900" cy="1824730"/>
              </a:xfrm>
              <a:prstGeom prst="rect">
                <a:avLst/>
              </a:prstGeom>
              <a:blipFill>
                <a:blip r:embed="rId7"/>
                <a:stretch>
                  <a:fillRect l="-1652"/>
                </a:stretch>
              </a:blipFill>
            </p:spPr>
            <p:txBody>
              <a:bodyPr/>
              <a:lstStyle/>
              <a:p>
                <a:r>
                  <a:rPr lang="en-US">
                    <a:noFill/>
                  </a:rPr>
                  <a:t> </a:t>
                </a:r>
              </a:p>
            </p:txBody>
          </p:sp>
        </mc:Fallback>
      </mc:AlternateContent>
    </p:spTree>
    <p:extLst>
      <p:ext uri="{BB962C8B-B14F-4D97-AF65-F5344CB8AC3E}">
        <p14:creationId xmlns:p14="http://schemas.microsoft.com/office/powerpoint/2010/main" val="32012866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barn(inVertical)">
                                      <p:cBhvr>
                                        <p:cTn id="11"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2" name="Group 11"/>
          <p:cNvGrpSpPr/>
          <p:nvPr/>
        </p:nvGrpSpPr>
        <p:grpSpPr>
          <a:xfrm>
            <a:off x="457200" y="3167064"/>
            <a:ext cx="5423158" cy="3727508"/>
            <a:chOff x="917497" y="3568797"/>
            <a:chExt cx="5423158" cy="4239966"/>
          </a:xfrm>
          <a:solidFill>
            <a:srgbClr val="799276"/>
          </a:solidFill>
        </p:grpSpPr>
        <p:grpSp>
          <p:nvGrpSpPr>
            <p:cNvPr id="13" name="Group 3"/>
            <p:cNvGrpSpPr/>
            <p:nvPr/>
          </p:nvGrpSpPr>
          <p:grpSpPr>
            <a:xfrm>
              <a:off x="917497" y="3568797"/>
              <a:ext cx="5423158" cy="4239966"/>
              <a:chOff x="-4360" y="0"/>
              <a:chExt cx="3190093" cy="3100688"/>
            </a:xfrm>
            <a:grpFill/>
          </p:grpSpPr>
          <p:sp>
            <p:nvSpPr>
              <p:cNvPr id="17" name="Freeform 4"/>
              <p:cNvSpPr/>
              <p:nvPr/>
            </p:nvSpPr>
            <p:spPr>
              <a:xfrm>
                <a:off x="-43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18"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14" name="Rectangle 13"/>
            <p:cNvSpPr/>
            <p:nvPr/>
          </p:nvSpPr>
          <p:spPr>
            <a:xfrm>
              <a:off x="1226667" y="4449679"/>
              <a:ext cx="4796230" cy="2205565"/>
            </a:xfrm>
            <a:prstGeom prst="rect">
              <a:avLst/>
            </a:prstGeom>
            <a:grpFill/>
          </p:spPr>
          <p:txBody>
            <a:bodyPr wrap="square">
              <a:spAutoFit/>
            </a:bodyPr>
            <a:lstStyle/>
            <a:p>
              <a:pPr algn="ctr">
                <a:lnSpc>
                  <a:spcPct val="150000"/>
                </a:lnSpc>
                <a:buClr>
                  <a:srgbClr val="000000"/>
                </a:buClr>
                <a:buFont typeface="Arial"/>
                <a:buNone/>
              </a:pPr>
              <a:r>
                <a:rPr lang="pt-BR" sz="4000" kern="0">
                  <a:solidFill>
                    <a:schemeClr val="bg1"/>
                  </a:solidFill>
                  <a:latin typeface="Arial"/>
                  <a:ea typeface="Calibri" panose="020F0502020204030204" pitchFamily="34" charset="0"/>
                  <a:cs typeface="Times New Roman" panose="02020603050405020304" pitchFamily="18" charset="0"/>
                  <a:sym typeface="Arial"/>
                </a:rPr>
                <a:t>Ghi </a:t>
              </a:r>
              <a:r>
                <a:rPr lang="pt-BR" sz="4000" kern="0" dirty="0">
                  <a:solidFill>
                    <a:schemeClr val="bg1"/>
                  </a:solidFill>
                  <a:latin typeface="Arial"/>
                  <a:ea typeface="Calibri" panose="020F0502020204030204" pitchFamily="34" charset="0"/>
                  <a:cs typeface="Times New Roman" panose="02020603050405020304" pitchFamily="18" charset="0"/>
                  <a:sym typeface="Arial"/>
                </a:rPr>
                <a:t>nhớ </a:t>
              </a:r>
            </a:p>
            <a:p>
              <a:pPr algn="ctr">
                <a:lnSpc>
                  <a:spcPct val="150000"/>
                </a:lnSpc>
                <a:buClr>
                  <a:srgbClr val="000000"/>
                </a:buClr>
                <a:buFont typeface="Arial"/>
                <a:buNone/>
              </a:pPr>
              <a:r>
                <a:rPr lang="pt-BR" sz="4000" kern="0" dirty="0">
                  <a:solidFill>
                    <a:schemeClr val="bg1"/>
                  </a:solidFill>
                  <a:latin typeface="Arial"/>
                  <a:ea typeface="Calibri" panose="020F0502020204030204" pitchFamily="34" charset="0"/>
                  <a:cs typeface="Times New Roman" panose="02020603050405020304" pitchFamily="18" charset="0"/>
                  <a:sym typeface="Arial"/>
                </a:rPr>
                <a:t>kiến thức trong bài. </a:t>
              </a:r>
            </a:p>
          </p:txBody>
        </p:sp>
      </p:grpSp>
      <p:grpSp>
        <p:nvGrpSpPr>
          <p:cNvPr id="21" name="Group 20"/>
          <p:cNvGrpSpPr/>
          <p:nvPr/>
        </p:nvGrpSpPr>
        <p:grpSpPr>
          <a:xfrm>
            <a:off x="6413415" y="3109306"/>
            <a:ext cx="5422223" cy="3786794"/>
            <a:chOff x="6840639" y="3553166"/>
            <a:chExt cx="5422223" cy="5001862"/>
          </a:xfrm>
          <a:solidFill>
            <a:srgbClr val="799276"/>
          </a:solidFill>
        </p:grpSpPr>
        <p:grpSp>
          <p:nvGrpSpPr>
            <p:cNvPr id="22" name="Group 3"/>
            <p:cNvGrpSpPr/>
            <p:nvPr/>
          </p:nvGrpSpPr>
          <p:grpSpPr>
            <a:xfrm>
              <a:off x="6840639" y="3553166"/>
              <a:ext cx="5422223" cy="5001862"/>
              <a:chOff x="-3810" y="-1"/>
              <a:chExt cx="3189543" cy="3657863"/>
            </a:xfrm>
            <a:grpFill/>
          </p:grpSpPr>
          <p:sp>
            <p:nvSpPr>
              <p:cNvPr id="26"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27"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24" name="Rectangle 23"/>
            <p:cNvSpPr/>
            <p:nvPr/>
          </p:nvSpPr>
          <p:spPr>
            <a:xfrm>
              <a:off x="7344615" y="4717099"/>
              <a:ext cx="4360209" cy="2410486"/>
            </a:xfrm>
            <a:prstGeom prst="rect">
              <a:avLst/>
            </a:prstGeom>
            <a:grpFill/>
          </p:spPr>
          <p:txBody>
            <a:bodyPr wrap="square">
              <a:spAutoFit/>
            </a:bodyPr>
            <a:lstStyle/>
            <a:p>
              <a:pPr algn="ctr">
                <a:lnSpc>
                  <a:spcPct val="150000"/>
                </a:lnSpc>
                <a:spcBef>
                  <a:spcPts val="600"/>
                </a:spcBef>
                <a:spcAft>
                  <a:spcPts val="600"/>
                </a:spcAft>
                <a:buClr>
                  <a:srgbClr val="000000"/>
                </a:buClr>
                <a:buFont typeface="Arial"/>
                <a:buNone/>
              </a:pPr>
              <a:r>
                <a:rPr lang="pt-BR" sz="4000" kern="0">
                  <a:solidFill>
                    <a:schemeClr val="bg1"/>
                  </a:solidFill>
                  <a:latin typeface="Arial"/>
                  <a:ea typeface="Calibri" panose="020F0502020204030204" pitchFamily="34" charset="0"/>
                  <a:cs typeface="Times New Roman" panose="02020603050405020304" pitchFamily="18" charset="0"/>
                  <a:sym typeface="Arial"/>
                </a:rPr>
                <a:t>Hoàn thành các bài tập trong SBT. </a:t>
              </a:r>
            </a:p>
          </p:txBody>
        </p:sp>
      </p:grpSp>
      <p:grpSp>
        <p:nvGrpSpPr>
          <p:cNvPr id="29" name="Group 28"/>
          <p:cNvGrpSpPr/>
          <p:nvPr/>
        </p:nvGrpSpPr>
        <p:grpSpPr>
          <a:xfrm>
            <a:off x="12421737" y="3148493"/>
            <a:ext cx="5422223" cy="3747607"/>
            <a:chOff x="12644694" y="3479846"/>
            <a:chExt cx="5422223" cy="4709752"/>
          </a:xfrm>
          <a:solidFill>
            <a:srgbClr val="799276"/>
          </a:solidFill>
        </p:grpSpPr>
        <p:grpSp>
          <p:nvGrpSpPr>
            <p:cNvPr id="31" name="Group 3"/>
            <p:cNvGrpSpPr/>
            <p:nvPr/>
          </p:nvGrpSpPr>
          <p:grpSpPr>
            <a:xfrm>
              <a:off x="12644694" y="3479846"/>
              <a:ext cx="5422223" cy="4709752"/>
              <a:chOff x="-3810" y="0"/>
              <a:chExt cx="3189543" cy="3444242"/>
            </a:xfrm>
            <a:grpFill/>
          </p:grpSpPr>
          <p:sp>
            <p:nvSpPr>
              <p:cNvPr id="33"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p:spPr>
          </p:sp>
          <p:sp>
            <p:nvSpPr>
              <p:cNvPr id="34"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p:spPr>
          </p:sp>
        </p:grpSp>
        <p:sp>
          <p:nvSpPr>
            <p:cNvPr id="32" name="Rectangle 31"/>
            <p:cNvSpPr/>
            <p:nvPr/>
          </p:nvSpPr>
          <p:spPr>
            <a:xfrm>
              <a:off x="12756290" y="3976014"/>
              <a:ext cx="5196871" cy="3597183"/>
            </a:xfrm>
            <a:prstGeom prst="rect">
              <a:avLst/>
            </a:prstGeom>
            <a:grpFill/>
          </p:spPr>
          <p:txBody>
            <a:bodyPr wrap="square">
              <a:spAutoFit/>
            </a:bodyPr>
            <a:lstStyle/>
            <a:p>
              <a:pPr algn="ctr">
                <a:lnSpc>
                  <a:spcPct val="150000"/>
                </a:lnSpc>
                <a:buClr>
                  <a:srgbClr val="000000"/>
                </a:buClr>
                <a:buFont typeface="Arial"/>
                <a:buNone/>
              </a:pPr>
              <a:r>
                <a:rPr lang="vi-VN" sz="4000" kern="0">
                  <a:solidFill>
                    <a:schemeClr val="bg1"/>
                  </a:solidFill>
                  <a:latin typeface="Arial"/>
                  <a:ea typeface="Calibri" panose="020F0502020204030204" pitchFamily="34" charset="0"/>
                  <a:cs typeface="Times New Roman" panose="02020603050405020304" pitchFamily="18" charset="0"/>
                  <a:sym typeface="Arial"/>
                </a:rPr>
                <a:t>Chuẩn </a:t>
              </a:r>
              <a:r>
                <a:rPr lang="vi-VN" sz="4000" kern="0" dirty="0">
                  <a:solidFill>
                    <a:schemeClr val="bg1"/>
                  </a:solidFill>
                  <a:latin typeface="Arial"/>
                  <a:ea typeface="Calibri" panose="020F0502020204030204" pitchFamily="34" charset="0"/>
                  <a:cs typeface="Times New Roman" panose="02020603050405020304" pitchFamily="18" charset="0"/>
                  <a:sym typeface="Arial"/>
                </a:rPr>
                <a:t>bị trước </a:t>
              </a:r>
              <a:endParaRPr lang="en-US" sz="4000" kern="0" dirty="0">
                <a:solidFill>
                  <a:schemeClr val="bg1"/>
                </a:solidFill>
                <a:latin typeface="Arial"/>
                <a:ea typeface="Calibri" panose="020F0502020204030204" pitchFamily="34" charset="0"/>
                <a:cs typeface="Times New Roman" panose="02020603050405020304" pitchFamily="18" charset="0"/>
                <a:sym typeface="Arial"/>
              </a:endParaRPr>
            </a:p>
            <a:p>
              <a:pPr algn="ctr">
                <a:lnSpc>
                  <a:spcPct val="150000"/>
                </a:lnSpc>
                <a:buClr>
                  <a:srgbClr val="000000"/>
                </a:buClr>
                <a:buFont typeface="Arial"/>
                <a:buNone/>
              </a:pPr>
              <a:r>
                <a:rPr lang="vi-VN" sz="4000" b="1" kern="0">
                  <a:solidFill>
                    <a:schemeClr val="bg1"/>
                  </a:solidFill>
                  <a:latin typeface="Arial"/>
                  <a:ea typeface="Calibri" panose="020F0502020204030204" pitchFamily="34" charset="0"/>
                  <a:cs typeface="Times New Roman" panose="02020603050405020304" pitchFamily="18" charset="0"/>
                  <a:sym typeface="Arial"/>
                </a:rPr>
                <a:t>Bài 3. Phép cộng và phép trừ </a:t>
              </a:r>
              <a:r>
                <a:rPr lang="vi-VN" sz="4000" b="1" kern="0">
                  <a:solidFill>
                    <a:schemeClr val="bg1"/>
                  </a:solidFill>
                  <a:latin typeface="Arial"/>
                  <a:ea typeface="Calibri" panose="020F0502020204030204" pitchFamily="34" charset="0"/>
                  <a:cs typeface="Times New Roman" panose="02020603050405020304" pitchFamily="18" charset="0"/>
                  <a:sym typeface="Arial"/>
                </a:rPr>
                <a:t>đa </a:t>
              </a:r>
              <a:r>
                <a:rPr lang="vi-VN" sz="4000" b="1" kern="0" smtClean="0">
                  <a:solidFill>
                    <a:schemeClr val="bg1"/>
                  </a:solidFill>
                  <a:latin typeface="Arial"/>
                  <a:ea typeface="Calibri" panose="020F0502020204030204" pitchFamily="34" charset="0"/>
                  <a:cs typeface="Times New Roman" panose="02020603050405020304" pitchFamily="18" charset="0"/>
                  <a:sym typeface="Arial"/>
                </a:rPr>
                <a:t>thức</a:t>
              </a:r>
              <a:r>
                <a:rPr lang="en-US" sz="4000" b="1" kern="0" smtClean="0">
                  <a:solidFill>
                    <a:schemeClr val="bg1"/>
                  </a:solidFill>
                  <a:latin typeface="Arial"/>
                  <a:ea typeface="Calibri" panose="020F0502020204030204" pitchFamily="34" charset="0"/>
                  <a:cs typeface="Times New Roman" panose="02020603050405020304" pitchFamily="18" charset="0"/>
                  <a:sym typeface="Arial"/>
                </a:rPr>
                <a:t>.</a:t>
              </a:r>
              <a:endParaRPr lang="pt-BR" sz="4000" b="1" kern="0" dirty="0">
                <a:solidFill>
                  <a:schemeClr val="bg1"/>
                </a:solidFill>
                <a:latin typeface="Arial"/>
                <a:ea typeface="Calibri" panose="020F0502020204030204" pitchFamily="34" charset="0"/>
                <a:cs typeface="Times New Roman" panose="02020603050405020304" pitchFamily="18" charset="0"/>
                <a:sym typeface="Arial"/>
              </a:endParaRPr>
            </a:p>
          </p:txBody>
        </p:sp>
      </p:grpSp>
      <p:grpSp>
        <p:nvGrpSpPr>
          <p:cNvPr id="38" name="Group 37"/>
          <p:cNvGrpSpPr/>
          <p:nvPr/>
        </p:nvGrpSpPr>
        <p:grpSpPr>
          <a:xfrm>
            <a:off x="3987447" y="583711"/>
            <a:ext cx="10272000" cy="3873989"/>
            <a:chOff x="4129800" y="287531"/>
            <a:chExt cx="10272000" cy="3873989"/>
          </a:xfrm>
        </p:grpSpPr>
        <p:grpSp>
          <p:nvGrpSpPr>
            <p:cNvPr id="39" name="Group 2"/>
            <p:cNvGrpSpPr/>
            <p:nvPr/>
          </p:nvGrpSpPr>
          <p:grpSpPr>
            <a:xfrm>
              <a:off x="4794227" y="287531"/>
              <a:ext cx="8889548" cy="3873989"/>
              <a:chOff x="-347408" y="-28575"/>
              <a:chExt cx="3354033" cy="841375"/>
            </a:xfrm>
          </p:grpSpPr>
          <p:sp>
            <p:nvSpPr>
              <p:cNvPr id="41" name="Freeform 3"/>
              <p:cNvSpPr/>
              <p:nvPr/>
            </p:nvSpPr>
            <p:spPr>
              <a:xfrm>
                <a:off x="-347408" y="29859"/>
                <a:ext cx="3354033" cy="272376"/>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6">
                  <a:lumMod val="75000"/>
                </a:schemeClr>
              </a:solidFill>
            </p:spPr>
          </p:sp>
          <p:sp>
            <p:nvSpPr>
              <p:cNvPr id="42"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40" name="Google Shape;7771;p33"/>
            <p:cNvSpPr txBox="1">
              <a:spLocks/>
            </p:cNvSpPr>
            <p:nvPr/>
          </p:nvSpPr>
          <p:spPr>
            <a:xfrm>
              <a:off x="4129800" y="8001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5800" b="1" kern="0">
                  <a:solidFill>
                    <a:schemeClr val="bg1"/>
                  </a:solidFill>
                  <a:latin typeface="Arial" panose="020B0604020202020204" pitchFamily="34" charset="0"/>
                </a:rPr>
                <a:t>HƯỚNG DẪN VỀ NHÀ</a:t>
              </a:r>
              <a:endParaRPr lang="vi-VN" sz="5800" b="1" kern="0" dirty="0">
                <a:solidFill>
                  <a:schemeClr val="bg1"/>
                </a:solidFill>
                <a:latin typeface="Arial" panose="020B0604020202020204" pitchFamily="34" charset="0"/>
              </a:endParaRPr>
            </a:p>
          </p:txBody>
        </p:sp>
      </p:grpSp>
      <p:pic>
        <p:nvPicPr>
          <p:cNvPr id="2" name="Picture 1"/>
          <p:cNvPicPr>
            <a:picLocks noChangeAspect="1"/>
          </p:cNvPicPr>
          <p:nvPr/>
        </p:nvPicPr>
        <p:blipFill>
          <a:blip r:embed="rId2"/>
          <a:stretch>
            <a:fillRect/>
          </a:stretch>
        </p:blipFill>
        <p:spPr>
          <a:xfrm>
            <a:off x="449705" y="8572500"/>
            <a:ext cx="1018120" cy="1304657"/>
          </a:xfrm>
          <a:prstGeom prst="rect">
            <a:avLst/>
          </a:prstGeom>
        </p:spPr>
      </p:pic>
      <p:pic>
        <p:nvPicPr>
          <p:cNvPr id="5" name="Picture 4"/>
          <p:cNvPicPr>
            <a:picLocks noChangeAspect="1"/>
          </p:cNvPicPr>
          <p:nvPr/>
        </p:nvPicPr>
        <p:blipFill>
          <a:blip r:embed="rId3"/>
          <a:stretch>
            <a:fillRect/>
          </a:stretch>
        </p:blipFill>
        <p:spPr>
          <a:xfrm>
            <a:off x="14838372" y="8593872"/>
            <a:ext cx="3005588" cy="1298561"/>
          </a:xfrm>
          <a:prstGeom prst="rect">
            <a:avLst/>
          </a:prstGeom>
        </p:spPr>
      </p:pic>
      <p:pic>
        <p:nvPicPr>
          <p:cNvPr id="6" name="Picture 5"/>
          <p:cNvPicPr>
            <a:picLocks noChangeAspect="1"/>
          </p:cNvPicPr>
          <p:nvPr/>
        </p:nvPicPr>
        <p:blipFill>
          <a:blip r:embed="rId4"/>
          <a:stretch>
            <a:fillRect/>
          </a:stretch>
        </p:blipFill>
        <p:spPr>
          <a:xfrm rot="16687452">
            <a:off x="16828887" y="-412468"/>
            <a:ext cx="2030144" cy="2249619"/>
          </a:xfrm>
          <a:prstGeom prst="rect">
            <a:avLst/>
          </a:prstGeom>
        </p:spPr>
      </p:pic>
    </p:spTree>
    <p:extLst>
      <p:ext uri="{BB962C8B-B14F-4D97-AF65-F5344CB8AC3E}">
        <p14:creationId xmlns:p14="http://schemas.microsoft.com/office/powerpoint/2010/main" val="3592119815"/>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barn(inVertical)">
                                      <p:cBhvr>
                                        <p:cTn id="15" dur="500"/>
                                        <p:tgtEl>
                                          <p:spTgt spid="21"/>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4" name="Freeform 4"/>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5" name="Freeform 5"/>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6" name="Freeform 6"/>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8" name="Freeform 8"/>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9" name="Freeform 9"/>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10" name="Freeform 10"/>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grpSp>
        <p:nvGrpSpPr>
          <p:cNvPr id="27" name="Group 26"/>
          <p:cNvGrpSpPr/>
          <p:nvPr/>
        </p:nvGrpSpPr>
        <p:grpSpPr>
          <a:xfrm rot="211480">
            <a:off x="3082516" y="1669596"/>
            <a:ext cx="12750639" cy="5885122"/>
            <a:chOff x="3729738" y="1468178"/>
            <a:chExt cx="10980924" cy="4851572"/>
          </a:xfrm>
        </p:grpSpPr>
        <p:sp>
          <p:nvSpPr>
            <p:cNvPr id="11" name="Freeform 11"/>
            <p:cNvSpPr/>
            <p:nvPr/>
          </p:nvSpPr>
          <p:spPr>
            <a:xfrm>
              <a:off x="3729738" y="1468178"/>
              <a:ext cx="10980924" cy="4851572"/>
            </a:xfrm>
            <a:custGeom>
              <a:avLst/>
              <a:gdLst/>
              <a:ahLst/>
              <a:cxnLst/>
              <a:rect l="l" t="t" r="r" b="b"/>
              <a:pathLst>
                <a:path w="10980924" h="4851572">
                  <a:moveTo>
                    <a:pt x="0" y="0"/>
                  </a:moveTo>
                  <a:lnTo>
                    <a:pt x="10980924" y="0"/>
                  </a:lnTo>
                  <a:lnTo>
                    <a:pt x="10980924" y="4851572"/>
                  </a:lnTo>
                  <a:lnTo>
                    <a:pt x="0" y="4851572"/>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2" name="Freeform 12"/>
            <p:cNvSpPr/>
            <p:nvPr/>
          </p:nvSpPr>
          <p:spPr>
            <a:xfrm>
              <a:off x="3969467" y="1574095"/>
              <a:ext cx="10501466" cy="4639739"/>
            </a:xfrm>
            <a:custGeom>
              <a:avLst/>
              <a:gdLst/>
              <a:ahLst/>
              <a:cxnLst/>
              <a:rect l="l" t="t" r="r" b="b"/>
              <a:pathLst>
                <a:path w="10501466" h="4639739">
                  <a:moveTo>
                    <a:pt x="0" y="0"/>
                  </a:moveTo>
                  <a:lnTo>
                    <a:pt x="10501466" y="0"/>
                  </a:lnTo>
                  <a:lnTo>
                    <a:pt x="10501466" y="4639738"/>
                  </a:lnTo>
                  <a:lnTo>
                    <a:pt x="0" y="4639738"/>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grpSp>
      <p:sp>
        <p:nvSpPr>
          <p:cNvPr id="20" name="Freeform 20"/>
          <p:cNvSpPr/>
          <p:nvPr/>
        </p:nvSpPr>
        <p:spPr>
          <a:xfrm rot="-1443064">
            <a:off x="16328569" y="716327"/>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10">
              <a:extLst>
                <a:ext uri="{96DAC541-7B7A-43D3-8B79-37D633B846F1}">
                  <asvg:svgBlip xmlns:asvg="http://schemas.microsoft.com/office/drawing/2016/SVG/main" xmlns="" r:embed="rId21"/>
                </a:ext>
              </a:extLst>
            </a:blip>
            <a:stretch>
              <a:fillRect/>
            </a:stretch>
          </a:blipFill>
        </p:spPr>
      </p:sp>
      <p:sp>
        <p:nvSpPr>
          <p:cNvPr id="21" name="Freeform 21"/>
          <p:cNvSpPr/>
          <p:nvPr/>
        </p:nvSpPr>
        <p:spPr>
          <a:xfrm rot="-1443064">
            <a:off x="16696978" y="652868"/>
            <a:ext cx="610958" cy="1193084"/>
          </a:xfrm>
          <a:custGeom>
            <a:avLst/>
            <a:gdLst/>
            <a:ahLst/>
            <a:cxnLst/>
            <a:rect l="l" t="t" r="r" b="b"/>
            <a:pathLst>
              <a:path w="610958" h="1193084">
                <a:moveTo>
                  <a:pt x="0" y="0"/>
                </a:moveTo>
                <a:lnTo>
                  <a:pt x="610958" y="0"/>
                </a:lnTo>
                <a:lnTo>
                  <a:pt x="610958" y="1193084"/>
                </a:lnTo>
                <a:lnTo>
                  <a:pt x="0" y="1193084"/>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2" name="Freeform 22"/>
          <p:cNvSpPr/>
          <p:nvPr/>
        </p:nvSpPr>
        <p:spPr>
          <a:xfrm rot="7588689" flipV="1">
            <a:off x="15369174" y="7969979"/>
            <a:ext cx="2041001" cy="1005657"/>
          </a:xfrm>
          <a:custGeom>
            <a:avLst/>
            <a:gdLst/>
            <a:ahLst/>
            <a:cxnLst/>
            <a:rect l="l" t="t" r="r" b="b"/>
            <a:pathLst>
              <a:path w="2041001" h="1005657">
                <a:moveTo>
                  <a:pt x="0" y="1005656"/>
                </a:moveTo>
                <a:lnTo>
                  <a:pt x="2041001" y="1005656"/>
                </a:lnTo>
                <a:lnTo>
                  <a:pt x="2041001" y="0"/>
                </a:lnTo>
                <a:lnTo>
                  <a:pt x="0" y="0"/>
                </a:lnTo>
                <a:lnTo>
                  <a:pt x="0" y="1005656"/>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23" name="Freeform 23"/>
          <p:cNvSpPr/>
          <p:nvPr/>
        </p:nvSpPr>
        <p:spPr>
          <a:xfrm rot="-7277178">
            <a:off x="1573910" y="7203071"/>
            <a:ext cx="1968287" cy="975943"/>
          </a:xfrm>
          <a:custGeom>
            <a:avLst/>
            <a:gdLst/>
            <a:ahLst/>
            <a:cxnLst/>
            <a:rect l="l" t="t" r="r" b="b"/>
            <a:pathLst>
              <a:path w="1968287" h="975943">
                <a:moveTo>
                  <a:pt x="0" y="0"/>
                </a:moveTo>
                <a:lnTo>
                  <a:pt x="1968287" y="0"/>
                </a:lnTo>
                <a:lnTo>
                  <a:pt x="1968287" y="975942"/>
                </a:lnTo>
                <a:lnTo>
                  <a:pt x="0" y="975942"/>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24" name="Freeform 24"/>
          <p:cNvSpPr/>
          <p:nvPr/>
        </p:nvSpPr>
        <p:spPr>
          <a:xfrm rot="-4505717" flipV="1">
            <a:off x="580545" y="766638"/>
            <a:ext cx="1500845" cy="965544"/>
          </a:xfrm>
          <a:custGeom>
            <a:avLst/>
            <a:gdLst/>
            <a:ahLst/>
            <a:cxnLst/>
            <a:rect l="l" t="t" r="r" b="b"/>
            <a:pathLst>
              <a:path w="1500845" h="965544">
                <a:moveTo>
                  <a:pt x="0" y="965544"/>
                </a:moveTo>
                <a:lnTo>
                  <a:pt x="1500846" y="965544"/>
                </a:lnTo>
                <a:lnTo>
                  <a:pt x="1500846" y="0"/>
                </a:lnTo>
                <a:lnTo>
                  <a:pt x="0" y="0"/>
                </a:lnTo>
                <a:lnTo>
                  <a:pt x="0" y="965544"/>
                </a:lnTo>
                <a:close/>
              </a:path>
            </a:pathLst>
          </a:custGeom>
          <a:blipFill>
            <a:blip r:embed="rId28">
              <a:extLst>
                <a:ext uri="{96DAC541-7B7A-43D3-8B79-37D633B846F1}">
                  <asvg:svgBlip xmlns:asvg="http://schemas.microsoft.com/office/drawing/2016/SVG/main" xmlns="" r:embed="rId29"/>
                </a:ext>
              </a:extLst>
            </a:blip>
            <a:stretch>
              <a:fillRect/>
            </a:stretch>
          </a:blipFill>
        </p:spPr>
      </p:sp>
      <p:sp>
        <p:nvSpPr>
          <p:cNvPr id="25" name="Freeform 25"/>
          <p:cNvSpPr/>
          <p:nvPr/>
        </p:nvSpPr>
        <p:spPr>
          <a:xfrm rot="5400000">
            <a:off x="8215049" y="8032962"/>
            <a:ext cx="646545" cy="3097220"/>
          </a:xfrm>
          <a:custGeom>
            <a:avLst/>
            <a:gdLst/>
            <a:ahLst/>
            <a:cxnLst/>
            <a:rect l="l" t="t" r="r" b="b"/>
            <a:pathLst>
              <a:path w="646545" h="3097220">
                <a:moveTo>
                  <a:pt x="0" y="0"/>
                </a:moveTo>
                <a:lnTo>
                  <a:pt x="646545" y="0"/>
                </a:lnTo>
                <a:lnTo>
                  <a:pt x="646545" y="3097220"/>
                </a:lnTo>
                <a:lnTo>
                  <a:pt x="0" y="3097220"/>
                </a:lnTo>
                <a:lnTo>
                  <a:pt x="0" y="0"/>
                </a:lnTo>
                <a:close/>
              </a:path>
            </a:pathLst>
          </a:custGeom>
          <a:blipFill>
            <a:blip r:embed="rId30">
              <a:extLst>
                <a:ext uri="{96DAC541-7B7A-43D3-8B79-37D633B846F1}">
                  <asvg:svgBlip xmlns:asvg="http://schemas.microsoft.com/office/drawing/2016/SVG/main" xmlns="" r:embed="rId31"/>
                </a:ext>
              </a:extLst>
            </a:blip>
            <a:stretch>
              <a:fillRect/>
            </a:stretch>
          </a:blipFill>
        </p:spPr>
      </p:sp>
      <p:sp>
        <p:nvSpPr>
          <p:cNvPr id="28" name="Google Shape;7484;p29"/>
          <p:cNvSpPr txBox="1">
            <a:spLocks/>
          </p:cNvSpPr>
          <p:nvPr/>
        </p:nvSpPr>
        <p:spPr>
          <a:xfrm>
            <a:off x="2106124" y="2721385"/>
            <a:ext cx="14703422" cy="34644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avoon"/>
              <a:buNone/>
              <a:defRPr sz="7466"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6933" b="0" i="0" u="none" strike="noStrike" cap="none">
                <a:solidFill>
                  <a:srgbClr val="191919"/>
                </a:solidFill>
                <a:latin typeface="Bebas Neue"/>
                <a:ea typeface="Bebas Neue"/>
                <a:cs typeface="Bebas Neue"/>
                <a:sym typeface="Bebas Neue"/>
              </a:defRPr>
            </a:lvl9pPr>
          </a:lstStyle>
          <a:p>
            <a:pPr lvl="0">
              <a:lnSpc>
                <a:spcPct val="150000"/>
              </a:lnSpc>
              <a:buClr>
                <a:srgbClr val="04596F"/>
              </a:buClr>
              <a:defRPr/>
            </a:pPr>
            <a:r>
              <a:rPr lang="vi-VN" sz="7500" b="1" kern="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CẢM ƠN CÁC EM </a:t>
            </a:r>
          </a:p>
          <a:p>
            <a:pPr lvl="0">
              <a:lnSpc>
                <a:spcPct val="150000"/>
              </a:lnSpc>
              <a:buClr>
                <a:srgbClr val="04596F"/>
              </a:buClr>
              <a:defRPr/>
            </a:pPr>
            <a:r>
              <a:rPr lang="vi-VN" sz="7500" b="1" kern="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ĐÃ </a:t>
            </a:r>
            <a:r>
              <a:rPr lang="en-US" sz="7500" b="1" kern="0" smtClean="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LẮNG NGHE </a:t>
            </a:r>
            <a:r>
              <a:rPr lang="vi-VN" sz="7500" b="1" kern="0" smtClean="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rPr>
              <a:t>BÀI!</a:t>
            </a:r>
            <a:endParaRPr lang="vi-VN" sz="7500" b="1" kern="0" dirty="0">
              <a:ln w="0"/>
              <a:solidFill>
                <a:srgbClr val="C00000"/>
              </a:solidFill>
              <a:effectLst>
                <a:outerShdw blurRad="38100" dist="19050" dir="2700000" algn="tl" rotWithShape="0">
                  <a:srgbClr val="04596F">
                    <a:alpha val="40000"/>
                  </a:srgbClr>
                </a:outerShdw>
              </a:effectLst>
              <a:latin typeface="Arial" panose="020B0604020202020204" pitchFamily="34" charset="0"/>
              <a:cs typeface="Arial" panose="020B0604020202020204" pitchFamily="34" charset="0"/>
            </a:endParaRPr>
          </a:p>
        </p:txBody>
      </p:sp>
    </p:spTree>
  </p:cSld>
  <p:clrMapOvr>
    <a:masterClrMapping/>
  </p:clrMapOvr>
  <p:transition spd="slow">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0287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83467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15562445" y="1131805"/>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8" name="Freeform 8"/>
          <p:cNvSpPr/>
          <p:nvPr/>
        </p:nvSpPr>
        <p:spPr>
          <a:xfrm>
            <a:off x="8346728"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9" name="Freeform 9"/>
          <p:cNvSpPr/>
          <p:nvPr/>
        </p:nvSpPr>
        <p:spPr>
          <a:xfrm>
            <a:off x="10287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10" name="Freeform 10"/>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1" name="Freeform 11"/>
          <p:cNvSpPr/>
          <p:nvPr/>
        </p:nvSpPr>
        <p:spPr>
          <a:xfrm rot="5400000" flipV="1">
            <a:off x="-2698268" y="4926745"/>
            <a:ext cx="7773430" cy="349804"/>
          </a:xfrm>
          <a:custGeom>
            <a:avLst/>
            <a:gdLst/>
            <a:ahLst/>
            <a:cxnLst/>
            <a:rect l="l" t="t" r="r" b="b"/>
            <a:pathLst>
              <a:path w="7773430" h="349804">
                <a:moveTo>
                  <a:pt x="0" y="349804"/>
                </a:moveTo>
                <a:lnTo>
                  <a:pt x="7773429" y="349804"/>
                </a:lnTo>
                <a:lnTo>
                  <a:pt x="7773429" y="0"/>
                </a:lnTo>
                <a:lnTo>
                  <a:pt x="0" y="0"/>
                </a:lnTo>
                <a:lnTo>
                  <a:pt x="0" y="349804"/>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2" name="Freeform 12"/>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4">
              <a:extLst>
                <a:ext uri="{96DAC541-7B7A-43D3-8B79-37D633B846F1}">
                  <asvg:svgBlip xmlns:asvg="http://schemas.microsoft.com/office/drawing/2016/SVG/main" xmlns="" r:embed="rId9"/>
                </a:ext>
              </a:extLst>
            </a:blip>
            <a:stretch>
              <a:fillRect/>
            </a:stretch>
          </a:blipFill>
        </p:spPr>
      </p:sp>
      <p:sp>
        <p:nvSpPr>
          <p:cNvPr id="13" name="Freeform 13"/>
          <p:cNvSpPr/>
          <p:nvPr/>
        </p:nvSpPr>
        <p:spPr>
          <a:xfrm>
            <a:off x="15562445" y="5449268"/>
            <a:ext cx="1696855" cy="3705926"/>
          </a:xfrm>
          <a:custGeom>
            <a:avLst/>
            <a:gdLst/>
            <a:ahLst/>
            <a:cxnLst/>
            <a:rect l="l" t="t" r="r" b="b"/>
            <a:pathLst>
              <a:path w="1696855" h="3705926">
                <a:moveTo>
                  <a:pt x="0" y="0"/>
                </a:moveTo>
                <a:lnTo>
                  <a:pt x="1696855" y="0"/>
                </a:lnTo>
                <a:lnTo>
                  <a:pt x="1696855"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r="-299069"/>
            </a:stretch>
          </a:blipFill>
        </p:spPr>
      </p:sp>
      <p:sp>
        <p:nvSpPr>
          <p:cNvPr id="15" name="Freeform 15"/>
          <p:cNvSpPr/>
          <p:nvPr/>
        </p:nvSpPr>
        <p:spPr>
          <a:xfrm rot="-2774507" flipH="1">
            <a:off x="2866543" y="2020931"/>
            <a:ext cx="2807679" cy="1285683"/>
          </a:xfrm>
          <a:custGeom>
            <a:avLst/>
            <a:gdLst/>
            <a:ahLst/>
            <a:cxnLst/>
            <a:rect l="l" t="t" r="r" b="b"/>
            <a:pathLst>
              <a:path w="2807679" h="1285683">
                <a:moveTo>
                  <a:pt x="2807678" y="0"/>
                </a:moveTo>
                <a:lnTo>
                  <a:pt x="0" y="0"/>
                </a:lnTo>
                <a:lnTo>
                  <a:pt x="0" y="1285683"/>
                </a:lnTo>
                <a:lnTo>
                  <a:pt x="2807678" y="1285683"/>
                </a:lnTo>
                <a:lnTo>
                  <a:pt x="2807678"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20" name="Freeform 20"/>
          <p:cNvSpPr/>
          <p:nvPr/>
        </p:nvSpPr>
        <p:spPr>
          <a:xfrm>
            <a:off x="687817" y="8354905"/>
            <a:ext cx="1001258" cy="1441602"/>
          </a:xfrm>
          <a:custGeom>
            <a:avLst/>
            <a:gdLst/>
            <a:ahLst/>
            <a:cxnLst/>
            <a:rect l="l" t="t" r="r" b="b"/>
            <a:pathLst>
              <a:path w="1001258" h="1441602">
                <a:moveTo>
                  <a:pt x="0" y="0"/>
                </a:moveTo>
                <a:lnTo>
                  <a:pt x="1001258" y="0"/>
                </a:lnTo>
                <a:lnTo>
                  <a:pt x="1001258" y="1441602"/>
                </a:lnTo>
                <a:lnTo>
                  <a:pt x="0" y="1441602"/>
                </a:lnTo>
                <a:lnTo>
                  <a:pt x="0" y="0"/>
                </a:lnTo>
                <a:close/>
              </a:path>
            </a:pathLst>
          </a:custGeom>
          <a:blipFill>
            <a:blip r:embed="rId12">
              <a:extLst>
                <a:ext uri="{96DAC541-7B7A-43D3-8B79-37D633B846F1}">
                  <asvg:svgBlip xmlns:asvg="http://schemas.microsoft.com/office/drawing/2016/SVG/main" xmlns="" r:embed="rId21"/>
                </a:ext>
              </a:extLst>
            </a:blip>
            <a:stretch>
              <a:fillRect/>
            </a:stretch>
          </a:blipFill>
        </p:spPr>
      </p:sp>
      <p:sp>
        <p:nvSpPr>
          <p:cNvPr id="21" name="Freeform 21"/>
          <p:cNvSpPr/>
          <p:nvPr/>
        </p:nvSpPr>
        <p:spPr>
          <a:xfrm rot="-3741713" flipV="1">
            <a:off x="16309758" y="8094121"/>
            <a:ext cx="1474332" cy="1169698"/>
          </a:xfrm>
          <a:custGeom>
            <a:avLst/>
            <a:gdLst/>
            <a:ahLst/>
            <a:cxnLst/>
            <a:rect l="l" t="t" r="r" b="b"/>
            <a:pathLst>
              <a:path w="1474332" h="1063362">
                <a:moveTo>
                  <a:pt x="0" y="1063362"/>
                </a:moveTo>
                <a:lnTo>
                  <a:pt x="1474331" y="1063362"/>
                </a:lnTo>
                <a:lnTo>
                  <a:pt x="1474331" y="0"/>
                </a:lnTo>
                <a:lnTo>
                  <a:pt x="0" y="0"/>
                </a:lnTo>
                <a:lnTo>
                  <a:pt x="0" y="1063362"/>
                </a:lnTo>
                <a:close/>
              </a:path>
            </a:pathLst>
          </a:custGeom>
          <a:blipFill>
            <a:blip r:embed="rId22">
              <a:extLst>
                <a:ext uri="{96DAC541-7B7A-43D3-8B79-37D633B846F1}">
                  <asvg:svgBlip xmlns:asvg="http://schemas.microsoft.com/office/drawing/2016/SVG/main" xmlns="" r:embed="rId23"/>
                </a:ext>
              </a:extLst>
            </a:blip>
            <a:stretch>
              <a:fillRect/>
            </a:stretch>
          </a:blipFill>
        </p:spPr>
      </p:sp>
      <p:sp>
        <p:nvSpPr>
          <p:cNvPr id="22" name="Freeform 22"/>
          <p:cNvSpPr/>
          <p:nvPr/>
        </p:nvSpPr>
        <p:spPr>
          <a:xfrm rot="-5400000">
            <a:off x="8647843" y="7097795"/>
            <a:ext cx="858964" cy="4114800"/>
          </a:xfrm>
          <a:custGeom>
            <a:avLst/>
            <a:gdLst/>
            <a:ahLst/>
            <a:cxnLst/>
            <a:rect l="l" t="t" r="r" b="b"/>
            <a:pathLst>
              <a:path w="858964" h="4114800">
                <a:moveTo>
                  <a:pt x="0" y="0"/>
                </a:moveTo>
                <a:lnTo>
                  <a:pt x="858964" y="0"/>
                </a:lnTo>
                <a:lnTo>
                  <a:pt x="858964" y="4114800"/>
                </a:lnTo>
                <a:lnTo>
                  <a:pt x="0" y="411480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p:spPr>
      </p:sp>
      <p:sp>
        <p:nvSpPr>
          <p:cNvPr id="23" name="Freeform 23"/>
          <p:cNvSpPr/>
          <p:nvPr/>
        </p:nvSpPr>
        <p:spPr>
          <a:xfrm rot="8387412" flipV="1">
            <a:off x="346728" y="498611"/>
            <a:ext cx="2041001" cy="1005657"/>
          </a:xfrm>
          <a:custGeom>
            <a:avLst/>
            <a:gdLst/>
            <a:ahLst/>
            <a:cxnLst/>
            <a:rect l="l" t="t" r="r" b="b"/>
            <a:pathLst>
              <a:path w="2041001" h="1005657">
                <a:moveTo>
                  <a:pt x="0" y="1005657"/>
                </a:moveTo>
                <a:lnTo>
                  <a:pt x="2041000" y="1005657"/>
                </a:lnTo>
                <a:lnTo>
                  <a:pt x="2041000" y="0"/>
                </a:lnTo>
                <a:lnTo>
                  <a:pt x="0" y="0"/>
                </a:lnTo>
                <a:lnTo>
                  <a:pt x="0" y="1005657"/>
                </a:lnTo>
                <a:close/>
              </a:path>
            </a:pathLst>
          </a:custGeom>
          <a:blipFill>
            <a:blip r:embed="rId26">
              <a:extLst>
                <a:ext uri="{96DAC541-7B7A-43D3-8B79-37D633B846F1}">
                  <asvg:svgBlip xmlns:asvg="http://schemas.microsoft.com/office/drawing/2016/SVG/main" xmlns="" r:embed="rId27"/>
                </a:ext>
              </a:extLst>
            </a:blip>
            <a:stretch>
              <a:fillRect/>
            </a:stretch>
          </a:blipFill>
        </p:spPr>
      </p:sp>
      <p:sp>
        <p:nvSpPr>
          <p:cNvPr id="24" name="Freeform 24"/>
          <p:cNvSpPr/>
          <p:nvPr/>
        </p:nvSpPr>
        <p:spPr>
          <a:xfrm>
            <a:off x="16796868" y="595185"/>
            <a:ext cx="791514" cy="1545674"/>
          </a:xfrm>
          <a:custGeom>
            <a:avLst/>
            <a:gdLst/>
            <a:ahLst/>
            <a:cxnLst/>
            <a:rect l="l" t="t" r="r" b="b"/>
            <a:pathLst>
              <a:path w="791514" h="1545674">
                <a:moveTo>
                  <a:pt x="0" y="0"/>
                </a:moveTo>
                <a:lnTo>
                  <a:pt x="791514" y="0"/>
                </a:lnTo>
                <a:lnTo>
                  <a:pt x="791514" y="1545674"/>
                </a:lnTo>
                <a:lnTo>
                  <a:pt x="0" y="1545674"/>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p:spPr>
      </p:sp>
      <p:grpSp>
        <p:nvGrpSpPr>
          <p:cNvPr id="27" name="Group 26"/>
          <p:cNvGrpSpPr/>
          <p:nvPr/>
        </p:nvGrpSpPr>
        <p:grpSpPr>
          <a:xfrm>
            <a:off x="4128355" y="2287418"/>
            <a:ext cx="10806845" cy="4913482"/>
            <a:chOff x="4354085" y="1526225"/>
            <a:chExt cx="9446480" cy="4173627"/>
          </a:xfrm>
        </p:grpSpPr>
        <p:sp>
          <p:nvSpPr>
            <p:cNvPr id="28" name="Freeform 5"/>
            <p:cNvSpPr/>
            <p:nvPr/>
          </p:nvSpPr>
          <p:spPr>
            <a:xfrm>
              <a:off x="4354085" y="1526225"/>
              <a:ext cx="9446480" cy="4173627"/>
            </a:xfrm>
            <a:custGeom>
              <a:avLst/>
              <a:gdLst/>
              <a:ahLst/>
              <a:cxnLst/>
              <a:rect l="l" t="t" r="r" b="b"/>
              <a:pathLst>
                <a:path w="9446480" h="4173627">
                  <a:moveTo>
                    <a:pt x="0" y="0"/>
                  </a:moveTo>
                  <a:lnTo>
                    <a:pt x="9446480" y="0"/>
                  </a:lnTo>
                  <a:lnTo>
                    <a:pt x="9446480" y="4173627"/>
                  </a:lnTo>
                  <a:lnTo>
                    <a:pt x="0" y="4173627"/>
                  </a:lnTo>
                  <a:lnTo>
                    <a:pt x="0" y="0"/>
                  </a:lnTo>
                  <a:close/>
                </a:path>
              </a:pathLst>
            </a:custGeom>
            <a:blipFill>
              <a:blip r:embed="rId30">
                <a:extLst>
                  <a:ext uri="{96DAC541-7B7A-43D3-8B79-37D633B846F1}">
                    <asvg:svgBlip xmlns:asvg="http://schemas.microsoft.com/office/drawing/2016/SVG/main" xmlns="" r:embed="rId5"/>
                  </a:ext>
                </a:extLst>
              </a:blip>
              <a:stretch>
                <a:fillRect/>
              </a:stretch>
            </a:blipFill>
          </p:spPr>
        </p:sp>
        <p:sp>
          <p:nvSpPr>
            <p:cNvPr id="29" name="Freeform 6"/>
            <p:cNvSpPr/>
            <p:nvPr/>
          </p:nvSpPr>
          <p:spPr>
            <a:xfrm>
              <a:off x="4560315" y="1617341"/>
              <a:ext cx="9034021" cy="3882321"/>
            </a:xfrm>
            <a:custGeom>
              <a:avLst/>
              <a:gdLst/>
              <a:ahLst/>
              <a:cxnLst/>
              <a:rect l="l" t="t" r="r" b="b"/>
              <a:pathLst>
                <a:path w="9034021" h="3991395">
                  <a:moveTo>
                    <a:pt x="0" y="0"/>
                  </a:moveTo>
                  <a:lnTo>
                    <a:pt x="9034020" y="0"/>
                  </a:lnTo>
                  <a:lnTo>
                    <a:pt x="9034020" y="3991395"/>
                  </a:lnTo>
                  <a:lnTo>
                    <a:pt x="0" y="3991395"/>
                  </a:lnTo>
                  <a:lnTo>
                    <a:pt x="0" y="0"/>
                  </a:lnTo>
                  <a:close/>
                </a:path>
              </a:pathLst>
            </a:custGeom>
            <a:blipFill>
              <a:blip r:embed="rId31">
                <a:extLst>
                  <a:ext uri="{96DAC541-7B7A-43D3-8B79-37D633B846F1}">
                    <asvg:svgBlip xmlns:asvg="http://schemas.microsoft.com/office/drawing/2016/SVG/main" xmlns="" r:embed="rId7"/>
                  </a:ext>
                </a:extLst>
              </a:blip>
              <a:stretch>
                <a:fillRect/>
              </a:stretch>
            </a:blipFill>
          </p:spPr>
        </p:sp>
      </p:grpSp>
      <p:sp>
        <p:nvSpPr>
          <p:cNvPr id="31" name="Rectangle 30"/>
          <p:cNvSpPr/>
          <p:nvPr/>
        </p:nvSpPr>
        <p:spPr>
          <a:xfrm>
            <a:off x="4896964" y="2993858"/>
            <a:ext cx="9144000" cy="2907784"/>
          </a:xfrm>
          <a:prstGeom prst="rect">
            <a:avLst/>
          </a:prstGeom>
        </p:spPr>
        <p:txBody>
          <a:bodyPr>
            <a:spAutoFit/>
          </a:bodyPr>
          <a:lstStyle/>
          <a:p>
            <a:pPr lvl="0" algn="ctr">
              <a:lnSpc>
                <a:spcPct val="150000"/>
              </a:lnSpc>
            </a:pPr>
            <a:r>
              <a:rPr lang="en-US" sz="6500" b="1">
                <a:solidFill>
                  <a:srgbClr val="5B96A9"/>
                </a:solidFill>
                <a:latin typeface="Arial" panose="020B0604020202020204" pitchFamily="34" charset="0"/>
                <a:cs typeface="Arial" panose="020B0604020202020204" pitchFamily="34" charset="0"/>
              </a:rPr>
              <a:t>1. </a:t>
            </a:r>
          </a:p>
          <a:p>
            <a:pPr lvl="0" algn="ctr">
              <a:lnSpc>
                <a:spcPct val="150000"/>
              </a:lnSpc>
            </a:pPr>
            <a:r>
              <a:rPr lang="en-US" sz="6500" b="1">
                <a:solidFill>
                  <a:srgbClr val="5B96A9"/>
                </a:solidFill>
                <a:latin typeface="Arial" panose="020B0604020202020204" pitchFamily="34" charset="0"/>
                <a:cs typeface="Arial" panose="020B0604020202020204" pitchFamily="34" charset="0"/>
              </a:rPr>
              <a:t>KHÁI NIỆM ĐA THỨC</a:t>
            </a:r>
          </a:p>
        </p:txBody>
      </p:sp>
    </p:spTree>
    <p:extLst>
      <p:ext uri="{BB962C8B-B14F-4D97-AF65-F5344CB8AC3E}">
        <p14:creationId xmlns:p14="http://schemas.microsoft.com/office/powerpoint/2010/main" val="23198582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4191000" y="639322"/>
            <a:ext cx="9906001" cy="2980178"/>
            <a:chOff x="4495800" y="288505"/>
            <a:chExt cx="9906001" cy="2980178"/>
          </a:xfrm>
        </p:grpSpPr>
        <p:grpSp>
          <p:nvGrpSpPr>
            <p:cNvPr id="16" name="Group 2"/>
            <p:cNvGrpSpPr/>
            <p:nvPr/>
          </p:nvGrpSpPr>
          <p:grpSpPr>
            <a:xfrm>
              <a:off x="4495800" y="288505"/>
              <a:ext cx="9906001" cy="2980178"/>
              <a:chOff x="-540382" y="-28575"/>
              <a:chExt cx="3697354" cy="841375"/>
            </a:xfrm>
          </p:grpSpPr>
          <p:sp>
            <p:nvSpPr>
              <p:cNvPr id="18" name="Freeform 3"/>
              <p:cNvSpPr/>
              <p:nvPr/>
            </p:nvSpPr>
            <p:spPr>
              <a:xfrm>
                <a:off x="-540382" y="0"/>
                <a:ext cx="3697354"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17" name="Rectangle 16"/>
            <p:cNvSpPr/>
            <p:nvPr/>
          </p:nvSpPr>
          <p:spPr>
            <a:xfrm>
              <a:off x="4844941" y="440391"/>
              <a:ext cx="9371476" cy="942053"/>
            </a:xfrm>
            <a:prstGeom prst="rect">
              <a:avLst/>
            </a:prstGeom>
          </p:spPr>
          <p:txBody>
            <a:bodyPr wrap="none">
              <a:spAutoFit/>
            </a:bodyPr>
            <a:lstStyle/>
            <a:p>
              <a:pPr algn="just">
                <a:lnSpc>
                  <a:spcPct val="150000"/>
                </a:lnSpc>
                <a:spcAft>
                  <a:spcPts val="600"/>
                </a:spcAft>
              </a:pPr>
              <a:r>
                <a:rPr lang="nl-NL" sz="4200" b="1">
                  <a:solidFill>
                    <a:schemeClr val="bg1"/>
                  </a:solidFill>
                  <a:latin typeface="Arial" panose="020B0604020202020204" pitchFamily="34" charset="0"/>
                  <a:ea typeface="Times New Roman" panose="02020603050405020304" pitchFamily="18" charset="0"/>
                  <a:cs typeface="Arial" panose="020B0604020202020204" pitchFamily="34" charset="0"/>
                </a:rPr>
                <a:t>Đa thức và các hạng tử của đa thức</a:t>
              </a:r>
              <a:endParaRPr lang="en-US" sz="42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Picture 1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33400" y="2400300"/>
            <a:ext cx="979790" cy="914400"/>
          </a:xfrm>
          <a:prstGeom prst="rect">
            <a:avLst/>
          </a:prstGeom>
        </p:spPr>
      </p:pic>
      <p:sp>
        <p:nvSpPr>
          <p:cNvPr id="21" name="TextBox 20"/>
          <p:cNvSpPr txBox="1"/>
          <p:nvPr/>
        </p:nvSpPr>
        <p:spPr>
          <a:xfrm>
            <a:off x="1534321" y="2528605"/>
            <a:ext cx="3581400" cy="707886"/>
          </a:xfrm>
          <a:prstGeom prst="rect">
            <a:avLst/>
          </a:prstGeom>
          <a:noFill/>
        </p:spPr>
        <p:txBody>
          <a:bodyPr wrap="square" rtlCol="0">
            <a:spAutoFit/>
          </a:bodyPr>
          <a:lstStyle/>
          <a:p>
            <a:r>
              <a:rPr lang="nl-NL" sz="4000" b="1" dirty="0">
                <a:solidFill>
                  <a:srgbClr val="C00000"/>
                </a:solidFill>
                <a:latin typeface="Arial" panose="020B0604020202020204" pitchFamily="34" charset="0"/>
                <a:cs typeface="Arial" panose="020B0604020202020204" pitchFamily="34" charset="0"/>
              </a:rPr>
              <a:t>HĐ 1:</a:t>
            </a:r>
            <a:endParaRPr lang="en-US" sz="4000" dirty="0">
              <a:solidFill>
                <a:srgbClr val="C00000"/>
              </a:solidFill>
              <a:latin typeface="Arial" panose="020B0604020202020204" pitchFamily="34" charset="0"/>
              <a:cs typeface="Arial" panose="020B0604020202020204" pitchFamily="34" charset="0"/>
            </a:endParaRPr>
          </a:p>
        </p:txBody>
      </p:sp>
      <p:pic>
        <p:nvPicPr>
          <p:cNvPr id="24" name="Picture 23"/>
          <p:cNvPicPr>
            <a:picLocks noChangeAspect="1"/>
          </p:cNvPicPr>
          <p:nvPr/>
        </p:nvPicPr>
        <p:blipFill>
          <a:blip r:embed="rId4"/>
          <a:stretch>
            <a:fillRect/>
          </a:stretch>
        </p:blipFill>
        <p:spPr>
          <a:xfrm>
            <a:off x="16285527" y="1007774"/>
            <a:ext cx="1347333" cy="725487"/>
          </a:xfrm>
          <a:prstGeom prst="rect">
            <a:avLst/>
          </a:prstGeom>
        </p:spPr>
      </p:pic>
      <p:sp>
        <p:nvSpPr>
          <p:cNvPr id="26" name="TextBox 25"/>
          <p:cNvSpPr txBox="1"/>
          <p:nvPr/>
        </p:nvSpPr>
        <p:spPr>
          <a:xfrm>
            <a:off x="856521" y="3749814"/>
            <a:ext cx="16738715" cy="707886"/>
          </a:xfrm>
          <a:prstGeom prst="rect">
            <a:avLst/>
          </a:prstGeom>
          <a:noFill/>
        </p:spPr>
        <p:txBody>
          <a:bodyPr wrap="square" rtlCol="0">
            <a:spAutoFit/>
          </a:bodyPr>
          <a:lstStyle/>
          <a:p>
            <a:r>
              <a:rPr lang="en-US" sz="4000" smtClean="0">
                <a:latin typeface="Arial" panose="020B0604020202020204" pitchFamily="34" charset="0"/>
                <a:cs typeface="Arial" panose="020B0604020202020204" pitchFamily="34" charset="0"/>
              </a:rPr>
              <a:t>Hãy nhớ lại, đa thức một biến là gì? Nêu một ví dụ về đa thức một biến.</a:t>
            </a:r>
            <a:endParaRPr lang="en-US" sz="4000">
              <a:latin typeface="Arial" panose="020B0604020202020204" pitchFamily="34" charset="0"/>
              <a:cs typeface="Arial" panose="020B0604020202020204" pitchFamily="34" charset="0"/>
            </a:endParaRPr>
          </a:p>
        </p:txBody>
      </p:sp>
      <p:sp>
        <p:nvSpPr>
          <p:cNvPr id="27" name="Rectangle 26"/>
          <p:cNvSpPr/>
          <p:nvPr/>
        </p:nvSpPr>
        <p:spPr>
          <a:xfrm>
            <a:off x="8142827" y="5143500"/>
            <a:ext cx="1917833" cy="707886"/>
          </a:xfrm>
          <a:prstGeom prst="rect">
            <a:avLst/>
          </a:prstGeom>
        </p:spPr>
        <p:txBody>
          <a:bodyPr wrap="none">
            <a:spAutoFit/>
          </a:bodyPr>
          <a:lstStyle/>
          <a:p>
            <a:r>
              <a:rPr lang="en-US" sz="4000" b="1" i="1" u="sng" smtClean="0">
                <a:solidFill>
                  <a:schemeClr val="tx2"/>
                </a:solidFill>
                <a:latin typeface="Arial" panose="020B0604020202020204" pitchFamily="34" charset="0"/>
                <a:ea typeface="Times New Roman" panose="02020603050405020304" pitchFamily="18" charset="0"/>
                <a:cs typeface="Arial" panose="020B0604020202020204" pitchFamily="34" charset="0"/>
              </a:rPr>
              <a:t>Trả lời:</a:t>
            </a:r>
            <a:endParaRPr lang="en-US" sz="4000" b="1" i="1" u="sng">
              <a:solidFill>
                <a:schemeClr val="tx2"/>
              </a:solidFill>
            </a:endParaRPr>
          </a:p>
        </p:txBody>
      </p:sp>
      <p:sp>
        <p:nvSpPr>
          <p:cNvPr id="28" name="Rectangle 27"/>
          <p:cNvSpPr/>
          <p:nvPr/>
        </p:nvSpPr>
        <p:spPr>
          <a:xfrm>
            <a:off x="952499" y="6286500"/>
            <a:ext cx="16383000" cy="901593"/>
          </a:xfrm>
          <a:prstGeom prst="rect">
            <a:avLst/>
          </a:prstGeom>
        </p:spPr>
        <p:txBody>
          <a:bodyPr wrap="square">
            <a:spAutoFit/>
          </a:bodyPr>
          <a:lstStyle/>
          <a:p>
            <a:pPr marL="571500" indent="-571500" algn="just" fontAlgn="base">
              <a:lnSpc>
                <a:spcPct val="150000"/>
              </a:lnSpc>
              <a:spcBef>
                <a:spcPts val="2400"/>
              </a:spcBef>
              <a:spcAft>
                <a:spcPts val="800"/>
              </a:spcAft>
              <a:buFont typeface="Arial" panose="020B0604020202020204" pitchFamily="34" charset="0"/>
              <a:buChar char="•"/>
            </a:pPr>
            <a:r>
              <a:rPr lang="nl-NL"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Đa </a:t>
            </a: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thức một biến là tổng của những đơn thức của cùng </a:t>
            </a: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một </a:t>
            </a:r>
            <a:r>
              <a:rPr lang="nl-NL"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biến.</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9" name="Rectangle 28"/>
              <p:cNvSpPr/>
              <p:nvPr/>
            </p:nvSpPr>
            <p:spPr>
              <a:xfrm>
                <a:off x="952499" y="7658100"/>
                <a:ext cx="6447791" cy="1015663"/>
              </a:xfrm>
              <a:prstGeom prst="rect">
                <a:avLst/>
              </a:prstGeom>
            </p:spPr>
            <p:txBody>
              <a:bodyPr wrap="none">
                <a:spAutoFit/>
              </a:bodyPr>
              <a:lstStyle/>
              <a:p>
                <a:pPr marL="571500" lvl="0" indent="-571500" algn="just" fontAlgn="base">
                  <a:lnSpc>
                    <a:spcPct val="150000"/>
                  </a:lnSpc>
                  <a:spcBef>
                    <a:spcPts val="2400"/>
                  </a:spcBef>
                  <a:spcAft>
                    <a:spcPts val="800"/>
                  </a:spcAft>
                  <a:buFont typeface="Arial" panose="020B0604020202020204" pitchFamily="34" charset="0"/>
                  <a:buChar char="•"/>
                </a:pP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Ví </a:t>
                </a: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dụ: </a:t>
                </a:r>
                <a14:m>
                  <m:oMath xmlns:m="http://schemas.openxmlformats.org/officeDocument/2006/math">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sup>
                    </m:s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r>
                      <a:rPr lang="nl-NL"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9" name="Rectangle 28"/>
              <p:cNvSpPr>
                <a:spLocks noRot="1" noChangeAspect="1" noMove="1" noResize="1" noEditPoints="1" noAdjustHandles="1" noChangeArrowheads="1" noChangeShapeType="1" noTextEdit="1"/>
              </p:cNvSpPr>
              <p:nvPr/>
            </p:nvSpPr>
            <p:spPr>
              <a:xfrm>
                <a:off x="952499" y="7658100"/>
                <a:ext cx="6447791" cy="1015663"/>
              </a:xfrm>
              <a:prstGeom prst="rect">
                <a:avLst/>
              </a:prstGeom>
              <a:blipFill>
                <a:blip r:embed="rId5"/>
                <a:stretch>
                  <a:fillRect l="-3025" b="-13772"/>
                </a:stretch>
              </a:blipFill>
            </p:spPr>
            <p:txBody>
              <a:bodyPr/>
              <a:lstStyle/>
              <a:p>
                <a:r>
                  <a:rPr lang="en-US">
                    <a:noFill/>
                  </a:rPr>
                  <a:t> </a:t>
                </a:r>
              </a:p>
            </p:txBody>
          </p:sp>
        </mc:Fallback>
      </mc:AlternateContent>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6">
                <a:extLst>
                  <a:ext uri="{96DAC541-7B7A-43D3-8B79-37D633B846F1}">
                    <asvg:svgBlip xmlns:asvg="http://schemas.microsoft.com/office/drawing/2016/SVG/main" xmlns="" r:embed="rId9"/>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6">
                <a:extLst>
                  <a:ext uri="{96DAC541-7B7A-43D3-8B79-37D633B846F1}">
                    <asvg:svgBlip xmlns:asvg="http://schemas.microsoft.com/office/drawing/2016/SVG/main" xmlns="" r:embed="rId9"/>
                  </a:ext>
                </a:extLst>
              </a:blip>
              <a:stretch>
                <a:fillRect/>
              </a:stretch>
            </a:blipFill>
          </p:spPr>
        </p:sp>
      </p:grpSp>
      <p:pic>
        <p:nvPicPr>
          <p:cNvPr id="36" name="Picture 35"/>
          <p:cNvPicPr>
            <a:picLocks noChangeAspect="1"/>
          </p:cNvPicPr>
          <p:nvPr/>
        </p:nvPicPr>
        <p:blipFill>
          <a:blip r:embed="rId10"/>
          <a:stretch>
            <a:fillRect/>
          </a:stretch>
        </p:blipFill>
        <p:spPr>
          <a:xfrm rot="3211349">
            <a:off x="301809" y="-63562"/>
            <a:ext cx="810532" cy="1405766"/>
          </a:xfrm>
          <a:prstGeom prst="rect">
            <a:avLst/>
          </a:prstGeom>
        </p:spPr>
      </p:pic>
      <p:pic>
        <p:nvPicPr>
          <p:cNvPr id="37" name="Picture 36"/>
          <p:cNvPicPr>
            <a:picLocks noChangeAspect="1"/>
          </p:cNvPicPr>
          <p:nvPr/>
        </p:nvPicPr>
        <p:blipFill>
          <a:blip r:embed="rId11"/>
          <a:stretch>
            <a:fillRect/>
          </a:stretch>
        </p:blipFill>
        <p:spPr>
          <a:xfrm flipH="1">
            <a:off x="16665259" y="7702138"/>
            <a:ext cx="1340479" cy="2302350"/>
          </a:xfrm>
          <a:prstGeom prst="rect">
            <a:avLst/>
          </a:prstGeom>
        </p:spPr>
      </p:pic>
      <p:pic>
        <p:nvPicPr>
          <p:cNvPr id="39" name="Picture 38"/>
          <p:cNvPicPr>
            <a:picLocks noChangeAspect="1"/>
          </p:cNvPicPr>
          <p:nvPr/>
        </p:nvPicPr>
        <p:blipFill>
          <a:blip r:embed="rId12"/>
          <a:stretch>
            <a:fillRect/>
          </a:stretch>
        </p:blipFill>
        <p:spPr>
          <a:xfrm>
            <a:off x="586456" y="9478804"/>
            <a:ext cx="873677" cy="770096"/>
          </a:xfrm>
          <a:prstGeom prst="rect">
            <a:avLst/>
          </a:prstGeom>
        </p:spPr>
      </p:pic>
    </p:spTree>
    <p:extLst>
      <p:ext uri="{BB962C8B-B14F-4D97-AF65-F5344CB8AC3E}">
        <p14:creationId xmlns:p14="http://schemas.microsoft.com/office/powerpoint/2010/main" val="70610576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childTnLst>
                          </p:cTn>
                        </p:par>
                        <p:par>
                          <p:cTn id="31" fill="hold">
                            <p:stCondLst>
                              <p:cond delay="500"/>
                            </p:stCondLst>
                            <p:childTnLst>
                              <p:par>
                                <p:cTn id="32" presetID="14" presetClass="entr" presetSubtype="10"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randombar(horizontal)">
                                      <p:cBhvr>
                                        <p:cTn id="3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7"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4191000" y="639322"/>
            <a:ext cx="9906001" cy="2980178"/>
            <a:chOff x="4495800" y="288505"/>
            <a:chExt cx="9906001" cy="2980178"/>
          </a:xfrm>
        </p:grpSpPr>
        <p:grpSp>
          <p:nvGrpSpPr>
            <p:cNvPr id="16" name="Group 2"/>
            <p:cNvGrpSpPr/>
            <p:nvPr/>
          </p:nvGrpSpPr>
          <p:grpSpPr>
            <a:xfrm>
              <a:off x="4495800" y="288505"/>
              <a:ext cx="9906001" cy="2980178"/>
              <a:chOff x="-540382" y="-28575"/>
              <a:chExt cx="3697354" cy="841375"/>
            </a:xfrm>
          </p:grpSpPr>
          <p:sp>
            <p:nvSpPr>
              <p:cNvPr id="18" name="Freeform 3"/>
              <p:cNvSpPr/>
              <p:nvPr/>
            </p:nvSpPr>
            <p:spPr>
              <a:xfrm>
                <a:off x="-540382" y="0"/>
                <a:ext cx="3697354"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Rectangle 16"/>
            <p:cNvSpPr/>
            <p:nvPr/>
          </p:nvSpPr>
          <p:spPr>
            <a:xfrm>
              <a:off x="4844941" y="440391"/>
              <a:ext cx="9371476"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Đa thức và các hạng tử của đa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Picture 1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33400" y="2476500"/>
            <a:ext cx="979790" cy="914400"/>
          </a:xfrm>
          <a:prstGeom prst="rect">
            <a:avLst/>
          </a:prstGeom>
        </p:spPr>
      </p:pic>
      <p:sp>
        <p:nvSpPr>
          <p:cNvPr id="21" name="TextBox 20"/>
          <p:cNvSpPr txBox="1"/>
          <p:nvPr/>
        </p:nvSpPr>
        <p:spPr>
          <a:xfrm>
            <a:off x="1534321" y="2604805"/>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HĐ </a:t>
            </a: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2:</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24" name="Picture 23"/>
          <p:cNvPicPr>
            <a:picLocks noChangeAspect="1"/>
          </p:cNvPicPr>
          <p:nvPr/>
        </p:nvPicPr>
        <p:blipFill>
          <a:blip r:embed="rId4"/>
          <a:stretch>
            <a:fillRect/>
          </a:stretch>
        </p:blipFill>
        <p:spPr>
          <a:xfrm>
            <a:off x="16285527" y="1007774"/>
            <a:ext cx="1347333" cy="725487"/>
          </a:xfrm>
          <a:prstGeom prst="rect">
            <a:avLst/>
          </a:prstGeom>
        </p:spPr>
      </p:pic>
      <p:sp>
        <p:nvSpPr>
          <p:cNvPr id="26" name="TextBox 25"/>
          <p:cNvSpPr txBox="1"/>
          <p:nvPr/>
        </p:nvSpPr>
        <p:spPr>
          <a:xfrm>
            <a:off x="586456" y="3543300"/>
            <a:ext cx="17149217" cy="2862322"/>
          </a:xfrm>
          <a:prstGeom prst="rect">
            <a:avLst/>
          </a:prstGeom>
          <a:noFill/>
        </p:spPr>
        <p:txBody>
          <a:bodyPr wrap="square" rtlCol="0">
            <a:spAutoFit/>
          </a:bodyPr>
          <a:lstStyle/>
          <a:p>
            <a:pPr lvl="0" algn="just">
              <a:lnSpc>
                <a:spcPct val="150000"/>
              </a:lnSpc>
            </a:pPr>
            <a:r>
              <a:rPr lang="vi-VN" sz="4000">
                <a:solidFill>
                  <a:prstClr val="black"/>
                </a:solidFill>
                <a:cs typeface="Arial" panose="020B0604020202020204" pitchFamily="34" charset="0"/>
              </a:rPr>
              <a:t>Em hãy viết ra hai đơn thức tùy ý (không chứa biến, hoặc chứa từ một đến ba biến trong các biến x, y, z) rồi trao đổi với bạn ngồi cạnh để kiểm tra lại xem đã viết đúng chưa. Nếu chưa đúng, hãy cùng bạn sửa lại cho đúng.</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p:cNvSpPr/>
          <p:nvPr/>
        </p:nvSpPr>
        <p:spPr>
          <a:xfrm>
            <a:off x="3351667" y="7376636"/>
            <a:ext cx="160813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smtClean="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Ví</a:t>
            </a:r>
            <a:r>
              <a:rPr kumimoji="0" lang="en-US" sz="4000" b="1" i="1" u="sng" strike="noStrike" kern="1200" cap="none" spc="0" normalizeH="0" noProof="0" smtClean="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 dụ</a:t>
            </a:r>
            <a:r>
              <a:rPr kumimoji="0" lang="en-US" sz="4000" b="1" i="1" u="sng" strike="noStrike" kern="1200" cap="none" spc="0" normalizeH="0" baseline="0" noProof="0" smtClean="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1" i="1" u="sng" strike="noStrike" kern="1200" cap="none" spc="0" normalizeH="0" baseline="0" noProof="0">
              <a:ln>
                <a:noFill/>
              </a:ln>
              <a:solidFill>
                <a:srgbClr val="1F497D"/>
              </a:solidFill>
              <a:effectLst/>
              <a:uLnTx/>
              <a:uFillTx/>
              <a:latin typeface="Calibri"/>
            </a:endParaRPr>
          </a:p>
        </p:txBody>
      </p:sp>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5">
                <a:extLst>
                  <a:ext uri="{96DAC541-7B7A-43D3-8B79-37D633B846F1}">
                    <asvg:svgBlip xmlns:asvg="http://schemas.microsoft.com/office/drawing/2016/SVG/main" xmlns="" r:embed="rId9"/>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5">
                <a:extLst>
                  <a:ext uri="{96DAC541-7B7A-43D3-8B79-37D633B846F1}">
                    <asvg:svgBlip xmlns:asvg="http://schemas.microsoft.com/office/drawing/2016/SVG/main" xmlns="" r:embed="rId9"/>
                  </a:ext>
                </a:extLst>
              </a:blip>
              <a:stretch>
                <a:fillRect/>
              </a:stretch>
            </a:blipFill>
          </p:spPr>
        </p:sp>
      </p:grpSp>
      <p:pic>
        <p:nvPicPr>
          <p:cNvPr id="36" name="Picture 35"/>
          <p:cNvPicPr>
            <a:picLocks noChangeAspect="1"/>
          </p:cNvPicPr>
          <p:nvPr/>
        </p:nvPicPr>
        <p:blipFill>
          <a:blip r:embed="rId10"/>
          <a:stretch>
            <a:fillRect/>
          </a:stretch>
        </p:blipFill>
        <p:spPr>
          <a:xfrm rot="3211349">
            <a:off x="301809" y="-63562"/>
            <a:ext cx="810532" cy="1405766"/>
          </a:xfrm>
          <a:prstGeom prst="rect">
            <a:avLst/>
          </a:prstGeom>
        </p:spPr>
      </p:pic>
      <p:pic>
        <p:nvPicPr>
          <p:cNvPr id="39" name="Picture 38"/>
          <p:cNvPicPr>
            <a:picLocks noChangeAspect="1"/>
          </p:cNvPicPr>
          <p:nvPr/>
        </p:nvPicPr>
        <p:blipFill>
          <a:blip r:embed="rId11"/>
          <a:stretch>
            <a:fillRect/>
          </a:stretch>
        </p:blipFill>
        <p:spPr>
          <a:xfrm>
            <a:off x="586456" y="9478804"/>
            <a:ext cx="873677" cy="770096"/>
          </a:xfrm>
          <a:prstGeom prst="rect">
            <a:avLst/>
          </a:prstGeom>
        </p:spPr>
      </p:pic>
      <p:sp>
        <p:nvSpPr>
          <p:cNvPr id="23" name="Oval Callout 22"/>
          <p:cNvSpPr/>
          <p:nvPr/>
        </p:nvSpPr>
        <p:spPr>
          <a:xfrm>
            <a:off x="11353800" y="7316720"/>
            <a:ext cx="3401654" cy="1941580"/>
          </a:xfrm>
          <a:prstGeom prst="wedgeEllipseCallout">
            <a:avLst>
              <a:gd name="adj1" fmla="val 55293"/>
              <a:gd name="adj2" fmla="val 28406"/>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t>Làm</a:t>
            </a:r>
            <a:r>
              <a:rPr kumimoji="0" lang="en-US" sz="4000" b="1" i="0" u="none" strike="noStrike" kern="1200" cap="none" spc="0" normalizeH="0" noProof="0" smtClean="0">
                <a:ln>
                  <a:noFill/>
                </a:ln>
                <a:solidFill>
                  <a:schemeClr val="bg1"/>
                </a:solidFill>
                <a:effectLst/>
                <a:uLnTx/>
                <a:uFillTx/>
                <a:latin typeface="Arial" panose="020B0604020202020204" pitchFamily="34" charset="0"/>
                <a:ea typeface="+mn-ea"/>
                <a:cs typeface="+mn-cs"/>
              </a:rPr>
              <a:t> việc theo bàn</a:t>
            </a:r>
            <a:endParaRPr kumimoji="0" lang="en-US" sz="4000" b="1" i="0" u="none" strike="noStrike" kern="1200" cap="none" spc="0" normalizeH="0" baseline="0" noProof="0" dirty="0">
              <a:ln>
                <a:noFill/>
              </a:ln>
              <a:solidFill>
                <a:schemeClr val="bg1"/>
              </a:solidFill>
              <a:effectLst/>
              <a:uLnTx/>
              <a:uFillTx/>
              <a:latin typeface="Calibri"/>
              <a:ea typeface="+mn-ea"/>
              <a:cs typeface="+mn-cs"/>
            </a:endParaRPr>
          </a:p>
        </p:txBody>
      </p:sp>
      <p:pic>
        <p:nvPicPr>
          <p:cNvPr id="4" name="Picture 3"/>
          <p:cNvPicPr>
            <a:picLocks noChangeAspect="1"/>
          </p:cNvPicPr>
          <p:nvPr/>
        </p:nvPicPr>
        <p:blipFill>
          <a:blip r:embed="rId12"/>
          <a:stretch>
            <a:fillRect/>
          </a:stretch>
        </p:blipFill>
        <p:spPr>
          <a:xfrm>
            <a:off x="15082656" y="8115300"/>
            <a:ext cx="2900544" cy="2149642"/>
          </a:xfrm>
          <a:prstGeom prst="rect">
            <a:avLst/>
          </a:prstGeom>
        </p:spPr>
      </p:pic>
      <mc:AlternateContent xmlns:mc="http://schemas.openxmlformats.org/markup-compatibility/2006">
        <mc:Choice xmlns:a14="http://schemas.microsoft.com/office/drawing/2010/main" Requires="a14">
          <p:sp>
            <p:nvSpPr>
              <p:cNvPr id="5" name="Rectangle 4"/>
              <p:cNvSpPr/>
              <p:nvPr/>
            </p:nvSpPr>
            <p:spPr>
              <a:xfrm>
                <a:off x="5285579" y="7169523"/>
                <a:ext cx="2798523" cy="908967"/>
              </a:xfrm>
              <a:prstGeom prst="rect">
                <a:avLst/>
              </a:prstGeom>
            </p:spPr>
            <p:txBody>
              <a:bodyPr wrap="none">
                <a:spAutoFit/>
              </a:bodyPr>
              <a:lstStyle/>
              <a:p>
                <a:pPr algn="just" fontAlgn="base">
                  <a:lnSpc>
                    <a:spcPct val="150000"/>
                  </a:lnSpc>
                  <a:spcAft>
                    <a:spcPts val="800"/>
                  </a:spcAft>
                </a:pPr>
                <a14:m>
                  <m:oMath xmlns:m="http://schemas.openxmlformats.org/officeDocument/2006/math">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xy</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nl-NL"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5285579" y="7169523"/>
                <a:ext cx="2798523" cy="908967"/>
              </a:xfrm>
              <a:prstGeom prst="rect">
                <a:avLst/>
              </a:prstGeom>
              <a:blipFill>
                <a:blip r:embed="rId13"/>
                <a:stretch>
                  <a:fillRect b="-28188"/>
                </a:stretch>
              </a:blipFill>
            </p:spPr>
            <p:txBody>
              <a:bodyPr/>
              <a:lstStyle/>
              <a:p>
                <a:r>
                  <a:rPr lang="en-US">
                    <a:noFill/>
                  </a:rPr>
                  <a:t> </a:t>
                </a:r>
              </a:p>
            </p:txBody>
          </p:sp>
        </mc:Fallback>
      </mc:AlternateContent>
    </p:spTree>
    <p:extLst>
      <p:ext uri="{BB962C8B-B14F-4D97-AF65-F5344CB8AC3E}">
        <p14:creationId xmlns:p14="http://schemas.microsoft.com/office/powerpoint/2010/main" val="1166849499"/>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barn(inVertical)">
                                      <p:cBhvr>
                                        <p:cTn id="15" dur="500"/>
                                        <p:tgtEl>
                                          <p:spTgt spid="23"/>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randombar(horizontal)">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left)">
                                      <p:cBhvr>
                                        <p:cTn id="28" dur="500"/>
                                        <p:tgtEl>
                                          <p:spTgt spid="27"/>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7" grpId="0"/>
      <p:bldP spid="23"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grpSp>
        <p:nvGrpSpPr>
          <p:cNvPr id="15" name="Group 14"/>
          <p:cNvGrpSpPr/>
          <p:nvPr/>
        </p:nvGrpSpPr>
        <p:grpSpPr>
          <a:xfrm>
            <a:off x="4191000" y="639322"/>
            <a:ext cx="9906001" cy="2980178"/>
            <a:chOff x="4495800" y="288505"/>
            <a:chExt cx="9906001" cy="2980178"/>
          </a:xfrm>
        </p:grpSpPr>
        <p:grpSp>
          <p:nvGrpSpPr>
            <p:cNvPr id="16" name="Group 2"/>
            <p:cNvGrpSpPr/>
            <p:nvPr/>
          </p:nvGrpSpPr>
          <p:grpSpPr>
            <a:xfrm>
              <a:off x="4495800" y="288505"/>
              <a:ext cx="9906001" cy="2980178"/>
              <a:chOff x="-540382" y="-28575"/>
              <a:chExt cx="3697354" cy="841375"/>
            </a:xfrm>
          </p:grpSpPr>
          <p:sp>
            <p:nvSpPr>
              <p:cNvPr id="18" name="Freeform 3"/>
              <p:cNvSpPr/>
              <p:nvPr/>
            </p:nvSpPr>
            <p:spPr>
              <a:xfrm>
                <a:off x="-540382" y="0"/>
                <a:ext cx="3697354"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9"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Rectangle 16"/>
            <p:cNvSpPr/>
            <p:nvPr/>
          </p:nvSpPr>
          <p:spPr>
            <a:xfrm>
              <a:off x="4844941" y="440391"/>
              <a:ext cx="9371476"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Đa thức và các hạng tử của đa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Picture 19"/>
          <p:cNvPicPr>
            <a:picLocks noChangeAspect="1"/>
          </p:cNvPicPr>
          <p:nvPr/>
        </p:nvPicPr>
        <p:blipFill>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artisticPaintBrush/>
                    </a14:imgEffect>
                    <a14:imgEffect>
                      <a14:sharpenSoften amount="25000"/>
                    </a14:imgEffect>
                    <a14:imgEffect>
                      <a14:colorTemperature colorTemp="7200"/>
                    </a14:imgEffect>
                    <a14:imgEffect>
                      <a14:saturation sat="191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33400" y="2476500"/>
            <a:ext cx="979790" cy="914400"/>
          </a:xfrm>
          <a:prstGeom prst="rect">
            <a:avLst/>
          </a:prstGeom>
        </p:spPr>
      </p:pic>
      <p:sp>
        <p:nvSpPr>
          <p:cNvPr id="21" name="TextBox 20"/>
          <p:cNvSpPr txBox="1"/>
          <p:nvPr/>
        </p:nvSpPr>
        <p:spPr>
          <a:xfrm>
            <a:off x="1534321" y="2604805"/>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HĐ </a:t>
            </a: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3:</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24" name="Picture 23"/>
          <p:cNvPicPr>
            <a:picLocks noChangeAspect="1"/>
          </p:cNvPicPr>
          <p:nvPr/>
        </p:nvPicPr>
        <p:blipFill>
          <a:blip r:embed="rId4"/>
          <a:stretch>
            <a:fillRect/>
          </a:stretch>
        </p:blipFill>
        <p:spPr>
          <a:xfrm>
            <a:off x="16285527" y="1007774"/>
            <a:ext cx="1347333" cy="725487"/>
          </a:xfrm>
          <a:prstGeom prst="rect">
            <a:avLst/>
          </a:prstGeom>
        </p:spPr>
      </p:pic>
      <p:sp>
        <p:nvSpPr>
          <p:cNvPr id="26" name="TextBox 25"/>
          <p:cNvSpPr txBox="1"/>
          <p:nvPr/>
        </p:nvSpPr>
        <p:spPr>
          <a:xfrm>
            <a:off x="2209800" y="3403707"/>
            <a:ext cx="17149217" cy="901593"/>
          </a:xfrm>
          <a:prstGeom prst="rect">
            <a:avLst/>
          </a:prstGeom>
          <a:noFill/>
        </p:spPr>
        <p:txBody>
          <a:bodyPr wrap="square" rtlCol="0">
            <a:spAutoFit/>
          </a:bodyPr>
          <a:lstStyle/>
          <a:p>
            <a:pPr lvl="0" algn="just">
              <a:lnSpc>
                <a:spcPct val="150000"/>
              </a:lnSpc>
            </a:pPr>
            <a:r>
              <a:rPr lang="vi-VN" sz="4000">
                <a:solidFill>
                  <a:prstClr val="black"/>
                </a:solidFill>
                <a:cs typeface="Arial" panose="020B0604020202020204" pitchFamily="34" charset="0"/>
              </a:rPr>
              <a:t>Viết tổng của bốn đơn thức mà em và bạn ngồi cạnh đã viết.</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 name="Rectangle 26"/>
          <p:cNvSpPr/>
          <p:nvPr/>
        </p:nvSpPr>
        <p:spPr>
          <a:xfrm>
            <a:off x="8380866" y="4709636"/>
            <a:ext cx="160813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1" u="sng" strike="noStrike" kern="1200" cap="none" spc="0" normalizeH="0" baseline="0" noProof="0" smtClean="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Ví dụ:</a:t>
            </a:r>
            <a:endParaRPr kumimoji="0" lang="en-US" sz="4000" b="1" i="1" u="sng" strike="noStrike" kern="1200" cap="none" spc="0" normalizeH="0" baseline="0" noProof="0">
              <a:ln>
                <a:noFill/>
              </a:ln>
              <a:solidFill>
                <a:srgbClr val="1F497D"/>
              </a:solidFill>
              <a:effectLst/>
              <a:uLnTx/>
              <a:uFillTx/>
              <a:latin typeface="Calibri"/>
            </a:endParaRPr>
          </a:p>
        </p:txBody>
      </p:sp>
      <p:grpSp>
        <p:nvGrpSpPr>
          <p:cNvPr id="33" name="Group 32"/>
          <p:cNvGrpSpPr/>
          <p:nvPr/>
        </p:nvGrpSpPr>
        <p:grpSpPr>
          <a:xfrm>
            <a:off x="1171574" y="9791700"/>
            <a:ext cx="16163925" cy="288988"/>
            <a:chOff x="1028700" y="8893111"/>
            <a:chExt cx="16163925" cy="365188"/>
          </a:xfrm>
        </p:grpSpPr>
        <p:sp>
          <p:nvSpPr>
            <p:cNvPr id="34" name="Freeform 12"/>
            <p:cNvSpPr/>
            <p:nvPr/>
          </p:nvSpPr>
          <p:spPr>
            <a:xfrm flipV="1">
              <a:off x="1028700" y="8893111"/>
              <a:ext cx="8115300" cy="365188"/>
            </a:xfrm>
            <a:custGeom>
              <a:avLst/>
              <a:gdLst/>
              <a:ahLst/>
              <a:cxnLst/>
              <a:rect l="l" t="t" r="r" b="b"/>
              <a:pathLst>
                <a:path w="8115300" h="365188">
                  <a:moveTo>
                    <a:pt x="0" y="365189"/>
                  </a:moveTo>
                  <a:lnTo>
                    <a:pt x="8115300" y="365189"/>
                  </a:lnTo>
                  <a:lnTo>
                    <a:pt x="8115300" y="0"/>
                  </a:lnTo>
                  <a:lnTo>
                    <a:pt x="0" y="0"/>
                  </a:lnTo>
                  <a:lnTo>
                    <a:pt x="0" y="365189"/>
                  </a:lnTo>
                  <a:close/>
                </a:path>
              </a:pathLst>
            </a:custGeom>
            <a:blipFill>
              <a:blip r:embed="rId5">
                <a:extLst>
                  <a:ext uri="{96DAC541-7B7A-43D3-8B79-37D633B846F1}">
                    <asvg:svgBlip xmlns:asvg="http://schemas.microsoft.com/office/drawing/2016/SVG/main" xmlns="" r:embed="rId9"/>
                  </a:ext>
                </a:extLst>
              </a:blip>
              <a:stretch>
                <a:fillRect/>
              </a:stretch>
            </a:blipFill>
          </p:spPr>
        </p:sp>
        <p:sp>
          <p:nvSpPr>
            <p:cNvPr id="35" name="Freeform 14"/>
            <p:cNvSpPr/>
            <p:nvPr/>
          </p:nvSpPr>
          <p:spPr>
            <a:xfrm flipH="1" flipV="1">
              <a:off x="9077325" y="8893111"/>
              <a:ext cx="8115300" cy="365188"/>
            </a:xfrm>
            <a:custGeom>
              <a:avLst/>
              <a:gdLst/>
              <a:ahLst/>
              <a:cxnLst/>
              <a:rect l="l" t="t" r="r" b="b"/>
              <a:pathLst>
                <a:path w="8115300" h="365188">
                  <a:moveTo>
                    <a:pt x="8115300" y="365189"/>
                  </a:moveTo>
                  <a:lnTo>
                    <a:pt x="0" y="365189"/>
                  </a:lnTo>
                  <a:lnTo>
                    <a:pt x="0" y="0"/>
                  </a:lnTo>
                  <a:lnTo>
                    <a:pt x="8115300" y="0"/>
                  </a:lnTo>
                  <a:lnTo>
                    <a:pt x="8115300" y="365189"/>
                  </a:lnTo>
                  <a:close/>
                </a:path>
              </a:pathLst>
            </a:custGeom>
            <a:blipFill>
              <a:blip r:embed="rId5">
                <a:extLst>
                  <a:ext uri="{96DAC541-7B7A-43D3-8B79-37D633B846F1}">
                    <asvg:svgBlip xmlns:asvg="http://schemas.microsoft.com/office/drawing/2016/SVG/main" xmlns="" r:embed="rId9"/>
                  </a:ext>
                </a:extLst>
              </a:blip>
              <a:stretch>
                <a:fillRect/>
              </a:stretch>
            </a:blipFill>
          </p:spPr>
        </p:sp>
      </p:grpSp>
      <p:pic>
        <p:nvPicPr>
          <p:cNvPr id="36" name="Picture 35"/>
          <p:cNvPicPr>
            <a:picLocks noChangeAspect="1"/>
          </p:cNvPicPr>
          <p:nvPr/>
        </p:nvPicPr>
        <p:blipFill>
          <a:blip r:embed="rId10"/>
          <a:stretch>
            <a:fillRect/>
          </a:stretch>
        </p:blipFill>
        <p:spPr>
          <a:xfrm rot="3211349">
            <a:off x="301809" y="-63562"/>
            <a:ext cx="810532" cy="1405766"/>
          </a:xfrm>
          <a:prstGeom prst="rect">
            <a:avLst/>
          </a:prstGeom>
        </p:spPr>
      </p:pic>
      <p:pic>
        <p:nvPicPr>
          <p:cNvPr id="39" name="Picture 38"/>
          <p:cNvPicPr>
            <a:picLocks noChangeAspect="1"/>
          </p:cNvPicPr>
          <p:nvPr/>
        </p:nvPicPr>
        <p:blipFill>
          <a:blip r:embed="rId11"/>
          <a:stretch>
            <a:fillRect/>
          </a:stretch>
        </p:blipFill>
        <p:spPr>
          <a:xfrm>
            <a:off x="586456" y="9478804"/>
            <a:ext cx="873677" cy="770096"/>
          </a:xfrm>
          <a:prstGeom prst="rect">
            <a:avLst/>
          </a:prstGeom>
        </p:spPr>
      </p:pic>
      <p:sp>
        <p:nvSpPr>
          <p:cNvPr id="23" name="Oval Callout 22"/>
          <p:cNvSpPr/>
          <p:nvPr/>
        </p:nvSpPr>
        <p:spPr>
          <a:xfrm>
            <a:off x="14554200" y="5600700"/>
            <a:ext cx="3401654" cy="2093980"/>
          </a:xfrm>
          <a:prstGeom prst="wedgeEllipseCallout">
            <a:avLst>
              <a:gd name="adj1" fmla="val 4832"/>
              <a:gd name="adj2" fmla="val 66413"/>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t>Làm việc theo bàn</a:t>
            </a:r>
            <a:endParaRPr kumimoji="0" lang="en-US" sz="40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Picture 3"/>
          <p:cNvPicPr>
            <a:picLocks noChangeAspect="1"/>
          </p:cNvPicPr>
          <p:nvPr/>
        </p:nvPicPr>
        <p:blipFill>
          <a:blip r:embed="rId12"/>
          <a:stretch>
            <a:fillRect/>
          </a:stretch>
        </p:blipFill>
        <p:spPr>
          <a:xfrm>
            <a:off x="15082656" y="8115300"/>
            <a:ext cx="2900544" cy="2149642"/>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2866688" y="5753100"/>
                <a:ext cx="11687512" cy="3806683"/>
              </a:xfrm>
              <a:prstGeom prst="rect">
                <a:avLst/>
              </a:prstGeom>
            </p:spPr>
            <p:txBody>
              <a:bodyPr wrap="square">
                <a:spAutoFit/>
              </a:bodyPr>
              <a:lstStyle/>
              <a:p>
                <a:pPr marL="571500" lvl="0" indent="-571500" algn="just" fontAlgn="base">
                  <a:lnSpc>
                    <a:spcPct val="150000"/>
                  </a:lnSpc>
                  <a:buFont typeface="Arial" panose="020B0604020202020204" pitchFamily="34" charset="0"/>
                  <a:buChar char="•"/>
                  <a:defRPr/>
                </a:pPr>
                <a:r>
                  <a:rPr lang="nl-NL"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Em viết </a:t>
                </a:r>
                <a14:m>
                  <m:oMath xmlns:m="http://schemas.openxmlformats.org/officeDocument/2006/math">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xy</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z</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oMath>
                </a14:m>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sup>
                    </m:sSup>
                  </m:oMath>
                </a14:m>
                <a:endParaRPr lang="nl-NL" sz="400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571500" indent="-571500" algn="just" fontAlgn="base">
                  <a:lnSpc>
                    <a:spcPct val="150000"/>
                  </a:lnSpc>
                  <a:buFont typeface="Arial" panose="020B0604020202020204" pitchFamily="34" charset="0"/>
                  <a:buChar char="•"/>
                </a:pPr>
                <a:r>
                  <a:rPr lang="nl-NL"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Bạn </a:t>
                </a:r>
                <a:r>
                  <a:rPr lang="nl-NL" sz="4000">
                    <a:solidFill>
                      <a:srgbClr val="000000"/>
                    </a:solidFill>
                    <a:latin typeface="Arial" panose="020B0604020202020204" pitchFamily="34" charset="0"/>
                    <a:ea typeface="Times New Roman" panose="02020603050405020304" pitchFamily="18" charset="0"/>
                    <a:cs typeface="Arial" panose="020B0604020202020204" pitchFamily="34" charset="0"/>
                  </a:rPr>
                  <a:t>ngồi cạnh viết được: </a:t>
                </a:r>
                <a14:m>
                  <m:oMath xmlns:m="http://schemas.openxmlformats.org/officeDocument/2006/math">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oMath>
                </a14:m>
                <a:r>
                  <a:rPr lang="nl-NL"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và 5</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fontAlgn="base">
                  <a:lnSpc>
                    <a:spcPct val="150000"/>
                  </a:lnSpc>
                </a:pPr>
                <a14:m>
                  <m:oMath xmlns:m="http://schemas.openxmlformats.org/officeDocument/2006/math">
                    <m:r>
                      <a:rPr lang="nl-NL" sz="4000" i="1" smtClean="0">
                        <a:solidFill>
                          <a:srgbClr val="000000"/>
                        </a:solidFill>
                        <a:effectLst/>
                        <a:latin typeface="Cambria Math" panose="02040503050406030204" pitchFamily="18" charset="0"/>
                        <a:ea typeface="Cambria Math" panose="02040503050406030204" pitchFamily="18" charset="0"/>
                        <a:cs typeface="Arial" panose="020B0604020202020204" pitchFamily="34" charset="0"/>
                      </a:rPr>
                      <m:t>→</m:t>
                    </m:r>
                  </m:oMath>
                </a14:m>
                <a:r>
                  <a:rPr lang="nl-NL" sz="400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Tổng </a:t>
                </a:r>
                <a:r>
                  <a:rPr lang="nl-NL"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4 đơn thức là:</a:t>
                </a:r>
                <a:endParaRPr lang="en-US" sz="4000">
                  <a:effectLst/>
                  <a:latin typeface="Arial" panose="020B0604020202020204" pitchFamily="34" charset="0"/>
                  <a:ea typeface="Arial" panose="020B0604020202020204" pitchFamily="34" charset="0"/>
                  <a:cs typeface="Arial" panose="020B0604020202020204" pitchFamily="34" charset="0"/>
                </a:endParaRPr>
              </a:p>
              <a:p>
                <a:pPr algn="ctr" fontAlgn="base">
                  <a:lnSpc>
                    <a:spcPct val="150000"/>
                  </a:lnSpc>
                </a:pPr>
                <a14:m>
                  <m:oMath xmlns:m="http://schemas.openxmlformats.org/officeDocument/2006/math">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xy</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up>
                    </m:s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r>
                      <a:rPr lang="nl-NL"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oMath>
                </a14:m>
                <a:r>
                  <a:rPr lang="nl-NL"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 name="Rectangle 1"/>
              <p:cNvSpPr>
                <a:spLocks noRot="1" noChangeAspect="1" noMove="1" noResize="1" noEditPoints="1" noAdjustHandles="1" noChangeArrowheads="1" noChangeShapeType="1" noTextEdit="1"/>
              </p:cNvSpPr>
              <p:nvPr/>
            </p:nvSpPr>
            <p:spPr>
              <a:xfrm>
                <a:off x="2866688" y="5753100"/>
                <a:ext cx="11687512" cy="3806683"/>
              </a:xfrm>
              <a:prstGeom prst="rect">
                <a:avLst/>
              </a:prstGeom>
              <a:blipFill>
                <a:blip r:embed="rId13"/>
                <a:stretch>
                  <a:fillRect l="-1668"/>
                </a:stretch>
              </a:blipFill>
            </p:spPr>
            <p:txBody>
              <a:bodyPr/>
              <a:lstStyle/>
              <a:p>
                <a:r>
                  <a:rPr lang="en-US">
                    <a:noFill/>
                  </a:rPr>
                  <a:t> </a:t>
                </a:r>
              </a:p>
            </p:txBody>
          </p:sp>
        </mc:Fallback>
      </mc:AlternateContent>
    </p:spTree>
    <p:extLst>
      <p:ext uri="{BB962C8B-B14F-4D97-AF65-F5344CB8AC3E}">
        <p14:creationId xmlns:p14="http://schemas.microsoft.com/office/powerpoint/2010/main" val="1508295254"/>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fill="hold"/>
                                        <p:tgtEl>
                                          <p:spTgt spid="23"/>
                                        </p:tgtEl>
                                        <p:attrNameLst>
                                          <p:attrName>ppt_x</p:attrName>
                                        </p:attrNameLst>
                                      </p:cBhvr>
                                      <p:tavLst>
                                        <p:tav tm="0">
                                          <p:val>
                                            <p:strVal val="#ppt_x"/>
                                          </p:val>
                                        </p:tav>
                                        <p:tav tm="100000">
                                          <p:val>
                                            <p:strVal val="#ppt_x"/>
                                          </p:val>
                                        </p:tav>
                                      </p:tavLst>
                                    </p:anim>
                                    <p:anim calcmode="lin" valueType="num">
                                      <p:cBhvr additive="base">
                                        <p:cTn id="16" dur="500" fill="hold"/>
                                        <p:tgtEl>
                                          <p:spTgt spid="23"/>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down)">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barn(inVertical)">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
                                            <p:txEl>
                                              <p:pRg st="0" end="0"/>
                                            </p:txEl>
                                          </p:spTgt>
                                        </p:tgtEl>
                                        <p:attrNameLst>
                                          <p:attrName>style.visibility</p:attrName>
                                        </p:attrNameLst>
                                      </p:cBhvr>
                                      <p:to>
                                        <p:strVal val="visible"/>
                                      </p:to>
                                    </p:set>
                                    <p:animEffect transition="in" filter="wipe(down)">
                                      <p:cBhvr>
                                        <p:cTn id="35" dur="500"/>
                                        <p:tgtEl>
                                          <p:spTgt spid="2">
                                            <p:txEl>
                                              <p:pRg st="0" end="0"/>
                                            </p:txEl>
                                          </p:spTgt>
                                        </p:tgtEl>
                                      </p:cBhvr>
                                    </p:animEffect>
                                  </p:childTnLst>
                                </p:cTn>
                              </p:par>
                            </p:childTnLst>
                          </p:cTn>
                        </p:par>
                        <p:par>
                          <p:cTn id="36" fill="hold">
                            <p:stCondLst>
                              <p:cond delay="500"/>
                            </p:stCondLst>
                            <p:childTnLst>
                              <p:par>
                                <p:cTn id="37" presetID="14" presetClass="entr" presetSubtype="10" fill="hold" nodeType="afterEffect">
                                  <p:stCondLst>
                                    <p:cond delay="0"/>
                                  </p:stCondLst>
                                  <p:childTnLst>
                                    <p:set>
                                      <p:cBhvr>
                                        <p:cTn id="38" dur="1" fill="hold">
                                          <p:stCondLst>
                                            <p:cond delay="0"/>
                                          </p:stCondLst>
                                        </p:cTn>
                                        <p:tgtEl>
                                          <p:spTgt spid="2">
                                            <p:txEl>
                                              <p:pRg st="1" end="1"/>
                                            </p:txEl>
                                          </p:spTgt>
                                        </p:tgtEl>
                                        <p:attrNameLst>
                                          <p:attrName>style.visibility</p:attrName>
                                        </p:attrNameLst>
                                      </p:cBhvr>
                                      <p:to>
                                        <p:strVal val="visible"/>
                                      </p:to>
                                    </p:set>
                                    <p:animEffect transition="in" filter="randombar(horizontal)">
                                      <p:cBhvr>
                                        <p:cTn id="39" dur="500"/>
                                        <p:tgtEl>
                                          <p:spTgt spid="2">
                                            <p:txEl>
                                              <p:pRg st="1" end="1"/>
                                            </p:txEl>
                                          </p:spTgt>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2">
                                            <p:txEl>
                                              <p:pRg st="2" end="2"/>
                                            </p:txEl>
                                          </p:spTgt>
                                        </p:tgtEl>
                                        <p:attrNameLst>
                                          <p:attrName>style.visibility</p:attrName>
                                        </p:attrNameLst>
                                      </p:cBhvr>
                                      <p:to>
                                        <p:strVal val="visible"/>
                                      </p:to>
                                    </p:set>
                                    <p:animEffect transition="in" filter="fade">
                                      <p:cBhvr>
                                        <p:cTn id="43" dur="500"/>
                                        <p:tgtEl>
                                          <p:spTgt spid="2">
                                            <p:txEl>
                                              <p:pRg st="2" end="2"/>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2">
                                            <p:txEl>
                                              <p:pRg st="3" end="3"/>
                                            </p:txEl>
                                          </p:spTgt>
                                        </p:tgtEl>
                                        <p:attrNameLst>
                                          <p:attrName>style.visibility</p:attrName>
                                        </p:attrNameLst>
                                      </p:cBhvr>
                                      <p:to>
                                        <p:strVal val="visible"/>
                                      </p:to>
                                    </p:set>
                                    <p:animEffect transition="in" filter="fade">
                                      <p:cBhvr>
                                        <p:cTn id="4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6" grpId="0"/>
      <p:bldP spid="27" grpId="0"/>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6EB"/>
        </a:solidFill>
        <a:effectLst/>
      </p:bgPr>
    </p:bg>
    <p:spTree>
      <p:nvGrpSpPr>
        <p:cNvPr id="1" name=""/>
        <p:cNvGrpSpPr/>
        <p:nvPr/>
      </p:nvGrpSpPr>
      <p:grpSpPr>
        <a:xfrm>
          <a:off x="0" y="0"/>
          <a:ext cx="0" cy="0"/>
          <a:chOff x="0" y="0"/>
          <a:chExt cx="0" cy="0"/>
        </a:xfrm>
      </p:grpSpPr>
      <p:sp>
        <p:nvSpPr>
          <p:cNvPr id="2" name="Freeform 2"/>
          <p:cNvSpPr/>
          <p:nvPr/>
        </p:nvSpPr>
        <p:spPr>
          <a:xfrm>
            <a:off x="1866900"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866900" y="5449268"/>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4" name="Freeform 4"/>
          <p:cNvSpPr/>
          <p:nvPr/>
        </p:nvSpPr>
        <p:spPr>
          <a:xfrm>
            <a:off x="9184928" y="1131805"/>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7" name="Freeform 4"/>
          <p:cNvSpPr/>
          <p:nvPr/>
        </p:nvSpPr>
        <p:spPr>
          <a:xfrm>
            <a:off x="9230374" y="5448300"/>
            <a:ext cx="6771626" cy="3705926"/>
          </a:xfrm>
          <a:custGeom>
            <a:avLst/>
            <a:gdLst/>
            <a:ahLst/>
            <a:cxnLst/>
            <a:rect l="l" t="t" r="r" b="b"/>
            <a:pathLst>
              <a:path w="6771626" h="3705926">
                <a:moveTo>
                  <a:pt x="0" y="0"/>
                </a:moveTo>
                <a:lnTo>
                  <a:pt x="6771626" y="0"/>
                </a:lnTo>
                <a:lnTo>
                  <a:pt x="6771626" y="3705927"/>
                </a:lnTo>
                <a:lnTo>
                  <a:pt x="0" y="3705927"/>
                </a:lnTo>
                <a:lnTo>
                  <a:pt x="0" y="0"/>
                </a:lnTo>
                <a:close/>
              </a:path>
            </a:pathLst>
          </a:custGeom>
          <a:blipFill>
            <a:blip r:embed="rId2">
              <a:alphaModFix amt="27000"/>
              <a:extLst>
                <a:ext uri="{96DAC541-7B7A-43D3-8B79-37D633B846F1}">
                  <asvg:svgBlip xmlns:asvg="http://schemas.microsoft.com/office/drawing/2016/SVG/main" xmlns="" r:embed="rId3"/>
                </a:ext>
              </a:extLst>
            </a:blip>
            <a:stretch>
              <a:fillRect/>
            </a:stretch>
          </a:blipFill>
        </p:spPr>
      </p:sp>
      <p:sp>
        <p:nvSpPr>
          <p:cNvPr id="39" name="Rectangle 38"/>
          <p:cNvSpPr/>
          <p:nvPr/>
        </p:nvSpPr>
        <p:spPr>
          <a:xfrm>
            <a:off x="7192795" y="10798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KẾT LUẬN</a:t>
            </a:r>
          </a:p>
        </p:txBody>
      </p:sp>
      <p:grpSp>
        <p:nvGrpSpPr>
          <p:cNvPr id="42" name="Group 41"/>
          <p:cNvGrpSpPr/>
          <p:nvPr/>
        </p:nvGrpSpPr>
        <p:grpSpPr>
          <a:xfrm>
            <a:off x="2362199" y="2478437"/>
            <a:ext cx="12877800" cy="3960463"/>
            <a:chOff x="2368476" y="3400523"/>
            <a:chExt cx="12877800" cy="3960463"/>
          </a:xfrm>
        </p:grpSpPr>
        <p:pic>
          <p:nvPicPr>
            <p:cNvPr id="38" name="Picture 37"/>
            <p:cNvPicPr>
              <a:picLocks noChangeAspect="1"/>
            </p:cNvPicPr>
            <p:nvPr/>
          </p:nvPicPr>
          <p:blipFill>
            <a:blip r:embed="rId4"/>
            <a:stretch>
              <a:fillRect/>
            </a:stretch>
          </p:blipFill>
          <p:spPr>
            <a:xfrm>
              <a:off x="2368476" y="3400523"/>
              <a:ext cx="12877800" cy="3960463"/>
            </a:xfrm>
            <a:prstGeom prst="rect">
              <a:avLst/>
            </a:prstGeom>
          </p:spPr>
        </p:pic>
        <p:sp>
          <p:nvSpPr>
            <p:cNvPr id="41" name="Rectangle 40"/>
            <p:cNvSpPr/>
            <p:nvPr/>
          </p:nvSpPr>
          <p:spPr>
            <a:xfrm>
              <a:off x="3443333" y="3844014"/>
              <a:ext cx="10812344" cy="2947410"/>
            </a:xfrm>
            <a:prstGeom prst="rect">
              <a:avLst/>
            </a:prstGeom>
          </p:spPr>
          <p:txBody>
            <a:bodyPr wrap="square">
              <a:spAutoFit/>
            </a:bodyPr>
            <a:lstStyle/>
            <a:p>
              <a:pPr lvl="0" algn="just">
                <a:lnSpc>
                  <a:spcPct val="150000"/>
                </a:lnSpc>
                <a:defRPr/>
              </a:pPr>
              <a:r>
                <a:rPr lang="vi-VN" sz="4300" b="1">
                  <a:solidFill>
                    <a:prstClr val="black"/>
                  </a:solidFill>
                  <a:ea typeface="Times New Roman" panose="02020603050405020304" pitchFamily="18" charset="0"/>
                  <a:cs typeface="Arial" panose="020B0604020202020204" pitchFamily="34" charset="0"/>
                </a:rPr>
                <a:t>Đa thức là tổng của những đơn thức; mỗi đơn thức trong tổng gọi là một hạng tử của đa thức đó.</a:t>
              </a:r>
              <a:endParaRPr lang="vi-VN" sz="4300" dirty="0">
                <a:solidFill>
                  <a:prstClr val="black"/>
                </a:solidFill>
                <a:ea typeface="Times New Roman" panose="02020603050405020304" pitchFamily="18" charset="0"/>
                <a:cs typeface="Arial" panose="020B0604020202020204" pitchFamily="34" charset="0"/>
              </a:endParaRPr>
            </a:p>
          </p:txBody>
        </p:sp>
      </p:grpSp>
      <p:pic>
        <p:nvPicPr>
          <p:cNvPr id="43" name="Picture 42"/>
          <p:cNvPicPr>
            <a:picLocks noChangeAspect="1"/>
          </p:cNvPicPr>
          <p:nvPr/>
        </p:nvPicPr>
        <p:blipFill>
          <a:blip r:embed="rId5"/>
          <a:stretch>
            <a:fillRect/>
          </a:stretch>
        </p:blipFill>
        <p:spPr>
          <a:xfrm>
            <a:off x="13378081" y="5618924"/>
            <a:ext cx="1463167" cy="743776"/>
          </a:xfrm>
          <a:prstGeom prst="rect">
            <a:avLst/>
          </a:prstGeom>
        </p:spPr>
      </p:pic>
      <p:pic>
        <p:nvPicPr>
          <p:cNvPr id="44" name="Picture 43"/>
          <p:cNvPicPr>
            <a:picLocks noChangeAspect="1"/>
          </p:cNvPicPr>
          <p:nvPr/>
        </p:nvPicPr>
        <p:blipFill>
          <a:blip r:embed="rId6"/>
          <a:stretch>
            <a:fillRect/>
          </a:stretch>
        </p:blipFill>
        <p:spPr>
          <a:xfrm>
            <a:off x="521875" y="698188"/>
            <a:ext cx="1097375" cy="8279086"/>
          </a:xfrm>
          <a:prstGeom prst="rect">
            <a:avLst/>
          </a:prstGeom>
        </p:spPr>
      </p:pic>
      <p:pic>
        <p:nvPicPr>
          <p:cNvPr id="45" name="Picture 44"/>
          <p:cNvPicPr>
            <a:picLocks noChangeAspect="1"/>
          </p:cNvPicPr>
          <p:nvPr/>
        </p:nvPicPr>
        <p:blipFill>
          <a:blip r:embed="rId7"/>
          <a:stretch>
            <a:fillRect/>
          </a:stretch>
        </p:blipFill>
        <p:spPr>
          <a:xfrm>
            <a:off x="16502956" y="372787"/>
            <a:ext cx="1261981" cy="1518036"/>
          </a:xfrm>
          <a:prstGeom prst="rect">
            <a:avLst/>
          </a:prstGeom>
        </p:spPr>
      </p:pic>
      <p:pic>
        <p:nvPicPr>
          <p:cNvPr id="46" name="Picture 45"/>
          <p:cNvPicPr>
            <a:picLocks noChangeAspect="1"/>
          </p:cNvPicPr>
          <p:nvPr/>
        </p:nvPicPr>
        <p:blipFill>
          <a:blip r:embed="rId8"/>
          <a:stretch>
            <a:fillRect/>
          </a:stretch>
        </p:blipFill>
        <p:spPr>
          <a:xfrm>
            <a:off x="7291503" y="8420100"/>
            <a:ext cx="3019191" cy="1676545"/>
          </a:xfrm>
          <a:prstGeom prst="rect">
            <a:avLst/>
          </a:prstGeom>
        </p:spPr>
      </p:pic>
      <p:sp>
        <p:nvSpPr>
          <p:cNvPr id="47" name="Rectangle 46"/>
          <p:cNvSpPr/>
          <p:nvPr/>
        </p:nvSpPr>
        <p:spPr>
          <a:xfrm>
            <a:off x="2133600" y="6819900"/>
            <a:ext cx="13565859" cy="1084912"/>
          </a:xfrm>
          <a:prstGeom prst="rect">
            <a:avLst/>
          </a:prstGeom>
          <a:solidFill>
            <a:srgbClr val="FBF6EB"/>
          </a:solidFill>
        </p:spPr>
        <p:txBody>
          <a:bodyPr wrap="square">
            <a:spAutoFit/>
          </a:bodyPr>
          <a:lstStyle/>
          <a:p>
            <a:pPr algn="just" fontAlgn="base">
              <a:lnSpc>
                <a:spcPct val="150000"/>
              </a:lnSpc>
              <a:spcAft>
                <a:spcPts val="800"/>
              </a:spcAft>
            </a:pPr>
            <a:r>
              <a:rPr lang="nl-NL" sz="4300" b="1" i="1" u="sng">
                <a:solidFill>
                  <a:schemeClr val="tx2"/>
                </a:solidFill>
                <a:latin typeface="Arial" panose="020B0604020202020204" pitchFamily="34" charset="0"/>
                <a:ea typeface="Times New Roman" panose="02020603050405020304" pitchFamily="18" charset="0"/>
                <a:cs typeface="Arial" panose="020B0604020202020204" pitchFamily="34" charset="0"/>
              </a:rPr>
              <a:t>Nhận </a:t>
            </a:r>
            <a:r>
              <a:rPr lang="nl-NL" sz="4300" b="1" i="1" u="sng" smtClean="0">
                <a:solidFill>
                  <a:schemeClr val="tx2"/>
                </a:solidFill>
                <a:latin typeface="Arial" panose="020B0604020202020204" pitchFamily="34" charset="0"/>
                <a:ea typeface="Times New Roman" panose="02020603050405020304" pitchFamily="18" charset="0"/>
                <a:cs typeface="Arial" panose="020B0604020202020204" pitchFamily="34" charset="0"/>
              </a:rPr>
              <a:t>xét:</a:t>
            </a:r>
            <a:r>
              <a:rPr lang="nl-NL" sz="4300" b="1" i="1" smtClean="0">
                <a:solidFill>
                  <a:schemeClr val="tx2"/>
                </a:solidFill>
                <a:latin typeface="Arial" panose="020B0604020202020204" pitchFamily="34" charset="0"/>
                <a:ea typeface="Times New Roman" panose="02020603050405020304" pitchFamily="18" charset="0"/>
                <a:cs typeface="Arial" panose="020B0604020202020204" pitchFamily="34" charset="0"/>
              </a:rPr>
              <a:t> </a:t>
            </a:r>
            <a:r>
              <a:rPr lang="nl-NL" sz="4300" smtClean="0">
                <a:solidFill>
                  <a:srgbClr val="000000"/>
                </a:solidFill>
                <a:latin typeface="Arial" panose="020B0604020202020204" pitchFamily="34" charset="0"/>
                <a:ea typeface="Times New Roman" panose="02020603050405020304" pitchFamily="18" charset="0"/>
                <a:cs typeface="Arial" panose="020B0604020202020204" pitchFamily="34" charset="0"/>
              </a:rPr>
              <a:t>Mỗi </a:t>
            </a:r>
            <a:r>
              <a:rPr lang="nl-NL" sz="4300">
                <a:solidFill>
                  <a:srgbClr val="000000"/>
                </a:solidFill>
                <a:latin typeface="Arial" panose="020B0604020202020204" pitchFamily="34" charset="0"/>
                <a:ea typeface="Times New Roman" panose="02020603050405020304" pitchFamily="18" charset="0"/>
                <a:cs typeface="Arial" panose="020B0604020202020204" pitchFamily="34" charset="0"/>
              </a:rPr>
              <a:t>đơn thức cũng được coi là một đa thức.</a:t>
            </a:r>
            <a:endParaRPr lang="en-US" sz="4300">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171645"/>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wipe(down)">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randombar(horizontal)">
                                      <p:cBhvr>
                                        <p:cTn id="1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6811</TotalTime>
  <Words>1689</Words>
  <Application>Microsoft Office PowerPoint</Application>
  <PresentationFormat>Custom</PresentationFormat>
  <Paragraphs>281</Paragraphs>
  <Slides>44</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44</vt:i4>
      </vt:variant>
    </vt:vector>
  </HeadingPairs>
  <TitlesOfParts>
    <vt:vector size="54" baseType="lpstr">
      <vt:lpstr>Arial</vt:lpstr>
      <vt:lpstr>Cambria Math</vt:lpstr>
      <vt:lpstr>Calibri</vt:lpstr>
      <vt:lpstr>Calibri Light</vt:lpstr>
      <vt:lpstr>Times New Roman</vt:lpstr>
      <vt:lpstr>Open Sans</vt:lpstr>
      <vt:lpstr>Kavoon</vt:lpstr>
      <vt:lpstr>Dotum</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Pastel Pink Cute Beauty Makeup Tutorial Presentation</dc:title>
  <cp:lastModifiedBy>Admin</cp:lastModifiedBy>
  <cp:revision>52</cp:revision>
  <dcterms:created xsi:type="dcterms:W3CDTF">2006-08-16T00:00:00Z</dcterms:created>
  <dcterms:modified xsi:type="dcterms:W3CDTF">2023-07-04T02:15:28Z</dcterms:modified>
  <dc:identifier>DAFmgXVejE8</dc:identifier>
</cp:coreProperties>
</file>