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Lst>
  <p:sldIdLst>
    <p:sldId id="273" r:id="rId4"/>
    <p:sldId id="274" r:id="rId5"/>
    <p:sldId id="256" r:id="rId6"/>
    <p:sldId id="257" r:id="rId7"/>
    <p:sldId id="275" r:id="rId8"/>
    <p:sldId id="315" r:id="rId9"/>
    <p:sldId id="258" r:id="rId10"/>
    <p:sldId id="276" r:id="rId11"/>
    <p:sldId id="260" r:id="rId12"/>
    <p:sldId id="277" r:id="rId13"/>
    <p:sldId id="261" r:id="rId14"/>
    <p:sldId id="259" r:id="rId15"/>
    <p:sldId id="278" r:id="rId16"/>
    <p:sldId id="264" r:id="rId17"/>
    <p:sldId id="279" r:id="rId18"/>
    <p:sldId id="262" r:id="rId19"/>
    <p:sldId id="263" r:id="rId20"/>
    <p:sldId id="316" r:id="rId21"/>
    <p:sldId id="280" r:id="rId22"/>
    <p:sldId id="267" r:id="rId23"/>
    <p:sldId id="265" r:id="rId24"/>
    <p:sldId id="281" r:id="rId25"/>
    <p:sldId id="266" r:id="rId26"/>
    <p:sldId id="268" r:id="rId27"/>
    <p:sldId id="282" r:id="rId28"/>
    <p:sldId id="270" r:id="rId29"/>
    <p:sldId id="284" r:id="rId30"/>
    <p:sldId id="285" r:id="rId31"/>
    <p:sldId id="283" r:id="rId32"/>
    <p:sldId id="286" r:id="rId33"/>
    <p:sldId id="287" r:id="rId34"/>
    <p:sldId id="288" r:id="rId35"/>
    <p:sldId id="289" r:id="rId36"/>
    <p:sldId id="317"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8" r:id="rId52"/>
    <p:sldId id="310" r:id="rId53"/>
    <p:sldId id="309" r:id="rId54"/>
    <p:sldId id="312" r:id="rId55"/>
    <p:sldId id="313" r:id="rId56"/>
    <p:sldId id="311" r:id="rId57"/>
    <p:sldId id="314" r:id="rId58"/>
    <p:sldId id="304" r:id="rId59"/>
    <p:sldId id="305" r:id="rId60"/>
    <p:sldId id="306" r:id="rId61"/>
    <p:sldId id="307" r:id="rId62"/>
    <p:sldId id="269" r:id="rId63"/>
  </p:sldIdLst>
  <p:sldSz cx="18288000" cy="10287000"/>
  <p:notesSz cx="6858000" cy="9144000"/>
  <p:embeddedFontLst>
    <p:embeddedFont>
      <p:font typeface="Cambria Math" panose="02040503050406030204" pitchFamily="18" charset="0"/>
      <p:regular r:id="rId64"/>
    </p:embeddedFont>
    <p:embeddedFont>
      <p:font typeface="Calibri Light" panose="020F0302020204030204" pitchFamily="34" charset="0"/>
      <p:regular r:id="rId65"/>
      <p:italic r:id="rId66"/>
    </p:embeddedFont>
    <p:embeddedFont>
      <p:font typeface="Calibri" panose="020F0502020204030204" pitchFamily="34" charset="0"/>
      <p:regular r:id="rId67"/>
      <p:bold r:id="rId68"/>
      <p:italic r:id="rId69"/>
      <p:boldItalic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84FD"/>
    <a:srgbClr val="4472C4"/>
    <a:srgbClr val="F8DC52"/>
    <a:srgbClr val="FFE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700"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font" Target="fonts/font3.fntdata"/><Relationship Id="rId74"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1.fntdata"/><Relationship Id="rId69" Type="http://schemas.openxmlformats.org/officeDocument/2006/relationships/font" Target="fonts/font6.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font" Target="fonts/font4.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font" Target="fonts/font2.fntdata"/><Relationship Id="rId73"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7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811650-9299-4972-A41C-B869A9D090BB}"/>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 xmlns:a16="http://schemas.microsoft.com/office/drawing/2014/main" id="{722B738E-7BE1-43D1-8ED5-226B4AB9A7F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 xmlns:a16="http://schemas.microsoft.com/office/drawing/2014/main" id="{9CAD3DF4-DBAC-4BCC-8E7F-F17DE20DD2AB}"/>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68753E95-3F88-4897-801A-9018CFCF52FB}"/>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0A5A1A8-8A45-4289-9D68-05E581CC4351}"/>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18997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062BF9-D586-41E3-AD79-93E7A85381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17025A6-B7E6-4590-AB3F-3C92E6237A8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6B687DF-15D4-410C-9BEC-0A69738DF45E}"/>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C6D9C549-B93A-423E-9018-13BFBFA94E0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307EEFBB-C3FE-45C6-B582-C15A526275BC}"/>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453524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890243-4F96-46A0-AAE9-DEF75CFD30A8}"/>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 xmlns:a16="http://schemas.microsoft.com/office/drawing/2014/main" id="{DC42E6CA-5EF9-4DFE-97DF-BFD6AB30E9E9}"/>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4022523A-3445-4A70-A807-26B7672D3F41}"/>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4F3CD68F-8D25-4F5D-987B-CCD1510F6CF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51F0732B-11F6-4767-960B-756D333706AD}"/>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09735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554F45-A9A1-4D3E-B93E-ABB7060ADA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C225EEC-C21A-4C28-807A-EA8D2CF7924C}"/>
              </a:ext>
            </a:extLst>
          </p:cNvPr>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EAB7CAE8-9AC6-4163-8629-3421F7B030A1}"/>
              </a:ext>
            </a:extLst>
          </p:cNvPr>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665C43FA-49CB-4221-A067-397FB656DA30}"/>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8C2B218B-D352-4F27-9D43-7BD549788997}"/>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BC0F3F26-B98A-4D07-85F8-7953EF490214}"/>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84481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EFFB88-84A6-465C-BC84-47605FFBAF44}"/>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1CBFC822-2E7F-4DAE-91AA-4A4C5F57098E}"/>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a:extLst>
              <a:ext uri="{FF2B5EF4-FFF2-40B4-BE49-F238E27FC236}">
                <a16:creationId xmlns="" xmlns:a16="http://schemas.microsoft.com/office/drawing/2014/main" id="{890F972B-EC8C-4F82-B5FC-279C09BEA114}"/>
              </a:ext>
            </a:extLst>
          </p:cNvPr>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A392D087-F9D6-426C-A49C-3B6B759897A1}"/>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a:extLst>
              <a:ext uri="{FF2B5EF4-FFF2-40B4-BE49-F238E27FC236}">
                <a16:creationId xmlns="" xmlns:a16="http://schemas.microsoft.com/office/drawing/2014/main" id="{201F2EF6-8655-4414-B9B9-C5D8F122DD0C}"/>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F3B66D0D-B823-40FA-9DDA-84B93D0AF2C8}"/>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F6CE9128-5D67-471C-83CB-B7929BEEE484}"/>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ECD3B12E-3072-4CD7-9081-6C971EC58EC3}"/>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663335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C8BC58-FD50-4BC2-83DB-9CC68327557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CFBC0AB5-02A0-4639-87CE-4CFA566B16CE}"/>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8F533659-AB2F-40A8-8E82-07E03113E1B2}"/>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86D7D564-2EC8-4702-A2E5-8A8C5D76EFD1}"/>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140553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E96538B4-93CE-416C-89E3-04A574537672}"/>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1E0DBE5C-9AA0-4700-BDBA-A8ABB59E6A89}"/>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2A464AB5-CF50-4326-9D61-DEF68EF33252}"/>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34629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DA8060-8911-4344-9221-06A3D0729887}"/>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 xmlns:a16="http://schemas.microsoft.com/office/drawing/2014/main" id="{24694ED0-48FD-407E-A19C-C3C67B956901}"/>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74A4B3FB-BF6A-4267-950A-392D22DDA22A}"/>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 xmlns:a16="http://schemas.microsoft.com/office/drawing/2014/main" id="{296F9822-DB35-4942-9248-7992D0E68B43}"/>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CC3DFCA0-0A38-4FE8-BB38-2073BA7DCF3B}"/>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1AF55756-C36E-4BEC-AA3B-34491C038D9F}"/>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604034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FD03BE-0500-4E4F-9047-84BC11914EBF}"/>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 xmlns:a16="http://schemas.microsoft.com/office/drawing/2014/main" id="{720922FF-8D46-43DF-832F-B6D545496991}"/>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 xmlns:a16="http://schemas.microsoft.com/office/drawing/2014/main" id="{649F2B18-464B-4B64-BA02-27AF25320883}"/>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 xmlns:a16="http://schemas.microsoft.com/office/drawing/2014/main" id="{65E47791-8C43-46B3-8060-0095BDF1722F}"/>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DC4A166A-6681-4341-B972-B3449F11AA0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3219AB5F-BC4E-4496-A3DA-3504494B10A3}"/>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40479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73472B4-4163-4631-9D2A-BB5765492B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C1504664-3E75-406C-98A8-1D9612BBB32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01C2CAC-303A-44A7-94E3-16C842D3AFF4}"/>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C2DAF6DD-D38F-4679-B5DD-9A1021A3CC7C}"/>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30A7D2A6-FAA9-47BB-8FA6-FCB4DBA462FA}"/>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8083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60BBD2A-6396-4434-92CC-9D8B406AB2E8}"/>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906F5BC5-1283-4DFB-9E14-D89740987551}"/>
              </a:ext>
            </a:extLst>
          </p:cNvPr>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EBE8D13-B9C9-4C95-8724-EE683605BD5F}"/>
              </a:ext>
            </a:extLst>
          </p:cNvPr>
          <p:cNvSpPr>
            <a:spLocks noGrp="1"/>
          </p:cNvSpPr>
          <p:nvPr>
            <p:ph type="dt" sz="half" idx="10"/>
          </p:nvPr>
        </p:nvSpPr>
        <p:spPr/>
        <p:txBody>
          <a:body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4A40200B-BB2B-4E67-8CEB-060DA521D38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BA21790-4401-4B6B-AC2D-91B510495A5E}"/>
              </a:ext>
            </a:extLst>
          </p:cNvPr>
          <p:cNvSpPr>
            <a:spLocks noGrp="1"/>
          </p:cNvSpPr>
          <p:nvPr>
            <p:ph type="sldNum" sz="quarter" idx="12"/>
          </p:nvPr>
        </p:nvSpPr>
        <p:spPr/>
        <p:txBody>
          <a:body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6238983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48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38478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7368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75489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62449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87228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6874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11066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56623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00158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9420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78AAE0B-59E9-4FB6-AA0B-6247DCC6665F}"/>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EC324BD0-5C94-4AFF-8467-817890664FD4}"/>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0EF4E8D-F51E-48FA-8E7B-8A2A7A1E0DAE}"/>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a:defRPr/>
            </a:pPr>
            <a:fld id="{B14F94E7-8F50-4C84-8C76-9634379C55B4}" type="datetimeFigureOut">
              <a:rPr lang="en-US" smtClean="0">
                <a:solidFill>
                  <a:prstClr val="black">
                    <a:tint val="75000"/>
                  </a:prstClr>
                </a:solidFill>
              </a:rPr>
              <a:pPr>
                <a:defRPr/>
              </a:pPr>
              <a:t>2/19/2023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B4986294-AF12-401A-9A40-890E64A524B5}"/>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F8E4C3E8-E4CC-49DA-A8E4-CF903F54A504}"/>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a:defRPr/>
            </a:pPr>
            <a:fld id="{AF1EA0DA-45E1-42BD-8B0A-C2C566B0168C}"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562967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9A217F71-3C0C-4A8B-9EB8-468D9DF93E3D}" type="datetimeFigureOut">
              <a:rPr lang="en-US" smtClean="0">
                <a:solidFill>
                  <a:prstClr val="black">
                    <a:tint val="75000"/>
                  </a:prstClr>
                </a:solidFill>
              </a:rPr>
              <a:pPr/>
              <a:t>2/19/2023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AAB7887-A174-49A6-A52C-1DDCFB9EFD5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13836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1" Type="http://schemas.openxmlformats.org/officeDocument/2006/relationships/image" Target="NULL"/><Relationship Id="rId25" Type="http://schemas.openxmlformats.org/officeDocument/2006/relationships/image" Target="../media/image170.png"/><Relationship Id="rId2" Type="http://schemas.openxmlformats.org/officeDocument/2006/relationships/image" Target="../media/image14.png"/><Relationship Id="rId1" Type="http://schemas.openxmlformats.org/officeDocument/2006/relationships/slideLayout" Target="../slideLayouts/slideLayout7.xml"/><Relationship Id="rId24" Type="http://schemas.openxmlformats.org/officeDocument/2006/relationships/image" Target="../media/image160.png"/><Relationship Id="rId23" Type="http://schemas.openxmlformats.org/officeDocument/2006/relationships/image" Target="../media/image9.png"/><Relationship Id="rId22"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svg"/></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svg"/></Relationships>
</file>

<file path=ppt/slides/_rels/slide3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9.png"/><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0.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svg"/></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4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gif"/><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73.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audio" Target="../media/audio2.wav"/><Relationship Id="rId7" Type="http://schemas.openxmlformats.org/officeDocument/2006/relationships/image" Target="../media/image75.png"/><Relationship Id="rId12" Type="http://schemas.openxmlformats.org/officeDocument/2006/relationships/image" Target="../media/image79.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74.PNG"/><Relationship Id="rId11" Type="http://schemas.openxmlformats.org/officeDocument/2006/relationships/image" Target="../media/image88.png"/><Relationship Id="rId5" Type="http://schemas.openxmlformats.org/officeDocument/2006/relationships/audio" Target="../media/audio4.wav"/><Relationship Id="rId10" Type="http://schemas.openxmlformats.org/officeDocument/2006/relationships/image" Target="../media/image78.png"/><Relationship Id="rId4" Type="http://schemas.openxmlformats.org/officeDocument/2006/relationships/audio" Target="../media/audio3.wav"/><Relationship Id="rId9" Type="http://schemas.openxmlformats.org/officeDocument/2006/relationships/image" Target="../media/image77.png"/></Relationships>
</file>

<file path=ppt/slides/_rels/slide5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audio" Target="../media/audio3.wav"/><Relationship Id="rId7" Type="http://schemas.openxmlformats.org/officeDocument/2006/relationships/image" Target="../media/image75.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audio" Target="../media/audio2.wav"/><Relationship Id="rId10" Type="http://schemas.openxmlformats.org/officeDocument/2006/relationships/image" Target="../media/image78.png"/><Relationship Id="rId4" Type="http://schemas.openxmlformats.org/officeDocument/2006/relationships/audio" Target="../media/audio4.wav"/><Relationship Id="rId9" Type="http://schemas.openxmlformats.org/officeDocument/2006/relationships/image" Target="../media/image77.png"/></Relationships>
</file>

<file path=ppt/slides/_rels/slide5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audio" Target="../media/audio2.wav"/><Relationship Id="rId7" Type="http://schemas.openxmlformats.org/officeDocument/2006/relationships/image" Target="../media/image75.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audio" Target="../media/audio4.wav"/><Relationship Id="rId10" Type="http://schemas.openxmlformats.org/officeDocument/2006/relationships/image" Target="../media/image78.png"/><Relationship Id="rId4" Type="http://schemas.openxmlformats.org/officeDocument/2006/relationships/audio" Target="../media/audio3.wav"/><Relationship Id="rId9" Type="http://schemas.openxmlformats.org/officeDocument/2006/relationships/image" Target="../media/image77.png"/></Relationships>
</file>

<file path=ppt/slides/_rels/slide5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audio" Target="../media/audio2.wav"/><Relationship Id="rId7" Type="http://schemas.openxmlformats.org/officeDocument/2006/relationships/image" Target="../media/image75.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audio" Target="../media/audio4.wav"/><Relationship Id="rId10" Type="http://schemas.openxmlformats.org/officeDocument/2006/relationships/image" Target="../media/image78.png"/><Relationship Id="rId4" Type="http://schemas.openxmlformats.org/officeDocument/2006/relationships/audio" Target="../media/audio3.wav"/><Relationship Id="rId9" Type="http://schemas.openxmlformats.org/officeDocument/2006/relationships/image" Target="../media/image77.png"/></Relationships>
</file>

<file path=ppt/slides/_rels/slide54.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audio" Target="../media/audio2.wav"/><Relationship Id="rId7" Type="http://schemas.openxmlformats.org/officeDocument/2006/relationships/image" Target="../media/image75.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audio" Target="../media/audio4.wav"/><Relationship Id="rId10" Type="http://schemas.openxmlformats.org/officeDocument/2006/relationships/image" Target="../media/image78.png"/><Relationship Id="rId4" Type="http://schemas.openxmlformats.org/officeDocument/2006/relationships/audio" Target="../media/audio3.wav"/><Relationship Id="rId9" Type="http://schemas.openxmlformats.org/officeDocument/2006/relationships/image" Target="../media/image77.png"/></Relationships>
</file>

<file path=ppt/slides/_rels/slide55.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92.png"/><Relationship Id="rId3" Type="http://schemas.openxmlformats.org/officeDocument/2006/relationships/audio" Target="../media/audio2.wav"/><Relationship Id="rId7" Type="http://schemas.openxmlformats.org/officeDocument/2006/relationships/image" Target="../media/image75.png"/><Relationship Id="rId12" Type="http://schemas.openxmlformats.org/officeDocument/2006/relationships/image" Target="../media/image91.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74.PNG"/><Relationship Id="rId11" Type="http://schemas.openxmlformats.org/officeDocument/2006/relationships/image" Target="../media/image90.png"/><Relationship Id="rId5" Type="http://schemas.openxmlformats.org/officeDocument/2006/relationships/audio" Target="../media/audio4.wav"/><Relationship Id="rId10" Type="http://schemas.openxmlformats.org/officeDocument/2006/relationships/image" Target="../media/image78.png"/><Relationship Id="rId4" Type="http://schemas.openxmlformats.org/officeDocument/2006/relationships/audio" Target="../media/audio3.wav"/><Relationship Id="rId9" Type="http://schemas.openxmlformats.org/officeDocument/2006/relationships/image" Target="../media/image77.png"/><Relationship Id="rId14" Type="http://schemas.openxmlformats.org/officeDocument/2006/relationships/image" Target="../media/image7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3.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svg"/></Relationships>
</file>

<file path=ppt/slides/_rels/slide60.xml.rels><?xml version="1.0" encoding="UTF-8" standalone="yes"?>
<Relationships xmlns="http://schemas.openxmlformats.org/package/2006/relationships"><Relationship Id="rId8" Type="http://schemas.openxmlformats.org/officeDocument/2006/relationships/image" Target="../media/image84.png"/><Relationship Id="rId7" Type="http://schemas.openxmlformats.org/officeDocument/2006/relationships/image" Target="../media/image36.svg"/><Relationship Id="rId2"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34.svg"/><Relationship Id="rId9" Type="http://schemas.openxmlformats.org/officeDocument/2006/relationships/image" Target="../media/image38.svg"/></Relationships>
</file>

<file path=ppt/slides/_rels/slide7.xml.rels><?xml version="1.0" encoding="UTF-8" standalone="yes"?>
<Relationships xmlns="http://schemas.openxmlformats.org/package/2006/relationships"><Relationship Id="rId3" Type="http://schemas.openxmlformats.org/officeDocument/2006/relationships/image" Target="../media/image810.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p:cNvSpPr txBox="1"/>
          <p:nvPr/>
        </p:nvSpPr>
        <p:spPr>
          <a:xfrm>
            <a:off x="1219200" y="2324100"/>
            <a:ext cx="15805198" cy="3693319"/>
          </a:xfrm>
          <a:prstGeom prst="rect">
            <a:avLst/>
          </a:prstGeom>
        </p:spPr>
        <p:txBody>
          <a:bodyPr wrap="square" lIns="0" tIns="0" rIns="0" bIns="0" rtlCol="0" anchor="t">
            <a:spAutoFit/>
          </a:bodyPr>
          <a:lstStyle/>
          <a:p>
            <a:pPr algn="ctr">
              <a:lnSpc>
                <a:spcPct val="150000"/>
              </a:lnSpc>
            </a:pPr>
            <a:r>
              <a:rPr lang="en-US" sz="8000" b="1" dirty="0" smtClean="0">
                <a:solidFill>
                  <a:srgbClr val="243762"/>
                </a:solidFill>
                <a:latin typeface="Arial" panose="020B0604020202020204" pitchFamily="34" charset="0"/>
                <a:cs typeface="Arial" panose="020B0604020202020204" pitchFamily="34" charset="0"/>
              </a:rPr>
              <a:t>NHIỆT LIỆT CHÀO ĐÓN CÁC EM ĐẾN VỚI BUỔI HỌC HÔM NAY!</a:t>
            </a:r>
            <a:endParaRPr lang="en-US" sz="8000" b="1" dirty="0">
              <a:solidFill>
                <a:srgbClr val="243762"/>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2"/>
          <a:stretch>
            <a:fillRect/>
          </a:stretch>
        </p:blipFill>
        <p:spPr>
          <a:xfrm>
            <a:off x="6586115" y="6362700"/>
            <a:ext cx="6019800" cy="4065524"/>
          </a:xfrm>
          <a:prstGeom prst="rect">
            <a:avLst/>
          </a:prstGeom>
        </p:spPr>
      </p:pic>
    </p:spTree>
    <p:extLst>
      <p:ext uri="{BB962C8B-B14F-4D97-AF65-F5344CB8AC3E}">
        <p14:creationId xmlns:p14="http://schemas.microsoft.com/office/powerpoint/2010/main" val="1126963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998742" y="3687228"/>
            <a:ext cx="3661496" cy="3625334"/>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19" name="Group 19"/>
          <p:cNvGrpSpPr/>
          <p:nvPr/>
        </p:nvGrpSpPr>
        <p:grpSpPr>
          <a:xfrm>
            <a:off x="-801456" y="9772650"/>
            <a:ext cx="19890912" cy="1172716"/>
            <a:chOff x="0" y="0"/>
            <a:chExt cx="5238759" cy="308863"/>
          </a:xfrm>
        </p:grpSpPr>
        <p:sp>
          <p:nvSpPr>
            <p:cNvPr id="20" name="Freeform 20"/>
            <p:cNvSpPr/>
            <p:nvPr/>
          </p:nvSpPr>
          <p:spPr>
            <a:xfrm>
              <a:off x="0" y="0"/>
              <a:ext cx="5238759" cy="308863"/>
            </a:xfrm>
            <a:custGeom>
              <a:avLst/>
              <a:gdLst/>
              <a:ahLst/>
              <a:cxnLst/>
              <a:rect l="l" t="t" r="r" b="b"/>
              <a:pathLst>
                <a:path w="5238759" h="308863">
                  <a:moveTo>
                    <a:pt x="0" y="0"/>
                  </a:moveTo>
                  <a:lnTo>
                    <a:pt x="5238759" y="0"/>
                  </a:lnTo>
                  <a:lnTo>
                    <a:pt x="5238759" y="308863"/>
                  </a:lnTo>
                  <a:lnTo>
                    <a:pt x="0" y="308863"/>
                  </a:lnTo>
                  <a:close/>
                </a:path>
              </a:pathLst>
            </a:custGeom>
            <a:solidFill>
              <a:srgbClr val="F8DC52"/>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sp>
        <p:nvSpPr>
          <p:cNvPr id="18" name="Freeform 8"/>
          <p:cNvSpPr/>
          <p:nvPr/>
        </p:nvSpPr>
        <p:spPr>
          <a:xfrm>
            <a:off x="-1935823" y="-1944500"/>
            <a:ext cx="3871646" cy="38890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grpSp>
        <p:nvGrpSpPr>
          <p:cNvPr id="6" name="Group 5"/>
          <p:cNvGrpSpPr/>
          <p:nvPr/>
        </p:nvGrpSpPr>
        <p:grpSpPr>
          <a:xfrm rot="298428">
            <a:off x="14037421" y="282138"/>
            <a:ext cx="2895599" cy="2309598"/>
            <a:chOff x="7696199" y="440337"/>
            <a:chExt cx="2895599" cy="2309598"/>
          </a:xfrm>
        </p:grpSpPr>
        <p:pic>
          <p:nvPicPr>
            <p:cNvPr id="26"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7696199" y="440337"/>
              <a:ext cx="2895599" cy="2309598"/>
            </a:xfrm>
            <a:prstGeom prst="rect">
              <a:avLst/>
            </a:prstGeom>
          </p:spPr>
        </p:pic>
        <p:sp>
          <p:nvSpPr>
            <p:cNvPr id="5" name="TextBox 4"/>
            <p:cNvSpPr txBox="1"/>
            <p:nvPr/>
          </p:nvSpPr>
          <p:spPr>
            <a:xfrm rot="21301572">
              <a:off x="7772399" y="1210416"/>
              <a:ext cx="2743200"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Chú</a:t>
              </a:r>
              <a:r>
                <a:rPr lang="en-US" sz="4400" b="1" dirty="0" smtClean="0">
                  <a:latin typeface="Arial" panose="020B0604020202020204" pitchFamily="34" charset="0"/>
                  <a:cs typeface="Arial" panose="020B0604020202020204" pitchFamily="34" charset="0"/>
                </a:rPr>
                <a:t> ý</a:t>
              </a:r>
              <a:endParaRPr lang="en-US" sz="4400" b="1" dirty="0">
                <a:latin typeface="Arial" panose="020B0604020202020204" pitchFamily="34" charset="0"/>
                <a:cs typeface="Arial" panose="020B0604020202020204" pitchFamily="34" charset="0"/>
              </a:endParaRPr>
            </a:p>
          </p:txBody>
        </p:sp>
      </p:grpSp>
      <p:grpSp>
        <p:nvGrpSpPr>
          <p:cNvPr id="30" name="Group 29"/>
          <p:cNvGrpSpPr/>
          <p:nvPr/>
        </p:nvGrpSpPr>
        <p:grpSpPr>
          <a:xfrm>
            <a:off x="3005635" y="370346"/>
            <a:ext cx="10278958" cy="3429738"/>
            <a:chOff x="-954012" y="51164"/>
            <a:chExt cx="7149492" cy="2385734"/>
          </a:xfrm>
        </p:grpSpPr>
        <p:sp>
          <p:nvSpPr>
            <p:cNvPr id="31" name="Speech Bubble: Rectangle with Corners Rounded 13"/>
            <p:cNvSpPr/>
            <p:nvPr/>
          </p:nvSpPr>
          <p:spPr>
            <a:xfrm>
              <a:off x="-954012" y="51164"/>
              <a:ext cx="4509502" cy="1752892"/>
            </a:xfrm>
            <a:prstGeom prst="wedgeRoundRectCallout">
              <a:avLst>
                <a:gd name="adj1" fmla="val 68306"/>
                <a:gd name="adj2" fmla="val 21620"/>
                <a:gd name="adj3" fmla="val 16667"/>
              </a:avLst>
            </a:prstGeom>
            <a:solidFill>
              <a:srgbClr val="F2F2D8"/>
            </a:solidFill>
            <a:ln w="12700" cap="flat" cmpd="sng" algn="ctr">
              <a:solidFill>
                <a:srgbClr val="FFC000">
                  <a:lumMod val="50000"/>
                </a:srgbClr>
              </a:solidFill>
              <a:prstDash val="solid"/>
              <a:miter lim="800000"/>
            </a:ln>
            <a:effectLst/>
          </p:spPr>
          <p:txBody>
            <a:bodyPr rtlCol="0" anchor="ctr"/>
            <a:lstStyle/>
            <a:p>
              <a:pPr marL="0" marR="0" lvl="0" indent="0" algn="ctr" defTabSz="914400" eaLnBrk="1" fontAlgn="auto" latinLnBrk="0" hangingPunct="1">
                <a:lnSpc>
                  <a:spcPct val="150000"/>
                </a:lnSpc>
                <a:spcBef>
                  <a:spcPts val="0"/>
                </a:spcBef>
                <a:spcAft>
                  <a:spcPts val="800"/>
                </a:spcAft>
                <a:buClrTx/>
                <a:buSzTx/>
                <a:buFontTx/>
                <a:buNone/>
                <a:tabLst/>
                <a:defRPr/>
              </a:pPr>
              <a:r>
                <a:rPr kumimoji="0" lang="en-US" sz="42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Số</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2 </a:t>
              </a:r>
              <a:r>
                <a:rPr kumimoji="0" lang="en-US" sz="42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đơn</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thức</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bậc</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0 </a:t>
              </a:r>
              <a:r>
                <a:rPr kumimoji="0" lang="en-US" sz="42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vì</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thể</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coi</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2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rằng</a:t>
              </a:r>
              <a:r>
                <a:rPr kumimoji="0" lang="en-US" sz="4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2 = 2x</a:t>
              </a:r>
              <a:r>
                <a:rPr kumimoji="0" lang="en-US" sz="4200" b="0" i="0" u="none" strike="noStrike" kern="1200" cap="none" spc="0" normalizeH="0" baseline="3000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0</a:t>
              </a:r>
              <a:endParaRPr kumimoji="0" lang="en-US" sz="4200" b="0" i="0" u="none" strike="noStrike" kern="0" cap="none" spc="0" normalizeH="0" baseline="0" noProof="0" dirty="0">
                <a:ln>
                  <a:noFill/>
                </a:ln>
                <a:solidFill>
                  <a:sysClr val="window" lastClr="FFFFFF"/>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2" name="Picture 31"/>
            <p:cNvPicPr>
              <a:picLocks noChangeAspect="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1" r="2548" b="1209"/>
            <a:stretch/>
          </p:blipFill>
          <p:spPr>
            <a:xfrm>
              <a:off x="4385467" y="257110"/>
              <a:ext cx="1810013" cy="2179788"/>
            </a:xfrm>
            <a:prstGeom prst="rect">
              <a:avLst/>
            </a:prstGeom>
          </p:spPr>
        </p:pic>
      </p:grpSp>
      <p:sp>
        <p:nvSpPr>
          <p:cNvPr id="7" name="Rectangle 6"/>
          <p:cNvSpPr/>
          <p:nvPr/>
        </p:nvSpPr>
        <p:spPr>
          <a:xfrm>
            <a:off x="1676400" y="3670527"/>
            <a:ext cx="14935200" cy="1911549"/>
          </a:xfrm>
          <a:prstGeom prst="rect">
            <a:avLst/>
          </a:prstGeom>
        </p:spPr>
        <p:txBody>
          <a:bodyPr wrap="square">
            <a:spAutoFit/>
          </a:bodyPr>
          <a:lstStyle/>
          <a:p>
            <a:pPr algn="just">
              <a:lnSpc>
                <a:spcPct val="150000"/>
              </a:lnSpc>
            </a:pPr>
            <a:r>
              <a:rPr lang="en-US" sz="4200" i="1" dirty="0" smtClean="0">
                <a:solidFill>
                  <a:srgbClr val="002060"/>
                </a:solidFill>
                <a:latin typeface="Arial" panose="020B0604020202020204" pitchFamily="34" charset="0"/>
                <a:cs typeface="Arial" panose="020B0604020202020204" pitchFamily="34" charset="0"/>
              </a:rPr>
              <a:t>Á</a:t>
            </a:r>
            <a:r>
              <a:rPr lang="vi-VN" sz="4200" i="1" dirty="0" smtClean="0">
                <a:solidFill>
                  <a:srgbClr val="002060"/>
                </a:solidFill>
                <a:latin typeface="Arial" panose="020B0604020202020204" pitchFamily="34" charset="0"/>
                <a:cs typeface="Arial" panose="020B0604020202020204" pitchFamily="34" charset="0"/>
              </a:rPr>
              <a:t>p dụng, suy nghĩ nhận biết hệ số và bậc của đơn thức </a:t>
            </a:r>
            <a:r>
              <a:rPr lang="vi-VN" sz="4200" i="1" dirty="0">
                <a:solidFill>
                  <a:srgbClr val="002060"/>
                </a:solidFill>
                <a:latin typeface="Arial" panose="020B0604020202020204" pitchFamily="34" charset="0"/>
                <a:cs typeface="Arial" panose="020B0604020202020204" pitchFamily="34" charset="0"/>
              </a:rPr>
              <a:t>hoàn thành bài ?, sau đó trao đổi cặp đôi kiểm tra chéo đáp án.</a:t>
            </a:r>
            <a:endParaRPr lang="en-US" sz="4200" i="1" dirty="0">
              <a:solidFill>
                <a:srgbClr val="002060"/>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23"/>
          <a:stretch>
            <a:fillRect/>
          </a:stretch>
        </p:blipFill>
        <p:spPr>
          <a:xfrm>
            <a:off x="1249042" y="5758533"/>
            <a:ext cx="1484666" cy="1549570"/>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2957018" y="5758533"/>
                <a:ext cx="13714797" cy="2278124"/>
              </a:xfrm>
              <a:prstGeom prst="rect">
                <a:avLst/>
              </a:prstGeom>
            </p:spPr>
            <p:txBody>
              <a:bodyPr wrap="square">
                <a:spAutoFit/>
              </a:bodyPr>
              <a:lstStyle/>
              <a:p>
                <a:pPr algn="just">
                  <a:lnSpc>
                    <a:spcPct val="13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Cho biết hệ số và bậc của mỗi đơn thức sau:</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200" dirty="0">
                    <a:effectLst/>
                    <a:latin typeface="Arial" panose="020B0604020202020204" pitchFamily="34" charset="0"/>
                    <a:ea typeface="Calibri" panose="020F0502020204030204" pitchFamily="34" charset="0"/>
                    <a:cs typeface="Arial" panose="020B0604020202020204" pitchFamily="34" charset="0"/>
                  </a:rPr>
                  <a:t>a) 2x</a:t>
                </a:r>
                <a:r>
                  <a:rPr lang="en-US" sz="4200" baseline="30000" dirty="0">
                    <a:effectLst/>
                    <a:latin typeface="Arial" panose="020B0604020202020204" pitchFamily="34" charset="0"/>
                    <a:ea typeface="Calibri" panose="020F0502020204030204" pitchFamily="34" charset="0"/>
                    <a:cs typeface="Arial" panose="020B0604020202020204" pitchFamily="34" charset="0"/>
                  </a:rPr>
                  <a:t>6</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smtClean="0">
                    <a:effectLst/>
                    <a:latin typeface="Arial" panose="020B0604020202020204" pitchFamily="34" charset="0"/>
                    <a:ea typeface="Calibri" panose="020F0502020204030204" pitchFamily="34" charset="0"/>
                    <a:cs typeface="Arial" panose="020B0604020202020204" pitchFamily="34" charset="0"/>
                  </a:rPr>
                  <a:t>    b</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effectLst/>
                            <a:latin typeface="Cambria Math" panose="02040503050406030204" pitchFamily="18" charset="0"/>
                            <a:ea typeface="Calibri" panose="020F0502020204030204" pitchFamily="34" charset="0"/>
                            <a:cs typeface="Arial" panose="020B0604020202020204" pitchFamily="34" charset="0"/>
                          </a:rPr>
                          <m:t>5</m:t>
                        </m:r>
                      </m:den>
                    </m:f>
                  </m:oMath>
                </a14:m>
                <a:r>
                  <a:rPr lang="en-US" sz="4200" dirty="0">
                    <a:effectLst/>
                    <a:latin typeface="Arial" panose="020B0604020202020204" pitchFamily="34" charset="0"/>
                    <a:ea typeface="Times New Roman" panose="02020603050405020304" pitchFamily="18" charset="0"/>
                    <a:cs typeface="Arial" panose="020B0604020202020204" pitchFamily="34" charset="0"/>
                  </a:rPr>
                  <a:t>x</a:t>
                </a:r>
                <a:r>
                  <a:rPr lang="en-US" sz="4200" baseline="30000" dirty="0">
                    <a:effectLst/>
                    <a:latin typeface="Arial" panose="020B0604020202020204" pitchFamily="34" charset="0"/>
                    <a:ea typeface="Times New Roman" panose="02020603050405020304" pitchFamily="18" charset="0"/>
                    <a:cs typeface="Arial" panose="020B0604020202020204" pitchFamily="34" charset="0"/>
                  </a:rPr>
                  <a:t>2</a:t>
                </a:r>
                <a:r>
                  <a:rPr lang="en-US" sz="4200" dirty="0">
                    <a:effectLst/>
                    <a:latin typeface="Arial" panose="020B0604020202020204" pitchFamily="34" charset="0"/>
                    <a:ea typeface="Times New Roman" panose="02020603050405020304" pitchFamily="18" charset="0"/>
                    <a:cs typeface="Arial" panose="020B0604020202020204" pitchFamily="34" charset="0"/>
                  </a:rPr>
                  <a:t>			</a:t>
                </a:r>
                <a:r>
                  <a:rPr lang="en-US" sz="4200" dirty="0" smtClean="0">
                    <a:effectLst/>
                    <a:latin typeface="Arial" panose="020B0604020202020204" pitchFamily="34" charset="0"/>
                    <a:ea typeface="Times New Roman" panose="02020603050405020304" pitchFamily="18" charset="0"/>
                    <a:cs typeface="Arial" panose="020B0604020202020204" pitchFamily="34" charset="0"/>
                  </a:rPr>
                  <a:t> c) -</a:t>
                </a:r>
                <a:r>
                  <a:rPr lang="en-US" sz="4200" dirty="0">
                    <a:effectLst/>
                    <a:latin typeface="Arial" panose="020B0604020202020204" pitchFamily="34" charset="0"/>
                    <a:ea typeface="Times New Roman" panose="02020603050405020304" pitchFamily="18" charset="0"/>
                    <a:cs typeface="Arial" panose="020B0604020202020204" pitchFamily="34" charset="0"/>
                  </a:rPr>
                  <a:t>8			d) 3</a:t>
                </a:r>
                <a:r>
                  <a:rPr lang="en-US" sz="4200" baseline="30000" dirty="0">
                    <a:effectLst/>
                    <a:latin typeface="Arial" panose="020B0604020202020204" pitchFamily="34" charset="0"/>
                    <a:ea typeface="Times New Roman" panose="02020603050405020304" pitchFamily="18" charset="0"/>
                    <a:cs typeface="Arial" panose="020B0604020202020204" pitchFamily="34" charset="0"/>
                  </a:rPr>
                  <a:t>2</a:t>
                </a:r>
                <a:r>
                  <a:rPr lang="en-US" sz="4200" dirty="0">
                    <a:effectLst/>
                    <a:latin typeface="Arial" panose="020B0604020202020204" pitchFamily="34" charset="0"/>
                    <a:ea typeface="Times New Roman" panose="02020603050405020304" pitchFamily="18" charset="0"/>
                    <a:cs typeface="Arial" panose="020B0604020202020204" pitchFamily="34" charset="0"/>
                  </a:rPr>
                  <a:t>x</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2957018" y="5758533"/>
                <a:ext cx="13714797" cy="2278124"/>
              </a:xfrm>
              <a:prstGeom prst="rect">
                <a:avLst/>
              </a:prstGeom>
              <a:blipFill rotWithShape="0">
                <a:blip r:embed="rId24"/>
                <a:stretch>
                  <a:fillRect l="-1689" t="-1072" b="-1877"/>
                </a:stretch>
              </a:blipFill>
            </p:spPr>
            <p:txBody>
              <a:bodyPr/>
              <a:lstStyle/>
              <a:p>
                <a:r>
                  <a:rPr lang="en-US">
                    <a:noFill/>
                  </a:rPr>
                  <a:t> </a:t>
                </a:r>
              </a:p>
            </p:txBody>
          </p:sp>
        </mc:Fallback>
      </mc:AlternateContent>
      <p:sp>
        <p:nvSpPr>
          <p:cNvPr id="10" name="Rectangle 9"/>
          <p:cNvSpPr/>
          <p:nvPr/>
        </p:nvSpPr>
        <p:spPr>
          <a:xfrm>
            <a:off x="2957018" y="7883777"/>
            <a:ext cx="2952374" cy="1979003"/>
          </a:xfrm>
          <a:prstGeom prst="rect">
            <a:avLst/>
          </a:prstGeom>
        </p:spPr>
        <p:txBody>
          <a:bodyPr wrap="square">
            <a:spAutoFit/>
          </a:bodyPr>
          <a:lstStyle/>
          <a:p>
            <a:pPr marL="342900" lvl="0" indent="-342900">
              <a:lnSpc>
                <a:spcPct val="140000"/>
              </a:lnSpc>
              <a:spcBef>
                <a:spcPts val="600"/>
              </a:spcBef>
              <a:buFont typeface="Symbol" panose="05050102010706020507" pitchFamily="18" charset="2"/>
              <a:buChar char=""/>
            </a:pPr>
            <a:r>
              <a:rPr lang="en-US" sz="4200" dirty="0" err="1">
                <a:solidFill>
                  <a:srgbClr val="C00000"/>
                </a:solidFill>
                <a:latin typeface="Arial" panose="020B0604020202020204" pitchFamily="34" charset="0"/>
                <a:ea typeface="Calibri" panose="020F0502020204030204" pitchFamily="34" charset="0"/>
                <a:cs typeface="Arial" panose="020B0604020202020204" pitchFamily="34" charset="0"/>
              </a:rPr>
              <a:t>Hệ</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srgbClr val="C00000"/>
                </a:solidFill>
                <a:latin typeface="Arial" panose="020B0604020202020204" pitchFamily="34" charset="0"/>
                <a:ea typeface="Calibri" panose="020F0502020204030204" pitchFamily="34" charset="0"/>
                <a:cs typeface="Arial" panose="020B0604020202020204" pitchFamily="34" charset="0"/>
              </a:rPr>
              <a:t>số</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2</a:t>
            </a:r>
          </a:p>
          <a:p>
            <a:pPr marL="342900" lvl="0" indent="-342900">
              <a:lnSpc>
                <a:spcPct val="140000"/>
              </a:lnSpc>
              <a:spcBef>
                <a:spcPts val="600"/>
              </a:spcBef>
              <a:spcAft>
                <a:spcPts val="600"/>
              </a:spcAft>
              <a:buFont typeface="Symbol" panose="05050102010706020507" pitchFamily="18" charset="2"/>
              <a:buChar char=""/>
            </a:pPr>
            <a:r>
              <a:rPr lang="en-US" sz="4200" dirty="0" err="1">
                <a:solidFill>
                  <a:srgbClr val="C00000"/>
                </a:solidFill>
                <a:latin typeface="Arial" panose="020B0604020202020204" pitchFamily="34" charset="0"/>
                <a:ea typeface="Calibri" panose="020F0502020204030204" pitchFamily="34" charset="0"/>
                <a:cs typeface="Arial" panose="020B0604020202020204" pitchFamily="34" charset="0"/>
              </a:rPr>
              <a:t>Bậc</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6</a:t>
            </a:r>
            <a:endParaRPr lang="en-US" sz="42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4" name="Rectangle 33"/>
              <p:cNvSpPr/>
              <p:nvPr/>
            </p:nvSpPr>
            <p:spPr>
              <a:xfrm>
                <a:off x="6279126" y="7727795"/>
                <a:ext cx="2952374" cy="2044855"/>
              </a:xfrm>
              <a:prstGeom prst="rect">
                <a:avLst/>
              </a:prstGeom>
            </p:spPr>
            <p:txBody>
              <a:bodyPr wrap="square">
                <a:spAutoFit/>
              </a:bodyPr>
              <a:lstStyle/>
              <a:p>
                <a:pPr marL="342900" lvl="0" indent="-342900">
                  <a:lnSpc>
                    <a:spcPct val="120000"/>
                  </a:lnSpc>
                  <a:spcBef>
                    <a:spcPts val="600"/>
                  </a:spcBef>
                  <a:buFont typeface="Symbol" panose="05050102010706020507" pitchFamily="18" charset="2"/>
                  <a:buChar char=""/>
                </a:pPr>
                <a:r>
                  <a:rPr lang="en-US" sz="4200" dirty="0" smtClean="0">
                    <a:solidFill>
                      <a:srgbClr val="C00000"/>
                    </a:solidFill>
                    <a:latin typeface="Arial" panose="020B0604020202020204" pitchFamily="34" charset="0"/>
                    <a:ea typeface="Calibri" panose="020F0502020204030204" pitchFamily="34" charset="0"/>
                    <a:cs typeface="Arial" panose="020B0604020202020204" pitchFamily="34" charset="0"/>
                  </a:rPr>
                  <a:t>Hệ</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srgbClr val="C00000"/>
                    </a:solidFill>
                    <a:latin typeface="Arial" panose="020B0604020202020204" pitchFamily="34" charset="0"/>
                    <a:ea typeface="Calibri" panose="020F0502020204030204" pitchFamily="34" charset="0"/>
                    <a:cs typeface="Arial" panose="020B0604020202020204" pitchFamily="34" charset="0"/>
                  </a:rPr>
                  <a:t>số</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200" i="1" smtClean="0">
                            <a:solidFill>
                              <a:srgbClr val="C00000"/>
                            </a:solidFill>
                            <a:latin typeface="Cambria Math" panose="02040503050406030204" pitchFamily="18" charset="0"/>
                            <a:cs typeface="Arial" panose="020B0604020202020204" pitchFamily="34" charset="0"/>
                          </a:rPr>
                        </m:ctrlPr>
                      </m:fPr>
                      <m:num>
                        <m:r>
                          <a:rPr lang="en-US" sz="4200" b="0" i="1" smtClean="0">
                            <a:solidFill>
                              <a:srgbClr val="C00000"/>
                            </a:solidFill>
                            <a:latin typeface="Cambria Math" panose="02040503050406030204" pitchFamily="18" charset="0"/>
                            <a:cs typeface="Arial" panose="020B0604020202020204" pitchFamily="34" charset="0"/>
                          </a:rPr>
                          <m:t>−1</m:t>
                        </m:r>
                      </m:num>
                      <m:den>
                        <m:r>
                          <a:rPr lang="en-US" sz="4200" b="0" i="1" smtClean="0">
                            <a:solidFill>
                              <a:srgbClr val="C00000"/>
                            </a:solidFill>
                            <a:latin typeface="Cambria Math" panose="02040503050406030204" pitchFamily="18" charset="0"/>
                            <a:cs typeface="Arial" panose="020B0604020202020204" pitchFamily="34" charset="0"/>
                          </a:rPr>
                          <m:t>5</m:t>
                        </m:r>
                      </m:den>
                    </m:f>
                  </m:oMath>
                </a14:m>
                <a:endParaRPr lang="en-US" sz="4200"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20000"/>
                  </a:lnSpc>
                  <a:spcBef>
                    <a:spcPts val="600"/>
                  </a:spcBef>
                  <a:spcAft>
                    <a:spcPts val="600"/>
                  </a:spcAft>
                  <a:buFont typeface="Symbol" panose="05050102010706020507" pitchFamily="18" charset="2"/>
                  <a:buChar char=""/>
                </a:pPr>
                <a:r>
                  <a:rPr lang="en-US" sz="4200" dirty="0" err="1">
                    <a:solidFill>
                      <a:srgbClr val="C00000"/>
                    </a:solidFill>
                    <a:latin typeface="Arial" panose="020B0604020202020204" pitchFamily="34" charset="0"/>
                    <a:ea typeface="Calibri" panose="020F0502020204030204" pitchFamily="34" charset="0"/>
                    <a:cs typeface="Arial" panose="020B0604020202020204" pitchFamily="34" charset="0"/>
                  </a:rPr>
                  <a:t>Bậc</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200" dirty="0" smtClean="0">
                    <a:solidFill>
                      <a:srgbClr val="C00000"/>
                    </a:solidFill>
                    <a:latin typeface="Arial" panose="020B0604020202020204" pitchFamily="34" charset="0"/>
                    <a:ea typeface="Calibri" panose="020F0502020204030204" pitchFamily="34" charset="0"/>
                    <a:cs typeface="Arial" panose="020B0604020202020204" pitchFamily="34" charset="0"/>
                  </a:rPr>
                  <a:t>2</a:t>
                </a:r>
                <a:endParaRPr lang="en-US" sz="42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4" name="Rectangle 33"/>
              <p:cNvSpPr>
                <a:spLocks noRot="1" noChangeAspect="1" noMove="1" noResize="1" noEditPoints="1" noAdjustHandles="1" noChangeArrowheads="1" noChangeShapeType="1" noTextEdit="1"/>
              </p:cNvSpPr>
              <p:nvPr/>
            </p:nvSpPr>
            <p:spPr>
              <a:xfrm>
                <a:off x="6279126" y="7727795"/>
                <a:ext cx="2952374" cy="2044855"/>
              </a:xfrm>
              <a:prstGeom prst="rect">
                <a:avLst/>
              </a:prstGeom>
              <a:blipFill rotWithShape="0">
                <a:blip r:embed="rId25"/>
                <a:stretch>
                  <a:fillRect l="-8058" b="-9552"/>
                </a:stretch>
              </a:blipFill>
            </p:spPr>
            <p:txBody>
              <a:bodyPr/>
              <a:lstStyle/>
              <a:p>
                <a:r>
                  <a:rPr lang="en-US">
                    <a:noFill/>
                  </a:rPr>
                  <a:t> </a:t>
                </a:r>
              </a:p>
            </p:txBody>
          </p:sp>
        </mc:Fallback>
      </mc:AlternateContent>
      <p:sp>
        <p:nvSpPr>
          <p:cNvPr id="35" name="Rectangle 34"/>
          <p:cNvSpPr/>
          <p:nvPr/>
        </p:nvSpPr>
        <p:spPr>
          <a:xfrm>
            <a:off x="13942751" y="7859261"/>
            <a:ext cx="2952374" cy="1979003"/>
          </a:xfrm>
          <a:prstGeom prst="rect">
            <a:avLst/>
          </a:prstGeom>
        </p:spPr>
        <p:txBody>
          <a:bodyPr wrap="square">
            <a:spAutoFit/>
          </a:bodyPr>
          <a:lstStyle/>
          <a:p>
            <a:pPr marL="342900" lvl="0" indent="-342900">
              <a:lnSpc>
                <a:spcPct val="140000"/>
              </a:lnSpc>
              <a:spcBef>
                <a:spcPts val="600"/>
              </a:spcBef>
              <a:buFont typeface="Symbol" panose="05050102010706020507" pitchFamily="18" charset="2"/>
              <a:buChar char=""/>
            </a:pPr>
            <a:r>
              <a:rPr lang="en-US" sz="4200" dirty="0" err="1">
                <a:solidFill>
                  <a:srgbClr val="C00000"/>
                </a:solidFill>
                <a:latin typeface="Arial" panose="020B0604020202020204" pitchFamily="34" charset="0"/>
                <a:ea typeface="Calibri" panose="020F0502020204030204" pitchFamily="34" charset="0"/>
                <a:cs typeface="Arial" panose="020B0604020202020204" pitchFamily="34" charset="0"/>
              </a:rPr>
              <a:t>Hệ</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srgbClr val="C00000"/>
                </a:solidFill>
                <a:latin typeface="Arial" panose="020B0604020202020204" pitchFamily="34" charset="0"/>
                <a:ea typeface="Calibri" panose="020F0502020204030204" pitchFamily="34" charset="0"/>
                <a:cs typeface="Arial" panose="020B0604020202020204" pitchFamily="34" charset="0"/>
              </a:rPr>
              <a:t>số</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200" dirty="0" smtClean="0">
                <a:solidFill>
                  <a:srgbClr val="C00000"/>
                </a:solidFill>
                <a:latin typeface="Arial" panose="020B0604020202020204" pitchFamily="34" charset="0"/>
                <a:ea typeface="Calibri" panose="020F0502020204030204" pitchFamily="34" charset="0"/>
                <a:cs typeface="Arial" panose="020B0604020202020204" pitchFamily="34" charset="0"/>
              </a:rPr>
              <a:t>3</a:t>
            </a:r>
            <a:r>
              <a:rPr lang="en-US" sz="4200" baseline="30000" dirty="0" smtClean="0">
                <a:solidFill>
                  <a:srgbClr val="C00000"/>
                </a:solidFill>
                <a:latin typeface="Arial" panose="020B0604020202020204" pitchFamily="34" charset="0"/>
                <a:ea typeface="Calibri" panose="020F0502020204030204" pitchFamily="34" charset="0"/>
                <a:cs typeface="Arial" panose="020B0604020202020204" pitchFamily="34" charset="0"/>
              </a:rPr>
              <a:t>2</a:t>
            </a:r>
            <a:endParaRPr lang="en-US" sz="4200"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40000"/>
              </a:lnSpc>
              <a:spcBef>
                <a:spcPts val="600"/>
              </a:spcBef>
              <a:spcAft>
                <a:spcPts val="600"/>
              </a:spcAft>
              <a:buFont typeface="Symbol" panose="05050102010706020507" pitchFamily="18" charset="2"/>
              <a:buChar char=""/>
            </a:pPr>
            <a:r>
              <a:rPr lang="en-US" sz="4200" dirty="0" err="1">
                <a:solidFill>
                  <a:srgbClr val="C00000"/>
                </a:solidFill>
                <a:latin typeface="Arial" panose="020B0604020202020204" pitchFamily="34" charset="0"/>
                <a:ea typeface="Calibri" panose="020F0502020204030204" pitchFamily="34" charset="0"/>
                <a:cs typeface="Arial" panose="020B0604020202020204" pitchFamily="34" charset="0"/>
              </a:rPr>
              <a:t>Bậc</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1</a:t>
            </a:r>
            <a:endParaRPr lang="en-US" sz="42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8" name="Rectangle 37"/>
          <p:cNvSpPr/>
          <p:nvPr/>
        </p:nvSpPr>
        <p:spPr>
          <a:xfrm>
            <a:off x="10332219" y="7859261"/>
            <a:ext cx="2952374" cy="1979003"/>
          </a:xfrm>
          <a:prstGeom prst="rect">
            <a:avLst/>
          </a:prstGeom>
        </p:spPr>
        <p:txBody>
          <a:bodyPr wrap="square">
            <a:spAutoFit/>
          </a:bodyPr>
          <a:lstStyle/>
          <a:p>
            <a:pPr marL="342900" lvl="0" indent="-342900">
              <a:lnSpc>
                <a:spcPct val="140000"/>
              </a:lnSpc>
              <a:spcBef>
                <a:spcPts val="600"/>
              </a:spcBef>
              <a:buFont typeface="Symbol" panose="05050102010706020507" pitchFamily="18" charset="2"/>
              <a:buChar char=""/>
            </a:pPr>
            <a:r>
              <a:rPr lang="en-US" sz="4200" dirty="0" err="1">
                <a:solidFill>
                  <a:srgbClr val="C00000"/>
                </a:solidFill>
                <a:latin typeface="Arial" panose="020B0604020202020204" pitchFamily="34" charset="0"/>
                <a:ea typeface="Calibri" panose="020F0502020204030204" pitchFamily="34" charset="0"/>
                <a:cs typeface="Arial" panose="020B0604020202020204" pitchFamily="34" charset="0"/>
              </a:rPr>
              <a:t>Hệ</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srgbClr val="C00000"/>
                </a:solidFill>
                <a:latin typeface="Arial" panose="020B0604020202020204" pitchFamily="34" charset="0"/>
                <a:ea typeface="Calibri" panose="020F0502020204030204" pitchFamily="34" charset="0"/>
                <a:cs typeface="Arial" panose="020B0604020202020204" pitchFamily="34" charset="0"/>
              </a:rPr>
              <a:t>số</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200" dirty="0" smtClean="0">
                <a:solidFill>
                  <a:srgbClr val="C00000"/>
                </a:solidFill>
                <a:latin typeface="Arial" panose="020B0604020202020204" pitchFamily="34" charset="0"/>
                <a:ea typeface="Calibri" panose="020F0502020204030204" pitchFamily="34" charset="0"/>
                <a:cs typeface="Arial" panose="020B0604020202020204" pitchFamily="34" charset="0"/>
              </a:rPr>
              <a:t>-8</a:t>
            </a:r>
            <a:endParaRPr lang="en-US" sz="4200"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40000"/>
              </a:lnSpc>
              <a:spcBef>
                <a:spcPts val="600"/>
              </a:spcBef>
              <a:spcAft>
                <a:spcPts val="600"/>
              </a:spcAft>
              <a:buFont typeface="Symbol" panose="05050102010706020507" pitchFamily="18" charset="2"/>
              <a:buChar char=""/>
            </a:pPr>
            <a:r>
              <a:rPr lang="en-US" sz="4200" dirty="0" err="1">
                <a:solidFill>
                  <a:srgbClr val="C00000"/>
                </a:solidFill>
                <a:latin typeface="Arial" panose="020B0604020202020204" pitchFamily="34" charset="0"/>
                <a:ea typeface="Calibri" panose="020F0502020204030204" pitchFamily="34" charset="0"/>
                <a:cs typeface="Arial" panose="020B0604020202020204" pitchFamily="34" charset="0"/>
              </a:rPr>
              <a:t>Bậc</a:t>
            </a:r>
            <a:r>
              <a:rPr lang="en-US" sz="4200"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200" dirty="0" smtClean="0">
                <a:solidFill>
                  <a:srgbClr val="C00000"/>
                </a:solidFill>
                <a:latin typeface="Arial" panose="020B0604020202020204" pitchFamily="34" charset="0"/>
                <a:ea typeface="Calibri" panose="020F0502020204030204" pitchFamily="34" charset="0"/>
                <a:cs typeface="Arial" panose="020B0604020202020204" pitchFamily="34" charset="0"/>
              </a:rPr>
              <a:t>0</a:t>
            </a:r>
            <a:endParaRPr lang="en-US" sz="42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93100590"/>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anim calcmode="lin" valueType="num">
                                      <p:cBhvr>
                                        <p:cTn id="24" dur="500" fill="hold"/>
                                        <p:tgtEl>
                                          <p:spTgt spid="8"/>
                                        </p:tgtEl>
                                        <p:attrNameLst>
                                          <p:attrName>ppt_x</p:attrName>
                                        </p:attrNameLst>
                                      </p:cBhvr>
                                      <p:tavLst>
                                        <p:tav tm="0">
                                          <p:val>
                                            <p:strVal val="#ppt_x"/>
                                          </p:val>
                                        </p:tav>
                                        <p:tav tm="100000">
                                          <p:val>
                                            <p:strVal val="#ppt_x"/>
                                          </p:val>
                                        </p:tav>
                                      </p:tavLst>
                                    </p:anim>
                                    <p:anim calcmode="lin" valueType="num">
                                      <p:cBhvr>
                                        <p:cTn id="25" dur="500" fill="hold"/>
                                        <p:tgtEl>
                                          <p:spTgt spid="8"/>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anim calcmode="lin" valueType="num">
                                      <p:cBhvr>
                                        <p:cTn id="29" dur="500" fill="hold"/>
                                        <p:tgtEl>
                                          <p:spTgt spid="9"/>
                                        </p:tgtEl>
                                        <p:attrNameLst>
                                          <p:attrName>ppt_x</p:attrName>
                                        </p:attrNameLst>
                                      </p:cBhvr>
                                      <p:tavLst>
                                        <p:tav tm="0">
                                          <p:val>
                                            <p:strVal val="#ppt_x"/>
                                          </p:val>
                                        </p:tav>
                                        <p:tav tm="100000">
                                          <p:val>
                                            <p:strVal val="#ppt_x"/>
                                          </p:val>
                                        </p:tav>
                                      </p:tavLst>
                                    </p:anim>
                                    <p:anim calcmode="lin" valueType="num">
                                      <p:cBhvr>
                                        <p:cTn id="30"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randombar(horizont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randombar(horizontal)">
                                      <p:cBhvr>
                                        <p:cTn id="40" dur="500"/>
                                        <p:tgtEl>
                                          <p:spTgt spid="34"/>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randombar(horizontal)">
                                      <p:cBhvr>
                                        <p:cTn id="45" dur="500"/>
                                        <p:tgtEl>
                                          <p:spTgt spid="38"/>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randombar(horizontal)">
                                      <p:cBhvr>
                                        <p:cTn id="5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34" grpId="0"/>
      <p:bldP spid="35"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901097" y="376753"/>
            <a:ext cx="20115594" cy="1600200"/>
          </a:xfrm>
          <a:custGeom>
            <a:avLst/>
            <a:gdLst/>
            <a:ahLst/>
            <a:cxnLst/>
            <a:rect l="l" t="t" r="r" b="b"/>
            <a:pathLst>
              <a:path w="5297934" h="647287">
                <a:moveTo>
                  <a:pt x="0" y="0"/>
                </a:moveTo>
                <a:lnTo>
                  <a:pt x="5297934" y="0"/>
                </a:lnTo>
                <a:lnTo>
                  <a:pt x="5297934" y="647287"/>
                </a:lnTo>
                <a:lnTo>
                  <a:pt x="0" y="647287"/>
                </a:lnTo>
                <a:close/>
              </a:path>
            </a:pathLst>
          </a:custGeom>
          <a:solidFill>
            <a:srgbClr val="D3FA68"/>
          </a:solidFill>
        </p:spPr>
      </p:sp>
      <p:grpSp>
        <p:nvGrpSpPr>
          <p:cNvPr id="6" name="Group 6"/>
          <p:cNvGrpSpPr/>
          <p:nvPr/>
        </p:nvGrpSpPr>
        <p:grpSpPr>
          <a:xfrm>
            <a:off x="-913797" y="9772650"/>
            <a:ext cx="20115594" cy="1228355"/>
            <a:chOff x="0" y="0"/>
            <a:chExt cx="5297934" cy="323517"/>
          </a:xfrm>
        </p:grpSpPr>
        <p:sp>
          <p:nvSpPr>
            <p:cNvPr id="7" name="Freeform 7"/>
            <p:cNvSpPr/>
            <p:nvPr/>
          </p:nvSpPr>
          <p:spPr>
            <a:xfrm>
              <a:off x="0" y="0"/>
              <a:ext cx="5297934" cy="323517"/>
            </a:xfrm>
            <a:custGeom>
              <a:avLst/>
              <a:gdLst/>
              <a:ahLst/>
              <a:cxnLst/>
              <a:rect l="l" t="t" r="r" b="b"/>
              <a:pathLst>
                <a:path w="5297934" h="323517">
                  <a:moveTo>
                    <a:pt x="0" y="0"/>
                  </a:moveTo>
                  <a:lnTo>
                    <a:pt x="5297934" y="0"/>
                  </a:lnTo>
                  <a:lnTo>
                    <a:pt x="5297934" y="323517"/>
                  </a:lnTo>
                  <a:lnTo>
                    <a:pt x="0" y="323517"/>
                  </a:lnTo>
                  <a:close/>
                </a:path>
              </a:pathLst>
            </a:custGeom>
            <a:solidFill>
              <a:srgbClr val="F8DC52"/>
            </a:solidFill>
          </p:spPr>
        </p:sp>
        <p:sp>
          <p:nvSpPr>
            <p:cNvPr id="8" name="TextBox 8"/>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sp>
        <p:nvSpPr>
          <p:cNvPr id="28" name="Rectangle 27"/>
          <p:cNvSpPr/>
          <p:nvPr/>
        </p:nvSpPr>
        <p:spPr>
          <a:xfrm>
            <a:off x="2835628" y="792132"/>
            <a:ext cx="12631984" cy="769441"/>
          </a:xfrm>
          <a:prstGeom prst="rect">
            <a:avLst/>
          </a:prstGeom>
        </p:spPr>
        <p:txBody>
          <a:bodyPr wrap="none">
            <a:spAutoFit/>
          </a:bodyPr>
          <a:lstStyle/>
          <a:p>
            <a:pPr algn="ctr"/>
            <a:r>
              <a:rPr lang="en-US" sz="4400" b="1" dirty="0" smtClean="0">
                <a:latin typeface="Arial" panose="020B0604020202020204" pitchFamily="34" charset="0"/>
                <a:cs typeface="Arial" panose="020B0604020202020204" pitchFamily="34" charset="0"/>
              </a:rPr>
              <a:t>C</a:t>
            </a:r>
            <a:r>
              <a:rPr lang="vi-VN" sz="4400" b="1" dirty="0" smtClean="0">
                <a:latin typeface="Arial" panose="020B0604020202020204" pitchFamily="34" charset="0"/>
                <a:cs typeface="Arial" panose="020B0604020202020204" pitchFamily="34" charset="0"/>
              </a:rPr>
              <a:t>ách </a:t>
            </a:r>
            <a:r>
              <a:rPr lang="vi-VN" sz="4400" b="1" dirty="0">
                <a:latin typeface="Arial" panose="020B0604020202020204" pitchFamily="34" charset="0"/>
                <a:cs typeface="Arial" panose="020B0604020202020204" pitchFamily="34" charset="0"/>
              </a:rPr>
              <a:t>cộng, trừ, nhân, chia đơn thức một biến </a:t>
            </a:r>
            <a:endParaRPr lang="en-US" sz="4400" b="1" dirty="0">
              <a:latin typeface="Arial" panose="020B0604020202020204" pitchFamily="34" charset="0"/>
              <a:cs typeface="Arial" panose="020B0604020202020204" pitchFamily="34" charset="0"/>
            </a:endParaRPr>
          </a:p>
        </p:txBody>
      </p:sp>
      <p:sp>
        <p:nvSpPr>
          <p:cNvPr id="29" name="Rectangle 28"/>
          <p:cNvSpPr/>
          <p:nvPr/>
        </p:nvSpPr>
        <p:spPr>
          <a:xfrm>
            <a:off x="1184485" y="2211810"/>
            <a:ext cx="8645315" cy="707886"/>
          </a:xfrm>
          <a:prstGeom prst="rect">
            <a:avLst/>
          </a:prstGeom>
        </p:spPr>
        <p:txBody>
          <a:bodyPr wrap="none">
            <a:spAutoFit/>
          </a:bodyPr>
          <a:lstStyle/>
          <a:p>
            <a:r>
              <a:rPr lang="vi-VN" sz="4000" dirty="0">
                <a:solidFill>
                  <a:srgbClr val="C00000"/>
                </a:solidFill>
                <a:latin typeface="Arial" panose="020B0604020202020204" pitchFamily="34" charset="0"/>
                <a:cs typeface="Arial" panose="020B0604020202020204" pitchFamily="34" charset="0"/>
              </a:rPr>
              <a:t>Với các đơn thức một biến, ta có thể:</a:t>
            </a:r>
            <a:endParaRPr lang="en-US" sz="4000" dirty="0">
              <a:solidFill>
                <a:srgbClr val="C00000"/>
              </a:solidFill>
              <a:latin typeface="Arial" panose="020B0604020202020204" pitchFamily="34" charset="0"/>
              <a:cs typeface="Arial" panose="020B0604020202020204" pitchFamily="34" charset="0"/>
            </a:endParaRPr>
          </a:p>
        </p:txBody>
      </p:sp>
      <p:sp>
        <p:nvSpPr>
          <p:cNvPr id="30" name="Rectangle 29"/>
          <p:cNvSpPr/>
          <p:nvPr/>
        </p:nvSpPr>
        <p:spPr>
          <a:xfrm>
            <a:off x="1184485" y="2979536"/>
            <a:ext cx="7772400" cy="4010137"/>
          </a:xfrm>
          <a:prstGeom prst="rect">
            <a:avLst/>
          </a:prstGeom>
        </p:spPr>
        <p:txBody>
          <a:bodyPr wrap="square">
            <a:spAutoFit/>
          </a:bodyPr>
          <a:lstStyle/>
          <a:p>
            <a:pPr algn="just">
              <a:lnSpc>
                <a:spcPct val="130000"/>
              </a:lnSpc>
            </a:pPr>
            <a:r>
              <a:rPr lang="vi-VN" sz="4000" dirty="0">
                <a:latin typeface="Arial" panose="020B0604020202020204" pitchFamily="34" charset="0"/>
                <a:cs typeface="Arial" panose="020B0604020202020204" pitchFamily="34" charset="0"/>
              </a:rPr>
              <a:t>Cộng (hay trừ) hai đơn thức cùng bậc bằng cách cộng (hay trừ) các hệ số với nhau và giữ nguyên lũy thừa của biến. Tổng nhận được là một đơn thức. </a:t>
            </a:r>
            <a:endParaRPr lang="en-US" sz="4000" dirty="0">
              <a:latin typeface="Arial" panose="020B0604020202020204" pitchFamily="34" charset="0"/>
              <a:cs typeface="Arial" panose="020B0604020202020204" pitchFamily="34" charset="0"/>
            </a:endParaRPr>
          </a:p>
        </p:txBody>
      </p:sp>
      <p:sp>
        <p:nvSpPr>
          <p:cNvPr id="31" name="Rectangle 30"/>
          <p:cNvSpPr/>
          <p:nvPr/>
        </p:nvSpPr>
        <p:spPr>
          <a:xfrm>
            <a:off x="1199725" y="7757399"/>
            <a:ext cx="8267700" cy="1763368"/>
          </a:xfrm>
          <a:prstGeom prst="rect">
            <a:avLst/>
          </a:prstGeom>
        </p:spPr>
        <p:txBody>
          <a:bodyPr wrap="square">
            <a:spAutoFit/>
          </a:bodyPr>
          <a:lstStyle/>
          <a:p>
            <a:pPr algn="just">
              <a:lnSpc>
                <a:spcPct val="130000"/>
              </a:lnSpc>
              <a:spcBef>
                <a:spcPts val="600"/>
              </a:spcBef>
              <a:spcAft>
                <a:spcPts val="600"/>
              </a:spcAft>
            </a:pPr>
            <a:r>
              <a:rPr lang="nl-NL" sz="4000" dirty="0">
                <a:latin typeface="Arial" panose="020B0604020202020204" pitchFamily="34" charset="0"/>
                <a:ea typeface="Calibri" panose="020F0502020204030204" pitchFamily="34" charset="0"/>
                <a:cs typeface="Arial" panose="020B0604020202020204" pitchFamily="34" charset="0"/>
              </a:rPr>
              <a:t>-3x</a:t>
            </a:r>
            <a:r>
              <a:rPr lang="nl-NL" sz="4000" baseline="30000" dirty="0">
                <a:latin typeface="Arial" panose="020B0604020202020204" pitchFamily="34" charset="0"/>
                <a:ea typeface="Calibri" panose="020F0502020204030204" pitchFamily="34" charset="0"/>
                <a:cs typeface="Arial" panose="020B0604020202020204" pitchFamily="34" charset="0"/>
              </a:rPr>
              <a:t>4</a:t>
            </a:r>
            <a:r>
              <a:rPr lang="nl-NL" sz="4000" dirty="0">
                <a:latin typeface="Arial" panose="020B0604020202020204" pitchFamily="34" charset="0"/>
                <a:ea typeface="Calibri" panose="020F0502020204030204" pitchFamily="34" charset="0"/>
                <a:cs typeface="Arial" panose="020B0604020202020204" pitchFamily="34" charset="0"/>
              </a:rPr>
              <a:t> + x</a:t>
            </a:r>
            <a:r>
              <a:rPr lang="nl-NL" sz="4000" baseline="30000" dirty="0">
                <a:latin typeface="Arial" panose="020B0604020202020204" pitchFamily="34" charset="0"/>
                <a:ea typeface="Calibri" panose="020F0502020204030204" pitchFamily="34" charset="0"/>
                <a:cs typeface="Arial" panose="020B0604020202020204" pitchFamily="34" charset="0"/>
              </a:rPr>
              <a:t>4</a:t>
            </a:r>
            <a:r>
              <a:rPr lang="nl-NL" sz="4000" dirty="0">
                <a:latin typeface="Arial" panose="020B0604020202020204" pitchFamily="34" charset="0"/>
                <a:ea typeface="Calibri" panose="020F0502020204030204" pitchFamily="34" charset="0"/>
                <a:cs typeface="Arial" panose="020B0604020202020204" pitchFamily="34" charset="0"/>
              </a:rPr>
              <a:t> = (-3+1).x</a:t>
            </a:r>
            <a:r>
              <a:rPr lang="nl-NL" sz="4000" baseline="30000" dirty="0">
                <a:latin typeface="Arial" panose="020B0604020202020204" pitchFamily="34" charset="0"/>
                <a:ea typeface="Calibri" panose="020F0502020204030204" pitchFamily="34" charset="0"/>
                <a:cs typeface="Arial" panose="020B0604020202020204" pitchFamily="34" charset="0"/>
              </a:rPr>
              <a:t>4</a:t>
            </a:r>
            <a:r>
              <a:rPr lang="nl-NL" sz="4000" dirty="0">
                <a:latin typeface="Arial" panose="020B0604020202020204" pitchFamily="34" charset="0"/>
                <a:ea typeface="Calibri" panose="020F0502020204030204" pitchFamily="34" charset="0"/>
                <a:cs typeface="Arial" panose="020B0604020202020204" pitchFamily="34" charset="0"/>
              </a:rPr>
              <a:t> = -2x</a:t>
            </a:r>
            <a:r>
              <a:rPr lang="nl-NL" sz="4000" baseline="30000" dirty="0">
                <a:latin typeface="Arial" panose="020B0604020202020204" pitchFamily="34" charset="0"/>
                <a:ea typeface="Calibri" panose="020F0502020204030204" pitchFamily="34" charset="0"/>
                <a:cs typeface="Arial" panose="020B0604020202020204" pitchFamily="34" charset="0"/>
              </a:rPr>
              <a:t>4</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30000"/>
              </a:lnSpc>
              <a:spcBef>
                <a:spcPts val="600"/>
              </a:spcBef>
              <a:spcAft>
                <a:spcPts val="600"/>
              </a:spcAft>
            </a:pPr>
            <a:r>
              <a:rPr lang="nl-NL" sz="4000" dirty="0">
                <a:latin typeface="Arial" panose="020B0604020202020204" pitchFamily="34" charset="0"/>
                <a:ea typeface="Calibri" panose="020F0502020204030204" pitchFamily="34" charset="0"/>
                <a:cs typeface="Arial" panose="020B0604020202020204" pitchFamily="34" charset="0"/>
              </a:rPr>
              <a:t>3,7x</a:t>
            </a:r>
            <a:r>
              <a:rPr lang="nl-NL" sz="4000" baseline="30000" dirty="0">
                <a:latin typeface="Arial" panose="020B0604020202020204" pitchFamily="34" charset="0"/>
                <a:ea typeface="Calibri" panose="020F0502020204030204" pitchFamily="34" charset="0"/>
                <a:cs typeface="Arial" panose="020B0604020202020204" pitchFamily="34" charset="0"/>
              </a:rPr>
              <a:t>2</a:t>
            </a:r>
            <a:r>
              <a:rPr lang="nl-NL" sz="4000" dirty="0">
                <a:latin typeface="Arial" panose="020B0604020202020204" pitchFamily="34" charset="0"/>
                <a:ea typeface="Calibri" panose="020F0502020204030204" pitchFamily="34" charset="0"/>
                <a:cs typeface="Arial" panose="020B0604020202020204" pitchFamily="34" charset="0"/>
              </a:rPr>
              <a:t> – 1,2x</a:t>
            </a:r>
            <a:r>
              <a:rPr lang="nl-NL" sz="4000" baseline="30000" dirty="0">
                <a:latin typeface="Arial" panose="020B0604020202020204" pitchFamily="34" charset="0"/>
                <a:ea typeface="Calibri" panose="020F0502020204030204" pitchFamily="34" charset="0"/>
                <a:cs typeface="Arial" panose="020B0604020202020204" pitchFamily="34" charset="0"/>
              </a:rPr>
              <a:t>2</a:t>
            </a:r>
            <a:r>
              <a:rPr lang="nl-NL" sz="4000" dirty="0">
                <a:latin typeface="Arial" panose="020B0604020202020204" pitchFamily="34" charset="0"/>
                <a:ea typeface="Calibri" panose="020F0502020204030204" pitchFamily="34" charset="0"/>
                <a:cs typeface="Arial" panose="020B0604020202020204" pitchFamily="34" charset="0"/>
              </a:rPr>
              <a:t> = (3,7 -1,2).x</a:t>
            </a:r>
            <a:r>
              <a:rPr lang="nl-NL" sz="4000" baseline="30000" dirty="0">
                <a:latin typeface="Arial" panose="020B0604020202020204" pitchFamily="34" charset="0"/>
                <a:ea typeface="Calibri" panose="020F0502020204030204" pitchFamily="34" charset="0"/>
                <a:cs typeface="Arial" panose="020B0604020202020204" pitchFamily="34" charset="0"/>
              </a:rPr>
              <a:t>2</a:t>
            </a:r>
            <a:r>
              <a:rPr lang="nl-NL" sz="4000" dirty="0">
                <a:latin typeface="Arial" panose="020B0604020202020204" pitchFamily="34" charset="0"/>
                <a:ea typeface="Calibri" panose="020F0502020204030204" pitchFamily="34" charset="0"/>
                <a:cs typeface="Arial" panose="020B0604020202020204" pitchFamily="34" charset="0"/>
              </a:rPr>
              <a:t> = 2,5x</a:t>
            </a:r>
            <a:r>
              <a:rPr lang="nl-NL" sz="4000" baseline="30000" dirty="0">
                <a:latin typeface="Arial" panose="020B0604020202020204" pitchFamily="34" charset="0"/>
                <a:ea typeface="Calibri" panose="020F0502020204030204" pitchFamily="34" charset="0"/>
                <a:cs typeface="Arial" panose="020B0604020202020204" pitchFamily="34" charset="0"/>
              </a:rPr>
              <a:t>2</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2" name="Rectangle 31"/>
          <p:cNvSpPr/>
          <p:nvPr/>
        </p:nvSpPr>
        <p:spPr>
          <a:xfrm>
            <a:off x="9829800" y="2979536"/>
            <a:ext cx="7315200" cy="4010137"/>
          </a:xfrm>
          <a:prstGeom prst="rect">
            <a:avLst/>
          </a:prstGeom>
        </p:spPr>
        <p:txBody>
          <a:bodyPr wrap="square">
            <a:spAutoFit/>
          </a:bodyPr>
          <a:lstStyle/>
          <a:p>
            <a:pPr algn="just">
              <a:lnSpc>
                <a:spcPct val="130000"/>
              </a:lnSpc>
            </a:pPr>
            <a:r>
              <a:rPr lang="vi-VN" sz="4000" dirty="0">
                <a:latin typeface="Arial" panose="020B0604020202020204" pitchFamily="34" charset="0"/>
                <a:cs typeface="Arial" panose="020B0604020202020204" pitchFamily="34" charset="0"/>
              </a:rPr>
              <a:t>Nhân hai đơn thức tùy ý bằng cách nhân hai hệ số với nhau và nhân hai lũy thừa của biến với nhau. Tích nhận được cũng là một đơn thức.</a:t>
            </a:r>
            <a:endParaRPr lang="en-US" sz="4000" dirty="0">
              <a:latin typeface="Arial" panose="020B0604020202020204" pitchFamily="34" charset="0"/>
              <a:cs typeface="Arial" panose="020B0604020202020204" pitchFamily="34" charset="0"/>
            </a:endParaRPr>
          </a:p>
        </p:txBody>
      </p:sp>
      <p:sp>
        <p:nvSpPr>
          <p:cNvPr id="33" name="TextBox 32"/>
          <p:cNvSpPr txBox="1"/>
          <p:nvPr/>
        </p:nvSpPr>
        <p:spPr>
          <a:xfrm>
            <a:off x="1199725" y="7049513"/>
            <a:ext cx="1889760" cy="707886"/>
          </a:xfrm>
          <a:prstGeom prst="rect">
            <a:avLst/>
          </a:prstGeom>
          <a:noFill/>
        </p:spPr>
        <p:txBody>
          <a:bodyPr wrap="square" rtlCol="0">
            <a:spAutoFit/>
          </a:bodyPr>
          <a:lstStyle/>
          <a:p>
            <a:r>
              <a:rPr lang="en-US" sz="4000" b="1" dirty="0" err="1" smtClean="0">
                <a:solidFill>
                  <a:srgbClr val="0070C0"/>
                </a:solidFill>
                <a:latin typeface="Arial" panose="020B0604020202020204" pitchFamily="34" charset="0"/>
                <a:cs typeface="Arial" panose="020B0604020202020204" pitchFamily="34" charset="0"/>
              </a:rPr>
              <a:t>Ví</a:t>
            </a:r>
            <a:r>
              <a:rPr lang="en-US" sz="4000" b="1" dirty="0" smtClean="0">
                <a:solidFill>
                  <a:srgbClr val="0070C0"/>
                </a:solidFill>
                <a:latin typeface="Arial" panose="020B0604020202020204" pitchFamily="34" charset="0"/>
                <a:cs typeface="Arial" panose="020B0604020202020204" pitchFamily="34" charset="0"/>
              </a:rPr>
              <a:t> </a:t>
            </a:r>
            <a:r>
              <a:rPr lang="en-US" sz="4000" b="1" dirty="0" err="1" smtClean="0">
                <a:solidFill>
                  <a:srgbClr val="0070C0"/>
                </a:solidFill>
                <a:latin typeface="Arial" panose="020B0604020202020204" pitchFamily="34" charset="0"/>
                <a:cs typeface="Arial" panose="020B0604020202020204" pitchFamily="34" charset="0"/>
              </a:rPr>
              <a:t>dụ</a:t>
            </a:r>
            <a:r>
              <a:rPr lang="en-US" sz="4000" b="1" dirty="0" smtClean="0">
                <a:solidFill>
                  <a:srgbClr val="0070C0"/>
                </a:solidFill>
                <a:latin typeface="Arial" panose="020B0604020202020204" pitchFamily="34" charset="0"/>
                <a:cs typeface="Arial" panose="020B0604020202020204" pitchFamily="34" charset="0"/>
              </a:rPr>
              <a:t>:</a:t>
            </a:r>
            <a:endParaRPr lang="en-US" sz="4000" b="1" dirty="0">
              <a:solidFill>
                <a:srgbClr val="0070C0"/>
              </a:solidFill>
              <a:latin typeface="Arial" panose="020B0604020202020204" pitchFamily="34" charset="0"/>
              <a:cs typeface="Arial" panose="020B0604020202020204" pitchFamily="34" charset="0"/>
            </a:endParaRPr>
          </a:p>
        </p:txBody>
      </p:sp>
      <p:sp>
        <p:nvSpPr>
          <p:cNvPr id="34" name="TextBox 33"/>
          <p:cNvSpPr txBox="1"/>
          <p:nvPr/>
        </p:nvSpPr>
        <p:spPr>
          <a:xfrm>
            <a:off x="9821755" y="7049513"/>
            <a:ext cx="1889760" cy="707886"/>
          </a:xfrm>
          <a:prstGeom prst="rect">
            <a:avLst/>
          </a:prstGeom>
          <a:noFill/>
        </p:spPr>
        <p:txBody>
          <a:bodyPr wrap="square" rtlCol="0">
            <a:spAutoFit/>
          </a:bodyPr>
          <a:lstStyle/>
          <a:p>
            <a:r>
              <a:rPr lang="en-US" sz="4000" b="1" dirty="0" err="1" smtClean="0">
                <a:solidFill>
                  <a:srgbClr val="0070C0"/>
                </a:solidFill>
                <a:latin typeface="Arial" panose="020B0604020202020204" pitchFamily="34" charset="0"/>
                <a:cs typeface="Arial" panose="020B0604020202020204" pitchFamily="34" charset="0"/>
              </a:rPr>
              <a:t>Ví</a:t>
            </a:r>
            <a:r>
              <a:rPr lang="en-US" sz="4000" b="1" dirty="0" smtClean="0">
                <a:solidFill>
                  <a:srgbClr val="0070C0"/>
                </a:solidFill>
                <a:latin typeface="Arial" panose="020B0604020202020204" pitchFamily="34" charset="0"/>
                <a:cs typeface="Arial" panose="020B0604020202020204" pitchFamily="34" charset="0"/>
              </a:rPr>
              <a:t> </a:t>
            </a:r>
            <a:r>
              <a:rPr lang="en-US" sz="4000" b="1" dirty="0" err="1" smtClean="0">
                <a:solidFill>
                  <a:srgbClr val="0070C0"/>
                </a:solidFill>
                <a:latin typeface="Arial" panose="020B0604020202020204" pitchFamily="34" charset="0"/>
                <a:cs typeface="Arial" panose="020B0604020202020204" pitchFamily="34" charset="0"/>
              </a:rPr>
              <a:t>dụ</a:t>
            </a:r>
            <a:r>
              <a:rPr lang="en-US" sz="4000" b="1" dirty="0" smtClean="0">
                <a:solidFill>
                  <a:srgbClr val="0070C0"/>
                </a:solidFill>
                <a:latin typeface="Arial" panose="020B0604020202020204" pitchFamily="34" charset="0"/>
                <a:cs typeface="Arial" panose="020B0604020202020204" pitchFamily="34" charset="0"/>
              </a:rPr>
              <a:t>:</a:t>
            </a:r>
            <a:endParaRPr lang="en-US" sz="4000" b="1" dirty="0">
              <a:solidFill>
                <a:srgbClr val="0070C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5" name="Rectangle 34"/>
              <p:cNvSpPr/>
              <p:nvPr/>
            </p:nvSpPr>
            <p:spPr>
              <a:xfrm>
                <a:off x="9799320" y="7828781"/>
                <a:ext cx="8301565" cy="1782989"/>
              </a:xfrm>
              <a:prstGeom prst="rect">
                <a:avLst/>
              </a:prstGeom>
            </p:spPr>
            <p:txBody>
              <a:bodyPr wrap="square">
                <a:spAutoFit/>
              </a:bodyPr>
              <a:lstStyle/>
              <a:p>
                <a:pPr algn="just">
                  <a:spcBef>
                    <a:spcPts val="600"/>
                  </a:spcBef>
                  <a:spcAft>
                    <a:spcPts val="600"/>
                  </a:spcAft>
                </a:pPr>
                <a:r>
                  <a:rPr lang="nl-NL" sz="4000" dirty="0">
                    <a:latin typeface="Arial" panose="020B0604020202020204" pitchFamily="34" charset="0"/>
                    <a:ea typeface="Calibri" panose="020F0502020204030204" pitchFamily="34" charset="0"/>
                    <a:cs typeface="Arial" panose="020B0604020202020204" pitchFamily="34" charset="0"/>
                  </a:rPr>
                  <a:t>(0,5x).(6x</a:t>
                </a:r>
                <a:r>
                  <a:rPr lang="nl-NL" sz="4000" baseline="30000" dirty="0">
                    <a:effectLst/>
                    <a:latin typeface="Arial" panose="020B0604020202020204" pitchFamily="34" charset="0"/>
                    <a:ea typeface="Calibri" panose="020F0502020204030204" pitchFamily="34" charset="0"/>
                    <a:cs typeface="Arial" panose="020B0604020202020204" pitchFamily="34" charset="0"/>
                  </a:rPr>
                  <a:t>2</a:t>
                </a:r>
                <a:r>
                  <a:rPr lang="nl-NL" sz="4000" dirty="0">
                    <a:effectLst/>
                    <a:latin typeface="Arial" panose="020B0604020202020204" pitchFamily="34" charset="0"/>
                    <a:ea typeface="Calibri" panose="020F0502020204030204" pitchFamily="34" charset="0"/>
                    <a:cs typeface="Arial" panose="020B0604020202020204" pitchFamily="34" charset="0"/>
                  </a:rPr>
                  <a:t>) = (0,5.6). (x.x</a:t>
                </a:r>
                <a:r>
                  <a:rPr lang="nl-NL" sz="4000" baseline="30000" dirty="0">
                    <a:effectLst/>
                    <a:latin typeface="Arial" panose="020B0604020202020204" pitchFamily="34" charset="0"/>
                    <a:ea typeface="Calibri" panose="020F0502020204030204" pitchFamily="34" charset="0"/>
                    <a:cs typeface="Arial" panose="020B0604020202020204" pitchFamily="34" charset="0"/>
                  </a:rPr>
                  <a:t>2</a:t>
                </a:r>
                <a:r>
                  <a:rPr lang="nl-NL" sz="4000" dirty="0">
                    <a:effectLst/>
                    <a:latin typeface="Arial" panose="020B0604020202020204" pitchFamily="34" charset="0"/>
                    <a:ea typeface="Calibri" panose="020F0502020204030204" pitchFamily="34" charset="0"/>
                    <a:cs typeface="Arial" panose="020B0604020202020204" pitchFamily="34" charset="0"/>
                  </a:rPr>
                  <a:t>) = 3x</a:t>
                </a:r>
                <a:r>
                  <a:rPr lang="nl-NL" sz="4000" baseline="30000" dirty="0">
                    <a:effectLst/>
                    <a:latin typeface="Arial" panose="020B0604020202020204" pitchFamily="34" charset="0"/>
                    <a:ea typeface="Calibri" panose="020F0502020204030204" pitchFamily="34" charset="0"/>
                    <a:cs typeface="Arial" panose="020B0604020202020204" pitchFamily="34" charset="0"/>
                  </a:rPr>
                  <a:t>3</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nl-NL" sz="4000" dirty="0">
                    <a:effectLst/>
                    <a:latin typeface="Arial" panose="020B0604020202020204" pitchFamily="34" charset="0"/>
                    <a:ea typeface="Calibri" panose="020F0502020204030204" pitchFamily="34" charset="0"/>
                    <a:cs typeface="Arial" panose="020B0604020202020204" pitchFamily="34" charset="0"/>
                  </a:rPr>
                  <a:t>(-6x</a:t>
                </a:r>
                <a:r>
                  <a:rPr lang="nl-NL" sz="4000" baseline="30000" dirty="0">
                    <a:effectLst/>
                    <a:latin typeface="Arial" panose="020B0604020202020204" pitchFamily="34" charset="0"/>
                    <a:ea typeface="Calibri" panose="020F0502020204030204" pitchFamily="34" charset="0"/>
                    <a:cs typeface="Arial" panose="020B0604020202020204" pitchFamily="34" charset="0"/>
                  </a:rPr>
                  <a:t>3</a:t>
                </a:r>
                <a:r>
                  <a:rPr lang="nl-NL" sz="4000" dirty="0">
                    <a:effectLst/>
                    <a:latin typeface="Arial" panose="020B0604020202020204" pitchFamily="34" charset="0"/>
                    <a:ea typeface="Calibri" panose="020F0502020204030204" pitchFamily="34" charset="0"/>
                    <a:cs typeface="Arial" panose="020B0604020202020204" pitchFamily="34" charset="0"/>
                  </a:rPr>
                  <a:t>).</a:t>
                </a:r>
                <a14:m>
                  <m:oMath xmlns:m="http://schemas.openxmlformats.org/officeDocument/2006/math">
                    <m:d>
                      <m:dPr>
                        <m:ctrlPr>
                          <a:rPr lang="en-US" sz="4000" i="1">
                            <a:effectLst/>
                            <a:latin typeface="Cambria Math" panose="02040503050406030204" pitchFamily="18" charset="0"/>
                            <a:ea typeface="Calibri" panose="020F0502020204030204" pitchFamily="34" charset="0"/>
                            <a:cs typeface="Arial" panose="020B0604020202020204" pitchFamily="34" charset="0"/>
                          </a:rPr>
                        </m:ctrlPr>
                      </m:dPr>
                      <m:e>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i="1">
                                <a:effectLst/>
                                <a:latin typeface="Cambria Math" panose="02040503050406030204" pitchFamily="18" charset="0"/>
                                <a:ea typeface="Calibri" panose="020F0502020204030204" pitchFamily="34" charset="0"/>
                                <a:cs typeface="Arial" panose="020B0604020202020204" pitchFamily="34" charset="0"/>
                              </a:rPr>
                              <m:t>2</m:t>
                            </m:r>
                          </m:num>
                          <m:den>
                            <m:r>
                              <a:rPr lang="nl-NL" sz="4000" i="1">
                                <a:effectLst/>
                                <a:latin typeface="Cambria Math" panose="02040503050406030204" pitchFamily="18" charset="0"/>
                                <a:ea typeface="Calibri" panose="020F0502020204030204" pitchFamily="34" charset="0"/>
                                <a:cs typeface="Arial" panose="020B0604020202020204" pitchFamily="34" charset="0"/>
                              </a:rPr>
                              <m:t>3</m:t>
                            </m:r>
                          </m:den>
                        </m:f>
                        <m:sSup>
                          <m:sSupPr>
                            <m:ctrlPr>
                              <a:rPr lang="en-US" sz="4000" i="1">
                                <a:effectLst/>
                                <a:latin typeface="Cambria Math" panose="02040503050406030204" pitchFamily="18" charset="0"/>
                                <a:ea typeface="Calibri" panose="020F0502020204030204" pitchFamily="34" charset="0"/>
                                <a:cs typeface="Arial" panose="020B0604020202020204" pitchFamily="34" charset="0"/>
                              </a:rPr>
                            </m:ctrlPr>
                          </m:sSupPr>
                          <m:e>
                            <m:r>
                              <a:rPr lang="en-US" sz="4000" i="1">
                                <a:effectLst/>
                                <a:latin typeface="Cambria Math" panose="02040503050406030204" pitchFamily="18" charset="0"/>
                                <a:ea typeface="Calibri" panose="020F0502020204030204" pitchFamily="34" charset="0"/>
                                <a:cs typeface="Arial" panose="020B0604020202020204" pitchFamily="34" charset="0"/>
                              </a:rPr>
                              <m:t>𝑥</m:t>
                            </m:r>
                          </m:e>
                          <m:sup>
                            <m:r>
                              <a:rPr lang="nl-NL" sz="4000" i="1">
                                <a:effectLst/>
                                <a:latin typeface="Cambria Math" panose="02040503050406030204" pitchFamily="18" charset="0"/>
                                <a:ea typeface="Calibri" panose="020F0502020204030204" pitchFamily="34" charset="0"/>
                                <a:cs typeface="Arial" panose="020B0604020202020204" pitchFamily="34" charset="0"/>
                              </a:rPr>
                              <m:t>2</m:t>
                            </m:r>
                          </m:sup>
                        </m:sSup>
                      </m:e>
                    </m:d>
                  </m:oMath>
                </a14:m>
                <a:r>
                  <a:rPr lang="nl-NL"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begChr m:val="["/>
                        <m:end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dPr>
                      <m:e>
                        <m:r>
                          <a:rPr lang="nl-NL" sz="4000">
                            <a:effectLst/>
                            <a:latin typeface="Cambria Math" panose="02040503050406030204" pitchFamily="18" charset="0"/>
                            <a:ea typeface="Calibri" panose="020F0502020204030204" pitchFamily="34" charset="0"/>
                            <a:cs typeface="Arial" panose="020B0604020202020204" pitchFamily="34" charset="0"/>
                          </a:rPr>
                          <m:t>(</m:t>
                        </m:r>
                        <m:r>
                          <a:rPr lang="nl-NL" sz="4000" i="1">
                            <a:effectLst/>
                            <a:latin typeface="Cambria Math" panose="02040503050406030204" pitchFamily="18" charset="0"/>
                            <a:ea typeface="Calibri" panose="020F0502020204030204" pitchFamily="34" charset="0"/>
                            <a:cs typeface="Arial" panose="020B0604020202020204" pitchFamily="34" charset="0"/>
                          </a:rPr>
                          <m:t>−</m:t>
                        </m:r>
                        <m:r>
                          <a:rPr lang="nl-NL" sz="4000">
                            <a:effectLst/>
                            <a:latin typeface="Cambria Math" panose="02040503050406030204" pitchFamily="18" charset="0"/>
                            <a:ea typeface="Calibri" panose="020F0502020204030204" pitchFamily="34" charset="0"/>
                            <a:cs typeface="Arial" panose="020B0604020202020204" pitchFamily="34" charset="0"/>
                          </a:rPr>
                          <m:t>6).</m:t>
                        </m:r>
                        <m:r>
                          <a:rPr lang="nl-NL" sz="4000" i="1">
                            <a:effectLst/>
                            <a:latin typeface="Cambria Math" panose="02040503050406030204" pitchFamily="18" charset="0"/>
                            <a:ea typeface="Calibri" panose="020F0502020204030204" pitchFamily="34" charset="0"/>
                            <a:cs typeface="Arial" panose="020B0604020202020204" pitchFamily="34" charset="0"/>
                          </a:rPr>
                          <m:t> </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i="1">
                                <a:effectLst/>
                                <a:latin typeface="Cambria Math" panose="02040503050406030204" pitchFamily="18" charset="0"/>
                                <a:ea typeface="Calibri" panose="020F0502020204030204" pitchFamily="34" charset="0"/>
                                <a:cs typeface="Arial" panose="020B0604020202020204" pitchFamily="34" charset="0"/>
                              </a:rPr>
                              <m:t>2</m:t>
                            </m:r>
                          </m:num>
                          <m:den>
                            <m:r>
                              <a:rPr lang="nl-NL" sz="4000" i="1">
                                <a:effectLst/>
                                <a:latin typeface="Cambria Math" panose="02040503050406030204" pitchFamily="18" charset="0"/>
                                <a:ea typeface="Calibri" panose="020F0502020204030204" pitchFamily="34" charset="0"/>
                                <a:cs typeface="Arial" panose="020B0604020202020204" pitchFamily="34" charset="0"/>
                              </a:rPr>
                              <m:t>3</m:t>
                            </m:r>
                          </m:den>
                        </m:f>
                      </m:e>
                    </m:d>
                  </m:oMath>
                </a14:m>
                <a:r>
                  <a:rPr lang="nl-NL" sz="4000" dirty="0">
                    <a:effectLst/>
                    <a:latin typeface="Arial" panose="020B0604020202020204" pitchFamily="34" charset="0"/>
                    <a:ea typeface="Times New Roman" panose="02020603050405020304" pitchFamily="18" charset="0"/>
                    <a:cs typeface="Arial" panose="020B0604020202020204" pitchFamily="34" charset="0"/>
                  </a:rPr>
                  <a:t>(</a:t>
                </a:r>
                <a:r>
                  <a:rPr lang="nl-NL" sz="4000" dirty="0">
                    <a:effectLst/>
                    <a:latin typeface="Arial" panose="020B0604020202020204" pitchFamily="34" charset="0"/>
                    <a:ea typeface="Calibri" panose="020F0502020204030204" pitchFamily="34" charset="0"/>
                    <a:cs typeface="Arial" panose="020B0604020202020204" pitchFamily="34" charset="0"/>
                  </a:rPr>
                  <a:t>x</a:t>
                </a:r>
                <a:r>
                  <a:rPr lang="nl-NL" sz="4000" baseline="30000" dirty="0">
                    <a:effectLst/>
                    <a:latin typeface="Arial" panose="020B0604020202020204" pitchFamily="34" charset="0"/>
                    <a:ea typeface="Calibri" panose="020F0502020204030204" pitchFamily="34" charset="0"/>
                    <a:cs typeface="Arial" panose="020B0604020202020204" pitchFamily="34" charset="0"/>
                  </a:rPr>
                  <a:t>3</a:t>
                </a:r>
                <a:r>
                  <a:rPr lang="nl-NL" sz="4000" dirty="0">
                    <a:effectLst/>
                    <a:latin typeface="Arial" panose="020B0604020202020204" pitchFamily="34" charset="0"/>
                    <a:ea typeface="Calibri" panose="020F0502020204030204" pitchFamily="34" charset="0"/>
                    <a:cs typeface="Arial" panose="020B0604020202020204" pitchFamily="34" charset="0"/>
                  </a:rPr>
                  <a:t>.x</a:t>
                </a:r>
                <a:r>
                  <a:rPr lang="nl-NL" sz="4000" baseline="30000" dirty="0">
                    <a:effectLst/>
                    <a:latin typeface="Arial" panose="020B0604020202020204" pitchFamily="34" charset="0"/>
                    <a:ea typeface="Calibri" panose="020F0502020204030204" pitchFamily="34" charset="0"/>
                    <a:cs typeface="Arial" panose="020B0604020202020204" pitchFamily="34" charset="0"/>
                  </a:rPr>
                  <a:t>2</a:t>
                </a:r>
                <a:r>
                  <a:rPr lang="nl-NL" sz="4000" dirty="0">
                    <a:effectLst/>
                    <a:latin typeface="Arial" panose="020B0604020202020204" pitchFamily="34" charset="0"/>
                    <a:ea typeface="Calibri" panose="020F0502020204030204" pitchFamily="34" charset="0"/>
                    <a:cs typeface="Arial" panose="020B0604020202020204" pitchFamily="34" charset="0"/>
                  </a:rPr>
                  <a:t>) = -4x</a:t>
                </a:r>
                <a:r>
                  <a:rPr lang="nl-NL" sz="4000" baseline="30000" dirty="0">
                    <a:effectLst/>
                    <a:latin typeface="Arial" panose="020B0604020202020204" pitchFamily="34" charset="0"/>
                    <a:ea typeface="Calibri" panose="020F0502020204030204" pitchFamily="34" charset="0"/>
                    <a:cs typeface="Arial" panose="020B0604020202020204" pitchFamily="34" charset="0"/>
                  </a:rPr>
                  <a:t>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5" name="Rectangle 34"/>
              <p:cNvSpPr>
                <a:spLocks noRot="1" noChangeAspect="1" noMove="1" noResize="1" noEditPoints="1" noAdjustHandles="1" noChangeArrowheads="1" noChangeShapeType="1" noTextEdit="1"/>
              </p:cNvSpPr>
              <p:nvPr/>
            </p:nvSpPr>
            <p:spPr>
              <a:xfrm>
                <a:off x="9799320" y="7828781"/>
                <a:ext cx="8301565" cy="1782989"/>
              </a:xfrm>
              <a:prstGeom prst="rect">
                <a:avLst/>
              </a:prstGeom>
              <a:blipFill rotWithShape="0">
                <a:blip r:embed="rId2"/>
                <a:stretch>
                  <a:fillRect l="-2645" t="-6143" b="-4778"/>
                </a:stretch>
              </a:blipFill>
            </p:spPr>
            <p:txBody>
              <a:bodyPr/>
              <a:lstStyle/>
              <a:p>
                <a:r>
                  <a:rPr lang="en-US">
                    <a:noFill/>
                  </a:rPr>
                  <a:t> </a:t>
                </a:r>
              </a:p>
            </p:txBody>
          </p:sp>
        </mc:Fallback>
      </mc:AlternateContent>
      <p:cxnSp>
        <p:nvCxnSpPr>
          <p:cNvPr id="37" name="Straight Connector 36"/>
          <p:cNvCxnSpPr/>
          <p:nvPr/>
        </p:nvCxnSpPr>
        <p:spPr>
          <a:xfrm>
            <a:off x="9467425" y="3233397"/>
            <a:ext cx="0" cy="6378373"/>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anim calcmode="lin" valueType="num">
                                      <p:cBhvr>
                                        <p:cTn id="23" dur="500" fill="hold"/>
                                        <p:tgtEl>
                                          <p:spTgt spid="33"/>
                                        </p:tgtEl>
                                        <p:attrNameLst>
                                          <p:attrName>ppt_x</p:attrName>
                                        </p:attrNameLst>
                                      </p:cBhvr>
                                      <p:tavLst>
                                        <p:tav tm="0">
                                          <p:val>
                                            <p:strVal val="#ppt_x"/>
                                          </p:val>
                                        </p:tav>
                                        <p:tav tm="100000">
                                          <p:val>
                                            <p:strVal val="#ppt_x"/>
                                          </p:val>
                                        </p:tav>
                                      </p:tavLst>
                                    </p:anim>
                                    <p:anim calcmode="lin" valueType="num">
                                      <p:cBhvr>
                                        <p:cTn id="24" dur="500" fill="hold"/>
                                        <p:tgtEl>
                                          <p:spTgt spid="33"/>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anim calcmode="lin" valueType="num">
                                      <p:cBhvr>
                                        <p:cTn id="28" dur="500" fill="hold"/>
                                        <p:tgtEl>
                                          <p:spTgt spid="31"/>
                                        </p:tgtEl>
                                        <p:attrNameLst>
                                          <p:attrName>ppt_x</p:attrName>
                                        </p:attrNameLst>
                                      </p:cBhvr>
                                      <p:tavLst>
                                        <p:tav tm="0">
                                          <p:val>
                                            <p:strVal val="#ppt_x"/>
                                          </p:val>
                                        </p:tav>
                                        <p:tav tm="100000">
                                          <p:val>
                                            <p:strVal val="#ppt_x"/>
                                          </p:val>
                                        </p:tav>
                                      </p:tavLst>
                                    </p:anim>
                                    <p:anim calcmode="lin" valueType="num">
                                      <p:cBhvr>
                                        <p:cTn id="2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wipe(left)">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anim calcmode="lin" valueType="num">
                                      <p:cBhvr>
                                        <p:cTn id="40" dur="500" fill="hold"/>
                                        <p:tgtEl>
                                          <p:spTgt spid="34"/>
                                        </p:tgtEl>
                                        <p:attrNameLst>
                                          <p:attrName>ppt_x</p:attrName>
                                        </p:attrNameLst>
                                      </p:cBhvr>
                                      <p:tavLst>
                                        <p:tav tm="0">
                                          <p:val>
                                            <p:strVal val="#ppt_x"/>
                                          </p:val>
                                        </p:tav>
                                        <p:tav tm="100000">
                                          <p:val>
                                            <p:strVal val="#ppt_x"/>
                                          </p:val>
                                        </p:tav>
                                      </p:tavLst>
                                    </p:anim>
                                    <p:anim calcmode="lin" valueType="num">
                                      <p:cBhvr>
                                        <p:cTn id="41" dur="500" fill="hold"/>
                                        <p:tgtEl>
                                          <p:spTgt spid="3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500"/>
                                        <p:tgtEl>
                                          <p:spTgt spid="35"/>
                                        </p:tgtEl>
                                      </p:cBhvr>
                                    </p:animEffect>
                                    <p:anim calcmode="lin" valueType="num">
                                      <p:cBhvr>
                                        <p:cTn id="45" dur="500" fill="hold"/>
                                        <p:tgtEl>
                                          <p:spTgt spid="35"/>
                                        </p:tgtEl>
                                        <p:attrNameLst>
                                          <p:attrName>ppt_x</p:attrName>
                                        </p:attrNameLst>
                                      </p:cBhvr>
                                      <p:tavLst>
                                        <p:tav tm="0">
                                          <p:val>
                                            <p:strVal val="#ppt_x"/>
                                          </p:val>
                                        </p:tav>
                                        <p:tav tm="100000">
                                          <p:val>
                                            <p:strVal val="#ppt_x"/>
                                          </p:val>
                                        </p:tav>
                                      </p:tavLst>
                                    </p:anim>
                                    <p:anim calcmode="lin" valueType="num">
                                      <p:cBhvr>
                                        <p:cTn id="46"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2" grpId="0"/>
      <p:bldP spid="33" grpId="0"/>
      <p:bldP spid="34" grpId="0"/>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184949" y="-1809007"/>
            <a:ext cx="3904507" cy="3904507"/>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8DC52"/>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15" name="Group 15"/>
          <p:cNvGrpSpPr/>
          <p:nvPr/>
        </p:nvGrpSpPr>
        <p:grpSpPr>
          <a:xfrm>
            <a:off x="-1219200" y="8126613"/>
            <a:ext cx="3090451" cy="3090451"/>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17" name="TextBox 17"/>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19" name="Group 19"/>
          <p:cNvGrpSpPr/>
          <p:nvPr/>
        </p:nvGrpSpPr>
        <p:grpSpPr>
          <a:xfrm>
            <a:off x="-493785" y="9772650"/>
            <a:ext cx="19275569" cy="1050954"/>
            <a:chOff x="0" y="0"/>
            <a:chExt cx="5076693" cy="276794"/>
          </a:xfrm>
        </p:grpSpPr>
        <p:sp>
          <p:nvSpPr>
            <p:cNvPr id="20" name="Freeform 20"/>
            <p:cNvSpPr/>
            <p:nvPr/>
          </p:nvSpPr>
          <p:spPr>
            <a:xfrm>
              <a:off x="0" y="0"/>
              <a:ext cx="5076693" cy="276794"/>
            </a:xfrm>
            <a:custGeom>
              <a:avLst/>
              <a:gdLst/>
              <a:ahLst/>
              <a:cxnLst/>
              <a:rect l="l" t="t" r="r" b="b"/>
              <a:pathLst>
                <a:path w="5076693" h="276794">
                  <a:moveTo>
                    <a:pt x="0" y="0"/>
                  </a:moveTo>
                  <a:lnTo>
                    <a:pt x="5076693" y="0"/>
                  </a:lnTo>
                  <a:lnTo>
                    <a:pt x="5076693" y="276794"/>
                  </a:lnTo>
                  <a:lnTo>
                    <a:pt x="0" y="276794"/>
                  </a:lnTo>
                  <a:close/>
                </a:path>
              </a:pathLst>
            </a:custGeom>
            <a:solidFill>
              <a:srgbClr val="3884FD"/>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sp>
        <p:nvSpPr>
          <p:cNvPr id="22" name="Rectangle 21"/>
          <p:cNvSpPr/>
          <p:nvPr/>
        </p:nvSpPr>
        <p:spPr>
          <a:xfrm>
            <a:off x="1556121" y="1030694"/>
            <a:ext cx="8682185" cy="738664"/>
          </a:xfrm>
          <a:prstGeom prst="rect">
            <a:avLst/>
          </a:prstGeom>
        </p:spPr>
        <p:txBody>
          <a:bodyPr wrap="none">
            <a:spAutoFit/>
          </a:bodyPr>
          <a:lstStyle/>
          <a:p>
            <a:r>
              <a:rPr lang="en-US" sz="4200" i="1" dirty="0" err="1" smtClean="0">
                <a:solidFill>
                  <a:srgbClr val="002060"/>
                </a:solidFill>
                <a:latin typeface="Arial" panose="020B0604020202020204" pitchFamily="34" charset="0"/>
                <a:cs typeface="Arial" panose="020B0604020202020204" pitchFamily="34" charset="0"/>
              </a:rPr>
              <a:t>Thảo</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luận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trao</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đổi</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trả</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lời</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câu</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hỏi</a:t>
            </a:r>
            <a:r>
              <a:rPr lang="en-US" sz="4200" i="1" dirty="0">
                <a:solidFill>
                  <a:srgbClr val="002060"/>
                </a:solidFill>
                <a:latin typeface="Arial" panose="020B0604020202020204" pitchFamily="34" charset="0"/>
                <a:cs typeface="Arial" panose="020B0604020202020204" pitchFamily="34" charset="0"/>
              </a:rPr>
              <a:t> </a:t>
            </a:r>
            <a:r>
              <a:rPr lang="en-US" sz="4200" b="1" i="1" dirty="0">
                <a:solidFill>
                  <a:srgbClr val="002060"/>
                </a:solidFill>
                <a:latin typeface="Arial" panose="020B0604020202020204" pitchFamily="34" charset="0"/>
                <a:cs typeface="Arial" panose="020B0604020202020204" pitchFamily="34" charset="0"/>
              </a:rPr>
              <a:t>?</a:t>
            </a:r>
            <a:r>
              <a:rPr lang="en-US" sz="4200" i="1" dirty="0">
                <a:solidFill>
                  <a:srgbClr val="002060"/>
                </a:solidFill>
                <a:latin typeface="Arial" panose="020B0604020202020204" pitchFamily="34" charset="0"/>
                <a:cs typeface="Arial" panose="020B0604020202020204" pitchFamily="34" charset="0"/>
              </a:rPr>
              <a:t>:</a:t>
            </a:r>
          </a:p>
        </p:txBody>
      </p:sp>
      <p:pic>
        <p:nvPicPr>
          <p:cNvPr id="23" name="Picture 22"/>
          <p:cNvPicPr>
            <a:picLocks noChangeAspect="1"/>
          </p:cNvPicPr>
          <p:nvPr/>
        </p:nvPicPr>
        <p:blipFill>
          <a:blip r:embed="rId2"/>
          <a:stretch>
            <a:fillRect/>
          </a:stretch>
        </p:blipFill>
        <p:spPr>
          <a:xfrm>
            <a:off x="10460347" y="575849"/>
            <a:ext cx="1287535" cy="1290837"/>
          </a:xfrm>
          <a:prstGeom prst="rect">
            <a:avLst/>
          </a:prstGeom>
        </p:spPr>
      </p:pic>
      <p:sp>
        <p:nvSpPr>
          <p:cNvPr id="24" name="Rectangle 23"/>
          <p:cNvSpPr/>
          <p:nvPr/>
        </p:nvSpPr>
        <p:spPr>
          <a:xfrm>
            <a:off x="3124200" y="1982610"/>
            <a:ext cx="13072834" cy="1911549"/>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Khi nhân một đơn thức bậc 3 với một đơn thức bậc 2, ta được đơn thức bậc mấy?</a:t>
            </a:r>
            <a:endParaRPr lang="en-US" sz="4200" dirty="0">
              <a:latin typeface="Arial" panose="020B0604020202020204" pitchFamily="34" charset="0"/>
              <a:cs typeface="Arial" panose="020B0604020202020204" pitchFamily="34" charset="0"/>
            </a:endParaRPr>
          </a:p>
        </p:txBody>
      </p:sp>
      <p:pic>
        <p:nvPicPr>
          <p:cNvPr id="25" name="Picture 24"/>
          <p:cNvPicPr>
            <a:picLocks noChangeAspect="1"/>
          </p:cNvPicPr>
          <p:nvPr/>
        </p:nvPicPr>
        <p:blipFill>
          <a:blip r:embed="rId3"/>
          <a:stretch>
            <a:fillRect/>
          </a:stretch>
        </p:blipFill>
        <p:spPr>
          <a:xfrm>
            <a:off x="1581521" y="2155520"/>
            <a:ext cx="1268359" cy="1323807"/>
          </a:xfrm>
          <a:prstGeom prst="rect">
            <a:avLst/>
          </a:prstGeom>
        </p:spPr>
      </p:pic>
      <p:sp>
        <p:nvSpPr>
          <p:cNvPr id="26" name="Right Arrow 25"/>
          <p:cNvSpPr/>
          <p:nvPr/>
        </p:nvSpPr>
        <p:spPr>
          <a:xfrm>
            <a:off x="10460347" y="3374524"/>
            <a:ext cx="762000" cy="3810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1496667" y="3169261"/>
            <a:ext cx="1849886" cy="738664"/>
          </a:xfrm>
          <a:prstGeom prst="rect">
            <a:avLst/>
          </a:prstGeom>
          <a:noFill/>
        </p:spPr>
        <p:txBody>
          <a:bodyPr wrap="square" rtlCol="0">
            <a:spAutoFit/>
          </a:bodyPr>
          <a:lstStyle/>
          <a:p>
            <a:r>
              <a:rPr lang="en-US" sz="4200" dirty="0" err="1" smtClean="0">
                <a:solidFill>
                  <a:srgbClr val="C00000"/>
                </a:solidFill>
                <a:latin typeface="Arial" panose="020B0604020202020204" pitchFamily="34" charset="0"/>
                <a:cs typeface="Arial" panose="020B0604020202020204" pitchFamily="34" charset="0"/>
              </a:rPr>
              <a:t>Bậc</a:t>
            </a:r>
            <a:r>
              <a:rPr lang="en-US" sz="4200" dirty="0" smtClean="0">
                <a:solidFill>
                  <a:srgbClr val="C00000"/>
                </a:solidFill>
                <a:latin typeface="Arial" panose="020B0604020202020204" pitchFamily="34" charset="0"/>
                <a:cs typeface="Arial" panose="020B0604020202020204" pitchFamily="34" charset="0"/>
              </a:rPr>
              <a:t> 5</a:t>
            </a:r>
            <a:endParaRPr lang="en-US" sz="4200" dirty="0">
              <a:solidFill>
                <a:srgbClr val="C00000"/>
              </a:solidFill>
              <a:latin typeface="Arial" panose="020B0604020202020204" pitchFamily="34" charset="0"/>
              <a:cs typeface="Arial" panose="020B0604020202020204" pitchFamily="34" charset="0"/>
            </a:endParaRPr>
          </a:p>
        </p:txBody>
      </p:sp>
      <p:sp>
        <p:nvSpPr>
          <p:cNvPr id="28" name="Rounded Rectangle 27"/>
          <p:cNvSpPr/>
          <p:nvPr/>
        </p:nvSpPr>
        <p:spPr>
          <a:xfrm>
            <a:off x="1530721" y="5086755"/>
            <a:ext cx="3715802" cy="1039374"/>
          </a:xfrm>
          <a:prstGeom prst="roundRect">
            <a:avLst/>
          </a:prstGeom>
          <a:solidFill>
            <a:schemeClr val="accent6">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200" b="1" dirty="0" err="1" smtClean="0">
                <a:solidFill>
                  <a:schemeClr val="bg1"/>
                </a:solidFill>
                <a:latin typeface="Arial" panose="020B0604020202020204" pitchFamily="34" charset="0"/>
                <a:cs typeface="Arial" panose="020B0604020202020204" pitchFamily="34" charset="0"/>
              </a:rPr>
              <a:t>Luyện</a:t>
            </a:r>
            <a:r>
              <a:rPr lang="en-US" sz="4200" b="1" dirty="0" smtClean="0">
                <a:solidFill>
                  <a:schemeClr val="bg1"/>
                </a:solidFill>
                <a:latin typeface="Arial" panose="020B0604020202020204" pitchFamily="34" charset="0"/>
                <a:cs typeface="Arial" panose="020B0604020202020204" pitchFamily="34" charset="0"/>
              </a:rPr>
              <a:t> </a:t>
            </a:r>
            <a:r>
              <a:rPr lang="en-US" sz="4200" b="1" dirty="0" err="1" smtClean="0">
                <a:solidFill>
                  <a:schemeClr val="bg1"/>
                </a:solidFill>
                <a:latin typeface="Arial" panose="020B0604020202020204" pitchFamily="34" charset="0"/>
                <a:cs typeface="Arial" panose="020B0604020202020204" pitchFamily="34" charset="0"/>
              </a:rPr>
              <a:t>tập</a:t>
            </a:r>
            <a:r>
              <a:rPr lang="en-US" sz="4200" b="1" dirty="0" smtClean="0">
                <a:solidFill>
                  <a:schemeClr val="bg1"/>
                </a:solidFill>
                <a:latin typeface="Arial" panose="020B0604020202020204" pitchFamily="34" charset="0"/>
                <a:cs typeface="Arial" panose="020B0604020202020204" pitchFamily="34" charset="0"/>
              </a:rPr>
              <a:t> 1</a:t>
            </a:r>
            <a:endParaRPr lang="en-US" sz="4200" b="1" dirty="0">
              <a:solidFill>
                <a:schemeClr val="bg1"/>
              </a:solidFill>
              <a:latin typeface="Arial" panose="020B0604020202020204" pitchFamily="34" charset="0"/>
              <a:cs typeface="Arial" panose="020B0604020202020204" pitchFamily="34" charset="0"/>
            </a:endParaRPr>
          </a:p>
        </p:txBody>
      </p:sp>
      <p:sp>
        <p:nvSpPr>
          <p:cNvPr id="29" name="TextBox 28"/>
          <p:cNvSpPr txBox="1"/>
          <p:nvPr/>
        </p:nvSpPr>
        <p:spPr>
          <a:xfrm>
            <a:off x="5627522" y="5250823"/>
            <a:ext cx="2057400" cy="738664"/>
          </a:xfrm>
          <a:prstGeom prst="rect">
            <a:avLst/>
          </a:prstGeom>
          <a:noFill/>
        </p:spPr>
        <p:txBody>
          <a:bodyPr wrap="square" rtlCol="0">
            <a:spAutoFit/>
          </a:bodyPr>
          <a:lstStyle/>
          <a:p>
            <a:r>
              <a:rPr lang="en-US" sz="4200" dirty="0" err="1" smtClean="0">
                <a:latin typeface="Arial" panose="020B0604020202020204" pitchFamily="34" charset="0"/>
                <a:cs typeface="Arial" panose="020B0604020202020204" pitchFamily="34" charset="0"/>
              </a:rPr>
              <a:t>Tính</a:t>
            </a:r>
            <a:endParaRPr lang="en-US" sz="4200" dirty="0">
              <a:latin typeface="Arial" panose="020B0604020202020204" pitchFamily="34" charset="0"/>
              <a:cs typeface="Arial" panose="020B0604020202020204" pitchFamily="34" charset="0"/>
            </a:endParaRPr>
          </a:p>
        </p:txBody>
      </p:sp>
      <p:sp>
        <p:nvSpPr>
          <p:cNvPr id="30" name="Rectangle 29"/>
          <p:cNvSpPr/>
          <p:nvPr/>
        </p:nvSpPr>
        <p:spPr>
          <a:xfrm>
            <a:off x="1581521" y="4039091"/>
            <a:ext cx="9624751" cy="738664"/>
          </a:xfrm>
          <a:prstGeom prst="rect">
            <a:avLst/>
          </a:prstGeom>
        </p:spPr>
        <p:txBody>
          <a:bodyPr wrap="none">
            <a:spAutoFit/>
          </a:bodyPr>
          <a:lstStyle/>
          <a:p>
            <a:r>
              <a:rPr lang="en-US" sz="4200" i="1" dirty="0" err="1">
                <a:solidFill>
                  <a:srgbClr val="002060"/>
                </a:solidFill>
                <a:latin typeface="Arial" panose="020B0604020202020204" pitchFamily="34" charset="0"/>
                <a:cs typeface="Arial" panose="020B0604020202020204" pitchFamily="34" charset="0"/>
              </a:rPr>
              <a:t>Á</a:t>
            </a:r>
            <a:r>
              <a:rPr lang="en-US" sz="4200" i="1" dirty="0" err="1" smtClean="0">
                <a:solidFill>
                  <a:srgbClr val="002060"/>
                </a:solidFill>
                <a:latin typeface="Arial" panose="020B0604020202020204" pitchFamily="34" charset="0"/>
                <a:cs typeface="Arial" panose="020B0604020202020204" pitchFamily="34" charset="0"/>
              </a:rPr>
              <a:t>p</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dụng</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thực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hiện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bài</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tập</a:t>
            </a:r>
            <a:r>
              <a:rPr lang="en-US" sz="4200"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Luyện</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tập</a:t>
            </a:r>
            <a:r>
              <a:rPr lang="en-US" sz="4200" b="1" i="1" dirty="0">
                <a:solidFill>
                  <a:srgbClr val="002060"/>
                </a:solidFill>
                <a:latin typeface="Arial" panose="020B0604020202020204" pitchFamily="34" charset="0"/>
                <a:cs typeface="Arial" panose="020B0604020202020204" pitchFamily="34" charset="0"/>
              </a:rPr>
              <a:t> 1</a:t>
            </a:r>
            <a:r>
              <a:rPr lang="en-US" sz="4200" i="1" dirty="0">
                <a:solidFill>
                  <a:srgbClr val="002060"/>
                </a:solidFill>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31" name="Rectangle 30"/>
              <p:cNvSpPr/>
              <p:nvPr/>
            </p:nvSpPr>
            <p:spPr>
              <a:xfrm>
                <a:off x="1530721" y="6144867"/>
                <a:ext cx="5022479" cy="3710055"/>
              </a:xfrm>
              <a:prstGeom prst="rect">
                <a:avLst/>
              </a:prstGeom>
            </p:spPr>
            <p:txBody>
              <a:bodyPr wrap="square">
                <a:spAutoFit/>
              </a:bodyPr>
              <a:lstStyle/>
              <a:p>
                <a:pPr algn="just">
                  <a:lnSpc>
                    <a:spcPct val="15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a) 5x</a:t>
                </a:r>
                <a:r>
                  <a:rPr lang="en-US" sz="4200" baseline="30000" dirty="0">
                    <a:effectLst/>
                    <a:latin typeface="Arial" panose="020B0604020202020204" pitchFamily="34" charset="0"/>
                    <a:ea typeface="Calibri" panose="020F0502020204030204" pitchFamily="34" charset="0"/>
                    <a:cs typeface="Arial" panose="020B0604020202020204" pitchFamily="34" charset="0"/>
                  </a:rPr>
                  <a:t>3 </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smtClean="0">
                    <a:effectLst/>
                    <a:latin typeface="Arial" panose="020B0604020202020204" pitchFamily="34" charset="0"/>
                    <a:ea typeface="Calibri" panose="020F0502020204030204" pitchFamily="34" charset="0"/>
                    <a:cs typeface="Arial" panose="020B0604020202020204" pitchFamily="34" charset="0"/>
                  </a:rPr>
                  <a:t>x</a:t>
                </a:r>
                <a:r>
                  <a:rPr lang="en-US" sz="4200" baseline="30000" dirty="0" smtClean="0">
                    <a:effectLst/>
                    <a:latin typeface="Arial" panose="020B0604020202020204" pitchFamily="34" charset="0"/>
                    <a:ea typeface="Calibri" panose="020F0502020204030204" pitchFamily="34" charset="0"/>
                    <a:cs typeface="Arial" panose="020B0604020202020204" pitchFamily="34" charset="0"/>
                  </a:rPr>
                  <a:t>3</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4200" dirty="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7</m:t>
                        </m:r>
                      </m:num>
                      <m:den>
                        <m:r>
                          <a:rPr lang="en-US" sz="4200" i="1">
                            <a:effectLst/>
                            <a:latin typeface="Cambria Math" panose="02040503050406030204" pitchFamily="18" charset="0"/>
                            <a:ea typeface="Calibri" panose="020F0502020204030204" pitchFamily="34" charset="0"/>
                            <a:cs typeface="Arial" panose="020B0604020202020204" pitchFamily="34" charset="0"/>
                          </a:rPr>
                          <m:t>4</m:t>
                        </m:r>
                      </m:den>
                    </m:f>
                  </m:oMath>
                </a14:m>
                <a:r>
                  <a:rPr lang="en-US" sz="4200" dirty="0">
                    <a:effectLst/>
                    <a:latin typeface="Arial" panose="020B0604020202020204" pitchFamily="34" charset="0"/>
                    <a:ea typeface="Calibri" panose="020F0502020204030204" pitchFamily="34" charset="0"/>
                    <a:cs typeface="Arial" panose="020B0604020202020204" pitchFamily="34" charset="0"/>
                  </a:rPr>
                  <a:t>x</a:t>
                </a:r>
                <a:r>
                  <a:rPr lang="en-US" sz="4200" baseline="30000" dirty="0">
                    <a:effectLst/>
                    <a:latin typeface="Arial" panose="020B0604020202020204" pitchFamily="34" charset="0"/>
                    <a:ea typeface="Calibri" panose="020F0502020204030204" pitchFamily="34" charset="0"/>
                    <a:cs typeface="Arial" panose="020B0604020202020204" pitchFamily="34" charset="0"/>
                  </a:rPr>
                  <a:t>5 </a:t>
                </a:r>
                <a:r>
                  <a:rPr lang="en-US" sz="4200" dirty="0">
                    <a:effectLst/>
                    <a:latin typeface="Arial" panose="020B0604020202020204" pitchFamily="34" charset="0"/>
                    <a:ea typeface="Calibri" panose="020F0502020204030204" pitchFamily="34" charset="0"/>
                    <a:cs typeface="Arial" panose="020B0604020202020204" pitchFamily="34" charset="0"/>
                  </a:rPr>
                  <a:t>–</a:t>
                </a:r>
                <a14:m>
                  <m:oMath xmlns:m="http://schemas.openxmlformats.org/officeDocument/2006/math">
                    <m:r>
                      <a:rPr lang="en-US" sz="4200" i="1">
                        <a:effectLst/>
                        <a:latin typeface="Cambria Math" panose="02040503050406030204" pitchFamily="18" charset="0"/>
                        <a:ea typeface="Calibri" panose="020F0502020204030204" pitchFamily="34" charset="0"/>
                        <a:cs typeface="Arial" panose="020B0604020202020204" pitchFamily="34" charset="0"/>
                      </a:rPr>
                      <m:t> </m:t>
                    </m:r>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3</m:t>
                        </m:r>
                      </m:num>
                      <m:den>
                        <m:r>
                          <a:rPr lang="en-US" sz="4200" i="1">
                            <a:effectLst/>
                            <a:latin typeface="Cambria Math" panose="02040503050406030204" pitchFamily="18" charset="0"/>
                            <a:ea typeface="Calibri" panose="020F0502020204030204" pitchFamily="34" charset="0"/>
                            <a:cs typeface="Arial" panose="020B0604020202020204" pitchFamily="34" charset="0"/>
                          </a:rPr>
                          <m:t>4</m:t>
                        </m:r>
                      </m:den>
                    </m:f>
                  </m:oMath>
                </a14:m>
                <a:r>
                  <a:rPr lang="en-US" sz="4200" dirty="0">
                    <a:effectLst/>
                    <a:latin typeface="Arial" panose="020B0604020202020204" pitchFamily="34" charset="0"/>
                    <a:ea typeface="Calibri" panose="020F0502020204030204" pitchFamily="34" charset="0"/>
                    <a:cs typeface="Arial" panose="020B0604020202020204" pitchFamily="34" charset="0"/>
                  </a:rPr>
                  <a:t>x</a:t>
                </a:r>
                <a:r>
                  <a:rPr lang="en-US" sz="4200" baseline="30000" dirty="0">
                    <a:effectLst/>
                    <a:latin typeface="Arial" panose="020B0604020202020204" pitchFamily="34" charset="0"/>
                    <a:ea typeface="Calibri" panose="020F0502020204030204" pitchFamily="34" charset="0"/>
                    <a:cs typeface="Arial" panose="020B0604020202020204" pitchFamily="34" charset="0"/>
                  </a:rPr>
                  <a:t>5</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4200" dirty="0">
                    <a:effectLst/>
                    <a:latin typeface="Arial" panose="020B0604020202020204" pitchFamily="34" charset="0"/>
                    <a:ea typeface="Calibri" panose="020F0502020204030204" pitchFamily="34" charset="0"/>
                    <a:cs typeface="Arial" panose="020B0604020202020204" pitchFamily="34" charset="0"/>
                  </a:rPr>
                  <a:t>c) (−0,25x</a:t>
                </a:r>
                <a:r>
                  <a:rPr lang="en-US" sz="4200" baseline="30000" dirty="0">
                    <a:effectLst/>
                    <a:latin typeface="Arial" panose="020B0604020202020204" pitchFamily="34" charset="0"/>
                    <a:ea typeface="Calibri" panose="020F0502020204030204" pitchFamily="34" charset="0"/>
                    <a:cs typeface="Arial" panose="020B0604020202020204" pitchFamily="34" charset="0"/>
                  </a:rPr>
                  <a:t>2</a:t>
                </a:r>
                <a:r>
                  <a:rPr lang="en-US" sz="4200" dirty="0">
                    <a:effectLst/>
                    <a:latin typeface="Arial" panose="020B0604020202020204" pitchFamily="34" charset="0"/>
                    <a:ea typeface="Calibri" panose="020F0502020204030204" pitchFamily="34" charset="0"/>
                    <a:cs typeface="Arial" panose="020B0604020202020204" pitchFamily="34" charset="0"/>
                  </a:rPr>
                  <a:t>).(8x</a:t>
                </a:r>
                <a:r>
                  <a:rPr lang="en-US" sz="4200" baseline="30000" dirty="0">
                    <a:effectLst/>
                    <a:latin typeface="Arial" panose="020B0604020202020204" pitchFamily="34" charset="0"/>
                    <a:ea typeface="Calibri" panose="020F0502020204030204" pitchFamily="34" charset="0"/>
                    <a:cs typeface="Arial" panose="020B0604020202020204" pitchFamily="34" charset="0"/>
                  </a:rPr>
                  <a:t>3</a:t>
                </a:r>
                <a:r>
                  <a:rPr lang="en-US" sz="42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31" name="Rectangle 30"/>
              <p:cNvSpPr>
                <a:spLocks noRot="1" noChangeAspect="1" noMove="1" noResize="1" noEditPoints="1" noAdjustHandles="1" noChangeArrowheads="1" noChangeShapeType="1" noTextEdit="1"/>
              </p:cNvSpPr>
              <p:nvPr/>
            </p:nvSpPr>
            <p:spPr>
              <a:xfrm>
                <a:off x="1530721" y="6144867"/>
                <a:ext cx="5022479" cy="3710055"/>
              </a:xfrm>
              <a:prstGeom prst="rect">
                <a:avLst/>
              </a:prstGeom>
              <a:blipFill rotWithShape="0">
                <a:blip r:embed="rId4"/>
                <a:stretch>
                  <a:fillRect l="-4612" b="-3284"/>
                </a:stretch>
              </a:blipFill>
            </p:spPr>
            <p:txBody>
              <a:bodyPr/>
              <a:lstStyle/>
              <a:p>
                <a:r>
                  <a:rPr lang="en-US">
                    <a:noFill/>
                  </a:rPr>
                  <a:t> </a:t>
                </a:r>
              </a:p>
            </p:txBody>
          </p:sp>
        </mc:Fallback>
      </mc:AlternateContent>
      <p:sp>
        <p:nvSpPr>
          <p:cNvPr id="32" name="Rectangle 31"/>
          <p:cNvSpPr/>
          <p:nvPr/>
        </p:nvSpPr>
        <p:spPr>
          <a:xfrm>
            <a:off x="4518027" y="6379286"/>
            <a:ext cx="4070345" cy="738664"/>
          </a:xfrm>
          <a:prstGeom prst="rect">
            <a:avLst/>
          </a:prstGeom>
        </p:spPr>
        <p:txBody>
          <a:bodyPr wrap="none">
            <a:spAutoFit/>
          </a:bodyPr>
          <a:lstStyle/>
          <a:p>
            <a:r>
              <a:rPr lang="en-US" sz="4200" dirty="0" smtClean="0">
                <a:latin typeface="Arial" panose="020B0604020202020204" pitchFamily="34" charset="0"/>
                <a:cs typeface="Arial" panose="020B0604020202020204" pitchFamily="34" charset="0"/>
              </a:rPr>
              <a:t>= (5 + 1)x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6x</a:t>
            </a:r>
            <a:r>
              <a:rPr lang="en-US" sz="4200" baseline="30000" dirty="0" smtClean="0">
                <a:latin typeface="Arial" panose="020B0604020202020204" pitchFamily="34" charset="0"/>
                <a:cs typeface="Arial" panose="020B0604020202020204" pitchFamily="34" charset="0"/>
              </a:rPr>
              <a:t>3</a:t>
            </a:r>
            <a:endParaRPr lang="en-US" sz="4200" dirty="0">
              <a:latin typeface="Arial" panose="020B0604020202020204" pitchFamily="34" charset="0"/>
              <a:cs typeface="Arial" panose="020B0604020202020204" pitchFamily="34" charset="0"/>
            </a:endParaRPr>
          </a:p>
        </p:txBody>
      </p:sp>
      <p:pic>
        <p:nvPicPr>
          <p:cNvPr id="34" name="Picture 33"/>
          <p:cNvPicPr>
            <a:picLocks noChangeAspect="1"/>
          </p:cNvPicPr>
          <p:nvPr/>
        </p:nvPicPr>
        <p:blipFill>
          <a:blip r:embed="rId5"/>
          <a:stretch>
            <a:fillRect/>
          </a:stretch>
        </p:blipFill>
        <p:spPr>
          <a:xfrm>
            <a:off x="4369409" y="7399530"/>
            <a:ext cx="5307075" cy="1319951"/>
          </a:xfrm>
          <a:prstGeom prst="rect">
            <a:avLst/>
          </a:prstGeom>
        </p:spPr>
      </p:pic>
      <p:sp>
        <p:nvSpPr>
          <p:cNvPr id="35" name="Rectangle 34"/>
          <p:cNvSpPr/>
          <p:nvPr/>
        </p:nvSpPr>
        <p:spPr>
          <a:xfrm>
            <a:off x="5889369" y="8978662"/>
            <a:ext cx="5841664" cy="738664"/>
          </a:xfrm>
          <a:prstGeom prst="rect">
            <a:avLst/>
          </a:prstGeom>
        </p:spPr>
        <p:txBody>
          <a:bodyPr wrap="none">
            <a:spAutoFit/>
          </a:bodyPr>
          <a:lstStyle/>
          <a:p>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0,25</a:t>
            </a:r>
            <a:r>
              <a:rPr lang="en-US" sz="4200" dirty="0" smtClean="0">
                <a:latin typeface="Arial" panose="020B0604020202020204" pitchFamily="34" charset="0"/>
                <a:cs typeface="Arial" panose="020B0604020202020204" pitchFamily="34" charset="0"/>
              </a:rPr>
              <a:t>. 8</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.x</a:t>
            </a:r>
            <a:r>
              <a:rPr lang="en-US" sz="4200" baseline="300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 -2x</a:t>
            </a:r>
            <a:r>
              <a:rPr lang="en-US" sz="4200" baseline="30000" dirty="0">
                <a:latin typeface="Arial" panose="020B0604020202020204" pitchFamily="34" charset="0"/>
                <a:cs typeface="Arial" panose="020B0604020202020204" pitchFamily="34" charset="0"/>
              </a:rPr>
              <a:t>5</a:t>
            </a:r>
            <a:endParaRPr lang="en-US" sz="4200" dirty="0">
              <a:latin typeface="Arial" panose="020B0604020202020204" pitchFamily="34" charset="0"/>
              <a:cs typeface="Arial" panose="020B0604020202020204" pitchFamily="34" charset="0"/>
            </a:endParaRPr>
          </a:p>
        </p:txBody>
      </p:sp>
      <p:pic>
        <p:nvPicPr>
          <p:cNvPr id="36" name="Picture 35"/>
          <p:cNvPicPr>
            <a:picLocks noChangeAspect="1"/>
          </p:cNvPicPr>
          <p:nvPr/>
        </p:nvPicPr>
        <p:blipFill>
          <a:blip r:embed="rId6"/>
          <a:stretch>
            <a:fillRect/>
          </a:stretch>
        </p:blipFill>
        <p:spPr>
          <a:xfrm>
            <a:off x="12590900" y="6091148"/>
            <a:ext cx="5205516" cy="3681502"/>
          </a:xfrm>
          <a:prstGeom prst="rect">
            <a:avLst/>
          </a:prstGeom>
        </p:spPr>
      </p:pic>
    </p:spTree>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anim calcmode="lin" valueType="num">
                                      <p:cBhvr>
                                        <p:cTn id="16" dur="500" fill="hold"/>
                                        <p:tgtEl>
                                          <p:spTgt spid="25"/>
                                        </p:tgtEl>
                                        <p:attrNameLst>
                                          <p:attrName>ppt_x</p:attrName>
                                        </p:attrNameLst>
                                      </p:cBhvr>
                                      <p:tavLst>
                                        <p:tav tm="0">
                                          <p:val>
                                            <p:strVal val="#ppt_x"/>
                                          </p:val>
                                        </p:tav>
                                        <p:tav tm="100000">
                                          <p:val>
                                            <p:strVal val="#ppt_x"/>
                                          </p:val>
                                        </p:tav>
                                      </p:tavLst>
                                    </p:anim>
                                    <p:anim calcmode="lin" valueType="num">
                                      <p:cBhvr>
                                        <p:cTn id="17" dur="500" fill="hold"/>
                                        <p:tgtEl>
                                          <p:spTgt spid="2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anim calcmode="lin" valueType="num">
                                      <p:cBhvr>
                                        <p:cTn id="21" dur="500" fill="hold"/>
                                        <p:tgtEl>
                                          <p:spTgt spid="24"/>
                                        </p:tgtEl>
                                        <p:attrNameLst>
                                          <p:attrName>ppt_x</p:attrName>
                                        </p:attrNameLst>
                                      </p:cBhvr>
                                      <p:tavLst>
                                        <p:tav tm="0">
                                          <p:val>
                                            <p:strVal val="#ppt_x"/>
                                          </p:val>
                                        </p:tav>
                                        <p:tav tm="100000">
                                          <p:val>
                                            <p:strVal val="#ppt_x"/>
                                          </p:val>
                                        </p:tav>
                                      </p:tavLst>
                                    </p:anim>
                                    <p:anim calcmode="lin" valueType="num">
                                      <p:cBhvr>
                                        <p:cTn id="22"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p:tgtEl>
                                          <p:spTgt spid="26"/>
                                        </p:tgtEl>
                                        <p:attrNameLst>
                                          <p:attrName>ppt_x</p:attrName>
                                        </p:attrNameLst>
                                      </p:cBhvr>
                                      <p:tavLst>
                                        <p:tav tm="0">
                                          <p:val>
                                            <p:strVal val="#ppt_x-#ppt_w*1.125000"/>
                                          </p:val>
                                        </p:tav>
                                        <p:tav tm="100000">
                                          <p:val>
                                            <p:strVal val="#ppt_x"/>
                                          </p:val>
                                        </p:tav>
                                      </p:tavLst>
                                    </p:anim>
                                    <p:animEffect transition="in" filter="wipe(right)">
                                      <p:cBhvr>
                                        <p:cTn id="28" dur="500"/>
                                        <p:tgtEl>
                                          <p:spTgt spid="26"/>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left)">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par>
                                <p:cTn id="49" presetID="10" presetClass="entr" presetSubtype="0"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fade">
                                      <p:cBhvr>
                                        <p:cTn id="51" dur="500"/>
                                        <p:tgtEl>
                                          <p:spTgt spid="36"/>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dissolve">
                                      <p:cBhvr>
                                        <p:cTn id="56" dur="500"/>
                                        <p:tgtEl>
                                          <p:spTgt spid="32"/>
                                        </p:tgtEl>
                                      </p:cBhvr>
                                    </p:animEffec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dissolve">
                                      <p:cBhvr>
                                        <p:cTn id="61" dur="500"/>
                                        <p:tgtEl>
                                          <p:spTgt spid="34"/>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dissolve">
                                      <p:cBhvr>
                                        <p:cTn id="6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animBg="1"/>
      <p:bldP spid="27" grpId="0"/>
      <p:bldP spid="28" grpId="0" animBg="1"/>
      <p:bldP spid="29" grpId="0"/>
      <p:bldP spid="30" grpId="0"/>
      <p:bldP spid="31" grpId="0"/>
      <p:bldP spid="32" grpId="0"/>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Same Side Corner Rectangle 9"/>
          <p:cNvSpPr/>
          <p:nvPr/>
        </p:nvSpPr>
        <p:spPr>
          <a:xfrm>
            <a:off x="914400" y="5373465"/>
            <a:ext cx="16535400" cy="4570635"/>
          </a:xfrm>
          <a:prstGeom prst="round2SameRect">
            <a:avLst>
              <a:gd name="adj1" fmla="val 13374"/>
              <a:gd name="adj2" fmla="val 0"/>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161055" y="-555581"/>
            <a:ext cx="20456597" cy="2117682"/>
            <a:chOff x="0" y="0"/>
            <a:chExt cx="4399071" cy="1100876"/>
          </a:xfrm>
        </p:grpSpPr>
        <p:sp>
          <p:nvSpPr>
            <p:cNvPr id="3" name="Freeform 3"/>
            <p:cNvSpPr/>
            <p:nvPr/>
          </p:nvSpPr>
          <p:spPr>
            <a:xfrm>
              <a:off x="0" y="0"/>
              <a:ext cx="4399071" cy="1100876"/>
            </a:xfrm>
            <a:custGeom>
              <a:avLst/>
              <a:gdLst/>
              <a:ahLst/>
              <a:cxnLst/>
              <a:rect l="l" t="t" r="r" b="b"/>
              <a:pathLst>
                <a:path w="4399071" h="1100876">
                  <a:moveTo>
                    <a:pt x="0" y="0"/>
                  </a:moveTo>
                  <a:lnTo>
                    <a:pt x="4399071" y="0"/>
                  </a:lnTo>
                  <a:lnTo>
                    <a:pt x="4399071" y="1100876"/>
                  </a:lnTo>
                  <a:lnTo>
                    <a:pt x="0" y="1100876"/>
                  </a:lnTo>
                  <a:close/>
                </a:path>
              </a:pathLst>
            </a:custGeom>
            <a:solidFill>
              <a:srgbClr val="3884FD"/>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3359"/>
                </a:lnSpc>
              </a:pPr>
              <a:endParaRPr>
                <a:solidFill>
                  <a:prstClr val="black"/>
                </a:solidFill>
              </a:endParaRPr>
            </a:p>
          </p:txBody>
        </p:sp>
      </p:grpSp>
      <p:grpSp>
        <p:nvGrpSpPr>
          <p:cNvPr id="25" name="Group 25"/>
          <p:cNvGrpSpPr/>
          <p:nvPr/>
        </p:nvGrpSpPr>
        <p:grpSpPr>
          <a:xfrm>
            <a:off x="-691243" y="9772650"/>
            <a:ext cx="19670486" cy="1079985"/>
            <a:chOff x="0" y="0"/>
            <a:chExt cx="5180704" cy="284441"/>
          </a:xfrm>
        </p:grpSpPr>
        <p:sp>
          <p:nvSpPr>
            <p:cNvPr id="26" name="Freeform 26"/>
            <p:cNvSpPr/>
            <p:nvPr/>
          </p:nvSpPr>
          <p:spPr>
            <a:xfrm>
              <a:off x="0" y="0"/>
              <a:ext cx="5180704" cy="284441"/>
            </a:xfrm>
            <a:custGeom>
              <a:avLst/>
              <a:gdLst/>
              <a:ahLst/>
              <a:cxnLst/>
              <a:rect l="l" t="t" r="r" b="b"/>
              <a:pathLst>
                <a:path w="5180704" h="284441">
                  <a:moveTo>
                    <a:pt x="0" y="0"/>
                  </a:moveTo>
                  <a:lnTo>
                    <a:pt x="5180704" y="0"/>
                  </a:lnTo>
                  <a:lnTo>
                    <a:pt x="5180704" y="284441"/>
                  </a:lnTo>
                  <a:lnTo>
                    <a:pt x="0" y="284441"/>
                  </a:lnTo>
                  <a:close/>
                </a:path>
              </a:pathLst>
            </a:custGeom>
            <a:solidFill>
              <a:srgbClr val="F8DC52"/>
            </a:solidFill>
          </p:spPr>
        </p:sp>
        <p:sp>
          <p:nvSpPr>
            <p:cNvPr id="27" name="TextBox 27"/>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8" name="TextBox 27"/>
          <p:cNvSpPr txBox="1"/>
          <p:nvPr/>
        </p:nvSpPr>
        <p:spPr>
          <a:xfrm>
            <a:off x="4724400" y="503260"/>
            <a:ext cx="9516669" cy="830997"/>
          </a:xfrm>
          <a:prstGeom prst="rect">
            <a:avLst/>
          </a:prstGeom>
          <a:noFill/>
        </p:spPr>
        <p:txBody>
          <a:bodyPr wrap="square" rtlCol="0">
            <a:spAutoFit/>
          </a:bodyPr>
          <a:lstStyle/>
          <a:p>
            <a:pPr algn="ctr"/>
            <a:r>
              <a:rPr lang="en-US" sz="4800" b="1" dirty="0" smtClean="0">
                <a:solidFill>
                  <a:prstClr val="white"/>
                </a:solidFill>
                <a:latin typeface="Arial" panose="020B0604020202020204" pitchFamily="34" charset="0"/>
                <a:cs typeface="Arial" panose="020B0604020202020204" pitchFamily="34" charset="0"/>
              </a:rPr>
              <a:t>2. </a:t>
            </a:r>
            <a:r>
              <a:rPr lang="en-US" sz="4800" b="1" dirty="0" err="1" smtClean="0">
                <a:solidFill>
                  <a:prstClr val="white"/>
                </a:solidFill>
                <a:latin typeface="Arial" panose="020B0604020202020204" pitchFamily="34" charset="0"/>
                <a:cs typeface="Arial" panose="020B0604020202020204" pitchFamily="34" charset="0"/>
              </a:rPr>
              <a:t>Khái</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niệm</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đa</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thức</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một</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biến</a:t>
            </a:r>
            <a:endParaRPr lang="en-US" sz="4800" b="1" dirty="0">
              <a:solidFill>
                <a:prstClr val="white"/>
              </a:solidFill>
              <a:latin typeface="Arial" panose="020B0604020202020204" pitchFamily="34" charset="0"/>
              <a:cs typeface="Arial" panose="020B0604020202020204" pitchFamily="34" charset="0"/>
            </a:endParaRPr>
          </a:p>
        </p:txBody>
      </p:sp>
      <p:sp>
        <p:nvSpPr>
          <p:cNvPr id="5" name="Rectangle 4"/>
          <p:cNvSpPr/>
          <p:nvPr/>
        </p:nvSpPr>
        <p:spPr>
          <a:xfrm>
            <a:off x="1938841" y="1964823"/>
            <a:ext cx="15087785" cy="738664"/>
          </a:xfrm>
          <a:prstGeom prst="rect">
            <a:avLst/>
          </a:prstGeom>
        </p:spPr>
        <p:txBody>
          <a:bodyPr wrap="none">
            <a:spAutoFit/>
          </a:bodyPr>
          <a:lstStyle/>
          <a:p>
            <a:r>
              <a:rPr lang="en-US" sz="4200" i="1" dirty="0" err="1" smtClean="0">
                <a:solidFill>
                  <a:srgbClr val="002060"/>
                </a:solidFill>
                <a:latin typeface="Arial" panose="020B0604020202020204" pitchFamily="34" charset="0"/>
                <a:cs typeface="Arial" panose="020B0604020202020204" pitchFamily="34" charset="0"/>
              </a:rPr>
              <a:t>Quan</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sát</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các</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biểu</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thức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và</a:t>
            </a:r>
            <a:r>
              <a:rPr lang="en-US" sz="4200" i="1" dirty="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thảo</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luận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theo</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nhóm</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trả</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lời</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câu</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hỏi</a:t>
            </a:r>
            <a:r>
              <a:rPr lang="en-US" sz="4200" i="1" dirty="0">
                <a:solidFill>
                  <a:srgbClr val="002060"/>
                </a:solidFill>
                <a:latin typeface="Arial" panose="020B0604020202020204" pitchFamily="34" charset="0"/>
                <a:cs typeface="Arial" panose="020B0604020202020204" pitchFamily="34" charset="0"/>
              </a:rPr>
              <a:t>:</a:t>
            </a:r>
          </a:p>
        </p:txBody>
      </p:sp>
      <p:sp>
        <p:nvSpPr>
          <p:cNvPr id="6" name="Rectangle 5"/>
          <p:cNvSpPr/>
          <p:nvPr/>
        </p:nvSpPr>
        <p:spPr>
          <a:xfrm>
            <a:off x="2618634" y="3149660"/>
            <a:ext cx="5819094" cy="769441"/>
          </a:xfrm>
          <a:prstGeom prst="rect">
            <a:avLst/>
          </a:prstGeom>
        </p:spPr>
        <p:txBody>
          <a:bodyPr wrap="none">
            <a:spAutoFit/>
          </a:bodyPr>
          <a:lstStyle/>
          <a:p>
            <a:r>
              <a:rPr lang="nl-NL" sz="4400" b="1" dirty="0">
                <a:latin typeface="Arial" panose="020B0604020202020204" pitchFamily="34" charset="0"/>
                <a:ea typeface="Calibri" panose="020F0502020204030204" pitchFamily="34" charset="0"/>
              </a:rPr>
              <a:t>A = 6x</a:t>
            </a:r>
            <a:r>
              <a:rPr lang="nl-NL" sz="4400" b="1" baseline="30000" dirty="0">
                <a:latin typeface="Arial" panose="020B0604020202020204" pitchFamily="34" charset="0"/>
                <a:ea typeface="Calibri" panose="020F0502020204030204" pitchFamily="34" charset="0"/>
              </a:rPr>
              <a:t>3</a:t>
            </a:r>
            <a:r>
              <a:rPr lang="nl-NL" sz="4400" b="1" dirty="0">
                <a:latin typeface="Arial" panose="020B0604020202020204" pitchFamily="34" charset="0"/>
                <a:ea typeface="Calibri" panose="020F0502020204030204" pitchFamily="34" charset="0"/>
              </a:rPr>
              <a:t> – 5x</a:t>
            </a:r>
            <a:r>
              <a:rPr lang="nl-NL" sz="4400" b="1" baseline="30000" dirty="0">
                <a:latin typeface="Arial" panose="020B0604020202020204" pitchFamily="34" charset="0"/>
                <a:ea typeface="Calibri" panose="020F0502020204030204" pitchFamily="34" charset="0"/>
              </a:rPr>
              <a:t>2</a:t>
            </a:r>
            <a:r>
              <a:rPr lang="nl-NL" sz="4400" b="1" dirty="0">
                <a:latin typeface="Arial" panose="020B0604020202020204" pitchFamily="34" charset="0"/>
                <a:ea typeface="Calibri" panose="020F0502020204030204" pitchFamily="34" charset="0"/>
              </a:rPr>
              <a:t> - 4x</a:t>
            </a:r>
            <a:r>
              <a:rPr lang="nl-NL" sz="4400" b="1" baseline="30000" dirty="0">
                <a:latin typeface="Arial" panose="020B0604020202020204" pitchFamily="34" charset="0"/>
                <a:ea typeface="Calibri" panose="020F0502020204030204" pitchFamily="34" charset="0"/>
              </a:rPr>
              <a:t>3</a:t>
            </a:r>
            <a:r>
              <a:rPr lang="nl-NL" sz="4400" b="1" dirty="0">
                <a:latin typeface="Arial" panose="020B0604020202020204" pitchFamily="34" charset="0"/>
                <a:ea typeface="Calibri" panose="020F0502020204030204" pitchFamily="34" charset="0"/>
              </a:rPr>
              <a:t> + 7</a:t>
            </a:r>
            <a:endParaRPr lang="en-US" sz="4400" b="1" dirty="0"/>
          </a:p>
        </p:txBody>
      </p:sp>
      <p:sp>
        <p:nvSpPr>
          <p:cNvPr id="7" name="Rectangle 6"/>
          <p:cNvSpPr/>
          <p:nvPr/>
        </p:nvSpPr>
        <p:spPr>
          <a:xfrm>
            <a:off x="10668000" y="2855615"/>
            <a:ext cx="5331909" cy="1107996"/>
          </a:xfrm>
          <a:prstGeom prst="rect">
            <a:avLst/>
          </a:prstGeom>
        </p:spPr>
        <p:txBody>
          <a:bodyPr wrap="none">
            <a:spAutoFit/>
          </a:bodyPr>
          <a:lstStyle/>
          <a:p>
            <a:pPr algn="just">
              <a:lnSpc>
                <a:spcPct val="150000"/>
              </a:lnSpc>
              <a:spcBef>
                <a:spcPts val="600"/>
              </a:spcBef>
              <a:spcAft>
                <a:spcPts val="600"/>
              </a:spcAft>
            </a:pPr>
            <a:r>
              <a:rPr lang="nl-NL" sz="4400" b="1" dirty="0">
                <a:latin typeface="Arial" panose="020B0604020202020204" pitchFamily="34" charset="0"/>
                <a:ea typeface="Calibri" panose="020F0502020204030204" pitchFamily="34" charset="0"/>
                <a:cs typeface="Arial" panose="020B0604020202020204" pitchFamily="34" charset="0"/>
              </a:rPr>
              <a:t>B = 2x</a:t>
            </a:r>
            <a:r>
              <a:rPr lang="nl-NL" sz="4400" b="1" baseline="30000" dirty="0">
                <a:latin typeface="Arial" panose="020B0604020202020204" pitchFamily="34" charset="0"/>
                <a:ea typeface="Calibri" panose="020F0502020204030204" pitchFamily="34" charset="0"/>
                <a:cs typeface="Arial" panose="020B0604020202020204" pitchFamily="34" charset="0"/>
              </a:rPr>
              <a:t>4</a:t>
            </a:r>
            <a:r>
              <a:rPr lang="nl-NL" sz="4400" b="1" dirty="0">
                <a:latin typeface="Arial" panose="020B0604020202020204" pitchFamily="34" charset="0"/>
                <a:ea typeface="Calibri" panose="020F0502020204030204" pitchFamily="34" charset="0"/>
                <a:cs typeface="Arial" panose="020B0604020202020204" pitchFamily="34" charset="0"/>
              </a:rPr>
              <a:t> </a:t>
            </a:r>
            <a:r>
              <a:rPr lang="nl-NL" sz="4400" b="1" dirty="0" smtClean="0">
                <a:latin typeface="Arial" panose="020B0604020202020204" pitchFamily="34" charset="0"/>
                <a:ea typeface="Calibri" panose="020F0502020204030204" pitchFamily="34" charset="0"/>
                <a:cs typeface="Arial" panose="020B0604020202020204" pitchFamily="34" charset="0"/>
              </a:rPr>
              <a:t>- 3x</a:t>
            </a:r>
            <a:r>
              <a:rPr lang="nl-NL" sz="4400" b="1" baseline="30000" dirty="0" smtClean="0">
                <a:latin typeface="Arial" panose="020B0604020202020204" pitchFamily="34" charset="0"/>
                <a:ea typeface="Calibri" panose="020F0502020204030204" pitchFamily="34" charset="0"/>
                <a:cs typeface="Arial" panose="020B0604020202020204" pitchFamily="34" charset="0"/>
              </a:rPr>
              <a:t>2</a:t>
            </a:r>
            <a:r>
              <a:rPr lang="nl-NL" sz="4400" b="1" dirty="0" smtClean="0">
                <a:latin typeface="Arial" panose="020B0604020202020204" pitchFamily="34" charset="0"/>
                <a:ea typeface="Calibri" panose="020F0502020204030204" pitchFamily="34" charset="0"/>
                <a:cs typeface="Arial" panose="020B0604020202020204" pitchFamily="34" charset="0"/>
              </a:rPr>
              <a:t> </a:t>
            </a:r>
            <a:r>
              <a:rPr lang="nl-NL" sz="4400" b="1" dirty="0">
                <a:latin typeface="Arial" panose="020B0604020202020204" pitchFamily="34" charset="0"/>
                <a:ea typeface="Calibri" panose="020F0502020204030204" pitchFamily="34" charset="0"/>
                <a:cs typeface="Arial" panose="020B0604020202020204" pitchFamily="34" charset="0"/>
              </a:rPr>
              <a:t>+ x + 1</a:t>
            </a:r>
            <a:endParaRPr lang="en-US" sz="4400" b="1"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2394857" y="4157851"/>
            <a:ext cx="14435362"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Em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có</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nhận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xét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gì</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về</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đặc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điểm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chung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2 </a:t>
            </a:r>
            <a:r>
              <a:rPr lang="en-US" sz="4200" dirty="0" err="1">
                <a:latin typeface="Arial" panose="020B0604020202020204" pitchFamily="34" charset="0"/>
                <a:cs typeface="Arial" panose="020B0604020202020204" pitchFamily="34" charset="0"/>
              </a:rPr>
              <a:t>biểu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trên</a:t>
            </a:r>
            <a:r>
              <a:rPr lang="en-US" sz="4200" dirty="0">
                <a:latin typeface="Arial" panose="020B0604020202020204" pitchFamily="34" charset="0"/>
                <a:cs typeface="Arial" panose="020B0604020202020204" pitchFamily="34" charset="0"/>
              </a:rPr>
              <a:t>?</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444" y="3669436"/>
            <a:ext cx="1244397" cy="1244397"/>
          </a:xfrm>
          <a:prstGeom prst="rect">
            <a:avLst/>
          </a:prstGeom>
        </p:spPr>
      </p:pic>
      <p:sp>
        <p:nvSpPr>
          <p:cNvPr id="11" name="Rectangle 10"/>
          <p:cNvSpPr/>
          <p:nvPr/>
        </p:nvSpPr>
        <p:spPr>
          <a:xfrm>
            <a:off x="1425440" y="5572057"/>
            <a:ext cx="7198014" cy="4173450"/>
          </a:xfrm>
          <a:prstGeom prst="rect">
            <a:avLst/>
          </a:prstGeom>
        </p:spPr>
        <p:txBody>
          <a:bodyPr wrap="square">
            <a:spAutoFit/>
          </a:bodyPr>
          <a:lstStyle/>
          <a:p>
            <a:pPr algn="just">
              <a:lnSpc>
                <a:spcPct val="14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Vì</a:t>
            </a:r>
            <a:r>
              <a:rPr lang="en-US" sz="4200" dirty="0">
                <a:latin typeface="Arial" panose="020B0604020202020204" pitchFamily="34" charset="0"/>
                <a:ea typeface="Calibri" panose="020F0502020204030204" pitchFamily="34" charset="0"/>
                <a:cs typeface="Arial" panose="020B0604020202020204" pitchFamily="34" charset="0"/>
              </a:rPr>
              <a:t> a - b = a + (-b) </a:t>
            </a:r>
            <a:r>
              <a:rPr lang="en-US" sz="4200" dirty="0" err="1">
                <a:latin typeface="Arial" panose="020B0604020202020204" pitchFamily="34" charset="0"/>
                <a:ea typeface="Calibri" panose="020F0502020204030204" pitchFamily="34" charset="0"/>
                <a:cs typeface="Arial" panose="020B0604020202020204" pitchFamily="34" charset="0"/>
              </a:rPr>
              <a:t>nên</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4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A = 6x</a:t>
            </a:r>
            <a:r>
              <a:rPr lang="en-US" sz="4200" baseline="30000" dirty="0">
                <a:latin typeface="Arial" panose="020B0604020202020204" pitchFamily="34" charset="0"/>
                <a:ea typeface="Calibri" panose="020F0502020204030204" pitchFamily="34" charset="0"/>
                <a:cs typeface="Arial" panose="020B0604020202020204" pitchFamily="34" charset="0"/>
              </a:rPr>
              <a:t>3</a:t>
            </a:r>
            <a:r>
              <a:rPr lang="en-US" sz="4200" dirty="0">
                <a:latin typeface="Arial" panose="020B0604020202020204" pitchFamily="34" charset="0"/>
                <a:ea typeface="Calibri" panose="020F0502020204030204" pitchFamily="34" charset="0"/>
                <a:cs typeface="Arial" panose="020B0604020202020204" pitchFamily="34" charset="0"/>
              </a:rPr>
              <a:t> + (-5x)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(-4x</a:t>
            </a:r>
            <a:r>
              <a:rPr lang="en-US" sz="4200" baseline="30000" dirty="0">
                <a:latin typeface="Arial" panose="020B0604020202020204" pitchFamily="34" charset="0"/>
                <a:ea typeface="Calibri" panose="020F0502020204030204" pitchFamily="34" charset="0"/>
                <a:cs typeface="Arial" panose="020B0604020202020204" pitchFamily="34" charset="0"/>
              </a:rPr>
              <a:t>3</a:t>
            </a:r>
            <a:r>
              <a:rPr lang="en-US" sz="4200" dirty="0">
                <a:latin typeface="Arial" panose="020B0604020202020204" pitchFamily="34" charset="0"/>
                <a:ea typeface="Calibri" panose="020F0502020204030204" pitchFamily="34" charset="0"/>
                <a:cs typeface="Arial" panose="020B0604020202020204" pitchFamily="34" charset="0"/>
              </a:rPr>
              <a:t>) + </a:t>
            </a:r>
            <a:r>
              <a:rPr lang="en-US" sz="4200" dirty="0" smtClean="0">
                <a:latin typeface="Arial" panose="020B0604020202020204" pitchFamily="34" charset="0"/>
                <a:ea typeface="Calibri" panose="020F0502020204030204" pitchFamily="34" charset="0"/>
                <a:cs typeface="Arial" panose="020B0604020202020204" pitchFamily="34" charset="0"/>
              </a:rPr>
              <a:t>7</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4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Tương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smtClean="0">
                <a:latin typeface="Arial" panose="020B0604020202020204" pitchFamily="34" charset="0"/>
                <a:ea typeface="Calibri" panose="020F0502020204030204" pitchFamily="34" charset="0"/>
                <a:cs typeface="Arial" panose="020B0604020202020204" pitchFamily="34" charset="0"/>
              </a:rPr>
              <a:t>tự</a:t>
            </a:r>
            <a:r>
              <a:rPr lang="en-US" sz="4200" dirty="0" smtClean="0">
                <a:latin typeface="Arial" panose="020B0604020202020204" pitchFamily="34" charset="0"/>
                <a:ea typeface="Calibri" panose="020F0502020204030204" pitchFamily="34" charset="0"/>
                <a:cs typeface="Arial" panose="020B0604020202020204" pitchFamily="34" charset="0"/>
              </a:rPr>
              <a:t>: </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4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B = 2x</a:t>
            </a:r>
            <a:r>
              <a:rPr lang="en-US" sz="4200" baseline="30000" dirty="0">
                <a:latin typeface="Arial" panose="020B0604020202020204" pitchFamily="34" charset="0"/>
                <a:ea typeface="Calibri" panose="020F0502020204030204" pitchFamily="34" charset="0"/>
                <a:cs typeface="Arial" panose="020B0604020202020204" pitchFamily="34" charset="0"/>
              </a:rPr>
              <a:t>4</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smtClean="0">
                <a:latin typeface="Arial" panose="020B0604020202020204" pitchFamily="34" charset="0"/>
                <a:ea typeface="Calibri" panose="020F0502020204030204" pitchFamily="34" charset="0"/>
                <a:cs typeface="Arial" panose="020B0604020202020204" pitchFamily="34" charset="0"/>
              </a:rPr>
              <a:t>+ (-</a:t>
            </a:r>
            <a:r>
              <a:rPr lang="en-US" sz="4200" dirty="0">
                <a:latin typeface="Arial" panose="020B0604020202020204" pitchFamily="34" charset="0"/>
                <a:ea typeface="Calibri" panose="020F0502020204030204" pitchFamily="34" charset="0"/>
                <a:cs typeface="Arial" panose="020B0604020202020204" pitchFamily="34" charset="0"/>
              </a:rPr>
              <a:t>3x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x + 1</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2" name="Right Brace 11"/>
          <p:cNvSpPr/>
          <p:nvPr/>
        </p:nvSpPr>
        <p:spPr>
          <a:xfrm>
            <a:off x="8049407" y="5905500"/>
            <a:ext cx="629515" cy="3613994"/>
          </a:xfrm>
          <a:prstGeom prst="rightBrace">
            <a:avLst>
              <a:gd name="adj1" fmla="val 61153"/>
              <a:gd name="adj2" fmla="val 50000"/>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ight Arrow 12"/>
          <p:cNvSpPr/>
          <p:nvPr/>
        </p:nvSpPr>
        <p:spPr>
          <a:xfrm>
            <a:off x="8824740" y="7506723"/>
            <a:ext cx="545295" cy="30411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9454469" y="5593372"/>
            <a:ext cx="7842932" cy="3000821"/>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A, B </a:t>
            </a:r>
            <a:r>
              <a:rPr lang="vi-VN" sz="4200" dirty="0" smtClean="0">
                <a:latin typeface="Arial" panose="020B0604020202020204" pitchFamily="34" charset="0"/>
                <a:cs typeface="Arial" panose="020B0604020202020204" pitchFamily="34" charset="0"/>
              </a:rPr>
              <a:t>đều </a:t>
            </a:r>
            <a:r>
              <a:rPr lang="vi-VN" sz="4200" dirty="0">
                <a:latin typeface="Arial" panose="020B0604020202020204" pitchFamily="34" charset="0"/>
                <a:cs typeface="Arial" panose="020B0604020202020204" pitchFamily="34" charset="0"/>
              </a:rPr>
              <a:t>là tổng của </a:t>
            </a:r>
            <a:r>
              <a:rPr lang="vi-VN" sz="4200" dirty="0" smtClean="0">
                <a:latin typeface="Arial" panose="020B0604020202020204" pitchFamily="34" charset="0"/>
                <a:cs typeface="Arial" panose="020B0604020202020204" pitchFamily="34" charset="0"/>
              </a:rPr>
              <a:t>nh</a:t>
            </a:r>
            <a:r>
              <a:rPr lang="en-US" sz="4200" dirty="0" smtClean="0">
                <a:latin typeface="Arial" panose="020B0604020202020204" pitchFamily="34" charset="0"/>
                <a:cs typeface="Arial" panose="020B0604020202020204" pitchFamily="34" charset="0"/>
              </a:rPr>
              <a:t>ữ</a:t>
            </a:r>
            <a:r>
              <a:rPr lang="vi-VN" sz="4200" dirty="0" smtClean="0">
                <a:latin typeface="Arial" panose="020B0604020202020204" pitchFamily="34" charset="0"/>
                <a:cs typeface="Arial" panose="020B0604020202020204" pitchFamily="34" charset="0"/>
              </a:rPr>
              <a:t>ng </a:t>
            </a:r>
            <a:r>
              <a:rPr lang="vi-VN" sz="4200" dirty="0">
                <a:latin typeface="Arial" panose="020B0604020202020204" pitchFamily="34" charset="0"/>
                <a:cs typeface="Arial" panose="020B0604020202020204" pitchFamily="34" charset="0"/>
              </a:rPr>
              <a:t>đơn thức với biến x. Đó là những ví dụ về đa thức một biến.</a:t>
            </a:r>
            <a:endParaRPr lang="en-US" sz="4200" dirty="0">
              <a:latin typeface="Arial" panose="020B0604020202020204" pitchFamily="34" charset="0"/>
              <a:cs typeface="Arial" panose="020B0604020202020204" pitchFamily="34" charset="0"/>
            </a:endParaRPr>
          </a:p>
        </p:txBody>
      </p:sp>
      <p:sp>
        <p:nvSpPr>
          <p:cNvPr id="15" name="Rectangle 14"/>
          <p:cNvSpPr/>
          <p:nvPr/>
        </p:nvSpPr>
        <p:spPr>
          <a:xfrm>
            <a:off x="9363108" y="8707879"/>
            <a:ext cx="6771405" cy="738664"/>
          </a:xfrm>
          <a:prstGeom prst="rect">
            <a:avLst/>
          </a:prstGeom>
        </p:spPr>
        <p:txBody>
          <a:bodyPr wrap="none">
            <a:spAutoFit/>
          </a:bodyPr>
          <a:lstStyle/>
          <a:p>
            <a:r>
              <a:rPr lang="en-US" sz="4200" i="1" dirty="0" err="1">
                <a:solidFill>
                  <a:srgbClr val="C00000"/>
                </a:solidFill>
                <a:latin typeface="Arial" panose="020B0604020202020204" pitchFamily="34" charset="0"/>
                <a:cs typeface="Arial" panose="020B0604020202020204" pitchFamily="34" charset="0"/>
              </a:rPr>
              <a:t>Vậy</a:t>
            </a:r>
            <a:r>
              <a:rPr lang="en-US" sz="4200" i="1" dirty="0">
                <a:solidFill>
                  <a:srgbClr val="C00000"/>
                </a:solidFill>
                <a:latin typeface="Arial" panose="020B0604020202020204" pitchFamily="34" charset="0"/>
                <a:cs typeface="Arial" panose="020B0604020202020204" pitchFamily="34" charset="0"/>
              </a:rPr>
              <a:t> </a:t>
            </a:r>
            <a:r>
              <a:rPr lang="en-US" sz="4200" i="1" dirty="0" err="1">
                <a:solidFill>
                  <a:srgbClr val="C00000"/>
                </a:solidFill>
                <a:latin typeface="Arial" panose="020B0604020202020204" pitchFamily="34" charset="0"/>
                <a:cs typeface="Arial" panose="020B0604020202020204" pitchFamily="34" charset="0"/>
              </a:rPr>
              <a:t>đa</a:t>
            </a:r>
            <a:r>
              <a:rPr lang="en-US" sz="4200" i="1" dirty="0">
                <a:solidFill>
                  <a:srgbClr val="C00000"/>
                </a:solidFill>
                <a:latin typeface="Arial" panose="020B0604020202020204" pitchFamily="34" charset="0"/>
                <a:cs typeface="Arial" panose="020B0604020202020204" pitchFamily="34" charset="0"/>
              </a:rPr>
              <a:t> </a:t>
            </a:r>
            <a:r>
              <a:rPr lang="en-US" sz="4200" i="1" dirty="0" err="1">
                <a:solidFill>
                  <a:srgbClr val="C00000"/>
                </a:solidFill>
                <a:latin typeface="Arial" panose="020B0604020202020204" pitchFamily="34" charset="0"/>
                <a:cs typeface="Arial" panose="020B0604020202020204" pitchFamily="34" charset="0"/>
              </a:rPr>
              <a:t>thức</a:t>
            </a:r>
            <a:r>
              <a:rPr lang="en-US" sz="4200" i="1" dirty="0">
                <a:solidFill>
                  <a:srgbClr val="C00000"/>
                </a:solidFill>
                <a:latin typeface="Arial" panose="020B0604020202020204" pitchFamily="34" charset="0"/>
                <a:cs typeface="Arial" panose="020B0604020202020204" pitchFamily="34" charset="0"/>
              </a:rPr>
              <a:t> </a:t>
            </a:r>
            <a:r>
              <a:rPr lang="en-US" sz="4200" i="1" dirty="0" err="1">
                <a:solidFill>
                  <a:srgbClr val="C00000"/>
                </a:solidFill>
                <a:latin typeface="Arial" panose="020B0604020202020204" pitchFamily="34" charset="0"/>
                <a:cs typeface="Arial" panose="020B0604020202020204" pitchFamily="34" charset="0"/>
              </a:rPr>
              <a:t>một</a:t>
            </a:r>
            <a:r>
              <a:rPr lang="en-US" sz="4200" i="1" dirty="0">
                <a:solidFill>
                  <a:srgbClr val="C00000"/>
                </a:solidFill>
                <a:latin typeface="Arial" panose="020B0604020202020204" pitchFamily="34" charset="0"/>
                <a:cs typeface="Arial" panose="020B0604020202020204" pitchFamily="34" charset="0"/>
              </a:rPr>
              <a:t> </a:t>
            </a:r>
            <a:r>
              <a:rPr lang="en-US" sz="4200" i="1" dirty="0" err="1">
                <a:solidFill>
                  <a:srgbClr val="C00000"/>
                </a:solidFill>
                <a:latin typeface="Arial" panose="020B0604020202020204" pitchFamily="34" charset="0"/>
                <a:cs typeface="Arial" panose="020B0604020202020204" pitchFamily="34" charset="0"/>
              </a:rPr>
              <a:t>biến</a:t>
            </a:r>
            <a:r>
              <a:rPr lang="en-US" sz="4200" i="1" dirty="0">
                <a:solidFill>
                  <a:srgbClr val="C00000"/>
                </a:solidFill>
                <a:latin typeface="Arial" panose="020B0604020202020204" pitchFamily="34" charset="0"/>
                <a:cs typeface="Arial" panose="020B0604020202020204" pitchFamily="34" charset="0"/>
              </a:rPr>
              <a:t> </a:t>
            </a:r>
            <a:r>
              <a:rPr lang="en-US" sz="4200" i="1" dirty="0" err="1">
                <a:solidFill>
                  <a:srgbClr val="C00000"/>
                </a:solidFill>
                <a:latin typeface="Arial" panose="020B0604020202020204" pitchFamily="34" charset="0"/>
                <a:cs typeface="Arial" panose="020B0604020202020204" pitchFamily="34" charset="0"/>
              </a:rPr>
              <a:t>là</a:t>
            </a:r>
            <a:r>
              <a:rPr lang="en-US" sz="4200" i="1" dirty="0">
                <a:solidFill>
                  <a:srgbClr val="C00000"/>
                </a:solidFill>
                <a:latin typeface="Arial" panose="020B0604020202020204" pitchFamily="34" charset="0"/>
                <a:cs typeface="Arial" panose="020B0604020202020204" pitchFamily="34" charset="0"/>
              </a:rPr>
              <a:t> </a:t>
            </a:r>
            <a:r>
              <a:rPr lang="en-US" sz="4200" i="1" dirty="0" err="1">
                <a:solidFill>
                  <a:srgbClr val="C00000"/>
                </a:solidFill>
                <a:latin typeface="Arial" panose="020B0604020202020204" pitchFamily="34" charset="0"/>
                <a:cs typeface="Arial" panose="020B0604020202020204" pitchFamily="34" charset="0"/>
              </a:rPr>
              <a:t>gì</a:t>
            </a:r>
            <a:r>
              <a:rPr lang="en-US" sz="4200" i="1" dirty="0">
                <a:solidFill>
                  <a:srgbClr val="C0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31270726"/>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anim calcmode="lin" valueType="num">
                                      <p:cBhvr>
                                        <p:cTn id="33" dur="500" fill="hold"/>
                                        <p:tgtEl>
                                          <p:spTgt spid="8"/>
                                        </p:tgtEl>
                                        <p:attrNameLst>
                                          <p:attrName>ppt_x</p:attrName>
                                        </p:attrNameLst>
                                      </p:cBhvr>
                                      <p:tavLst>
                                        <p:tav tm="0">
                                          <p:val>
                                            <p:strVal val="#ppt_x"/>
                                          </p:val>
                                        </p:tav>
                                        <p:tav tm="100000">
                                          <p:val>
                                            <p:strVal val="#ppt_x"/>
                                          </p:val>
                                        </p:tav>
                                      </p:tavLst>
                                    </p:anim>
                                    <p:anim calcmode="lin" valueType="num">
                                      <p:cBhvr>
                                        <p:cTn id="3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par>
                                <p:cTn id="40" presetID="14" presetClass="entr" presetSubtype="10" fill="hold" nodeType="with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42" dur="500"/>
                                        <p:tgtEl>
                                          <p:spTgt spid="11">
                                            <p:txEl>
                                              <p:pRg st="0" end="0"/>
                                            </p:txEl>
                                          </p:spTgt>
                                        </p:tgtEl>
                                      </p:cBhvr>
                                    </p:animEffect>
                                  </p:childTnLst>
                                </p:cTn>
                              </p:par>
                              <p:par>
                                <p:cTn id="43" presetID="14" presetClass="entr" presetSubtype="10" fill="hold" nodeType="withEffect">
                                  <p:stCondLst>
                                    <p:cond delay="0"/>
                                  </p:stCondLst>
                                  <p:childTnLst>
                                    <p:set>
                                      <p:cBhvr>
                                        <p:cTn id="44"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45" dur="500"/>
                                        <p:tgtEl>
                                          <p:spTgt spid="11">
                                            <p:txEl>
                                              <p:pRg st="1" end="1"/>
                                            </p:txEl>
                                          </p:spTgt>
                                        </p:tgtEl>
                                      </p:cBhvr>
                                    </p:animEffect>
                                  </p:childTnLst>
                                </p:cTn>
                              </p:par>
                              <p:par>
                                <p:cTn id="46" presetID="14" presetClass="entr" presetSubtype="10" fill="hold" nodeType="withEffect">
                                  <p:stCondLst>
                                    <p:cond delay="0"/>
                                  </p:stCondLst>
                                  <p:childTnLst>
                                    <p:set>
                                      <p:cBhvr>
                                        <p:cTn id="47" dur="1" fill="hold">
                                          <p:stCondLst>
                                            <p:cond delay="0"/>
                                          </p:stCondLst>
                                        </p:cTn>
                                        <p:tgtEl>
                                          <p:spTgt spid="11">
                                            <p:txEl>
                                              <p:pRg st="2" end="2"/>
                                            </p:txEl>
                                          </p:spTgt>
                                        </p:tgtEl>
                                        <p:attrNameLst>
                                          <p:attrName>style.visibility</p:attrName>
                                        </p:attrNameLst>
                                      </p:cBhvr>
                                      <p:to>
                                        <p:strVal val="visible"/>
                                      </p:to>
                                    </p:set>
                                    <p:animEffect transition="in" filter="randombar(horizontal)">
                                      <p:cBhvr>
                                        <p:cTn id="48" dur="500"/>
                                        <p:tgtEl>
                                          <p:spTgt spid="11">
                                            <p:txEl>
                                              <p:pRg st="2" end="2"/>
                                            </p:txEl>
                                          </p:spTgt>
                                        </p:tgtEl>
                                      </p:cBhvr>
                                    </p:animEffect>
                                  </p:childTnLst>
                                </p:cTn>
                              </p:par>
                              <p:par>
                                <p:cTn id="49" presetID="14" presetClass="entr" presetSubtype="10" fill="hold" nodeType="withEffect">
                                  <p:stCondLst>
                                    <p:cond delay="0"/>
                                  </p:stCondLst>
                                  <p:childTnLst>
                                    <p:set>
                                      <p:cBhvr>
                                        <p:cTn id="50" dur="1" fill="hold">
                                          <p:stCondLst>
                                            <p:cond delay="0"/>
                                          </p:stCondLst>
                                        </p:cTn>
                                        <p:tgtEl>
                                          <p:spTgt spid="11">
                                            <p:txEl>
                                              <p:pRg st="3" end="3"/>
                                            </p:txEl>
                                          </p:spTgt>
                                        </p:tgtEl>
                                        <p:attrNameLst>
                                          <p:attrName>style.visibility</p:attrName>
                                        </p:attrNameLst>
                                      </p:cBhvr>
                                      <p:to>
                                        <p:strVal val="visible"/>
                                      </p:to>
                                    </p:set>
                                    <p:animEffect transition="in" filter="randombar(horizontal)">
                                      <p:cBhvr>
                                        <p:cTn id="51" dur="500"/>
                                        <p:tgtEl>
                                          <p:spTgt spid="11">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6"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arn(inHorizontal)">
                                      <p:cBhvr>
                                        <p:cTn id="56" dur="500"/>
                                        <p:tgtEl>
                                          <p:spTgt spid="12"/>
                                        </p:tgtEl>
                                      </p:cBhvr>
                                    </p:animEffect>
                                  </p:childTnLst>
                                </p:cTn>
                              </p:par>
                            </p:childTnLst>
                          </p:cTn>
                        </p:par>
                        <p:par>
                          <p:cTn id="57" fill="hold">
                            <p:stCondLst>
                              <p:cond delay="500"/>
                            </p:stCondLst>
                            <p:childTnLst>
                              <p:par>
                                <p:cTn id="58" presetID="12" presetClass="entr" presetSubtype="8" fill="hold" grpId="0" nodeType="after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additive="base">
                                        <p:cTn id="60" dur="500"/>
                                        <p:tgtEl>
                                          <p:spTgt spid="13"/>
                                        </p:tgtEl>
                                        <p:attrNameLst>
                                          <p:attrName>ppt_x</p:attrName>
                                        </p:attrNameLst>
                                      </p:cBhvr>
                                      <p:tavLst>
                                        <p:tav tm="0">
                                          <p:val>
                                            <p:strVal val="#ppt_x-#ppt_w*1.125000"/>
                                          </p:val>
                                        </p:tav>
                                        <p:tav tm="100000">
                                          <p:val>
                                            <p:strVal val="#ppt_x"/>
                                          </p:val>
                                        </p:tav>
                                      </p:tavLst>
                                    </p:anim>
                                    <p:animEffect transition="in" filter="wipe(right)">
                                      <p:cBhvr>
                                        <p:cTn id="61" dur="500"/>
                                        <p:tgtEl>
                                          <p:spTgt spid="13"/>
                                        </p:tgtEl>
                                      </p:cBhvr>
                                    </p:animEffect>
                                  </p:childTnLst>
                                </p:cTn>
                              </p:par>
                            </p:childTnLst>
                          </p:cTn>
                        </p:par>
                        <p:par>
                          <p:cTn id="62" fill="hold">
                            <p:stCondLst>
                              <p:cond delay="1000"/>
                            </p:stCondLst>
                            <p:childTnLst>
                              <p:par>
                                <p:cTn id="63" presetID="10" presetClass="entr" presetSubtype="0" fill="hold" grpId="0" nodeType="after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 calcmode="lin" valueType="num">
                                      <p:cBhvr additive="base">
                                        <p:cTn id="70" dur="500" fill="hold"/>
                                        <p:tgtEl>
                                          <p:spTgt spid="15"/>
                                        </p:tgtEl>
                                        <p:attrNameLst>
                                          <p:attrName>ppt_x</p:attrName>
                                        </p:attrNameLst>
                                      </p:cBhvr>
                                      <p:tavLst>
                                        <p:tav tm="0">
                                          <p:val>
                                            <p:strVal val="#ppt_x"/>
                                          </p:val>
                                        </p:tav>
                                        <p:tav tm="100000">
                                          <p:val>
                                            <p:strVal val="#ppt_x"/>
                                          </p:val>
                                        </p:tav>
                                      </p:tavLst>
                                    </p:anim>
                                    <p:anim calcmode="lin" valueType="num">
                                      <p:cBhvr additive="base">
                                        <p:cTn id="7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8" grpId="0"/>
      <p:bldP spid="5" grpId="0"/>
      <p:bldP spid="6" grpId="0"/>
      <p:bldP spid="7" grpId="0"/>
      <p:bldP spid="8" grpId="0"/>
      <p:bldP spid="12" grpId="0" animBg="1"/>
      <p:bldP spid="13" grpId="0" animBg="1"/>
      <p:bldP spid="1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a:xfrm>
            <a:off x="1676400" y="2789390"/>
            <a:ext cx="14935200" cy="5835426"/>
          </a:xfrm>
          <a:prstGeom prst="roundRect">
            <a:avLst>
              <a:gd name="adj" fmla="val 11681"/>
            </a:avLst>
          </a:prstGeom>
          <a:solidFill>
            <a:schemeClr val="accent3">
              <a:lumMod val="20000"/>
              <a:lumOff val="80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6781800" y="-2306337"/>
            <a:ext cx="4612673" cy="4612673"/>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15" name="Group 15"/>
          <p:cNvGrpSpPr/>
          <p:nvPr/>
        </p:nvGrpSpPr>
        <p:grpSpPr>
          <a:xfrm>
            <a:off x="-542873" y="9772650"/>
            <a:ext cx="19373747" cy="1024347"/>
            <a:chOff x="0" y="0"/>
            <a:chExt cx="5102551" cy="269787"/>
          </a:xfrm>
        </p:grpSpPr>
        <p:sp>
          <p:nvSpPr>
            <p:cNvPr id="16" name="Freeform 16"/>
            <p:cNvSpPr/>
            <p:nvPr/>
          </p:nvSpPr>
          <p:spPr>
            <a:xfrm>
              <a:off x="0" y="0"/>
              <a:ext cx="5102551" cy="269787"/>
            </a:xfrm>
            <a:custGeom>
              <a:avLst/>
              <a:gdLst/>
              <a:ahLst/>
              <a:cxnLst/>
              <a:rect l="l" t="t" r="r" b="b"/>
              <a:pathLst>
                <a:path w="5102551" h="269787">
                  <a:moveTo>
                    <a:pt x="0" y="0"/>
                  </a:moveTo>
                  <a:lnTo>
                    <a:pt x="5102551" y="0"/>
                  </a:lnTo>
                  <a:lnTo>
                    <a:pt x="5102551" y="269787"/>
                  </a:lnTo>
                  <a:lnTo>
                    <a:pt x="0" y="269787"/>
                  </a:lnTo>
                  <a:close/>
                </a:path>
              </a:pathLst>
            </a:custGeom>
            <a:solidFill>
              <a:srgbClr val="3884FD"/>
            </a:solidFill>
          </p:spPr>
        </p:sp>
        <p:sp>
          <p:nvSpPr>
            <p:cNvPr id="17" name="TextBox 17"/>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grpSp>
        <p:nvGrpSpPr>
          <p:cNvPr id="20" name="Group 20"/>
          <p:cNvGrpSpPr/>
          <p:nvPr/>
        </p:nvGrpSpPr>
        <p:grpSpPr>
          <a:xfrm>
            <a:off x="17459971" y="4152900"/>
            <a:ext cx="1656057" cy="1656057"/>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8DC52"/>
            </a:solidFill>
          </p:spPr>
        </p:sp>
        <p:sp>
          <p:nvSpPr>
            <p:cNvPr id="22" name="TextBox 22"/>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sp>
        <p:nvSpPr>
          <p:cNvPr id="23" name="TextBox 22"/>
          <p:cNvSpPr txBox="1"/>
          <p:nvPr/>
        </p:nvSpPr>
        <p:spPr>
          <a:xfrm>
            <a:off x="7214239" y="665463"/>
            <a:ext cx="3747797"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Khái</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niệm</a:t>
            </a:r>
            <a:r>
              <a:rPr lang="en-US" sz="4400" b="1" dirty="0" smtClean="0">
                <a:latin typeface="Arial" panose="020B0604020202020204" pitchFamily="34" charset="0"/>
                <a:cs typeface="Arial" panose="020B0604020202020204" pitchFamily="34" charset="0"/>
              </a:rPr>
              <a:t>:</a:t>
            </a:r>
            <a:endParaRPr lang="en-US" sz="4400" b="1" dirty="0">
              <a:latin typeface="Arial" panose="020B0604020202020204" pitchFamily="34" charset="0"/>
              <a:cs typeface="Arial" panose="020B0604020202020204" pitchFamily="34" charset="0"/>
            </a:endParaRPr>
          </a:p>
        </p:txBody>
      </p:sp>
      <p:sp>
        <p:nvSpPr>
          <p:cNvPr id="24" name="Rectangle 23"/>
          <p:cNvSpPr/>
          <p:nvPr/>
        </p:nvSpPr>
        <p:spPr>
          <a:xfrm>
            <a:off x="2725434" y="3121780"/>
            <a:ext cx="12725400" cy="5170646"/>
          </a:xfrm>
          <a:prstGeom prst="rect">
            <a:avLst/>
          </a:prstGeom>
        </p:spPr>
        <p:txBody>
          <a:bodyPr wrap="square">
            <a:spAutoFit/>
          </a:bodyPr>
          <a:lstStyle/>
          <a:p>
            <a:pPr marL="571500" indent="-571500" algn="just">
              <a:lnSpc>
                <a:spcPct val="150000"/>
              </a:lnSpc>
              <a:buFont typeface="Wingdings" panose="05000000000000000000" pitchFamily="2" charset="2"/>
              <a:buChar char="§"/>
            </a:pPr>
            <a:r>
              <a:rPr lang="vi-VN" sz="4400" dirty="0" smtClean="0">
                <a:solidFill>
                  <a:srgbClr val="C00000"/>
                </a:solidFill>
                <a:latin typeface="Arial" panose="020B0604020202020204" pitchFamily="34" charset="0"/>
                <a:cs typeface="Arial" panose="020B0604020202020204" pitchFamily="34" charset="0"/>
              </a:rPr>
              <a:t>Đa </a:t>
            </a:r>
            <a:r>
              <a:rPr lang="vi-VN" sz="4400" dirty="0">
                <a:solidFill>
                  <a:srgbClr val="C00000"/>
                </a:solidFill>
                <a:latin typeface="Arial" panose="020B0604020202020204" pitchFamily="34" charset="0"/>
                <a:cs typeface="Arial" panose="020B0604020202020204" pitchFamily="34" charset="0"/>
              </a:rPr>
              <a:t>thức một biến </a:t>
            </a:r>
            <a:r>
              <a:rPr lang="vi-VN" sz="4400" dirty="0">
                <a:latin typeface="Arial" panose="020B0604020202020204" pitchFamily="34" charset="0"/>
                <a:cs typeface="Arial" panose="020B0604020202020204" pitchFamily="34" charset="0"/>
              </a:rPr>
              <a:t>(</a:t>
            </a:r>
            <a:r>
              <a:rPr lang="vi-VN" sz="4400" dirty="0">
                <a:solidFill>
                  <a:srgbClr val="C00000"/>
                </a:solidFill>
                <a:latin typeface="Arial" panose="020B0604020202020204" pitchFamily="34" charset="0"/>
                <a:cs typeface="Arial" panose="020B0604020202020204" pitchFamily="34" charset="0"/>
              </a:rPr>
              <a:t>đa thức</a:t>
            </a:r>
            <a:r>
              <a:rPr lang="vi-VN" sz="4400" dirty="0">
                <a:latin typeface="Arial" panose="020B0604020202020204" pitchFamily="34" charset="0"/>
                <a:cs typeface="Arial" panose="020B0604020202020204" pitchFamily="34" charset="0"/>
              </a:rPr>
              <a:t>) là tổng của những đơn thức cùng một biến; mỗi đơn thức trong tổng gọi là một </a:t>
            </a:r>
            <a:r>
              <a:rPr lang="vi-VN" sz="4400" dirty="0">
                <a:solidFill>
                  <a:srgbClr val="C00000"/>
                </a:solidFill>
                <a:latin typeface="Arial" panose="020B0604020202020204" pitchFamily="34" charset="0"/>
                <a:cs typeface="Arial" panose="020B0604020202020204" pitchFamily="34" charset="0"/>
              </a:rPr>
              <a:t>hạng tử </a:t>
            </a:r>
            <a:r>
              <a:rPr lang="vi-VN" sz="4400" dirty="0">
                <a:latin typeface="Arial" panose="020B0604020202020204" pitchFamily="34" charset="0"/>
                <a:cs typeface="Arial" panose="020B0604020202020204" pitchFamily="34" charset="0"/>
              </a:rPr>
              <a:t>của đa thức đó.</a:t>
            </a:r>
          </a:p>
          <a:p>
            <a:pPr marL="571500" indent="-571500" algn="just">
              <a:lnSpc>
                <a:spcPct val="150000"/>
              </a:lnSpc>
              <a:buFont typeface="Wingdings" panose="05000000000000000000" pitchFamily="2" charset="2"/>
              <a:buChar char="§"/>
            </a:pPr>
            <a:r>
              <a:rPr lang="vi-VN" sz="4400" dirty="0" smtClean="0">
                <a:latin typeface="Arial" panose="020B0604020202020204" pitchFamily="34" charset="0"/>
                <a:cs typeface="Arial" panose="020B0604020202020204" pitchFamily="34" charset="0"/>
              </a:rPr>
              <a:t>Số </a:t>
            </a:r>
            <a:r>
              <a:rPr lang="vi-VN" sz="4400" dirty="0">
                <a:latin typeface="Arial" panose="020B0604020202020204" pitchFamily="34" charset="0"/>
                <a:cs typeface="Arial" panose="020B0604020202020204" pitchFamily="34" charset="0"/>
              </a:rPr>
              <a:t>0 cũng được coi là một đa thức, gọi là </a:t>
            </a:r>
            <a:r>
              <a:rPr lang="vi-VN" sz="4400" dirty="0">
                <a:solidFill>
                  <a:srgbClr val="C00000"/>
                </a:solidFill>
                <a:latin typeface="Arial" panose="020B0604020202020204" pitchFamily="34" charset="0"/>
                <a:cs typeface="Arial" panose="020B0604020202020204" pitchFamily="34" charset="0"/>
              </a:rPr>
              <a:t>đa thức </a:t>
            </a:r>
            <a:r>
              <a:rPr lang="vi-VN" sz="4400" i="1" dirty="0">
                <a:solidFill>
                  <a:srgbClr val="C00000"/>
                </a:solidFill>
                <a:latin typeface="Arial" panose="020B0604020202020204" pitchFamily="34" charset="0"/>
                <a:cs typeface="Arial" panose="020B0604020202020204" pitchFamily="34" charset="0"/>
              </a:rPr>
              <a:t>không</a:t>
            </a:r>
            <a:r>
              <a:rPr lang="vi-VN" sz="4400" dirty="0">
                <a:latin typeface="Arial" panose="020B0604020202020204" pitchFamily="34" charset="0"/>
                <a:cs typeface="Arial" panose="020B0604020202020204" pitchFamily="34" charset="0"/>
              </a:rPr>
              <a:t>.</a:t>
            </a:r>
          </a:p>
        </p:txBody>
      </p:sp>
      <p:grpSp>
        <p:nvGrpSpPr>
          <p:cNvPr id="27" name="Group 20"/>
          <p:cNvGrpSpPr/>
          <p:nvPr/>
        </p:nvGrpSpPr>
        <p:grpSpPr>
          <a:xfrm>
            <a:off x="-831722" y="1143724"/>
            <a:ext cx="1656057" cy="1656057"/>
            <a:chOff x="0" y="0"/>
            <a:chExt cx="812800" cy="812800"/>
          </a:xfrm>
        </p:grpSpPr>
        <p:sp>
          <p:nvSpPr>
            <p:cNvPr id="28"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8DC52"/>
            </a:solidFill>
          </p:spPr>
        </p:sp>
        <p:sp>
          <p:nvSpPr>
            <p:cNvPr id="29" name="TextBox 22"/>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pic>
        <p:nvPicPr>
          <p:cNvPr id="30" name="Picture 29"/>
          <p:cNvPicPr>
            <a:picLocks noChangeAspect="1"/>
          </p:cNvPicPr>
          <p:nvPr/>
        </p:nvPicPr>
        <p:blipFill>
          <a:blip r:embed="rId2"/>
          <a:stretch>
            <a:fillRect/>
          </a:stretch>
        </p:blipFill>
        <p:spPr>
          <a:xfrm>
            <a:off x="14215175" y="7612017"/>
            <a:ext cx="2471317" cy="2357988"/>
          </a:xfrm>
          <a:prstGeom prst="rect">
            <a:avLst/>
          </a:prstGeom>
        </p:spPr>
      </p:pic>
      <p:pic>
        <p:nvPicPr>
          <p:cNvPr id="31" name="Picture 30"/>
          <p:cNvPicPr>
            <a:picLocks noChangeAspect="1"/>
          </p:cNvPicPr>
          <p:nvPr/>
        </p:nvPicPr>
        <p:blipFill>
          <a:blip r:embed="rId3"/>
          <a:stretch>
            <a:fillRect/>
          </a:stretch>
        </p:blipFill>
        <p:spPr>
          <a:xfrm flipH="1">
            <a:off x="3025025" y="665463"/>
            <a:ext cx="1604242" cy="2123927"/>
          </a:xfrm>
          <a:prstGeom prst="rect">
            <a:avLst/>
          </a:prstGeom>
        </p:spPr>
      </p:pic>
    </p:spTree>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24">
                                            <p:txEl>
                                              <p:pRg st="0" end="0"/>
                                            </p:txEl>
                                          </p:spTgt>
                                        </p:tgtEl>
                                        <p:attrNameLst>
                                          <p:attrName>style.visibility</p:attrName>
                                        </p:attrNameLst>
                                      </p:cBhvr>
                                      <p:to>
                                        <p:strVal val="visible"/>
                                      </p:to>
                                    </p:set>
                                    <p:animEffect transition="in" filter="wipe(left)">
                                      <p:cBhvr>
                                        <p:cTn id="14" dur="500"/>
                                        <p:tgtEl>
                                          <p:spTgt spid="2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24">
                                            <p:txEl>
                                              <p:pRg st="1" end="1"/>
                                            </p:txEl>
                                          </p:spTgt>
                                        </p:tgtEl>
                                        <p:attrNameLst>
                                          <p:attrName>style.visibility</p:attrName>
                                        </p:attrNameLst>
                                      </p:cBhvr>
                                      <p:to>
                                        <p:strVal val="visible"/>
                                      </p:to>
                                    </p:set>
                                    <p:animEffect transition="in" filter="fade">
                                      <p:cBhvr>
                                        <p:cTn id="19" dur="500"/>
                                        <p:tgtEl>
                                          <p:spTgt spid="24">
                                            <p:txEl>
                                              <p:pRg st="1" end="1"/>
                                            </p:txEl>
                                          </p:spTgt>
                                        </p:tgtEl>
                                      </p:cBhvr>
                                    </p:animEffect>
                                    <p:anim calcmode="lin" valueType="num">
                                      <p:cBhvr>
                                        <p:cTn id="20" dur="500" fill="hold"/>
                                        <p:tgtEl>
                                          <p:spTgt spid="24">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2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4523589" y="7626896"/>
            <a:ext cx="3785193" cy="3785193"/>
          </a:xfrm>
          <a:prstGeom prst="rect">
            <a:avLst/>
          </a:prstGeom>
        </p:spPr>
      </p:pic>
      <p:grpSp>
        <p:nvGrpSpPr>
          <p:cNvPr id="7" name="Group 7"/>
          <p:cNvGrpSpPr/>
          <p:nvPr/>
        </p:nvGrpSpPr>
        <p:grpSpPr>
          <a:xfrm>
            <a:off x="-2389552" y="-3477278"/>
            <a:ext cx="5665144" cy="5665144"/>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9" name="TextBox 9"/>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4" name="Group 14"/>
          <p:cNvGrpSpPr/>
          <p:nvPr/>
        </p:nvGrpSpPr>
        <p:grpSpPr>
          <a:xfrm>
            <a:off x="-802520" y="9772650"/>
            <a:ext cx="19893040" cy="1135624"/>
            <a:chOff x="0" y="0"/>
            <a:chExt cx="5239319" cy="299094"/>
          </a:xfrm>
        </p:grpSpPr>
        <p:sp>
          <p:nvSpPr>
            <p:cNvPr id="15" name="Freeform 15"/>
            <p:cNvSpPr/>
            <p:nvPr/>
          </p:nvSpPr>
          <p:spPr>
            <a:xfrm>
              <a:off x="0" y="0"/>
              <a:ext cx="5239319" cy="299094"/>
            </a:xfrm>
            <a:custGeom>
              <a:avLst/>
              <a:gdLst/>
              <a:ahLst/>
              <a:cxnLst/>
              <a:rect l="l" t="t" r="r" b="b"/>
              <a:pathLst>
                <a:path w="5239319" h="299094">
                  <a:moveTo>
                    <a:pt x="0" y="0"/>
                  </a:moveTo>
                  <a:lnTo>
                    <a:pt x="5239319" y="0"/>
                  </a:lnTo>
                  <a:lnTo>
                    <a:pt x="5239319" y="299094"/>
                  </a:lnTo>
                  <a:lnTo>
                    <a:pt x="0" y="299094"/>
                  </a:lnTo>
                  <a:close/>
                </a:path>
              </a:pathLst>
            </a:custGeom>
            <a:solidFill>
              <a:srgbClr val="F8DC52"/>
            </a:solidFill>
          </p:spPr>
        </p:sp>
        <p:sp>
          <p:nvSpPr>
            <p:cNvPr id="16" name="TextBox 16"/>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23" name="Group 22"/>
          <p:cNvGrpSpPr/>
          <p:nvPr/>
        </p:nvGrpSpPr>
        <p:grpSpPr>
          <a:xfrm>
            <a:off x="1241368" y="863694"/>
            <a:ext cx="3580115" cy="2667001"/>
            <a:chOff x="443020" y="5978333"/>
            <a:chExt cx="3109937" cy="2316743"/>
          </a:xfrm>
        </p:grpSpPr>
        <p:pic>
          <p:nvPicPr>
            <p:cNvPr id="21" name="Picture 20"/>
            <p:cNvPicPr>
              <a:picLocks noChangeAspect="1"/>
            </p:cNvPicPr>
            <p:nvPr/>
          </p:nvPicPr>
          <p:blipFill>
            <a:blip r:embed="rId4"/>
            <a:stretch>
              <a:fillRect/>
            </a:stretch>
          </p:blipFill>
          <p:spPr>
            <a:xfrm>
              <a:off x="443020" y="5978333"/>
              <a:ext cx="3109937" cy="2316743"/>
            </a:xfrm>
            <a:prstGeom prst="rect">
              <a:avLst/>
            </a:prstGeom>
          </p:spPr>
        </p:pic>
        <p:sp>
          <p:nvSpPr>
            <p:cNvPr id="22" name="TextBox 21"/>
            <p:cNvSpPr txBox="1"/>
            <p:nvPr/>
          </p:nvSpPr>
          <p:spPr>
            <a:xfrm>
              <a:off x="1340808" y="6684178"/>
              <a:ext cx="1547258" cy="721138"/>
            </a:xfrm>
            <a:prstGeom prst="rect">
              <a:avLst/>
            </a:prstGeom>
            <a:noFill/>
          </p:spPr>
          <p:txBody>
            <a:bodyPr wrap="square" rtlCol="0">
              <a:spAutoFit/>
            </a:bodyPr>
            <a:lstStyle/>
            <a:p>
              <a:pPr algn="ctr">
                <a:lnSpc>
                  <a:spcPct val="120000"/>
                </a:lnSpc>
              </a:pPr>
              <a:r>
                <a:rPr lang="en-US" sz="4400" b="1" dirty="0" err="1" smtClean="0">
                  <a:solidFill>
                    <a:srgbClr val="C00000"/>
                  </a:solidFill>
                  <a:latin typeface="Arial" panose="020B0604020202020204" pitchFamily="34" charset="0"/>
                  <a:cs typeface="Arial" panose="020B0604020202020204" pitchFamily="34" charset="0"/>
                </a:rPr>
                <a:t>Chú</a:t>
              </a:r>
              <a:r>
                <a:rPr lang="en-US" sz="4400" b="1" dirty="0" smtClean="0">
                  <a:solidFill>
                    <a:srgbClr val="C00000"/>
                  </a:solidFill>
                  <a:latin typeface="Arial" panose="020B0604020202020204" pitchFamily="34" charset="0"/>
                  <a:cs typeface="Arial" panose="020B0604020202020204" pitchFamily="34" charset="0"/>
                </a:rPr>
                <a:t> ý</a:t>
              </a:r>
            </a:p>
          </p:txBody>
        </p:sp>
      </p:grpSp>
      <p:grpSp>
        <p:nvGrpSpPr>
          <p:cNvPr id="5" name="Group 4"/>
          <p:cNvGrpSpPr/>
          <p:nvPr/>
        </p:nvGrpSpPr>
        <p:grpSpPr>
          <a:xfrm>
            <a:off x="5715000" y="1937833"/>
            <a:ext cx="9372600" cy="1353142"/>
            <a:chOff x="5638800" y="1656758"/>
            <a:chExt cx="9372600" cy="1353142"/>
          </a:xfrm>
        </p:grpSpPr>
        <p:sp>
          <p:nvSpPr>
            <p:cNvPr id="4" name="Rounded Rectangular Callout 3"/>
            <p:cNvSpPr/>
            <p:nvPr/>
          </p:nvSpPr>
          <p:spPr>
            <a:xfrm>
              <a:off x="5638800" y="1656758"/>
              <a:ext cx="9372600" cy="1353142"/>
            </a:xfrm>
            <a:prstGeom prst="wedgeRoundRectCallout">
              <a:avLst>
                <a:gd name="adj1" fmla="val 54333"/>
                <a:gd name="adj2" fmla="val 47142"/>
                <a:gd name="adj3" fmla="val 16667"/>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886224" y="1948608"/>
              <a:ext cx="8877751" cy="769441"/>
            </a:xfrm>
            <a:prstGeom prst="rect">
              <a:avLst/>
            </a:prstGeom>
          </p:spPr>
          <p:txBody>
            <a:bodyPr wrap="none">
              <a:spAutoFit/>
            </a:bodyPr>
            <a:lstStyle/>
            <a:p>
              <a:r>
                <a:rPr lang="vi-VN" sz="4400" dirty="0">
                  <a:latin typeface="Arial" panose="020B0604020202020204" pitchFamily="34" charset="0"/>
                  <a:cs typeface="Arial" panose="020B0604020202020204" pitchFamily="34" charset="0"/>
                </a:rPr>
                <a:t>Một đơn thức cũng là một đa thức.</a:t>
              </a:r>
              <a:endParaRPr lang="en-US" sz="4400" dirty="0">
                <a:latin typeface="Arial" panose="020B0604020202020204" pitchFamily="34" charset="0"/>
                <a:cs typeface="Arial" panose="020B0604020202020204" pitchFamily="34" charset="0"/>
              </a:endParaRPr>
            </a:p>
          </p:txBody>
        </p:sp>
      </p:grpSp>
      <p:pic>
        <p:nvPicPr>
          <p:cNvPr id="6" name="Picture 5"/>
          <p:cNvPicPr>
            <a:picLocks noChangeAspect="1"/>
          </p:cNvPicPr>
          <p:nvPr/>
        </p:nvPicPr>
        <p:blipFill>
          <a:blip r:embed="rId5"/>
          <a:stretch>
            <a:fillRect/>
          </a:stretch>
        </p:blipFill>
        <p:spPr>
          <a:xfrm>
            <a:off x="15520330" y="2481904"/>
            <a:ext cx="2115981" cy="2201158"/>
          </a:xfrm>
          <a:prstGeom prst="rect">
            <a:avLst/>
          </a:prstGeom>
        </p:spPr>
      </p:pic>
      <p:sp>
        <p:nvSpPr>
          <p:cNvPr id="10" name="Rectangle 9"/>
          <p:cNvSpPr/>
          <p:nvPr/>
        </p:nvSpPr>
        <p:spPr>
          <a:xfrm>
            <a:off x="2283580" y="4274858"/>
            <a:ext cx="13335000" cy="2123658"/>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Ta thường kí hiệu đa thức bằng một chữ cái in hoa. Đôi khi còn viết thêm kí hiệu biến trong ngoặc đơn.</a:t>
            </a:r>
            <a:endParaRPr lang="en-US" sz="4400" dirty="0">
              <a:latin typeface="Arial" panose="020B0604020202020204" pitchFamily="34" charset="0"/>
              <a:cs typeface="Arial" panose="020B0604020202020204" pitchFamily="34" charset="0"/>
            </a:endParaRPr>
          </a:p>
        </p:txBody>
      </p:sp>
      <p:sp>
        <p:nvSpPr>
          <p:cNvPr id="11" name="TextBox 10"/>
          <p:cNvSpPr txBox="1"/>
          <p:nvPr/>
        </p:nvSpPr>
        <p:spPr>
          <a:xfrm>
            <a:off x="2283581" y="6699016"/>
            <a:ext cx="1772490" cy="769441"/>
          </a:xfrm>
          <a:prstGeom prst="rect">
            <a:avLst/>
          </a:prstGeom>
          <a:noFill/>
        </p:spPr>
        <p:txBody>
          <a:bodyPr wrap="square" rtlCol="0">
            <a:spAutoFit/>
          </a:bodyPr>
          <a:lstStyle/>
          <a:p>
            <a:r>
              <a:rPr lang="en-US" sz="4400" b="1" u="sng" dirty="0" err="1" smtClean="0">
                <a:latin typeface="Arial" panose="020B0604020202020204" pitchFamily="34" charset="0"/>
                <a:cs typeface="Arial" panose="020B0604020202020204" pitchFamily="34" charset="0"/>
              </a:rPr>
              <a:t>Ví</a:t>
            </a:r>
            <a:r>
              <a:rPr lang="en-US" sz="4400" b="1" u="sng" dirty="0" smtClean="0">
                <a:latin typeface="Arial" panose="020B0604020202020204" pitchFamily="34" charset="0"/>
                <a:cs typeface="Arial" panose="020B0604020202020204" pitchFamily="34" charset="0"/>
              </a:rPr>
              <a:t> </a:t>
            </a:r>
            <a:r>
              <a:rPr lang="en-US" sz="4400" b="1" u="sng" dirty="0" err="1" smtClean="0">
                <a:latin typeface="Arial" panose="020B0604020202020204" pitchFamily="34" charset="0"/>
                <a:cs typeface="Arial" panose="020B0604020202020204" pitchFamily="34" charset="0"/>
              </a:rPr>
              <a:t>dụ</a:t>
            </a:r>
            <a:r>
              <a:rPr lang="en-US" sz="4400" b="1" u="sng" dirty="0" smtClean="0">
                <a:latin typeface="Arial" panose="020B0604020202020204" pitchFamily="34" charset="0"/>
                <a:cs typeface="Arial" panose="020B0604020202020204" pitchFamily="34" charset="0"/>
              </a:rPr>
              <a:t>:</a:t>
            </a:r>
            <a:endParaRPr lang="en-US" sz="4400" b="1" u="sng" dirty="0">
              <a:latin typeface="Arial" panose="020B0604020202020204" pitchFamily="34" charset="0"/>
              <a:cs typeface="Arial" panose="020B0604020202020204" pitchFamily="34" charset="0"/>
            </a:endParaRPr>
          </a:p>
        </p:txBody>
      </p:sp>
      <p:sp>
        <p:nvSpPr>
          <p:cNvPr id="12" name="Rectangle 11"/>
          <p:cNvSpPr/>
          <p:nvPr/>
        </p:nvSpPr>
        <p:spPr>
          <a:xfrm>
            <a:off x="5475431" y="7468457"/>
            <a:ext cx="7337137" cy="1107996"/>
          </a:xfrm>
          <a:prstGeom prst="rect">
            <a:avLst/>
          </a:prstGeom>
        </p:spPr>
        <p:txBody>
          <a:bodyPr wrap="none">
            <a:spAutoFit/>
          </a:bodyPr>
          <a:lstStyle/>
          <a:p>
            <a:pPr algn="ctr" fontAlgn="base">
              <a:lnSpc>
                <a:spcPct val="150000"/>
              </a:lnSpc>
              <a:spcBef>
                <a:spcPts val="600"/>
              </a:spcBef>
              <a:spcAft>
                <a:spcPts val="600"/>
              </a:spcAft>
            </a:pPr>
            <a:r>
              <a:rPr lang="en-US" sz="4400" b="1" dirty="0">
                <a:latin typeface="Arial" panose="020B0604020202020204" pitchFamily="34" charset="0"/>
                <a:ea typeface="Calibri" panose="020F0502020204030204" pitchFamily="34" charset="0"/>
                <a:cs typeface="Arial" panose="020B0604020202020204" pitchFamily="34" charset="0"/>
              </a:rPr>
              <a:t>A </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b="1" dirty="0">
                <a:latin typeface="Arial" panose="020B0604020202020204" pitchFamily="34" charset="0"/>
                <a:ea typeface="Calibri" panose="020F0502020204030204" pitchFamily="34" charset="0"/>
                <a:cs typeface="Arial" panose="020B0604020202020204" pitchFamily="34" charset="0"/>
              </a:rPr>
              <a:t>A(x) </a:t>
            </a:r>
            <a:r>
              <a:rPr lang="en-US" sz="4400" dirty="0">
                <a:latin typeface="Arial" panose="020B0604020202020204" pitchFamily="34" charset="0"/>
                <a:ea typeface="Calibri" panose="020F0502020204030204" pitchFamily="34" charset="0"/>
                <a:cs typeface="Arial" panose="020B0604020202020204" pitchFamily="34" charset="0"/>
              </a:rPr>
              <a:t>= 6x</a:t>
            </a:r>
            <a:r>
              <a:rPr lang="en-US" sz="4400" baseline="30000" dirty="0">
                <a:latin typeface="Arial" panose="020B0604020202020204" pitchFamily="34" charset="0"/>
                <a:ea typeface="Calibri" panose="020F0502020204030204" pitchFamily="34" charset="0"/>
                <a:cs typeface="Arial" panose="020B0604020202020204" pitchFamily="34" charset="0"/>
              </a:rPr>
              <a:t>3</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smtClean="0">
                <a:latin typeface="Arial" panose="020B0604020202020204" pitchFamily="34" charset="0"/>
                <a:ea typeface="Calibri" panose="020F0502020204030204" pitchFamily="34" charset="0"/>
                <a:cs typeface="Arial" panose="020B0604020202020204" pitchFamily="34" charset="0"/>
              </a:rPr>
              <a:t>- 5x</a:t>
            </a:r>
            <a:r>
              <a:rPr lang="en-US" sz="4400" baseline="30000" dirty="0" smtClean="0">
                <a:latin typeface="Arial" panose="020B0604020202020204" pitchFamily="34" charset="0"/>
                <a:ea typeface="Calibri" panose="020F0502020204030204" pitchFamily="34" charset="0"/>
                <a:cs typeface="Arial" panose="020B0604020202020204" pitchFamily="34" charset="0"/>
              </a:rPr>
              <a:t>2</a:t>
            </a:r>
            <a:r>
              <a:rPr lang="en-US" sz="4400" dirty="0" smtClean="0">
                <a:latin typeface="Arial" panose="020B0604020202020204" pitchFamily="34" charset="0"/>
                <a:ea typeface="Calibri" panose="020F0502020204030204" pitchFamily="34" charset="0"/>
                <a:cs typeface="Arial" panose="020B0604020202020204" pitchFamily="34" charset="0"/>
              </a:rPr>
              <a:t> - 4x</a:t>
            </a:r>
            <a:r>
              <a:rPr lang="en-US" sz="4400" baseline="30000" dirty="0" smtClean="0">
                <a:latin typeface="Arial" panose="020B0604020202020204" pitchFamily="34" charset="0"/>
                <a:ea typeface="Calibri" panose="020F0502020204030204" pitchFamily="34" charset="0"/>
                <a:cs typeface="Arial" panose="020B0604020202020204" pitchFamily="34" charset="0"/>
              </a:rPr>
              <a:t>3</a:t>
            </a:r>
            <a:r>
              <a:rPr lang="en-US" sz="4400" dirty="0" smtClean="0">
                <a:latin typeface="Arial" panose="020B0604020202020204" pitchFamily="34" charset="0"/>
                <a:ea typeface="Calibri" panose="020F0502020204030204" pitchFamily="34" charset="0"/>
                <a:cs typeface="Arial" panose="020B0604020202020204" pitchFamily="34" charset="0"/>
              </a:rPr>
              <a:t> </a:t>
            </a:r>
            <a:r>
              <a:rPr lang="en-US" sz="4400" dirty="0">
                <a:latin typeface="Arial" panose="020B0604020202020204" pitchFamily="34" charset="0"/>
                <a:ea typeface="Calibri" panose="020F0502020204030204" pitchFamily="34" charset="0"/>
                <a:cs typeface="Arial" panose="020B0604020202020204" pitchFamily="34" charset="0"/>
              </a:rPr>
              <a:t>+ 7</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6097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anim calcmode="lin" valueType="num">
                                      <p:cBhvr>
                                        <p:cTn id="15" dur="500" fill="hold"/>
                                        <p:tgtEl>
                                          <p:spTgt spid="6"/>
                                        </p:tgtEl>
                                        <p:attrNameLst>
                                          <p:attrName>ppt_x</p:attrName>
                                        </p:attrNameLst>
                                      </p:cBhvr>
                                      <p:tavLst>
                                        <p:tav tm="0">
                                          <p:val>
                                            <p:strVal val="#ppt_x"/>
                                          </p:val>
                                        </p:tav>
                                        <p:tav tm="100000">
                                          <p:val>
                                            <p:strVal val="#ppt_x"/>
                                          </p:val>
                                        </p:tav>
                                      </p:tavLst>
                                    </p:anim>
                                    <p:anim calcmode="lin" valueType="num">
                                      <p:cBhvr>
                                        <p:cTn id="16" dur="5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anim calcmode="lin" valueType="num">
                                      <p:cBhvr>
                                        <p:cTn id="20" dur="500" fill="hold"/>
                                        <p:tgtEl>
                                          <p:spTgt spid="5"/>
                                        </p:tgtEl>
                                        <p:attrNameLst>
                                          <p:attrName>ppt_x</p:attrName>
                                        </p:attrNameLst>
                                      </p:cBhvr>
                                      <p:tavLst>
                                        <p:tav tm="0">
                                          <p:val>
                                            <p:strVal val="#ppt_x"/>
                                          </p:val>
                                        </p:tav>
                                        <p:tav tm="100000">
                                          <p:val>
                                            <p:strVal val="#ppt_x"/>
                                          </p:val>
                                        </p:tav>
                                      </p:tavLst>
                                    </p:anim>
                                    <p:anim calcmode="lin" valueType="num">
                                      <p:cBhvr>
                                        <p:cTn id="21"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p:tgtEl>
                                          <p:spTgt spid="11"/>
                                        </p:tgtEl>
                                        <p:attrNameLst>
                                          <p:attrName>ppt_y</p:attrName>
                                        </p:attrNameLst>
                                      </p:cBhvr>
                                      <p:tavLst>
                                        <p:tav tm="0">
                                          <p:val>
                                            <p:strVal val="#ppt_y+#ppt_h*1.125000"/>
                                          </p:val>
                                        </p:tav>
                                        <p:tav tm="100000">
                                          <p:val>
                                            <p:strVal val="#ppt_y"/>
                                          </p:val>
                                        </p:tav>
                                      </p:tavLst>
                                    </p:anim>
                                    <p:animEffect transition="in" filter="wipe(up)">
                                      <p:cBhvr>
                                        <p:cTn id="32" dur="500"/>
                                        <p:tgtEl>
                                          <p:spTgt spid="11"/>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66800" y="0"/>
            <a:ext cx="7159315" cy="7159315"/>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pic>
        <p:nvPicPr>
          <p:cNvPr id="28" name="Picture 2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217124" y="2141019"/>
            <a:ext cx="8223151" cy="12885279"/>
          </a:xfrm>
          <a:prstGeom prst="rect">
            <a:avLst/>
          </a:prstGeom>
        </p:spPr>
      </p:pic>
      <p:grpSp>
        <p:nvGrpSpPr>
          <p:cNvPr id="32" name="Group 32"/>
          <p:cNvGrpSpPr/>
          <p:nvPr/>
        </p:nvGrpSpPr>
        <p:grpSpPr>
          <a:xfrm>
            <a:off x="-858158" y="9772650"/>
            <a:ext cx="20004317" cy="1117078"/>
            <a:chOff x="0" y="0"/>
            <a:chExt cx="5268627" cy="294210"/>
          </a:xfrm>
        </p:grpSpPr>
        <p:sp>
          <p:nvSpPr>
            <p:cNvPr id="33" name="Freeform 33"/>
            <p:cNvSpPr/>
            <p:nvPr/>
          </p:nvSpPr>
          <p:spPr>
            <a:xfrm>
              <a:off x="0" y="0"/>
              <a:ext cx="5268626" cy="294210"/>
            </a:xfrm>
            <a:custGeom>
              <a:avLst/>
              <a:gdLst/>
              <a:ahLst/>
              <a:cxnLst/>
              <a:rect l="l" t="t" r="r" b="b"/>
              <a:pathLst>
                <a:path w="5268626" h="294210">
                  <a:moveTo>
                    <a:pt x="0" y="0"/>
                  </a:moveTo>
                  <a:lnTo>
                    <a:pt x="5268626" y="0"/>
                  </a:lnTo>
                  <a:lnTo>
                    <a:pt x="5268626" y="294210"/>
                  </a:lnTo>
                  <a:lnTo>
                    <a:pt x="0" y="294210"/>
                  </a:lnTo>
                  <a:close/>
                </a:path>
              </a:pathLst>
            </a:custGeom>
            <a:solidFill>
              <a:srgbClr val="3884FD"/>
            </a:solidFill>
          </p:spPr>
        </p:sp>
        <p:sp>
          <p:nvSpPr>
            <p:cNvPr id="34" name="TextBox 34"/>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sp>
        <p:nvSpPr>
          <p:cNvPr id="35" name="Rectangle 34"/>
          <p:cNvSpPr/>
          <p:nvPr/>
        </p:nvSpPr>
        <p:spPr>
          <a:xfrm>
            <a:off x="1446053" y="2677836"/>
            <a:ext cx="6400800" cy="3139321"/>
          </a:xfrm>
          <a:prstGeom prst="rect">
            <a:avLst/>
          </a:prstGeom>
        </p:spPr>
        <p:txBody>
          <a:bodyPr wrap="square">
            <a:spAutoFit/>
          </a:bodyPr>
          <a:lstStyle/>
          <a:p>
            <a:pPr algn="ctr">
              <a:lnSpc>
                <a:spcPct val="150000"/>
              </a:lnSpc>
            </a:pP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thực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phải</a:t>
            </a:r>
            <a:r>
              <a:rPr lang="en-US" sz="4400" dirty="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là</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 </a:t>
            </a:r>
            <a:endParaRPr lang="en-US" sz="4400" dirty="0" smtClean="0">
              <a:latin typeface="Arial" panose="020B0604020202020204" pitchFamily="34" charset="0"/>
              <a:cs typeface="Arial" panose="020B0604020202020204" pitchFamily="34" charset="0"/>
            </a:endParaRPr>
          </a:p>
          <a:p>
            <a:pPr algn="ctr">
              <a:lnSpc>
                <a:spcPct val="150000"/>
              </a:lnSpc>
            </a:pPr>
            <a:r>
              <a:rPr lang="en-US" sz="4400" dirty="0" err="1" smtClean="0">
                <a:latin typeface="Arial" panose="020B0604020202020204" pitchFamily="34" charset="0"/>
                <a:cs typeface="Arial" panose="020B0604020202020204" pitchFamily="34" charset="0"/>
              </a:rPr>
              <a:t>Tại</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sao</a:t>
            </a:r>
            <a:r>
              <a:rPr lang="en-US" sz="4400" dirty="0">
                <a:latin typeface="Arial" panose="020B0604020202020204" pitchFamily="34" charset="0"/>
                <a:cs typeface="Arial" panose="020B0604020202020204" pitchFamily="34" charset="0"/>
              </a:rPr>
              <a:t>?</a:t>
            </a:r>
          </a:p>
        </p:txBody>
      </p:sp>
      <p:pic>
        <p:nvPicPr>
          <p:cNvPr id="36" name="Picture 35"/>
          <p:cNvPicPr>
            <a:picLocks noChangeAspect="1"/>
          </p:cNvPicPr>
          <p:nvPr/>
        </p:nvPicPr>
        <p:blipFill>
          <a:blip r:embed="rId4"/>
          <a:stretch>
            <a:fillRect/>
          </a:stretch>
        </p:blipFill>
        <p:spPr>
          <a:xfrm>
            <a:off x="3440983" y="1028700"/>
            <a:ext cx="2410940" cy="1297834"/>
          </a:xfrm>
          <a:prstGeom prst="rect">
            <a:avLst/>
          </a:prstGeom>
        </p:spPr>
      </p:pic>
      <p:sp>
        <p:nvSpPr>
          <p:cNvPr id="37" name="Rectangle 36"/>
          <p:cNvSpPr/>
          <p:nvPr/>
        </p:nvSpPr>
        <p:spPr>
          <a:xfrm>
            <a:off x="9812016" y="4914900"/>
            <a:ext cx="7033365" cy="4154984"/>
          </a:xfrm>
          <a:prstGeom prst="rect">
            <a:avLst/>
          </a:prstGeom>
        </p:spPr>
        <p:txBody>
          <a:bodyPr wrap="square">
            <a:spAutoFit/>
          </a:bodyPr>
          <a:lstStyle/>
          <a:p>
            <a:pPr algn="just">
              <a:lnSpc>
                <a:spcPct val="150000"/>
              </a:lnSpc>
            </a:pPr>
            <a:r>
              <a:rPr lang="vi-VN" sz="4400">
                <a:latin typeface="Arial" panose="020B0604020202020204" pitchFamily="34" charset="0"/>
                <a:cs typeface="Arial" panose="020B0604020202020204" pitchFamily="34" charset="0"/>
              </a:rPr>
              <a:t>Mỗi số thực là một đơn thức, mà một đơn thức cũng là một đa thức nên mỗi số thực là một đa thức.</a:t>
            </a:r>
            <a:endParaRPr lang="en-US" sz="4400" dirty="0">
              <a:latin typeface="Arial" panose="020B0604020202020204" pitchFamily="34" charset="0"/>
              <a:cs typeface="Arial" panose="020B0604020202020204" pitchFamily="34" charset="0"/>
            </a:endParaRPr>
          </a:p>
        </p:txBody>
      </p:sp>
      <p:pic>
        <p:nvPicPr>
          <p:cNvPr id="38" name="Picture 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92176" y="2945880"/>
            <a:ext cx="1673044" cy="1720618"/>
          </a:xfrm>
          <a:prstGeom prst="rect">
            <a:avLst/>
          </a:prstGeom>
        </p:spPr>
      </p:pic>
      <p:pic>
        <p:nvPicPr>
          <p:cNvPr id="39" name="Picture 38"/>
          <p:cNvPicPr>
            <a:picLocks noChangeAspect="1"/>
          </p:cNvPicPr>
          <p:nvPr/>
        </p:nvPicPr>
        <p:blipFill>
          <a:blip r:embed="rId6"/>
          <a:stretch>
            <a:fillRect/>
          </a:stretch>
        </p:blipFill>
        <p:spPr>
          <a:xfrm>
            <a:off x="3655426" y="6839431"/>
            <a:ext cx="4688410" cy="4999490"/>
          </a:xfrm>
          <a:prstGeom prst="rect">
            <a:avLst/>
          </a:prstGeom>
        </p:spPr>
      </p:pic>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anim calcmode="lin" valueType="num">
                                      <p:cBhvr>
                                        <p:cTn id="22" dur="500" fill="hold"/>
                                        <p:tgtEl>
                                          <p:spTgt spid="38"/>
                                        </p:tgtEl>
                                        <p:attrNameLst>
                                          <p:attrName>ppt_x</p:attrName>
                                        </p:attrNameLst>
                                      </p:cBhvr>
                                      <p:tavLst>
                                        <p:tav tm="0">
                                          <p:val>
                                            <p:strVal val="#ppt_x"/>
                                          </p:val>
                                        </p:tav>
                                        <p:tav tm="100000">
                                          <p:val>
                                            <p:strVal val="#ppt_x"/>
                                          </p:val>
                                        </p:tav>
                                      </p:tavLst>
                                    </p:anim>
                                    <p:anim calcmode="lin" valueType="num">
                                      <p:cBhvr>
                                        <p:cTn id="23" dur="500" fill="hold"/>
                                        <p:tgtEl>
                                          <p:spTgt spid="3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anim calcmode="lin" valueType="num">
                                      <p:cBhvr>
                                        <p:cTn id="27" dur="500" fill="hold"/>
                                        <p:tgtEl>
                                          <p:spTgt spid="37"/>
                                        </p:tgtEl>
                                        <p:attrNameLst>
                                          <p:attrName>ppt_x</p:attrName>
                                        </p:attrNameLst>
                                      </p:cBhvr>
                                      <p:tavLst>
                                        <p:tav tm="0">
                                          <p:val>
                                            <p:strVal val="#ppt_x"/>
                                          </p:val>
                                        </p:tav>
                                        <p:tav tm="100000">
                                          <p:val>
                                            <p:strVal val="#ppt_x"/>
                                          </p:val>
                                        </p:tav>
                                      </p:tavLst>
                                    </p:anim>
                                    <p:anim calcmode="lin" valueType="num">
                                      <p:cBhvr>
                                        <p:cTn id="28" dur="500" fill="hold"/>
                                        <p:tgtEl>
                                          <p:spTgt spid="3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anim calcmode="lin" valueType="num">
                                      <p:cBhvr>
                                        <p:cTn id="32" dur="500" fill="hold"/>
                                        <p:tgtEl>
                                          <p:spTgt spid="28"/>
                                        </p:tgtEl>
                                        <p:attrNameLst>
                                          <p:attrName>ppt_x</p:attrName>
                                        </p:attrNameLst>
                                      </p:cBhvr>
                                      <p:tavLst>
                                        <p:tav tm="0">
                                          <p:val>
                                            <p:strVal val="#ppt_x"/>
                                          </p:val>
                                        </p:tav>
                                        <p:tav tm="100000">
                                          <p:val>
                                            <p:strVal val="#ppt_x"/>
                                          </p:val>
                                        </p:tav>
                                      </p:tavLst>
                                    </p:anim>
                                    <p:anim calcmode="lin" valueType="num">
                                      <p:cBhvr>
                                        <p:cTn id="33"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9"/>
          <p:cNvGrpSpPr/>
          <p:nvPr/>
        </p:nvGrpSpPr>
        <p:grpSpPr>
          <a:xfrm>
            <a:off x="15316200" y="-2568883"/>
            <a:ext cx="5137765" cy="5137765"/>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21" name="TextBox 21"/>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22" name="Group 22"/>
          <p:cNvGrpSpPr/>
          <p:nvPr/>
        </p:nvGrpSpPr>
        <p:grpSpPr>
          <a:xfrm>
            <a:off x="-246135" y="9772650"/>
            <a:ext cx="18780269" cy="746154"/>
            <a:chOff x="0" y="0"/>
            <a:chExt cx="4946244" cy="196518"/>
          </a:xfrm>
        </p:grpSpPr>
        <p:sp>
          <p:nvSpPr>
            <p:cNvPr id="23" name="Freeform 23"/>
            <p:cNvSpPr/>
            <p:nvPr/>
          </p:nvSpPr>
          <p:spPr>
            <a:xfrm>
              <a:off x="0" y="0"/>
              <a:ext cx="4946244" cy="196518"/>
            </a:xfrm>
            <a:custGeom>
              <a:avLst/>
              <a:gdLst/>
              <a:ahLst/>
              <a:cxnLst/>
              <a:rect l="l" t="t" r="r" b="b"/>
              <a:pathLst>
                <a:path w="4946244" h="196518">
                  <a:moveTo>
                    <a:pt x="0" y="0"/>
                  </a:moveTo>
                  <a:lnTo>
                    <a:pt x="4946244" y="0"/>
                  </a:lnTo>
                  <a:lnTo>
                    <a:pt x="4946244" y="196518"/>
                  </a:lnTo>
                  <a:lnTo>
                    <a:pt x="0" y="196518"/>
                  </a:lnTo>
                  <a:close/>
                </a:path>
              </a:pathLst>
            </a:custGeom>
            <a:solidFill>
              <a:srgbClr val="3884FD"/>
            </a:solidFill>
          </p:spPr>
        </p:sp>
        <p:sp>
          <p:nvSpPr>
            <p:cNvPr id="24" name="TextBox 24"/>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grpSp>
        <p:nvGrpSpPr>
          <p:cNvPr id="26" name="Group 25"/>
          <p:cNvGrpSpPr/>
          <p:nvPr/>
        </p:nvGrpSpPr>
        <p:grpSpPr>
          <a:xfrm>
            <a:off x="962423" y="765853"/>
            <a:ext cx="4790384" cy="1568113"/>
            <a:chOff x="1148108" y="696975"/>
            <a:chExt cx="4790384" cy="1280489"/>
          </a:xfrm>
        </p:grpSpPr>
        <p:sp>
          <p:nvSpPr>
            <p:cNvPr id="3" name="Freeform 3"/>
            <p:cNvSpPr/>
            <p:nvPr/>
          </p:nvSpPr>
          <p:spPr>
            <a:xfrm>
              <a:off x="1148108" y="696975"/>
              <a:ext cx="4790384" cy="1280489"/>
            </a:xfrm>
            <a:custGeom>
              <a:avLst/>
              <a:gdLst/>
              <a:ahLst/>
              <a:cxnLst/>
              <a:rect l="l" t="t" r="r" b="b"/>
              <a:pathLst>
                <a:path w="2294644" h="407051">
                  <a:moveTo>
                    <a:pt x="2294644" y="326"/>
                  </a:moveTo>
                  <a:cubicBezTo>
                    <a:pt x="2221831" y="0"/>
                    <a:pt x="2154410" y="38659"/>
                    <a:pt x="2117909" y="101663"/>
                  </a:cubicBezTo>
                  <a:cubicBezTo>
                    <a:pt x="2081408" y="164667"/>
                    <a:pt x="2081408" y="242385"/>
                    <a:pt x="2117909" y="305389"/>
                  </a:cubicBezTo>
                  <a:cubicBezTo>
                    <a:pt x="2154410" y="368393"/>
                    <a:pt x="2221831" y="407052"/>
                    <a:pt x="2294644"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F8DC52"/>
            </a:solidFill>
          </p:spPr>
        </p:sp>
        <p:sp>
          <p:nvSpPr>
            <p:cNvPr id="25" name="TextBox 24"/>
            <p:cNvSpPr txBox="1"/>
            <p:nvPr/>
          </p:nvSpPr>
          <p:spPr>
            <a:xfrm>
              <a:off x="2286000" y="952498"/>
              <a:ext cx="2514600"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Ví</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dụ</a:t>
              </a:r>
              <a:r>
                <a:rPr lang="en-US" sz="4400" b="1" dirty="0" smtClean="0">
                  <a:latin typeface="Arial" panose="020B0604020202020204" pitchFamily="34" charset="0"/>
                  <a:cs typeface="Arial" panose="020B0604020202020204" pitchFamily="34" charset="0"/>
                </a:rPr>
                <a:t> 1</a:t>
              </a:r>
              <a:endParaRPr lang="en-US" sz="4400" b="1" dirty="0">
                <a:latin typeface="Arial" panose="020B0604020202020204" pitchFamily="34" charset="0"/>
                <a:cs typeface="Arial" panose="020B0604020202020204" pitchFamily="34" charset="0"/>
              </a:endParaRPr>
            </a:p>
          </p:txBody>
        </p:sp>
      </p:grpSp>
      <p:sp>
        <p:nvSpPr>
          <p:cNvPr id="28" name="Rectangle 27"/>
          <p:cNvSpPr/>
          <p:nvPr/>
        </p:nvSpPr>
        <p:spPr>
          <a:xfrm>
            <a:off x="6243326" y="586409"/>
            <a:ext cx="8848537" cy="1927002"/>
          </a:xfrm>
          <a:prstGeom prst="rect">
            <a:avLst/>
          </a:prstGeom>
        </p:spPr>
        <p:txBody>
          <a:bodyPr wrap="square">
            <a:spAutoFit/>
          </a:bodyPr>
          <a:lstStyle/>
          <a:p>
            <a:pPr algn="just">
              <a:lnSpc>
                <a:spcPct val="150000"/>
              </a:lnSpc>
            </a:pPr>
            <a:r>
              <a:rPr lang="nl-NL" sz="4200" dirty="0">
                <a:latin typeface="Arial" panose="020B0604020202020204" pitchFamily="34" charset="0"/>
                <a:ea typeface="Calibri" panose="020F0502020204030204" pitchFamily="34" charset="0"/>
              </a:rPr>
              <a:t>Đa thức 2x</a:t>
            </a:r>
            <a:r>
              <a:rPr lang="nl-NL" sz="4200" baseline="30000" dirty="0">
                <a:latin typeface="Arial" panose="020B0604020202020204" pitchFamily="34" charset="0"/>
                <a:ea typeface="Calibri" panose="020F0502020204030204" pitchFamily="34" charset="0"/>
              </a:rPr>
              <a:t>3</a:t>
            </a:r>
            <a:r>
              <a:rPr lang="nl-NL" sz="4200" dirty="0">
                <a:latin typeface="Arial" panose="020B0604020202020204" pitchFamily="34" charset="0"/>
                <a:ea typeface="Calibri" panose="020F0502020204030204" pitchFamily="34" charset="0"/>
              </a:rPr>
              <a:t> – 5x</a:t>
            </a:r>
            <a:r>
              <a:rPr lang="nl-NL" sz="4200" baseline="30000" dirty="0">
                <a:latin typeface="Arial" panose="020B0604020202020204" pitchFamily="34" charset="0"/>
                <a:ea typeface="Calibri" panose="020F0502020204030204" pitchFamily="34" charset="0"/>
              </a:rPr>
              <a:t>2</a:t>
            </a:r>
            <a:r>
              <a:rPr lang="nl-NL" sz="4200" dirty="0">
                <a:latin typeface="Arial" panose="020B0604020202020204" pitchFamily="34" charset="0"/>
                <a:ea typeface="Calibri" panose="020F0502020204030204" pitchFamily="34" charset="0"/>
              </a:rPr>
              <a:t> + 7 có ba hạng tử là 2x</a:t>
            </a:r>
            <a:r>
              <a:rPr lang="nl-NL" sz="4200" baseline="30000" dirty="0">
                <a:latin typeface="Arial" panose="020B0604020202020204" pitchFamily="34" charset="0"/>
                <a:ea typeface="Calibri" panose="020F0502020204030204" pitchFamily="34" charset="0"/>
              </a:rPr>
              <a:t>3</a:t>
            </a:r>
            <a:r>
              <a:rPr lang="nl-NL" sz="4200" dirty="0">
                <a:latin typeface="Arial" panose="020B0604020202020204" pitchFamily="34" charset="0"/>
                <a:ea typeface="Calibri" panose="020F0502020204030204" pitchFamily="34" charset="0"/>
              </a:rPr>
              <a:t>; -5x</a:t>
            </a:r>
            <a:r>
              <a:rPr lang="nl-NL" sz="4200" baseline="30000" dirty="0">
                <a:latin typeface="Arial" panose="020B0604020202020204" pitchFamily="34" charset="0"/>
                <a:ea typeface="Calibri" panose="020F0502020204030204" pitchFamily="34" charset="0"/>
              </a:rPr>
              <a:t>2</a:t>
            </a:r>
            <a:r>
              <a:rPr lang="nl-NL" sz="4200" dirty="0">
                <a:latin typeface="Arial" panose="020B0604020202020204" pitchFamily="34" charset="0"/>
                <a:ea typeface="Calibri" panose="020F0502020204030204" pitchFamily="34" charset="0"/>
              </a:rPr>
              <a:t> và 7.</a:t>
            </a:r>
            <a:endParaRPr lang="en-US" sz="4200" dirty="0"/>
          </a:p>
        </p:txBody>
      </p:sp>
      <p:sp>
        <p:nvSpPr>
          <p:cNvPr id="29" name="Rectangle 28"/>
          <p:cNvSpPr/>
          <p:nvPr/>
        </p:nvSpPr>
        <p:spPr>
          <a:xfrm>
            <a:off x="1296915" y="2922616"/>
            <a:ext cx="12737782" cy="738664"/>
          </a:xfrm>
          <a:prstGeom prst="rect">
            <a:avLst/>
          </a:prstGeom>
        </p:spPr>
        <p:txBody>
          <a:bodyPr wrap="none">
            <a:spAutoFit/>
          </a:bodyPr>
          <a:lstStyle/>
          <a:p>
            <a:r>
              <a:rPr lang="en-US" sz="4200" i="1" dirty="0" err="1">
                <a:solidFill>
                  <a:srgbClr val="002060"/>
                </a:solidFill>
                <a:latin typeface="Arial" panose="020B0604020202020204" pitchFamily="34" charset="0"/>
                <a:cs typeface="Arial" panose="020B0604020202020204" pitchFamily="34" charset="0"/>
              </a:rPr>
              <a:t>Á</a:t>
            </a:r>
            <a:r>
              <a:rPr lang="en-US" sz="4200" i="1" dirty="0" err="1" smtClean="0">
                <a:solidFill>
                  <a:srgbClr val="002060"/>
                </a:solidFill>
                <a:latin typeface="Arial" panose="020B0604020202020204" pitchFamily="34" charset="0"/>
                <a:cs typeface="Arial" panose="020B0604020202020204" pitchFamily="34" charset="0"/>
              </a:rPr>
              <a:t>p</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dụng</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kiến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thức</a:t>
            </a:r>
            <a:r>
              <a:rPr lang="en-US" sz="4200" i="1" dirty="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đã</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học</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hoàn</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thành</a:t>
            </a:r>
            <a:r>
              <a:rPr lang="en-US" sz="4200" i="1" dirty="0" smtClean="0">
                <a:solidFill>
                  <a:srgbClr val="002060"/>
                </a:solidFill>
                <a:latin typeface="Arial" panose="020B0604020202020204" pitchFamily="34" charset="0"/>
                <a:cs typeface="Arial" panose="020B0604020202020204" pitchFamily="34" charset="0"/>
              </a:rPr>
              <a:t> </a:t>
            </a:r>
            <a:r>
              <a:rPr lang="en-US" sz="4200" b="1" i="1" dirty="0" err="1" smtClean="0">
                <a:solidFill>
                  <a:srgbClr val="002060"/>
                </a:solidFill>
                <a:latin typeface="Arial" panose="020B0604020202020204" pitchFamily="34" charset="0"/>
                <a:cs typeface="Arial" panose="020B0604020202020204" pitchFamily="34" charset="0"/>
              </a:rPr>
              <a:t>Luyện</a:t>
            </a:r>
            <a:r>
              <a:rPr lang="en-US" sz="4200" b="1" i="1" dirty="0" smtClean="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tập</a:t>
            </a:r>
            <a:r>
              <a:rPr lang="en-US" sz="4200" b="1" i="1" dirty="0">
                <a:solidFill>
                  <a:srgbClr val="002060"/>
                </a:solidFill>
                <a:latin typeface="Arial" panose="020B0604020202020204" pitchFamily="34" charset="0"/>
                <a:cs typeface="Arial" panose="020B0604020202020204" pitchFamily="34" charset="0"/>
              </a:rPr>
              <a:t> 2</a:t>
            </a:r>
            <a:r>
              <a:rPr lang="en-US" sz="4200" i="1" dirty="0">
                <a:solidFill>
                  <a:srgbClr val="002060"/>
                </a:solidFill>
                <a:latin typeface="Arial" panose="020B0604020202020204" pitchFamily="34" charset="0"/>
                <a:cs typeface="Arial" panose="020B0604020202020204" pitchFamily="34" charset="0"/>
              </a:rPr>
              <a:t>. </a:t>
            </a:r>
          </a:p>
        </p:txBody>
      </p:sp>
      <p:pic>
        <p:nvPicPr>
          <p:cNvPr id="30" name="Picture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66949" y="2511592"/>
            <a:ext cx="1560711" cy="1560711"/>
          </a:xfrm>
          <a:prstGeom prst="rect">
            <a:avLst/>
          </a:prstGeom>
        </p:spPr>
      </p:pic>
      <p:sp>
        <p:nvSpPr>
          <p:cNvPr id="31" name="Rounded Rectangle 30"/>
          <p:cNvSpPr/>
          <p:nvPr/>
        </p:nvSpPr>
        <p:spPr>
          <a:xfrm>
            <a:off x="1296915" y="4072303"/>
            <a:ext cx="3715802" cy="1039374"/>
          </a:xfrm>
          <a:prstGeom prst="roundRect">
            <a:avLst/>
          </a:prstGeom>
          <a:solidFill>
            <a:schemeClr val="accent3">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200" b="1" dirty="0" err="1" smtClean="0">
                <a:solidFill>
                  <a:schemeClr val="bg1"/>
                </a:solidFill>
                <a:latin typeface="Arial" panose="020B0604020202020204" pitchFamily="34" charset="0"/>
                <a:cs typeface="Arial" panose="020B0604020202020204" pitchFamily="34" charset="0"/>
              </a:rPr>
              <a:t>Luyện</a:t>
            </a:r>
            <a:r>
              <a:rPr lang="en-US" sz="4200" b="1" dirty="0" smtClean="0">
                <a:solidFill>
                  <a:schemeClr val="bg1"/>
                </a:solidFill>
                <a:latin typeface="Arial" panose="020B0604020202020204" pitchFamily="34" charset="0"/>
                <a:cs typeface="Arial" panose="020B0604020202020204" pitchFamily="34" charset="0"/>
              </a:rPr>
              <a:t> </a:t>
            </a:r>
            <a:r>
              <a:rPr lang="en-US" sz="4200" b="1" dirty="0" err="1" smtClean="0">
                <a:solidFill>
                  <a:schemeClr val="bg1"/>
                </a:solidFill>
                <a:latin typeface="Arial" panose="020B0604020202020204" pitchFamily="34" charset="0"/>
                <a:cs typeface="Arial" panose="020B0604020202020204" pitchFamily="34" charset="0"/>
              </a:rPr>
              <a:t>tập</a:t>
            </a:r>
            <a:r>
              <a:rPr lang="en-US" sz="4200" b="1" dirty="0" smtClean="0">
                <a:solidFill>
                  <a:schemeClr val="bg1"/>
                </a:solidFill>
                <a:latin typeface="Arial" panose="020B0604020202020204" pitchFamily="34" charset="0"/>
                <a:cs typeface="Arial" panose="020B0604020202020204" pitchFamily="34" charset="0"/>
              </a:rPr>
              <a:t> 2</a:t>
            </a:r>
            <a:endParaRPr lang="en-US" sz="4200" b="1" dirty="0">
              <a:solidFill>
                <a:schemeClr val="bg1"/>
              </a:solidFill>
              <a:latin typeface="Arial" panose="020B0604020202020204" pitchFamily="34" charset="0"/>
              <a:cs typeface="Arial" panose="020B0604020202020204" pitchFamily="34" charset="0"/>
            </a:endParaRPr>
          </a:p>
        </p:txBody>
      </p:sp>
      <p:sp>
        <p:nvSpPr>
          <p:cNvPr id="32" name="Rectangle 31"/>
          <p:cNvSpPr/>
          <p:nvPr/>
        </p:nvSpPr>
        <p:spPr>
          <a:xfrm>
            <a:off x="1261355" y="5401030"/>
            <a:ext cx="13938431"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Hãy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liệt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kê</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hạng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tử</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B = </a:t>
            </a:r>
            <a:r>
              <a:rPr lang="en-US" sz="4200" dirty="0" smtClean="0">
                <a:latin typeface="Arial" panose="020B0604020202020204" pitchFamily="34" charset="0"/>
                <a:cs typeface="Arial" panose="020B0604020202020204" pitchFamily="34" charset="0"/>
              </a:rPr>
              <a:t>2x</a:t>
            </a:r>
            <a:r>
              <a:rPr lang="en-US" sz="4200" baseline="30000" dirty="0" smtClean="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3x</a:t>
            </a:r>
            <a:r>
              <a:rPr lang="en-US" sz="4200" baseline="30000" dirty="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 x + 1</a:t>
            </a:r>
          </a:p>
        </p:txBody>
      </p:sp>
      <p:sp>
        <p:nvSpPr>
          <p:cNvPr id="33" name="Oval Callout 32"/>
          <p:cNvSpPr/>
          <p:nvPr/>
        </p:nvSpPr>
        <p:spPr>
          <a:xfrm>
            <a:off x="7086600" y="6410631"/>
            <a:ext cx="3085344" cy="1432618"/>
          </a:xfrm>
          <a:prstGeom prst="wedgeEllipseCallout">
            <a:avLst>
              <a:gd name="adj1" fmla="val 30723"/>
              <a:gd name="adj2" fmla="val 5779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Kết</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quả</a:t>
            </a:r>
            <a:endParaRPr lang="en-US" sz="4200" b="1" dirty="0">
              <a:solidFill>
                <a:srgbClr val="C00000"/>
              </a:solidFill>
              <a:latin typeface="Arial" panose="020B0604020202020204" pitchFamily="34" charset="0"/>
              <a:cs typeface="Arial" panose="020B0604020202020204" pitchFamily="34" charset="0"/>
            </a:endParaRPr>
          </a:p>
        </p:txBody>
      </p:sp>
      <p:sp>
        <p:nvSpPr>
          <p:cNvPr id="34" name="Rectangle 33"/>
          <p:cNvSpPr/>
          <p:nvPr/>
        </p:nvSpPr>
        <p:spPr>
          <a:xfrm>
            <a:off x="3638162" y="8375301"/>
            <a:ext cx="9982220"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Đa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B </a:t>
            </a:r>
            <a:r>
              <a:rPr lang="en-US" sz="4200" dirty="0" err="1">
                <a:latin typeface="Arial" panose="020B0604020202020204" pitchFamily="34" charset="0"/>
                <a:cs typeface="Arial" panose="020B0604020202020204" pitchFamily="34" charset="0"/>
              </a:rPr>
              <a:t>có</a:t>
            </a:r>
            <a:r>
              <a:rPr lang="en-US" sz="4200" dirty="0">
                <a:latin typeface="Arial" panose="020B0604020202020204" pitchFamily="34" charset="0"/>
                <a:cs typeface="Arial" panose="020B0604020202020204" pitchFamily="34" charset="0"/>
              </a:rPr>
              <a:t> 4 </a:t>
            </a:r>
            <a:r>
              <a:rPr lang="en-US" sz="4200" dirty="0" err="1">
                <a:latin typeface="Arial" panose="020B0604020202020204" pitchFamily="34" charset="0"/>
                <a:cs typeface="Arial" panose="020B0604020202020204" pitchFamily="34" charset="0"/>
              </a:rPr>
              <a:t>hạng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tử</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2x</a:t>
            </a:r>
            <a:r>
              <a:rPr lang="en-US" sz="4200" baseline="30000" dirty="0">
                <a:latin typeface="Arial" panose="020B0604020202020204" pitchFamily="34" charset="0"/>
                <a:cs typeface="Arial" panose="020B0604020202020204" pitchFamily="34" charset="0"/>
              </a:rPr>
              <a:t>4</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3x</a:t>
            </a:r>
            <a:r>
              <a:rPr lang="en-US" sz="4200" baseline="30000" dirty="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x </a:t>
            </a:r>
            <a:r>
              <a:rPr lang="en-US" sz="4200" dirty="0" err="1">
                <a:latin typeface="Arial" panose="020B0604020202020204" pitchFamily="34" charset="0"/>
                <a:cs typeface="Arial" panose="020B0604020202020204" pitchFamily="34" charset="0"/>
              </a:rPr>
              <a:t>và</a:t>
            </a:r>
            <a:r>
              <a:rPr lang="en-US" sz="4200" dirty="0">
                <a:latin typeface="Arial" panose="020B0604020202020204" pitchFamily="34" charset="0"/>
                <a:cs typeface="Arial" panose="020B0604020202020204" pitchFamily="34" charset="0"/>
              </a:rPr>
              <a:t> 1.</a:t>
            </a:r>
          </a:p>
        </p:txBody>
      </p:sp>
      <p:pic>
        <p:nvPicPr>
          <p:cNvPr id="35" name="Picture 34"/>
          <p:cNvPicPr>
            <a:picLocks noChangeAspect="1"/>
          </p:cNvPicPr>
          <p:nvPr/>
        </p:nvPicPr>
        <p:blipFill>
          <a:blip r:embed="rId3"/>
          <a:stretch>
            <a:fillRect/>
          </a:stretch>
        </p:blipFill>
        <p:spPr>
          <a:xfrm>
            <a:off x="712697" y="7252886"/>
            <a:ext cx="1097316" cy="2519764"/>
          </a:xfrm>
          <a:prstGeom prst="rect">
            <a:avLst/>
          </a:prstGeom>
        </p:spPr>
      </p:pic>
      <p:pic>
        <p:nvPicPr>
          <p:cNvPr id="36" name="Picture 35"/>
          <p:cNvPicPr>
            <a:picLocks noChangeAspect="1"/>
          </p:cNvPicPr>
          <p:nvPr/>
        </p:nvPicPr>
        <p:blipFill>
          <a:blip r:embed="rId4"/>
          <a:stretch>
            <a:fillRect/>
          </a:stretch>
        </p:blipFill>
        <p:spPr>
          <a:xfrm>
            <a:off x="14859000" y="7452779"/>
            <a:ext cx="2400985" cy="2319871"/>
          </a:xfrm>
          <a:prstGeom prst="rect">
            <a:avLst/>
          </a:prstGeom>
        </p:spPr>
      </p:pic>
    </p:spTree>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 calcmode="lin" valueType="num">
                                      <p:cBhvr additive="base">
                                        <p:cTn id="26" dur="500"/>
                                        <p:tgtEl>
                                          <p:spTgt spid="31"/>
                                        </p:tgtEl>
                                        <p:attrNameLst>
                                          <p:attrName>ppt_y</p:attrName>
                                        </p:attrNameLst>
                                      </p:cBhvr>
                                      <p:tavLst>
                                        <p:tav tm="0">
                                          <p:val>
                                            <p:strVal val="#ppt_y+#ppt_h*1.125000"/>
                                          </p:val>
                                        </p:tav>
                                        <p:tav tm="100000">
                                          <p:val>
                                            <p:strVal val="#ppt_y"/>
                                          </p:val>
                                        </p:tav>
                                      </p:tavLst>
                                    </p:anim>
                                    <p:animEffect transition="in" filter="wipe(up)">
                                      <p:cBhvr>
                                        <p:cTn id="27" dur="500"/>
                                        <p:tgtEl>
                                          <p:spTgt spid="31"/>
                                        </p:tgtEl>
                                      </p:cBhvr>
                                    </p:animEffect>
                                  </p:childTnLst>
                                </p:cTn>
                              </p:par>
                            </p:childTnLst>
                          </p:cTn>
                        </p:par>
                        <p:par>
                          <p:cTn id="28" fill="hold">
                            <p:stCondLst>
                              <p:cond delay="500"/>
                            </p:stCondLst>
                            <p:childTnLst>
                              <p:par>
                                <p:cTn id="29" presetID="16" presetClass="entr" presetSubtype="21"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fade">
                                      <p:cBhvr>
                                        <p:cTn id="36" dur="500"/>
                                        <p:tgtEl>
                                          <p:spTgt spid="33"/>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barn(inVertical)">
                                      <p:cBhvr>
                                        <p:cTn id="4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1" grpId="0" animBg="1"/>
      <p:bldP spid="32" grpId="0"/>
      <p:bldP spid="33" grpId="0" animBg="1"/>
      <p:bldP spid="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2760" y="190500"/>
            <a:ext cx="12095480" cy="8862466"/>
          </a:xfrm>
          <a:prstGeom prst="rect">
            <a:avLst/>
          </a:prstGeom>
        </p:spPr>
      </p:pic>
      <p:sp>
        <p:nvSpPr>
          <p:cNvPr id="14" name="TextBox 14"/>
          <p:cNvSpPr txBox="1"/>
          <p:nvPr/>
        </p:nvSpPr>
        <p:spPr>
          <a:xfrm>
            <a:off x="3665220" y="3069082"/>
            <a:ext cx="10830560" cy="5539978"/>
          </a:xfrm>
          <a:prstGeom prst="rect">
            <a:avLst/>
          </a:prstGeom>
        </p:spPr>
        <p:txBody>
          <a:bodyPr wrap="square" lIns="0" tIns="0" rIns="0" bIns="0" rtlCol="0" anchor="t">
            <a:spAutoFit/>
          </a:bodyPr>
          <a:lstStyle/>
          <a:p>
            <a:pPr algn="ctr">
              <a:lnSpc>
                <a:spcPct val="150000"/>
              </a:lnSpc>
            </a:pPr>
            <a:r>
              <a:rPr lang="en-US" sz="8000" b="1" dirty="0" smtClean="0">
                <a:solidFill>
                  <a:srgbClr val="C00000"/>
                </a:solidFill>
                <a:latin typeface="Arial" panose="020B0604020202020204" pitchFamily="34" charset="0"/>
                <a:cs typeface="Arial" panose="020B0604020202020204" pitchFamily="34" charset="0"/>
              </a:rPr>
              <a:t>TIẾT 91</a:t>
            </a:r>
          </a:p>
          <a:p>
            <a:pPr algn="ctr">
              <a:lnSpc>
                <a:spcPct val="150000"/>
              </a:lnSpc>
            </a:pPr>
            <a:r>
              <a:rPr lang="en-US" sz="8000" b="1" dirty="0" smtClean="0">
                <a:solidFill>
                  <a:srgbClr val="C00000"/>
                </a:solidFill>
                <a:latin typeface="Arial" panose="020B0604020202020204" pitchFamily="34" charset="0"/>
                <a:cs typeface="Arial" panose="020B0604020202020204" pitchFamily="34" charset="0"/>
              </a:rPr>
              <a:t>BÀI </a:t>
            </a:r>
            <a:r>
              <a:rPr lang="en-US" sz="8000" b="1" dirty="0" smtClean="0">
                <a:solidFill>
                  <a:srgbClr val="C00000"/>
                </a:solidFill>
                <a:latin typeface="Arial" panose="020B0604020202020204" pitchFamily="34" charset="0"/>
                <a:cs typeface="Arial" panose="020B0604020202020204" pitchFamily="34" charset="0"/>
              </a:rPr>
              <a:t>25: ĐA THỨC MỘT BIẾN </a:t>
            </a:r>
            <a:r>
              <a:rPr lang="en-US" sz="8000" b="1" dirty="0" smtClean="0">
                <a:solidFill>
                  <a:srgbClr val="C00000"/>
                </a:solidFill>
                <a:latin typeface="Arial" panose="020B0604020202020204" pitchFamily="34" charset="0"/>
                <a:cs typeface="Arial" panose="020B0604020202020204" pitchFamily="34" charset="0"/>
              </a:rPr>
              <a:t>(</a:t>
            </a:r>
            <a:r>
              <a:rPr lang="en-US" sz="8000" b="1" dirty="0" err="1" smtClean="0">
                <a:solidFill>
                  <a:srgbClr val="C00000"/>
                </a:solidFill>
                <a:latin typeface="Arial" panose="020B0604020202020204" pitchFamily="34" charset="0"/>
                <a:cs typeface="Arial" panose="020B0604020202020204" pitchFamily="34" charset="0"/>
              </a:rPr>
              <a:t>Tiết</a:t>
            </a:r>
            <a:r>
              <a:rPr lang="en-US" sz="8000" b="1" dirty="0" smtClean="0">
                <a:solidFill>
                  <a:srgbClr val="C00000"/>
                </a:solidFill>
                <a:latin typeface="Arial" panose="020B0604020202020204" pitchFamily="34" charset="0"/>
                <a:cs typeface="Arial" panose="020B0604020202020204" pitchFamily="34" charset="0"/>
              </a:rPr>
              <a:t> 2)</a:t>
            </a:r>
            <a:endParaRPr lang="en-US" sz="8000" b="1" dirty="0">
              <a:solidFill>
                <a:srgbClr val="C00000"/>
              </a:solidFill>
              <a:latin typeface="Arial" panose="020B0604020202020204" pitchFamily="34" charset="0"/>
              <a:cs typeface="Arial" panose="020B0604020202020204" pitchFamily="34" charset="0"/>
            </a:endParaRPr>
          </a:p>
        </p:txBody>
      </p:sp>
      <p:grpSp>
        <p:nvGrpSpPr>
          <p:cNvPr id="15" name="Group 15"/>
          <p:cNvGrpSpPr/>
          <p:nvPr/>
        </p:nvGrpSpPr>
        <p:grpSpPr>
          <a:xfrm>
            <a:off x="-505781" y="9772650"/>
            <a:ext cx="19299562" cy="1079985"/>
            <a:chOff x="0" y="0"/>
            <a:chExt cx="5083012" cy="284441"/>
          </a:xfrm>
        </p:grpSpPr>
        <p:sp>
          <p:nvSpPr>
            <p:cNvPr id="16" name="Freeform 16"/>
            <p:cNvSpPr/>
            <p:nvPr/>
          </p:nvSpPr>
          <p:spPr>
            <a:xfrm>
              <a:off x="0" y="0"/>
              <a:ext cx="5083012" cy="284441"/>
            </a:xfrm>
            <a:custGeom>
              <a:avLst/>
              <a:gdLst/>
              <a:ahLst/>
              <a:cxnLst/>
              <a:rect l="l" t="t" r="r" b="b"/>
              <a:pathLst>
                <a:path w="5083012" h="284441">
                  <a:moveTo>
                    <a:pt x="0" y="0"/>
                  </a:moveTo>
                  <a:lnTo>
                    <a:pt x="5083012" y="0"/>
                  </a:lnTo>
                  <a:lnTo>
                    <a:pt x="5083012" y="284441"/>
                  </a:lnTo>
                  <a:lnTo>
                    <a:pt x="0" y="284441"/>
                  </a:lnTo>
                  <a:close/>
                </a:path>
              </a:pathLst>
            </a:custGeom>
            <a:solidFill>
              <a:srgbClr val="F8DC52"/>
            </a:solidFill>
          </p:spPr>
        </p:sp>
        <p:sp>
          <p:nvSpPr>
            <p:cNvPr id="17" name="TextBox 17"/>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grpSp>
        <p:nvGrpSpPr>
          <p:cNvPr id="18" name="Group 18"/>
          <p:cNvGrpSpPr/>
          <p:nvPr/>
        </p:nvGrpSpPr>
        <p:grpSpPr>
          <a:xfrm>
            <a:off x="16761341" y="9772650"/>
            <a:ext cx="1856730" cy="828139"/>
            <a:chOff x="0" y="0"/>
            <a:chExt cx="2383950" cy="1063289"/>
          </a:xfrm>
        </p:grpSpPr>
        <p:sp>
          <p:nvSpPr>
            <p:cNvPr id="19" name="Freeform 19"/>
            <p:cNvSpPr/>
            <p:nvPr/>
          </p:nvSpPr>
          <p:spPr>
            <a:xfrm>
              <a:off x="0" y="0"/>
              <a:ext cx="2383950" cy="1063289"/>
            </a:xfrm>
            <a:custGeom>
              <a:avLst/>
              <a:gdLst/>
              <a:ahLst/>
              <a:cxnLst/>
              <a:rect l="l" t="t" r="r" b="b"/>
              <a:pathLst>
                <a:path w="2383950" h="1063289">
                  <a:moveTo>
                    <a:pt x="2259490" y="1063289"/>
                  </a:moveTo>
                  <a:lnTo>
                    <a:pt x="124460" y="1063289"/>
                  </a:lnTo>
                  <a:cubicBezTo>
                    <a:pt x="55880" y="1063289"/>
                    <a:pt x="0" y="1007409"/>
                    <a:pt x="0" y="938829"/>
                  </a:cubicBezTo>
                  <a:lnTo>
                    <a:pt x="0" y="124460"/>
                  </a:lnTo>
                  <a:cubicBezTo>
                    <a:pt x="0" y="55880"/>
                    <a:pt x="55880" y="0"/>
                    <a:pt x="124460" y="0"/>
                  </a:cubicBezTo>
                  <a:lnTo>
                    <a:pt x="2259490" y="0"/>
                  </a:lnTo>
                  <a:cubicBezTo>
                    <a:pt x="2328070" y="0"/>
                    <a:pt x="2383950" y="55880"/>
                    <a:pt x="2383950" y="124460"/>
                  </a:cubicBezTo>
                  <a:lnTo>
                    <a:pt x="2383950" y="938829"/>
                  </a:lnTo>
                  <a:cubicBezTo>
                    <a:pt x="2383950" y="1007409"/>
                    <a:pt x="2328070" y="1063289"/>
                    <a:pt x="2259490" y="1063289"/>
                  </a:cubicBezTo>
                  <a:close/>
                </a:path>
              </a:pathLst>
            </a:custGeom>
            <a:solidFill>
              <a:srgbClr val="3884FD"/>
            </a:solidFill>
          </p:spPr>
        </p:sp>
      </p:grpSp>
      <p:pic>
        <p:nvPicPr>
          <p:cNvPr id="21" name="Picture 2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7306925" y="9860980"/>
            <a:ext cx="608450" cy="337690"/>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28668">
            <a:off x="686145" y="6463986"/>
            <a:ext cx="1828800" cy="2605107"/>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939866">
            <a:off x="15864733" y="2652673"/>
            <a:ext cx="1562259" cy="2133600"/>
          </a:xfrm>
          <a:prstGeom prst="rect">
            <a:avLst/>
          </a:prstGeom>
        </p:spPr>
      </p:pic>
    </p:spTree>
    <p:extLst>
      <p:ext uri="{BB962C8B-B14F-4D97-AF65-F5344CB8AC3E}">
        <p14:creationId xmlns:p14="http://schemas.microsoft.com/office/powerpoint/2010/main" val="3928765608"/>
      </p:ext>
    </p:extLst>
  </p:cSld>
  <p:clrMapOvr>
    <a:masterClrMapping/>
  </p:clrMapOvr>
  <p:transition spd="slow">
    <p:blinds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 Same Side Corner Rectangle 23"/>
          <p:cNvSpPr/>
          <p:nvPr/>
        </p:nvSpPr>
        <p:spPr>
          <a:xfrm>
            <a:off x="876300" y="5621991"/>
            <a:ext cx="16535400" cy="4570635"/>
          </a:xfrm>
          <a:prstGeom prst="round2SameRect">
            <a:avLst>
              <a:gd name="adj1" fmla="val 13374"/>
              <a:gd name="adj2" fmla="val 0"/>
            </a:avLst>
          </a:prstGeom>
          <a:solidFill>
            <a:schemeClr val="accent3">
              <a:lumMod val="20000"/>
              <a:lumOff val="80000"/>
            </a:schemeClr>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161055" y="-555581"/>
            <a:ext cx="20456597" cy="2117682"/>
            <a:chOff x="0" y="0"/>
            <a:chExt cx="4399071" cy="1100876"/>
          </a:xfrm>
        </p:grpSpPr>
        <p:sp>
          <p:nvSpPr>
            <p:cNvPr id="3" name="Freeform 3"/>
            <p:cNvSpPr/>
            <p:nvPr/>
          </p:nvSpPr>
          <p:spPr>
            <a:xfrm>
              <a:off x="0" y="0"/>
              <a:ext cx="4399071" cy="1100876"/>
            </a:xfrm>
            <a:custGeom>
              <a:avLst/>
              <a:gdLst/>
              <a:ahLst/>
              <a:cxnLst/>
              <a:rect l="l" t="t" r="r" b="b"/>
              <a:pathLst>
                <a:path w="4399071" h="1100876">
                  <a:moveTo>
                    <a:pt x="0" y="0"/>
                  </a:moveTo>
                  <a:lnTo>
                    <a:pt x="4399071" y="0"/>
                  </a:lnTo>
                  <a:lnTo>
                    <a:pt x="4399071" y="1100876"/>
                  </a:lnTo>
                  <a:lnTo>
                    <a:pt x="0" y="1100876"/>
                  </a:lnTo>
                  <a:close/>
                </a:path>
              </a:pathLst>
            </a:custGeom>
            <a:solidFill>
              <a:srgbClr val="3884FD"/>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3359"/>
                </a:lnSpc>
              </a:pPr>
              <a:endParaRPr>
                <a:solidFill>
                  <a:prstClr val="black"/>
                </a:solidFill>
              </a:endParaRPr>
            </a:p>
          </p:txBody>
        </p:sp>
      </p:grpSp>
      <p:grpSp>
        <p:nvGrpSpPr>
          <p:cNvPr id="25" name="Group 25"/>
          <p:cNvGrpSpPr/>
          <p:nvPr/>
        </p:nvGrpSpPr>
        <p:grpSpPr>
          <a:xfrm>
            <a:off x="-691243" y="9772650"/>
            <a:ext cx="19670486" cy="1079985"/>
            <a:chOff x="0" y="0"/>
            <a:chExt cx="5180704" cy="284441"/>
          </a:xfrm>
        </p:grpSpPr>
        <p:sp>
          <p:nvSpPr>
            <p:cNvPr id="26" name="Freeform 26"/>
            <p:cNvSpPr/>
            <p:nvPr/>
          </p:nvSpPr>
          <p:spPr>
            <a:xfrm>
              <a:off x="0" y="0"/>
              <a:ext cx="5180704" cy="284441"/>
            </a:xfrm>
            <a:custGeom>
              <a:avLst/>
              <a:gdLst/>
              <a:ahLst/>
              <a:cxnLst/>
              <a:rect l="l" t="t" r="r" b="b"/>
              <a:pathLst>
                <a:path w="5180704" h="284441">
                  <a:moveTo>
                    <a:pt x="0" y="0"/>
                  </a:moveTo>
                  <a:lnTo>
                    <a:pt x="5180704" y="0"/>
                  </a:lnTo>
                  <a:lnTo>
                    <a:pt x="5180704" y="284441"/>
                  </a:lnTo>
                  <a:lnTo>
                    <a:pt x="0" y="284441"/>
                  </a:lnTo>
                  <a:close/>
                </a:path>
              </a:pathLst>
            </a:custGeom>
            <a:solidFill>
              <a:srgbClr val="F8DC52"/>
            </a:solidFill>
          </p:spPr>
        </p:sp>
        <p:sp>
          <p:nvSpPr>
            <p:cNvPr id="27" name="TextBox 27"/>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8" name="TextBox 27"/>
          <p:cNvSpPr txBox="1"/>
          <p:nvPr/>
        </p:nvSpPr>
        <p:spPr>
          <a:xfrm>
            <a:off x="4724400" y="503260"/>
            <a:ext cx="9516669" cy="830997"/>
          </a:xfrm>
          <a:prstGeom prst="rect">
            <a:avLst/>
          </a:prstGeom>
          <a:noFill/>
        </p:spPr>
        <p:txBody>
          <a:bodyPr wrap="square" rtlCol="0">
            <a:spAutoFit/>
          </a:bodyPr>
          <a:lstStyle/>
          <a:p>
            <a:pPr algn="ctr"/>
            <a:r>
              <a:rPr lang="en-US" sz="4800" b="1" dirty="0" smtClean="0">
                <a:solidFill>
                  <a:prstClr val="white"/>
                </a:solidFill>
                <a:latin typeface="Arial" panose="020B0604020202020204" pitchFamily="34" charset="0"/>
                <a:cs typeface="Arial" panose="020B0604020202020204" pitchFamily="34" charset="0"/>
              </a:rPr>
              <a:t>3. </a:t>
            </a:r>
            <a:r>
              <a:rPr lang="en-US" sz="4800" b="1" dirty="0" err="1" smtClean="0">
                <a:solidFill>
                  <a:prstClr val="white"/>
                </a:solidFill>
                <a:latin typeface="Arial" panose="020B0604020202020204" pitchFamily="34" charset="0"/>
                <a:cs typeface="Arial" panose="020B0604020202020204" pitchFamily="34" charset="0"/>
              </a:rPr>
              <a:t>Đa</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thức</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một</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biến</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thu</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gọn</a:t>
            </a:r>
            <a:endParaRPr lang="en-US" sz="4800" b="1" dirty="0">
              <a:solidFill>
                <a:prstClr val="white"/>
              </a:solidFill>
              <a:latin typeface="Arial" panose="020B0604020202020204" pitchFamily="34" charset="0"/>
              <a:cs typeface="Arial" panose="020B0604020202020204" pitchFamily="34" charset="0"/>
            </a:endParaRPr>
          </a:p>
        </p:txBody>
      </p:sp>
      <p:sp>
        <p:nvSpPr>
          <p:cNvPr id="5" name="Rectangle 4"/>
          <p:cNvSpPr/>
          <p:nvPr/>
        </p:nvSpPr>
        <p:spPr>
          <a:xfrm>
            <a:off x="1938841" y="1964823"/>
            <a:ext cx="9980617" cy="738664"/>
          </a:xfrm>
          <a:prstGeom prst="rect">
            <a:avLst/>
          </a:prstGeom>
        </p:spPr>
        <p:txBody>
          <a:bodyPr wrap="none">
            <a:spAutoFit/>
          </a:bodyPr>
          <a:lstStyle/>
          <a:p>
            <a:r>
              <a:rPr lang="en-US" sz="4200" i="1" dirty="0" err="1" smtClean="0">
                <a:solidFill>
                  <a:srgbClr val="002060"/>
                </a:solidFill>
                <a:latin typeface="Arial" panose="020B0604020202020204" pitchFamily="34" charset="0"/>
                <a:cs typeface="Arial" panose="020B0604020202020204" pitchFamily="34" charset="0"/>
              </a:rPr>
              <a:t>Quan</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sát</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các</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biểu</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thức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và</a:t>
            </a:r>
            <a:r>
              <a:rPr lang="en-US" sz="4200" i="1" dirty="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trả</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lời</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câu</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hỏi</a:t>
            </a:r>
            <a:r>
              <a:rPr lang="en-US" sz="4200" i="1" dirty="0">
                <a:solidFill>
                  <a:srgbClr val="002060"/>
                </a:solidFill>
                <a:latin typeface="Arial" panose="020B0604020202020204" pitchFamily="34" charset="0"/>
                <a:cs typeface="Arial" panose="020B0604020202020204" pitchFamily="34" charset="0"/>
              </a:rPr>
              <a:t>:</a:t>
            </a:r>
          </a:p>
        </p:txBody>
      </p:sp>
      <p:sp>
        <p:nvSpPr>
          <p:cNvPr id="20" name="Rectangle 19"/>
          <p:cNvSpPr/>
          <p:nvPr/>
        </p:nvSpPr>
        <p:spPr>
          <a:xfrm>
            <a:off x="2618634" y="3149660"/>
            <a:ext cx="5819094" cy="769441"/>
          </a:xfrm>
          <a:prstGeom prst="rect">
            <a:avLst/>
          </a:prstGeom>
        </p:spPr>
        <p:txBody>
          <a:bodyPr wrap="none">
            <a:spAutoFit/>
          </a:bodyPr>
          <a:lstStyle/>
          <a:p>
            <a:r>
              <a:rPr lang="nl-NL" sz="4400" b="1" dirty="0">
                <a:latin typeface="Arial" panose="020B0604020202020204" pitchFamily="34" charset="0"/>
                <a:ea typeface="Calibri" panose="020F0502020204030204" pitchFamily="34" charset="0"/>
              </a:rPr>
              <a:t>A = 6x</a:t>
            </a:r>
            <a:r>
              <a:rPr lang="nl-NL" sz="4400" b="1" baseline="30000" dirty="0">
                <a:latin typeface="Arial" panose="020B0604020202020204" pitchFamily="34" charset="0"/>
                <a:ea typeface="Calibri" panose="020F0502020204030204" pitchFamily="34" charset="0"/>
              </a:rPr>
              <a:t>3</a:t>
            </a:r>
            <a:r>
              <a:rPr lang="nl-NL" sz="4400" b="1" dirty="0">
                <a:latin typeface="Arial" panose="020B0604020202020204" pitchFamily="34" charset="0"/>
                <a:ea typeface="Calibri" panose="020F0502020204030204" pitchFamily="34" charset="0"/>
              </a:rPr>
              <a:t> – 5x</a:t>
            </a:r>
            <a:r>
              <a:rPr lang="nl-NL" sz="4400" b="1" baseline="30000" dirty="0">
                <a:latin typeface="Arial" panose="020B0604020202020204" pitchFamily="34" charset="0"/>
                <a:ea typeface="Calibri" panose="020F0502020204030204" pitchFamily="34" charset="0"/>
              </a:rPr>
              <a:t>2</a:t>
            </a:r>
            <a:r>
              <a:rPr lang="nl-NL" sz="4400" b="1" dirty="0">
                <a:latin typeface="Arial" panose="020B0604020202020204" pitchFamily="34" charset="0"/>
                <a:ea typeface="Calibri" panose="020F0502020204030204" pitchFamily="34" charset="0"/>
              </a:rPr>
              <a:t> - 4x</a:t>
            </a:r>
            <a:r>
              <a:rPr lang="nl-NL" sz="4400" b="1" baseline="30000" dirty="0">
                <a:latin typeface="Arial" panose="020B0604020202020204" pitchFamily="34" charset="0"/>
                <a:ea typeface="Calibri" panose="020F0502020204030204" pitchFamily="34" charset="0"/>
              </a:rPr>
              <a:t>3</a:t>
            </a:r>
            <a:r>
              <a:rPr lang="nl-NL" sz="4400" b="1" dirty="0">
                <a:latin typeface="Arial" panose="020B0604020202020204" pitchFamily="34" charset="0"/>
                <a:ea typeface="Calibri" panose="020F0502020204030204" pitchFamily="34" charset="0"/>
              </a:rPr>
              <a:t> + 7</a:t>
            </a:r>
            <a:endParaRPr lang="en-US" sz="4400" b="1" dirty="0"/>
          </a:p>
        </p:txBody>
      </p:sp>
      <p:sp>
        <p:nvSpPr>
          <p:cNvPr id="21" name="Rectangle 20"/>
          <p:cNvSpPr/>
          <p:nvPr/>
        </p:nvSpPr>
        <p:spPr>
          <a:xfrm>
            <a:off x="10668000" y="2855615"/>
            <a:ext cx="5331909" cy="1107996"/>
          </a:xfrm>
          <a:prstGeom prst="rect">
            <a:avLst/>
          </a:prstGeom>
        </p:spPr>
        <p:txBody>
          <a:bodyPr wrap="none">
            <a:spAutoFit/>
          </a:bodyPr>
          <a:lstStyle/>
          <a:p>
            <a:pPr algn="just">
              <a:lnSpc>
                <a:spcPct val="150000"/>
              </a:lnSpc>
              <a:spcBef>
                <a:spcPts val="600"/>
              </a:spcBef>
              <a:spcAft>
                <a:spcPts val="600"/>
              </a:spcAft>
            </a:pPr>
            <a:r>
              <a:rPr lang="nl-NL" sz="4400" b="1" dirty="0">
                <a:latin typeface="Arial" panose="020B0604020202020204" pitchFamily="34" charset="0"/>
                <a:ea typeface="Calibri" panose="020F0502020204030204" pitchFamily="34" charset="0"/>
                <a:cs typeface="Arial" panose="020B0604020202020204" pitchFamily="34" charset="0"/>
              </a:rPr>
              <a:t>B = 2x</a:t>
            </a:r>
            <a:r>
              <a:rPr lang="nl-NL" sz="4400" b="1" baseline="30000" dirty="0">
                <a:latin typeface="Arial" panose="020B0604020202020204" pitchFamily="34" charset="0"/>
                <a:ea typeface="Calibri" panose="020F0502020204030204" pitchFamily="34" charset="0"/>
                <a:cs typeface="Arial" panose="020B0604020202020204" pitchFamily="34" charset="0"/>
              </a:rPr>
              <a:t>4</a:t>
            </a:r>
            <a:r>
              <a:rPr lang="nl-NL" sz="4400" b="1" dirty="0">
                <a:latin typeface="Arial" panose="020B0604020202020204" pitchFamily="34" charset="0"/>
                <a:ea typeface="Calibri" panose="020F0502020204030204" pitchFamily="34" charset="0"/>
                <a:cs typeface="Arial" panose="020B0604020202020204" pitchFamily="34" charset="0"/>
              </a:rPr>
              <a:t> </a:t>
            </a:r>
            <a:r>
              <a:rPr lang="nl-NL" sz="4400" b="1" dirty="0" smtClean="0">
                <a:latin typeface="Arial" panose="020B0604020202020204" pitchFamily="34" charset="0"/>
                <a:ea typeface="Calibri" panose="020F0502020204030204" pitchFamily="34" charset="0"/>
                <a:cs typeface="Arial" panose="020B0604020202020204" pitchFamily="34" charset="0"/>
              </a:rPr>
              <a:t>- 3x</a:t>
            </a:r>
            <a:r>
              <a:rPr lang="nl-NL" sz="4400" b="1" baseline="30000" dirty="0" smtClean="0">
                <a:latin typeface="Arial" panose="020B0604020202020204" pitchFamily="34" charset="0"/>
                <a:ea typeface="Calibri" panose="020F0502020204030204" pitchFamily="34" charset="0"/>
                <a:cs typeface="Arial" panose="020B0604020202020204" pitchFamily="34" charset="0"/>
              </a:rPr>
              <a:t>2</a:t>
            </a:r>
            <a:r>
              <a:rPr lang="nl-NL" sz="4400" b="1" dirty="0" smtClean="0">
                <a:latin typeface="Arial" panose="020B0604020202020204" pitchFamily="34" charset="0"/>
                <a:ea typeface="Calibri" panose="020F0502020204030204" pitchFamily="34" charset="0"/>
                <a:cs typeface="Arial" panose="020B0604020202020204" pitchFamily="34" charset="0"/>
              </a:rPr>
              <a:t> </a:t>
            </a:r>
            <a:r>
              <a:rPr lang="nl-NL" sz="4400" b="1" dirty="0">
                <a:latin typeface="Arial" panose="020B0604020202020204" pitchFamily="34" charset="0"/>
                <a:ea typeface="Calibri" panose="020F0502020204030204" pitchFamily="34" charset="0"/>
                <a:cs typeface="Arial" panose="020B0604020202020204" pitchFamily="34" charset="0"/>
              </a:rPr>
              <a:t>+ x + 1</a:t>
            </a:r>
            <a:endParaRPr lang="en-US" sz="4400" b="1"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444" y="3669436"/>
            <a:ext cx="1244397" cy="1244397"/>
          </a:xfrm>
          <a:prstGeom prst="rect">
            <a:avLst/>
          </a:prstGeom>
        </p:spPr>
      </p:pic>
      <p:sp>
        <p:nvSpPr>
          <p:cNvPr id="16" name="Rectangle 15"/>
          <p:cNvSpPr/>
          <p:nvPr/>
        </p:nvSpPr>
        <p:spPr>
          <a:xfrm>
            <a:off x="2059900" y="4397084"/>
            <a:ext cx="14845667" cy="738664"/>
          </a:xfrm>
          <a:prstGeom prst="rect">
            <a:avLst/>
          </a:prstGeom>
        </p:spPr>
        <p:txBody>
          <a:bodyPr wrap="none">
            <a:spAutoFit/>
          </a:bodyPr>
          <a:lstStyle/>
          <a:p>
            <a:r>
              <a:rPr lang="vi-VN" sz="4200" dirty="0">
                <a:latin typeface="Arial" panose="020B0604020202020204" pitchFamily="34" charset="0"/>
                <a:cs typeface="Arial" panose="020B0604020202020204" pitchFamily="34" charset="0"/>
              </a:rPr>
              <a:t>Em hãy nêu nhận xét về các đơn thức cùng bậc trong A và B.</a:t>
            </a:r>
            <a:endParaRPr lang="en-US" sz="4200" dirty="0">
              <a:latin typeface="Arial" panose="020B0604020202020204" pitchFamily="34" charset="0"/>
              <a:cs typeface="Arial" panose="020B0604020202020204" pitchFamily="34" charset="0"/>
            </a:endParaRPr>
          </a:p>
        </p:txBody>
      </p:sp>
      <p:sp>
        <p:nvSpPr>
          <p:cNvPr id="17" name="Rectangle 16"/>
          <p:cNvSpPr/>
          <p:nvPr/>
        </p:nvSpPr>
        <p:spPr>
          <a:xfrm>
            <a:off x="1959161" y="5795758"/>
            <a:ext cx="14706600" cy="2031325"/>
          </a:xfrm>
          <a:prstGeom prst="rect">
            <a:avLst/>
          </a:prstGeom>
        </p:spPr>
        <p:txBody>
          <a:bodyPr wrap="square">
            <a:spAutoFit/>
          </a:bodyPr>
          <a:lstStyle/>
          <a:p>
            <a:pPr marL="571500" indent="-571500" algn="just">
              <a:lnSpc>
                <a:spcPct val="150000"/>
              </a:lnSpc>
              <a:buFont typeface="Wingdings" panose="05000000000000000000" pitchFamily="2" charset="2"/>
              <a:buChar char="§"/>
            </a:pPr>
            <a:r>
              <a:rPr lang="vi-VN" sz="4200" dirty="0" smtClean="0">
                <a:latin typeface="Arial" panose="020B0604020202020204" pitchFamily="34" charset="0"/>
                <a:cs typeface="Arial" panose="020B0604020202020204" pitchFamily="34" charset="0"/>
              </a:rPr>
              <a:t>Trong </a:t>
            </a:r>
            <a:r>
              <a:rPr lang="vi-VN" sz="4200" dirty="0">
                <a:latin typeface="Arial" panose="020B0604020202020204" pitchFamily="34" charset="0"/>
                <a:cs typeface="Arial" panose="020B0604020202020204" pitchFamily="34" charset="0"/>
              </a:rPr>
              <a:t>đa thức A có hai đơn thức cùng bậc là </a:t>
            </a:r>
            <a:r>
              <a:rPr lang="vi-VN" sz="4200" dirty="0" smtClean="0">
                <a:latin typeface="Arial" panose="020B0604020202020204" pitchFamily="34" charset="0"/>
                <a:cs typeface="Arial" panose="020B0604020202020204" pitchFamily="34" charset="0"/>
              </a:rPr>
              <a:t>6x</a:t>
            </a:r>
            <a:r>
              <a:rPr lang="en-US" sz="4200" baseline="30000" dirty="0" smtClean="0">
                <a:latin typeface="Arial" panose="020B0604020202020204" pitchFamily="34" charset="0"/>
                <a:cs typeface="Arial" panose="020B0604020202020204" pitchFamily="34" charset="0"/>
              </a:rPr>
              <a:t>3</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và -</a:t>
            </a:r>
            <a:r>
              <a:rPr lang="vi-VN" sz="4200" dirty="0" smtClean="0">
                <a:latin typeface="Arial" panose="020B0604020202020204" pitchFamily="34" charset="0"/>
                <a:cs typeface="Arial" panose="020B0604020202020204" pitchFamily="34" charset="0"/>
              </a:rPr>
              <a:t>4x</a:t>
            </a:r>
            <a:r>
              <a:rPr lang="en-US" sz="4200" baseline="30000" dirty="0" smtClean="0">
                <a:latin typeface="Arial" panose="020B0604020202020204" pitchFamily="34" charset="0"/>
                <a:cs typeface="Arial" panose="020B0604020202020204" pitchFamily="34" charset="0"/>
              </a:rPr>
              <a:t>3</a:t>
            </a:r>
            <a:r>
              <a:rPr lang="vi-VN" sz="4200" dirty="0" smtClean="0">
                <a:latin typeface="Arial" panose="020B0604020202020204" pitchFamily="34" charset="0"/>
                <a:cs typeface="Arial" panose="020B0604020202020204" pitchFamily="34" charset="0"/>
              </a:rPr>
              <a:t>.</a:t>
            </a:r>
            <a:endParaRPr lang="vi-VN" sz="4200" dirty="0">
              <a:latin typeface="Arial" panose="020B0604020202020204" pitchFamily="34" charset="0"/>
              <a:cs typeface="Arial" panose="020B0604020202020204" pitchFamily="34" charset="0"/>
            </a:endParaRPr>
          </a:p>
          <a:p>
            <a:pPr marL="571500" indent="-571500" algn="just">
              <a:lnSpc>
                <a:spcPct val="150000"/>
              </a:lnSpc>
              <a:buFont typeface="Wingdings" panose="05000000000000000000" pitchFamily="2" charset="2"/>
              <a:buChar char="§"/>
            </a:pPr>
            <a:r>
              <a:rPr lang="vi-VN" sz="4200" dirty="0" smtClean="0">
                <a:latin typeface="Arial" panose="020B0604020202020204" pitchFamily="34" charset="0"/>
                <a:cs typeface="Arial" panose="020B0604020202020204" pitchFamily="34" charset="0"/>
              </a:rPr>
              <a:t>Trong </a:t>
            </a:r>
            <a:r>
              <a:rPr lang="vi-VN" sz="4200" dirty="0">
                <a:latin typeface="Arial" panose="020B0604020202020204" pitchFamily="34" charset="0"/>
                <a:cs typeface="Arial" panose="020B0604020202020204" pitchFamily="34" charset="0"/>
              </a:rPr>
              <a:t>đa thức B không có hai đơn thức nào cùng bậc.</a:t>
            </a:r>
          </a:p>
        </p:txBody>
      </p:sp>
      <p:sp>
        <p:nvSpPr>
          <p:cNvPr id="18" name="Right Arrow 17"/>
          <p:cNvSpPr/>
          <p:nvPr/>
        </p:nvSpPr>
        <p:spPr>
          <a:xfrm>
            <a:off x="2059901" y="8258061"/>
            <a:ext cx="759500" cy="60142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256958" y="7815321"/>
            <a:ext cx="13292641" cy="1911549"/>
          </a:xfrm>
          <a:prstGeom prst="rect">
            <a:avLst/>
          </a:prstGeom>
        </p:spPr>
        <p:txBody>
          <a:bodyPr wrap="square">
            <a:spAutoFit/>
          </a:bodyPr>
          <a:lstStyle/>
          <a:p>
            <a:pPr algn="just">
              <a:lnSpc>
                <a:spcPct val="150000"/>
              </a:lnSpc>
            </a:pPr>
            <a:r>
              <a:rPr lang="vi-VN" sz="4200" b="1" dirty="0">
                <a:solidFill>
                  <a:srgbClr val="002060"/>
                </a:solidFill>
                <a:latin typeface="Arial" panose="020B0604020202020204" pitchFamily="34" charset="0"/>
                <a:cs typeface="Arial" panose="020B0604020202020204" pitchFamily="34" charset="0"/>
              </a:rPr>
              <a:t>Kết </a:t>
            </a:r>
            <a:r>
              <a:rPr lang="vi-VN" sz="4200" b="1" dirty="0" smtClean="0">
                <a:solidFill>
                  <a:srgbClr val="002060"/>
                </a:solidFill>
                <a:latin typeface="Arial" panose="020B0604020202020204" pitchFamily="34" charset="0"/>
                <a:cs typeface="Arial" panose="020B0604020202020204" pitchFamily="34" charset="0"/>
              </a:rPr>
              <a:t>luận:</a:t>
            </a:r>
            <a:r>
              <a:rPr lang="en-US" sz="4200" b="1" dirty="0" smtClean="0">
                <a:solidFill>
                  <a:srgbClr val="002060"/>
                </a:solidFill>
                <a:latin typeface="Arial" panose="020B0604020202020204" pitchFamily="34" charset="0"/>
                <a:cs typeface="Arial" panose="020B0604020202020204" pitchFamily="34" charset="0"/>
              </a:rPr>
              <a:t> </a:t>
            </a:r>
            <a:r>
              <a:rPr lang="vi-VN" sz="4200" dirty="0" smtClean="0">
                <a:solidFill>
                  <a:srgbClr val="C00000"/>
                </a:solidFill>
                <a:latin typeface="Arial" panose="020B0604020202020204" pitchFamily="34" charset="0"/>
                <a:cs typeface="Arial" panose="020B0604020202020204" pitchFamily="34" charset="0"/>
              </a:rPr>
              <a:t>Đa </a:t>
            </a:r>
            <a:r>
              <a:rPr lang="vi-VN" sz="4200" dirty="0">
                <a:solidFill>
                  <a:srgbClr val="C00000"/>
                </a:solidFill>
                <a:latin typeface="Arial" panose="020B0604020202020204" pitchFamily="34" charset="0"/>
                <a:cs typeface="Arial" panose="020B0604020202020204" pitchFamily="34" charset="0"/>
              </a:rPr>
              <a:t>thức thu </a:t>
            </a:r>
            <a:r>
              <a:rPr lang="vi-VN" sz="4200" dirty="0" smtClean="0">
                <a:solidFill>
                  <a:srgbClr val="C00000"/>
                </a:solidFill>
                <a:latin typeface="Arial" panose="020B0604020202020204" pitchFamily="34" charset="0"/>
                <a:cs typeface="Arial" panose="020B0604020202020204" pitchFamily="34" charset="0"/>
              </a:rPr>
              <a:t>gọn</a:t>
            </a:r>
            <a:r>
              <a:rPr lang="en-US" sz="4200" dirty="0" smtClean="0">
                <a:solidFill>
                  <a:srgbClr val="C00000"/>
                </a:solidFill>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l</a:t>
            </a:r>
            <a:r>
              <a:rPr lang="vi-VN" sz="4200" dirty="0" smtClean="0">
                <a:latin typeface="Arial" panose="020B0604020202020204" pitchFamily="34" charset="0"/>
                <a:cs typeface="Arial" panose="020B0604020202020204" pitchFamily="34" charset="0"/>
              </a:rPr>
              <a:t>à </a:t>
            </a:r>
            <a:r>
              <a:rPr lang="vi-VN" sz="4200" dirty="0">
                <a:latin typeface="Arial" panose="020B0604020202020204" pitchFamily="34" charset="0"/>
                <a:cs typeface="Arial" panose="020B0604020202020204" pitchFamily="34" charset="0"/>
              </a:rPr>
              <a:t>các đa thức </a:t>
            </a:r>
            <a:r>
              <a:rPr lang="vi-VN" sz="4200" i="1" dirty="0">
                <a:latin typeface="Arial" panose="020B0604020202020204" pitchFamily="34" charset="0"/>
                <a:cs typeface="Arial" panose="020B0604020202020204" pitchFamily="34" charset="0"/>
              </a:rPr>
              <a:t>không chứa hai đơn thức nào cùng bậc.</a:t>
            </a:r>
          </a:p>
        </p:txBody>
      </p:sp>
    </p:spTree>
    <p:extLst>
      <p:ext uri="{BB962C8B-B14F-4D97-AF65-F5344CB8AC3E}">
        <p14:creationId xmlns:p14="http://schemas.microsoft.com/office/powerpoint/2010/main" val="438420330"/>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strVal val="#ppt_w+.3"/>
                                          </p:val>
                                        </p:tav>
                                        <p:tav tm="100000">
                                          <p:val>
                                            <p:strVal val="#ppt_w"/>
                                          </p:val>
                                        </p:tav>
                                      </p:tavLst>
                                    </p:anim>
                                    <p:anim calcmode="lin" valueType="num">
                                      <p:cBhvr>
                                        <p:cTn id="20" dur="500" fill="hold"/>
                                        <p:tgtEl>
                                          <p:spTgt spid="20"/>
                                        </p:tgtEl>
                                        <p:attrNameLst>
                                          <p:attrName>ppt_h</p:attrName>
                                        </p:attrNameLst>
                                      </p:cBhvr>
                                      <p:tavLst>
                                        <p:tav tm="0">
                                          <p:val>
                                            <p:strVal val="#ppt_h"/>
                                          </p:val>
                                        </p:tav>
                                        <p:tav tm="100000">
                                          <p:val>
                                            <p:strVal val="#ppt_h"/>
                                          </p:val>
                                        </p:tav>
                                      </p:tavLst>
                                    </p:anim>
                                    <p:animEffect transition="in" filter="fade">
                                      <p:cBhvr>
                                        <p:cTn id="21" dur="500"/>
                                        <p:tgtEl>
                                          <p:spTgt spid="20"/>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anim calcmode="lin" valueType="num">
                                      <p:cBhvr>
                                        <p:cTn id="32" dur="500" fill="hold"/>
                                        <p:tgtEl>
                                          <p:spTgt spid="22"/>
                                        </p:tgtEl>
                                        <p:attrNameLst>
                                          <p:attrName>ppt_x</p:attrName>
                                        </p:attrNameLst>
                                      </p:cBhvr>
                                      <p:tavLst>
                                        <p:tav tm="0">
                                          <p:val>
                                            <p:strVal val="#ppt_x"/>
                                          </p:val>
                                        </p:tav>
                                        <p:tav tm="100000">
                                          <p:val>
                                            <p:strVal val="#ppt_x"/>
                                          </p:val>
                                        </p:tav>
                                      </p:tavLst>
                                    </p:anim>
                                    <p:anim calcmode="lin" valueType="num">
                                      <p:cBhvr>
                                        <p:cTn id="33" dur="500" fill="hold"/>
                                        <p:tgtEl>
                                          <p:spTgt spid="2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anim calcmode="lin" valueType="num">
                                      <p:cBhvr>
                                        <p:cTn id="37" dur="500" fill="hold"/>
                                        <p:tgtEl>
                                          <p:spTgt spid="16"/>
                                        </p:tgtEl>
                                        <p:attrNameLst>
                                          <p:attrName>ppt_x</p:attrName>
                                        </p:attrNameLst>
                                      </p:cBhvr>
                                      <p:tavLst>
                                        <p:tav tm="0">
                                          <p:val>
                                            <p:strVal val="#ppt_x"/>
                                          </p:val>
                                        </p:tav>
                                        <p:tav tm="100000">
                                          <p:val>
                                            <p:strVal val="#ppt_x"/>
                                          </p:val>
                                        </p:tav>
                                      </p:tavLst>
                                    </p:anim>
                                    <p:anim calcmode="lin" valueType="num">
                                      <p:cBhvr>
                                        <p:cTn id="38"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7">
                                            <p:txEl>
                                              <p:pRg st="0" end="0"/>
                                            </p:txEl>
                                          </p:spTgt>
                                        </p:tgtEl>
                                        <p:attrNameLst>
                                          <p:attrName>style.visibility</p:attrName>
                                        </p:attrNameLst>
                                      </p:cBhvr>
                                      <p:to>
                                        <p:strVal val="visible"/>
                                      </p:to>
                                    </p:set>
                                    <p:animEffect transition="in" filter="barn(inVertical)">
                                      <p:cBhvr>
                                        <p:cTn id="43" dur="500"/>
                                        <p:tgtEl>
                                          <p:spTgt spid="17">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7">
                                            <p:txEl>
                                              <p:pRg st="1" end="1"/>
                                            </p:txEl>
                                          </p:spTgt>
                                        </p:tgtEl>
                                        <p:attrNameLst>
                                          <p:attrName>style.visibility</p:attrName>
                                        </p:attrNameLst>
                                      </p:cBhvr>
                                      <p:to>
                                        <p:strVal val="visible"/>
                                      </p:to>
                                    </p:set>
                                    <p:animEffect transition="in" filter="fade">
                                      <p:cBhvr>
                                        <p:cTn id="48" dur="500"/>
                                        <p:tgtEl>
                                          <p:spTgt spid="17">
                                            <p:txEl>
                                              <p:pRg st="1" end="1"/>
                                            </p:txEl>
                                          </p:spTgt>
                                        </p:tgtEl>
                                      </p:cBhvr>
                                    </p:animEffect>
                                    <p:anim calcmode="lin" valueType="num">
                                      <p:cBhvr>
                                        <p:cTn id="49"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50" dur="5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2" presetClass="entr" presetSubtype="8"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p:tgtEl>
                                          <p:spTgt spid="18"/>
                                        </p:tgtEl>
                                        <p:attrNameLst>
                                          <p:attrName>ppt_x</p:attrName>
                                        </p:attrNameLst>
                                      </p:cBhvr>
                                      <p:tavLst>
                                        <p:tav tm="0">
                                          <p:val>
                                            <p:strVal val="#ppt_x-#ppt_w*1.125000"/>
                                          </p:val>
                                        </p:tav>
                                        <p:tav tm="100000">
                                          <p:val>
                                            <p:strVal val="#ppt_x"/>
                                          </p:val>
                                        </p:tav>
                                      </p:tavLst>
                                    </p:anim>
                                    <p:animEffect transition="in" filter="wipe(right)">
                                      <p:cBhvr>
                                        <p:cTn id="56" dur="500"/>
                                        <p:tgtEl>
                                          <p:spTgt spid="18"/>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wipe(left)">
                                      <p:cBhvr>
                                        <p:cTn id="6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5" grpId="0"/>
      <p:bldP spid="20" grpId="0"/>
      <p:bldP spid="21" grpId="0"/>
      <p:bldP spid="16" grpId="0"/>
      <p:bldP spid="18" grpId="0" animBg="1"/>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0796951" y="-4094133"/>
            <a:ext cx="6767147" cy="6791533"/>
          </a:xfrm>
          <a:prstGeom prst="rect">
            <a:avLst/>
          </a:prstGeom>
        </p:spPr>
      </p:pic>
      <p:sp>
        <p:nvSpPr>
          <p:cNvPr id="7" name="AutoShape 7"/>
          <p:cNvSpPr/>
          <p:nvPr/>
        </p:nvSpPr>
        <p:spPr>
          <a:xfrm flipV="1">
            <a:off x="4800600" y="7734300"/>
            <a:ext cx="12534899" cy="0"/>
          </a:xfrm>
          <a:prstGeom prst="line">
            <a:avLst/>
          </a:prstGeom>
          <a:ln w="38100" cap="flat">
            <a:solidFill>
              <a:srgbClr val="000000"/>
            </a:solidFill>
            <a:prstDash val="solid"/>
            <a:headEnd type="none" w="sm" len="sm"/>
            <a:tailEnd type="none" w="sm" len="sm"/>
          </a:ln>
        </p:spPr>
      </p:sp>
      <p:sp>
        <p:nvSpPr>
          <p:cNvPr id="14" name="TextBox 14"/>
          <p:cNvSpPr txBox="1"/>
          <p:nvPr/>
        </p:nvSpPr>
        <p:spPr>
          <a:xfrm>
            <a:off x="11723075" y="785976"/>
            <a:ext cx="4914900" cy="1256754"/>
          </a:xfrm>
          <a:prstGeom prst="rect">
            <a:avLst/>
          </a:prstGeom>
        </p:spPr>
        <p:txBody>
          <a:bodyPr wrap="square" lIns="0" tIns="0" rIns="0" bIns="0" rtlCol="0" anchor="t">
            <a:spAutoFit/>
          </a:bodyPr>
          <a:lstStyle/>
          <a:p>
            <a:pPr algn="ctr">
              <a:lnSpc>
                <a:spcPts val="9760"/>
              </a:lnSpc>
            </a:pPr>
            <a:r>
              <a:rPr lang="en-US" sz="6000" b="1" dirty="0" smtClean="0">
                <a:solidFill>
                  <a:srgbClr val="243762"/>
                </a:solidFill>
                <a:latin typeface="Arial" panose="020B0604020202020204" pitchFamily="34" charset="0"/>
                <a:cs typeface="Arial" panose="020B0604020202020204" pitchFamily="34" charset="0"/>
              </a:rPr>
              <a:t>KHỞI ĐỘNG</a:t>
            </a:r>
            <a:endParaRPr lang="en-US" sz="6000" b="1" dirty="0">
              <a:solidFill>
                <a:srgbClr val="243762"/>
              </a:solidFill>
              <a:latin typeface="Arial" panose="020B0604020202020204" pitchFamily="34" charset="0"/>
              <a:cs typeface="Arial" panose="020B0604020202020204" pitchFamily="34" charset="0"/>
            </a:endParaRPr>
          </a:p>
        </p:txBody>
      </p:sp>
      <p:grpSp>
        <p:nvGrpSpPr>
          <p:cNvPr id="15" name="Group 15"/>
          <p:cNvGrpSpPr/>
          <p:nvPr/>
        </p:nvGrpSpPr>
        <p:grpSpPr>
          <a:xfrm>
            <a:off x="-237762" y="-327566"/>
            <a:ext cx="1287027" cy="1287027"/>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17" name="TextBox 17"/>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9" name="Group 19"/>
          <p:cNvGrpSpPr/>
          <p:nvPr/>
        </p:nvGrpSpPr>
        <p:grpSpPr>
          <a:xfrm>
            <a:off x="-493785" y="9772650"/>
            <a:ext cx="19275569" cy="1050954"/>
            <a:chOff x="0" y="0"/>
            <a:chExt cx="5076693" cy="276794"/>
          </a:xfrm>
        </p:grpSpPr>
        <p:sp>
          <p:nvSpPr>
            <p:cNvPr id="20" name="Freeform 20"/>
            <p:cNvSpPr/>
            <p:nvPr/>
          </p:nvSpPr>
          <p:spPr>
            <a:xfrm>
              <a:off x="0" y="0"/>
              <a:ext cx="5076693" cy="276794"/>
            </a:xfrm>
            <a:custGeom>
              <a:avLst/>
              <a:gdLst/>
              <a:ahLst/>
              <a:cxnLst/>
              <a:rect l="l" t="t" r="r" b="b"/>
              <a:pathLst>
                <a:path w="5076693" h="276794">
                  <a:moveTo>
                    <a:pt x="0" y="0"/>
                  </a:moveTo>
                  <a:lnTo>
                    <a:pt x="5076693" y="0"/>
                  </a:lnTo>
                  <a:lnTo>
                    <a:pt x="5076693" y="276794"/>
                  </a:lnTo>
                  <a:lnTo>
                    <a:pt x="0" y="276794"/>
                  </a:lnTo>
                  <a:close/>
                </a:path>
              </a:pathLst>
            </a:custGeom>
            <a:solidFill>
              <a:srgbClr val="3884FD"/>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6" name="Rectangle 5"/>
          <p:cNvSpPr/>
          <p:nvPr/>
        </p:nvSpPr>
        <p:spPr>
          <a:xfrm>
            <a:off x="4724400" y="2592815"/>
            <a:ext cx="12687300" cy="4939814"/>
          </a:xfrm>
          <a:prstGeom prst="rect">
            <a:avLst/>
          </a:prstGeom>
        </p:spPr>
        <p:txBody>
          <a:bodyPr wrap="square">
            <a:spAutoFit/>
          </a:bodyPr>
          <a:lstStyle/>
          <a:p>
            <a:pPr algn="just">
              <a:lnSpc>
                <a:spcPct val="15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Độ cao H (mét) của một vật (so với mặt đất) khi ném lên từ một điểm trên mặt đất được biểu thị bởi biểu thức H = -5x</a:t>
            </a:r>
            <a:r>
              <a:rPr lang="nl-NL" sz="4200" baseline="30000" dirty="0">
                <a:latin typeface="Arial" panose="020B0604020202020204" pitchFamily="34" charset="0"/>
                <a:ea typeface="Calibri" panose="020F0502020204030204" pitchFamily="34" charset="0"/>
                <a:cs typeface="Arial" panose="020B0604020202020204" pitchFamily="34" charset="0"/>
              </a:rPr>
              <a:t>2</a:t>
            </a:r>
            <a:r>
              <a:rPr lang="nl-NL" sz="4200" dirty="0">
                <a:latin typeface="Arial" panose="020B0604020202020204" pitchFamily="34" charset="0"/>
                <a:ea typeface="Calibri" panose="020F0502020204030204" pitchFamily="34" charset="0"/>
                <a:cs typeface="Arial" panose="020B0604020202020204" pitchFamily="34" charset="0"/>
              </a:rPr>
              <a:t> + 15x, trong đó x (giây) là thời gian tính từ thời điểm ném vật. Hỏi sau bao lâu kể từ khi được ném lên, vật sẽ rơi trở lại mặt đất?</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967370" y="2389521"/>
            <a:ext cx="3249890" cy="7411069"/>
          </a:xfrm>
          <a:prstGeom prst="rect">
            <a:avLst/>
          </a:prstGeom>
        </p:spPr>
      </p:pic>
      <p:sp>
        <p:nvSpPr>
          <p:cNvPr id="9" name="Oval Callout 8"/>
          <p:cNvSpPr/>
          <p:nvPr/>
        </p:nvSpPr>
        <p:spPr>
          <a:xfrm>
            <a:off x="2617715" y="7858782"/>
            <a:ext cx="2360685" cy="1281128"/>
          </a:xfrm>
          <a:prstGeom prst="wedgeEllipseCallout">
            <a:avLst>
              <a:gd name="adj1" fmla="val 30723"/>
              <a:gd name="adj2" fmla="val 5779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Gợi</a:t>
            </a:r>
            <a:r>
              <a:rPr lang="en-US" sz="4200" b="1" dirty="0" smtClean="0">
                <a:solidFill>
                  <a:srgbClr val="C00000"/>
                </a:solidFill>
                <a:latin typeface="Arial" panose="020B0604020202020204" pitchFamily="34" charset="0"/>
                <a:cs typeface="Arial" panose="020B0604020202020204" pitchFamily="34" charset="0"/>
              </a:rPr>
              <a:t> ý</a:t>
            </a:r>
            <a:endParaRPr lang="en-US" sz="4200" b="1" dirty="0">
              <a:solidFill>
                <a:srgbClr val="C00000"/>
              </a:solidFill>
              <a:latin typeface="Arial" panose="020B0604020202020204" pitchFamily="34" charset="0"/>
              <a:cs typeface="Arial" panose="020B0604020202020204" pitchFamily="34" charset="0"/>
            </a:endParaRPr>
          </a:p>
        </p:txBody>
      </p:sp>
      <p:sp>
        <p:nvSpPr>
          <p:cNvPr id="10" name="Rectangle 9"/>
          <p:cNvSpPr/>
          <p:nvPr/>
        </p:nvSpPr>
        <p:spPr>
          <a:xfrm>
            <a:off x="5174922" y="7785786"/>
            <a:ext cx="12649200" cy="1911549"/>
          </a:xfrm>
          <a:prstGeom prst="rect">
            <a:avLst/>
          </a:prstGeom>
        </p:spPr>
        <p:txBody>
          <a:bodyPr wrap="square">
            <a:spAutoFit/>
          </a:bodyPr>
          <a:lstStyle/>
          <a:p>
            <a:pPr>
              <a:lnSpc>
                <a:spcPct val="150000"/>
              </a:lnSpc>
            </a:pPr>
            <a:r>
              <a:rPr lang="vi-VN" sz="4200" i="1" dirty="0">
                <a:solidFill>
                  <a:srgbClr val="002060"/>
                </a:solidFill>
                <a:latin typeface="Arial" panose="020B0604020202020204" pitchFamily="34" charset="0"/>
                <a:cs typeface="Arial" panose="020B0604020202020204" pitchFamily="34" charset="0"/>
              </a:rPr>
              <a:t>Khi vật rơi trở lại mặt đất độ cao H bằng bao nhiêu? Để trả lời câu hỏi của bài toán, ta phải làm gì? </a:t>
            </a:r>
            <a:endParaRPr lang="en-US" sz="4200"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4274601"/>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anim calcmode="lin" valueType="num">
                                      <p:cBhvr>
                                        <p:cTn id="16" dur="500" fill="hold"/>
                                        <p:tgtEl>
                                          <p:spTgt spid="9"/>
                                        </p:tgtEl>
                                        <p:attrNameLst>
                                          <p:attrName>ppt_x</p:attrName>
                                        </p:attrNameLst>
                                      </p:cBhvr>
                                      <p:tavLst>
                                        <p:tav tm="0">
                                          <p:val>
                                            <p:strVal val="#ppt_x"/>
                                          </p:val>
                                        </p:tav>
                                        <p:tav tm="100000">
                                          <p:val>
                                            <p:strVal val="#ppt_x"/>
                                          </p:val>
                                        </p:tav>
                                      </p:tavLst>
                                    </p:anim>
                                    <p:anim calcmode="lin" valueType="num">
                                      <p:cBhvr>
                                        <p:cTn id="17" dur="500" fill="hold"/>
                                        <p:tgtEl>
                                          <p:spTgt spid="9"/>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anim calcmode="lin" valueType="num">
                                      <p:cBhvr>
                                        <p:cTn id="21" dur="500" fill="hold"/>
                                        <p:tgtEl>
                                          <p:spTgt spid="10"/>
                                        </p:tgtEl>
                                        <p:attrNameLst>
                                          <p:attrName>ppt_x</p:attrName>
                                        </p:attrNameLst>
                                      </p:cBhvr>
                                      <p:tavLst>
                                        <p:tav tm="0">
                                          <p:val>
                                            <p:strVal val="#ppt_x"/>
                                          </p:val>
                                        </p:tav>
                                        <p:tav tm="100000">
                                          <p:val>
                                            <p:strVal val="#ppt_x"/>
                                          </p:val>
                                        </p:tav>
                                      </p:tavLst>
                                    </p:anim>
                                    <p:anim calcmode="lin" valueType="num">
                                      <p:cBhvr>
                                        <p:cTn id="22"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86000" y="-2476500"/>
            <a:ext cx="5385526" cy="5385526"/>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20" name="Group 20"/>
          <p:cNvGrpSpPr/>
          <p:nvPr/>
        </p:nvGrpSpPr>
        <p:grpSpPr>
          <a:xfrm>
            <a:off x="-802520" y="9772650"/>
            <a:ext cx="19893040" cy="1191262"/>
            <a:chOff x="0" y="0"/>
            <a:chExt cx="5239319" cy="313748"/>
          </a:xfrm>
        </p:grpSpPr>
        <p:sp>
          <p:nvSpPr>
            <p:cNvPr id="21" name="Freeform 21"/>
            <p:cNvSpPr/>
            <p:nvPr/>
          </p:nvSpPr>
          <p:spPr>
            <a:xfrm>
              <a:off x="0" y="0"/>
              <a:ext cx="5239319" cy="313748"/>
            </a:xfrm>
            <a:custGeom>
              <a:avLst/>
              <a:gdLst/>
              <a:ahLst/>
              <a:cxnLst/>
              <a:rect l="l" t="t" r="r" b="b"/>
              <a:pathLst>
                <a:path w="5239319" h="313748">
                  <a:moveTo>
                    <a:pt x="0" y="0"/>
                  </a:moveTo>
                  <a:lnTo>
                    <a:pt x="5239319" y="0"/>
                  </a:lnTo>
                  <a:lnTo>
                    <a:pt x="5239319" y="313748"/>
                  </a:lnTo>
                  <a:lnTo>
                    <a:pt x="0" y="313748"/>
                  </a:lnTo>
                  <a:close/>
                </a:path>
              </a:pathLst>
            </a:custGeom>
            <a:solidFill>
              <a:srgbClr val="F8DC52"/>
            </a:solidFill>
          </p:spPr>
        </p:sp>
        <p:sp>
          <p:nvSpPr>
            <p:cNvPr id="22" name="TextBox 22"/>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grpSp>
        <p:nvGrpSpPr>
          <p:cNvPr id="28" name="Group 27"/>
          <p:cNvGrpSpPr/>
          <p:nvPr/>
        </p:nvGrpSpPr>
        <p:grpSpPr>
          <a:xfrm>
            <a:off x="1067470" y="1605059"/>
            <a:ext cx="2251386" cy="2251386"/>
            <a:chOff x="1157887" y="910087"/>
            <a:chExt cx="2251386" cy="2251386"/>
          </a:xfrm>
        </p:grpSpPr>
        <p:grpSp>
          <p:nvGrpSpPr>
            <p:cNvPr id="5" name="Group 5"/>
            <p:cNvGrpSpPr/>
            <p:nvPr/>
          </p:nvGrpSpPr>
          <p:grpSpPr>
            <a:xfrm>
              <a:off x="1157887" y="910087"/>
              <a:ext cx="2251386" cy="2251386"/>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7" name="TextBox 7"/>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sp>
          <p:nvSpPr>
            <p:cNvPr id="27" name="TextBox 26"/>
            <p:cNvSpPr txBox="1"/>
            <p:nvPr/>
          </p:nvSpPr>
          <p:spPr>
            <a:xfrm>
              <a:off x="1361278" y="1380745"/>
              <a:ext cx="1829251" cy="1446550"/>
            </a:xfrm>
            <a:prstGeom prst="rect">
              <a:avLst/>
            </a:prstGeom>
            <a:noFill/>
          </p:spPr>
          <p:txBody>
            <a:bodyPr wrap="square" rtlCol="0">
              <a:spAutoFit/>
            </a:bodyPr>
            <a:lstStyle/>
            <a:p>
              <a:pPr algn="ctr"/>
              <a:r>
                <a:rPr lang="en-US" sz="4400" b="1" dirty="0" err="1" smtClean="0">
                  <a:solidFill>
                    <a:schemeClr val="bg1"/>
                  </a:solidFill>
                  <a:latin typeface="Arial" panose="020B0604020202020204" pitchFamily="34" charset="0"/>
                  <a:cs typeface="Arial" panose="020B0604020202020204" pitchFamily="34" charset="0"/>
                </a:rPr>
                <a:t>Ví</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dụ</a:t>
              </a:r>
              <a:r>
                <a:rPr lang="en-US" sz="4400" b="1" dirty="0" smtClean="0">
                  <a:solidFill>
                    <a:schemeClr val="bg1"/>
                  </a:solidFill>
                  <a:latin typeface="Arial" panose="020B0604020202020204" pitchFamily="34" charset="0"/>
                  <a:cs typeface="Arial" panose="020B0604020202020204" pitchFamily="34" charset="0"/>
                </a:rPr>
                <a:t> 2</a:t>
              </a:r>
              <a:endParaRPr lang="en-US" sz="4400" b="1" dirty="0">
                <a:solidFill>
                  <a:schemeClr val="bg1"/>
                </a:solidFill>
                <a:latin typeface="Arial" panose="020B0604020202020204" pitchFamily="34" charset="0"/>
                <a:cs typeface="Arial" panose="020B0604020202020204" pitchFamily="34" charset="0"/>
              </a:endParaRPr>
            </a:p>
          </p:txBody>
        </p:sp>
      </p:grpSp>
      <p:sp>
        <p:nvSpPr>
          <p:cNvPr id="30" name="Rectangle 29"/>
          <p:cNvSpPr/>
          <p:nvPr/>
        </p:nvSpPr>
        <p:spPr>
          <a:xfrm>
            <a:off x="3519877" y="2414271"/>
            <a:ext cx="10112255" cy="769441"/>
          </a:xfrm>
          <a:prstGeom prst="rect">
            <a:avLst/>
          </a:prstGeom>
        </p:spPr>
        <p:txBody>
          <a:bodyPr wrap="none">
            <a:spAutoFit/>
          </a:bodyPr>
          <a:lstStyle/>
          <a:p>
            <a:r>
              <a:rPr lang="nl-NL" sz="4400" dirty="0">
                <a:latin typeface="Arial" panose="020B0604020202020204" pitchFamily="34" charset="0"/>
                <a:ea typeface="Calibri" panose="020F0502020204030204" pitchFamily="34" charset="0"/>
              </a:rPr>
              <a:t>Thu gọn đa thức A = 6x</a:t>
            </a:r>
            <a:r>
              <a:rPr lang="nl-NL" sz="4400" baseline="30000" dirty="0">
                <a:latin typeface="Arial" panose="020B0604020202020204" pitchFamily="34" charset="0"/>
                <a:ea typeface="Calibri" panose="020F0502020204030204" pitchFamily="34" charset="0"/>
              </a:rPr>
              <a:t>3</a:t>
            </a:r>
            <a:r>
              <a:rPr lang="nl-NL" sz="4400" dirty="0">
                <a:latin typeface="Arial" panose="020B0604020202020204" pitchFamily="34" charset="0"/>
                <a:ea typeface="Calibri" panose="020F0502020204030204" pitchFamily="34" charset="0"/>
              </a:rPr>
              <a:t> – 5x</a:t>
            </a:r>
            <a:r>
              <a:rPr lang="nl-NL" sz="4400" baseline="30000" dirty="0">
                <a:latin typeface="Arial" panose="020B0604020202020204" pitchFamily="34" charset="0"/>
                <a:ea typeface="Calibri" panose="020F0502020204030204" pitchFamily="34" charset="0"/>
              </a:rPr>
              <a:t>2</a:t>
            </a:r>
            <a:r>
              <a:rPr lang="nl-NL" sz="4400" dirty="0">
                <a:latin typeface="Arial" panose="020B0604020202020204" pitchFamily="34" charset="0"/>
                <a:ea typeface="Calibri" panose="020F0502020204030204" pitchFamily="34" charset="0"/>
              </a:rPr>
              <a:t> </a:t>
            </a:r>
            <a:r>
              <a:rPr lang="nl-NL" sz="4400" dirty="0" smtClean="0">
                <a:latin typeface="Arial" panose="020B0604020202020204" pitchFamily="34" charset="0"/>
                <a:ea typeface="Calibri" panose="020F0502020204030204" pitchFamily="34" charset="0"/>
              </a:rPr>
              <a:t>- 4x</a:t>
            </a:r>
            <a:r>
              <a:rPr lang="nl-NL" sz="4400" baseline="30000" dirty="0" smtClean="0">
                <a:latin typeface="Arial" panose="020B0604020202020204" pitchFamily="34" charset="0"/>
                <a:ea typeface="Calibri" panose="020F0502020204030204" pitchFamily="34" charset="0"/>
              </a:rPr>
              <a:t>3</a:t>
            </a:r>
            <a:r>
              <a:rPr lang="nl-NL" sz="4400" dirty="0" smtClean="0">
                <a:latin typeface="Arial" panose="020B0604020202020204" pitchFamily="34" charset="0"/>
                <a:ea typeface="Calibri" panose="020F0502020204030204" pitchFamily="34" charset="0"/>
              </a:rPr>
              <a:t> </a:t>
            </a:r>
            <a:r>
              <a:rPr lang="nl-NL" sz="4400" dirty="0">
                <a:latin typeface="Arial" panose="020B0604020202020204" pitchFamily="34" charset="0"/>
                <a:ea typeface="Calibri" panose="020F0502020204030204" pitchFamily="34" charset="0"/>
              </a:rPr>
              <a:t>+ 7 </a:t>
            </a:r>
            <a:endParaRPr lang="en-US" sz="4400" dirty="0"/>
          </a:p>
        </p:txBody>
      </p:sp>
      <p:sp>
        <p:nvSpPr>
          <p:cNvPr id="31" name="Rectangle 30"/>
          <p:cNvSpPr/>
          <p:nvPr/>
        </p:nvSpPr>
        <p:spPr>
          <a:xfrm>
            <a:off x="3112907" y="835618"/>
            <a:ext cx="13467148" cy="769441"/>
          </a:xfrm>
          <a:prstGeom prst="rect">
            <a:avLst/>
          </a:prstGeom>
        </p:spPr>
        <p:txBody>
          <a:bodyPr wrap="none">
            <a:spAutoFit/>
          </a:bodyPr>
          <a:lstStyle/>
          <a:p>
            <a:r>
              <a:rPr lang="en-US" sz="4400" i="1" dirty="0" err="1">
                <a:solidFill>
                  <a:srgbClr val="002060"/>
                </a:solidFill>
                <a:latin typeface="Arial" panose="020B0604020202020204" pitchFamily="34" charset="0"/>
                <a:cs typeface="Arial" panose="020B0604020202020204" pitchFamily="34" charset="0"/>
              </a:rPr>
              <a:t>Đ</a:t>
            </a:r>
            <a:r>
              <a:rPr lang="en-US" sz="4400" i="1" dirty="0" err="1" smtClean="0">
                <a:solidFill>
                  <a:srgbClr val="002060"/>
                </a:solidFill>
                <a:latin typeface="Arial" panose="020B0604020202020204" pitchFamily="34" charset="0"/>
                <a:cs typeface="Arial" panose="020B0604020202020204" pitchFamily="34" charset="0"/>
              </a:rPr>
              <a:t>ọc</a:t>
            </a:r>
            <a:r>
              <a:rPr lang="en-US" sz="4400" i="1" dirty="0" smtClean="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hiểu</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và</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hoạt</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động</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nhóm</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đôi</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hoàn</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thành</a:t>
            </a:r>
            <a:r>
              <a:rPr lang="en-US" sz="4400"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Ví</a:t>
            </a:r>
            <a:r>
              <a:rPr lang="en-US" sz="4400" b="1"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dụ</a:t>
            </a:r>
            <a:r>
              <a:rPr lang="en-US" sz="4400" b="1" i="1" dirty="0">
                <a:solidFill>
                  <a:srgbClr val="002060"/>
                </a:solidFill>
                <a:latin typeface="Arial" panose="020B0604020202020204" pitchFamily="34" charset="0"/>
                <a:cs typeface="Arial" panose="020B0604020202020204" pitchFamily="34" charset="0"/>
              </a:rPr>
              <a:t> 2</a:t>
            </a:r>
            <a:r>
              <a:rPr lang="en-US" sz="4400" i="1" dirty="0">
                <a:solidFill>
                  <a:srgbClr val="002060"/>
                </a:solidFill>
                <a:latin typeface="Arial" panose="020B0604020202020204" pitchFamily="34" charset="0"/>
                <a:cs typeface="Arial" panose="020B0604020202020204" pitchFamily="34" charset="0"/>
              </a:rPr>
              <a:t>.</a:t>
            </a:r>
          </a:p>
        </p:txBody>
      </p:sp>
      <p:sp>
        <p:nvSpPr>
          <p:cNvPr id="32" name="Oval Callout 31"/>
          <p:cNvSpPr/>
          <p:nvPr/>
        </p:nvSpPr>
        <p:spPr>
          <a:xfrm>
            <a:off x="7991664" y="3436869"/>
            <a:ext cx="2304672" cy="1432618"/>
          </a:xfrm>
          <a:prstGeom prst="wedgeEllipseCallout">
            <a:avLst>
              <a:gd name="adj1" fmla="val 30723"/>
              <a:gd name="adj2" fmla="val 5779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400" b="1" dirty="0" err="1" smtClean="0">
                <a:solidFill>
                  <a:srgbClr val="C00000"/>
                </a:solidFill>
                <a:latin typeface="Arial" panose="020B0604020202020204" pitchFamily="34" charset="0"/>
                <a:cs typeface="Arial" panose="020B0604020202020204" pitchFamily="34" charset="0"/>
              </a:rPr>
              <a:t>Giải</a:t>
            </a:r>
            <a:endParaRPr lang="en-US" sz="4400" b="1" dirty="0">
              <a:solidFill>
                <a:srgbClr val="C00000"/>
              </a:solidFill>
              <a:latin typeface="Arial" panose="020B0604020202020204" pitchFamily="34" charset="0"/>
              <a:cs typeface="Arial" panose="020B0604020202020204" pitchFamily="34" charset="0"/>
            </a:endParaRPr>
          </a:p>
        </p:txBody>
      </p:sp>
      <p:sp>
        <p:nvSpPr>
          <p:cNvPr id="33" name="Rectangle 32"/>
          <p:cNvSpPr/>
          <p:nvPr/>
        </p:nvSpPr>
        <p:spPr>
          <a:xfrm>
            <a:off x="3379641" y="5029424"/>
            <a:ext cx="6477000" cy="4616648"/>
          </a:xfrm>
          <a:prstGeom prst="rect">
            <a:avLst/>
          </a:prstGeom>
        </p:spPr>
        <p:txBody>
          <a:bodyPr wrap="square">
            <a:spAutoFit/>
          </a:bodyPr>
          <a:lstStyle/>
          <a:p>
            <a:pPr algn="just">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A = 6x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 </a:t>
            </a:r>
            <a:r>
              <a:rPr lang="nl-NL" sz="4400" dirty="0" smtClean="0">
                <a:effectLst/>
                <a:latin typeface="Arial" panose="020B0604020202020204" pitchFamily="34" charset="0"/>
                <a:ea typeface="Calibri" panose="020F0502020204030204" pitchFamily="34" charset="0"/>
                <a:cs typeface="Arial" panose="020B0604020202020204" pitchFamily="34" charset="0"/>
              </a:rPr>
              <a:t>- 5x</a:t>
            </a:r>
            <a:r>
              <a:rPr lang="nl-NL" sz="4400" baseline="30000" dirty="0" smtClean="0">
                <a:effectLst/>
                <a:latin typeface="Arial" panose="020B0604020202020204" pitchFamily="34" charset="0"/>
                <a:ea typeface="Calibri" panose="020F0502020204030204" pitchFamily="34" charset="0"/>
                <a:cs typeface="Arial" panose="020B0604020202020204" pitchFamily="34" charset="0"/>
              </a:rPr>
              <a:t>2</a:t>
            </a:r>
            <a:r>
              <a:rPr lang="nl-NL" sz="4400" dirty="0" smtClean="0">
                <a:effectLst/>
                <a:latin typeface="Arial" panose="020B0604020202020204" pitchFamily="34" charset="0"/>
                <a:ea typeface="Calibri" panose="020F0502020204030204" pitchFamily="34" charset="0"/>
                <a:cs typeface="Arial" panose="020B0604020202020204" pitchFamily="34" charset="0"/>
              </a:rPr>
              <a:t> </a:t>
            </a:r>
            <a:r>
              <a:rPr lang="nl-NL" sz="4400" dirty="0">
                <a:effectLst/>
                <a:latin typeface="Arial" panose="020B0604020202020204" pitchFamily="34" charset="0"/>
                <a:ea typeface="Calibri" panose="020F0502020204030204" pitchFamily="34" charset="0"/>
                <a:cs typeface="Arial" panose="020B0604020202020204" pitchFamily="34" charset="0"/>
              </a:rPr>
              <a:t>- 4x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 + 7 </a:t>
            </a:r>
            <a:endParaRPr lang="en-US" sz="4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nl-NL" sz="4400" dirty="0">
                <a:effectLst/>
                <a:latin typeface="Arial" panose="020B0604020202020204" pitchFamily="34" charset="0"/>
                <a:ea typeface="Calibri" panose="020F0502020204030204" pitchFamily="34" charset="0"/>
                <a:cs typeface="Arial" panose="020B0604020202020204" pitchFamily="34" charset="0"/>
              </a:rPr>
              <a:t>= 6x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 - 4x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 – 5x</a:t>
            </a:r>
            <a:r>
              <a:rPr lang="nl-NL" sz="4400" baseline="30000" dirty="0">
                <a:effectLst/>
                <a:latin typeface="Arial" panose="020B0604020202020204" pitchFamily="34" charset="0"/>
                <a:ea typeface="Calibri" panose="020F0502020204030204" pitchFamily="34" charset="0"/>
                <a:cs typeface="Arial" panose="020B0604020202020204" pitchFamily="34" charset="0"/>
              </a:rPr>
              <a:t>2</a:t>
            </a:r>
            <a:r>
              <a:rPr lang="nl-NL" sz="4400" dirty="0">
                <a:effectLst/>
                <a:latin typeface="Arial" panose="020B0604020202020204" pitchFamily="34" charset="0"/>
                <a:ea typeface="Calibri" panose="020F0502020204030204" pitchFamily="34" charset="0"/>
                <a:cs typeface="Arial" panose="020B0604020202020204" pitchFamily="34" charset="0"/>
              </a:rPr>
              <a:t> + 7 </a:t>
            </a:r>
            <a:r>
              <a:rPr lang="nl-NL" sz="4400" dirty="0" smtClean="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spcBef>
                <a:spcPts val="600"/>
              </a:spcBef>
              <a:spcAft>
                <a:spcPts val="600"/>
              </a:spcAft>
            </a:pPr>
            <a:r>
              <a:rPr lang="nl-NL" sz="4400" dirty="0" smtClean="0">
                <a:effectLst/>
                <a:latin typeface="Arial" panose="020B0604020202020204" pitchFamily="34" charset="0"/>
                <a:ea typeface="Calibri" panose="020F0502020204030204" pitchFamily="34" charset="0"/>
                <a:cs typeface="Arial" panose="020B0604020202020204" pitchFamily="34" charset="0"/>
              </a:rPr>
              <a:t>= </a:t>
            </a:r>
            <a:r>
              <a:rPr lang="nl-NL" sz="4400" dirty="0">
                <a:effectLst/>
                <a:latin typeface="Arial" panose="020B0604020202020204" pitchFamily="34" charset="0"/>
                <a:ea typeface="Calibri" panose="020F0502020204030204" pitchFamily="34" charset="0"/>
                <a:cs typeface="Arial" panose="020B0604020202020204" pitchFamily="34" charset="0"/>
              </a:rPr>
              <a:t>(6x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  - 4x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 - 5x</a:t>
            </a:r>
            <a:r>
              <a:rPr lang="nl-NL" sz="4400" baseline="30000" dirty="0">
                <a:effectLst/>
                <a:latin typeface="Arial" panose="020B0604020202020204" pitchFamily="34" charset="0"/>
                <a:ea typeface="Calibri" panose="020F0502020204030204" pitchFamily="34" charset="0"/>
                <a:cs typeface="Arial" panose="020B0604020202020204" pitchFamily="34" charset="0"/>
              </a:rPr>
              <a:t>2</a:t>
            </a:r>
            <a:r>
              <a:rPr lang="nl-NL" sz="4400" dirty="0">
                <a:effectLst/>
                <a:latin typeface="Arial" panose="020B0604020202020204" pitchFamily="34" charset="0"/>
                <a:ea typeface="Calibri" panose="020F0502020204030204" pitchFamily="34" charset="0"/>
                <a:cs typeface="Arial" panose="020B0604020202020204" pitchFamily="34" charset="0"/>
              </a:rPr>
              <a:t> + 7 </a:t>
            </a:r>
            <a:endParaRPr lang="nl-NL" sz="44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nl-NL" sz="4400" dirty="0" smtClean="0">
                <a:effectLst/>
                <a:latin typeface="Arial" panose="020B0604020202020204" pitchFamily="34" charset="0"/>
                <a:ea typeface="Calibri" panose="020F0502020204030204" pitchFamily="34" charset="0"/>
                <a:cs typeface="Arial" panose="020B0604020202020204" pitchFamily="34" charset="0"/>
              </a:rPr>
              <a:t>= </a:t>
            </a:r>
            <a:r>
              <a:rPr lang="nl-NL" sz="4400" dirty="0">
                <a:effectLst/>
                <a:latin typeface="Arial" panose="020B0604020202020204" pitchFamily="34" charset="0"/>
                <a:ea typeface="Calibri" panose="020F0502020204030204" pitchFamily="34" charset="0"/>
                <a:cs typeface="Arial" panose="020B0604020202020204" pitchFamily="34" charset="0"/>
              </a:rPr>
              <a:t>2x</a:t>
            </a:r>
            <a:r>
              <a:rPr lang="nl-NL" sz="4400" baseline="30000" dirty="0">
                <a:effectLst/>
                <a:latin typeface="Arial" panose="020B0604020202020204" pitchFamily="34" charset="0"/>
                <a:ea typeface="Calibri" panose="020F0502020204030204" pitchFamily="34" charset="0"/>
                <a:cs typeface="Arial" panose="020B0604020202020204" pitchFamily="34" charset="0"/>
              </a:rPr>
              <a:t>3</a:t>
            </a:r>
            <a:r>
              <a:rPr lang="nl-NL" sz="4400" dirty="0">
                <a:effectLst/>
                <a:latin typeface="Arial" panose="020B0604020202020204" pitchFamily="34" charset="0"/>
                <a:ea typeface="Calibri" panose="020F0502020204030204" pitchFamily="34" charset="0"/>
                <a:cs typeface="Arial" panose="020B0604020202020204" pitchFamily="34" charset="0"/>
              </a:rPr>
              <a:t> – 5x</a:t>
            </a:r>
            <a:r>
              <a:rPr lang="nl-NL" sz="4400" baseline="30000" dirty="0">
                <a:effectLst/>
                <a:latin typeface="Arial" panose="020B0604020202020204" pitchFamily="34" charset="0"/>
                <a:ea typeface="Calibri" panose="020F0502020204030204" pitchFamily="34" charset="0"/>
                <a:cs typeface="Arial" panose="020B0604020202020204" pitchFamily="34" charset="0"/>
              </a:rPr>
              <a:t>2</a:t>
            </a:r>
            <a:r>
              <a:rPr lang="nl-NL" sz="4400" dirty="0">
                <a:effectLst/>
                <a:latin typeface="Arial" panose="020B0604020202020204" pitchFamily="34" charset="0"/>
                <a:ea typeface="Calibri" panose="020F0502020204030204" pitchFamily="34" charset="0"/>
                <a:cs typeface="Arial" panose="020B0604020202020204" pitchFamily="34" charset="0"/>
              </a:rPr>
              <a:t> + </a:t>
            </a:r>
            <a:r>
              <a:rPr lang="nl-NL" sz="4400" dirty="0" smtClean="0">
                <a:effectLst/>
                <a:latin typeface="Arial" panose="020B0604020202020204" pitchFamily="34" charset="0"/>
                <a:ea typeface="Calibri" panose="020F0502020204030204" pitchFamily="34" charset="0"/>
                <a:cs typeface="Arial" panose="020B0604020202020204" pitchFamily="34" charset="0"/>
              </a:rPr>
              <a:t>7</a:t>
            </a:r>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p:sp>
        <p:nvSpPr>
          <p:cNvPr id="34" name="Rectangle 33"/>
          <p:cNvSpPr/>
          <p:nvPr/>
        </p:nvSpPr>
        <p:spPr>
          <a:xfrm>
            <a:off x="10321736" y="6222696"/>
            <a:ext cx="5453737" cy="982513"/>
          </a:xfrm>
          <a:prstGeom prst="rect">
            <a:avLst/>
          </a:prstGeom>
        </p:spPr>
        <p:txBody>
          <a:bodyPr wrap="none">
            <a:spAutoFit/>
          </a:bodyPr>
          <a:lstStyle/>
          <a:p>
            <a:pPr lvl="0" algn="just">
              <a:lnSpc>
                <a:spcPct val="150000"/>
              </a:lnSpc>
              <a:spcBef>
                <a:spcPts val="600"/>
              </a:spcBef>
              <a:spcAft>
                <a:spcPts val="600"/>
              </a:spcAft>
            </a:pPr>
            <a:r>
              <a:rPr lang="nl-NL" sz="4400" dirty="0">
                <a:solidFill>
                  <a:srgbClr val="002060"/>
                </a:solidFill>
                <a:latin typeface="Arial" panose="020B0604020202020204" pitchFamily="34" charset="0"/>
                <a:ea typeface="Times New Roman" panose="02020603050405020304" pitchFamily="18" charset="0"/>
                <a:cs typeface="Arial" panose="020B0604020202020204" pitchFamily="34" charset="0"/>
              </a:rPr>
              <a:t>Đổi chỗ hai đơn thức</a:t>
            </a:r>
            <a:endParaRPr lang="en-US" sz="4400"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35" name="Rectangle 34"/>
          <p:cNvSpPr/>
          <p:nvPr/>
        </p:nvSpPr>
        <p:spPr>
          <a:xfrm>
            <a:off x="10296336" y="7380501"/>
            <a:ext cx="6583854" cy="982513"/>
          </a:xfrm>
          <a:prstGeom prst="rect">
            <a:avLst/>
          </a:prstGeom>
        </p:spPr>
        <p:txBody>
          <a:bodyPr wrap="none">
            <a:spAutoFit/>
          </a:bodyPr>
          <a:lstStyle/>
          <a:p>
            <a:pPr lvl="0" algn="just">
              <a:lnSpc>
                <a:spcPct val="150000"/>
              </a:lnSpc>
              <a:spcBef>
                <a:spcPts val="600"/>
              </a:spcBef>
              <a:spcAft>
                <a:spcPts val="600"/>
              </a:spcAft>
            </a:pPr>
            <a:r>
              <a:rPr lang="nl-NL" sz="4400" dirty="0">
                <a:solidFill>
                  <a:srgbClr val="002060"/>
                </a:solidFill>
                <a:latin typeface="Arial" panose="020B0604020202020204" pitchFamily="34" charset="0"/>
                <a:ea typeface="Times New Roman" panose="02020603050405020304" pitchFamily="18" charset="0"/>
                <a:cs typeface="Arial" panose="020B0604020202020204" pitchFamily="34" charset="0"/>
              </a:rPr>
              <a:t>Nhóm hai đơn thức bậc 3</a:t>
            </a:r>
            <a:endParaRPr lang="en-US" sz="4400"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36" name="Rectangle 35"/>
          <p:cNvSpPr/>
          <p:nvPr/>
        </p:nvSpPr>
        <p:spPr>
          <a:xfrm>
            <a:off x="10296336" y="8488497"/>
            <a:ext cx="7338869" cy="982513"/>
          </a:xfrm>
          <a:prstGeom prst="rect">
            <a:avLst/>
          </a:prstGeom>
        </p:spPr>
        <p:txBody>
          <a:bodyPr wrap="none">
            <a:spAutoFit/>
          </a:bodyPr>
          <a:lstStyle/>
          <a:p>
            <a:pPr lvl="0" algn="just">
              <a:lnSpc>
                <a:spcPct val="150000"/>
              </a:lnSpc>
              <a:spcBef>
                <a:spcPts val="600"/>
              </a:spcBef>
              <a:spcAft>
                <a:spcPts val="600"/>
              </a:spcAft>
            </a:pPr>
            <a:r>
              <a:rPr lang="nl-NL" sz="4400" dirty="0">
                <a:solidFill>
                  <a:srgbClr val="002060"/>
                </a:solidFill>
                <a:latin typeface="Arial" panose="020B0604020202020204" pitchFamily="34" charset="0"/>
                <a:ea typeface="Times New Roman" panose="02020603050405020304" pitchFamily="18" charset="0"/>
                <a:cs typeface="Arial" panose="020B0604020202020204" pitchFamily="34" charset="0"/>
              </a:rPr>
              <a:t>Cộng hai đơn </a:t>
            </a:r>
            <a:r>
              <a:rPr lang="nl-NL" sz="4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thức cùng </a:t>
            </a:r>
            <a:r>
              <a:rPr lang="nl-NL" sz="4400" dirty="0">
                <a:solidFill>
                  <a:srgbClr val="002060"/>
                </a:solidFill>
                <a:latin typeface="Arial" panose="020B0604020202020204" pitchFamily="34" charset="0"/>
                <a:ea typeface="Times New Roman" panose="02020603050405020304" pitchFamily="18" charset="0"/>
                <a:cs typeface="Arial" panose="020B0604020202020204" pitchFamily="34" charset="0"/>
              </a:rPr>
              <a:t>bậc</a:t>
            </a:r>
            <a:endParaRPr lang="en-US" sz="4400"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cxnSp>
        <p:nvCxnSpPr>
          <p:cNvPr id="38" name="Straight Arrow Connector 37"/>
          <p:cNvCxnSpPr/>
          <p:nvPr/>
        </p:nvCxnSpPr>
        <p:spPr>
          <a:xfrm flipH="1" flipV="1">
            <a:off x="8550604" y="6814447"/>
            <a:ext cx="1745732" cy="201"/>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9056199" y="7871757"/>
            <a:ext cx="1240137"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7991664" y="9105900"/>
            <a:ext cx="2330072"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left)">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wipe(down)">
                                      <p:cBhvr>
                                        <p:cTn id="25" dur="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randombar(horizontal)">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250"/>
                                        <p:tgtEl>
                                          <p:spTgt spid="34"/>
                                        </p:tgtEl>
                                      </p:cBhvr>
                                    </p:animEffect>
                                  </p:childTnLst>
                                </p:cTn>
                              </p:par>
                            </p:childTnLst>
                          </p:cTn>
                        </p:par>
                        <p:par>
                          <p:cTn id="36" fill="hold">
                            <p:stCondLst>
                              <p:cond delay="250"/>
                            </p:stCondLst>
                            <p:childTnLst>
                              <p:par>
                                <p:cTn id="37" presetID="22" presetClass="entr" presetSubtype="2" fill="hold"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wipe(right)">
                                      <p:cBhvr>
                                        <p:cTn id="39" dur="500"/>
                                        <p:tgtEl>
                                          <p:spTgt spid="3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250"/>
                                        <p:tgtEl>
                                          <p:spTgt spid="35"/>
                                        </p:tgtEl>
                                      </p:cBhvr>
                                    </p:animEffect>
                                  </p:childTnLst>
                                </p:cTn>
                              </p:par>
                            </p:childTnLst>
                          </p:cTn>
                        </p:par>
                        <p:par>
                          <p:cTn id="45" fill="hold">
                            <p:stCondLst>
                              <p:cond delay="250"/>
                            </p:stCondLst>
                            <p:childTnLst>
                              <p:par>
                                <p:cTn id="46" presetID="22" presetClass="entr" presetSubtype="2" fill="hold" nodeType="after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wipe(right)">
                                      <p:cBhvr>
                                        <p:cTn id="48" dur="500"/>
                                        <p:tgtEl>
                                          <p:spTgt spid="3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fade">
                                      <p:cBhvr>
                                        <p:cTn id="53" dur="250"/>
                                        <p:tgtEl>
                                          <p:spTgt spid="36"/>
                                        </p:tgtEl>
                                      </p:cBhvr>
                                    </p:animEffect>
                                  </p:childTnLst>
                                </p:cTn>
                              </p:par>
                            </p:childTnLst>
                          </p:cTn>
                        </p:par>
                        <p:par>
                          <p:cTn id="54" fill="hold">
                            <p:stCondLst>
                              <p:cond delay="250"/>
                            </p:stCondLst>
                            <p:childTnLst>
                              <p:par>
                                <p:cTn id="55" presetID="22" presetClass="entr" presetSubtype="2" fill="hold" nodeType="after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right)">
                                      <p:cBhvr>
                                        <p:cTn id="5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animBg="1"/>
      <p:bldP spid="33" grpId="0"/>
      <p:bldP spid="34" grpId="0"/>
      <p:bldP spid="35" grpId="0"/>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2355" y="7316715"/>
            <a:ext cx="2455935" cy="2455935"/>
          </a:xfrm>
          <a:prstGeom prst="rect">
            <a:avLst/>
          </a:prstGeom>
        </p:spPr>
      </p:pic>
      <p:grpSp>
        <p:nvGrpSpPr>
          <p:cNvPr id="7" name="Group 7"/>
          <p:cNvGrpSpPr/>
          <p:nvPr/>
        </p:nvGrpSpPr>
        <p:grpSpPr>
          <a:xfrm>
            <a:off x="16042639" y="-2343227"/>
            <a:ext cx="4686453" cy="4686453"/>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9" name="TextBox 9"/>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14" name="Group 14"/>
          <p:cNvGrpSpPr/>
          <p:nvPr/>
        </p:nvGrpSpPr>
        <p:grpSpPr>
          <a:xfrm>
            <a:off x="-802520" y="9772650"/>
            <a:ext cx="19893040" cy="1135624"/>
            <a:chOff x="0" y="0"/>
            <a:chExt cx="5239319" cy="299094"/>
          </a:xfrm>
        </p:grpSpPr>
        <p:sp>
          <p:nvSpPr>
            <p:cNvPr id="15" name="Freeform 15"/>
            <p:cNvSpPr/>
            <p:nvPr/>
          </p:nvSpPr>
          <p:spPr>
            <a:xfrm>
              <a:off x="0" y="0"/>
              <a:ext cx="5239319" cy="299094"/>
            </a:xfrm>
            <a:custGeom>
              <a:avLst/>
              <a:gdLst/>
              <a:ahLst/>
              <a:cxnLst/>
              <a:rect l="l" t="t" r="r" b="b"/>
              <a:pathLst>
                <a:path w="5239319" h="299094">
                  <a:moveTo>
                    <a:pt x="0" y="0"/>
                  </a:moveTo>
                  <a:lnTo>
                    <a:pt x="5239319" y="0"/>
                  </a:lnTo>
                  <a:lnTo>
                    <a:pt x="5239319" y="299094"/>
                  </a:lnTo>
                  <a:lnTo>
                    <a:pt x="0" y="299094"/>
                  </a:lnTo>
                  <a:close/>
                </a:path>
              </a:pathLst>
            </a:custGeom>
            <a:solidFill>
              <a:srgbClr val="F8DC52"/>
            </a:solidFill>
          </p:spPr>
        </p:sp>
        <p:sp>
          <p:nvSpPr>
            <p:cNvPr id="16" name="TextBox 16"/>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sp>
        <p:nvSpPr>
          <p:cNvPr id="17" name="Rectangle 16"/>
          <p:cNvSpPr/>
          <p:nvPr/>
        </p:nvSpPr>
        <p:spPr>
          <a:xfrm>
            <a:off x="1676400" y="800100"/>
            <a:ext cx="13002277" cy="769441"/>
          </a:xfrm>
          <a:prstGeom prst="rect">
            <a:avLst/>
          </a:prstGeom>
        </p:spPr>
        <p:txBody>
          <a:bodyPr wrap="none">
            <a:spAutoFit/>
          </a:bodyPr>
          <a:lstStyle/>
          <a:p>
            <a:r>
              <a:rPr lang="en-US" sz="4400" i="1" dirty="0">
                <a:solidFill>
                  <a:srgbClr val="002060"/>
                </a:solidFill>
                <a:latin typeface="Arial" panose="020B0604020202020204" pitchFamily="34" charset="0"/>
                <a:cs typeface="Arial" panose="020B0604020202020204" pitchFamily="34" charset="0"/>
              </a:rPr>
              <a:t>HS </a:t>
            </a:r>
            <a:r>
              <a:rPr lang="en-US" sz="4400" i="1" dirty="0" err="1">
                <a:solidFill>
                  <a:srgbClr val="002060"/>
                </a:solidFill>
                <a:latin typeface="Arial" panose="020B0604020202020204" pitchFamily="34" charset="0"/>
                <a:cs typeface="Arial" panose="020B0604020202020204" pitchFamily="34" charset="0"/>
              </a:rPr>
              <a:t>tự</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hoàn</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thành</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bài</a:t>
            </a:r>
            <a:r>
              <a:rPr lang="en-US" sz="4400"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Luyện</a:t>
            </a:r>
            <a:r>
              <a:rPr lang="en-US" sz="4400" b="1"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tập</a:t>
            </a:r>
            <a:r>
              <a:rPr lang="en-US" sz="4400" b="1" i="1" dirty="0">
                <a:solidFill>
                  <a:srgbClr val="002060"/>
                </a:solidFill>
                <a:latin typeface="Arial" panose="020B0604020202020204" pitchFamily="34" charset="0"/>
                <a:cs typeface="Arial" panose="020B0604020202020204" pitchFamily="34" charset="0"/>
              </a:rPr>
              <a:t> </a:t>
            </a:r>
            <a:r>
              <a:rPr lang="en-US" sz="4400" b="1" i="1" dirty="0" smtClean="0">
                <a:solidFill>
                  <a:srgbClr val="002060"/>
                </a:solidFill>
                <a:latin typeface="Arial" panose="020B0604020202020204" pitchFamily="34" charset="0"/>
                <a:cs typeface="Arial" panose="020B0604020202020204" pitchFamily="34" charset="0"/>
              </a:rPr>
              <a:t>3 </a:t>
            </a:r>
            <a:r>
              <a:rPr lang="en-US" sz="4400" i="1" dirty="0" err="1" smtClean="0">
                <a:solidFill>
                  <a:srgbClr val="002060"/>
                </a:solidFill>
                <a:latin typeface="Arial" panose="020B0604020202020204" pitchFamily="34" charset="0"/>
                <a:cs typeface="Arial" panose="020B0604020202020204" pitchFamily="34" charset="0"/>
              </a:rPr>
              <a:t>vào</a:t>
            </a:r>
            <a:r>
              <a:rPr lang="en-US" sz="4400" i="1" dirty="0" smtClean="0">
                <a:solidFill>
                  <a:srgbClr val="002060"/>
                </a:solidFill>
                <a:latin typeface="Arial" panose="020B0604020202020204" pitchFamily="34" charset="0"/>
                <a:cs typeface="Arial" panose="020B0604020202020204" pitchFamily="34" charset="0"/>
              </a:rPr>
              <a:t> </a:t>
            </a:r>
            <a:r>
              <a:rPr lang="en-US" sz="4400" i="1" dirty="0" err="1" smtClean="0">
                <a:solidFill>
                  <a:srgbClr val="002060"/>
                </a:solidFill>
                <a:latin typeface="Arial" panose="020B0604020202020204" pitchFamily="34" charset="0"/>
                <a:cs typeface="Arial" panose="020B0604020202020204" pitchFamily="34" charset="0"/>
              </a:rPr>
              <a:t>vở</a:t>
            </a:r>
            <a:r>
              <a:rPr lang="en-US" sz="4400" i="1" dirty="0" smtClean="0">
                <a:solidFill>
                  <a:srgbClr val="002060"/>
                </a:solidFill>
                <a:latin typeface="Arial" panose="020B0604020202020204" pitchFamily="34" charset="0"/>
                <a:cs typeface="Arial" panose="020B0604020202020204" pitchFamily="34" charset="0"/>
              </a:rPr>
              <a:t> </a:t>
            </a:r>
            <a:r>
              <a:rPr lang="en-US" sz="4400" i="1" dirty="0" err="1" smtClean="0">
                <a:solidFill>
                  <a:srgbClr val="002060"/>
                </a:solidFill>
                <a:latin typeface="Arial" panose="020B0604020202020204" pitchFamily="34" charset="0"/>
                <a:cs typeface="Arial" panose="020B0604020202020204" pitchFamily="34" charset="0"/>
              </a:rPr>
              <a:t>cá</a:t>
            </a:r>
            <a:r>
              <a:rPr lang="en-US" sz="4400" i="1" dirty="0" smtClean="0">
                <a:solidFill>
                  <a:srgbClr val="002060"/>
                </a:solidFill>
                <a:latin typeface="Arial" panose="020B0604020202020204" pitchFamily="34" charset="0"/>
                <a:cs typeface="Arial" panose="020B0604020202020204" pitchFamily="34" charset="0"/>
              </a:rPr>
              <a:t> </a:t>
            </a:r>
            <a:r>
              <a:rPr lang="en-US" sz="4400" i="1" dirty="0" err="1" smtClean="0">
                <a:solidFill>
                  <a:srgbClr val="002060"/>
                </a:solidFill>
                <a:latin typeface="Arial" panose="020B0604020202020204" pitchFamily="34" charset="0"/>
                <a:cs typeface="Arial" panose="020B0604020202020204" pitchFamily="34" charset="0"/>
              </a:rPr>
              <a:t>nhân</a:t>
            </a:r>
            <a:r>
              <a:rPr lang="en-US" sz="4400" i="1" dirty="0" smtClean="0">
                <a:solidFill>
                  <a:srgbClr val="002060"/>
                </a:solidFill>
                <a:latin typeface="Arial" panose="020B0604020202020204" pitchFamily="34" charset="0"/>
                <a:cs typeface="Arial" panose="020B0604020202020204" pitchFamily="34" charset="0"/>
              </a:rPr>
              <a:t>.</a:t>
            </a:r>
            <a:endParaRPr lang="en-US" sz="4400" i="1" dirty="0">
              <a:solidFill>
                <a:srgbClr val="002060"/>
              </a:solidFill>
              <a:latin typeface="Arial" panose="020B0604020202020204" pitchFamily="34" charset="0"/>
              <a:cs typeface="Arial" panose="020B0604020202020204" pitchFamily="34" charset="0"/>
            </a:endParaRPr>
          </a:p>
        </p:txBody>
      </p:sp>
      <p:sp>
        <p:nvSpPr>
          <p:cNvPr id="18" name="Rounded Rectangle 17"/>
          <p:cNvSpPr/>
          <p:nvPr/>
        </p:nvSpPr>
        <p:spPr>
          <a:xfrm>
            <a:off x="1701800" y="2042942"/>
            <a:ext cx="3860800" cy="1195558"/>
          </a:xfrm>
          <a:prstGeom prst="roundRect">
            <a:avLst/>
          </a:prstGeom>
          <a:solidFill>
            <a:schemeClr val="accent2">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200" b="1" dirty="0" err="1" smtClean="0">
                <a:solidFill>
                  <a:schemeClr val="bg1"/>
                </a:solidFill>
                <a:latin typeface="Arial" panose="020B0604020202020204" pitchFamily="34" charset="0"/>
                <a:cs typeface="Arial" panose="020B0604020202020204" pitchFamily="34" charset="0"/>
              </a:rPr>
              <a:t>Luyện</a:t>
            </a:r>
            <a:r>
              <a:rPr lang="en-US" sz="4200" b="1" dirty="0" smtClean="0">
                <a:solidFill>
                  <a:schemeClr val="bg1"/>
                </a:solidFill>
                <a:latin typeface="Arial" panose="020B0604020202020204" pitchFamily="34" charset="0"/>
                <a:cs typeface="Arial" panose="020B0604020202020204" pitchFamily="34" charset="0"/>
              </a:rPr>
              <a:t> </a:t>
            </a:r>
            <a:r>
              <a:rPr lang="en-US" sz="4200" b="1" dirty="0" err="1" smtClean="0">
                <a:solidFill>
                  <a:schemeClr val="bg1"/>
                </a:solidFill>
                <a:latin typeface="Arial" panose="020B0604020202020204" pitchFamily="34" charset="0"/>
                <a:cs typeface="Arial" panose="020B0604020202020204" pitchFamily="34" charset="0"/>
              </a:rPr>
              <a:t>tập</a:t>
            </a:r>
            <a:r>
              <a:rPr lang="en-US" sz="4200" b="1" dirty="0" smtClean="0">
                <a:solidFill>
                  <a:schemeClr val="bg1"/>
                </a:solidFill>
                <a:latin typeface="Arial" panose="020B0604020202020204" pitchFamily="34" charset="0"/>
                <a:cs typeface="Arial" panose="020B0604020202020204" pitchFamily="34" charset="0"/>
              </a:rPr>
              <a:t> 3</a:t>
            </a:r>
            <a:endParaRPr lang="en-US" sz="4200" b="1" dirty="0">
              <a:solidFill>
                <a:schemeClr val="bg1"/>
              </a:solidFill>
              <a:latin typeface="Arial" panose="020B0604020202020204" pitchFamily="34" charset="0"/>
              <a:cs typeface="Arial" panose="020B0604020202020204" pitchFamily="34" charset="0"/>
            </a:endParaRPr>
          </a:p>
        </p:txBody>
      </p:sp>
      <p:sp>
        <p:nvSpPr>
          <p:cNvPr id="19" name="Rectangle 18"/>
          <p:cNvSpPr/>
          <p:nvPr/>
        </p:nvSpPr>
        <p:spPr>
          <a:xfrm>
            <a:off x="1701800" y="3501026"/>
            <a:ext cx="12347676" cy="1107996"/>
          </a:xfrm>
          <a:prstGeom prst="rect">
            <a:avLst/>
          </a:prstGeom>
        </p:spPr>
        <p:txBody>
          <a:bodyPr wrap="none">
            <a:spAutoFit/>
          </a:bodyPr>
          <a:lstStyle/>
          <a:p>
            <a:pPr algn="just">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Thu gọn đa thức: P = 2x</a:t>
            </a:r>
            <a:r>
              <a:rPr lang="nl-NL" sz="4400" baseline="30000" dirty="0">
                <a:latin typeface="Arial" panose="020B0604020202020204" pitchFamily="34" charset="0"/>
                <a:ea typeface="Calibri" panose="020F0502020204030204" pitchFamily="34" charset="0"/>
                <a:cs typeface="Arial" panose="020B0604020202020204" pitchFamily="34" charset="0"/>
              </a:rPr>
              <a:t>3</a:t>
            </a:r>
            <a:r>
              <a:rPr lang="nl-NL" sz="4400" dirty="0">
                <a:latin typeface="Arial" panose="020B0604020202020204" pitchFamily="34" charset="0"/>
                <a:ea typeface="Calibri" panose="020F0502020204030204" pitchFamily="34" charset="0"/>
                <a:cs typeface="Arial" panose="020B0604020202020204" pitchFamily="34" charset="0"/>
              </a:rPr>
              <a:t> - 5x</a:t>
            </a:r>
            <a:r>
              <a:rPr lang="nl-NL" sz="4400" baseline="30000" dirty="0">
                <a:latin typeface="Arial" panose="020B0604020202020204" pitchFamily="34" charset="0"/>
                <a:ea typeface="Calibri" panose="020F0502020204030204" pitchFamily="34" charset="0"/>
                <a:cs typeface="Arial" panose="020B0604020202020204" pitchFamily="34" charset="0"/>
              </a:rPr>
              <a:t>2</a:t>
            </a:r>
            <a:r>
              <a:rPr lang="nl-NL" sz="4400" dirty="0">
                <a:latin typeface="Arial" panose="020B0604020202020204" pitchFamily="34" charset="0"/>
                <a:ea typeface="Calibri" panose="020F0502020204030204" pitchFamily="34" charset="0"/>
                <a:cs typeface="Arial" panose="020B0604020202020204" pitchFamily="34" charset="0"/>
              </a:rPr>
              <a:t> + 4x</a:t>
            </a:r>
            <a:r>
              <a:rPr lang="nl-NL" sz="4400" baseline="30000" dirty="0">
                <a:latin typeface="Arial" panose="020B0604020202020204" pitchFamily="34" charset="0"/>
                <a:ea typeface="Calibri" panose="020F0502020204030204" pitchFamily="34" charset="0"/>
                <a:cs typeface="Arial" panose="020B0604020202020204" pitchFamily="34" charset="0"/>
              </a:rPr>
              <a:t>3</a:t>
            </a:r>
            <a:r>
              <a:rPr lang="nl-NL" sz="4400" dirty="0">
                <a:latin typeface="Arial" panose="020B0604020202020204" pitchFamily="34" charset="0"/>
                <a:ea typeface="Calibri" panose="020F0502020204030204" pitchFamily="34" charset="0"/>
                <a:cs typeface="Arial" panose="020B0604020202020204" pitchFamily="34" charset="0"/>
              </a:rPr>
              <a:t> + 4x + 9 + x</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0" name="Oval Callout 19"/>
          <p:cNvSpPr/>
          <p:nvPr/>
        </p:nvSpPr>
        <p:spPr>
          <a:xfrm>
            <a:off x="7870558" y="4858561"/>
            <a:ext cx="2304672" cy="1432618"/>
          </a:xfrm>
          <a:prstGeom prst="wedgeEllipseCallout">
            <a:avLst>
              <a:gd name="adj1" fmla="val 30723"/>
              <a:gd name="adj2" fmla="val 5779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400" b="1" dirty="0" err="1" smtClean="0">
                <a:solidFill>
                  <a:srgbClr val="C00000"/>
                </a:solidFill>
                <a:latin typeface="Arial" panose="020B0604020202020204" pitchFamily="34" charset="0"/>
                <a:cs typeface="Arial" panose="020B0604020202020204" pitchFamily="34" charset="0"/>
              </a:rPr>
              <a:t>Giải</a:t>
            </a:r>
            <a:endParaRPr lang="en-US" sz="4400" b="1" dirty="0">
              <a:solidFill>
                <a:srgbClr val="C00000"/>
              </a:solidFill>
              <a:latin typeface="Arial" panose="020B0604020202020204" pitchFamily="34" charset="0"/>
              <a:cs typeface="Arial" panose="020B0604020202020204" pitchFamily="34" charset="0"/>
            </a:endParaRPr>
          </a:p>
        </p:txBody>
      </p:sp>
      <p:sp>
        <p:nvSpPr>
          <p:cNvPr id="21" name="Rectangle 20"/>
          <p:cNvSpPr/>
          <p:nvPr/>
        </p:nvSpPr>
        <p:spPr>
          <a:xfrm>
            <a:off x="4800600" y="6540507"/>
            <a:ext cx="9115527" cy="3139321"/>
          </a:xfrm>
          <a:prstGeom prst="rect">
            <a:avLst/>
          </a:prstGeom>
        </p:spPr>
        <p:txBody>
          <a:bodyPr wrap="square">
            <a:spAutoFit/>
          </a:bodyPr>
          <a:lstStyle/>
          <a:p>
            <a:pPr>
              <a:lnSpc>
                <a:spcPct val="150000"/>
              </a:lnSpc>
            </a:pPr>
            <a:r>
              <a:rPr lang="en-US" sz="4400" dirty="0">
                <a:latin typeface="Arial" panose="020B0604020202020204" pitchFamily="34" charset="0"/>
                <a:cs typeface="Arial" panose="020B0604020202020204" pitchFamily="34" charset="0"/>
              </a:rPr>
              <a:t>P = </a:t>
            </a:r>
            <a:r>
              <a:rPr lang="en-US" sz="4400" dirty="0" smtClean="0">
                <a:latin typeface="Arial" panose="020B0604020202020204" pitchFamily="34" charset="0"/>
                <a:cs typeface="Arial" panose="020B0604020202020204" pitchFamily="34" charset="0"/>
              </a:rPr>
              <a:t>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- 5x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+ 4x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+ 4x + 9 + x</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  = </a:t>
            </a:r>
            <a:r>
              <a:rPr lang="en-US" sz="4400" dirty="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+ 4x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- 5x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(4x + x) + 9</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  = 6x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- 5x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+ 5x + 9</a:t>
            </a:r>
            <a:endParaRPr lang="en-US" sz="4400" dirty="0">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4"/>
          <a:stretch>
            <a:fillRect/>
          </a:stretch>
        </p:blipFill>
        <p:spPr>
          <a:xfrm flipH="1">
            <a:off x="14049476" y="6633329"/>
            <a:ext cx="3156889" cy="3172753"/>
          </a:xfrm>
          <a:prstGeom prst="rect">
            <a:avLst/>
          </a:prstGeom>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dissolve">
                                      <p:cBhvr>
                                        <p:cTn id="12" dur="500"/>
                                        <p:tgtEl>
                                          <p:spTgt spid="18"/>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dissolv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p:bldP spid="20" grpId="0" animBg="1"/>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1055" y="-555581"/>
            <a:ext cx="20456597" cy="2117682"/>
            <a:chOff x="0" y="0"/>
            <a:chExt cx="4399071" cy="1100876"/>
          </a:xfrm>
        </p:grpSpPr>
        <p:sp>
          <p:nvSpPr>
            <p:cNvPr id="3" name="Freeform 3"/>
            <p:cNvSpPr/>
            <p:nvPr/>
          </p:nvSpPr>
          <p:spPr>
            <a:xfrm>
              <a:off x="0" y="0"/>
              <a:ext cx="4399071" cy="1100876"/>
            </a:xfrm>
            <a:custGeom>
              <a:avLst/>
              <a:gdLst/>
              <a:ahLst/>
              <a:cxnLst/>
              <a:rect l="l" t="t" r="r" b="b"/>
              <a:pathLst>
                <a:path w="4399071" h="1100876">
                  <a:moveTo>
                    <a:pt x="0" y="0"/>
                  </a:moveTo>
                  <a:lnTo>
                    <a:pt x="4399071" y="0"/>
                  </a:lnTo>
                  <a:lnTo>
                    <a:pt x="4399071" y="1100876"/>
                  </a:lnTo>
                  <a:lnTo>
                    <a:pt x="0" y="1100876"/>
                  </a:lnTo>
                  <a:close/>
                </a:path>
              </a:pathLst>
            </a:custGeom>
            <a:solidFill>
              <a:srgbClr val="3884FD"/>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3359"/>
                </a:lnSpc>
              </a:pPr>
              <a:endParaRPr>
                <a:solidFill>
                  <a:prstClr val="black"/>
                </a:solidFill>
              </a:endParaRPr>
            </a:p>
          </p:txBody>
        </p:sp>
      </p:grpSp>
      <p:grpSp>
        <p:nvGrpSpPr>
          <p:cNvPr id="25" name="Group 25"/>
          <p:cNvGrpSpPr/>
          <p:nvPr/>
        </p:nvGrpSpPr>
        <p:grpSpPr>
          <a:xfrm>
            <a:off x="-691243" y="9772650"/>
            <a:ext cx="19670486" cy="1079985"/>
            <a:chOff x="0" y="0"/>
            <a:chExt cx="5180704" cy="284441"/>
          </a:xfrm>
        </p:grpSpPr>
        <p:sp>
          <p:nvSpPr>
            <p:cNvPr id="26" name="Freeform 26"/>
            <p:cNvSpPr/>
            <p:nvPr/>
          </p:nvSpPr>
          <p:spPr>
            <a:xfrm>
              <a:off x="0" y="0"/>
              <a:ext cx="5180704" cy="284441"/>
            </a:xfrm>
            <a:custGeom>
              <a:avLst/>
              <a:gdLst/>
              <a:ahLst/>
              <a:cxnLst/>
              <a:rect l="l" t="t" r="r" b="b"/>
              <a:pathLst>
                <a:path w="5180704" h="284441">
                  <a:moveTo>
                    <a:pt x="0" y="0"/>
                  </a:moveTo>
                  <a:lnTo>
                    <a:pt x="5180704" y="0"/>
                  </a:lnTo>
                  <a:lnTo>
                    <a:pt x="5180704" y="284441"/>
                  </a:lnTo>
                  <a:lnTo>
                    <a:pt x="0" y="284441"/>
                  </a:lnTo>
                  <a:close/>
                </a:path>
              </a:pathLst>
            </a:custGeom>
            <a:solidFill>
              <a:srgbClr val="F8DC52"/>
            </a:solidFill>
          </p:spPr>
        </p:sp>
        <p:sp>
          <p:nvSpPr>
            <p:cNvPr id="27" name="TextBox 27"/>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8" name="TextBox 27"/>
          <p:cNvSpPr txBox="1"/>
          <p:nvPr/>
        </p:nvSpPr>
        <p:spPr>
          <a:xfrm>
            <a:off x="4724400" y="503260"/>
            <a:ext cx="9516669" cy="830997"/>
          </a:xfrm>
          <a:prstGeom prst="rect">
            <a:avLst/>
          </a:prstGeom>
          <a:noFill/>
        </p:spPr>
        <p:txBody>
          <a:bodyPr wrap="square" rtlCol="0">
            <a:spAutoFit/>
          </a:bodyPr>
          <a:lstStyle/>
          <a:p>
            <a:pPr algn="ctr"/>
            <a:r>
              <a:rPr lang="en-US" sz="4800" b="1" dirty="0" smtClean="0">
                <a:solidFill>
                  <a:prstClr val="white"/>
                </a:solidFill>
                <a:latin typeface="Arial" panose="020B0604020202020204" pitchFamily="34" charset="0"/>
                <a:cs typeface="Arial" panose="020B0604020202020204" pitchFamily="34" charset="0"/>
              </a:rPr>
              <a:t>4. </a:t>
            </a:r>
            <a:r>
              <a:rPr lang="en-US" sz="4800" b="1" dirty="0" err="1" smtClean="0">
                <a:solidFill>
                  <a:prstClr val="white"/>
                </a:solidFill>
                <a:latin typeface="Arial" panose="020B0604020202020204" pitchFamily="34" charset="0"/>
                <a:cs typeface="Arial" panose="020B0604020202020204" pitchFamily="34" charset="0"/>
              </a:rPr>
              <a:t>Sắp</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xếp</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đa</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thức</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một</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biến</a:t>
            </a:r>
            <a:endParaRPr lang="en-US" sz="4800" b="1" dirty="0">
              <a:solidFill>
                <a:prstClr val="white"/>
              </a:solidFill>
              <a:latin typeface="Arial" panose="020B0604020202020204" pitchFamily="34" charset="0"/>
              <a:cs typeface="Arial" panose="020B0604020202020204" pitchFamily="34" charset="0"/>
            </a:endParaRPr>
          </a:p>
        </p:txBody>
      </p:sp>
      <p:sp>
        <p:nvSpPr>
          <p:cNvPr id="7" name="Rectangle 6"/>
          <p:cNvSpPr/>
          <p:nvPr/>
        </p:nvSpPr>
        <p:spPr>
          <a:xfrm>
            <a:off x="6349292" y="2882130"/>
            <a:ext cx="5589415" cy="982513"/>
          </a:xfrm>
          <a:prstGeom prst="rect">
            <a:avLst/>
          </a:prstGeom>
        </p:spPr>
        <p:txBody>
          <a:bodyPr wrap="none">
            <a:spAutoFit/>
          </a:bodyPr>
          <a:lstStyle/>
          <a:p>
            <a:pPr algn="ctr">
              <a:lnSpc>
                <a:spcPct val="150000"/>
              </a:lnSpc>
              <a:spcBef>
                <a:spcPts val="600"/>
              </a:spcBef>
              <a:spcAft>
                <a:spcPts val="600"/>
              </a:spcAft>
            </a:pPr>
            <a:r>
              <a:rPr lang="nl-NL" sz="4400" b="1" dirty="0">
                <a:latin typeface="Arial" panose="020B0604020202020204" pitchFamily="34" charset="0"/>
                <a:ea typeface="Calibri" panose="020F0502020204030204" pitchFamily="34" charset="0"/>
                <a:cs typeface="Arial" panose="020B0604020202020204" pitchFamily="34" charset="0"/>
              </a:rPr>
              <a:t>P = 5x</a:t>
            </a:r>
            <a:r>
              <a:rPr lang="nl-NL" sz="4400" b="1" baseline="30000" dirty="0">
                <a:latin typeface="Arial" panose="020B0604020202020204" pitchFamily="34" charset="0"/>
                <a:ea typeface="Calibri" panose="020F0502020204030204" pitchFamily="34" charset="0"/>
                <a:cs typeface="Arial" panose="020B0604020202020204" pitchFamily="34" charset="0"/>
              </a:rPr>
              <a:t>2</a:t>
            </a:r>
            <a:r>
              <a:rPr lang="nl-NL" sz="4400" b="1" dirty="0">
                <a:latin typeface="Arial" panose="020B0604020202020204" pitchFamily="34" charset="0"/>
                <a:ea typeface="Calibri" panose="020F0502020204030204" pitchFamily="34" charset="0"/>
                <a:cs typeface="Arial" panose="020B0604020202020204" pitchFamily="34" charset="0"/>
              </a:rPr>
              <a:t> - 2x + 1 – </a:t>
            </a:r>
            <a:r>
              <a:rPr lang="nl-NL" sz="4400" b="1" dirty="0" smtClean="0">
                <a:latin typeface="Arial" panose="020B0604020202020204" pitchFamily="34" charset="0"/>
                <a:ea typeface="Calibri" panose="020F0502020204030204" pitchFamily="34" charset="0"/>
                <a:cs typeface="Arial" panose="020B0604020202020204" pitchFamily="34" charset="0"/>
              </a:rPr>
              <a:t>3x</a:t>
            </a:r>
            <a:r>
              <a:rPr lang="nl-NL" sz="4400" b="1" baseline="30000" dirty="0" smtClean="0">
                <a:latin typeface="Arial" panose="020B0604020202020204" pitchFamily="34" charset="0"/>
                <a:ea typeface="Calibri" panose="020F0502020204030204" pitchFamily="34" charset="0"/>
                <a:cs typeface="Arial" panose="020B0604020202020204" pitchFamily="34" charset="0"/>
              </a:rPr>
              <a:t>4</a:t>
            </a:r>
            <a:endParaRPr lang="en-US" sz="4400" b="1"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3" name="Rectangle 22"/>
          <p:cNvSpPr/>
          <p:nvPr/>
        </p:nvSpPr>
        <p:spPr>
          <a:xfrm>
            <a:off x="1905000" y="1884521"/>
            <a:ext cx="3964547" cy="769441"/>
          </a:xfrm>
          <a:prstGeom prst="rect">
            <a:avLst/>
          </a:prstGeom>
        </p:spPr>
        <p:txBody>
          <a:bodyPr wrap="none">
            <a:spAutoFit/>
          </a:bodyPr>
          <a:lstStyle/>
          <a:p>
            <a:r>
              <a:rPr lang="en-US" sz="4400" dirty="0" smtClean="0">
                <a:latin typeface="Arial" panose="020B0604020202020204" pitchFamily="34" charset="0"/>
                <a:cs typeface="Arial" panose="020B0604020202020204" pitchFamily="34" charset="0"/>
              </a:rPr>
              <a:t>Cho </a:t>
            </a:r>
            <a:r>
              <a:rPr lang="en-US" sz="4400" dirty="0" err="1" smtClean="0">
                <a:latin typeface="Arial" panose="020B0604020202020204" pitchFamily="34" charset="0"/>
                <a:cs typeface="Arial" panose="020B0604020202020204" pitchFamily="34" charset="0"/>
              </a:rPr>
              <a:t>đa</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thức</a:t>
            </a:r>
            <a:r>
              <a:rPr lang="en-US" sz="4400" dirty="0" smtClean="0">
                <a:latin typeface="Arial" panose="020B0604020202020204" pitchFamily="34" charset="0"/>
                <a:cs typeface="Arial" panose="020B0604020202020204" pitchFamily="34" charset="0"/>
              </a:rPr>
              <a:t> P:</a:t>
            </a:r>
            <a:endParaRPr lang="en-US" sz="4400" dirty="0">
              <a:latin typeface="Arial" panose="020B0604020202020204" pitchFamily="34" charset="0"/>
              <a:cs typeface="Arial" panose="020B0604020202020204" pitchFamily="34" charset="0"/>
            </a:endParaRPr>
          </a:p>
        </p:txBody>
      </p:sp>
      <p:grpSp>
        <p:nvGrpSpPr>
          <p:cNvPr id="11" name="Group 10"/>
          <p:cNvGrpSpPr/>
          <p:nvPr/>
        </p:nvGrpSpPr>
        <p:grpSpPr>
          <a:xfrm>
            <a:off x="4267200" y="4643645"/>
            <a:ext cx="12649200" cy="3809300"/>
            <a:chOff x="4267200" y="4643645"/>
            <a:chExt cx="12649200" cy="3809300"/>
          </a:xfrm>
        </p:grpSpPr>
        <p:sp>
          <p:nvSpPr>
            <p:cNvPr id="10" name="Rounded Rectangular Callout 9"/>
            <p:cNvSpPr/>
            <p:nvPr/>
          </p:nvSpPr>
          <p:spPr>
            <a:xfrm>
              <a:off x="4267200" y="4643645"/>
              <a:ext cx="12649200" cy="3809300"/>
            </a:xfrm>
            <a:prstGeom prst="wedgeRoundRectCallout">
              <a:avLst>
                <a:gd name="adj1" fmla="val -55853"/>
                <a:gd name="adj2" fmla="val 28360"/>
                <a:gd name="adj3" fmla="val 16667"/>
              </a:avLst>
            </a:prstGeom>
            <a:solidFill>
              <a:schemeClr val="accent4">
                <a:lumMod val="20000"/>
                <a:lumOff val="8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572000" y="4926182"/>
              <a:ext cx="11988243" cy="3139321"/>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Đa thức trên đã được thu gọn chưa? Em có nhận xét gì về vị trí sắp xếp các hạng tử (biến của chúng có theo một thứ tự nào không?)</a:t>
              </a:r>
              <a:endParaRPr lang="en-US" sz="4400" dirty="0">
                <a:latin typeface="Arial" panose="020B0604020202020204" pitchFamily="34" charset="0"/>
                <a:cs typeface="Arial" panose="020B0604020202020204" pitchFamily="34" charset="0"/>
              </a:endParaRPr>
            </a:p>
          </p:txBody>
        </p:sp>
      </p:grpSp>
      <p:pic>
        <p:nvPicPr>
          <p:cNvPr id="9" name="Picture 8"/>
          <p:cNvPicPr>
            <a:picLocks noChangeAspect="1"/>
          </p:cNvPicPr>
          <p:nvPr/>
        </p:nvPicPr>
        <p:blipFill>
          <a:blip r:embed="rId2"/>
          <a:stretch>
            <a:fillRect/>
          </a:stretch>
        </p:blipFill>
        <p:spPr>
          <a:xfrm>
            <a:off x="728789" y="5571790"/>
            <a:ext cx="2706859" cy="4389500"/>
          </a:xfrm>
          <a:prstGeom prst="rect">
            <a:avLst/>
          </a:prstGeom>
        </p:spPr>
      </p:pic>
      <p:pic>
        <p:nvPicPr>
          <p:cNvPr id="12" name="Picture 11"/>
          <p:cNvPicPr>
            <a:picLocks noChangeAspect="1"/>
          </p:cNvPicPr>
          <p:nvPr/>
        </p:nvPicPr>
        <p:blipFill>
          <a:blip r:embed="rId3"/>
          <a:stretch>
            <a:fillRect/>
          </a:stretch>
        </p:blipFill>
        <p:spPr>
          <a:xfrm>
            <a:off x="16916400" y="3748578"/>
            <a:ext cx="654853" cy="1011133"/>
          </a:xfrm>
          <a:prstGeom prst="rect">
            <a:avLst/>
          </a:prstGeom>
        </p:spPr>
      </p:pic>
      <p:pic>
        <p:nvPicPr>
          <p:cNvPr id="31" name="Picture 30"/>
          <p:cNvPicPr>
            <a:picLocks noChangeAspect="1"/>
          </p:cNvPicPr>
          <p:nvPr/>
        </p:nvPicPr>
        <p:blipFill>
          <a:blip r:embed="rId3"/>
          <a:stretch>
            <a:fillRect/>
          </a:stretch>
        </p:blipFill>
        <p:spPr>
          <a:xfrm>
            <a:off x="9936947" y="8688409"/>
            <a:ext cx="654853" cy="1011133"/>
          </a:xfrm>
          <a:prstGeom prst="rect">
            <a:avLst/>
          </a:prstGeom>
        </p:spPr>
      </p:pic>
    </p:spTree>
    <p:extLst>
      <p:ext uri="{BB962C8B-B14F-4D97-AF65-F5344CB8AC3E}">
        <p14:creationId xmlns:p14="http://schemas.microsoft.com/office/powerpoint/2010/main" val="3628369836"/>
      </p:ext>
    </p:extLst>
  </p:cSld>
  <p:clrMapOvr>
    <a:masterClrMapping/>
  </p:clrMapOvr>
  <mc:AlternateContent xmlns:mc="http://schemas.openxmlformats.org/markup-compatibility/2006" xmlns:p14="http://schemas.microsoft.com/office/powerpoint/2010/main">
    <mc:Choice Requires="p14">
      <p:transition spd="med">
        <p14:wheelReverse spokes="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42"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anim calcmode="lin" valueType="num">
                                      <p:cBhvr>
                                        <p:cTn id="26" dur="500" fill="hold"/>
                                        <p:tgtEl>
                                          <p:spTgt spid="11"/>
                                        </p:tgtEl>
                                        <p:attrNameLst>
                                          <p:attrName>ppt_x</p:attrName>
                                        </p:attrNameLst>
                                      </p:cBhvr>
                                      <p:tavLst>
                                        <p:tav tm="0">
                                          <p:val>
                                            <p:strVal val="#ppt_x"/>
                                          </p:val>
                                        </p:tav>
                                        <p:tav tm="100000">
                                          <p:val>
                                            <p:strVal val="#ppt_x"/>
                                          </p:val>
                                        </p:tav>
                                      </p:tavLst>
                                    </p:anim>
                                    <p:anim calcmode="lin" valueType="num">
                                      <p:cBhvr>
                                        <p:cTn id="27" dur="500" fill="hold"/>
                                        <p:tgtEl>
                                          <p:spTgt spid="11"/>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anim calcmode="lin" valueType="num">
                                      <p:cBhvr>
                                        <p:cTn id="31" dur="500" fill="hold"/>
                                        <p:tgtEl>
                                          <p:spTgt spid="31"/>
                                        </p:tgtEl>
                                        <p:attrNameLst>
                                          <p:attrName>ppt_x</p:attrName>
                                        </p:attrNameLst>
                                      </p:cBhvr>
                                      <p:tavLst>
                                        <p:tav tm="0">
                                          <p:val>
                                            <p:strVal val="#ppt_x"/>
                                          </p:val>
                                        </p:tav>
                                        <p:tav tm="100000">
                                          <p:val>
                                            <p:strVal val="#ppt_x"/>
                                          </p:val>
                                        </p:tav>
                                      </p:tavLst>
                                    </p:anim>
                                    <p:anim calcmode="lin" valueType="num">
                                      <p:cBhvr>
                                        <p:cTn id="32" dur="500" fill="hold"/>
                                        <p:tgtEl>
                                          <p:spTgt spid="31"/>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anim calcmode="lin" valueType="num">
                                      <p:cBhvr>
                                        <p:cTn id="36" dur="500" fill="hold"/>
                                        <p:tgtEl>
                                          <p:spTgt spid="12"/>
                                        </p:tgtEl>
                                        <p:attrNameLst>
                                          <p:attrName>ppt_x</p:attrName>
                                        </p:attrNameLst>
                                      </p:cBhvr>
                                      <p:tavLst>
                                        <p:tav tm="0">
                                          <p:val>
                                            <p:strVal val="#ppt_x"/>
                                          </p:val>
                                        </p:tav>
                                        <p:tav tm="100000">
                                          <p:val>
                                            <p:strVal val="#ppt_x"/>
                                          </p:val>
                                        </p:tav>
                                      </p:tavLst>
                                    </p:anim>
                                    <p:anim calcmode="lin" valueType="num">
                                      <p:cBhvr>
                                        <p:cTn id="37"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7" grpId="0"/>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93514" y="-3009900"/>
            <a:ext cx="5643760" cy="5360127"/>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8" name="Group 8"/>
          <p:cNvGrpSpPr/>
          <p:nvPr/>
        </p:nvGrpSpPr>
        <p:grpSpPr>
          <a:xfrm>
            <a:off x="-672697" y="9772650"/>
            <a:ext cx="19633393" cy="1154170"/>
            <a:chOff x="0" y="0"/>
            <a:chExt cx="5170935" cy="303979"/>
          </a:xfrm>
        </p:grpSpPr>
        <p:sp>
          <p:nvSpPr>
            <p:cNvPr id="9" name="Freeform 9"/>
            <p:cNvSpPr/>
            <p:nvPr/>
          </p:nvSpPr>
          <p:spPr>
            <a:xfrm>
              <a:off x="0" y="0"/>
              <a:ext cx="5170935" cy="303979"/>
            </a:xfrm>
            <a:custGeom>
              <a:avLst/>
              <a:gdLst/>
              <a:ahLst/>
              <a:cxnLst/>
              <a:rect l="l" t="t" r="r" b="b"/>
              <a:pathLst>
                <a:path w="5170935" h="303979">
                  <a:moveTo>
                    <a:pt x="0" y="0"/>
                  </a:moveTo>
                  <a:lnTo>
                    <a:pt x="5170935" y="0"/>
                  </a:lnTo>
                  <a:lnTo>
                    <a:pt x="5170935" y="303979"/>
                  </a:lnTo>
                  <a:lnTo>
                    <a:pt x="0" y="303979"/>
                  </a:lnTo>
                  <a:close/>
                </a:path>
              </a:pathLst>
            </a:custGeom>
            <a:solidFill>
              <a:srgbClr val="3884FD"/>
            </a:solidFill>
          </p:spPr>
        </p:sp>
        <p:sp>
          <p:nvSpPr>
            <p:cNvPr id="10" name="TextBox 10"/>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grpSp>
        <p:nvGrpSpPr>
          <p:cNvPr id="11" name="Group 20"/>
          <p:cNvGrpSpPr/>
          <p:nvPr/>
        </p:nvGrpSpPr>
        <p:grpSpPr>
          <a:xfrm>
            <a:off x="-672697" y="7536769"/>
            <a:ext cx="1656057" cy="1656057"/>
            <a:chOff x="0" y="0"/>
            <a:chExt cx="812800" cy="812800"/>
          </a:xfrm>
        </p:grpSpPr>
        <p:sp>
          <p:nvSpPr>
            <p:cNvPr id="12"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8DC52"/>
            </a:solidFill>
          </p:spPr>
        </p:sp>
        <p:sp>
          <p:nvSpPr>
            <p:cNvPr id="13" name="TextBox 22"/>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sp>
        <p:nvSpPr>
          <p:cNvPr id="14" name="Rectangle 13"/>
          <p:cNvSpPr/>
          <p:nvPr/>
        </p:nvSpPr>
        <p:spPr>
          <a:xfrm>
            <a:off x="1506338" y="857167"/>
            <a:ext cx="15087601" cy="2123658"/>
          </a:xfrm>
          <a:prstGeom prst="rect">
            <a:avLst/>
          </a:prstGeom>
        </p:spPr>
        <p:txBody>
          <a:bodyPr wrap="square">
            <a:spAutoFit/>
          </a:bodyPr>
          <a:lstStyle/>
          <a:p>
            <a:pPr algn="just">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Sắp xếp các hạng tử của đa thức P = 5x</a:t>
            </a:r>
            <a:r>
              <a:rPr lang="nl-NL" sz="4400" baseline="30000" dirty="0">
                <a:latin typeface="Arial" panose="020B0604020202020204" pitchFamily="34" charset="0"/>
                <a:ea typeface="Calibri" panose="020F0502020204030204" pitchFamily="34" charset="0"/>
                <a:cs typeface="Arial" panose="020B0604020202020204" pitchFamily="34" charset="0"/>
              </a:rPr>
              <a:t>2</a:t>
            </a:r>
            <a:r>
              <a:rPr lang="nl-NL" sz="4400" dirty="0">
                <a:latin typeface="Arial" panose="020B0604020202020204" pitchFamily="34" charset="0"/>
                <a:ea typeface="Calibri" panose="020F0502020204030204" pitchFamily="34" charset="0"/>
                <a:cs typeface="Arial" panose="020B0604020202020204" pitchFamily="34" charset="0"/>
              </a:rPr>
              <a:t> </a:t>
            </a:r>
            <a:r>
              <a:rPr lang="nl-NL" sz="4400" dirty="0" smtClean="0">
                <a:latin typeface="Arial" panose="020B0604020202020204" pitchFamily="34" charset="0"/>
                <a:ea typeface="Calibri" panose="020F0502020204030204" pitchFamily="34" charset="0"/>
                <a:cs typeface="Arial" panose="020B0604020202020204" pitchFamily="34" charset="0"/>
              </a:rPr>
              <a:t>- 2x </a:t>
            </a:r>
            <a:r>
              <a:rPr lang="nl-NL" sz="4400" dirty="0">
                <a:latin typeface="Arial" panose="020B0604020202020204" pitchFamily="34" charset="0"/>
                <a:ea typeface="Calibri" panose="020F0502020204030204" pitchFamily="34" charset="0"/>
                <a:cs typeface="Arial" panose="020B0604020202020204" pitchFamily="34" charset="0"/>
              </a:rPr>
              <a:t>+ 1 </a:t>
            </a:r>
            <a:r>
              <a:rPr lang="nl-NL" sz="4400" dirty="0" smtClean="0">
                <a:latin typeface="Arial" panose="020B0604020202020204" pitchFamily="34" charset="0"/>
                <a:ea typeface="Calibri" panose="020F0502020204030204" pitchFamily="34" charset="0"/>
                <a:cs typeface="Arial" panose="020B0604020202020204" pitchFamily="34" charset="0"/>
              </a:rPr>
              <a:t>- </a:t>
            </a:r>
            <a:r>
              <a:rPr lang="nl-NL" sz="4400" dirty="0">
                <a:latin typeface="Arial" panose="020B0604020202020204" pitchFamily="34" charset="0"/>
                <a:ea typeface="Calibri" panose="020F0502020204030204" pitchFamily="34" charset="0"/>
                <a:cs typeface="Arial" panose="020B0604020202020204" pitchFamily="34" charset="0"/>
              </a:rPr>
              <a:t>3x</a:t>
            </a:r>
            <a:r>
              <a:rPr lang="nl-NL" sz="4400" baseline="30000" dirty="0">
                <a:latin typeface="Arial" panose="020B0604020202020204" pitchFamily="34" charset="0"/>
                <a:ea typeface="Calibri" panose="020F0502020204030204" pitchFamily="34" charset="0"/>
                <a:cs typeface="Arial" panose="020B0604020202020204" pitchFamily="34" charset="0"/>
              </a:rPr>
              <a:t>4</a:t>
            </a:r>
            <a:r>
              <a:rPr lang="nl-NL" sz="4400" dirty="0">
                <a:latin typeface="Arial" panose="020B0604020202020204" pitchFamily="34" charset="0"/>
                <a:ea typeface="Calibri" panose="020F0502020204030204" pitchFamily="34" charset="0"/>
                <a:cs typeface="Arial" panose="020B0604020202020204" pitchFamily="34" charset="0"/>
              </a:rPr>
              <a:t> theo lũy thừa giảm của biến, ta được </a:t>
            </a:r>
            <a:r>
              <a:rPr lang="nl-NL" sz="4400" dirty="0">
                <a:solidFill>
                  <a:srgbClr val="0070C0"/>
                </a:solidFill>
                <a:latin typeface="Arial" panose="020B0604020202020204" pitchFamily="34" charset="0"/>
                <a:ea typeface="Calibri" panose="020F0502020204030204" pitchFamily="34" charset="0"/>
                <a:cs typeface="Arial" panose="020B0604020202020204" pitchFamily="34" charset="0"/>
              </a:rPr>
              <a:t>P = -3x</a:t>
            </a:r>
            <a:r>
              <a:rPr lang="nl-NL" sz="4400" baseline="30000" dirty="0">
                <a:solidFill>
                  <a:srgbClr val="0070C0"/>
                </a:solidFill>
                <a:latin typeface="Arial" panose="020B0604020202020204" pitchFamily="34" charset="0"/>
                <a:ea typeface="Calibri" panose="020F0502020204030204" pitchFamily="34" charset="0"/>
                <a:cs typeface="Arial" panose="020B0604020202020204" pitchFamily="34" charset="0"/>
              </a:rPr>
              <a:t>4</a:t>
            </a:r>
            <a:r>
              <a:rPr lang="nl-NL" sz="4400" dirty="0">
                <a:solidFill>
                  <a:srgbClr val="0070C0"/>
                </a:solidFill>
                <a:latin typeface="Arial" panose="020B0604020202020204" pitchFamily="34" charset="0"/>
                <a:ea typeface="Calibri" panose="020F0502020204030204" pitchFamily="34" charset="0"/>
                <a:cs typeface="Arial" panose="020B0604020202020204" pitchFamily="34" charset="0"/>
              </a:rPr>
              <a:t> + 5x</a:t>
            </a:r>
            <a:r>
              <a:rPr lang="nl-NL" sz="4400" baseline="30000" dirty="0">
                <a:solidFill>
                  <a:srgbClr val="0070C0"/>
                </a:solidFill>
                <a:latin typeface="Arial" panose="020B0604020202020204" pitchFamily="34" charset="0"/>
                <a:ea typeface="Calibri" panose="020F0502020204030204" pitchFamily="34" charset="0"/>
                <a:cs typeface="Arial" panose="020B0604020202020204" pitchFamily="34" charset="0"/>
              </a:rPr>
              <a:t>2</a:t>
            </a:r>
            <a:r>
              <a:rPr lang="nl-NL" sz="44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nl-NL" sz="4400" dirty="0" smtClean="0">
                <a:solidFill>
                  <a:srgbClr val="0070C0"/>
                </a:solidFill>
                <a:latin typeface="Arial" panose="020B0604020202020204" pitchFamily="34" charset="0"/>
                <a:ea typeface="Calibri" panose="020F0502020204030204" pitchFamily="34" charset="0"/>
                <a:cs typeface="Arial" panose="020B0604020202020204" pitchFamily="34" charset="0"/>
              </a:rPr>
              <a:t>- 2x </a:t>
            </a:r>
            <a:r>
              <a:rPr lang="nl-NL" sz="4400" dirty="0">
                <a:solidFill>
                  <a:srgbClr val="0070C0"/>
                </a:solidFill>
                <a:latin typeface="Arial" panose="020B0604020202020204" pitchFamily="34" charset="0"/>
                <a:ea typeface="Calibri" panose="020F0502020204030204" pitchFamily="34" charset="0"/>
                <a:cs typeface="Arial" panose="020B0604020202020204" pitchFamily="34" charset="0"/>
              </a:rPr>
              <a:t>+ 1</a:t>
            </a:r>
            <a:r>
              <a:rPr lang="nl-NL" sz="4400" dirty="0">
                <a:latin typeface="Arial" panose="020B0604020202020204" pitchFamily="34" charset="0"/>
                <a:ea typeface="Calibri" panose="020F0502020204030204" pitchFamily="34" charset="0"/>
                <a:cs typeface="Arial" panose="020B0604020202020204" pitchFamily="34" charset="0"/>
              </a:rPr>
              <a:t>.</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5" name="Right Arrow 14"/>
          <p:cNvSpPr/>
          <p:nvPr/>
        </p:nvSpPr>
        <p:spPr>
          <a:xfrm>
            <a:off x="636764" y="1181100"/>
            <a:ext cx="685800" cy="514215"/>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496178" y="3130477"/>
            <a:ext cx="15097761" cy="4308872"/>
          </a:xfrm>
          <a:prstGeom prst="rect">
            <a:avLst/>
          </a:prstGeom>
        </p:spPr>
        <p:txBody>
          <a:bodyPr wrap="square">
            <a:spAutoFit/>
          </a:bodyPr>
          <a:lstStyle/>
          <a:p>
            <a:pPr algn="just">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Trong đa thức P, ta thấy có các đơn thức bậc 4 và bậc 2, nhưng khuyết đơn thức bậc 3. Tuy nhiên khi cần, ta cũng có thể viết:</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P = </a:t>
            </a:r>
            <a:r>
              <a:rPr lang="nl-NL" sz="4400" dirty="0" smtClean="0">
                <a:latin typeface="Arial" panose="020B0604020202020204" pitchFamily="34" charset="0"/>
                <a:ea typeface="Calibri" panose="020F0502020204030204" pitchFamily="34" charset="0"/>
                <a:cs typeface="Arial" panose="020B0604020202020204" pitchFamily="34" charset="0"/>
              </a:rPr>
              <a:t>- 3x</a:t>
            </a:r>
            <a:r>
              <a:rPr lang="nl-NL" sz="4400" baseline="30000" dirty="0" smtClean="0">
                <a:latin typeface="Arial" panose="020B0604020202020204" pitchFamily="34" charset="0"/>
                <a:ea typeface="Calibri" panose="020F0502020204030204" pitchFamily="34" charset="0"/>
                <a:cs typeface="Arial" panose="020B0604020202020204" pitchFamily="34" charset="0"/>
              </a:rPr>
              <a:t>4</a:t>
            </a:r>
            <a:r>
              <a:rPr lang="nl-NL" sz="4400" dirty="0" smtClean="0">
                <a:latin typeface="Arial" panose="020B0604020202020204" pitchFamily="34" charset="0"/>
                <a:ea typeface="Calibri" panose="020F0502020204030204" pitchFamily="34" charset="0"/>
                <a:cs typeface="Arial" panose="020B0604020202020204" pitchFamily="34" charset="0"/>
              </a:rPr>
              <a:t> </a:t>
            </a:r>
            <a:r>
              <a:rPr lang="nl-NL" sz="4400" dirty="0">
                <a:latin typeface="Arial" panose="020B0604020202020204" pitchFamily="34" charset="0"/>
                <a:ea typeface="Calibri" panose="020F0502020204030204" pitchFamily="34" charset="0"/>
                <a:cs typeface="Arial" panose="020B0604020202020204" pitchFamily="34" charset="0"/>
              </a:rPr>
              <a:t>+ 0x</a:t>
            </a:r>
            <a:r>
              <a:rPr lang="nl-NL" sz="4400" baseline="30000" dirty="0">
                <a:latin typeface="Arial" panose="020B0604020202020204" pitchFamily="34" charset="0"/>
                <a:ea typeface="Calibri" panose="020F0502020204030204" pitchFamily="34" charset="0"/>
                <a:cs typeface="Arial" panose="020B0604020202020204" pitchFamily="34" charset="0"/>
              </a:rPr>
              <a:t>3</a:t>
            </a:r>
            <a:r>
              <a:rPr lang="nl-NL" sz="4400" dirty="0">
                <a:latin typeface="Arial" panose="020B0604020202020204" pitchFamily="34" charset="0"/>
                <a:ea typeface="Calibri" panose="020F0502020204030204" pitchFamily="34" charset="0"/>
                <a:cs typeface="Arial" panose="020B0604020202020204" pitchFamily="34" charset="0"/>
              </a:rPr>
              <a:t> + 5x</a:t>
            </a:r>
            <a:r>
              <a:rPr lang="nl-NL" sz="4400" baseline="30000" dirty="0">
                <a:latin typeface="Arial" panose="020B0604020202020204" pitchFamily="34" charset="0"/>
                <a:ea typeface="Calibri" panose="020F0502020204030204" pitchFamily="34" charset="0"/>
                <a:cs typeface="Arial" panose="020B0604020202020204" pitchFamily="34" charset="0"/>
              </a:rPr>
              <a:t>2</a:t>
            </a:r>
            <a:r>
              <a:rPr lang="nl-NL" sz="4400" dirty="0">
                <a:latin typeface="Arial" panose="020B0604020202020204" pitchFamily="34" charset="0"/>
                <a:ea typeface="Calibri" panose="020F0502020204030204" pitchFamily="34" charset="0"/>
                <a:cs typeface="Arial" panose="020B0604020202020204" pitchFamily="34" charset="0"/>
              </a:rPr>
              <a:t> – 2x + 1.</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7" name="Rectangle 16"/>
          <p:cNvSpPr/>
          <p:nvPr/>
        </p:nvSpPr>
        <p:spPr>
          <a:xfrm>
            <a:off x="2484616" y="8303729"/>
            <a:ext cx="12215011" cy="769441"/>
          </a:xfrm>
          <a:prstGeom prst="rect">
            <a:avLst/>
          </a:prstGeom>
        </p:spPr>
        <p:txBody>
          <a:bodyPr wrap="none">
            <a:spAutoFit/>
          </a:bodyPr>
          <a:lstStyle/>
          <a:p>
            <a:r>
              <a:rPr lang="en-US" sz="4400" dirty="0">
                <a:latin typeface="Arial" panose="020B0604020202020204" pitchFamily="34" charset="0"/>
                <a:cs typeface="Arial" panose="020B0604020202020204" pitchFamily="34" charset="0"/>
              </a:rPr>
              <a:t>Ở </a:t>
            </a:r>
            <a:r>
              <a:rPr lang="en-US" sz="4400" dirty="0" err="1">
                <a:latin typeface="Arial" panose="020B0604020202020204" pitchFamily="34" charset="0"/>
                <a:cs typeface="Arial" panose="020B0604020202020204" pitchFamily="34" charset="0"/>
              </a:rPr>
              <a:t>đây</a:t>
            </a:r>
            <a:r>
              <a:rPr lang="en-US" sz="4400" dirty="0">
                <a:latin typeface="Arial" panose="020B0604020202020204" pitchFamily="34" charset="0"/>
                <a:cs typeface="Arial" panose="020B0604020202020204" pitchFamily="34" charset="0"/>
              </a:rPr>
              <a:t>, ta </a:t>
            </a:r>
            <a:r>
              <a:rPr lang="en-US" sz="4400" dirty="0" err="1">
                <a:latin typeface="Arial" panose="020B0604020202020204" pitchFamily="34" charset="0"/>
                <a:cs typeface="Arial" panose="020B0604020202020204" pitchFamily="34" charset="0"/>
              </a:rPr>
              <a:t>coi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hệ</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lũy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thừa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bậc</a:t>
            </a:r>
            <a:r>
              <a:rPr lang="en-US" sz="4400" dirty="0">
                <a:latin typeface="Arial" panose="020B0604020202020204" pitchFamily="34" charset="0"/>
                <a:cs typeface="Arial" panose="020B0604020202020204" pitchFamily="34" charset="0"/>
              </a:rPr>
              <a:t> 3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0.</a:t>
            </a:r>
          </a:p>
        </p:txBody>
      </p:sp>
      <p:sp>
        <p:nvSpPr>
          <p:cNvPr id="18" name="Rounded Rectangle 17"/>
          <p:cNvSpPr/>
          <p:nvPr/>
        </p:nvSpPr>
        <p:spPr>
          <a:xfrm>
            <a:off x="8058722" y="6285631"/>
            <a:ext cx="1066800" cy="1153718"/>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p:cNvCxnSpPr>
            <a:stCxn id="18" idx="2"/>
          </p:cNvCxnSpPr>
          <p:nvPr/>
        </p:nvCxnSpPr>
        <p:spPr>
          <a:xfrm>
            <a:off x="8592122" y="7439349"/>
            <a:ext cx="0" cy="66785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p:tgtEl>
                                          <p:spTgt spid="15"/>
                                        </p:tgtEl>
                                        <p:attrNameLst>
                                          <p:attrName>ppt_x</p:attrName>
                                        </p:attrNameLst>
                                      </p:cBhvr>
                                      <p:tavLst>
                                        <p:tav tm="0">
                                          <p:val>
                                            <p:strVal val="#ppt_x-#ppt_w*1.125000"/>
                                          </p:val>
                                        </p:tav>
                                        <p:tav tm="100000">
                                          <p:val>
                                            <p:strVal val="#ppt_x"/>
                                          </p:val>
                                        </p:tav>
                                      </p:tavLst>
                                    </p:anim>
                                    <p:animEffect transition="in" filter="wipe(right)">
                                      <p:cBhvr>
                                        <p:cTn id="8" dur="500"/>
                                        <p:tgtEl>
                                          <p:spTgt spid="15"/>
                                        </p:tgtEl>
                                      </p:cBhvr>
                                    </p:animEffect>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500"/>
                                        <p:tgtEl>
                                          <p:spTgt spid="18"/>
                                        </p:tgtEl>
                                      </p:cBhvr>
                                    </p:animEffect>
                                  </p:childTnLst>
                                </p:cTn>
                              </p:par>
                            </p:childTnLst>
                          </p:cTn>
                        </p:par>
                        <p:par>
                          <p:cTn id="25" fill="hold">
                            <p:stCondLst>
                              <p:cond delay="500"/>
                            </p:stCondLst>
                            <p:childTnLst>
                              <p:par>
                                <p:cTn id="26" presetID="22" presetClass="entr" presetSubtype="1" fill="hold"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p:bldP spid="17" grpId="0"/>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a:off x="-1905000" y="-1866900"/>
            <a:ext cx="6524849" cy="6524849"/>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10" name="TextBox 10"/>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17" name="Group 17"/>
          <p:cNvGrpSpPr/>
          <p:nvPr/>
        </p:nvGrpSpPr>
        <p:grpSpPr>
          <a:xfrm>
            <a:off x="-1266174" y="9772650"/>
            <a:ext cx="20820348" cy="950162"/>
            <a:chOff x="0" y="0"/>
            <a:chExt cx="5483548" cy="250248"/>
          </a:xfrm>
        </p:grpSpPr>
        <p:sp>
          <p:nvSpPr>
            <p:cNvPr id="18" name="Freeform 18"/>
            <p:cNvSpPr/>
            <p:nvPr/>
          </p:nvSpPr>
          <p:spPr>
            <a:xfrm>
              <a:off x="0" y="0"/>
              <a:ext cx="5483549" cy="250248"/>
            </a:xfrm>
            <a:custGeom>
              <a:avLst/>
              <a:gdLst/>
              <a:ahLst/>
              <a:cxnLst/>
              <a:rect l="l" t="t" r="r" b="b"/>
              <a:pathLst>
                <a:path w="5483549" h="250248">
                  <a:moveTo>
                    <a:pt x="0" y="0"/>
                  </a:moveTo>
                  <a:lnTo>
                    <a:pt x="5483549" y="0"/>
                  </a:lnTo>
                  <a:lnTo>
                    <a:pt x="5483549" y="250248"/>
                  </a:lnTo>
                  <a:lnTo>
                    <a:pt x="0" y="250248"/>
                  </a:lnTo>
                  <a:close/>
                </a:path>
              </a:pathLst>
            </a:custGeom>
            <a:solidFill>
              <a:srgbClr val="3884FD"/>
            </a:solidFill>
          </p:spPr>
        </p:sp>
        <p:sp>
          <p:nvSpPr>
            <p:cNvPr id="19" name="TextBox 19"/>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sp>
        <p:nvSpPr>
          <p:cNvPr id="20" name="Rectangle 19"/>
          <p:cNvSpPr/>
          <p:nvPr/>
        </p:nvSpPr>
        <p:spPr>
          <a:xfrm>
            <a:off x="5562600" y="553618"/>
            <a:ext cx="11305524" cy="1998176"/>
          </a:xfrm>
          <a:prstGeom prst="rect">
            <a:avLst/>
          </a:prstGeom>
        </p:spPr>
        <p:txBody>
          <a:bodyPr wrap="square">
            <a:spAutoFit/>
          </a:bodyPr>
          <a:lstStyle/>
          <a:p>
            <a:pPr algn="just">
              <a:lnSpc>
                <a:spcPct val="150000"/>
              </a:lnSpc>
            </a:pPr>
            <a:r>
              <a:rPr lang="en-US" sz="4400" i="1" dirty="0">
                <a:solidFill>
                  <a:srgbClr val="002060"/>
                </a:solidFill>
                <a:latin typeface="Arial" panose="020B0604020202020204" pitchFamily="34" charset="0"/>
                <a:cs typeface="Arial" panose="020B0604020202020204" pitchFamily="34" charset="0"/>
              </a:rPr>
              <a:t>HS </a:t>
            </a:r>
            <a:r>
              <a:rPr lang="en-US" sz="4400" i="1" dirty="0" err="1">
                <a:solidFill>
                  <a:srgbClr val="002060"/>
                </a:solidFill>
                <a:latin typeface="Arial" panose="020B0604020202020204" pitchFamily="34" charset="0"/>
                <a:cs typeface="Arial" panose="020B0604020202020204" pitchFamily="34" charset="0"/>
              </a:rPr>
              <a:t>trao</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đổi</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hoàn</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thành</a:t>
            </a:r>
            <a:r>
              <a:rPr lang="en-US" sz="4400"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Luyện</a:t>
            </a:r>
            <a:r>
              <a:rPr lang="en-US" sz="4400" b="1"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tập</a:t>
            </a:r>
            <a:r>
              <a:rPr lang="en-US" sz="4400" b="1" i="1" dirty="0">
                <a:solidFill>
                  <a:srgbClr val="002060"/>
                </a:solidFill>
                <a:latin typeface="Arial" panose="020B0604020202020204" pitchFamily="34" charset="0"/>
                <a:cs typeface="Arial" panose="020B0604020202020204" pitchFamily="34" charset="0"/>
              </a:rPr>
              <a:t> 4</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vào</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vở</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cá</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nhân</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sau</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đó</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kiểm</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tra</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chéo</a:t>
            </a:r>
            <a:r>
              <a:rPr lang="en-US" sz="4400" i="1" dirty="0">
                <a:solidFill>
                  <a:srgbClr val="002060"/>
                </a:solidFill>
                <a:latin typeface="Arial" panose="020B0604020202020204" pitchFamily="34" charset="0"/>
                <a:cs typeface="Arial" panose="020B0604020202020204" pitchFamily="34" charset="0"/>
              </a:rPr>
              <a:t>:</a:t>
            </a:r>
          </a:p>
        </p:txBody>
      </p:sp>
      <p:sp>
        <p:nvSpPr>
          <p:cNvPr id="21" name="TextBox 20"/>
          <p:cNvSpPr txBox="1"/>
          <p:nvPr/>
        </p:nvSpPr>
        <p:spPr>
          <a:xfrm>
            <a:off x="381000" y="2534014"/>
            <a:ext cx="3627145"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Luyện</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tập</a:t>
            </a:r>
            <a:r>
              <a:rPr lang="en-US" sz="4400" b="1" dirty="0" smtClean="0">
                <a:solidFill>
                  <a:srgbClr val="C00000"/>
                </a:solidFill>
                <a:latin typeface="Arial" panose="020B0604020202020204" pitchFamily="34" charset="0"/>
                <a:cs typeface="Arial" panose="020B0604020202020204" pitchFamily="34" charset="0"/>
              </a:rPr>
              <a:t> 4</a:t>
            </a:r>
            <a:endParaRPr lang="en-US" sz="4400" b="1" dirty="0">
              <a:solidFill>
                <a:srgbClr val="C00000"/>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2"/>
          <a:stretch>
            <a:fillRect/>
          </a:stretch>
        </p:blipFill>
        <p:spPr>
          <a:xfrm>
            <a:off x="1143000" y="503777"/>
            <a:ext cx="1798529" cy="1536718"/>
          </a:xfrm>
          <a:prstGeom prst="rect">
            <a:avLst/>
          </a:prstGeom>
        </p:spPr>
      </p:pic>
      <p:sp>
        <p:nvSpPr>
          <p:cNvPr id="23" name="Rectangle 22"/>
          <p:cNvSpPr/>
          <p:nvPr/>
        </p:nvSpPr>
        <p:spPr>
          <a:xfrm>
            <a:off x="4343400" y="2787448"/>
            <a:ext cx="12524724" cy="2123658"/>
          </a:xfrm>
          <a:prstGeom prst="rect">
            <a:avLst/>
          </a:prstGeom>
        </p:spPr>
        <p:txBody>
          <a:bodyPr wrap="square">
            <a:spAutoFit/>
          </a:bodyPr>
          <a:lstStyle/>
          <a:p>
            <a:pPr algn="just">
              <a:lnSpc>
                <a:spcPct val="150000"/>
              </a:lnSpc>
            </a:pPr>
            <a:r>
              <a:rPr lang="en-US" sz="4400" dirty="0">
                <a:latin typeface="Arial" panose="020B0604020202020204" pitchFamily="34" charset="0"/>
                <a:cs typeface="Arial" panose="020B0604020202020204" pitchFamily="34" charset="0"/>
              </a:rPr>
              <a:t>Thu </a:t>
            </a:r>
            <a:r>
              <a:rPr lang="en-US" sz="4400" dirty="0" err="1">
                <a:latin typeface="Arial" panose="020B0604020202020204" pitchFamily="34" charset="0"/>
                <a:cs typeface="Arial" panose="020B0604020202020204" pitchFamily="34" charset="0"/>
              </a:rPr>
              <a:t>gọn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nếu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sắp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xếp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theo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lũy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thừa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giảm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a:t>
            </a:r>
          </a:p>
        </p:txBody>
      </p:sp>
      <p:pic>
        <p:nvPicPr>
          <p:cNvPr id="25" name="Picture 24"/>
          <p:cNvPicPr>
            <a:picLocks noChangeAspect="1"/>
          </p:cNvPicPr>
          <p:nvPr/>
        </p:nvPicPr>
        <p:blipFill>
          <a:blip r:embed="rId3"/>
          <a:stretch>
            <a:fillRect/>
          </a:stretch>
        </p:blipFill>
        <p:spPr>
          <a:xfrm>
            <a:off x="12420600" y="5829300"/>
            <a:ext cx="5460023" cy="3943350"/>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965972" y="5079395"/>
                <a:ext cx="10835628" cy="4026680"/>
              </a:xfrm>
              <a:prstGeom prst="rect">
                <a:avLst/>
              </a:prstGeom>
            </p:spPr>
            <p:txBody>
              <a:bodyPr wrap="square">
                <a:spAutoFit/>
              </a:bodyPr>
              <a:lstStyle/>
              <a:p>
                <a:pPr>
                  <a:lnSpc>
                    <a:spcPct val="200000"/>
                  </a:lnSpc>
                </a:pPr>
                <a:r>
                  <a:rPr lang="pt-BR" sz="4400" dirty="0" smtClean="0">
                    <a:latin typeface="Arial" panose="020B0604020202020204" pitchFamily="34" charset="0"/>
                    <a:cs typeface="Arial" panose="020B0604020202020204" pitchFamily="34" charset="0"/>
                  </a:rPr>
                  <a:t>a) A = 3x - 4x</a:t>
                </a:r>
                <a:r>
                  <a:rPr lang="pt-BR" sz="4400" baseline="30000" dirty="0" smtClean="0">
                    <a:latin typeface="Arial" panose="020B0604020202020204" pitchFamily="34" charset="0"/>
                    <a:cs typeface="Arial" panose="020B0604020202020204" pitchFamily="34" charset="0"/>
                  </a:rPr>
                  <a:t>4</a:t>
                </a:r>
                <a:r>
                  <a:rPr lang="pt-BR" sz="4400" dirty="0" smtClean="0">
                    <a:latin typeface="Arial" panose="020B0604020202020204" pitchFamily="34" charset="0"/>
                    <a:cs typeface="Arial" panose="020B0604020202020204" pitchFamily="34" charset="0"/>
                  </a:rPr>
                  <a:t> + x</a:t>
                </a:r>
                <a:r>
                  <a:rPr lang="pt-BR" sz="4400" baseline="30000" dirty="0" smtClean="0">
                    <a:latin typeface="Arial" panose="020B0604020202020204" pitchFamily="34" charset="0"/>
                    <a:cs typeface="Arial" panose="020B0604020202020204" pitchFamily="34" charset="0"/>
                  </a:rPr>
                  <a:t>3</a:t>
                </a:r>
                <a:endParaRPr lang="pt-BR" sz="4400" dirty="0">
                  <a:latin typeface="Arial" panose="020B0604020202020204" pitchFamily="34" charset="0"/>
                  <a:cs typeface="Arial" panose="020B0604020202020204" pitchFamily="34" charset="0"/>
                </a:endParaRPr>
              </a:p>
              <a:p>
                <a:pPr>
                  <a:lnSpc>
                    <a:spcPct val="150000"/>
                  </a:lnSpc>
                </a:pPr>
                <a:r>
                  <a:rPr lang="pt-BR" sz="4400" dirty="0">
                    <a:latin typeface="Arial" panose="020B0604020202020204" pitchFamily="34" charset="0"/>
                    <a:cs typeface="Arial" panose="020B0604020202020204" pitchFamily="34" charset="0"/>
                  </a:rPr>
                  <a:t>b) </a:t>
                </a:r>
                <a:r>
                  <a:rPr lang="pt-BR" sz="4400" dirty="0" smtClean="0">
                    <a:latin typeface="Arial" panose="020B0604020202020204" pitchFamily="34" charset="0"/>
                    <a:cs typeface="Arial" panose="020B0604020202020204" pitchFamily="34" charset="0"/>
                  </a:rPr>
                  <a:t>B = -2x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- 5x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+ 2x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+ 4x + 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- 5  </a:t>
                </a:r>
                <a:endParaRPr lang="pt-BR" sz="4400" dirty="0">
                  <a:latin typeface="Arial" panose="020B0604020202020204" pitchFamily="34" charset="0"/>
                  <a:cs typeface="Arial" panose="020B0604020202020204" pitchFamily="34" charset="0"/>
                </a:endParaRPr>
              </a:p>
              <a:p>
                <a:pPr>
                  <a:lnSpc>
                    <a:spcPct val="150000"/>
                  </a:lnSpc>
                </a:pPr>
                <a:r>
                  <a:rPr lang="pt-BR" sz="4400" dirty="0">
                    <a:latin typeface="Arial" panose="020B0604020202020204" pitchFamily="34" charset="0"/>
                    <a:cs typeface="Arial" panose="020B0604020202020204" pitchFamily="34" charset="0"/>
                  </a:rPr>
                  <a:t>c) </a:t>
                </a:r>
                <a:r>
                  <a:rPr lang="pt-BR" sz="4400" dirty="0" smtClean="0">
                    <a:latin typeface="Arial" panose="020B0604020202020204" pitchFamily="34" charset="0"/>
                    <a:cs typeface="Arial" panose="020B0604020202020204" pitchFamily="34" charset="0"/>
                  </a:rPr>
                  <a:t>C = x</a:t>
                </a:r>
                <a:r>
                  <a:rPr lang="pt-BR" sz="4400" baseline="30000" dirty="0" smtClean="0">
                    <a:latin typeface="Arial" panose="020B0604020202020204" pitchFamily="34" charset="0"/>
                    <a:cs typeface="Arial" panose="020B0604020202020204" pitchFamily="34" charset="0"/>
                  </a:rPr>
                  <a:t>5</a:t>
                </a:r>
                <a:r>
                  <a:rPr lang="pt-BR" sz="4400" dirty="0" smtClean="0">
                    <a:latin typeface="Arial" panose="020B0604020202020204" pitchFamily="34" charset="0"/>
                    <a:cs typeface="Arial" panose="020B0604020202020204" pitchFamily="34" charset="0"/>
                  </a:rPr>
                  <a:t> - </a:t>
                </a:r>
                <a14:m>
                  <m:oMath xmlns:m="http://schemas.openxmlformats.org/officeDocument/2006/math">
                    <m:f>
                      <m:fPr>
                        <m:ctrlPr>
                          <a:rPr lang="pt-B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m:t>
                        </m:r>
                      </m:num>
                      <m:den>
                        <m:r>
                          <a:rPr lang="en-US" sz="4800" b="0" i="1" smtClean="0">
                            <a:latin typeface="Cambria Math" panose="02040503050406030204" pitchFamily="18" charset="0"/>
                            <a:cs typeface="Arial" panose="020B0604020202020204" pitchFamily="34" charset="0"/>
                          </a:rPr>
                          <m:t>2</m:t>
                        </m:r>
                      </m:den>
                    </m:f>
                  </m:oMath>
                </a14:m>
                <a:r>
                  <a:rPr lang="pt-BR" sz="4400" dirty="0" smtClean="0">
                    <a:latin typeface="Arial" panose="020B0604020202020204" pitchFamily="34" charset="0"/>
                    <a:cs typeface="Arial" panose="020B0604020202020204" pitchFamily="34" charset="0"/>
                  </a:rPr>
                  <a:t>x</a:t>
                </a:r>
                <a:r>
                  <a:rPr lang="pt-BR" sz="4400" baseline="30000" dirty="0" smtClean="0">
                    <a:latin typeface="Arial" panose="020B0604020202020204" pitchFamily="34" charset="0"/>
                    <a:cs typeface="Arial" panose="020B0604020202020204" pitchFamily="34" charset="0"/>
                  </a:rPr>
                  <a:t>3</a:t>
                </a:r>
                <a:r>
                  <a:rPr lang="pt-BR" sz="4400" dirty="0" smtClean="0">
                    <a:latin typeface="Arial" panose="020B0604020202020204" pitchFamily="34" charset="0"/>
                    <a:cs typeface="Arial" panose="020B0604020202020204" pitchFamily="34" charset="0"/>
                  </a:rPr>
                  <a:t> + </a:t>
                </a:r>
                <a14:m>
                  <m:oMath xmlns:m="http://schemas.openxmlformats.org/officeDocument/2006/math">
                    <m:f>
                      <m:fPr>
                        <m:ctrlPr>
                          <a:rPr lang="pt-BR"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4</m:t>
                        </m:r>
                      </m:den>
                    </m:f>
                  </m:oMath>
                </a14:m>
                <a:r>
                  <a:rPr lang="pt-BR" sz="4400" dirty="0" smtClean="0">
                    <a:latin typeface="Arial" panose="020B0604020202020204" pitchFamily="34" charset="0"/>
                    <a:cs typeface="Arial" panose="020B0604020202020204" pitchFamily="34" charset="0"/>
                  </a:rPr>
                  <a:t>x - x</a:t>
                </a:r>
                <a:r>
                  <a:rPr lang="pt-BR" sz="4400" baseline="30000" dirty="0" smtClean="0">
                    <a:latin typeface="Arial" panose="020B0604020202020204" pitchFamily="34" charset="0"/>
                    <a:cs typeface="Arial" panose="020B0604020202020204" pitchFamily="34" charset="0"/>
                  </a:rPr>
                  <a:t>5</a:t>
                </a:r>
                <a:r>
                  <a:rPr lang="pt-BR" sz="4400" dirty="0" smtClean="0">
                    <a:latin typeface="Arial" panose="020B0604020202020204" pitchFamily="34" charset="0"/>
                    <a:cs typeface="Arial" panose="020B0604020202020204" pitchFamily="34" charset="0"/>
                  </a:rPr>
                  <a:t> + 6x</a:t>
                </a:r>
                <a:r>
                  <a:rPr lang="pt-BR" sz="4400" baseline="30000" dirty="0" smtClean="0">
                    <a:latin typeface="Arial" panose="020B0604020202020204" pitchFamily="34" charset="0"/>
                    <a:cs typeface="Arial" panose="020B0604020202020204" pitchFamily="34" charset="0"/>
                  </a:rPr>
                  <a:t>2</a:t>
                </a:r>
                <a:r>
                  <a:rPr lang="pt-BR" sz="4400" dirty="0" smtClean="0">
                    <a:latin typeface="Arial" panose="020B0604020202020204" pitchFamily="34" charset="0"/>
                    <a:cs typeface="Arial" panose="020B0604020202020204" pitchFamily="34" charset="0"/>
                  </a:rPr>
                  <a:t> - 2</a:t>
                </a:r>
                <a:endParaRPr lang="pt-BR" sz="4400" dirty="0">
                  <a:latin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965972" y="5079395"/>
                <a:ext cx="10835628" cy="4026680"/>
              </a:xfrm>
              <a:prstGeom prst="rect">
                <a:avLst/>
              </a:prstGeom>
              <a:blipFill rotWithShape="0">
                <a:blip r:embed="rId4"/>
                <a:stretch>
                  <a:fillRect l="-2307"/>
                </a:stretch>
              </a:blipFill>
            </p:spPr>
            <p:txBody>
              <a:bodyPr/>
              <a:lstStyle/>
              <a:p>
                <a:r>
                  <a:rPr lang="en-US">
                    <a:noFill/>
                  </a:rPr>
                  <a:t> </a:t>
                </a:r>
              </a:p>
            </p:txBody>
          </p:sp>
        </mc:Fallback>
      </mc:AlternateContent>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3"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7452486"/>
            <a:ext cx="2512180" cy="2512178"/>
          </a:xfrm>
          <a:prstGeom prst="rect">
            <a:avLst/>
          </a:prstGeom>
        </p:spPr>
      </p:pic>
      <p:grpSp>
        <p:nvGrpSpPr>
          <p:cNvPr id="7" name="Group 7"/>
          <p:cNvGrpSpPr/>
          <p:nvPr/>
        </p:nvGrpSpPr>
        <p:grpSpPr>
          <a:xfrm>
            <a:off x="16078200" y="-1958390"/>
            <a:ext cx="4236173" cy="4283992"/>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9" name="TextBox 9"/>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4" name="Group 14"/>
          <p:cNvGrpSpPr/>
          <p:nvPr/>
        </p:nvGrpSpPr>
        <p:grpSpPr>
          <a:xfrm>
            <a:off x="-802520" y="9772650"/>
            <a:ext cx="19893040" cy="1135624"/>
            <a:chOff x="0" y="0"/>
            <a:chExt cx="5239319" cy="299094"/>
          </a:xfrm>
        </p:grpSpPr>
        <p:sp>
          <p:nvSpPr>
            <p:cNvPr id="15" name="Freeform 15"/>
            <p:cNvSpPr/>
            <p:nvPr/>
          </p:nvSpPr>
          <p:spPr>
            <a:xfrm>
              <a:off x="0" y="0"/>
              <a:ext cx="5239319" cy="299094"/>
            </a:xfrm>
            <a:custGeom>
              <a:avLst/>
              <a:gdLst/>
              <a:ahLst/>
              <a:cxnLst/>
              <a:rect l="l" t="t" r="r" b="b"/>
              <a:pathLst>
                <a:path w="5239319" h="299094">
                  <a:moveTo>
                    <a:pt x="0" y="0"/>
                  </a:moveTo>
                  <a:lnTo>
                    <a:pt x="5239319" y="0"/>
                  </a:lnTo>
                  <a:lnTo>
                    <a:pt x="5239319" y="299094"/>
                  </a:lnTo>
                  <a:lnTo>
                    <a:pt x="0" y="299094"/>
                  </a:lnTo>
                  <a:close/>
                </a:path>
              </a:pathLst>
            </a:custGeom>
            <a:solidFill>
              <a:srgbClr val="F8DC52"/>
            </a:solidFill>
          </p:spPr>
        </p:sp>
        <p:sp>
          <p:nvSpPr>
            <p:cNvPr id="16" name="TextBox 16"/>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0" name="Oval Callout 19"/>
          <p:cNvSpPr/>
          <p:nvPr/>
        </p:nvSpPr>
        <p:spPr>
          <a:xfrm>
            <a:off x="7897091" y="503411"/>
            <a:ext cx="2085109" cy="1420567"/>
          </a:xfrm>
          <a:prstGeom prst="wedgeEllipseCallout">
            <a:avLst>
              <a:gd name="adj1" fmla="val 30723"/>
              <a:gd name="adj2" fmla="val 5779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400" b="1" dirty="0" err="1" smtClean="0">
                <a:solidFill>
                  <a:srgbClr val="C00000"/>
                </a:solidFill>
                <a:latin typeface="Arial" panose="020B0604020202020204" pitchFamily="34" charset="0"/>
                <a:cs typeface="Arial" panose="020B0604020202020204" pitchFamily="34" charset="0"/>
              </a:rPr>
              <a:t>Giải</a:t>
            </a:r>
            <a:endParaRPr lang="en-US" sz="4400" b="1" dirty="0">
              <a:solidFill>
                <a:srgbClr val="C0000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4"/>
          <a:stretch>
            <a:fillRect/>
          </a:stretch>
        </p:blipFill>
        <p:spPr>
          <a:xfrm>
            <a:off x="11887200" y="6520125"/>
            <a:ext cx="5812660" cy="3444539"/>
          </a:xfrm>
          <a:prstGeom prst="rect">
            <a:avLst/>
          </a:prstGeom>
        </p:spPr>
      </p:pic>
      <p:sp>
        <p:nvSpPr>
          <p:cNvPr id="3" name="Rectangle 2"/>
          <p:cNvSpPr/>
          <p:nvPr/>
        </p:nvSpPr>
        <p:spPr>
          <a:xfrm>
            <a:off x="1752600" y="2596677"/>
            <a:ext cx="5791200" cy="1998176"/>
          </a:xfrm>
          <a:prstGeom prst="rect">
            <a:avLst/>
          </a:prstGeom>
        </p:spPr>
        <p:txBody>
          <a:bodyPr wrap="square">
            <a:spAutoFit/>
          </a:bodyPr>
          <a:lstStyle/>
          <a:p>
            <a:pPr>
              <a:lnSpc>
                <a:spcPct val="150000"/>
              </a:lnSpc>
            </a:pPr>
            <a:r>
              <a:rPr lang="en-US" sz="4400" dirty="0">
                <a:latin typeface="Arial" panose="020B0604020202020204" pitchFamily="34" charset="0"/>
                <a:cs typeface="Arial" panose="020B0604020202020204" pitchFamily="34" charset="0"/>
              </a:rPr>
              <a:t>a) </a:t>
            </a:r>
            <a:r>
              <a:rPr lang="en-US" sz="4400" dirty="0" smtClean="0">
                <a:latin typeface="Arial" panose="020B0604020202020204" pitchFamily="34" charset="0"/>
                <a:cs typeface="Arial" panose="020B0604020202020204" pitchFamily="34" charset="0"/>
              </a:rPr>
              <a:t>A = 3x - 4x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x</a:t>
            </a:r>
            <a:r>
              <a:rPr lang="en-US" sz="4400" baseline="30000" dirty="0" smtClean="0">
                <a:latin typeface="Arial" panose="020B0604020202020204" pitchFamily="34" charset="0"/>
                <a:cs typeface="Arial" panose="020B0604020202020204" pitchFamily="34" charset="0"/>
              </a:rPr>
              <a:t>3</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      = -4x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+ 3x</a:t>
            </a:r>
            <a:endParaRPr lang="en-US" sz="4400" dirty="0">
              <a:latin typeface="Arial" panose="020B0604020202020204" pitchFamily="34" charset="0"/>
              <a:cs typeface="Arial" panose="020B0604020202020204" pitchFamily="34" charset="0"/>
            </a:endParaRPr>
          </a:p>
        </p:txBody>
      </p:sp>
      <p:sp>
        <p:nvSpPr>
          <p:cNvPr id="4" name="Rectangle 3"/>
          <p:cNvSpPr/>
          <p:nvPr/>
        </p:nvSpPr>
        <p:spPr>
          <a:xfrm>
            <a:off x="8001000" y="2596677"/>
            <a:ext cx="9906000" cy="3013838"/>
          </a:xfrm>
          <a:prstGeom prst="rect">
            <a:avLst/>
          </a:prstGeom>
        </p:spPr>
        <p:txBody>
          <a:bodyPr wrap="square">
            <a:spAutoFit/>
          </a:bodyPr>
          <a:lstStyle/>
          <a:p>
            <a:pPr>
              <a:lnSpc>
                <a:spcPct val="150000"/>
              </a:lnSpc>
            </a:pPr>
            <a:r>
              <a:rPr lang="en-US" sz="4400" dirty="0" smtClean="0">
                <a:latin typeface="Arial" panose="020B0604020202020204" pitchFamily="34" charset="0"/>
                <a:cs typeface="Arial" panose="020B0604020202020204" pitchFamily="34" charset="0"/>
              </a:rPr>
              <a:t>b) B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- 5x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+ 4x + 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- 5  </a:t>
            </a:r>
            <a:endParaRPr lang="en-US" sz="4400" dirty="0">
              <a:latin typeface="Arial" panose="020B0604020202020204" pitchFamily="34" charset="0"/>
              <a:cs typeface="Arial" panose="020B0604020202020204" pitchFamily="34" charset="0"/>
            </a:endParaRPr>
          </a:p>
          <a:p>
            <a:pPr>
              <a:lnSpc>
                <a:spcPct val="150000"/>
              </a:lnSpc>
            </a:pP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(-5x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+ 4x - 5 </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       = -4x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+ 4x - 5</a:t>
            </a:r>
            <a:endParaRPr lang="en-US" sz="4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1752600" y="5538467"/>
                <a:ext cx="9144000" cy="3981026"/>
              </a:xfrm>
              <a:prstGeom prst="rect">
                <a:avLst/>
              </a:prstGeom>
            </p:spPr>
            <p:txBody>
              <a:bodyPr>
                <a:spAutoFit/>
              </a:bodyPr>
              <a:lstStyle/>
              <a:p>
                <a:pPr>
                  <a:lnSpc>
                    <a:spcPct val="130000"/>
                  </a:lnSpc>
                </a:pPr>
                <a:r>
                  <a:rPr lang="en-US" sz="4400" dirty="0" smtClean="0">
                    <a:latin typeface="Arial" panose="020B0604020202020204" pitchFamily="34" charset="0"/>
                    <a:cs typeface="Arial" panose="020B0604020202020204" pitchFamily="34" charset="0"/>
                  </a:rPr>
                  <a:t>c) C = x</a:t>
                </a:r>
                <a:r>
                  <a:rPr lang="en-US" sz="4400" baseline="30000" dirty="0" smtClean="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m:t>
                        </m:r>
                      </m:num>
                      <m:den>
                        <m:r>
                          <a:rPr lang="en-US" sz="4800" b="0" i="1" smtClean="0">
                            <a:latin typeface="Cambria Math" panose="02040503050406030204" pitchFamily="18" charset="0"/>
                            <a:cs typeface="Arial" panose="020B0604020202020204" pitchFamily="34" charset="0"/>
                          </a:rPr>
                          <m:t>2</m:t>
                        </m:r>
                      </m:den>
                    </m:f>
                  </m:oMath>
                </a14:m>
                <a:r>
                  <a:rPr lang="en-US" sz="4400" dirty="0" smtClean="0">
                    <a:latin typeface="Arial" panose="020B0604020202020204" pitchFamily="34" charset="0"/>
                    <a:cs typeface="Arial" panose="020B0604020202020204" pitchFamily="34" charset="0"/>
                  </a:rPr>
                  <a:t>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4</m:t>
                        </m:r>
                      </m:den>
                    </m:f>
                  </m:oMath>
                </a14:m>
                <a:r>
                  <a:rPr lang="en-US" sz="4400" dirty="0" smtClean="0">
                    <a:latin typeface="Arial" panose="020B0604020202020204" pitchFamily="34" charset="0"/>
                    <a:cs typeface="Arial" panose="020B0604020202020204" pitchFamily="34" charset="0"/>
                  </a:rPr>
                  <a:t>x - x</a:t>
                </a:r>
                <a:r>
                  <a:rPr lang="en-US" sz="4400" baseline="30000" dirty="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+ 6x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a:t>
                </a:r>
                <a:endParaRPr lang="en-US" sz="4400" dirty="0">
                  <a:latin typeface="Arial" panose="020B0604020202020204" pitchFamily="34" charset="0"/>
                  <a:cs typeface="Arial" panose="020B0604020202020204" pitchFamily="34" charset="0"/>
                </a:endParaRPr>
              </a:p>
              <a:p>
                <a:pPr>
                  <a:lnSpc>
                    <a:spcPct val="130000"/>
                  </a:lnSpc>
                </a:pPr>
                <a:r>
                  <a:rPr lang="en-US" sz="4400" dirty="0" smtClean="0">
                    <a:latin typeface="Arial" panose="020B0604020202020204" pitchFamily="34" charset="0"/>
                    <a:cs typeface="Arial" panose="020B0604020202020204" pitchFamily="34" charset="0"/>
                  </a:rPr>
                  <a:t>        = (x</a:t>
                </a:r>
                <a:r>
                  <a:rPr lang="en-US" sz="4400" baseline="30000" dirty="0" smtClean="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x</a:t>
                </a:r>
                <a:r>
                  <a:rPr lang="en-US" sz="4400" baseline="30000" dirty="0" smtClean="0">
                    <a:latin typeface="Arial" panose="020B0604020202020204" pitchFamily="34" charset="0"/>
                    <a:cs typeface="Arial" panose="020B0604020202020204" pitchFamily="34" charset="0"/>
                  </a:rPr>
                  <a:t>5</a:t>
                </a:r>
                <a:r>
                  <a:rPr lang="en-US" sz="4400" dirty="0" smtClean="0">
                    <a:latin typeface="Arial" panose="020B0604020202020204" pitchFamily="34" charset="0"/>
                    <a:cs typeface="Arial" panose="020B0604020202020204" pitchFamily="34" charset="0"/>
                  </a:rPr>
                  <a:t>) -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m:t>
                        </m:r>
                      </m:num>
                      <m:den>
                        <m:r>
                          <a:rPr lang="en-US" sz="4800" b="0" i="1" smtClean="0">
                            <a:latin typeface="Cambria Math" panose="02040503050406030204" pitchFamily="18" charset="0"/>
                            <a:cs typeface="Arial" panose="020B0604020202020204" pitchFamily="34" charset="0"/>
                          </a:rPr>
                          <m:t>2</m:t>
                        </m:r>
                      </m:den>
                    </m:f>
                  </m:oMath>
                </a14:m>
                <a:r>
                  <a:rPr lang="en-US" sz="4400" dirty="0" smtClean="0">
                    <a:latin typeface="Arial" panose="020B0604020202020204" pitchFamily="34" charset="0"/>
                    <a:cs typeface="Arial" panose="020B0604020202020204" pitchFamily="34" charset="0"/>
                  </a:rPr>
                  <a:t>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+ 6x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3</m:t>
                        </m:r>
                      </m:num>
                      <m:den>
                        <m:r>
                          <a:rPr lang="en-US" sz="4800" b="0" i="1" smtClean="0">
                            <a:latin typeface="Cambria Math" panose="02040503050406030204" pitchFamily="18" charset="0"/>
                            <a:cs typeface="Arial" panose="020B0604020202020204" pitchFamily="34" charset="0"/>
                          </a:rPr>
                          <m:t>4</m:t>
                        </m:r>
                      </m:den>
                    </m:f>
                  </m:oMath>
                </a14:m>
                <a:r>
                  <a:rPr lang="en-US" sz="4400" dirty="0" smtClean="0">
                    <a:latin typeface="Arial" panose="020B0604020202020204" pitchFamily="34" charset="0"/>
                    <a:cs typeface="Arial" panose="020B0604020202020204" pitchFamily="34" charset="0"/>
                  </a:rPr>
                  <a:t>x - 2 </a:t>
                </a:r>
                <a:endParaRPr lang="en-US" sz="4400" dirty="0">
                  <a:latin typeface="Arial" panose="020B0604020202020204" pitchFamily="34" charset="0"/>
                  <a:cs typeface="Arial" panose="020B0604020202020204" pitchFamily="34" charset="0"/>
                </a:endParaRPr>
              </a:p>
              <a:p>
                <a:pPr>
                  <a:lnSpc>
                    <a:spcPct val="130000"/>
                  </a:lnSpc>
                </a:pPr>
                <a:r>
                  <a:rPr lang="en-US" sz="4400" dirty="0" smtClean="0">
                    <a:latin typeface="Arial" panose="020B0604020202020204" pitchFamily="34" charset="0"/>
                    <a:cs typeface="Arial" panose="020B0604020202020204" pitchFamily="34" charset="0"/>
                  </a:rPr>
                  <a:t>        = </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400" i="1">
                            <a:latin typeface="Cambria Math" panose="02040503050406030204" pitchFamily="18" charset="0"/>
                            <a:cs typeface="Arial" panose="020B0604020202020204" pitchFamily="34" charset="0"/>
                          </a:rPr>
                        </m:ctrlPr>
                      </m:fPr>
                      <m:num>
                        <m:r>
                          <a:rPr lang="en-US" sz="4400" i="1">
                            <a:latin typeface="Cambria Math" panose="02040503050406030204" pitchFamily="18" charset="0"/>
                            <a:cs typeface="Arial" panose="020B0604020202020204" pitchFamily="34" charset="0"/>
                          </a:rPr>
                          <m:t>1</m:t>
                        </m:r>
                      </m:num>
                      <m:den>
                        <m:r>
                          <a:rPr lang="en-US" sz="4400" i="1">
                            <a:latin typeface="Cambria Math" panose="02040503050406030204" pitchFamily="18" charset="0"/>
                            <a:cs typeface="Arial" panose="020B0604020202020204" pitchFamily="34" charset="0"/>
                          </a:rPr>
                          <m:t>2</m:t>
                        </m:r>
                      </m:den>
                    </m:f>
                  </m:oMath>
                </a14:m>
                <a:r>
                  <a:rPr lang="en-US" sz="4000" dirty="0">
                    <a:latin typeface="Arial" panose="020B0604020202020204" pitchFamily="34" charset="0"/>
                    <a:cs typeface="Arial" panose="020B0604020202020204" pitchFamily="34" charset="0"/>
                  </a:rPr>
                  <a:t>x</a:t>
                </a:r>
                <a:r>
                  <a:rPr lang="en-US" sz="4000" baseline="30000" dirty="0">
                    <a:latin typeface="Arial" panose="020B0604020202020204" pitchFamily="34" charset="0"/>
                    <a:cs typeface="Arial" panose="020B0604020202020204" pitchFamily="34" charset="0"/>
                  </a:rPr>
                  <a:t>3</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+ 6x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a:t>
                </a:r>
                <a14:m>
                  <m:oMath xmlns:m="http://schemas.openxmlformats.org/officeDocument/2006/math">
                    <m:f>
                      <m:fPr>
                        <m:ctrlPr>
                          <a:rPr lang="en-US" sz="4400" i="1">
                            <a:latin typeface="Cambria Math" panose="02040503050406030204" pitchFamily="18" charset="0"/>
                            <a:cs typeface="Arial" panose="020B0604020202020204" pitchFamily="34" charset="0"/>
                          </a:rPr>
                        </m:ctrlPr>
                      </m:fPr>
                      <m:num>
                        <m:r>
                          <a:rPr lang="en-US" sz="4400" i="1">
                            <a:latin typeface="Cambria Math" panose="02040503050406030204" pitchFamily="18" charset="0"/>
                            <a:cs typeface="Arial" panose="020B0604020202020204" pitchFamily="34" charset="0"/>
                          </a:rPr>
                          <m:t>3</m:t>
                        </m:r>
                      </m:num>
                      <m:den>
                        <m:r>
                          <a:rPr lang="en-US" sz="4400" i="1">
                            <a:latin typeface="Cambria Math" panose="02040503050406030204" pitchFamily="18" charset="0"/>
                            <a:cs typeface="Arial" panose="020B0604020202020204" pitchFamily="34" charset="0"/>
                          </a:rPr>
                          <m:t>4</m:t>
                        </m:r>
                      </m:den>
                    </m:f>
                  </m:oMath>
                </a14:m>
                <a:r>
                  <a:rPr lang="en-US" sz="4000" dirty="0">
                    <a:latin typeface="Arial" panose="020B0604020202020204" pitchFamily="34" charset="0"/>
                    <a:cs typeface="Arial" panose="020B0604020202020204" pitchFamily="34" charset="0"/>
                  </a:rPr>
                  <a:t>x - 2</a:t>
                </a:r>
                <a:endParaRPr lang="en-US" sz="4400" dirty="0">
                  <a:latin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752600" y="5538467"/>
                <a:ext cx="9144000" cy="3981026"/>
              </a:xfrm>
              <a:prstGeom prst="rect">
                <a:avLst/>
              </a:prstGeom>
              <a:blipFill rotWithShape="0">
                <a:blip r:embed="rId5"/>
                <a:stretch>
                  <a:fillRect l="-2733" b="-2450"/>
                </a:stretch>
              </a:blipFill>
            </p:spPr>
            <p:txBody>
              <a:bodyPr/>
              <a:lstStyle/>
              <a:p>
                <a:r>
                  <a:rPr lang="en-US">
                    <a:noFill/>
                  </a:rPr>
                  <a:t> </a:t>
                </a:r>
              </a:p>
            </p:txBody>
          </p:sp>
        </mc:Fallback>
      </mc:AlternateContent>
    </p:spTree>
    <p:extLst>
      <p:ext uri="{BB962C8B-B14F-4D97-AF65-F5344CB8AC3E}">
        <p14:creationId xmlns:p14="http://schemas.microsoft.com/office/powerpoint/2010/main" val="2608641229"/>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75921" y="-1149652"/>
            <a:ext cx="5943630" cy="5943630"/>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27" name="Group 26"/>
          <p:cNvGrpSpPr/>
          <p:nvPr/>
        </p:nvGrpSpPr>
        <p:grpSpPr>
          <a:xfrm>
            <a:off x="2057400" y="1759255"/>
            <a:ext cx="3513935" cy="3513935"/>
            <a:chOff x="1972465" y="1372851"/>
            <a:chExt cx="3513935" cy="3513935"/>
          </a:xfrm>
        </p:grpSpPr>
        <p:grpSp>
          <p:nvGrpSpPr>
            <p:cNvPr id="14" name="Group 14"/>
            <p:cNvGrpSpPr/>
            <p:nvPr/>
          </p:nvGrpSpPr>
          <p:grpSpPr>
            <a:xfrm>
              <a:off x="1972465" y="1372851"/>
              <a:ext cx="3513935" cy="3513935"/>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sp>
          <p:nvSpPr>
            <p:cNvPr id="23" name="TextBox 23"/>
            <p:cNvSpPr txBox="1"/>
            <p:nvPr/>
          </p:nvSpPr>
          <p:spPr>
            <a:xfrm>
              <a:off x="2236986" y="2159898"/>
              <a:ext cx="2984887" cy="1538883"/>
            </a:xfrm>
            <a:prstGeom prst="rect">
              <a:avLst/>
            </a:prstGeom>
          </p:spPr>
          <p:txBody>
            <a:bodyPr wrap="square" lIns="0" tIns="0" rIns="0" bIns="0" rtlCol="0" anchor="t">
              <a:spAutoFit/>
            </a:bodyPr>
            <a:lstStyle/>
            <a:p>
              <a:pPr algn="ctr">
                <a:lnSpc>
                  <a:spcPts val="12000"/>
                </a:lnSpc>
              </a:pPr>
              <a:r>
                <a:rPr lang="en-US" sz="4800" b="1" dirty="0" err="1" smtClean="0">
                  <a:solidFill>
                    <a:schemeClr val="bg1"/>
                  </a:solidFill>
                  <a:latin typeface="Arial" panose="020B0604020202020204" pitchFamily="34" charset="0"/>
                  <a:cs typeface="Arial" panose="020B0604020202020204" pitchFamily="34" charset="0"/>
                </a:rPr>
                <a:t>Chú</a:t>
              </a:r>
              <a:r>
                <a:rPr lang="en-US" sz="4800" b="1" dirty="0" smtClean="0">
                  <a:solidFill>
                    <a:schemeClr val="bg1"/>
                  </a:solidFill>
                  <a:latin typeface="Arial" panose="020B0604020202020204" pitchFamily="34" charset="0"/>
                  <a:cs typeface="Arial" panose="020B0604020202020204" pitchFamily="34" charset="0"/>
                </a:rPr>
                <a:t> ý</a:t>
              </a:r>
              <a:endParaRPr lang="en-US" sz="4800" b="1" dirty="0">
                <a:solidFill>
                  <a:schemeClr val="bg1"/>
                </a:solidFill>
                <a:latin typeface="Arial" panose="020B0604020202020204" pitchFamily="34" charset="0"/>
                <a:cs typeface="Arial" panose="020B0604020202020204" pitchFamily="34" charset="0"/>
              </a:endParaRPr>
            </a:p>
          </p:txBody>
        </p:sp>
      </p:grpSp>
      <p:grpSp>
        <p:nvGrpSpPr>
          <p:cNvPr id="24" name="Group 24"/>
          <p:cNvGrpSpPr/>
          <p:nvPr/>
        </p:nvGrpSpPr>
        <p:grpSpPr>
          <a:xfrm>
            <a:off x="-246135" y="9772650"/>
            <a:ext cx="18780269" cy="746154"/>
            <a:chOff x="0" y="0"/>
            <a:chExt cx="4946244" cy="196518"/>
          </a:xfrm>
        </p:grpSpPr>
        <p:sp>
          <p:nvSpPr>
            <p:cNvPr id="25" name="Freeform 25"/>
            <p:cNvSpPr/>
            <p:nvPr/>
          </p:nvSpPr>
          <p:spPr>
            <a:xfrm>
              <a:off x="0" y="0"/>
              <a:ext cx="4946244" cy="196518"/>
            </a:xfrm>
            <a:custGeom>
              <a:avLst/>
              <a:gdLst/>
              <a:ahLst/>
              <a:cxnLst/>
              <a:rect l="l" t="t" r="r" b="b"/>
              <a:pathLst>
                <a:path w="4946244" h="196518">
                  <a:moveTo>
                    <a:pt x="0" y="0"/>
                  </a:moveTo>
                  <a:lnTo>
                    <a:pt x="4946244" y="0"/>
                  </a:lnTo>
                  <a:lnTo>
                    <a:pt x="4946244" y="196518"/>
                  </a:lnTo>
                  <a:lnTo>
                    <a:pt x="0" y="196518"/>
                  </a:lnTo>
                  <a:close/>
                </a:path>
              </a:pathLst>
            </a:custGeom>
            <a:solidFill>
              <a:srgbClr val="F8DC52"/>
            </a:solidFill>
          </p:spPr>
        </p:sp>
        <p:sp>
          <p:nvSpPr>
            <p:cNvPr id="26" name="TextBox 26"/>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sp>
        <p:nvSpPr>
          <p:cNvPr id="28" name="Rectangle 27"/>
          <p:cNvSpPr/>
          <p:nvPr/>
        </p:nvSpPr>
        <p:spPr>
          <a:xfrm>
            <a:off x="6477000" y="2253914"/>
            <a:ext cx="9896308" cy="2123658"/>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Người ta cũng có thể sắp xếp đa thức theo lũy thừa tăng của biến.</a:t>
            </a:r>
            <a:endParaRPr lang="en-US" sz="4400" dirty="0">
              <a:latin typeface="Arial" panose="020B0604020202020204" pitchFamily="34" charset="0"/>
              <a:cs typeface="Arial" panose="020B0604020202020204" pitchFamily="34" charset="0"/>
            </a:endParaRPr>
          </a:p>
        </p:txBody>
      </p:sp>
      <p:sp>
        <p:nvSpPr>
          <p:cNvPr id="29" name="Rectangle 28"/>
          <p:cNvSpPr/>
          <p:nvPr/>
        </p:nvSpPr>
        <p:spPr>
          <a:xfrm>
            <a:off x="2402071" y="5676900"/>
            <a:ext cx="13971237" cy="3293209"/>
          </a:xfrm>
          <a:prstGeom prst="rect">
            <a:avLst/>
          </a:prstGeom>
        </p:spPr>
        <p:txBody>
          <a:bodyPr wrap="square">
            <a:spAutoFit/>
          </a:bodyPr>
          <a:lstStyle/>
          <a:p>
            <a:pPr algn="just">
              <a:lnSpc>
                <a:spcPct val="150000"/>
              </a:lnSpc>
              <a:spcBef>
                <a:spcPts val="600"/>
              </a:spcBef>
              <a:spcAft>
                <a:spcPts val="600"/>
              </a:spcAft>
            </a:pPr>
            <a:r>
              <a:rPr lang="nl-NL" sz="4400" u="sng" dirty="0">
                <a:latin typeface="Arial" panose="020B0604020202020204" pitchFamily="34" charset="0"/>
                <a:ea typeface="Calibri" panose="020F0502020204030204" pitchFamily="34" charset="0"/>
                <a:cs typeface="Arial" panose="020B0604020202020204" pitchFamily="34" charset="0"/>
              </a:rPr>
              <a:t>VD:</a:t>
            </a:r>
            <a:r>
              <a:rPr lang="nl-NL" sz="4400" dirty="0">
                <a:latin typeface="Arial" panose="020B0604020202020204" pitchFamily="34" charset="0"/>
                <a:ea typeface="Calibri" panose="020F0502020204030204" pitchFamily="34" charset="0"/>
                <a:cs typeface="Arial" panose="020B0604020202020204" pitchFamily="34" charset="0"/>
              </a:rPr>
              <a:t> Ta có thể sắp xếp các hạng tử của đa thức P trên đây như sau:</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r>
              <a:rPr lang="nl-NL" sz="4400" b="1" dirty="0">
                <a:latin typeface="Arial" panose="020B0604020202020204" pitchFamily="34" charset="0"/>
                <a:ea typeface="Calibri" panose="020F0502020204030204" pitchFamily="34" charset="0"/>
                <a:cs typeface="Arial" panose="020B0604020202020204" pitchFamily="34" charset="0"/>
              </a:rPr>
              <a:t>P = 1 - 2x + 5x</a:t>
            </a:r>
            <a:r>
              <a:rPr lang="nl-NL" sz="4400" b="1" baseline="30000" dirty="0">
                <a:latin typeface="Arial" panose="020B0604020202020204" pitchFamily="34" charset="0"/>
                <a:ea typeface="Calibri" panose="020F0502020204030204" pitchFamily="34" charset="0"/>
                <a:cs typeface="Arial" panose="020B0604020202020204" pitchFamily="34" charset="0"/>
              </a:rPr>
              <a:t>2 </a:t>
            </a:r>
            <a:r>
              <a:rPr lang="nl-NL" sz="4400" b="1" dirty="0">
                <a:latin typeface="Arial" panose="020B0604020202020204" pitchFamily="34" charset="0"/>
                <a:ea typeface="Calibri" panose="020F0502020204030204" pitchFamily="34" charset="0"/>
                <a:cs typeface="Arial" panose="020B0604020202020204" pitchFamily="34" charset="0"/>
              </a:rPr>
              <a:t> - 3x</a:t>
            </a:r>
            <a:r>
              <a:rPr lang="nl-NL" sz="4400" b="1" baseline="30000" dirty="0">
                <a:latin typeface="Arial" panose="020B0604020202020204" pitchFamily="34" charset="0"/>
                <a:ea typeface="Calibri" panose="020F0502020204030204" pitchFamily="34" charset="0"/>
                <a:cs typeface="Arial" panose="020B0604020202020204" pitchFamily="34" charset="0"/>
              </a:rPr>
              <a:t>4</a:t>
            </a:r>
            <a:endParaRPr lang="en-US" sz="4400" b="1"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30" name="Picture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94280" y="554281"/>
            <a:ext cx="3124200" cy="1497778"/>
          </a:xfrm>
          <a:prstGeom prst="rect">
            <a:avLst/>
          </a:prstGeom>
        </p:spPr>
      </p:pic>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64235" y="8422911"/>
            <a:ext cx="1787065" cy="1643781"/>
          </a:xfrm>
          <a:prstGeom prst="rect">
            <a:avLst/>
          </a:prstGeom>
        </p:spPr>
      </p:pic>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922334">
            <a:off x="16511376" y="7639323"/>
            <a:ext cx="1491731" cy="235073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wipe(left)">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500" fill="hold"/>
                                        <p:tgtEl>
                                          <p:spTgt spid="29"/>
                                        </p:tgtEl>
                                        <p:attrNameLst>
                                          <p:attrName>ppt_x</p:attrName>
                                        </p:attrNameLst>
                                      </p:cBhvr>
                                      <p:tavLst>
                                        <p:tav tm="0">
                                          <p:val>
                                            <p:strVal val="#ppt_x"/>
                                          </p:val>
                                        </p:tav>
                                        <p:tav tm="100000">
                                          <p:val>
                                            <p:strVal val="#ppt_x"/>
                                          </p:val>
                                        </p:tav>
                                      </p:tavLst>
                                    </p:anim>
                                    <p:anim calcmode="lin" valueType="num">
                                      <p:cBhvr additive="base">
                                        <p:cTn id="2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1055" y="-555581"/>
            <a:ext cx="20456597" cy="2117682"/>
            <a:chOff x="0" y="0"/>
            <a:chExt cx="4399071" cy="1100876"/>
          </a:xfrm>
        </p:grpSpPr>
        <p:sp>
          <p:nvSpPr>
            <p:cNvPr id="3" name="Freeform 3"/>
            <p:cNvSpPr/>
            <p:nvPr/>
          </p:nvSpPr>
          <p:spPr>
            <a:xfrm>
              <a:off x="0" y="0"/>
              <a:ext cx="4399071" cy="1100876"/>
            </a:xfrm>
            <a:custGeom>
              <a:avLst/>
              <a:gdLst/>
              <a:ahLst/>
              <a:cxnLst/>
              <a:rect l="l" t="t" r="r" b="b"/>
              <a:pathLst>
                <a:path w="4399071" h="1100876">
                  <a:moveTo>
                    <a:pt x="0" y="0"/>
                  </a:moveTo>
                  <a:lnTo>
                    <a:pt x="4399071" y="0"/>
                  </a:lnTo>
                  <a:lnTo>
                    <a:pt x="4399071" y="1100876"/>
                  </a:lnTo>
                  <a:lnTo>
                    <a:pt x="0" y="1100876"/>
                  </a:lnTo>
                  <a:close/>
                </a:path>
              </a:pathLst>
            </a:custGeom>
            <a:solidFill>
              <a:srgbClr val="3884FD"/>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3359"/>
                </a:lnSpc>
              </a:pPr>
              <a:endParaRPr>
                <a:solidFill>
                  <a:prstClr val="black"/>
                </a:solidFill>
              </a:endParaRPr>
            </a:p>
          </p:txBody>
        </p:sp>
      </p:grpSp>
      <p:grpSp>
        <p:nvGrpSpPr>
          <p:cNvPr id="25" name="Group 25"/>
          <p:cNvGrpSpPr/>
          <p:nvPr/>
        </p:nvGrpSpPr>
        <p:grpSpPr>
          <a:xfrm>
            <a:off x="-691243" y="9772650"/>
            <a:ext cx="19670486" cy="1079985"/>
            <a:chOff x="0" y="0"/>
            <a:chExt cx="5180704" cy="284441"/>
          </a:xfrm>
        </p:grpSpPr>
        <p:sp>
          <p:nvSpPr>
            <p:cNvPr id="26" name="Freeform 26"/>
            <p:cNvSpPr/>
            <p:nvPr/>
          </p:nvSpPr>
          <p:spPr>
            <a:xfrm>
              <a:off x="0" y="0"/>
              <a:ext cx="5180704" cy="284441"/>
            </a:xfrm>
            <a:custGeom>
              <a:avLst/>
              <a:gdLst/>
              <a:ahLst/>
              <a:cxnLst/>
              <a:rect l="l" t="t" r="r" b="b"/>
              <a:pathLst>
                <a:path w="5180704" h="284441">
                  <a:moveTo>
                    <a:pt x="0" y="0"/>
                  </a:moveTo>
                  <a:lnTo>
                    <a:pt x="5180704" y="0"/>
                  </a:lnTo>
                  <a:lnTo>
                    <a:pt x="5180704" y="284441"/>
                  </a:lnTo>
                  <a:lnTo>
                    <a:pt x="0" y="284441"/>
                  </a:lnTo>
                  <a:close/>
                </a:path>
              </a:pathLst>
            </a:custGeom>
            <a:solidFill>
              <a:srgbClr val="F8DC52"/>
            </a:solidFill>
          </p:spPr>
        </p:sp>
        <p:sp>
          <p:nvSpPr>
            <p:cNvPr id="27" name="TextBox 27"/>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8" name="TextBox 27"/>
          <p:cNvSpPr txBox="1"/>
          <p:nvPr/>
        </p:nvSpPr>
        <p:spPr>
          <a:xfrm>
            <a:off x="3902513" y="393509"/>
            <a:ext cx="11201400" cy="830997"/>
          </a:xfrm>
          <a:prstGeom prst="rect">
            <a:avLst/>
          </a:prstGeom>
          <a:noFill/>
        </p:spPr>
        <p:txBody>
          <a:bodyPr wrap="square" rtlCol="0">
            <a:spAutoFit/>
          </a:bodyPr>
          <a:lstStyle/>
          <a:p>
            <a:pPr algn="ctr"/>
            <a:r>
              <a:rPr lang="en-US" sz="4800" b="1" dirty="0" smtClean="0">
                <a:solidFill>
                  <a:prstClr val="white"/>
                </a:solidFill>
                <a:latin typeface="Arial" panose="020B0604020202020204" pitchFamily="34" charset="0"/>
                <a:cs typeface="Arial" panose="020B0604020202020204" pitchFamily="34" charset="0"/>
              </a:rPr>
              <a:t>5. </a:t>
            </a:r>
            <a:r>
              <a:rPr lang="en-US" sz="4800" b="1" dirty="0" err="1" smtClean="0">
                <a:solidFill>
                  <a:prstClr val="white"/>
                </a:solidFill>
                <a:latin typeface="Arial" panose="020B0604020202020204" pitchFamily="34" charset="0"/>
                <a:cs typeface="Arial" panose="020B0604020202020204" pitchFamily="34" charset="0"/>
              </a:rPr>
              <a:t>Bậc</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và</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các</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hệ</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số</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của</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một</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đa</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thức</a:t>
            </a:r>
            <a:endParaRPr lang="en-US" sz="4800" b="1" dirty="0">
              <a:solidFill>
                <a:prstClr val="white"/>
              </a:solidFill>
              <a:latin typeface="Arial" panose="020B0604020202020204" pitchFamily="34" charset="0"/>
              <a:cs typeface="Arial" panose="020B0604020202020204" pitchFamily="34" charset="0"/>
            </a:endParaRPr>
          </a:p>
        </p:txBody>
      </p:sp>
      <p:sp>
        <p:nvSpPr>
          <p:cNvPr id="5" name="Rectangle 4"/>
          <p:cNvSpPr/>
          <p:nvPr/>
        </p:nvSpPr>
        <p:spPr>
          <a:xfrm>
            <a:off x="2209800" y="1956614"/>
            <a:ext cx="13406234" cy="738664"/>
          </a:xfrm>
          <a:prstGeom prst="rect">
            <a:avLst/>
          </a:prstGeom>
        </p:spPr>
        <p:txBody>
          <a:bodyPr wrap="none">
            <a:spAutoFit/>
          </a:bodyPr>
          <a:lstStyle/>
          <a:p>
            <a:r>
              <a:rPr lang="en-US" sz="4200" b="1" dirty="0" err="1" smtClean="0">
                <a:solidFill>
                  <a:srgbClr val="C00000"/>
                </a:solidFill>
                <a:latin typeface="Arial" panose="020B0604020202020204" pitchFamily="34" charset="0"/>
                <a:cs typeface="Arial" panose="020B0604020202020204" pitchFamily="34" charset="0"/>
              </a:rPr>
              <a:t>Bậc</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hệ</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số</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cao</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nhất</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và</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hệ</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số</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tự</a:t>
            </a:r>
            <a:r>
              <a:rPr lang="en-US" sz="4200" b="1" dirty="0">
                <a:solidFill>
                  <a:srgbClr val="C00000"/>
                </a:solidFill>
                <a:latin typeface="Arial" panose="020B0604020202020204" pitchFamily="34" charset="0"/>
                <a:cs typeface="Arial" panose="020B0604020202020204" pitchFamily="34" charset="0"/>
              </a:rPr>
              <a:t> do </a:t>
            </a:r>
            <a:r>
              <a:rPr lang="en-US" sz="4200" b="1" dirty="0" err="1">
                <a:solidFill>
                  <a:srgbClr val="C00000"/>
                </a:solidFill>
                <a:latin typeface="Arial" panose="020B0604020202020204" pitchFamily="34" charset="0"/>
                <a:cs typeface="Arial" panose="020B0604020202020204" pitchFamily="34" charset="0"/>
              </a:rPr>
              <a:t>của</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một</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đa</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thức</a:t>
            </a:r>
            <a:endParaRPr lang="en-US" sz="4200" b="1" dirty="0">
              <a:solidFill>
                <a:srgbClr val="C00000"/>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789" y="1514417"/>
            <a:ext cx="1560711" cy="1560711"/>
          </a:xfrm>
          <a:prstGeom prst="rect">
            <a:avLst/>
          </a:prstGeom>
        </p:spPr>
      </p:pic>
      <p:sp>
        <p:nvSpPr>
          <p:cNvPr id="6" name="Rectangle 5"/>
          <p:cNvSpPr/>
          <p:nvPr/>
        </p:nvSpPr>
        <p:spPr>
          <a:xfrm>
            <a:off x="6200790" y="2930654"/>
            <a:ext cx="5886420" cy="982513"/>
          </a:xfrm>
          <a:prstGeom prst="rect">
            <a:avLst/>
          </a:prstGeom>
        </p:spPr>
        <p:txBody>
          <a:bodyPr wrap="none">
            <a:spAutoFit/>
          </a:bodyPr>
          <a:lstStyle/>
          <a:p>
            <a:pPr algn="ctr">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P = -3x</a:t>
            </a:r>
            <a:r>
              <a:rPr lang="nl-NL" sz="4400" baseline="30000" dirty="0">
                <a:latin typeface="Arial" panose="020B0604020202020204" pitchFamily="34" charset="0"/>
                <a:ea typeface="Calibri" panose="020F0502020204030204" pitchFamily="34" charset="0"/>
                <a:cs typeface="Arial" panose="020B0604020202020204" pitchFamily="34" charset="0"/>
              </a:rPr>
              <a:t>4 </a:t>
            </a:r>
            <a:r>
              <a:rPr lang="nl-NL" sz="4400" dirty="0">
                <a:latin typeface="Arial" panose="020B0604020202020204" pitchFamily="34" charset="0"/>
                <a:ea typeface="Calibri" panose="020F0502020204030204" pitchFamily="34" charset="0"/>
                <a:cs typeface="Arial" panose="020B0604020202020204" pitchFamily="34" charset="0"/>
              </a:rPr>
              <a:t>+ 5x</a:t>
            </a:r>
            <a:r>
              <a:rPr lang="nl-NL" sz="4400" baseline="30000" dirty="0">
                <a:latin typeface="Arial" panose="020B0604020202020204" pitchFamily="34" charset="0"/>
                <a:ea typeface="Calibri" panose="020F0502020204030204" pitchFamily="34" charset="0"/>
                <a:cs typeface="Arial" panose="020B0604020202020204" pitchFamily="34" charset="0"/>
              </a:rPr>
              <a:t>2</a:t>
            </a:r>
            <a:r>
              <a:rPr lang="nl-NL" sz="4400" dirty="0">
                <a:latin typeface="Arial" panose="020B0604020202020204" pitchFamily="34" charset="0"/>
                <a:ea typeface="Calibri" panose="020F0502020204030204" pitchFamily="34" charset="0"/>
                <a:cs typeface="Arial" panose="020B0604020202020204" pitchFamily="34" charset="0"/>
              </a:rPr>
              <a:t> </a:t>
            </a:r>
            <a:r>
              <a:rPr lang="nl-NL" sz="4400" dirty="0" smtClean="0">
                <a:latin typeface="Arial" panose="020B0604020202020204" pitchFamily="34" charset="0"/>
                <a:ea typeface="Calibri" panose="020F0502020204030204" pitchFamily="34" charset="0"/>
                <a:cs typeface="Arial" panose="020B0604020202020204" pitchFamily="34" charset="0"/>
              </a:rPr>
              <a:t>- 2x </a:t>
            </a:r>
            <a:r>
              <a:rPr lang="nl-NL" sz="4400" dirty="0">
                <a:latin typeface="Arial" panose="020B0604020202020204" pitchFamily="34" charset="0"/>
                <a:ea typeface="Calibri" panose="020F0502020204030204" pitchFamily="34" charset="0"/>
                <a:cs typeface="Arial" panose="020B0604020202020204" pitchFamily="34" charset="0"/>
              </a:rPr>
              <a:t>+ 1.</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cxnSp>
        <p:nvCxnSpPr>
          <p:cNvPr id="14" name="Straight Connector 13"/>
          <p:cNvCxnSpPr/>
          <p:nvPr/>
        </p:nvCxnSpPr>
        <p:spPr>
          <a:xfrm>
            <a:off x="1509144" y="2476500"/>
            <a:ext cx="0" cy="7296150"/>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1509144" y="4346528"/>
            <a:ext cx="1834360" cy="1067692"/>
            <a:chOff x="1518440" y="4152008"/>
            <a:chExt cx="1834360" cy="1067692"/>
          </a:xfrm>
        </p:grpSpPr>
        <p:sp>
          <p:nvSpPr>
            <p:cNvPr id="15" name="Snip Single Corner Rectangle 14"/>
            <p:cNvSpPr/>
            <p:nvPr/>
          </p:nvSpPr>
          <p:spPr>
            <a:xfrm>
              <a:off x="1518440" y="4152008"/>
              <a:ext cx="1834360" cy="1067692"/>
            </a:xfrm>
            <a:prstGeom prst="snip1Rect">
              <a:avLst>
                <a:gd name="adj" fmla="val 45000"/>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4200" b="1" dirty="0">
                <a:solidFill>
                  <a:schemeClr val="bg1"/>
                </a:solidFill>
                <a:latin typeface="Arial" panose="020B0604020202020204" pitchFamily="34" charset="0"/>
                <a:cs typeface="Arial" panose="020B0604020202020204" pitchFamily="34" charset="0"/>
              </a:endParaRPr>
            </a:p>
          </p:txBody>
        </p:sp>
        <p:sp>
          <p:nvSpPr>
            <p:cNvPr id="16" name="TextBox 15"/>
            <p:cNvSpPr txBox="1"/>
            <p:nvPr/>
          </p:nvSpPr>
          <p:spPr>
            <a:xfrm>
              <a:off x="1749820" y="4301133"/>
              <a:ext cx="13716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HĐ1</a:t>
              </a:r>
              <a:endParaRPr lang="en-US" sz="4200" b="1" dirty="0">
                <a:solidFill>
                  <a:schemeClr val="bg1"/>
                </a:solidFill>
                <a:latin typeface="Arial" panose="020B0604020202020204" pitchFamily="34" charset="0"/>
                <a:cs typeface="Arial" panose="020B0604020202020204" pitchFamily="34" charset="0"/>
              </a:endParaRPr>
            </a:p>
          </p:txBody>
        </p:sp>
      </p:grpSp>
      <p:sp>
        <p:nvSpPr>
          <p:cNvPr id="19" name="Rectangle 18"/>
          <p:cNvSpPr/>
          <p:nvPr/>
        </p:nvSpPr>
        <p:spPr>
          <a:xfrm>
            <a:off x="3714612" y="4002702"/>
            <a:ext cx="12749668" cy="1911549"/>
          </a:xfrm>
          <a:prstGeom prst="rect">
            <a:avLst/>
          </a:prstGeom>
        </p:spPr>
        <p:txBody>
          <a:bodyPr wrap="square">
            <a:spAutoFit/>
          </a:bodyPr>
          <a:lstStyle/>
          <a:p>
            <a:pPr algn="just">
              <a:lnSpc>
                <a:spcPct val="15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Trong P, bậc của hạng tử 5x</a:t>
            </a:r>
            <a:r>
              <a:rPr lang="nl-NL" sz="4200" baseline="30000" dirty="0">
                <a:latin typeface="Arial" panose="020B0604020202020204" pitchFamily="34" charset="0"/>
                <a:ea typeface="Calibri" panose="020F0502020204030204" pitchFamily="34" charset="0"/>
                <a:cs typeface="Arial" panose="020B0604020202020204" pitchFamily="34" charset="0"/>
              </a:rPr>
              <a:t>2</a:t>
            </a:r>
            <a:r>
              <a:rPr lang="nl-NL" sz="4200" dirty="0">
                <a:latin typeface="Arial" panose="020B0604020202020204" pitchFamily="34" charset="0"/>
                <a:ea typeface="Calibri" panose="020F0502020204030204" pitchFamily="34" charset="0"/>
                <a:cs typeface="Arial" panose="020B0604020202020204" pitchFamily="34" charset="0"/>
              </a:rPr>
              <a:t> là 2 (số mũ của x</a:t>
            </a:r>
            <a:r>
              <a:rPr lang="nl-NL" sz="4200" baseline="30000" dirty="0">
                <a:latin typeface="Arial" panose="020B0604020202020204" pitchFamily="34" charset="0"/>
                <a:ea typeface="Calibri" panose="020F0502020204030204" pitchFamily="34" charset="0"/>
                <a:cs typeface="Arial" panose="020B0604020202020204" pitchFamily="34" charset="0"/>
              </a:rPr>
              <a:t>2</a:t>
            </a:r>
            <a:r>
              <a:rPr lang="nl-NL" sz="4200" dirty="0">
                <a:latin typeface="Arial" panose="020B0604020202020204" pitchFamily="34" charset="0"/>
                <a:ea typeface="Calibri" panose="020F0502020204030204" pitchFamily="34" charset="0"/>
                <a:cs typeface="Arial" panose="020B0604020202020204" pitchFamily="34" charset="0"/>
              </a:rPr>
              <a:t>). Hãy xác định bậc của các hạng tử trong P.</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0" name="Rectangle 19"/>
              <p:cNvSpPr/>
              <p:nvPr/>
            </p:nvSpPr>
            <p:spPr>
              <a:xfrm>
                <a:off x="2749978" y="7334280"/>
                <a:ext cx="7339468" cy="2185214"/>
              </a:xfrm>
              <a:prstGeom prst="rect">
                <a:avLst/>
              </a:prstGeom>
            </p:spPr>
            <p:txBody>
              <a:bodyPr wrap="square">
                <a:spAutoFit/>
              </a:bodyPr>
              <a:lstStyle/>
              <a:p>
                <a:pPr marL="571500" indent="-571500" algn="just">
                  <a:lnSpc>
                    <a:spcPct val="150000"/>
                  </a:lnSpc>
                  <a:spcBef>
                    <a:spcPts val="600"/>
                  </a:spcBef>
                  <a:spcAft>
                    <a:spcPts val="600"/>
                  </a:spcAft>
                  <a:buFont typeface="Arial" panose="020B0604020202020204" pitchFamily="34" charset="0"/>
                  <a:buChar char="•"/>
                </a:pPr>
                <a:r>
                  <a:rPr lang="nl-NL" sz="4200" dirty="0">
                    <a:latin typeface="Arial" panose="020B0604020202020204" pitchFamily="34" charset="0"/>
                    <a:ea typeface="Calibri" panose="020F0502020204030204" pitchFamily="34" charset="0"/>
                    <a:cs typeface="Arial" panose="020B0604020202020204" pitchFamily="34" charset="0"/>
                  </a:rPr>
                  <a:t>Bậc của hạng tử </a:t>
                </a:r>
                <a14:m>
                  <m:oMath xmlns:m="http://schemas.openxmlformats.org/officeDocument/2006/math">
                    <m:r>
                      <a:rPr lang="nl-NL" sz="4200" i="0">
                        <a:effectLst/>
                        <a:latin typeface="Cambria Math" panose="02040503050406030204" pitchFamily="18" charset="0"/>
                        <a:ea typeface="Calibri" panose="020F0502020204030204" pitchFamily="34" charset="0"/>
                        <a:cs typeface="Arial" panose="020B0604020202020204" pitchFamily="34" charset="0"/>
                      </a:rPr>
                      <m:t>−3</m:t>
                    </m:r>
                    <m:sSup>
                      <m:sSupPr>
                        <m:ctrlPr>
                          <a:rPr lang="en-US" sz="4200" i="1">
                            <a:effectLst/>
                            <a:latin typeface="Cambria Math" panose="02040503050406030204" pitchFamily="18" charset="0"/>
                            <a:ea typeface="Calibri" panose="020F0502020204030204" pitchFamily="34" charset="0"/>
                            <a:cs typeface="Arial" panose="020B0604020202020204" pitchFamily="34" charset="0"/>
                          </a:rPr>
                        </m:ctrlPr>
                      </m:sSupPr>
                      <m:e>
                        <m:r>
                          <m:rPr>
                            <m:sty m:val="p"/>
                          </m:rPr>
                          <a:rPr lang="en-US" sz="4200" i="0">
                            <a:effectLst/>
                            <a:latin typeface="Cambria Math" panose="02040503050406030204" pitchFamily="18" charset="0"/>
                            <a:ea typeface="Calibri" panose="020F0502020204030204" pitchFamily="34" charset="0"/>
                            <a:cs typeface="Arial" panose="020B0604020202020204" pitchFamily="34" charset="0"/>
                          </a:rPr>
                          <m:t>x</m:t>
                        </m:r>
                      </m:e>
                      <m:sup>
                        <m:r>
                          <a:rPr lang="nl-NL" sz="4200" i="0">
                            <a:effectLst/>
                            <a:latin typeface="Cambria Math" panose="02040503050406030204" pitchFamily="18" charset="0"/>
                            <a:ea typeface="Calibri" panose="020F0502020204030204" pitchFamily="34" charset="0"/>
                            <a:cs typeface="Arial" panose="020B0604020202020204" pitchFamily="34" charset="0"/>
                          </a:rPr>
                          <m:t>4</m:t>
                        </m:r>
                      </m:sup>
                    </m:sSup>
                  </m:oMath>
                </a14:m>
                <a:r>
                  <a:rPr lang="nl-NL" sz="4200" dirty="0">
                    <a:effectLst/>
                    <a:latin typeface="Arial" panose="020B0604020202020204" pitchFamily="34" charset="0"/>
                    <a:ea typeface="Calibri" panose="020F0502020204030204" pitchFamily="34" charset="0"/>
                    <a:cs typeface="Arial" panose="020B0604020202020204" pitchFamily="34" charset="0"/>
                  </a:rPr>
                  <a:t> là 4.</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spcBef>
                    <a:spcPts val="600"/>
                  </a:spcBef>
                  <a:spcAft>
                    <a:spcPts val="600"/>
                  </a:spcAft>
                  <a:buFont typeface="Arial" panose="020B0604020202020204" pitchFamily="34" charset="0"/>
                  <a:buChar char="•"/>
                </a:pPr>
                <a:r>
                  <a:rPr lang="nl-NL" sz="4200" dirty="0">
                    <a:effectLst/>
                    <a:latin typeface="Arial" panose="020B0604020202020204" pitchFamily="34" charset="0"/>
                    <a:ea typeface="Calibri" panose="020F0502020204030204" pitchFamily="34" charset="0"/>
                    <a:cs typeface="Arial" panose="020B0604020202020204" pitchFamily="34" charset="0"/>
                  </a:rPr>
                  <a:t>Bậc của hạng tử </a:t>
                </a:r>
                <a14:m>
                  <m:oMath xmlns:m="http://schemas.openxmlformats.org/officeDocument/2006/math">
                    <m:r>
                      <a:rPr lang="nl-NL" sz="4200" i="0">
                        <a:effectLst/>
                        <a:latin typeface="Cambria Math" panose="02040503050406030204" pitchFamily="18" charset="0"/>
                        <a:ea typeface="Calibri" panose="020F0502020204030204" pitchFamily="34" charset="0"/>
                        <a:cs typeface="Arial" panose="020B0604020202020204" pitchFamily="34" charset="0"/>
                      </a:rPr>
                      <m:t>5</m:t>
                    </m:r>
                    <m:sSup>
                      <m:sSupPr>
                        <m:ctrlPr>
                          <a:rPr lang="en-US" sz="4200" i="1">
                            <a:effectLst/>
                            <a:latin typeface="Cambria Math" panose="02040503050406030204" pitchFamily="18" charset="0"/>
                            <a:ea typeface="Calibri" panose="020F0502020204030204" pitchFamily="34" charset="0"/>
                            <a:cs typeface="Arial" panose="020B0604020202020204" pitchFamily="34" charset="0"/>
                          </a:rPr>
                        </m:ctrlPr>
                      </m:sSupPr>
                      <m:e>
                        <m:r>
                          <m:rPr>
                            <m:sty m:val="p"/>
                          </m:rPr>
                          <a:rPr lang="en-US" sz="4200" i="0">
                            <a:effectLst/>
                            <a:latin typeface="Cambria Math" panose="02040503050406030204" pitchFamily="18" charset="0"/>
                            <a:ea typeface="Calibri" panose="020F0502020204030204" pitchFamily="34" charset="0"/>
                            <a:cs typeface="Arial" panose="020B0604020202020204" pitchFamily="34" charset="0"/>
                          </a:rPr>
                          <m:t>x</m:t>
                        </m:r>
                      </m:e>
                      <m:sup>
                        <m:r>
                          <a:rPr lang="nl-NL" sz="4200" i="0">
                            <a:effectLst/>
                            <a:latin typeface="Cambria Math" panose="02040503050406030204" pitchFamily="18" charset="0"/>
                            <a:ea typeface="Calibri" panose="020F0502020204030204" pitchFamily="34" charset="0"/>
                            <a:cs typeface="Arial" panose="020B0604020202020204" pitchFamily="34" charset="0"/>
                          </a:rPr>
                          <m:t>2</m:t>
                        </m:r>
                      </m:sup>
                    </m:sSup>
                  </m:oMath>
                </a14:m>
                <a:r>
                  <a:rPr lang="nl-NL" sz="4200" dirty="0">
                    <a:effectLst/>
                    <a:latin typeface="Arial" panose="020B0604020202020204" pitchFamily="34" charset="0"/>
                    <a:ea typeface="Calibri" panose="020F0502020204030204" pitchFamily="34" charset="0"/>
                    <a:cs typeface="Arial" panose="020B0604020202020204" pitchFamily="34" charset="0"/>
                  </a:rPr>
                  <a:t> là 2</a:t>
                </a:r>
                <a:r>
                  <a:rPr lang="nl-NL" sz="4200" dirty="0" smtClean="0">
                    <a:effectLst/>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2749978" y="7334280"/>
                <a:ext cx="7339468" cy="2185214"/>
              </a:xfrm>
              <a:prstGeom prst="rect">
                <a:avLst/>
              </a:prstGeom>
              <a:blipFill rotWithShape="0">
                <a:blip r:embed="rId3"/>
                <a:stretch>
                  <a:fillRect l="-2907" r="-1246" b="-6407"/>
                </a:stretch>
              </a:blipFill>
            </p:spPr>
            <p:txBody>
              <a:bodyPr/>
              <a:lstStyle/>
              <a:p>
                <a:r>
                  <a:rPr lang="en-US">
                    <a:noFill/>
                  </a:rPr>
                  <a:t> </a:t>
                </a:r>
              </a:p>
            </p:txBody>
          </p:sp>
        </mc:Fallback>
      </mc:AlternateContent>
      <p:sp>
        <p:nvSpPr>
          <p:cNvPr id="21" name="Rectangle 20"/>
          <p:cNvSpPr/>
          <p:nvPr/>
        </p:nvSpPr>
        <p:spPr>
          <a:xfrm>
            <a:off x="10427585" y="7411325"/>
            <a:ext cx="7072138" cy="2185214"/>
          </a:xfrm>
          <a:prstGeom prst="rect">
            <a:avLst/>
          </a:prstGeom>
        </p:spPr>
        <p:txBody>
          <a:bodyPr wrap="square">
            <a:spAutoFit/>
          </a:bodyPr>
          <a:lstStyle/>
          <a:p>
            <a:pPr marL="571500" lvl="0" indent="-571500" algn="just">
              <a:lnSpc>
                <a:spcPct val="150000"/>
              </a:lnSpc>
              <a:spcBef>
                <a:spcPts val="600"/>
              </a:spcBef>
              <a:spcAft>
                <a:spcPts val="600"/>
              </a:spcAft>
              <a:buFont typeface="Arial" panose="020B0604020202020204" pitchFamily="34" charset="0"/>
              <a:buChar char="•"/>
            </a:pPr>
            <a:r>
              <a:rPr lang="nl-NL" sz="4200" dirty="0">
                <a:solidFill>
                  <a:prstClr val="black"/>
                </a:solidFill>
                <a:latin typeface="Arial" panose="020B0604020202020204" pitchFamily="34" charset="0"/>
                <a:ea typeface="Calibri" panose="020F0502020204030204" pitchFamily="34" charset="0"/>
                <a:cs typeface="Arial" panose="020B0604020202020204" pitchFamily="34" charset="0"/>
              </a:rPr>
              <a:t>Bậc của hạng tử 2x là 1.</a:t>
            </a:r>
            <a:endParaRPr lang="en-US" sz="42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571500" lvl="0" indent="-571500" algn="just">
              <a:lnSpc>
                <a:spcPct val="150000"/>
              </a:lnSpc>
              <a:spcBef>
                <a:spcPts val="600"/>
              </a:spcBef>
              <a:spcAft>
                <a:spcPts val="600"/>
              </a:spcAft>
              <a:buFont typeface="Arial" panose="020B0604020202020204" pitchFamily="34" charset="0"/>
              <a:buChar char="•"/>
            </a:pPr>
            <a:r>
              <a:rPr lang="nl-NL" sz="4200" dirty="0">
                <a:solidFill>
                  <a:prstClr val="black"/>
                </a:solidFill>
                <a:latin typeface="Arial" panose="020B0604020202020204" pitchFamily="34" charset="0"/>
                <a:ea typeface="Calibri" panose="020F0502020204030204" pitchFamily="34" charset="0"/>
                <a:cs typeface="Arial" panose="020B0604020202020204" pitchFamily="34" charset="0"/>
              </a:rPr>
              <a:t>Bậc của hạng tử 1 là 0.</a:t>
            </a:r>
            <a:endParaRPr lang="en-US" sz="42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29" name="Oval Callout 28"/>
          <p:cNvSpPr/>
          <p:nvPr/>
        </p:nvSpPr>
        <p:spPr>
          <a:xfrm>
            <a:off x="8563600" y="6041816"/>
            <a:ext cx="1879225" cy="1217889"/>
          </a:xfrm>
          <a:prstGeom prst="wedgeEllipseCallout">
            <a:avLst>
              <a:gd name="adj1" fmla="val 30723"/>
              <a:gd name="adj2" fmla="val 57794"/>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8998823"/>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out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left)">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p:cTn id="39" dur="500" fill="hold"/>
                                        <p:tgtEl>
                                          <p:spTgt spid="29"/>
                                        </p:tgtEl>
                                        <p:attrNameLst>
                                          <p:attrName>ppt_w</p:attrName>
                                        </p:attrNameLst>
                                      </p:cBhvr>
                                      <p:tavLst>
                                        <p:tav tm="0">
                                          <p:val>
                                            <p:fltVal val="0"/>
                                          </p:val>
                                        </p:tav>
                                        <p:tav tm="100000">
                                          <p:val>
                                            <p:strVal val="#ppt_w"/>
                                          </p:val>
                                        </p:tav>
                                      </p:tavLst>
                                    </p:anim>
                                    <p:anim calcmode="lin" valueType="num">
                                      <p:cBhvr>
                                        <p:cTn id="40" dur="500" fill="hold"/>
                                        <p:tgtEl>
                                          <p:spTgt spid="29"/>
                                        </p:tgtEl>
                                        <p:attrNameLst>
                                          <p:attrName>ppt_h</p:attrName>
                                        </p:attrNameLst>
                                      </p:cBhvr>
                                      <p:tavLst>
                                        <p:tav tm="0">
                                          <p:val>
                                            <p:fltVal val="0"/>
                                          </p:val>
                                        </p:tav>
                                        <p:tav tm="100000">
                                          <p:val>
                                            <p:strVal val="#ppt_h"/>
                                          </p:val>
                                        </p:tav>
                                      </p:tavLst>
                                    </p:anim>
                                    <p:animEffect transition="in" filter="fade">
                                      <p:cBhvr>
                                        <p:cTn id="41" dur="500"/>
                                        <p:tgtEl>
                                          <p:spTgt spid="29"/>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 calcmode="lin" valueType="num">
                                      <p:cBhvr additive="base">
                                        <p:cTn id="46" dur="500" fill="hold"/>
                                        <p:tgtEl>
                                          <p:spTgt spid="20"/>
                                        </p:tgtEl>
                                        <p:attrNameLst>
                                          <p:attrName>ppt_x</p:attrName>
                                        </p:attrNameLst>
                                      </p:cBhvr>
                                      <p:tavLst>
                                        <p:tav tm="0">
                                          <p:val>
                                            <p:strVal val="#ppt_x"/>
                                          </p:val>
                                        </p:tav>
                                        <p:tav tm="100000">
                                          <p:val>
                                            <p:strVal val="#ppt_x"/>
                                          </p:val>
                                        </p:tav>
                                      </p:tavLst>
                                    </p:anim>
                                    <p:anim calcmode="lin" valueType="num">
                                      <p:cBhvr additive="base">
                                        <p:cTn id="47" dur="500" fill="hold"/>
                                        <p:tgtEl>
                                          <p:spTgt spid="20"/>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additive="base">
                                        <p:cTn id="50" dur="500" fill="hold"/>
                                        <p:tgtEl>
                                          <p:spTgt spid="21"/>
                                        </p:tgtEl>
                                        <p:attrNameLst>
                                          <p:attrName>ppt_x</p:attrName>
                                        </p:attrNameLst>
                                      </p:cBhvr>
                                      <p:tavLst>
                                        <p:tav tm="0">
                                          <p:val>
                                            <p:strVal val="#ppt_x"/>
                                          </p:val>
                                        </p:tav>
                                        <p:tav tm="100000">
                                          <p:val>
                                            <p:strVal val="#ppt_x"/>
                                          </p:val>
                                        </p:tav>
                                      </p:tavLst>
                                    </p:anim>
                                    <p:anim calcmode="lin" valueType="num">
                                      <p:cBhvr additive="base">
                                        <p:cTn id="51"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5" grpId="0"/>
      <p:bldP spid="6" grpId="0"/>
      <p:bldP spid="19" grpId="0"/>
      <p:bldP spid="20" grpId="0"/>
      <p:bldP spid="21" grpId="0"/>
      <p:bldP spid="2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1055" y="-555581"/>
            <a:ext cx="20456597" cy="2117682"/>
            <a:chOff x="0" y="0"/>
            <a:chExt cx="4399071" cy="1100876"/>
          </a:xfrm>
        </p:grpSpPr>
        <p:sp>
          <p:nvSpPr>
            <p:cNvPr id="3" name="Freeform 3"/>
            <p:cNvSpPr/>
            <p:nvPr/>
          </p:nvSpPr>
          <p:spPr>
            <a:xfrm>
              <a:off x="0" y="0"/>
              <a:ext cx="4399071" cy="1100876"/>
            </a:xfrm>
            <a:custGeom>
              <a:avLst/>
              <a:gdLst/>
              <a:ahLst/>
              <a:cxnLst/>
              <a:rect l="l" t="t" r="r" b="b"/>
              <a:pathLst>
                <a:path w="4399071" h="1100876">
                  <a:moveTo>
                    <a:pt x="0" y="0"/>
                  </a:moveTo>
                  <a:lnTo>
                    <a:pt x="4399071" y="0"/>
                  </a:lnTo>
                  <a:lnTo>
                    <a:pt x="4399071" y="1100876"/>
                  </a:lnTo>
                  <a:lnTo>
                    <a:pt x="0" y="1100876"/>
                  </a:lnTo>
                  <a:close/>
                </a:path>
              </a:pathLst>
            </a:custGeom>
            <a:solidFill>
              <a:srgbClr val="3884FD"/>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3359"/>
                </a:lnSpc>
              </a:pPr>
              <a:endParaRPr>
                <a:solidFill>
                  <a:prstClr val="black"/>
                </a:solidFill>
              </a:endParaRPr>
            </a:p>
          </p:txBody>
        </p:sp>
      </p:grpSp>
      <p:grpSp>
        <p:nvGrpSpPr>
          <p:cNvPr id="25" name="Group 25"/>
          <p:cNvGrpSpPr/>
          <p:nvPr/>
        </p:nvGrpSpPr>
        <p:grpSpPr>
          <a:xfrm>
            <a:off x="-691243" y="9772650"/>
            <a:ext cx="19670486" cy="1079985"/>
            <a:chOff x="0" y="0"/>
            <a:chExt cx="5180704" cy="284441"/>
          </a:xfrm>
        </p:grpSpPr>
        <p:sp>
          <p:nvSpPr>
            <p:cNvPr id="26" name="Freeform 26"/>
            <p:cNvSpPr/>
            <p:nvPr/>
          </p:nvSpPr>
          <p:spPr>
            <a:xfrm>
              <a:off x="0" y="0"/>
              <a:ext cx="5180704" cy="284441"/>
            </a:xfrm>
            <a:custGeom>
              <a:avLst/>
              <a:gdLst/>
              <a:ahLst/>
              <a:cxnLst/>
              <a:rect l="l" t="t" r="r" b="b"/>
              <a:pathLst>
                <a:path w="5180704" h="284441">
                  <a:moveTo>
                    <a:pt x="0" y="0"/>
                  </a:moveTo>
                  <a:lnTo>
                    <a:pt x="5180704" y="0"/>
                  </a:lnTo>
                  <a:lnTo>
                    <a:pt x="5180704" y="284441"/>
                  </a:lnTo>
                  <a:lnTo>
                    <a:pt x="0" y="284441"/>
                  </a:lnTo>
                  <a:close/>
                </a:path>
              </a:pathLst>
            </a:custGeom>
            <a:solidFill>
              <a:srgbClr val="F8DC52"/>
            </a:solidFill>
          </p:spPr>
        </p:sp>
        <p:sp>
          <p:nvSpPr>
            <p:cNvPr id="27" name="TextBox 27"/>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8" name="TextBox 27"/>
          <p:cNvSpPr txBox="1"/>
          <p:nvPr/>
        </p:nvSpPr>
        <p:spPr>
          <a:xfrm>
            <a:off x="3902513" y="393509"/>
            <a:ext cx="11201400" cy="830997"/>
          </a:xfrm>
          <a:prstGeom prst="rect">
            <a:avLst/>
          </a:prstGeom>
          <a:noFill/>
        </p:spPr>
        <p:txBody>
          <a:bodyPr wrap="square" rtlCol="0">
            <a:spAutoFit/>
          </a:bodyPr>
          <a:lstStyle/>
          <a:p>
            <a:pPr algn="ctr"/>
            <a:r>
              <a:rPr lang="en-US" sz="4800" b="1" dirty="0" smtClean="0">
                <a:solidFill>
                  <a:prstClr val="white"/>
                </a:solidFill>
                <a:latin typeface="Arial" panose="020B0604020202020204" pitchFamily="34" charset="0"/>
                <a:cs typeface="Arial" panose="020B0604020202020204" pitchFamily="34" charset="0"/>
              </a:rPr>
              <a:t>5. </a:t>
            </a:r>
            <a:r>
              <a:rPr lang="en-US" sz="4800" b="1" dirty="0" err="1" smtClean="0">
                <a:solidFill>
                  <a:prstClr val="white"/>
                </a:solidFill>
                <a:latin typeface="Arial" panose="020B0604020202020204" pitchFamily="34" charset="0"/>
                <a:cs typeface="Arial" panose="020B0604020202020204" pitchFamily="34" charset="0"/>
              </a:rPr>
              <a:t>Bậc</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và</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các</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hệ</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số</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của</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một</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đa</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thức</a:t>
            </a:r>
            <a:endParaRPr lang="en-US" sz="4800" b="1" dirty="0">
              <a:solidFill>
                <a:prstClr val="white"/>
              </a:solidFill>
              <a:latin typeface="Arial" panose="020B0604020202020204" pitchFamily="34" charset="0"/>
              <a:cs typeface="Arial" panose="020B0604020202020204" pitchFamily="34" charset="0"/>
            </a:endParaRPr>
          </a:p>
        </p:txBody>
      </p:sp>
      <p:sp>
        <p:nvSpPr>
          <p:cNvPr id="5" name="Rectangle 4"/>
          <p:cNvSpPr/>
          <p:nvPr/>
        </p:nvSpPr>
        <p:spPr>
          <a:xfrm>
            <a:off x="2209800" y="1956614"/>
            <a:ext cx="13406234" cy="738664"/>
          </a:xfrm>
          <a:prstGeom prst="rect">
            <a:avLst/>
          </a:prstGeom>
        </p:spPr>
        <p:txBody>
          <a:bodyPr wrap="none">
            <a:spAutoFit/>
          </a:bodyPr>
          <a:lstStyle/>
          <a:p>
            <a:r>
              <a:rPr lang="en-US" sz="4200" b="1" dirty="0" err="1" smtClean="0">
                <a:solidFill>
                  <a:srgbClr val="C00000"/>
                </a:solidFill>
                <a:latin typeface="Arial" panose="020B0604020202020204" pitchFamily="34" charset="0"/>
                <a:cs typeface="Arial" panose="020B0604020202020204" pitchFamily="34" charset="0"/>
              </a:rPr>
              <a:t>Bậc</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hệ</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số</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cao</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nhất</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và</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hệ</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số</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tự</a:t>
            </a:r>
            <a:r>
              <a:rPr lang="en-US" sz="4200" b="1" dirty="0">
                <a:solidFill>
                  <a:srgbClr val="C00000"/>
                </a:solidFill>
                <a:latin typeface="Arial" panose="020B0604020202020204" pitchFamily="34" charset="0"/>
                <a:cs typeface="Arial" panose="020B0604020202020204" pitchFamily="34" charset="0"/>
              </a:rPr>
              <a:t> do </a:t>
            </a:r>
            <a:r>
              <a:rPr lang="en-US" sz="4200" b="1" dirty="0" err="1">
                <a:solidFill>
                  <a:srgbClr val="C00000"/>
                </a:solidFill>
                <a:latin typeface="Arial" panose="020B0604020202020204" pitchFamily="34" charset="0"/>
                <a:cs typeface="Arial" panose="020B0604020202020204" pitchFamily="34" charset="0"/>
              </a:rPr>
              <a:t>của</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một</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đa</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thức</a:t>
            </a:r>
            <a:endParaRPr lang="en-US" sz="4200" b="1" dirty="0">
              <a:solidFill>
                <a:srgbClr val="C00000"/>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789" y="1514417"/>
            <a:ext cx="1560711" cy="1560711"/>
          </a:xfrm>
          <a:prstGeom prst="rect">
            <a:avLst/>
          </a:prstGeom>
        </p:spPr>
      </p:pic>
      <p:sp>
        <p:nvSpPr>
          <p:cNvPr id="6" name="Rectangle 5"/>
          <p:cNvSpPr/>
          <p:nvPr/>
        </p:nvSpPr>
        <p:spPr>
          <a:xfrm>
            <a:off x="6200790" y="2930654"/>
            <a:ext cx="5886420" cy="982513"/>
          </a:xfrm>
          <a:prstGeom prst="rect">
            <a:avLst/>
          </a:prstGeom>
        </p:spPr>
        <p:txBody>
          <a:bodyPr wrap="none">
            <a:spAutoFit/>
          </a:bodyPr>
          <a:lstStyle/>
          <a:p>
            <a:pPr algn="ctr">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P = -3x</a:t>
            </a:r>
            <a:r>
              <a:rPr lang="nl-NL" sz="4400" baseline="30000" dirty="0">
                <a:latin typeface="Arial" panose="020B0604020202020204" pitchFamily="34" charset="0"/>
                <a:ea typeface="Calibri" panose="020F0502020204030204" pitchFamily="34" charset="0"/>
                <a:cs typeface="Arial" panose="020B0604020202020204" pitchFamily="34" charset="0"/>
              </a:rPr>
              <a:t>4 </a:t>
            </a:r>
            <a:r>
              <a:rPr lang="nl-NL" sz="4400" dirty="0">
                <a:latin typeface="Arial" panose="020B0604020202020204" pitchFamily="34" charset="0"/>
                <a:ea typeface="Calibri" panose="020F0502020204030204" pitchFamily="34" charset="0"/>
                <a:cs typeface="Arial" panose="020B0604020202020204" pitchFamily="34" charset="0"/>
              </a:rPr>
              <a:t>+ 5x</a:t>
            </a:r>
            <a:r>
              <a:rPr lang="nl-NL" sz="4400" baseline="30000" dirty="0">
                <a:latin typeface="Arial" panose="020B0604020202020204" pitchFamily="34" charset="0"/>
                <a:ea typeface="Calibri" panose="020F0502020204030204" pitchFamily="34" charset="0"/>
                <a:cs typeface="Arial" panose="020B0604020202020204" pitchFamily="34" charset="0"/>
              </a:rPr>
              <a:t>2</a:t>
            </a:r>
            <a:r>
              <a:rPr lang="nl-NL" sz="4400" dirty="0">
                <a:latin typeface="Arial" panose="020B0604020202020204" pitchFamily="34" charset="0"/>
                <a:ea typeface="Calibri" panose="020F0502020204030204" pitchFamily="34" charset="0"/>
                <a:cs typeface="Arial" panose="020B0604020202020204" pitchFamily="34" charset="0"/>
              </a:rPr>
              <a:t> </a:t>
            </a:r>
            <a:r>
              <a:rPr lang="nl-NL" sz="4400" dirty="0" smtClean="0">
                <a:latin typeface="Arial" panose="020B0604020202020204" pitchFamily="34" charset="0"/>
                <a:ea typeface="Calibri" panose="020F0502020204030204" pitchFamily="34" charset="0"/>
                <a:cs typeface="Arial" panose="020B0604020202020204" pitchFamily="34" charset="0"/>
              </a:rPr>
              <a:t>- 2x </a:t>
            </a:r>
            <a:r>
              <a:rPr lang="nl-NL" sz="4400" dirty="0">
                <a:latin typeface="Arial" panose="020B0604020202020204" pitchFamily="34" charset="0"/>
                <a:ea typeface="Calibri" panose="020F0502020204030204" pitchFamily="34" charset="0"/>
                <a:cs typeface="Arial" panose="020B0604020202020204" pitchFamily="34" charset="0"/>
              </a:rPr>
              <a:t>+ 1.</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cxnSp>
        <p:nvCxnSpPr>
          <p:cNvPr id="14" name="Straight Connector 13"/>
          <p:cNvCxnSpPr/>
          <p:nvPr/>
        </p:nvCxnSpPr>
        <p:spPr>
          <a:xfrm>
            <a:off x="1509144" y="2476500"/>
            <a:ext cx="0" cy="7296150"/>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1509144" y="4346528"/>
            <a:ext cx="1834360" cy="1067692"/>
            <a:chOff x="1518440" y="4152008"/>
            <a:chExt cx="1834360" cy="1067692"/>
          </a:xfrm>
        </p:grpSpPr>
        <p:sp>
          <p:nvSpPr>
            <p:cNvPr id="15" name="Snip Single Corner Rectangle 14"/>
            <p:cNvSpPr/>
            <p:nvPr/>
          </p:nvSpPr>
          <p:spPr>
            <a:xfrm>
              <a:off x="1518440" y="4152008"/>
              <a:ext cx="1834360" cy="1067692"/>
            </a:xfrm>
            <a:prstGeom prst="snip1Rect">
              <a:avLst>
                <a:gd name="adj" fmla="val 45000"/>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4200" b="1" dirty="0">
                <a:solidFill>
                  <a:schemeClr val="bg1"/>
                </a:solidFill>
                <a:latin typeface="Arial" panose="020B0604020202020204" pitchFamily="34" charset="0"/>
                <a:cs typeface="Arial" panose="020B0604020202020204" pitchFamily="34" charset="0"/>
              </a:endParaRPr>
            </a:p>
          </p:txBody>
        </p:sp>
        <p:sp>
          <p:nvSpPr>
            <p:cNvPr id="16" name="TextBox 15"/>
            <p:cNvSpPr txBox="1"/>
            <p:nvPr/>
          </p:nvSpPr>
          <p:spPr>
            <a:xfrm>
              <a:off x="1749820" y="4329643"/>
              <a:ext cx="13716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HĐ2</a:t>
              </a:r>
              <a:endParaRPr lang="en-US" sz="4200" b="1" dirty="0">
                <a:solidFill>
                  <a:schemeClr val="bg1"/>
                </a:solidFill>
                <a:latin typeface="Arial" panose="020B0604020202020204" pitchFamily="34" charset="0"/>
                <a:cs typeface="Arial" panose="020B0604020202020204" pitchFamily="34" charset="0"/>
              </a:endParaRPr>
            </a:p>
          </p:txBody>
        </p:sp>
      </p:grpSp>
      <p:sp>
        <p:nvSpPr>
          <p:cNvPr id="7" name="Rectangle 6"/>
          <p:cNvSpPr/>
          <p:nvPr/>
        </p:nvSpPr>
        <p:spPr>
          <a:xfrm>
            <a:off x="3714612" y="4003208"/>
            <a:ext cx="13044308" cy="2031325"/>
          </a:xfrm>
          <a:prstGeom prst="rect">
            <a:avLst/>
          </a:prstGeom>
        </p:spPr>
        <p:txBody>
          <a:bodyPr wrap="square">
            <a:spAutoFit/>
          </a:bodyPr>
          <a:lstStyle/>
          <a:p>
            <a:pPr algn="just">
              <a:lnSpc>
                <a:spcPct val="150000"/>
              </a:lnSpc>
            </a:pPr>
            <a:r>
              <a:rPr lang="en-US" sz="4200" dirty="0" err="1">
                <a:latin typeface="Arial" panose="020B0604020202020204" pitchFamily="34" charset="0"/>
                <a:cs typeface="Arial" panose="020B0604020202020204" pitchFamily="34" charset="0"/>
              </a:rPr>
              <a:t>Trong</a:t>
            </a:r>
            <a:r>
              <a:rPr lang="en-US" sz="4200" dirty="0">
                <a:latin typeface="Arial" panose="020B0604020202020204" pitchFamily="34" charset="0"/>
                <a:cs typeface="Arial" panose="020B0604020202020204" pitchFamily="34" charset="0"/>
              </a:rPr>
              <a:t> P, </a:t>
            </a:r>
            <a:r>
              <a:rPr lang="en-US" sz="4200" dirty="0" err="1">
                <a:latin typeface="Arial" panose="020B0604020202020204" pitchFamily="34" charset="0"/>
                <a:cs typeface="Arial" panose="020B0604020202020204" pitchFamily="34" charset="0"/>
              </a:rPr>
              <a:t>hạng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tử</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nào</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có</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bậc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cao</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nhất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Tìm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hệ</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và</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bậc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hạng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tử</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đó</a:t>
            </a:r>
            <a:r>
              <a:rPr lang="en-US" sz="4200" dirty="0">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8" name="Rectangle 7"/>
              <p:cNvSpPr/>
              <p:nvPr/>
            </p:nvSpPr>
            <p:spPr>
              <a:xfrm>
                <a:off x="5481434" y="6034533"/>
                <a:ext cx="10134600" cy="2055947"/>
              </a:xfrm>
              <a:prstGeom prst="rect">
                <a:avLst/>
              </a:prstGeom>
            </p:spPr>
            <p:txBody>
              <a:bodyPr wrap="square">
                <a:spAutoFit/>
              </a:bodyPr>
              <a:lstStyle/>
              <a:p>
                <a:pPr algn="just">
                  <a:lnSpc>
                    <a:spcPct val="14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Trong P, hạng tử </a:t>
                </a:r>
                <a14:m>
                  <m:oMath xmlns:m="http://schemas.openxmlformats.org/officeDocument/2006/math">
                    <m:r>
                      <a:rPr lang="nl-NL" sz="4200" i="0">
                        <a:effectLst/>
                        <a:latin typeface="Cambria Math" panose="02040503050406030204" pitchFamily="18" charset="0"/>
                        <a:ea typeface="Calibri" panose="020F0502020204030204" pitchFamily="34" charset="0"/>
                        <a:cs typeface="Arial" panose="020B0604020202020204" pitchFamily="34" charset="0"/>
                      </a:rPr>
                      <m:t>−3</m:t>
                    </m:r>
                    <m:sSup>
                      <m:sSupPr>
                        <m:ctrlPr>
                          <a:rPr lang="en-US" sz="4200" i="1">
                            <a:effectLst/>
                            <a:latin typeface="Cambria Math" panose="02040503050406030204" pitchFamily="18" charset="0"/>
                            <a:ea typeface="Calibri" panose="020F0502020204030204" pitchFamily="34" charset="0"/>
                            <a:cs typeface="Arial" panose="020B0604020202020204" pitchFamily="34" charset="0"/>
                          </a:rPr>
                        </m:ctrlPr>
                      </m:sSupPr>
                      <m:e>
                        <m:r>
                          <m:rPr>
                            <m:sty m:val="p"/>
                          </m:rPr>
                          <a:rPr lang="en-US" sz="4200" i="0">
                            <a:effectLst/>
                            <a:latin typeface="Cambria Math" panose="02040503050406030204" pitchFamily="18" charset="0"/>
                            <a:ea typeface="Calibri" panose="020F0502020204030204" pitchFamily="34" charset="0"/>
                            <a:cs typeface="Arial" panose="020B0604020202020204" pitchFamily="34" charset="0"/>
                          </a:rPr>
                          <m:t>x</m:t>
                        </m:r>
                      </m:e>
                      <m:sup>
                        <m:r>
                          <a:rPr lang="nl-NL" sz="4200" i="0">
                            <a:effectLst/>
                            <a:latin typeface="Cambria Math" panose="02040503050406030204" pitchFamily="18" charset="0"/>
                            <a:ea typeface="Calibri" panose="020F0502020204030204" pitchFamily="34" charset="0"/>
                            <a:cs typeface="Arial" panose="020B0604020202020204" pitchFamily="34" charset="0"/>
                          </a:rPr>
                          <m:t>4</m:t>
                        </m:r>
                      </m:sup>
                    </m:sSup>
                  </m:oMath>
                </a14:m>
                <a:r>
                  <a:rPr lang="nl-NL" sz="4200" dirty="0">
                    <a:effectLst/>
                    <a:latin typeface="Arial" panose="020B0604020202020204" pitchFamily="34" charset="0"/>
                    <a:ea typeface="Calibri" panose="020F0502020204030204" pitchFamily="34" charset="0"/>
                    <a:cs typeface="Arial" panose="020B0604020202020204" pitchFamily="34" charset="0"/>
                  </a:rPr>
                  <a:t> có bậc cao nhất.</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40000"/>
                  </a:lnSpc>
                  <a:spcBef>
                    <a:spcPts val="600"/>
                  </a:spcBef>
                  <a:spcAft>
                    <a:spcPts val="600"/>
                  </a:spcAft>
                </a:pPr>
                <a:r>
                  <a:rPr lang="nl-NL" sz="4200" dirty="0" smtClean="0">
                    <a:effectLst/>
                    <a:latin typeface="Arial" panose="020B0604020202020204" pitchFamily="34" charset="0"/>
                    <a:ea typeface="Calibri" panose="020F0502020204030204" pitchFamily="34" charset="0"/>
                    <a:cs typeface="Arial" panose="020B0604020202020204" pitchFamily="34" charset="0"/>
                  </a:rPr>
                  <a:t>Hạng </a:t>
                </a:r>
                <a:r>
                  <a:rPr lang="nl-NL" sz="4200" dirty="0">
                    <a:effectLst/>
                    <a:latin typeface="Arial" panose="020B0604020202020204" pitchFamily="34" charset="0"/>
                    <a:ea typeface="Calibri" panose="020F0502020204030204" pitchFamily="34" charset="0"/>
                    <a:cs typeface="Arial" panose="020B0604020202020204" pitchFamily="34" charset="0"/>
                  </a:rPr>
                  <a:t>tử </a:t>
                </a:r>
                <a14:m>
                  <m:oMath xmlns:m="http://schemas.openxmlformats.org/officeDocument/2006/math">
                    <m:r>
                      <a:rPr lang="nl-NL" sz="4200" i="0">
                        <a:effectLst/>
                        <a:latin typeface="Cambria Math" panose="02040503050406030204" pitchFamily="18" charset="0"/>
                        <a:ea typeface="Calibri" panose="020F0502020204030204" pitchFamily="34" charset="0"/>
                        <a:cs typeface="Arial" panose="020B0604020202020204" pitchFamily="34" charset="0"/>
                      </a:rPr>
                      <m:t>−3</m:t>
                    </m:r>
                    <m:sSup>
                      <m:sSupPr>
                        <m:ctrlPr>
                          <a:rPr lang="en-US" sz="4200" i="1">
                            <a:effectLst/>
                            <a:latin typeface="Cambria Math" panose="02040503050406030204" pitchFamily="18" charset="0"/>
                            <a:ea typeface="Calibri" panose="020F0502020204030204" pitchFamily="34" charset="0"/>
                            <a:cs typeface="Arial" panose="020B0604020202020204" pitchFamily="34" charset="0"/>
                          </a:rPr>
                        </m:ctrlPr>
                      </m:sSupPr>
                      <m:e>
                        <m:r>
                          <m:rPr>
                            <m:sty m:val="p"/>
                          </m:rPr>
                          <a:rPr lang="en-US" sz="4200" i="0">
                            <a:effectLst/>
                            <a:latin typeface="Cambria Math" panose="02040503050406030204" pitchFamily="18" charset="0"/>
                            <a:ea typeface="Calibri" panose="020F0502020204030204" pitchFamily="34" charset="0"/>
                            <a:cs typeface="Arial" panose="020B0604020202020204" pitchFamily="34" charset="0"/>
                          </a:rPr>
                          <m:t>x</m:t>
                        </m:r>
                      </m:e>
                      <m:sup>
                        <m:r>
                          <a:rPr lang="nl-NL" sz="4200" i="0">
                            <a:effectLst/>
                            <a:latin typeface="Cambria Math" panose="02040503050406030204" pitchFamily="18" charset="0"/>
                            <a:ea typeface="Calibri" panose="020F0502020204030204" pitchFamily="34" charset="0"/>
                            <a:cs typeface="Arial" panose="020B0604020202020204" pitchFamily="34" charset="0"/>
                          </a:rPr>
                          <m:t>4</m:t>
                        </m:r>
                      </m:sup>
                    </m:sSup>
                  </m:oMath>
                </a14:m>
                <a:r>
                  <a:rPr lang="nl-NL" sz="4200" dirty="0">
                    <a:effectLst/>
                    <a:latin typeface="Arial" panose="020B0604020202020204" pitchFamily="34" charset="0"/>
                    <a:ea typeface="Calibri" panose="020F0502020204030204" pitchFamily="34" charset="0"/>
                    <a:cs typeface="Arial" panose="020B0604020202020204" pitchFamily="34" charset="0"/>
                  </a:rPr>
                  <a:t> có hệ số là –3 và bậc là 4.</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5481434" y="6034533"/>
                <a:ext cx="10134600" cy="2055947"/>
              </a:xfrm>
              <a:prstGeom prst="rect">
                <a:avLst/>
              </a:prstGeom>
              <a:blipFill rotWithShape="0">
                <a:blip r:embed="rId3"/>
                <a:stretch>
                  <a:fillRect l="-2285" b="-7715"/>
                </a:stretch>
              </a:blipFill>
            </p:spPr>
            <p:txBody>
              <a:bodyPr/>
              <a:lstStyle/>
              <a:p>
                <a:r>
                  <a:rPr lang="en-US">
                    <a:noFill/>
                  </a:rPr>
                  <a:t> </a:t>
                </a:r>
              </a:p>
            </p:txBody>
          </p:sp>
        </mc:Fallback>
      </mc:AlternateContent>
      <p:sp>
        <p:nvSpPr>
          <p:cNvPr id="22" name="Oval Callout 21"/>
          <p:cNvSpPr/>
          <p:nvPr/>
        </p:nvSpPr>
        <p:spPr>
          <a:xfrm>
            <a:off x="3112124" y="6212168"/>
            <a:ext cx="1879225" cy="1217889"/>
          </a:xfrm>
          <a:prstGeom prst="wedgeEllipseCallout">
            <a:avLst>
              <a:gd name="adj1" fmla="val 30723"/>
              <a:gd name="adj2" fmla="val 57794"/>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grpSp>
        <p:nvGrpSpPr>
          <p:cNvPr id="23" name="Group 22"/>
          <p:cNvGrpSpPr/>
          <p:nvPr/>
        </p:nvGrpSpPr>
        <p:grpSpPr>
          <a:xfrm>
            <a:off x="1509144" y="8067507"/>
            <a:ext cx="1834360" cy="1067692"/>
            <a:chOff x="1518440" y="4152008"/>
            <a:chExt cx="1834360" cy="1067692"/>
          </a:xfrm>
        </p:grpSpPr>
        <p:sp>
          <p:nvSpPr>
            <p:cNvPr id="24" name="Snip Single Corner Rectangle 23"/>
            <p:cNvSpPr/>
            <p:nvPr/>
          </p:nvSpPr>
          <p:spPr>
            <a:xfrm>
              <a:off x="1518440" y="4152008"/>
              <a:ext cx="1834360" cy="1067692"/>
            </a:xfrm>
            <a:prstGeom prst="snip1Rect">
              <a:avLst>
                <a:gd name="adj" fmla="val 45000"/>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4200" b="1" dirty="0">
                <a:solidFill>
                  <a:schemeClr val="bg1"/>
                </a:solidFill>
                <a:latin typeface="Arial" panose="020B0604020202020204" pitchFamily="34" charset="0"/>
                <a:cs typeface="Arial" panose="020B0604020202020204" pitchFamily="34" charset="0"/>
              </a:endParaRPr>
            </a:p>
          </p:txBody>
        </p:sp>
        <p:sp>
          <p:nvSpPr>
            <p:cNvPr id="30" name="TextBox 29"/>
            <p:cNvSpPr txBox="1"/>
            <p:nvPr/>
          </p:nvSpPr>
          <p:spPr>
            <a:xfrm>
              <a:off x="1749820" y="4329643"/>
              <a:ext cx="13716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HĐ3</a:t>
              </a:r>
              <a:endParaRPr lang="en-US" sz="4200" b="1" dirty="0">
                <a:solidFill>
                  <a:schemeClr val="bg1"/>
                </a:solidFill>
                <a:latin typeface="Arial" panose="020B0604020202020204" pitchFamily="34" charset="0"/>
                <a:cs typeface="Arial" panose="020B0604020202020204" pitchFamily="34" charset="0"/>
              </a:endParaRPr>
            </a:p>
          </p:txBody>
        </p:sp>
      </p:grpSp>
      <p:sp>
        <p:nvSpPr>
          <p:cNvPr id="31" name="Rectangle 30"/>
          <p:cNvSpPr/>
          <p:nvPr/>
        </p:nvSpPr>
        <p:spPr>
          <a:xfrm>
            <a:off x="3714612" y="8090480"/>
            <a:ext cx="9224148" cy="1061829"/>
          </a:xfrm>
          <a:prstGeom prst="rect">
            <a:avLst/>
          </a:prstGeom>
        </p:spPr>
        <p:txBody>
          <a:bodyPr wrap="square">
            <a:spAutoFit/>
          </a:bodyPr>
          <a:lstStyle/>
          <a:p>
            <a:pPr algn="just">
              <a:lnSpc>
                <a:spcPct val="150000"/>
              </a:lnSpc>
            </a:pPr>
            <a:r>
              <a:rPr lang="nl-NL" sz="4200" dirty="0">
                <a:latin typeface="Arial" panose="020B0604020202020204" pitchFamily="34" charset="0"/>
                <a:cs typeface="Arial" panose="020B0604020202020204" pitchFamily="34" charset="0"/>
              </a:rPr>
              <a:t>Trong P, hạng tử nào có bậc bằng 0</a:t>
            </a:r>
            <a:r>
              <a:rPr lang="nl-NL" sz="4200" dirty="0" smtClean="0">
                <a:latin typeface="Arial" panose="020B0604020202020204" pitchFamily="34" charset="0"/>
                <a:cs typeface="Arial" panose="020B0604020202020204" pitchFamily="34" charset="0"/>
              </a:rPr>
              <a:t>?</a:t>
            </a:r>
            <a:endParaRPr lang="en-US" sz="4200" dirty="0">
              <a:latin typeface="Arial" panose="020B0604020202020204" pitchFamily="34" charset="0"/>
              <a:cs typeface="Arial" panose="020B0604020202020204" pitchFamily="34" charset="0"/>
            </a:endParaRPr>
          </a:p>
        </p:txBody>
      </p:sp>
      <p:sp>
        <p:nvSpPr>
          <p:cNvPr id="9" name="Rounded Rectangle 8"/>
          <p:cNvSpPr/>
          <p:nvPr/>
        </p:nvSpPr>
        <p:spPr>
          <a:xfrm>
            <a:off x="13574833" y="8273082"/>
            <a:ext cx="3184087" cy="127435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4200" dirty="0" err="1" smtClean="0">
                <a:solidFill>
                  <a:schemeClr val="tx1"/>
                </a:solidFill>
                <a:latin typeface="Arial" panose="020B0604020202020204" pitchFamily="34" charset="0"/>
                <a:cs typeface="Arial" panose="020B0604020202020204" pitchFamily="34" charset="0"/>
              </a:rPr>
              <a:t>Hạng</a:t>
            </a:r>
            <a:r>
              <a:rPr lang="en-US" sz="4200" dirty="0" smtClean="0">
                <a:solidFill>
                  <a:schemeClr val="tx1"/>
                </a:solidFill>
                <a:latin typeface="Arial" panose="020B0604020202020204" pitchFamily="34" charset="0"/>
                <a:cs typeface="Arial" panose="020B0604020202020204" pitchFamily="34" charset="0"/>
              </a:rPr>
              <a:t> </a:t>
            </a:r>
            <a:r>
              <a:rPr lang="en-US" sz="4200" dirty="0" err="1" smtClean="0">
                <a:solidFill>
                  <a:schemeClr val="tx1"/>
                </a:solidFill>
                <a:latin typeface="Arial" panose="020B0604020202020204" pitchFamily="34" charset="0"/>
                <a:cs typeface="Arial" panose="020B0604020202020204" pitchFamily="34" charset="0"/>
              </a:rPr>
              <a:t>tử</a:t>
            </a:r>
            <a:r>
              <a:rPr lang="en-US" sz="4200" dirty="0" smtClean="0">
                <a:solidFill>
                  <a:schemeClr val="tx1"/>
                </a:solidFill>
                <a:latin typeface="Arial" panose="020B0604020202020204" pitchFamily="34" charset="0"/>
                <a:cs typeface="Arial" panose="020B0604020202020204" pitchFamily="34" charset="0"/>
              </a:rPr>
              <a:t> 1</a:t>
            </a:r>
            <a:endParaRPr lang="en-US" sz="4200" dirty="0">
              <a:solidFill>
                <a:schemeClr val="tx1"/>
              </a:solidFill>
              <a:latin typeface="Arial" panose="020B0604020202020204" pitchFamily="34" charset="0"/>
              <a:cs typeface="Arial" panose="020B0604020202020204" pitchFamily="34" charset="0"/>
            </a:endParaRPr>
          </a:p>
        </p:txBody>
      </p:sp>
      <p:cxnSp>
        <p:nvCxnSpPr>
          <p:cNvPr id="11" name="Straight Arrow Connector 10"/>
          <p:cNvCxnSpPr/>
          <p:nvPr/>
        </p:nvCxnSpPr>
        <p:spPr>
          <a:xfrm>
            <a:off x="12685354" y="8710821"/>
            <a:ext cx="878246" cy="2980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507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left)">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down)">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wipe(left)">
                                      <p:cBhvr>
                                        <p:cTn id="29" dur="500"/>
                                        <p:tgtEl>
                                          <p:spTgt spid="8">
                                            <p:txEl>
                                              <p:pRg st="0" end="0"/>
                                            </p:txEl>
                                          </p:spTgt>
                                        </p:tgtEl>
                                      </p:cBhvr>
                                    </p:animEffect>
                                  </p:childTnLst>
                                </p:cTn>
                              </p:par>
                              <p:par>
                                <p:cTn id="30" presetID="22" presetClass="entr" presetSubtype="8" fill="hold" nodeType="with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wipe(left)">
                                      <p:cBhvr>
                                        <p:cTn id="32" dur="500"/>
                                        <p:tgtEl>
                                          <p:spTgt spid="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2" grpId="0" animBg="1"/>
      <p:bldP spid="31" grpId="0"/>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9"/>
          <p:cNvGrpSpPr/>
          <p:nvPr/>
        </p:nvGrpSpPr>
        <p:grpSpPr>
          <a:xfrm>
            <a:off x="6575106" y="-2705100"/>
            <a:ext cx="5137765" cy="5137765"/>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21" name="TextBox 21"/>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22" name="Group 22"/>
          <p:cNvGrpSpPr/>
          <p:nvPr/>
        </p:nvGrpSpPr>
        <p:grpSpPr>
          <a:xfrm>
            <a:off x="-246135" y="9772650"/>
            <a:ext cx="18780269" cy="746154"/>
            <a:chOff x="0" y="0"/>
            <a:chExt cx="4946244" cy="196518"/>
          </a:xfrm>
        </p:grpSpPr>
        <p:sp>
          <p:nvSpPr>
            <p:cNvPr id="23" name="Freeform 23"/>
            <p:cNvSpPr/>
            <p:nvPr/>
          </p:nvSpPr>
          <p:spPr>
            <a:xfrm>
              <a:off x="0" y="0"/>
              <a:ext cx="4946244" cy="196518"/>
            </a:xfrm>
            <a:custGeom>
              <a:avLst/>
              <a:gdLst/>
              <a:ahLst/>
              <a:cxnLst/>
              <a:rect l="l" t="t" r="r" b="b"/>
              <a:pathLst>
                <a:path w="4946244" h="196518">
                  <a:moveTo>
                    <a:pt x="0" y="0"/>
                  </a:moveTo>
                  <a:lnTo>
                    <a:pt x="4946244" y="0"/>
                  </a:lnTo>
                  <a:lnTo>
                    <a:pt x="4946244" y="196518"/>
                  </a:lnTo>
                  <a:lnTo>
                    <a:pt x="0" y="196518"/>
                  </a:lnTo>
                  <a:close/>
                </a:path>
              </a:pathLst>
            </a:custGeom>
            <a:solidFill>
              <a:srgbClr val="3884FD"/>
            </a:solidFill>
          </p:spPr>
        </p:sp>
        <p:sp>
          <p:nvSpPr>
            <p:cNvPr id="24" name="TextBox 24"/>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pic>
        <p:nvPicPr>
          <p:cNvPr id="35" name="Picture 34"/>
          <p:cNvPicPr>
            <a:picLocks noChangeAspect="1"/>
          </p:cNvPicPr>
          <p:nvPr/>
        </p:nvPicPr>
        <p:blipFill>
          <a:blip r:embed="rId2"/>
          <a:stretch>
            <a:fillRect/>
          </a:stretch>
        </p:blipFill>
        <p:spPr>
          <a:xfrm>
            <a:off x="712697" y="7252886"/>
            <a:ext cx="1097316" cy="2519764"/>
          </a:xfrm>
          <a:prstGeom prst="rect">
            <a:avLst/>
          </a:prstGeom>
        </p:spPr>
      </p:pic>
      <p:sp>
        <p:nvSpPr>
          <p:cNvPr id="27" name="TextBox 26"/>
          <p:cNvSpPr txBox="1"/>
          <p:nvPr/>
        </p:nvSpPr>
        <p:spPr>
          <a:xfrm>
            <a:off x="7270091" y="647700"/>
            <a:ext cx="3747797" cy="830997"/>
          </a:xfrm>
          <a:prstGeom prst="rect">
            <a:avLst/>
          </a:prstGeom>
          <a:noFill/>
        </p:spPr>
        <p:txBody>
          <a:bodyPr wrap="square" rtlCol="0">
            <a:spAutoFit/>
          </a:bodyPr>
          <a:lstStyle/>
          <a:p>
            <a:pPr algn="ctr"/>
            <a:r>
              <a:rPr lang="en-US" sz="4800" b="1" dirty="0" smtClean="0">
                <a:latin typeface="Arial" panose="020B0604020202020204" pitchFamily="34" charset="0"/>
                <a:cs typeface="Arial" panose="020B0604020202020204" pitchFamily="34" charset="0"/>
              </a:rPr>
              <a:t>KẾT LUẬN</a:t>
            </a:r>
            <a:endParaRPr lang="en-US" sz="4800" b="1" dirty="0">
              <a:latin typeface="Arial" panose="020B0604020202020204" pitchFamily="34" charset="0"/>
              <a:cs typeface="Arial" panose="020B0604020202020204" pitchFamily="34" charset="0"/>
            </a:endParaRPr>
          </a:p>
        </p:txBody>
      </p:sp>
      <p:sp>
        <p:nvSpPr>
          <p:cNvPr id="2" name="Rectangle 1"/>
          <p:cNvSpPr/>
          <p:nvPr/>
        </p:nvSpPr>
        <p:spPr>
          <a:xfrm>
            <a:off x="2768845" y="2657802"/>
            <a:ext cx="12883527" cy="769441"/>
          </a:xfrm>
          <a:prstGeom prst="rect">
            <a:avLst/>
          </a:prstGeom>
        </p:spPr>
        <p:txBody>
          <a:bodyPr wrap="none">
            <a:spAutoFit/>
          </a:bodyPr>
          <a:lstStyle/>
          <a:p>
            <a:r>
              <a:rPr lang="en-US" sz="4400" dirty="0" err="1">
                <a:solidFill>
                  <a:srgbClr val="002060"/>
                </a:solidFill>
                <a:latin typeface="Arial" panose="020B0604020202020204" pitchFamily="34" charset="0"/>
                <a:cs typeface="Arial" panose="020B0604020202020204" pitchFamily="34" charset="0"/>
              </a:rPr>
              <a:t>Trong</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một</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đa</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thức</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thu</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gọn</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và</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khác</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đa</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thức</a:t>
            </a:r>
            <a:r>
              <a:rPr lang="en-US" sz="4400" dirty="0">
                <a:solidFill>
                  <a:srgbClr val="002060"/>
                </a:solidFill>
                <a:latin typeface="Arial" panose="020B0604020202020204" pitchFamily="34" charset="0"/>
                <a:cs typeface="Arial" panose="020B0604020202020204" pitchFamily="34" charset="0"/>
              </a:rPr>
              <a:t> </a:t>
            </a:r>
            <a:r>
              <a:rPr lang="en-US" sz="4400" dirty="0" err="1" smtClean="0">
                <a:solidFill>
                  <a:srgbClr val="002060"/>
                </a:solidFill>
                <a:latin typeface="Arial" panose="020B0604020202020204" pitchFamily="34" charset="0"/>
                <a:cs typeface="Arial" panose="020B0604020202020204" pitchFamily="34" charset="0"/>
              </a:rPr>
              <a:t>không</a:t>
            </a:r>
            <a:r>
              <a:rPr lang="en-US" sz="4400" dirty="0" smtClean="0">
                <a:solidFill>
                  <a:srgbClr val="002060"/>
                </a:solidFill>
                <a:latin typeface="Arial" panose="020B0604020202020204" pitchFamily="34" charset="0"/>
                <a:cs typeface="Arial" panose="020B0604020202020204" pitchFamily="34" charset="0"/>
              </a:rPr>
              <a:t>:</a:t>
            </a:r>
            <a:endParaRPr lang="en-US" sz="4400" dirty="0">
              <a:solidFill>
                <a:srgbClr val="002060"/>
              </a:solidFill>
              <a:latin typeface="Arial" panose="020B0604020202020204" pitchFamily="34" charset="0"/>
              <a:cs typeface="Arial" panose="020B0604020202020204" pitchFamily="34" charset="0"/>
            </a:endParaRPr>
          </a:p>
        </p:txBody>
      </p:sp>
      <p:sp>
        <p:nvSpPr>
          <p:cNvPr id="4" name="Rectangle 3"/>
          <p:cNvSpPr/>
          <p:nvPr/>
        </p:nvSpPr>
        <p:spPr>
          <a:xfrm>
            <a:off x="2768845" y="3586341"/>
            <a:ext cx="11963400" cy="6186309"/>
          </a:xfrm>
          <a:prstGeom prst="rect">
            <a:avLst/>
          </a:prstGeom>
        </p:spPr>
        <p:txBody>
          <a:bodyPr wrap="square">
            <a:spAutoFit/>
          </a:bodyPr>
          <a:lstStyle/>
          <a:p>
            <a:pPr marL="571500" indent="-571500" algn="just">
              <a:lnSpc>
                <a:spcPct val="150000"/>
              </a:lnSpc>
              <a:buFont typeface="Wingdings" panose="05000000000000000000" pitchFamily="2" charset="2"/>
              <a:buChar char="Ø"/>
            </a:pPr>
            <a:r>
              <a:rPr lang="en-US" sz="4400" dirty="0" err="1" smtClean="0">
                <a:latin typeface="Arial" panose="020B0604020202020204" pitchFamily="34" charset="0"/>
                <a:cs typeface="Arial" panose="020B0604020202020204" pitchFamily="34" charset="0"/>
              </a:rPr>
              <a:t>Bậc</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hạng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tử</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bậc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gọi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bậc</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của</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đa</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thức</a:t>
            </a:r>
            <a:r>
              <a:rPr lang="en-US" sz="4400" dirty="0">
                <a:solidFill>
                  <a:srgbClr val="C00000"/>
                </a:solidFill>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đó</a:t>
            </a:r>
            <a:r>
              <a:rPr lang="en-US" sz="4400" dirty="0">
                <a:latin typeface="Arial" panose="020B0604020202020204" pitchFamily="34" charset="0"/>
                <a:cs typeface="Arial" panose="020B0604020202020204" pitchFamily="34" charset="0"/>
              </a:rPr>
              <a:t>.</a:t>
            </a:r>
          </a:p>
          <a:p>
            <a:pPr marL="571500" indent="-571500" algn="just">
              <a:lnSpc>
                <a:spcPct val="150000"/>
              </a:lnSpc>
              <a:buFont typeface="Wingdings" panose="05000000000000000000" pitchFamily="2" charset="2"/>
              <a:buChar char="Ø"/>
            </a:pPr>
            <a:r>
              <a:rPr lang="en-US" sz="4400" dirty="0" err="1" smtClean="0">
                <a:latin typeface="Arial" panose="020B0604020202020204" pitchFamily="34" charset="0"/>
                <a:cs typeface="Arial" panose="020B0604020202020204" pitchFamily="34" charset="0"/>
              </a:rPr>
              <a:t>Hệ</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hạng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tử</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bậc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gọi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hệ</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số</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cao</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nhất</a:t>
            </a:r>
            <a:r>
              <a:rPr lang="en-US" sz="4400" dirty="0">
                <a:solidFill>
                  <a:srgbClr val="C00000"/>
                </a:solidFill>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đó</a:t>
            </a:r>
            <a:r>
              <a:rPr lang="en-US" sz="4400" dirty="0">
                <a:latin typeface="Arial" panose="020B0604020202020204" pitchFamily="34" charset="0"/>
                <a:cs typeface="Arial" panose="020B0604020202020204" pitchFamily="34" charset="0"/>
              </a:rPr>
              <a:t>.</a:t>
            </a:r>
          </a:p>
          <a:p>
            <a:pPr marL="571500" indent="-571500" algn="just">
              <a:lnSpc>
                <a:spcPct val="150000"/>
              </a:lnSpc>
              <a:buFont typeface="Wingdings" panose="05000000000000000000" pitchFamily="2" charset="2"/>
              <a:buChar char="Ø"/>
            </a:pPr>
            <a:r>
              <a:rPr lang="en-US" sz="4400" dirty="0" err="1" smtClean="0">
                <a:latin typeface="Arial" panose="020B0604020202020204" pitchFamily="34" charset="0"/>
                <a:cs typeface="Arial" panose="020B0604020202020204" pitchFamily="34" charset="0"/>
              </a:rPr>
              <a:t>Hệ</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hạng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tử</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bậc</a:t>
            </a:r>
            <a:r>
              <a:rPr lang="en-US" sz="4400" dirty="0">
                <a:latin typeface="Arial" panose="020B0604020202020204" pitchFamily="34" charset="0"/>
                <a:cs typeface="Arial" panose="020B0604020202020204" pitchFamily="34" charset="0"/>
              </a:rPr>
              <a:t> 0 </a:t>
            </a:r>
            <a:r>
              <a:rPr lang="en-US" sz="4400" dirty="0" err="1">
                <a:latin typeface="Arial" panose="020B0604020202020204" pitchFamily="34" charset="0"/>
                <a:cs typeface="Arial" panose="020B0604020202020204" pitchFamily="34" charset="0"/>
              </a:rPr>
              <a:t>gọi</a:t>
            </a:r>
            <a:r>
              <a:rPr lang="en-US" sz="4400" dirty="0">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hệ</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số</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tự</a:t>
            </a:r>
            <a:r>
              <a:rPr lang="en-US" sz="4400" dirty="0">
                <a:solidFill>
                  <a:srgbClr val="C00000"/>
                </a:solidFill>
                <a:latin typeface="Arial" panose="020B0604020202020204" pitchFamily="34" charset="0"/>
                <a:cs typeface="Arial" panose="020B0604020202020204" pitchFamily="34" charset="0"/>
              </a:rPr>
              <a:t> do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đó</a:t>
            </a:r>
            <a:r>
              <a:rPr lang="en-US" sz="4400" dirty="0">
                <a:latin typeface="Arial" panose="020B0604020202020204" pitchFamily="34" charset="0"/>
                <a:cs typeface="Arial" panose="020B0604020202020204" pitchFamily="34" charset="0"/>
              </a:rPr>
              <a:t>.</a:t>
            </a:r>
          </a:p>
        </p:txBody>
      </p:sp>
      <p:pic>
        <p:nvPicPr>
          <p:cNvPr id="37" name="Picture 36"/>
          <p:cNvPicPr>
            <a:picLocks noChangeAspect="1"/>
          </p:cNvPicPr>
          <p:nvPr/>
        </p:nvPicPr>
        <p:blipFill>
          <a:blip r:embed="rId3"/>
          <a:stretch>
            <a:fillRect/>
          </a:stretch>
        </p:blipFill>
        <p:spPr>
          <a:xfrm>
            <a:off x="14727165" y="3848100"/>
            <a:ext cx="3230759" cy="5924550"/>
          </a:xfrm>
          <a:prstGeom prst="rect">
            <a:avLst/>
          </a:prstGeom>
        </p:spPr>
      </p:pic>
    </p:spTree>
    <p:extLst>
      <p:ext uri="{BB962C8B-B14F-4D97-AF65-F5344CB8AC3E}">
        <p14:creationId xmlns:p14="http://schemas.microsoft.com/office/powerpoint/2010/main" val="129280442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4">
                                            <p:txEl>
                                              <p:pRg st="0" end="0"/>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17" dur="500"/>
                                        <p:tgtEl>
                                          <p:spTgt spid="4">
                                            <p:txEl>
                                              <p:pRg st="1" end="1"/>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 calcmode="lin" valueType="num">
                                      <p:cBhvr additive="base">
                                        <p:cTn id="20"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21" dur="500"/>
                                        <p:tgtEl>
                                          <p:spTgt spid="4">
                                            <p:txEl>
                                              <p:pRg st="2" end="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2760" y="190500"/>
            <a:ext cx="12095480" cy="8862466"/>
          </a:xfrm>
          <a:prstGeom prst="rect">
            <a:avLst/>
          </a:prstGeom>
        </p:spPr>
      </p:pic>
      <p:sp>
        <p:nvSpPr>
          <p:cNvPr id="14" name="TextBox 14"/>
          <p:cNvSpPr txBox="1"/>
          <p:nvPr/>
        </p:nvSpPr>
        <p:spPr>
          <a:xfrm>
            <a:off x="3665220" y="3069082"/>
            <a:ext cx="10830560" cy="3693319"/>
          </a:xfrm>
          <a:prstGeom prst="rect">
            <a:avLst/>
          </a:prstGeom>
        </p:spPr>
        <p:txBody>
          <a:bodyPr wrap="square" lIns="0" tIns="0" rIns="0" bIns="0" rtlCol="0" anchor="t">
            <a:spAutoFit/>
          </a:bodyPr>
          <a:lstStyle/>
          <a:p>
            <a:pPr algn="ctr">
              <a:lnSpc>
                <a:spcPct val="150000"/>
              </a:lnSpc>
            </a:pPr>
            <a:r>
              <a:rPr lang="en-US" sz="8000" b="1" dirty="0" smtClean="0">
                <a:solidFill>
                  <a:srgbClr val="C00000"/>
                </a:solidFill>
                <a:latin typeface="Arial" panose="020B0604020202020204" pitchFamily="34" charset="0"/>
                <a:cs typeface="Arial" panose="020B0604020202020204" pitchFamily="34" charset="0"/>
              </a:rPr>
              <a:t>BÀI 25: ĐA THỨC MỘT BIẾN (3 </a:t>
            </a:r>
            <a:r>
              <a:rPr lang="en-US" sz="8000" b="1" dirty="0" err="1" smtClean="0">
                <a:solidFill>
                  <a:srgbClr val="C00000"/>
                </a:solidFill>
                <a:latin typeface="Arial" panose="020B0604020202020204" pitchFamily="34" charset="0"/>
                <a:cs typeface="Arial" panose="020B0604020202020204" pitchFamily="34" charset="0"/>
              </a:rPr>
              <a:t>Tiết</a:t>
            </a:r>
            <a:r>
              <a:rPr lang="en-US" sz="8000" b="1" dirty="0" smtClean="0">
                <a:solidFill>
                  <a:srgbClr val="C00000"/>
                </a:solidFill>
                <a:latin typeface="Arial" panose="020B0604020202020204" pitchFamily="34" charset="0"/>
                <a:cs typeface="Arial" panose="020B0604020202020204" pitchFamily="34" charset="0"/>
              </a:rPr>
              <a:t>)</a:t>
            </a:r>
            <a:endParaRPr lang="en-US" sz="8000" b="1" dirty="0">
              <a:solidFill>
                <a:srgbClr val="C00000"/>
              </a:solidFill>
              <a:latin typeface="Arial" panose="020B0604020202020204" pitchFamily="34" charset="0"/>
              <a:cs typeface="Arial" panose="020B0604020202020204" pitchFamily="34" charset="0"/>
            </a:endParaRPr>
          </a:p>
        </p:txBody>
      </p:sp>
      <p:grpSp>
        <p:nvGrpSpPr>
          <p:cNvPr id="15" name="Group 15"/>
          <p:cNvGrpSpPr/>
          <p:nvPr/>
        </p:nvGrpSpPr>
        <p:grpSpPr>
          <a:xfrm>
            <a:off x="-505781" y="9772650"/>
            <a:ext cx="19299562" cy="1079985"/>
            <a:chOff x="0" y="0"/>
            <a:chExt cx="5083012" cy="284441"/>
          </a:xfrm>
        </p:grpSpPr>
        <p:sp>
          <p:nvSpPr>
            <p:cNvPr id="16" name="Freeform 16"/>
            <p:cNvSpPr/>
            <p:nvPr/>
          </p:nvSpPr>
          <p:spPr>
            <a:xfrm>
              <a:off x="0" y="0"/>
              <a:ext cx="5083012" cy="284441"/>
            </a:xfrm>
            <a:custGeom>
              <a:avLst/>
              <a:gdLst/>
              <a:ahLst/>
              <a:cxnLst/>
              <a:rect l="l" t="t" r="r" b="b"/>
              <a:pathLst>
                <a:path w="5083012" h="284441">
                  <a:moveTo>
                    <a:pt x="0" y="0"/>
                  </a:moveTo>
                  <a:lnTo>
                    <a:pt x="5083012" y="0"/>
                  </a:lnTo>
                  <a:lnTo>
                    <a:pt x="5083012" y="284441"/>
                  </a:lnTo>
                  <a:lnTo>
                    <a:pt x="0" y="284441"/>
                  </a:lnTo>
                  <a:close/>
                </a:path>
              </a:pathLst>
            </a:custGeom>
            <a:solidFill>
              <a:srgbClr val="F8DC52"/>
            </a:solidFill>
          </p:spPr>
        </p:sp>
        <p:sp>
          <p:nvSpPr>
            <p:cNvPr id="17" name="TextBox 17"/>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grpSp>
        <p:nvGrpSpPr>
          <p:cNvPr id="18" name="Group 18"/>
          <p:cNvGrpSpPr/>
          <p:nvPr/>
        </p:nvGrpSpPr>
        <p:grpSpPr>
          <a:xfrm>
            <a:off x="16761341" y="9772650"/>
            <a:ext cx="1856730" cy="828139"/>
            <a:chOff x="0" y="0"/>
            <a:chExt cx="2383950" cy="1063289"/>
          </a:xfrm>
        </p:grpSpPr>
        <p:sp>
          <p:nvSpPr>
            <p:cNvPr id="19" name="Freeform 19"/>
            <p:cNvSpPr/>
            <p:nvPr/>
          </p:nvSpPr>
          <p:spPr>
            <a:xfrm>
              <a:off x="0" y="0"/>
              <a:ext cx="2383950" cy="1063289"/>
            </a:xfrm>
            <a:custGeom>
              <a:avLst/>
              <a:gdLst/>
              <a:ahLst/>
              <a:cxnLst/>
              <a:rect l="l" t="t" r="r" b="b"/>
              <a:pathLst>
                <a:path w="2383950" h="1063289">
                  <a:moveTo>
                    <a:pt x="2259490" y="1063289"/>
                  </a:moveTo>
                  <a:lnTo>
                    <a:pt x="124460" y="1063289"/>
                  </a:lnTo>
                  <a:cubicBezTo>
                    <a:pt x="55880" y="1063289"/>
                    <a:pt x="0" y="1007409"/>
                    <a:pt x="0" y="938829"/>
                  </a:cubicBezTo>
                  <a:lnTo>
                    <a:pt x="0" y="124460"/>
                  </a:lnTo>
                  <a:cubicBezTo>
                    <a:pt x="0" y="55880"/>
                    <a:pt x="55880" y="0"/>
                    <a:pt x="124460" y="0"/>
                  </a:cubicBezTo>
                  <a:lnTo>
                    <a:pt x="2259490" y="0"/>
                  </a:lnTo>
                  <a:cubicBezTo>
                    <a:pt x="2328070" y="0"/>
                    <a:pt x="2383950" y="55880"/>
                    <a:pt x="2383950" y="124460"/>
                  </a:cubicBezTo>
                  <a:lnTo>
                    <a:pt x="2383950" y="938829"/>
                  </a:lnTo>
                  <a:cubicBezTo>
                    <a:pt x="2383950" y="1007409"/>
                    <a:pt x="2328070" y="1063289"/>
                    <a:pt x="2259490" y="1063289"/>
                  </a:cubicBezTo>
                  <a:close/>
                </a:path>
              </a:pathLst>
            </a:custGeom>
            <a:solidFill>
              <a:srgbClr val="3884FD"/>
            </a:solidFill>
          </p:spPr>
        </p:sp>
      </p:grpSp>
      <p:pic>
        <p:nvPicPr>
          <p:cNvPr id="21" name="Picture 2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7306925" y="9860980"/>
            <a:ext cx="608450" cy="337690"/>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28668">
            <a:off x="686145" y="6463986"/>
            <a:ext cx="1828800" cy="2605107"/>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939866">
            <a:off x="15864733" y="2652673"/>
            <a:ext cx="1562259" cy="2133600"/>
          </a:xfrm>
          <a:prstGeom prst="rect">
            <a:avLst/>
          </a:prstGeom>
        </p:spPr>
      </p:pic>
    </p:spTree>
  </p:cSld>
  <p:clrMapOvr>
    <a:masterClrMapping/>
  </p:clrMapOvr>
  <p:transition spd="slow">
    <p:blinds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4523589" y="7626896"/>
            <a:ext cx="3785193" cy="3785193"/>
          </a:xfrm>
          <a:prstGeom prst="rect">
            <a:avLst/>
          </a:prstGeom>
        </p:spPr>
      </p:pic>
      <p:grpSp>
        <p:nvGrpSpPr>
          <p:cNvPr id="7" name="Group 7"/>
          <p:cNvGrpSpPr/>
          <p:nvPr/>
        </p:nvGrpSpPr>
        <p:grpSpPr>
          <a:xfrm>
            <a:off x="-2389552" y="-3477278"/>
            <a:ext cx="5665144" cy="5665144"/>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9" name="TextBox 9"/>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4" name="Group 14"/>
          <p:cNvGrpSpPr/>
          <p:nvPr/>
        </p:nvGrpSpPr>
        <p:grpSpPr>
          <a:xfrm>
            <a:off x="-802520" y="9772650"/>
            <a:ext cx="19893040" cy="1135624"/>
            <a:chOff x="0" y="0"/>
            <a:chExt cx="5239319" cy="299094"/>
          </a:xfrm>
        </p:grpSpPr>
        <p:sp>
          <p:nvSpPr>
            <p:cNvPr id="15" name="Freeform 15"/>
            <p:cNvSpPr/>
            <p:nvPr/>
          </p:nvSpPr>
          <p:spPr>
            <a:xfrm>
              <a:off x="0" y="0"/>
              <a:ext cx="5239319" cy="299094"/>
            </a:xfrm>
            <a:custGeom>
              <a:avLst/>
              <a:gdLst/>
              <a:ahLst/>
              <a:cxnLst/>
              <a:rect l="l" t="t" r="r" b="b"/>
              <a:pathLst>
                <a:path w="5239319" h="299094">
                  <a:moveTo>
                    <a:pt x="0" y="0"/>
                  </a:moveTo>
                  <a:lnTo>
                    <a:pt x="5239319" y="0"/>
                  </a:lnTo>
                  <a:lnTo>
                    <a:pt x="5239319" y="299094"/>
                  </a:lnTo>
                  <a:lnTo>
                    <a:pt x="0" y="299094"/>
                  </a:lnTo>
                  <a:close/>
                </a:path>
              </a:pathLst>
            </a:custGeom>
            <a:solidFill>
              <a:srgbClr val="F8DC52"/>
            </a:solidFill>
          </p:spPr>
        </p:sp>
        <p:sp>
          <p:nvSpPr>
            <p:cNvPr id="16" name="TextBox 16"/>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23" name="Group 22"/>
          <p:cNvGrpSpPr/>
          <p:nvPr/>
        </p:nvGrpSpPr>
        <p:grpSpPr>
          <a:xfrm>
            <a:off x="493522" y="323257"/>
            <a:ext cx="3580115" cy="2667001"/>
            <a:chOff x="443020" y="5978333"/>
            <a:chExt cx="3109937" cy="2316743"/>
          </a:xfrm>
        </p:grpSpPr>
        <p:pic>
          <p:nvPicPr>
            <p:cNvPr id="21" name="Picture 20"/>
            <p:cNvPicPr>
              <a:picLocks noChangeAspect="1"/>
            </p:cNvPicPr>
            <p:nvPr/>
          </p:nvPicPr>
          <p:blipFill>
            <a:blip r:embed="rId4"/>
            <a:stretch>
              <a:fillRect/>
            </a:stretch>
          </p:blipFill>
          <p:spPr>
            <a:xfrm>
              <a:off x="443020" y="5978333"/>
              <a:ext cx="3109937" cy="2316743"/>
            </a:xfrm>
            <a:prstGeom prst="rect">
              <a:avLst/>
            </a:prstGeom>
          </p:spPr>
        </p:pic>
        <p:sp>
          <p:nvSpPr>
            <p:cNvPr id="22" name="TextBox 21"/>
            <p:cNvSpPr txBox="1"/>
            <p:nvPr/>
          </p:nvSpPr>
          <p:spPr>
            <a:xfrm>
              <a:off x="1340808" y="6684178"/>
              <a:ext cx="1547258" cy="721138"/>
            </a:xfrm>
            <a:prstGeom prst="rect">
              <a:avLst/>
            </a:prstGeom>
            <a:noFill/>
          </p:spPr>
          <p:txBody>
            <a:bodyPr wrap="square" rtlCol="0">
              <a:spAutoFit/>
            </a:bodyPr>
            <a:lstStyle/>
            <a:p>
              <a:pPr algn="ctr">
                <a:lnSpc>
                  <a:spcPct val="120000"/>
                </a:lnSpc>
              </a:pPr>
              <a:r>
                <a:rPr lang="en-US" sz="4400" b="1" dirty="0" err="1" smtClean="0">
                  <a:solidFill>
                    <a:srgbClr val="C00000"/>
                  </a:solidFill>
                  <a:latin typeface="Arial" panose="020B0604020202020204" pitchFamily="34" charset="0"/>
                  <a:cs typeface="Arial" panose="020B0604020202020204" pitchFamily="34" charset="0"/>
                </a:rPr>
                <a:t>Chú</a:t>
              </a:r>
              <a:r>
                <a:rPr lang="en-US" sz="4400" b="1" dirty="0" smtClean="0">
                  <a:solidFill>
                    <a:srgbClr val="C00000"/>
                  </a:solidFill>
                  <a:latin typeface="Arial" panose="020B0604020202020204" pitchFamily="34" charset="0"/>
                  <a:cs typeface="Arial" panose="020B0604020202020204" pitchFamily="34" charset="0"/>
                </a:rPr>
                <a:t> ý</a:t>
              </a:r>
            </a:p>
          </p:txBody>
        </p:sp>
      </p:grpSp>
      <p:sp>
        <p:nvSpPr>
          <p:cNvPr id="13" name="Rectangle 12"/>
          <p:cNvSpPr/>
          <p:nvPr/>
        </p:nvSpPr>
        <p:spPr>
          <a:xfrm>
            <a:off x="4286309" y="728348"/>
            <a:ext cx="13030200" cy="5170646"/>
          </a:xfrm>
          <a:prstGeom prst="rect">
            <a:avLst/>
          </a:prstGeom>
        </p:spPr>
        <p:txBody>
          <a:bodyPr wrap="square">
            <a:spAutoFit/>
          </a:bodyPr>
          <a:lstStyle/>
          <a:p>
            <a:pPr marL="571500" indent="-571500" algn="just">
              <a:lnSpc>
                <a:spcPct val="150000"/>
              </a:lnSpc>
              <a:buFont typeface="Wingdings" panose="05000000000000000000" pitchFamily="2" charset="2"/>
              <a:buChar char="§"/>
            </a:pPr>
            <a:r>
              <a:rPr lang="vi-VN" sz="4400" dirty="0" smtClean="0">
                <a:latin typeface="Arial" panose="020B0604020202020204" pitchFamily="34" charset="0"/>
                <a:cs typeface="Arial" panose="020B0604020202020204" pitchFamily="34" charset="0"/>
              </a:rPr>
              <a:t>Đa </a:t>
            </a:r>
            <a:r>
              <a:rPr lang="vi-VN" sz="4400" dirty="0">
                <a:latin typeface="Arial" panose="020B0604020202020204" pitchFamily="34" charset="0"/>
                <a:cs typeface="Arial" panose="020B0604020202020204" pitchFamily="34" charset="0"/>
              </a:rPr>
              <a:t>thức </a:t>
            </a:r>
            <a:r>
              <a:rPr lang="vi-VN" sz="4400" i="1" dirty="0">
                <a:latin typeface="Arial" panose="020B0604020202020204" pitchFamily="34" charset="0"/>
                <a:cs typeface="Arial" panose="020B0604020202020204" pitchFamily="34" charset="0"/>
              </a:rPr>
              <a:t>không</a:t>
            </a:r>
            <a:r>
              <a:rPr lang="vi-VN" sz="4400" dirty="0">
                <a:latin typeface="Arial" panose="020B0604020202020204" pitchFamily="34" charset="0"/>
                <a:cs typeface="Arial" panose="020B0604020202020204" pitchFamily="34" charset="0"/>
              </a:rPr>
              <a:t> là đa thức không có bậc.</a:t>
            </a:r>
          </a:p>
          <a:p>
            <a:pPr marL="571500" indent="-571500" algn="just">
              <a:lnSpc>
                <a:spcPct val="150000"/>
              </a:lnSpc>
              <a:buFont typeface="Wingdings" panose="05000000000000000000" pitchFamily="2" charset="2"/>
              <a:buChar char="§"/>
            </a:pPr>
            <a:r>
              <a:rPr lang="vi-VN" sz="4400" dirty="0" smtClean="0">
                <a:latin typeface="Arial" panose="020B0604020202020204" pitchFamily="34" charset="0"/>
                <a:cs typeface="Arial" panose="020B0604020202020204" pitchFamily="34" charset="0"/>
              </a:rPr>
              <a:t>Trong </a:t>
            </a:r>
            <a:r>
              <a:rPr lang="vi-VN" sz="4400" dirty="0">
                <a:latin typeface="Arial" panose="020B0604020202020204" pitchFamily="34" charset="0"/>
                <a:cs typeface="Arial" panose="020B0604020202020204" pitchFamily="34" charset="0"/>
              </a:rPr>
              <a:t>một đa thức thu gọn, hệ số cao nhất phải khác 0 (các hệ số khác có thể bằng 0).</a:t>
            </a:r>
          </a:p>
          <a:p>
            <a:pPr marL="571500" indent="-571500" algn="just">
              <a:lnSpc>
                <a:spcPct val="150000"/>
              </a:lnSpc>
              <a:buFont typeface="Wingdings" panose="05000000000000000000" pitchFamily="2" charset="2"/>
              <a:buChar char="§"/>
            </a:pPr>
            <a:r>
              <a:rPr lang="vi-VN" sz="4400" dirty="0" smtClean="0">
                <a:latin typeface="Arial" panose="020B0604020202020204" pitchFamily="34" charset="0"/>
                <a:cs typeface="Arial" panose="020B0604020202020204" pitchFamily="34" charset="0"/>
              </a:rPr>
              <a:t>Muốn </a:t>
            </a:r>
            <a:r>
              <a:rPr lang="vi-VN" sz="4400" dirty="0">
                <a:latin typeface="Arial" panose="020B0604020202020204" pitchFamily="34" charset="0"/>
                <a:cs typeface="Arial" panose="020B0604020202020204" pitchFamily="34" charset="0"/>
              </a:rPr>
              <a:t>tìm bậc của một đa thức chưa thu gọn, ta phải thu gọn đa thức đó.</a:t>
            </a:r>
          </a:p>
        </p:txBody>
      </p:sp>
      <p:pic>
        <p:nvPicPr>
          <p:cNvPr id="17" name="Picture 16"/>
          <p:cNvPicPr>
            <a:picLocks noChangeAspect="1"/>
          </p:cNvPicPr>
          <p:nvPr/>
        </p:nvPicPr>
        <p:blipFill>
          <a:blip r:embed="rId5"/>
          <a:stretch>
            <a:fillRect/>
          </a:stretch>
        </p:blipFill>
        <p:spPr>
          <a:xfrm>
            <a:off x="1613416" y="5710428"/>
            <a:ext cx="1541013" cy="1608380"/>
          </a:xfrm>
          <a:prstGeom prst="rect">
            <a:avLst/>
          </a:prstGeom>
        </p:spPr>
      </p:pic>
      <p:sp>
        <p:nvSpPr>
          <p:cNvPr id="18" name="Rectangle 17"/>
          <p:cNvSpPr/>
          <p:nvPr/>
        </p:nvSpPr>
        <p:spPr>
          <a:xfrm>
            <a:off x="3657601" y="5949820"/>
            <a:ext cx="13658908" cy="1998176"/>
          </a:xfrm>
          <a:prstGeom prst="rect">
            <a:avLst/>
          </a:prstGeom>
        </p:spPr>
        <p:txBody>
          <a:bodyPr wrap="square">
            <a:spAutoFit/>
          </a:bodyPr>
          <a:lstStyle/>
          <a:p>
            <a:pPr algn="just">
              <a:lnSpc>
                <a:spcPct val="150000"/>
              </a:lnSpc>
            </a:pPr>
            <a:r>
              <a:rPr lang="en-US" sz="4400" i="1" dirty="0" err="1">
                <a:solidFill>
                  <a:srgbClr val="002060"/>
                </a:solidFill>
                <a:latin typeface="Arial" panose="020B0604020202020204" pitchFamily="34" charset="0"/>
                <a:cs typeface="Arial" panose="020B0604020202020204" pitchFamily="34" charset="0"/>
              </a:rPr>
              <a:t>Một</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số</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khác</a:t>
            </a:r>
            <a:r>
              <a:rPr lang="en-US" sz="4400" i="1" dirty="0">
                <a:solidFill>
                  <a:srgbClr val="002060"/>
                </a:solidFill>
                <a:latin typeface="Arial" panose="020B0604020202020204" pitchFamily="34" charset="0"/>
                <a:cs typeface="Arial" panose="020B0604020202020204" pitchFamily="34" charset="0"/>
              </a:rPr>
              <a:t> 0 </a:t>
            </a:r>
            <a:r>
              <a:rPr lang="en-US" sz="4400" i="1" dirty="0" err="1">
                <a:solidFill>
                  <a:srgbClr val="002060"/>
                </a:solidFill>
                <a:latin typeface="Arial" panose="020B0604020202020204" pitchFamily="34" charset="0"/>
                <a:cs typeface="Arial" panose="020B0604020202020204" pitchFamily="34" charset="0"/>
              </a:rPr>
              <a:t>cũng</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là</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một</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đa</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thức</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Vậy</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bậc</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của</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nó</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bằng</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bao</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nhiêu</a:t>
            </a:r>
            <a:r>
              <a:rPr lang="en-US" sz="4400" i="1" dirty="0">
                <a:solidFill>
                  <a:srgbClr val="002060"/>
                </a:solidFill>
                <a:latin typeface="Arial" panose="020B0604020202020204" pitchFamily="34" charset="0"/>
                <a:cs typeface="Arial" panose="020B0604020202020204" pitchFamily="34" charset="0"/>
              </a:rPr>
              <a:t>?</a:t>
            </a:r>
          </a:p>
        </p:txBody>
      </p:sp>
      <p:sp>
        <p:nvSpPr>
          <p:cNvPr id="20" name="Rectangle 19"/>
          <p:cNvSpPr/>
          <p:nvPr/>
        </p:nvSpPr>
        <p:spPr>
          <a:xfrm>
            <a:off x="9470603" y="8528166"/>
            <a:ext cx="5052986" cy="769441"/>
          </a:xfrm>
          <a:prstGeom prst="rect">
            <a:avLst/>
          </a:prstGeom>
        </p:spPr>
        <p:txBody>
          <a:bodyPr wrap="none">
            <a:spAutoFit/>
          </a:bodyPr>
          <a:lstStyle/>
          <a:p>
            <a:r>
              <a:rPr lang="en-US" sz="4400" dirty="0" err="1" smtClean="0">
                <a:solidFill>
                  <a:srgbClr val="C00000"/>
                </a:solidFill>
                <a:latin typeface="Arial" panose="020B0604020202020204" pitchFamily="34" charset="0"/>
                <a:cs typeface="Arial" panose="020B0604020202020204" pitchFamily="34" charset="0"/>
              </a:rPr>
              <a:t>Bậc</a:t>
            </a:r>
            <a:r>
              <a:rPr lang="en-US" sz="4400" dirty="0" smtClean="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của</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nó</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bằng</a:t>
            </a:r>
            <a:r>
              <a:rPr lang="en-US" sz="4400" dirty="0">
                <a:solidFill>
                  <a:srgbClr val="C00000"/>
                </a:solidFill>
                <a:latin typeface="Arial" panose="020B0604020202020204" pitchFamily="34" charset="0"/>
                <a:cs typeface="Arial" panose="020B0604020202020204" pitchFamily="34" charset="0"/>
              </a:rPr>
              <a:t> 0.</a:t>
            </a:r>
          </a:p>
        </p:txBody>
      </p:sp>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011837">
            <a:off x="8548963" y="7352757"/>
            <a:ext cx="617790" cy="1446931"/>
          </a:xfrm>
          <a:prstGeom prst="rect">
            <a:avLst/>
          </a:prstGeom>
        </p:spPr>
      </p:pic>
    </p:spTree>
    <p:extLst>
      <p:ext uri="{BB962C8B-B14F-4D97-AF65-F5344CB8AC3E}">
        <p14:creationId xmlns:p14="http://schemas.microsoft.com/office/powerpoint/2010/main" val="1071503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wipe(left)">
                                      <p:cBhvr>
                                        <p:cTn id="14" dur="500"/>
                                        <p:tgtEl>
                                          <p:spTgt spid="13">
                                            <p:txEl>
                                              <p:pRg st="0" end="0"/>
                                            </p:txEl>
                                          </p:spTgt>
                                        </p:tgtEl>
                                      </p:cBhvr>
                                    </p:animEffec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13">
                                            <p:txEl>
                                              <p:pRg st="1" end="1"/>
                                            </p:txEl>
                                          </p:spTgt>
                                        </p:tgtEl>
                                        <p:attrNameLst>
                                          <p:attrName>style.visibility</p:attrName>
                                        </p:attrNameLst>
                                      </p:cBhvr>
                                      <p:to>
                                        <p:strVal val="visible"/>
                                      </p:to>
                                    </p:set>
                                    <p:animEffect transition="in" filter="wipe(left)">
                                      <p:cBhvr>
                                        <p:cTn id="18" dur="500"/>
                                        <p:tgtEl>
                                          <p:spTgt spid="13">
                                            <p:txEl>
                                              <p:pRg st="1" end="1"/>
                                            </p:txEl>
                                          </p:spTgt>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wipe(left)">
                                      <p:cBhvr>
                                        <p:cTn id="22" dur="500"/>
                                        <p:tgtEl>
                                          <p:spTgt spid="1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anim calcmode="lin" valueType="num">
                                      <p:cBhvr>
                                        <p:cTn id="28" dur="500" fill="hold"/>
                                        <p:tgtEl>
                                          <p:spTgt spid="17"/>
                                        </p:tgtEl>
                                        <p:attrNameLst>
                                          <p:attrName>ppt_x</p:attrName>
                                        </p:attrNameLst>
                                      </p:cBhvr>
                                      <p:tavLst>
                                        <p:tav tm="0">
                                          <p:val>
                                            <p:strVal val="#ppt_x"/>
                                          </p:val>
                                        </p:tav>
                                        <p:tav tm="100000">
                                          <p:val>
                                            <p:strVal val="#ppt_x"/>
                                          </p:val>
                                        </p:tav>
                                      </p:tavLst>
                                    </p:anim>
                                    <p:anim calcmode="lin" valueType="num">
                                      <p:cBhvr>
                                        <p:cTn id="29" dur="500" fill="hold"/>
                                        <p:tgtEl>
                                          <p:spTgt spid="1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anim calcmode="lin" valueType="num">
                                      <p:cBhvr>
                                        <p:cTn id="33" dur="500" fill="hold"/>
                                        <p:tgtEl>
                                          <p:spTgt spid="18"/>
                                        </p:tgtEl>
                                        <p:attrNameLst>
                                          <p:attrName>ppt_x</p:attrName>
                                        </p:attrNameLst>
                                      </p:cBhvr>
                                      <p:tavLst>
                                        <p:tav tm="0">
                                          <p:val>
                                            <p:strVal val="#ppt_x"/>
                                          </p:val>
                                        </p:tav>
                                        <p:tav tm="100000">
                                          <p:val>
                                            <p:strVal val="#ppt_x"/>
                                          </p:val>
                                        </p:tav>
                                      </p:tavLst>
                                    </p:anim>
                                    <p:anim calcmode="lin" valueType="num">
                                      <p:cBhvr>
                                        <p:cTn id="34"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left)">
                                      <p:cBhvr>
                                        <p:cTn id="39" dur="500"/>
                                        <p:tgtEl>
                                          <p:spTgt spid="2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600" y="7124700"/>
            <a:ext cx="2839966" cy="2839964"/>
          </a:xfrm>
          <a:prstGeom prst="rect">
            <a:avLst/>
          </a:prstGeom>
        </p:spPr>
      </p:pic>
      <p:grpSp>
        <p:nvGrpSpPr>
          <p:cNvPr id="7" name="Group 7"/>
          <p:cNvGrpSpPr/>
          <p:nvPr/>
        </p:nvGrpSpPr>
        <p:grpSpPr>
          <a:xfrm>
            <a:off x="15627920" y="-1958391"/>
            <a:ext cx="4686453" cy="4686453"/>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9" name="TextBox 9"/>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4" name="Group 14"/>
          <p:cNvGrpSpPr/>
          <p:nvPr/>
        </p:nvGrpSpPr>
        <p:grpSpPr>
          <a:xfrm>
            <a:off x="-802520" y="9772650"/>
            <a:ext cx="19893040" cy="1135624"/>
            <a:chOff x="0" y="0"/>
            <a:chExt cx="5239319" cy="299094"/>
          </a:xfrm>
        </p:grpSpPr>
        <p:sp>
          <p:nvSpPr>
            <p:cNvPr id="15" name="Freeform 15"/>
            <p:cNvSpPr/>
            <p:nvPr/>
          </p:nvSpPr>
          <p:spPr>
            <a:xfrm>
              <a:off x="0" y="0"/>
              <a:ext cx="5239319" cy="299094"/>
            </a:xfrm>
            <a:custGeom>
              <a:avLst/>
              <a:gdLst/>
              <a:ahLst/>
              <a:cxnLst/>
              <a:rect l="l" t="t" r="r" b="b"/>
              <a:pathLst>
                <a:path w="5239319" h="299094">
                  <a:moveTo>
                    <a:pt x="0" y="0"/>
                  </a:moveTo>
                  <a:lnTo>
                    <a:pt x="5239319" y="0"/>
                  </a:lnTo>
                  <a:lnTo>
                    <a:pt x="5239319" y="299094"/>
                  </a:lnTo>
                  <a:lnTo>
                    <a:pt x="0" y="299094"/>
                  </a:lnTo>
                  <a:close/>
                </a:path>
              </a:pathLst>
            </a:custGeom>
            <a:solidFill>
              <a:srgbClr val="F8DC52"/>
            </a:solidFill>
          </p:spPr>
        </p:sp>
        <p:sp>
          <p:nvSpPr>
            <p:cNvPr id="16" name="TextBox 16"/>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3" name="Rectangle 2"/>
          <p:cNvSpPr/>
          <p:nvPr/>
        </p:nvSpPr>
        <p:spPr>
          <a:xfrm>
            <a:off x="1447800" y="647700"/>
            <a:ext cx="8470589" cy="769441"/>
          </a:xfrm>
          <a:prstGeom prst="rect">
            <a:avLst/>
          </a:prstGeom>
        </p:spPr>
        <p:txBody>
          <a:bodyPr wrap="none">
            <a:spAutoFit/>
          </a:bodyPr>
          <a:lstStyle/>
          <a:p>
            <a:r>
              <a:rPr lang="en-US" sz="4400" i="1" dirty="0">
                <a:solidFill>
                  <a:srgbClr val="002060"/>
                </a:solidFill>
                <a:latin typeface="Arial" panose="020B0604020202020204" pitchFamily="34" charset="0"/>
                <a:cs typeface="Arial" panose="020B0604020202020204" pitchFamily="34" charset="0"/>
              </a:rPr>
              <a:t>HS </a:t>
            </a:r>
            <a:r>
              <a:rPr lang="en-US" sz="4400" i="1" dirty="0" err="1">
                <a:solidFill>
                  <a:srgbClr val="002060"/>
                </a:solidFill>
                <a:latin typeface="Arial" panose="020B0604020202020204" pitchFamily="34" charset="0"/>
                <a:cs typeface="Arial" panose="020B0604020202020204" pitchFamily="34" charset="0"/>
              </a:rPr>
              <a:t>tự</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làm</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bài</a:t>
            </a:r>
            <a:r>
              <a:rPr lang="en-US" sz="4400"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Ví</a:t>
            </a:r>
            <a:r>
              <a:rPr lang="en-US" sz="4400" b="1"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dụ</a:t>
            </a:r>
            <a:r>
              <a:rPr lang="en-US" sz="4400" b="1" i="1" dirty="0">
                <a:solidFill>
                  <a:srgbClr val="002060"/>
                </a:solidFill>
                <a:latin typeface="Arial" panose="020B0604020202020204" pitchFamily="34" charset="0"/>
                <a:cs typeface="Arial" panose="020B0604020202020204" pitchFamily="34" charset="0"/>
              </a:rPr>
              <a:t> </a:t>
            </a:r>
            <a:r>
              <a:rPr lang="en-US" sz="4400" b="1" i="1" dirty="0" smtClean="0">
                <a:solidFill>
                  <a:srgbClr val="002060"/>
                </a:solidFill>
                <a:latin typeface="Arial" panose="020B0604020202020204" pitchFamily="34" charset="0"/>
                <a:cs typeface="Arial" panose="020B0604020202020204" pitchFamily="34" charset="0"/>
              </a:rPr>
              <a:t>3 </a:t>
            </a:r>
            <a:r>
              <a:rPr lang="en-US" sz="4400" i="1" dirty="0" smtClean="0">
                <a:solidFill>
                  <a:srgbClr val="002060"/>
                </a:solidFill>
                <a:latin typeface="Arial" panose="020B0604020202020204" pitchFamily="34" charset="0"/>
                <a:cs typeface="Arial" panose="020B0604020202020204" pitchFamily="34" charset="0"/>
              </a:rPr>
              <a:t>(SGK-tr28</a:t>
            </a:r>
            <a:r>
              <a:rPr lang="en-US" sz="4400" i="1" dirty="0">
                <a:solidFill>
                  <a:srgbClr val="002060"/>
                </a:solidFill>
                <a:latin typeface="Arial" panose="020B0604020202020204" pitchFamily="34" charset="0"/>
                <a:cs typeface="Arial" panose="020B0604020202020204" pitchFamily="34" charset="0"/>
              </a:rPr>
              <a:t>)</a:t>
            </a:r>
          </a:p>
        </p:txBody>
      </p:sp>
      <p:grpSp>
        <p:nvGrpSpPr>
          <p:cNvPr id="17" name="Group 16"/>
          <p:cNvGrpSpPr/>
          <p:nvPr/>
        </p:nvGrpSpPr>
        <p:grpSpPr>
          <a:xfrm>
            <a:off x="914400" y="1821253"/>
            <a:ext cx="2251386" cy="2251386"/>
            <a:chOff x="1157887" y="910087"/>
            <a:chExt cx="2251386" cy="2251386"/>
          </a:xfrm>
        </p:grpSpPr>
        <p:grpSp>
          <p:nvGrpSpPr>
            <p:cNvPr id="18" name="Group 5"/>
            <p:cNvGrpSpPr/>
            <p:nvPr/>
          </p:nvGrpSpPr>
          <p:grpSpPr>
            <a:xfrm>
              <a:off x="1157887" y="910087"/>
              <a:ext cx="2251386" cy="2251386"/>
              <a:chOff x="0" y="0"/>
              <a:chExt cx="812800" cy="812800"/>
            </a:xfrm>
          </p:grpSpPr>
          <p:sp>
            <p:nvSpPr>
              <p:cNvPr id="21"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8DC52"/>
              </a:solidFill>
            </p:spPr>
          </p:sp>
          <p:sp>
            <p:nvSpPr>
              <p:cNvPr id="22" name="TextBox 7"/>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sp>
          <p:nvSpPr>
            <p:cNvPr id="19" name="TextBox 18"/>
            <p:cNvSpPr txBox="1"/>
            <p:nvPr/>
          </p:nvSpPr>
          <p:spPr>
            <a:xfrm>
              <a:off x="1361278" y="1380745"/>
              <a:ext cx="1829251" cy="1446550"/>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Ví</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dụ</a:t>
              </a:r>
              <a:r>
                <a:rPr lang="en-US" sz="4400" b="1" dirty="0" smtClean="0">
                  <a:latin typeface="Arial" panose="020B0604020202020204" pitchFamily="34" charset="0"/>
                  <a:cs typeface="Arial" panose="020B0604020202020204" pitchFamily="34" charset="0"/>
                </a:rPr>
                <a:t> 3</a:t>
              </a:r>
              <a:endParaRPr lang="en-US" sz="4400" b="1" dirty="0">
                <a:latin typeface="Arial" panose="020B0604020202020204" pitchFamily="34" charset="0"/>
                <a:cs typeface="Arial" panose="020B0604020202020204" pitchFamily="34" charset="0"/>
              </a:endParaRPr>
            </a:p>
          </p:txBody>
        </p:sp>
      </p:grpSp>
      <p:sp>
        <p:nvSpPr>
          <p:cNvPr id="4" name="Rectangle 3"/>
          <p:cNvSpPr/>
          <p:nvPr/>
        </p:nvSpPr>
        <p:spPr>
          <a:xfrm>
            <a:off x="3589665" y="1898781"/>
            <a:ext cx="13174336" cy="2123658"/>
          </a:xfrm>
          <a:prstGeom prst="rect">
            <a:avLst/>
          </a:prstGeom>
        </p:spPr>
        <p:txBody>
          <a:bodyPr wrap="square">
            <a:spAutoFit/>
          </a:bodyPr>
          <a:lstStyle/>
          <a:p>
            <a:pPr algn="just">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Tìm bậc, hệ số cao nhất và hệ số tự do của đa thức P = -x</a:t>
            </a:r>
            <a:r>
              <a:rPr lang="nl-NL" sz="4400" baseline="30000" dirty="0">
                <a:latin typeface="Arial" panose="020B0604020202020204" pitchFamily="34" charset="0"/>
                <a:ea typeface="Calibri" panose="020F0502020204030204" pitchFamily="34" charset="0"/>
                <a:cs typeface="Arial" panose="020B0604020202020204" pitchFamily="34" charset="0"/>
              </a:rPr>
              <a:t>3</a:t>
            </a:r>
            <a:r>
              <a:rPr lang="nl-NL" sz="4400" dirty="0">
                <a:latin typeface="Arial" panose="020B0604020202020204" pitchFamily="34" charset="0"/>
                <a:ea typeface="Calibri" panose="020F0502020204030204" pitchFamily="34" charset="0"/>
                <a:cs typeface="Arial" panose="020B0604020202020204" pitchFamily="34" charset="0"/>
              </a:rPr>
              <a:t> - 2x</a:t>
            </a:r>
            <a:r>
              <a:rPr lang="nl-NL" sz="4400" baseline="30000" dirty="0">
                <a:latin typeface="Arial" panose="020B0604020202020204" pitchFamily="34" charset="0"/>
                <a:ea typeface="Calibri" panose="020F0502020204030204" pitchFamily="34" charset="0"/>
                <a:cs typeface="Arial" panose="020B0604020202020204" pitchFamily="34" charset="0"/>
              </a:rPr>
              <a:t>2</a:t>
            </a:r>
            <a:r>
              <a:rPr lang="nl-NL" sz="4400" dirty="0">
                <a:latin typeface="Arial" panose="020B0604020202020204" pitchFamily="34" charset="0"/>
                <a:ea typeface="Calibri" panose="020F0502020204030204" pitchFamily="34" charset="0"/>
                <a:cs typeface="Arial" panose="020B0604020202020204" pitchFamily="34" charset="0"/>
              </a:rPr>
              <a:t> + x</a:t>
            </a:r>
            <a:r>
              <a:rPr lang="nl-NL" sz="4400" baseline="30000" dirty="0">
                <a:latin typeface="Arial" panose="020B0604020202020204" pitchFamily="34" charset="0"/>
                <a:ea typeface="Calibri" panose="020F0502020204030204" pitchFamily="34" charset="0"/>
                <a:cs typeface="Arial" panose="020B0604020202020204" pitchFamily="34" charset="0"/>
              </a:rPr>
              <a:t>3</a:t>
            </a:r>
            <a:r>
              <a:rPr lang="nl-NL" sz="4400" dirty="0">
                <a:latin typeface="Arial" panose="020B0604020202020204" pitchFamily="34" charset="0"/>
                <a:ea typeface="Calibri" panose="020F0502020204030204" pitchFamily="34" charset="0"/>
                <a:cs typeface="Arial" panose="020B0604020202020204" pitchFamily="34" charset="0"/>
              </a:rPr>
              <a:t> + 4x + 5.</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3" name="Oval Callout 22"/>
          <p:cNvSpPr/>
          <p:nvPr/>
        </p:nvSpPr>
        <p:spPr>
          <a:xfrm>
            <a:off x="4719731" y="4453835"/>
            <a:ext cx="1926725" cy="1197681"/>
          </a:xfrm>
          <a:prstGeom prst="wedgeEllipseCallout">
            <a:avLst>
              <a:gd name="adj1" fmla="val 30723"/>
              <a:gd name="adj2" fmla="val 5779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400" b="1" dirty="0" err="1" smtClean="0">
                <a:solidFill>
                  <a:srgbClr val="C00000"/>
                </a:solidFill>
                <a:latin typeface="Arial" panose="020B0604020202020204" pitchFamily="34" charset="0"/>
                <a:cs typeface="Arial" panose="020B0604020202020204" pitchFamily="34" charset="0"/>
              </a:rPr>
              <a:t>Giải</a:t>
            </a:r>
            <a:endParaRPr lang="en-US" sz="4400" b="1" dirty="0">
              <a:solidFill>
                <a:srgbClr val="C00000"/>
              </a:solidFill>
              <a:latin typeface="Arial" panose="020B0604020202020204" pitchFamily="34" charset="0"/>
              <a:cs typeface="Arial" panose="020B0604020202020204" pitchFamily="34" charset="0"/>
            </a:endParaRPr>
          </a:p>
        </p:txBody>
      </p:sp>
      <p:sp>
        <p:nvSpPr>
          <p:cNvPr id="5" name="Rectangle 4"/>
          <p:cNvSpPr/>
          <p:nvPr/>
        </p:nvSpPr>
        <p:spPr>
          <a:xfrm>
            <a:off x="2611366" y="5865323"/>
            <a:ext cx="7205336" cy="3447098"/>
          </a:xfrm>
          <a:prstGeom prst="rect">
            <a:avLst/>
          </a:prstGeom>
        </p:spPr>
        <p:txBody>
          <a:bodyPr wrap="square">
            <a:spAutoFit/>
          </a:bodyPr>
          <a:lstStyle/>
          <a:p>
            <a:pPr algn="just">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P = -x</a:t>
            </a:r>
            <a:r>
              <a:rPr lang="nl-NL" sz="4400" baseline="30000" dirty="0">
                <a:latin typeface="Arial" panose="020B0604020202020204" pitchFamily="34" charset="0"/>
                <a:ea typeface="Calibri" panose="020F0502020204030204" pitchFamily="34" charset="0"/>
                <a:cs typeface="Arial" panose="020B0604020202020204" pitchFamily="34" charset="0"/>
              </a:rPr>
              <a:t>3</a:t>
            </a:r>
            <a:r>
              <a:rPr lang="nl-NL" sz="4400" dirty="0">
                <a:latin typeface="Arial" panose="020B0604020202020204" pitchFamily="34" charset="0"/>
                <a:ea typeface="Calibri" panose="020F0502020204030204" pitchFamily="34" charset="0"/>
                <a:cs typeface="Arial" panose="020B0604020202020204" pitchFamily="34" charset="0"/>
              </a:rPr>
              <a:t> - 2x</a:t>
            </a:r>
            <a:r>
              <a:rPr lang="nl-NL" sz="4400" baseline="30000" dirty="0">
                <a:latin typeface="Arial" panose="020B0604020202020204" pitchFamily="34" charset="0"/>
                <a:ea typeface="Calibri" panose="020F0502020204030204" pitchFamily="34" charset="0"/>
                <a:cs typeface="Arial" panose="020B0604020202020204" pitchFamily="34" charset="0"/>
              </a:rPr>
              <a:t>2</a:t>
            </a:r>
            <a:r>
              <a:rPr lang="nl-NL" sz="4400" dirty="0">
                <a:latin typeface="Arial" panose="020B0604020202020204" pitchFamily="34" charset="0"/>
                <a:ea typeface="Calibri" panose="020F0502020204030204" pitchFamily="34" charset="0"/>
                <a:cs typeface="Arial" panose="020B0604020202020204" pitchFamily="34" charset="0"/>
              </a:rPr>
              <a:t> + x</a:t>
            </a:r>
            <a:r>
              <a:rPr lang="nl-NL" sz="4400" baseline="30000" dirty="0">
                <a:latin typeface="Arial" panose="020B0604020202020204" pitchFamily="34" charset="0"/>
                <a:ea typeface="Calibri" panose="020F0502020204030204" pitchFamily="34" charset="0"/>
                <a:cs typeface="Arial" panose="020B0604020202020204" pitchFamily="34" charset="0"/>
              </a:rPr>
              <a:t>3</a:t>
            </a:r>
            <a:r>
              <a:rPr lang="nl-NL" sz="4400" dirty="0">
                <a:latin typeface="Arial" panose="020B0604020202020204" pitchFamily="34" charset="0"/>
                <a:ea typeface="Calibri" panose="020F0502020204030204" pitchFamily="34" charset="0"/>
                <a:cs typeface="Arial" panose="020B0604020202020204" pitchFamily="34" charset="0"/>
              </a:rPr>
              <a:t> + 4x + 5.</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400" dirty="0" smtClean="0">
                <a:latin typeface="Arial" panose="020B0604020202020204" pitchFamily="34" charset="0"/>
                <a:ea typeface="Calibri" panose="020F0502020204030204" pitchFamily="34" charset="0"/>
                <a:cs typeface="Arial" panose="020B0604020202020204" pitchFamily="34" charset="0"/>
              </a:rPr>
              <a:t>   = </a:t>
            </a:r>
            <a:r>
              <a:rPr lang="nl-NL" sz="4400" dirty="0">
                <a:latin typeface="Arial" panose="020B0604020202020204" pitchFamily="34" charset="0"/>
                <a:ea typeface="Calibri" panose="020F0502020204030204" pitchFamily="34" charset="0"/>
                <a:cs typeface="Arial" panose="020B0604020202020204" pitchFamily="34" charset="0"/>
              </a:rPr>
              <a:t>(-x</a:t>
            </a:r>
            <a:r>
              <a:rPr lang="nl-NL" sz="4400" baseline="30000" dirty="0">
                <a:latin typeface="Arial" panose="020B0604020202020204" pitchFamily="34" charset="0"/>
                <a:ea typeface="Calibri" panose="020F0502020204030204" pitchFamily="34" charset="0"/>
                <a:cs typeface="Arial" panose="020B0604020202020204" pitchFamily="34" charset="0"/>
              </a:rPr>
              <a:t>3 </a:t>
            </a:r>
            <a:r>
              <a:rPr lang="nl-NL" sz="4400" dirty="0">
                <a:latin typeface="Arial" panose="020B0604020202020204" pitchFamily="34" charset="0"/>
                <a:ea typeface="Calibri" panose="020F0502020204030204" pitchFamily="34" charset="0"/>
                <a:cs typeface="Arial" panose="020B0604020202020204" pitchFamily="34" charset="0"/>
              </a:rPr>
              <a:t>+ x</a:t>
            </a:r>
            <a:r>
              <a:rPr lang="nl-NL" sz="4400" baseline="30000" dirty="0">
                <a:latin typeface="Arial" panose="020B0604020202020204" pitchFamily="34" charset="0"/>
                <a:ea typeface="Calibri" panose="020F0502020204030204" pitchFamily="34" charset="0"/>
                <a:cs typeface="Arial" panose="020B0604020202020204" pitchFamily="34" charset="0"/>
              </a:rPr>
              <a:t>3</a:t>
            </a:r>
            <a:r>
              <a:rPr lang="nl-NL" sz="4400" dirty="0">
                <a:latin typeface="Arial" panose="020B0604020202020204" pitchFamily="34" charset="0"/>
                <a:ea typeface="Calibri" panose="020F0502020204030204" pitchFamily="34" charset="0"/>
                <a:cs typeface="Arial" panose="020B0604020202020204" pitchFamily="34" charset="0"/>
              </a:rPr>
              <a:t>) - 2x</a:t>
            </a:r>
            <a:r>
              <a:rPr lang="nl-NL" sz="4400" baseline="30000" dirty="0">
                <a:latin typeface="Arial" panose="020B0604020202020204" pitchFamily="34" charset="0"/>
                <a:ea typeface="Calibri" panose="020F0502020204030204" pitchFamily="34" charset="0"/>
                <a:cs typeface="Arial" panose="020B0604020202020204" pitchFamily="34" charset="0"/>
              </a:rPr>
              <a:t>2</a:t>
            </a:r>
            <a:r>
              <a:rPr lang="nl-NL" sz="4400" dirty="0">
                <a:latin typeface="Arial" panose="020B0604020202020204" pitchFamily="34" charset="0"/>
                <a:ea typeface="Calibri" panose="020F0502020204030204" pitchFamily="34" charset="0"/>
                <a:cs typeface="Arial" panose="020B0604020202020204" pitchFamily="34" charset="0"/>
              </a:rPr>
              <a:t> + 4x + 5</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400" dirty="0" smtClean="0">
                <a:latin typeface="Arial" panose="020B0604020202020204" pitchFamily="34" charset="0"/>
                <a:ea typeface="Calibri" panose="020F0502020204030204" pitchFamily="34" charset="0"/>
                <a:cs typeface="Arial" panose="020B0604020202020204" pitchFamily="34" charset="0"/>
              </a:rPr>
              <a:t>   = </a:t>
            </a:r>
            <a:r>
              <a:rPr lang="nl-NL" sz="4400" dirty="0">
                <a:latin typeface="Arial" panose="020B0604020202020204" pitchFamily="34" charset="0"/>
                <a:ea typeface="Calibri" panose="020F0502020204030204" pitchFamily="34" charset="0"/>
                <a:cs typeface="Arial" panose="020B0604020202020204" pitchFamily="34" charset="0"/>
              </a:rPr>
              <a:t>-2x</a:t>
            </a:r>
            <a:r>
              <a:rPr lang="nl-NL" sz="4400" baseline="30000" dirty="0">
                <a:latin typeface="Arial" panose="020B0604020202020204" pitchFamily="34" charset="0"/>
                <a:ea typeface="Calibri" panose="020F0502020204030204" pitchFamily="34" charset="0"/>
                <a:cs typeface="Arial" panose="020B0604020202020204" pitchFamily="34" charset="0"/>
              </a:rPr>
              <a:t>2</a:t>
            </a:r>
            <a:r>
              <a:rPr lang="nl-NL" sz="4400" dirty="0">
                <a:latin typeface="Arial" panose="020B0604020202020204" pitchFamily="34" charset="0"/>
                <a:ea typeface="Calibri" panose="020F0502020204030204" pitchFamily="34" charset="0"/>
                <a:cs typeface="Arial" panose="020B0604020202020204" pitchFamily="34" charset="0"/>
              </a:rPr>
              <a:t> + 4x + 5</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grpSp>
        <p:nvGrpSpPr>
          <p:cNvPr id="24" name="Group 23"/>
          <p:cNvGrpSpPr/>
          <p:nvPr/>
        </p:nvGrpSpPr>
        <p:grpSpPr>
          <a:xfrm>
            <a:off x="10058400" y="4726491"/>
            <a:ext cx="7302811" cy="5046159"/>
            <a:chOff x="457204" y="92470"/>
            <a:chExt cx="3941110" cy="2724364"/>
          </a:xfrm>
        </p:grpSpPr>
        <p:pic>
          <p:nvPicPr>
            <p:cNvPr id="25" name="Picture 24"/>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2794996" y="1371706"/>
              <a:ext cx="1498227" cy="1445128"/>
            </a:xfrm>
            <a:prstGeom prst="rect">
              <a:avLst/>
            </a:prstGeom>
          </p:spPr>
        </p:pic>
        <p:sp>
          <p:nvSpPr>
            <p:cNvPr id="26" name="Speech Bubble: Rectangle with Corners Rounded 82"/>
            <p:cNvSpPr/>
            <p:nvPr/>
          </p:nvSpPr>
          <p:spPr>
            <a:xfrm>
              <a:off x="457204" y="92470"/>
              <a:ext cx="3941110" cy="1168553"/>
            </a:xfrm>
            <a:prstGeom prst="wedgeRoundRectCallout">
              <a:avLst>
                <a:gd name="adj1" fmla="val -774"/>
                <a:gd name="adj2" fmla="val 69645"/>
                <a:gd name="adj3" fmla="val 16667"/>
              </a:avLst>
            </a:prstGeom>
            <a:solidFill>
              <a:srgbClr val="F2F2D8"/>
            </a:solidFill>
            <a:ln w="12700" cap="flat" cmpd="sng" algn="ctr">
              <a:solidFill>
                <a:srgbClr val="FFC000">
                  <a:lumMod val="50000"/>
                </a:srgbClr>
              </a:solidFill>
              <a:prstDash val="solid"/>
              <a:miter lim="800000"/>
            </a:ln>
            <a:effectLst/>
          </p:spPr>
          <p:txBody>
            <a:bodyPr wrap="square" rtlCol="0" anchor="ctr">
              <a:noAutofit/>
            </a:bodyPr>
            <a:lstStyle/>
            <a:p>
              <a:pPr marL="0" marR="0" lvl="0" indent="0" algn="ctr" defTabSz="91440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Gọi</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5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hệ</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số</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tự</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do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vì</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trong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P,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hạng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tử</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5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không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chứa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biến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0" cap="none" spc="0" normalizeH="0" baseline="0" noProof="0" dirty="0">
                <a:ln>
                  <a:noFill/>
                </a:ln>
                <a:solidFill>
                  <a:sysClr val="window" lastClr="FFFFFF"/>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9453913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animEffect transition="in" filter="fade">
                                      <p:cBhvr>
                                        <p:cTn id="15" dur="500"/>
                                        <p:tgtEl>
                                          <p:spTgt spid="17"/>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down)">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anim calcmode="lin" valueType="num">
                                      <p:cBhvr>
                                        <p:cTn id="35" dur="500" fill="hold"/>
                                        <p:tgtEl>
                                          <p:spTgt spid="24"/>
                                        </p:tgtEl>
                                        <p:attrNameLst>
                                          <p:attrName>ppt_x</p:attrName>
                                        </p:attrNameLst>
                                      </p:cBhvr>
                                      <p:tavLst>
                                        <p:tav tm="0">
                                          <p:val>
                                            <p:strVal val="#ppt_x"/>
                                          </p:val>
                                        </p:tav>
                                        <p:tav tm="100000">
                                          <p:val>
                                            <p:strVal val="#ppt_x"/>
                                          </p:val>
                                        </p:tav>
                                      </p:tavLst>
                                    </p:anim>
                                    <p:anim calcmode="lin" valueType="num">
                                      <p:cBhvr>
                                        <p:cTn id="36"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3" grpId="0" animBg="1"/>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998742" y="3687228"/>
            <a:ext cx="3661496" cy="3625334"/>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9" name="Group 19"/>
          <p:cNvGrpSpPr/>
          <p:nvPr/>
        </p:nvGrpSpPr>
        <p:grpSpPr>
          <a:xfrm>
            <a:off x="-801456" y="9772650"/>
            <a:ext cx="19890912" cy="1172716"/>
            <a:chOff x="0" y="0"/>
            <a:chExt cx="5238759" cy="308863"/>
          </a:xfrm>
        </p:grpSpPr>
        <p:sp>
          <p:nvSpPr>
            <p:cNvPr id="20" name="Freeform 20"/>
            <p:cNvSpPr/>
            <p:nvPr/>
          </p:nvSpPr>
          <p:spPr>
            <a:xfrm>
              <a:off x="0" y="0"/>
              <a:ext cx="5238759" cy="308863"/>
            </a:xfrm>
            <a:custGeom>
              <a:avLst/>
              <a:gdLst/>
              <a:ahLst/>
              <a:cxnLst/>
              <a:rect l="l" t="t" r="r" b="b"/>
              <a:pathLst>
                <a:path w="5238759" h="308863">
                  <a:moveTo>
                    <a:pt x="0" y="0"/>
                  </a:moveTo>
                  <a:lnTo>
                    <a:pt x="5238759" y="0"/>
                  </a:lnTo>
                  <a:lnTo>
                    <a:pt x="5238759" y="308863"/>
                  </a:lnTo>
                  <a:lnTo>
                    <a:pt x="0" y="308863"/>
                  </a:lnTo>
                  <a:close/>
                </a:path>
              </a:pathLst>
            </a:custGeom>
            <a:solidFill>
              <a:srgbClr val="F8DC52"/>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18" name="Freeform 8"/>
          <p:cNvSpPr/>
          <p:nvPr/>
        </p:nvSpPr>
        <p:spPr>
          <a:xfrm>
            <a:off x="-1935823" y="-1944500"/>
            <a:ext cx="3871646" cy="38890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22" name="Rounded Rectangle 21"/>
          <p:cNvSpPr/>
          <p:nvPr/>
        </p:nvSpPr>
        <p:spPr>
          <a:xfrm>
            <a:off x="7213600" y="688816"/>
            <a:ext cx="3860800" cy="1195558"/>
          </a:xfrm>
          <a:prstGeom prst="roundRect">
            <a:avLst/>
          </a:prstGeom>
          <a:solidFill>
            <a:schemeClr val="accent4"/>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400" b="1" dirty="0" err="1" smtClean="0">
                <a:solidFill>
                  <a:schemeClr val="bg1"/>
                </a:solidFill>
                <a:latin typeface="Arial" panose="020B0604020202020204" pitchFamily="34" charset="0"/>
                <a:cs typeface="Arial" panose="020B0604020202020204" pitchFamily="34" charset="0"/>
              </a:rPr>
              <a:t>Luyện</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tập</a:t>
            </a:r>
            <a:r>
              <a:rPr lang="en-US" sz="4400" b="1" dirty="0" smtClean="0">
                <a:solidFill>
                  <a:schemeClr val="bg1"/>
                </a:solidFill>
                <a:latin typeface="Arial" panose="020B0604020202020204" pitchFamily="34" charset="0"/>
                <a:cs typeface="Arial" panose="020B0604020202020204" pitchFamily="34" charset="0"/>
              </a:rPr>
              <a:t> 5</a:t>
            </a:r>
            <a:endParaRPr lang="en-US" sz="4400" b="1" dirty="0">
              <a:solidFill>
                <a:schemeClr val="bg1"/>
              </a:solidFill>
              <a:latin typeface="Arial" panose="020B0604020202020204" pitchFamily="34" charset="0"/>
              <a:cs typeface="Arial" panose="020B0604020202020204" pitchFamily="34" charset="0"/>
            </a:endParaRPr>
          </a:p>
        </p:txBody>
      </p:sp>
      <p:sp>
        <p:nvSpPr>
          <p:cNvPr id="11" name="Rectangle 10"/>
          <p:cNvSpPr/>
          <p:nvPr/>
        </p:nvSpPr>
        <p:spPr>
          <a:xfrm>
            <a:off x="1076856" y="2421506"/>
            <a:ext cx="16830248" cy="769441"/>
          </a:xfrm>
          <a:prstGeom prst="rect">
            <a:avLst/>
          </a:prstGeom>
        </p:spPr>
        <p:txBody>
          <a:bodyPr wrap="none">
            <a:spAutoFit/>
          </a:bodyPr>
          <a:lstStyle/>
          <a:p>
            <a:r>
              <a:rPr lang="en-US" sz="4400" dirty="0" err="1">
                <a:latin typeface="Arial" panose="020B0604020202020204" pitchFamily="34" charset="0"/>
                <a:cs typeface="Arial" panose="020B0604020202020204" pitchFamily="34" charset="0"/>
              </a:rPr>
              <a:t>Xác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định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bậc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hệ</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hệ</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tự</a:t>
            </a:r>
            <a:r>
              <a:rPr lang="en-US" sz="4400" dirty="0">
                <a:latin typeface="Arial" panose="020B0604020202020204" pitchFamily="34" charset="0"/>
                <a:cs typeface="Arial" panose="020B0604020202020204" pitchFamily="34" charset="0"/>
              </a:rPr>
              <a:t> do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 </a:t>
            </a:r>
          </a:p>
        </p:txBody>
      </p:sp>
      <p:sp>
        <p:nvSpPr>
          <p:cNvPr id="12" name="Rectangle 11"/>
          <p:cNvSpPr/>
          <p:nvPr/>
        </p:nvSpPr>
        <p:spPr>
          <a:xfrm>
            <a:off x="1121567" y="3620974"/>
            <a:ext cx="16220440" cy="769441"/>
          </a:xfrm>
          <a:prstGeom prst="rect">
            <a:avLst/>
          </a:prstGeom>
        </p:spPr>
        <p:txBody>
          <a:bodyPr wrap="square">
            <a:spAutoFit/>
          </a:bodyPr>
          <a:lstStyle/>
          <a:p>
            <a:r>
              <a:rPr lang="en-US" sz="4400" dirty="0">
                <a:latin typeface="Arial" panose="020B0604020202020204" pitchFamily="34" charset="0"/>
                <a:cs typeface="Arial" panose="020B0604020202020204" pitchFamily="34" charset="0"/>
              </a:rPr>
              <a:t>a) </a:t>
            </a:r>
            <a:r>
              <a:rPr lang="en-US" sz="4400" dirty="0" smtClean="0">
                <a:latin typeface="Arial" panose="020B0604020202020204" pitchFamily="34" charset="0"/>
                <a:cs typeface="Arial" panose="020B0604020202020204" pitchFamily="34" charset="0"/>
              </a:rPr>
              <a:t>5x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- 2x +1 - 3x</a:t>
            </a:r>
            <a:r>
              <a:rPr lang="en-US" sz="4400" baseline="30000" dirty="0" smtClean="0">
                <a:latin typeface="Arial" panose="020B0604020202020204" pitchFamily="34" charset="0"/>
                <a:cs typeface="Arial" panose="020B0604020202020204" pitchFamily="34" charset="0"/>
              </a:rPr>
              <a:t>4       </a:t>
            </a:r>
            <a:r>
              <a:rPr lang="en-US" sz="4400" dirty="0" smtClean="0">
                <a:latin typeface="Arial" panose="020B0604020202020204" pitchFamily="34" charset="0"/>
                <a:cs typeface="Arial" panose="020B0604020202020204" pitchFamily="34" charset="0"/>
              </a:rPr>
              <a:t>                     b</a:t>
            </a: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1,5x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- 3,4x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+ 0,5x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- 1</a:t>
            </a:r>
            <a:r>
              <a:rPr lang="en-US" sz="4400" dirty="0">
                <a:latin typeface="Arial" panose="020B0604020202020204" pitchFamily="34" charset="0"/>
                <a:cs typeface="Arial" panose="020B0604020202020204" pitchFamily="34" charset="0"/>
              </a:rPr>
              <a:t>.</a:t>
            </a:r>
          </a:p>
        </p:txBody>
      </p:sp>
      <p:sp>
        <p:nvSpPr>
          <p:cNvPr id="13" name="Rectangle 12"/>
          <p:cNvSpPr/>
          <p:nvPr/>
        </p:nvSpPr>
        <p:spPr>
          <a:xfrm>
            <a:off x="1092096" y="4795432"/>
            <a:ext cx="7208520" cy="4154984"/>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en-US" sz="4400" dirty="0" err="1" smtClean="0">
                <a:solidFill>
                  <a:srgbClr val="002060"/>
                </a:solidFill>
                <a:latin typeface="Arial" panose="020B0604020202020204" pitchFamily="34" charset="0"/>
                <a:cs typeface="Arial" panose="020B0604020202020204" pitchFamily="34" charset="0"/>
              </a:rPr>
              <a:t>Hạng</a:t>
            </a:r>
            <a:r>
              <a:rPr lang="en-US" sz="4400" dirty="0" smtClean="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tử</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có</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bậc</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cao</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nhất</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là</a:t>
            </a:r>
            <a:r>
              <a:rPr lang="en-US" sz="4400" dirty="0">
                <a:solidFill>
                  <a:srgbClr val="002060"/>
                </a:solidFill>
                <a:latin typeface="Arial" panose="020B0604020202020204" pitchFamily="34" charset="0"/>
                <a:cs typeface="Arial" panose="020B0604020202020204" pitchFamily="34" charset="0"/>
              </a:rPr>
              <a:t> -</a:t>
            </a:r>
            <a:r>
              <a:rPr lang="en-US" sz="4400" dirty="0" smtClean="0">
                <a:solidFill>
                  <a:srgbClr val="002060"/>
                </a:solidFill>
                <a:latin typeface="Arial" panose="020B0604020202020204" pitchFamily="34" charset="0"/>
                <a:cs typeface="Arial" panose="020B0604020202020204" pitchFamily="34" charset="0"/>
              </a:rPr>
              <a:t>3x</a:t>
            </a:r>
            <a:r>
              <a:rPr lang="en-US" sz="4400" baseline="30000" dirty="0">
                <a:solidFill>
                  <a:srgbClr val="002060"/>
                </a:solidFill>
                <a:latin typeface="Arial" panose="020B0604020202020204" pitchFamily="34" charset="0"/>
                <a:cs typeface="Arial" panose="020B0604020202020204" pitchFamily="34" charset="0"/>
              </a:rPr>
              <a:t>4</a:t>
            </a:r>
            <a:r>
              <a:rPr lang="en-US" sz="4400" dirty="0" smtClean="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bậc</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của</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nó</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là</a:t>
            </a:r>
            <a:r>
              <a:rPr lang="en-US" sz="4400" dirty="0">
                <a:solidFill>
                  <a:srgbClr val="002060"/>
                </a:solidFill>
                <a:latin typeface="Arial" panose="020B0604020202020204" pitchFamily="34" charset="0"/>
                <a:cs typeface="Arial" panose="020B0604020202020204" pitchFamily="34" charset="0"/>
              </a:rPr>
              <a:t> 4, </a:t>
            </a:r>
            <a:r>
              <a:rPr lang="en-US" sz="4400" dirty="0" err="1">
                <a:solidFill>
                  <a:srgbClr val="002060"/>
                </a:solidFill>
                <a:latin typeface="Arial" panose="020B0604020202020204" pitchFamily="34" charset="0"/>
                <a:cs typeface="Arial" panose="020B0604020202020204" pitchFamily="34" charset="0"/>
              </a:rPr>
              <a:t>hệ</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số</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là</a:t>
            </a:r>
            <a:r>
              <a:rPr lang="en-US" sz="4400" dirty="0">
                <a:solidFill>
                  <a:srgbClr val="002060"/>
                </a:solidFill>
                <a:latin typeface="Arial" panose="020B0604020202020204" pitchFamily="34" charset="0"/>
                <a:cs typeface="Arial" panose="020B0604020202020204" pitchFamily="34" charset="0"/>
              </a:rPr>
              <a:t> -</a:t>
            </a:r>
            <a:r>
              <a:rPr lang="en-US" sz="4400" dirty="0" smtClean="0">
                <a:solidFill>
                  <a:srgbClr val="002060"/>
                </a:solidFill>
                <a:latin typeface="Arial" panose="020B0604020202020204" pitchFamily="34" charset="0"/>
                <a:cs typeface="Arial" panose="020B0604020202020204" pitchFamily="34" charset="0"/>
              </a:rPr>
              <a:t>3.</a:t>
            </a:r>
            <a:endParaRPr lang="en-US" sz="4400" dirty="0">
              <a:solidFill>
                <a:srgbClr val="002060"/>
              </a:solidFill>
              <a:latin typeface="Arial" panose="020B060402020202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en-US" sz="4400" dirty="0" err="1" smtClean="0">
                <a:solidFill>
                  <a:srgbClr val="002060"/>
                </a:solidFill>
                <a:latin typeface="Arial" panose="020B0604020202020204" pitchFamily="34" charset="0"/>
                <a:cs typeface="Arial" panose="020B0604020202020204" pitchFamily="34" charset="0"/>
              </a:rPr>
              <a:t>Hệ</a:t>
            </a:r>
            <a:r>
              <a:rPr lang="en-US" sz="4400" dirty="0" smtClean="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số</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tự</a:t>
            </a:r>
            <a:r>
              <a:rPr lang="en-US" sz="4400" dirty="0">
                <a:solidFill>
                  <a:srgbClr val="002060"/>
                </a:solidFill>
                <a:latin typeface="Arial" panose="020B0604020202020204" pitchFamily="34" charset="0"/>
                <a:cs typeface="Arial" panose="020B0604020202020204" pitchFamily="34" charset="0"/>
              </a:rPr>
              <a:t> do </a:t>
            </a:r>
            <a:r>
              <a:rPr lang="en-US" sz="4400" dirty="0" err="1">
                <a:solidFill>
                  <a:srgbClr val="002060"/>
                </a:solidFill>
                <a:latin typeface="Arial" panose="020B0604020202020204" pitchFamily="34" charset="0"/>
                <a:cs typeface="Arial" panose="020B0604020202020204" pitchFamily="34" charset="0"/>
              </a:rPr>
              <a:t>là</a:t>
            </a:r>
            <a:r>
              <a:rPr lang="en-US" sz="4400" dirty="0">
                <a:solidFill>
                  <a:srgbClr val="002060"/>
                </a:solidFill>
                <a:latin typeface="Arial" panose="020B0604020202020204" pitchFamily="34" charset="0"/>
                <a:cs typeface="Arial" panose="020B0604020202020204" pitchFamily="34" charset="0"/>
              </a:rPr>
              <a:t> 1.</a:t>
            </a:r>
          </a:p>
        </p:txBody>
      </p:sp>
      <p:sp>
        <p:nvSpPr>
          <p:cNvPr id="14" name="Rectangle 13"/>
          <p:cNvSpPr/>
          <p:nvPr/>
        </p:nvSpPr>
        <p:spPr>
          <a:xfrm>
            <a:off x="9816290" y="4835752"/>
            <a:ext cx="7112153" cy="4154984"/>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en-US" sz="4400" dirty="0" err="1" smtClean="0">
                <a:solidFill>
                  <a:srgbClr val="002060"/>
                </a:solidFill>
                <a:latin typeface="Arial" panose="020B0604020202020204" pitchFamily="34" charset="0"/>
                <a:cs typeface="Arial" panose="020B0604020202020204" pitchFamily="34" charset="0"/>
              </a:rPr>
              <a:t>Hạng</a:t>
            </a:r>
            <a:r>
              <a:rPr lang="en-US" sz="4400" dirty="0" smtClean="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tử</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có</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bậc</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cao</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nhất</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là</a:t>
            </a:r>
            <a:r>
              <a:rPr lang="en-US" sz="4400" dirty="0">
                <a:solidFill>
                  <a:srgbClr val="002060"/>
                </a:solidFill>
                <a:latin typeface="Arial" panose="020B0604020202020204" pitchFamily="34" charset="0"/>
                <a:cs typeface="Arial" panose="020B0604020202020204" pitchFamily="34" charset="0"/>
              </a:rPr>
              <a:t> -</a:t>
            </a:r>
            <a:r>
              <a:rPr lang="en-US" sz="4400" dirty="0" smtClean="0">
                <a:solidFill>
                  <a:srgbClr val="002060"/>
                </a:solidFill>
                <a:latin typeface="Arial" panose="020B0604020202020204" pitchFamily="34" charset="0"/>
                <a:cs typeface="Arial" panose="020B0604020202020204" pitchFamily="34" charset="0"/>
              </a:rPr>
              <a:t>3,4x</a:t>
            </a:r>
            <a:r>
              <a:rPr lang="en-US" sz="4400" baseline="30000" dirty="0">
                <a:solidFill>
                  <a:srgbClr val="002060"/>
                </a:solidFill>
                <a:latin typeface="Arial" panose="020B0604020202020204" pitchFamily="34" charset="0"/>
                <a:cs typeface="Arial" panose="020B0604020202020204" pitchFamily="34" charset="0"/>
              </a:rPr>
              <a:t>4</a:t>
            </a:r>
            <a:r>
              <a:rPr lang="en-US" sz="4400" dirty="0" smtClean="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bậc</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của</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nó</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là</a:t>
            </a:r>
            <a:r>
              <a:rPr lang="en-US" sz="4400" dirty="0">
                <a:solidFill>
                  <a:srgbClr val="002060"/>
                </a:solidFill>
                <a:latin typeface="Arial" panose="020B0604020202020204" pitchFamily="34" charset="0"/>
                <a:cs typeface="Arial" panose="020B0604020202020204" pitchFamily="34" charset="0"/>
              </a:rPr>
              <a:t> 4, </a:t>
            </a:r>
            <a:r>
              <a:rPr lang="en-US" sz="4400" dirty="0" err="1">
                <a:solidFill>
                  <a:srgbClr val="002060"/>
                </a:solidFill>
                <a:latin typeface="Arial" panose="020B0604020202020204" pitchFamily="34" charset="0"/>
                <a:cs typeface="Arial" panose="020B0604020202020204" pitchFamily="34" charset="0"/>
              </a:rPr>
              <a:t>hệ</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số</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là</a:t>
            </a:r>
            <a:r>
              <a:rPr lang="en-US" sz="4400" dirty="0">
                <a:solidFill>
                  <a:srgbClr val="002060"/>
                </a:solidFill>
                <a:latin typeface="Arial" panose="020B0604020202020204" pitchFamily="34" charset="0"/>
                <a:cs typeface="Arial" panose="020B0604020202020204" pitchFamily="34" charset="0"/>
              </a:rPr>
              <a:t> -</a:t>
            </a:r>
            <a:r>
              <a:rPr lang="en-US" sz="4400" dirty="0" smtClean="0">
                <a:solidFill>
                  <a:srgbClr val="002060"/>
                </a:solidFill>
                <a:latin typeface="Arial" panose="020B0604020202020204" pitchFamily="34" charset="0"/>
                <a:cs typeface="Arial" panose="020B0604020202020204" pitchFamily="34" charset="0"/>
              </a:rPr>
              <a:t>3,4.</a:t>
            </a:r>
            <a:endParaRPr lang="en-US" sz="4400" dirty="0">
              <a:solidFill>
                <a:srgbClr val="002060"/>
              </a:solidFill>
              <a:latin typeface="Arial" panose="020B060402020202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en-US" sz="4400" dirty="0" err="1" smtClean="0">
                <a:solidFill>
                  <a:srgbClr val="002060"/>
                </a:solidFill>
                <a:latin typeface="Arial" panose="020B0604020202020204" pitchFamily="34" charset="0"/>
                <a:cs typeface="Arial" panose="020B0604020202020204" pitchFamily="34" charset="0"/>
              </a:rPr>
              <a:t>Hệ</a:t>
            </a:r>
            <a:r>
              <a:rPr lang="en-US" sz="4400" dirty="0" smtClean="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số</a:t>
            </a:r>
            <a:r>
              <a:rPr lang="en-US" sz="4400" dirty="0">
                <a:solidFill>
                  <a:srgbClr val="002060"/>
                </a:solidFill>
                <a:latin typeface="Arial" panose="020B0604020202020204" pitchFamily="34" charset="0"/>
                <a:cs typeface="Arial" panose="020B0604020202020204" pitchFamily="34" charset="0"/>
              </a:rPr>
              <a:t> </a:t>
            </a:r>
            <a:r>
              <a:rPr lang="en-US" sz="4400" dirty="0" err="1">
                <a:solidFill>
                  <a:srgbClr val="002060"/>
                </a:solidFill>
                <a:latin typeface="Arial" panose="020B0604020202020204" pitchFamily="34" charset="0"/>
                <a:cs typeface="Arial" panose="020B0604020202020204" pitchFamily="34" charset="0"/>
              </a:rPr>
              <a:t>tự</a:t>
            </a:r>
            <a:r>
              <a:rPr lang="en-US" sz="4400" dirty="0">
                <a:solidFill>
                  <a:srgbClr val="002060"/>
                </a:solidFill>
                <a:latin typeface="Arial" panose="020B0604020202020204" pitchFamily="34" charset="0"/>
                <a:cs typeface="Arial" panose="020B0604020202020204" pitchFamily="34" charset="0"/>
              </a:rPr>
              <a:t> do </a:t>
            </a:r>
            <a:r>
              <a:rPr lang="en-US" sz="4400" dirty="0" err="1">
                <a:solidFill>
                  <a:srgbClr val="002060"/>
                </a:solidFill>
                <a:latin typeface="Arial" panose="020B0604020202020204" pitchFamily="34" charset="0"/>
                <a:cs typeface="Arial" panose="020B0604020202020204" pitchFamily="34" charset="0"/>
              </a:rPr>
              <a:t>là</a:t>
            </a:r>
            <a:r>
              <a:rPr lang="en-US" sz="4400" dirty="0">
                <a:solidFill>
                  <a:srgbClr val="002060"/>
                </a:solidFill>
                <a:latin typeface="Arial" panose="020B0604020202020204" pitchFamily="34" charset="0"/>
                <a:cs typeface="Arial" panose="020B0604020202020204" pitchFamily="34" charset="0"/>
              </a:rPr>
              <a:t> -1.</a:t>
            </a: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4843" y="8874230"/>
            <a:ext cx="2167743" cy="907397"/>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3970" y="7565719"/>
            <a:ext cx="1005877" cy="2270605"/>
          </a:xfrm>
          <a:prstGeom prst="rect">
            <a:avLst/>
          </a:prstGeom>
        </p:spPr>
      </p:pic>
    </p:spTree>
    <p:extLst>
      <p:ext uri="{BB962C8B-B14F-4D97-AF65-F5344CB8AC3E}">
        <p14:creationId xmlns:p14="http://schemas.microsoft.com/office/powerpoint/2010/main" val="4008801169"/>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anim calcmode="lin" valueType="num">
                                      <p:cBhvr>
                                        <p:cTn id="21" dur="500" fill="hold"/>
                                        <p:tgtEl>
                                          <p:spTgt spid="13"/>
                                        </p:tgtEl>
                                        <p:attrNameLst>
                                          <p:attrName>ppt_x</p:attrName>
                                        </p:attrNameLst>
                                      </p:cBhvr>
                                      <p:tavLst>
                                        <p:tav tm="0">
                                          <p:val>
                                            <p:strVal val="#ppt_x"/>
                                          </p:val>
                                        </p:tav>
                                        <p:tav tm="100000">
                                          <p:val>
                                            <p:strVal val="#ppt_x"/>
                                          </p:val>
                                        </p:tav>
                                      </p:tavLst>
                                    </p:anim>
                                    <p:anim calcmode="lin" valueType="num">
                                      <p:cBhvr>
                                        <p:cTn id="22"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anim calcmode="lin" valueType="num">
                                      <p:cBhvr>
                                        <p:cTn id="28" dur="500" fill="hold"/>
                                        <p:tgtEl>
                                          <p:spTgt spid="14"/>
                                        </p:tgtEl>
                                        <p:attrNameLst>
                                          <p:attrName>ppt_x</p:attrName>
                                        </p:attrNameLst>
                                      </p:cBhvr>
                                      <p:tavLst>
                                        <p:tav tm="0">
                                          <p:val>
                                            <p:strVal val="#ppt_x"/>
                                          </p:val>
                                        </p:tav>
                                        <p:tav tm="100000">
                                          <p:val>
                                            <p:strVal val="#ppt_x"/>
                                          </p:val>
                                        </p:tav>
                                      </p:tavLst>
                                    </p:anim>
                                    <p:anim calcmode="lin" valueType="num">
                                      <p:cBhvr>
                                        <p:cTn id="2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1" grpId="0"/>
      <p:bldP spid="12" grpId="0"/>
      <p:bldP spid="13"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1055" y="-555581"/>
            <a:ext cx="20456597" cy="2117682"/>
            <a:chOff x="0" y="0"/>
            <a:chExt cx="4399071" cy="1100876"/>
          </a:xfrm>
        </p:grpSpPr>
        <p:sp>
          <p:nvSpPr>
            <p:cNvPr id="3" name="Freeform 3"/>
            <p:cNvSpPr/>
            <p:nvPr/>
          </p:nvSpPr>
          <p:spPr>
            <a:xfrm>
              <a:off x="0" y="0"/>
              <a:ext cx="4399071" cy="1100876"/>
            </a:xfrm>
            <a:custGeom>
              <a:avLst/>
              <a:gdLst/>
              <a:ahLst/>
              <a:cxnLst/>
              <a:rect l="l" t="t" r="r" b="b"/>
              <a:pathLst>
                <a:path w="4399071" h="1100876">
                  <a:moveTo>
                    <a:pt x="0" y="0"/>
                  </a:moveTo>
                  <a:lnTo>
                    <a:pt x="4399071" y="0"/>
                  </a:lnTo>
                  <a:lnTo>
                    <a:pt x="4399071" y="1100876"/>
                  </a:lnTo>
                  <a:lnTo>
                    <a:pt x="0" y="1100876"/>
                  </a:lnTo>
                  <a:close/>
                </a:path>
              </a:pathLst>
            </a:custGeom>
            <a:solidFill>
              <a:srgbClr val="3884FD"/>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3359"/>
                </a:lnSpc>
              </a:pPr>
              <a:endParaRPr>
                <a:solidFill>
                  <a:prstClr val="black"/>
                </a:solidFill>
              </a:endParaRPr>
            </a:p>
          </p:txBody>
        </p:sp>
      </p:grpSp>
      <p:grpSp>
        <p:nvGrpSpPr>
          <p:cNvPr id="25" name="Group 25"/>
          <p:cNvGrpSpPr/>
          <p:nvPr/>
        </p:nvGrpSpPr>
        <p:grpSpPr>
          <a:xfrm>
            <a:off x="-691243" y="9772650"/>
            <a:ext cx="19670486" cy="1079985"/>
            <a:chOff x="0" y="0"/>
            <a:chExt cx="5180704" cy="284441"/>
          </a:xfrm>
        </p:grpSpPr>
        <p:sp>
          <p:nvSpPr>
            <p:cNvPr id="26" name="Freeform 26"/>
            <p:cNvSpPr/>
            <p:nvPr/>
          </p:nvSpPr>
          <p:spPr>
            <a:xfrm>
              <a:off x="0" y="0"/>
              <a:ext cx="5180704" cy="284441"/>
            </a:xfrm>
            <a:custGeom>
              <a:avLst/>
              <a:gdLst/>
              <a:ahLst/>
              <a:cxnLst/>
              <a:rect l="l" t="t" r="r" b="b"/>
              <a:pathLst>
                <a:path w="5180704" h="284441">
                  <a:moveTo>
                    <a:pt x="0" y="0"/>
                  </a:moveTo>
                  <a:lnTo>
                    <a:pt x="5180704" y="0"/>
                  </a:lnTo>
                  <a:lnTo>
                    <a:pt x="5180704" y="284441"/>
                  </a:lnTo>
                  <a:lnTo>
                    <a:pt x="0" y="284441"/>
                  </a:lnTo>
                  <a:close/>
                </a:path>
              </a:pathLst>
            </a:custGeom>
            <a:solidFill>
              <a:srgbClr val="F8DC52"/>
            </a:solidFill>
          </p:spPr>
        </p:sp>
        <p:sp>
          <p:nvSpPr>
            <p:cNvPr id="27" name="TextBox 27"/>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8" name="TextBox 27"/>
          <p:cNvSpPr txBox="1"/>
          <p:nvPr/>
        </p:nvSpPr>
        <p:spPr>
          <a:xfrm>
            <a:off x="3902513" y="393509"/>
            <a:ext cx="11201400" cy="830997"/>
          </a:xfrm>
          <a:prstGeom prst="rect">
            <a:avLst/>
          </a:prstGeom>
          <a:noFill/>
        </p:spPr>
        <p:txBody>
          <a:bodyPr wrap="square" rtlCol="0">
            <a:spAutoFit/>
          </a:bodyPr>
          <a:lstStyle/>
          <a:p>
            <a:pPr algn="ctr"/>
            <a:r>
              <a:rPr lang="en-US" sz="4800" b="1" dirty="0" smtClean="0">
                <a:solidFill>
                  <a:prstClr val="white"/>
                </a:solidFill>
                <a:latin typeface="Arial" panose="020B0604020202020204" pitchFamily="34" charset="0"/>
                <a:cs typeface="Arial" panose="020B0604020202020204" pitchFamily="34" charset="0"/>
              </a:rPr>
              <a:t>6. </a:t>
            </a:r>
            <a:r>
              <a:rPr lang="en-US" sz="4800" b="1" dirty="0" err="1" smtClean="0">
                <a:solidFill>
                  <a:prstClr val="white"/>
                </a:solidFill>
                <a:latin typeface="Arial" panose="020B0604020202020204" pitchFamily="34" charset="0"/>
                <a:cs typeface="Arial" panose="020B0604020202020204" pitchFamily="34" charset="0"/>
              </a:rPr>
              <a:t>Nghiệm</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của</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đa</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thức</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một</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biến</a:t>
            </a:r>
            <a:endParaRPr lang="en-US" sz="4800" b="1" dirty="0">
              <a:solidFill>
                <a:prstClr val="white"/>
              </a:solidFill>
              <a:latin typeface="Arial" panose="020B0604020202020204" pitchFamily="34" charset="0"/>
              <a:cs typeface="Arial" panose="020B0604020202020204" pitchFamily="34" charset="0"/>
            </a:endParaRPr>
          </a:p>
        </p:txBody>
      </p:sp>
      <p:sp>
        <p:nvSpPr>
          <p:cNvPr id="5" name="Rectangle 4"/>
          <p:cNvSpPr/>
          <p:nvPr/>
        </p:nvSpPr>
        <p:spPr>
          <a:xfrm>
            <a:off x="2253940" y="1772527"/>
            <a:ext cx="8888972" cy="738664"/>
          </a:xfrm>
          <a:prstGeom prst="rect">
            <a:avLst/>
          </a:prstGeom>
        </p:spPr>
        <p:txBody>
          <a:bodyPr wrap="none">
            <a:spAutoFit/>
          </a:bodyPr>
          <a:lstStyle/>
          <a:p>
            <a:r>
              <a:rPr lang="en-US" sz="4200" b="1" dirty="0" err="1" smtClean="0">
                <a:solidFill>
                  <a:srgbClr val="C00000"/>
                </a:solidFill>
                <a:latin typeface="Arial" panose="020B0604020202020204" pitchFamily="34" charset="0"/>
                <a:cs typeface="Arial" panose="020B0604020202020204" pitchFamily="34" charset="0"/>
              </a:rPr>
              <a:t>Giá</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trị</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và</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nghiệm</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của</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một</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đa</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thức</a:t>
            </a:r>
            <a:endParaRPr lang="en-US" sz="4200" b="1" dirty="0">
              <a:solidFill>
                <a:srgbClr val="C00000"/>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789" y="1514417"/>
            <a:ext cx="1560711" cy="1560711"/>
          </a:xfrm>
          <a:prstGeom prst="rect">
            <a:avLst/>
          </a:prstGeom>
        </p:spPr>
      </p:pic>
      <p:cxnSp>
        <p:nvCxnSpPr>
          <p:cNvPr id="14" name="Straight Connector 13"/>
          <p:cNvCxnSpPr/>
          <p:nvPr/>
        </p:nvCxnSpPr>
        <p:spPr>
          <a:xfrm>
            <a:off x="1509144" y="2476500"/>
            <a:ext cx="0" cy="7296150"/>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1509144" y="6889247"/>
            <a:ext cx="1834360" cy="1067692"/>
            <a:chOff x="1518440" y="4152008"/>
            <a:chExt cx="1834360" cy="1067692"/>
          </a:xfrm>
        </p:grpSpPr>
        <p:sp>
          <p:nvSpPr>
            <p:cNvPr id="24" name="Snip Single Corner Rectangle 23"/>
            <p:cNvSpPr/>
            <p:nvPr/>
          </p:nvSpPr>
          <p:spPr>
            <a:xfrm>
              <a:off x="1518440" y="4152008"/>
              <a:ext cx="1834360" cy="1067692"/>
            </a:xfrm>
            <a:prstGeom prst="snip1Rect">
              <a:avLst>
                <a:gd name="adj" fmla="val 45000"/>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4200" b="1" dirty="0">
                <a:solidFill>
                  <a:schemeClr val="bg1"/>
                </a:solidFill>
                <a:latin typeface="Arial" panose="020B0604020202020204" pitchFamily="34" charset="0"/>
                <a:cs typeface="Arial" panose="020B0604020202020204" pitchFamily="34" charset="0"/>
              </a:endParaRPr>
            </a:p>
          </p:txBody>
        </p:sp>
        <p:sp>
          <p:nvSpPr>
            <p:cNvPr id="30" name="TextBox 29"/>
            <p:cNvSpPr txBox="1"/>
            <p:nvPr/>
          </p:nvSpPr>
          <p:spPr>
            <a:xfrm>
              <a:off x="1749820" y="4329643"/>
              <a:ext cx="13716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HĐ4</a:t>
              </a:r>
              <a:endParaRPr lang="en-US" sz="4200" b="1" dirty="0">
                <a:solidFill>
                  <a:schemeClr val="bg1"/>
                </a:solidFill>
                <a:latin typeface="Arial" panose="020B0604020202020204" pitchFamily="34" charset="0"/>
                <a:cs typeface="Arial" panose="020B0604020202020204" pitchFamily="34" charset="0"/>
              </a:endParaRPr>
            </a:p>
          </p:txBody>
        </p:sp>
      </p:grpSp>
      <p:sp>
        <p:nvSpPr>
          <p:cNvPr id="10" name="Rectangle 9"/>
          <p:cNvSpPr/>
          <p:nvPr/>
        </p:nvSpPr>
        <p:spPr>
          <a:xfrm>
            <a:off x="2259020" y="2883431"/>
            <a:ext cx="12764263" cy="738664"/>
          </a:xfrm>
          <a:prstGeom prst="rect">
            <a:avLst/>
          </a:prstGeom>
        </p:spPr>
        <p:txBody>
          <a:bodyPr wrap="none">
            <a:spAutoFit/>
          </a:bodyPr>
          <a:lstStyle/>
          <a:p>
            <a:r>
              <a:rPr lang="en-US" sz="4200" i="1" dirty="0" smtClean="0">
                <a:solidFill>
                  <a:srgbClr val="002060"/>
                </a:solidFill>
                <a:latin typeface="Arial" panose="020B0604020202020204" pitchFamily="34" charset="0"/>
                <a:cs typeface="Arial" panose="020B0604020202020204" pitchFamily="34" charset="0"/>
              </a:rPr>
              <a:t>T</a:t>
            </a:r>
            <a:r>
              <a:rPr lang="vi-VN" sz="4200" i="1" dirty="0" smtClean="0">
                <a:solidFill>
                  <a:srgbClr val="002060"/>
                </a:solidFill>
                <a:latin typeface="Arial" panose="020B0604020202020204" pitchFamily="34" charset="0"/>
                <a:cs typeface="Arial" panose="020B0604020202020204" pitchFamily="34" charset="0"/>
              </a:rPr>
              <a:t>rao </a:t>
            </a:r>
            <a:r>
              <a:rPr lang="vi-VN" sz="4200" i="1" dirty="0">
                <a:solidFill>
                  <a:srgbClr val="002060"/>
                </a:solidFill>
                <a:latin typeface="Arial" panose="020B0604020202020204" pitchFamily="34" charset="0"/>
                <a:cs typeface="Arial" panose="020B0604020202020204" pitchFamily="34" charset="0"/>
              </a:rPr>
              <a:t>đổi nhóm 3 - </a:t>
            </a:r>
            <a:r>
              <a:rPr lang="vi-VN" sz="4200" i="1" dirty="0" smtClean="0">
                <a:solidFill>
                  <a:srgbClr val="002060"/>
                </a:solidFill>
                <a:latin typeface="Arial" panose="020B0604020202020204" pitchFamily="34" charset="0"/>
                <a:cs typeface="Arial" panose="020B0604020202020204" pitchFamily="34" charset="0"/>
              </a:rPr>
              <a:t>4</a:t>
            </a:r>
            <a:r>
              <a:rPr lang="en-US" sz="4200" i="1" dirty="0" smtClean="0">
                <a:solidFill>
                  <a:srgbClr val="002060"/>
                </a:solidFill>
                <a:latin typeface="Arial" panose="020B0604020202020204" pitchFamily="34" charset="0"/>
                <a:cs typeface="Arial" panose="020B0604020202020204" pitchFamily="34" charset="0"/>
              </a:rPr>
              <a:t>HS,</a:t>
            </a:r>
            <a:r>
              <a:rPr lang="vi-VN" sz="4200" i="1" dirty="0" smtClean="0">
                <a:solidFill>
                  <a:srgbClr val="002060"/>
                </a:solidFill>
                <a:latin typeface="Arial" panose="020B0604020202020204" pitchFamily="34" charset="0"/>
                <a:cs typeface="Arial" panose="020B0604020202020204" pitchFamily="34" charset="0"/>
              </a:rPr>
              <a:t> </a:t>
            </a:r>
            <a:r>
              <a:rPr lang="vi-VN" sz="4200" i="1" dirty="0">
                <a:solidFill>
                  <a:srgbClr val="002060"/>
                </a:solidFill>
                <a:latin typeface="Arial" panose="020B0604020202020204" pitchFamily="34" charset="0"/>
                <a:cs typeface="Arial" panose="020B0604020202020204" pitchFamily="34" charset="0"/>
              </a:rPr>
              <a:t>thực hiện lần lượt </a:t>
            </a:r>
            <a:r>
              <a:rPr lang="vi-VN" sz="4200" b="1" i="1" dirty="0">
                <a:solidFill>
                  <a:srgbClr val="002060"/>
                </a:solidFill>
                <a:latin typeface="Arial" panose="020B0604020202020204" pitchFamily="34" charset="0"/>
                <a:cs typeface="Arial" panose="020B0604020202020204" pitchFamily="34" charset="0"/>
              </a:rPr>
              <a:t>HĐ4</a:t>
            </a:r>
            <a:r>
              <a:rPr lang="vi-VN" sz="4200" i="1" dirty="0">
                <a:solidFill>
                  <a:srgbClr val="002060"/>
                </a:solidFill>
                <a:latin typeface="Arial" panose="020B0604020202020204" pitchFamily="34" charset="0"/>
                <a:cs typeface="Arial" panose="020B0604020202020204" pitchFamily="34" charset="0"/>
              </a:rPr>
              <a:t>, </a:t>
            </a:r>
            <a:r>
              <a:rPr lang="vi-VN" sz="4200" b="1" i="1" dirty="0">
                <a:solidFill>
                  <a:srgbClr val="002060"/>
                </a:solidFill>
                <a:latin typeface="Arial" panose="020B0604020202020204" pitchFamily="34" charset="0"/>
                <a:cs typeface="Arial" panose="020B0604020202020204" pitchFamily="34" charset="0"/>
              </a:rPr>
              <a:t>HĐ5</a:t>
            </a:r>
            <a:endParaRPr lang="en-US" sz="4200" b="1" i="1" dirty="0">
              <a:solidFill>
                <a:srgbClr val="00206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Rectangle 11"/>
              <p:cNvSpPr/>
              <p:nvPr/>
            </p:nvSpPr>
            <p:spPr>
              <a:xfrm>
                <a:off x="2369456" y="3829981"/>
                <a:ext cx="14623143" cy="3154710"/>
              </a:xfrm>
              <a:prstGeom prst="rect">
                <a:avLst/>
              </a:prstGeom>
            </p:spPr>
            <p:txBody>
              <a:bodyPr wrap="square">
                <a:spAutoFit/>
              </a:bodyPr>
              <a:lstStyle/>
              <a:p>
                <a:pPr algn="just" fontAlgn="base">
                  <a:lnSpc>
                    <a:spcPct val="150000"/>
                  </a:lnSpc>
                  <a:spcBef>
                    <a:spcPts val="600"/>
                  </a:spcBef>
                  <a:spcAft>
                    <a:spcPts val="600"/>
                  </a:spcAft>
                </a:pPr>
                <a:r>
                  <a:rPr lang="nl-NL" sz="4200" dirty="0">
                    <a:solidFill>
                      <a:srgbClr val="000000"/>
                    </a:solidFill>
                    <a:latin typeface="Arial" panose="020B0604020202020204" pitchFamily="34" charset="0"/>
                    <a:ea typeface="Times New Roman" panose="02020603050405020304" pitchFamily="18" charset="0"/>
                    <a:cs typeface="Arial" panose="020B0604020202020204" pitchFamily="34" charset="0"/>
                  </a:rPr>
                  <a:t>Xét đa thức G(x) =  x</a:t>
                </a:r>
                <a:r>
                  <a:rPr lang="nl-NL" sz="4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r>
                  <a:rPr lang="nl-NL" sz="4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- 4. Giá trị của biểu thức G(x) tại x = 3 còn gọi là </a:t>
                </a:r>
                <a:r>
                  <a:rPr lang="nl-NL" sz="4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giá trị của đa thức </a:t>
                </a:r>
                <a:r>
                  <a:rPr lang="nl-NL" sz="4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 được kí hiệu là G(3).</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ctr" fontAlgn="base">
                  <a:lnSpc>
                    <a:spcPct val="150000"/>
                  </a:lnSpc>
                  <a:spcBef>
                    <a:spcPts val="600"/>
                  </a:spcBef>
                  <a:spcAft>
                    <a:spcPts val="600"/>
                  </a:spcAft>
                </a:pPr>
                <a14:m>
                  <m:oMath xmlns:m="http://schemas.openxmlformats.org/officeDocument/2006/math">
                    <m:r>
                      <a:rPr lang="nl-NL" sz="4200"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nl-NL" sz="4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G(3) = 3</a:t>
                </a:r>
                <a:r>
                  <a:rPr lang="nl-NL" sz="42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r>
                  <a:rPr lang="nl-NL" sz="4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4 = 5</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2369456" y="3829981"/>
                <a:ext cx="14623143" cy="3154710"/>
              </a:xfrm>
              <a:prstGeom prst="rect">
                <a:avLst/>
              </a:prstGeom>
              <a:blipFill rotWithShape="0">
                <a:blip r:embed="rId3"/>
                <a:stretch>
                  <a:fillRect l="-1626" r="-1626" b="-4054"/>
                </a:stretch>
              </a:blipFill>
            </p:spPr>
            <p:txBody>
              <a:bodyPr/>
              <a:lstStyle/>
              <a:p>
                <a:r>
                  <a:rPr lang="en-US">
                    <a:noFill/>
                  </a:rPr>
                  <a:t> </a:t>
                </a:r>
              </a:p>
            </p:txBody>
          </p:sp>
        </mc:Fallback>
      </mc:AlternateContent>
      <p:sp>
        <p:nvSpPr>
          <p:cNvPr id="13" name="Rectangle 12"/>
          <p:cNvSpPr/>
          <p:nvPr/>
        </p:nvSpPr>
        <p:spPr>
          <a:xfrm>
            <a:off x="3579963" y="7138913"/>
            <a:ext cx="11221342"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Tính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giá</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trị</a:t>
            </a:r>
            <a:r>
              <a:rPr lang="en-US" sz="4200" dirty="0">
                <a:latin typeface="Arial" panose="020B0604020202020204" pitchFamily="34" charset="0"/>
                <a:cs typeface="Arial" panose="020B0604020202020204" pitchFamily="34" charset="0"/>
              </a:rPr>
              <a:t> G(−2); G(−1); G(0); G(1); G(2).</a:t>
            </a:r>
          </a:p>
        </p:txBody>
      </p:sp>
      <p:grpSp>
        <p:nvGrpSpPr>
          <p:cNvPr id="29" name="Group 28"/>
          <p:cNvGrpSpPr/>
          <p:nvPr/>
        </p:nvGrpSpPr>
        <p:grpSpPr>
          <a:xfrm>
            <a:off x="1509144" y="8431496"/>
            <a:ext cx="1834360" cy="1067692"/>
            <a:chOff x="1518440" y="4152008"/>
            <a:chExt cx="1834360" cy="1067692"/>
          </a:xfrm>
        </p:grpSpPr>
        <p:sp>
          <p:nvSpPr>
            <p:cNvPr id="32" name="Snip Single Corner Rectangle 31"/>
            <p:cNvSpPr/>
            <p:nvPr/>
          </p:nvSpPr>
          <p:spPr>
            <a:xfrm>
              <a:off x="1518440" y="4152008"/>
              <a:ext cx="1834360" cy="1067692"/>
            </a:xfrm>
            <a:prstGeom prst="snip1Rect">
              <a:avLst>
                <a:gd name="adj" fmla="val 45000"/>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4200" b="1" dirty="0">
                <a:solidFill>
                  <a:schemeClr val="bg1"/>
                </a:solidFill>
                <a:latin typeface="Arial" panose="020B0604020202020204" pitchFamily="34" charset="0"/>
                <a:cs typeface="Arial" panose="020B0604020202020204" pitchFamily="34" charset="0"/>
              </a:endParaRPr>
            </a:p>
          </p:txBody>
        </p:sp>
        <p:sp>
          <p:nvSpPr>
            <p:cNvPr id="33" name="TextBox 32"/>
            <p:cNvSpPr txBox="1"/>
            <p:nvPr/>
          </p:nvSpPr>
          <p:spPr>
            <a:xfrm>
              <a:off x="1749820" y="4329643"/>
              <a:ext cx="13716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HĐ5</a:t>
              </a:r>
              <a:endParaRPr lang="en-US" sz="4200" b="1" dirty="0">
                <a:solidFill>
                  <a:schemeClr val="bg1"/>
                </a:solidFill>
                <a:latin typeface="Arial" panose="020B0604020202020204" pitchFamily="34" charset="0"/>
                <a:cs typeface="Arial" panose="020B0604020202020204" pitchFamily="34" charset="0"/>
              </a:endParaRPr>
            </a:p>
          </p:txBody>
        </p:sp>
      </p:grpSp>
      <p:sp>
        <p:nvSpPr>
          <p:cNvPr id="19" name="Rectangle 18"/>
          <p:cNvSpPr/>
          <p:nvPr/>
        </p:nvSpPr>
        <p:spPr>
          <a:xfrm>
            <a:off x="3709532" y="8596010"/>
            <a:ext cx="11192488"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Với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giá</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trị</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nào</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x </a:t>
            </a:r>
            <a:r>
              <a:rPr lang="en-US" sz="4200" dirty="0" err="1">
                <a:latin typeface="Arial" panose="020B0604020202020204" pitchFamily="34" charset="0"/>
                <a:cs typeface="Arial" panose="020B0604020202020204" pitchFamily="34" charset="0"/>
              </a:rPr>
              <a:t>thì</a:t>
            </a:r>
            <a:r>
              <a:rPr lang="en-US" sz="4200" dirty="0">
                <a:latin typeface="Arial" panose="020B0604020202020204" pitchFamily="34" charset="0"/>
                <a:cs typeface="Arial" panose="020B0604020202020204" pitchFamily="34" charset="0"/>
              </a:rPr>
              <a:t> G(x) </a:t>
            </a:r>
            <a:r>
              <a:rPr lang="en-US" sz="4200" dirty="0" err="1">
                <a:latin typeface="Arial" panose="020B0604020202020204" pitchFamily="34" charset="0"/>
                <a:cs typeface="Arial" panose="020B0604020202020204" pitchFamily="34" charset="0"/>
              </a:rPr>
              <a:t>có</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giá</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trị</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bằng</a:t>
            </a:r>
            <a:r>
              <a:rPr lang="en-US" sz="4200" dirty="0">
                <a:latin typeface="Arial" panose="020B0604020202020204" pitchFamily="34" charset="0"/>
                <a:cs typeface="Arial" panose="020B0604020202020204" pitchFamily="34" charset="0"/>
              </a:rPr>
              <a:t> 0?</a:t>
            </a:r>
          </a:p>
        </p:txBody>
      </p:sp>
      <p:pic>
        <p:nvPicPr>
          <p:cNvPr id="20" name="Picture 19"/>
          <p:cNvPicPr>
            <a:picLocks noChangeAspect="1"/>
          </p:cNvPicPr>
          <p:nvPr/>
        </p:nvPicPr>
        <p:blipFill>
          <a:blip r:embed="rId4"/>
          <a:stretch>
            <a:fillRect/>
          </a:stretch>
        </p:blipFill>
        <p:spPr>
          <a:xfrm>
            <a:off x="15925800" y="7647526"/>
            <a:ext cx="1600200" cy="2118575"/>
          </a:xfrm>
          <a:prstGeom prst="rect">
            <a:avLst/>
          </a:prstGeom>
        </p:spPr>
      </p:pic>
    </p:spTree>
    <p:extLst>
      <p:ext uri="{BB962C8B-B14F-4D97-AF65-F5344CB8AC3E}">
        <p14:creationId xmlns:p14="http://schemas.microsoft.com/office/powerpoint/2010/main" val="3540511110"/>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anim calcmode="lin" valueType="num">
                                      <p:cBhvr>
                                        <p:cTn id="31" dur="500" fill="hold"/>
                                        <p:tgtEl>
                                          <p:spTgt spid="12"/>
                                        </p:tgtEl>
                                        <p:attrNameLst>
                                          <p:attrName>ppt_x</p:attrName>
                                        </p:attrNameLst>
                                      </p:cBhvr>
                                      <p:tavLst>
                                        <p:tav tm="0">
                                          <p:val>
                                            <p:strVal val="#ppt_x"/>
                                          </p:val>
                                        </p:tav>
                                        <p:tav tm="100000">
                                          <p:val>
                                            <p:strVal val="#ppt_x"/>
                                          </p:val>
                                        </p:tav>
                                      </p:tavLst>
                                    </p:anim>
                                    <p:anim calcmode="lin" valueType="num">
                                      <p:cBhvr>
                                        <p:cTn id="32"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ntr" presetSubtype="0" fill="hold"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left)">
                                      <p:cBhvr>
                                        <p:cTn id="44" dur="500"/>
                                        <p:tgtEl>
                                          <p:spTgt spid="13"/>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5" grpId="0"/>
      <p:bldP spid="10" grpId="0"/>
      <p:bldP spid="12" grpId="0"/>
      <p:bldP spid="13" grpId="0"/>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2760" y="190500"/>
            <a:ext cx="12095480" cy="8862466"/>
          </a:xfrm>
          <a:prstGeom prst="rect">
            <a:avLst/>
          </a:prstGeom>
        </p:spPr>
      </p:pic>
      <p:sp>
        <p:nvSpPr>
          <p:cNvPr id="14" name="TextBox 14"/>
          <p:cNvSpPr txBox="1"/>
          <p:nvPr/>
        </p:nvSpPr>
        <p:spPr>
          <a:xfrm>
            <a:off x="3665220" y="3069082"/>
            <a:ext cx="10830560" cy="5539978"/>
          </a:xfrm>
          <a:prstGeom prst="rect">
            <a:avLst/>
          </a:prstGeom>
        </p:spPr>
        <p:txBody>
          <a:bodyPr wrap="square" lIns="0" tIns="0" rIns="0" bIns="0" rtlCol="0" anchor="t">
            <a:spAutoFit/>
          </a:bodyPr>
          <a:lstStyle/>
          <a:p>
            <a:pPr algn="ctr">
              <a:lnSpc>
                <a:spcPct val="150000"/>
              </a:lnSpc>
            </a:pPr>
            <a:r>
              <a:rPr lang="en-US" sz="8000" b="1" dirty="0" smtClean="0">
                <a:solidFill>
                  <a:srgbClr val="C00000"/>
                </a:solidFill>
                <a:latin typeface="Arial" panose="020B0604020202020204" pitchFamily="34" charset="0"/>
                <a:cs typeface="Arial" panose="020B0604020202020204" pitchFamily="34" charset="0"/>
              </a:rPr>
              <a:t>TIẾT 93</a:t>
            </a:r>
          </a:p>
          <a:p>
            <a:pPr algn="ctr">
              <a:lnSpc>
                <a:spcPct val="150000"/>
              </a:lnSpc>
            </a:pPr>
            <a:r>
              <a:rPr lang="en-US" sz="8000" b="1" dirty="0" smtClean="0">
                <a:solidFill>
                  <a:srgbClr val="C00000"/>
                </a:solidFill>
                <a:latin typeface="Arial" panose="020B0604020202020204" pitchFamily="34" charset="0"/>
                <a:cs typeface="Arial" panose="020B0604020202020204" pitchFamily="34" charset="0"/>
              </a:rPr>
              <a:t>BÀI </a:t>
            </a:r>
            <a:r>
              <a:rPr lang="en-US" sz="8000" b="1" dirty="0" smtClean="0">
                <a:solidFill>
                  <a:srgbClr val="C00000"/>
                </a:solidFill>
                <a:latin typeface="Arial" panose="020B0604020202020204" pitchFamily="34" charset="0"/>
                <a:cs typeface="Arial" panose="020B0604020202020204" pitchFamily="34" charset="0"/>
              </a:rPr>
              <a:t>25: ĐA THỨC MỘT BIẾN </a:t>
            </a:r>
            <a:r>
              <a:rPr lang="en-US" sz="8000" b="1" dirty="0" smtClean="0">
                <a:solidFill>
                  <a:srgbClr val="C00000"/>
                </a:solidFill>
                <a:latin typeface="Arial" panose="020B0604020202020204" pitchFamily="34" charset="0"/>
                <a:cs typeface="Arial" panose="020B0604020202020204" pitchFamily="34" charset="0"/>
              </a:rPr>
              <a:t>(</a:t>
            </a:r>
            <a:r>
              <a:rPr lang="en-US" sz="8000" b="1" dirty="0" err="1" smtClean="0">
                <a:solidFill>
                  <a:srgbClr val="C00000"/>
                </a:solidFill>
                <a:latin typeface="Arial" panose="020B0604020202020204" pitchFamily="34" charset="0"/>
                <a:cs typeface="Arial" panose="020B0604020202020204" pitchFamily="34" charset="0"/>
              </a:rPr>
              <a:t>Tiết</a:t>
            </a:r>
            <a:r>
              <a:rPr lang="en-US" sz="8000" b="1" smtClean="0">
                <a:solidFill>
                  <a:srgbClr val="C00000"/>
                </a:solidFill>
                <a:latin typeface="Arial" panose="020B0604020202020204" pitchFamily="34" charset="0"/>
                <a:cs typeface="Arial" panose="020B0604020202020204" pitchFamily="34" charset="0"/>
              </a:rPr>
              <a:t> 3)</a:t>
            </a:r>
            <a:endParaRPr lang="en-US" sz="8000" b="1" dirty="0">
              <a:solidFill>
                <a:srgbClr val="C00000"/>
              </a:solidFill>
              <a:latin typeface="Arial" panose="020B0604020202020204" pitchFamily="34" charset="0"/>
              <a:cs typeface="Arial" panose="020B0604020202020204" pitchFamily="34" charset="0"/>
            </a:endParaRPr>
          </a:p>
        </p:txBody>
      </p:sp>
      <p:grpSp>
        <p:nvGrpSpPr>
          <p:cNvPr id="15" name="Group 15"/>
          <p:cNvGrpSpPr/>
          <p:nvPr/>
        </p:nvGrpSpPr>
        <p:grpSpPr>
          <a:xfrm>
            <a:off x="-505781" y="9772650"/>
            <a:ext cx="19299562" cy="1079985"/>
            <a:chOff x="0" y="0"/>
            <a:chExt cx="5083012" cy="284441"/>
          </a:xfrm>
        </p:grpSpPr>
        <p:sp>
          <p:nvSpPr>
            <p:cNvPr id="16" name="Freeform 16"/>
            <p:cNvSpPr/>
            <p:nvPr/>
          </p:nvSpPr>
          <p:spPr>
            <a:xfrm>
              <a:off x="0" y="0"/>
              <a:ext cx="5083012" cy="284441"/>
            </a:xfrm>
            <a:custGeom>
              <a:avLst/>
              <a:gdLst/>
              <a:ahLst/>
              <a:cxnLst/>
              <a:rect l="l" t="t" r="r" b="b"/>
              <a:pathLst>
                <a:path w="5083012" h="284441">
                  <a:moveTo>
                    <a:pt x="0" y="0"/>
                  </a:moveTo>
                  <a:lnTo>
                    <a:pt x="5083012" y="0"/>
                  </a:lnTo>
                  <a:lnTo>
                    <a:pt x="5083012" y="284441"/>
                  </a:lnTo>
                  <a:lnTo>
                    <a:pt x="0" y="284441"/>
                  </a:lnTo>
                  <a:close/>
                </a:path>
              </a:pathLst>
            </a:custGeom>
            <a:solidFill>
              <a:srgbClr val="F8DC52"/>
            </a:solidFill>
          </p:spPr>
        </p:sp>
        <p:sp>
          <p:nvSpPr>
            <p:cNvPr id="17" name="TextBox 17"/>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grpSp>
        <p:nvGrpSpPr>
          <p:cNvPr id="18" name="Group 18"/>
          <p:cNvGrpSpPr/>
          <p:nvPr/>
        </p:nvGrpSpPr>
        <p:grpSpPr>
          <a:xfrm>
            <a:off x="16761341" y="9772650"/>
            <a:ext cx="1856730" cy="828139"/>
            <a:chOff x="0" y="0"/>
            <a:chExt cx="2383950" cy="1063289"/>
          </a:xfrm>
        </p:grpSpPr>
        <p:sp>
          <p:nvSpPr>
            <p:cNvPr id="19" name="Freeform 19"/>
            <p:cNvSpPr/>
            <p:nvPr/>
          </p:nvSpPr>
          <p:spPr>
            <a:xfrm>
              <a:off x="0" y="0"/>
              <a:ext cx="2383950" cy="1063289"/>
            </a:xfrm>
            <a:custGeom>
              <a:avLst/>
              <a:gdLst/>
              <a:ahLst/>
              <a:cxnLst/>
              <a:rect l="l" t="t" r="r" b="b"/>
              <a:pathLst>
                <a:path w="2383950" h="1063289">
                  <a:moveTo>
                    <a:pt x="2259490" y="1063289"/>
                  </a:moveTo>
                  <a:lnTo>
                    <a:pt x="124460" y="1063289"/>
                  </a:lnTo>
                  <a:cubicBezTo>
                    <a:pt x="55880" y="1063289"/>
                    <a:pt x="0" y="1007409"/>
                    <a:pt x="0" y="938829"/>
                  </a:cubicBezTo>
                  <a:lnTo>
                    <a:pt x="0" y="124460"/>
                  </a:lnTo>
                  <a:cubicBezTo>
                    <a:pt x="0" y="55880"/>
                    <a:pt x="55880" y="0"/>
                    <a:pt x="124460" y="0"/>
                  </a:cubicBezTo>
                  <a:lnTo>
                    <a:pt x="2259490" y="0"/>
                  </a:lnTo>
                  <a:cubicBezTo>
                    <a:pt x="2328070" y="0"/>
                    <a:pt x="2383950" y="55880"/>
                    <a:pt x="2383950" y="124460"/>
                  </a:cubicBezTo>
                  <a:lnTo>
                    <a:pt x="2383950" y="938829"/>
                  </a:lnTo>
                  <a:cubicBezTo>
                    <a:pt x="2383950" y="1007409"/>
                    <a:pt x="2328070" y="1063289"/>
                    <a:pt x="2259490" y="1063289"/>
                  </a:cubicBezTo>
                  <a:close/>
                </a:path>
              </a:pathLst>
            </a:custGeom>
            <a:solidFill>
              <a:srgbClr val="3884FD"/>
            </a:solidFill>
          </p:spPr>
        </p:sp>
      </p:grpSp>
      <p:pic>
        <p:nvPicPr>
          <p:cNvPr id="21" name="Picture 2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7306925" y="9860980"/>
            <a:ext cx="608450" cy="337690"/>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28668">
            <a:off x="686145" y="6463986"/>
            <a:ext cx="1828800" cy="2605107"/>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939866">
            <a:off x="15864733" y="2652673"/>
            <a:ext cx="1562259" cy="2133600"/>
          </a:xfrm>
          <a:prstGeom prst="rect">
            <a:avLst/>
          </a:prstGeom>
        </p:spPr>
      </p:pic>
    </p:spTree>
    <p:extLst>
      <p:ext uri="{BB962C8B-B14F-4D97-AF65-F5344CB8AC3E}">
        <p14:creationId xmlns:p14="http://schemas.microsoft.com/office/powerpoint/2010/main" val="1908074788"/>
      </p:ext>
    </p:extLst>
  </p:cSld>
  <p:clrMapOvr>
    <a:masterClrMapping/>
  </p:clrMapOvr>
  <p:transition spd="slow">
    <p:blinds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1055" y="-555581"/>
            <a:ext cx="20456597" cy="2117682"/>
            <a:chOff x="0" y="0"/>
            <a:chExt cx="4399071" cy="1100876"/>
          </a:xfrm>
        </p:grpSpPr>
        <p:sp>
          <p:nvSpPr>
            <p:cNvPr id="3" name="Freeform 3"/>
            <p:cNvSpPr/>
            <p:nvPr/>
          </p:nvSpPr>
          <p:spPr>
            <a:xfrm>
              <a:off x="0" y="0"/>
              <a:ext cx="4399071" cy="1100876"/>
            </a:xfrm>
            <a:custGeom>
              <a:avLst/>
              <a:gdLst/>
              <a:ahLst/>
              <a:cxnLst/>
              <a:rect l="l" t="t" r="r" b="b"/>
              <a:pathLst>
                <a:path w="4399071" h="1100876">
                  <a:moveTo>
                    <a:pt x="0" y="0"/>
                  </a:moveTo>
                  <a:lnTo>
                    <a:pt x="4399071" y="0"/>
                  </a:lnTo>
                  <a:lnTo>
                    <a:pt x="4399071" y="1100876"/>
                  </a:lnTo>
                  <a:lnTo>
                    <a:pt x="0" y="1100876"/>
                  </a:lnTo>
                  <a:close/>
                </a:path>
              </a:pathLst>
            </a:custGeom>
            <a:solidFill>
              <a:srgbClr val="3884FD"/>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3359"/>
                </a:lnSpc>
              </a:pPr>
              <a:endParaRPr>
                <a:solidFill>
                  <a:prstClr val="black"/>
                </a:solidFill>
              </a:endParaRPr>
            </a:p>
          </p:txBody>
        </p:sp>
      </p:grpSp>
      <p:grpSp>
        <p:nvGrpSpPr>
          <p:cNvPr id="25" name="Group 25"/>
          <p:cNvGrpSpPr/>
          <p:nvPr/>
        </p:nvGrpSpPr>
        <p:grpSpPr>
          <a:xfrm>
            <a:off x="-691243" y="9772650"/>
            <a:ext cx="19670486" cy="1079985"/>
            <a:chOff x="0" y="0"/>
            <a:chExt cx="5180704" cy="284441"/>
          </a:xfrm>
        </p:grpSpPr>
        <p:sp>
          <p:nvSpPr>
            <p:cNvPr id="26" name="Freeform 26"/>
            <p:cNvSpPr/>
            <p:nvPr/>
          </p:nvSpPr>
          <p:spPr>
            <a:xfrm>
              <a:off x="0" y="0"/>
              <a:ext cx="5180704" cy="284441"/>
            </a:xfrm>
            <a:custGeom>
              <a:avLst/>
              <a:gdLst/>
              <a:ahLst/>
              <a:cxnLst/>
              <a:rect l="l" t="t" r="r" b="b"/>
              <a:pathLst>
                <a:path w="5180704" h="284441">
                  <a:moveTo>
                    <a:pt x="0" y="0"/>
                  </a:moveTo>
                  <a:lnTo>
                    <a:pt x="5180704" y="0"/>
                  </a:lnTo>
                  <a:lnTo>
                    <a:pt x="5180704" y="284441"/>
                  </a:lnTo>
                  <a:lnTo>
                    <a:pt x="0" y="284441"/>
                  </a:lnTo>
                  <a:close/>
                </a:path>
              </a:pathLst>
            </a:custGeom>
            <a:solidFill>
              <a:srgbClr val="F8DC52"/>
            </a:solidFill>
          </p:spPr>
        </p:sp>
        <p:sp>
          <p:nvSpPr>
            <p:cNvPr id="27" name="TextBox 27"/>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8" name="TextBox 27"/>
          <p:cNvSpPr txBox="1"/>
          <p:nvPr/>
        </p:nvSpPr>
        <p:spPr>
          <a:xfrm>
            <a:off x="3902513" y="393509"/>
            <a:ext cx="11201400" cy="830997"/>
          </a:xfrm>
          <a:prstGeom prst="rect">
            <a:avLst/>
          </a:prstGeom>
          <a:noFill/>
        </p:spPr>
        <p:txBody>
          <a:bodyPr wrap="square" rtlCol="0">
            <a:spAutoFit/>
          </a:bodyPr>
          <a:lstStyle/>
          <a:p>
            <a:pPr algn="ctr"/>
            <a:r>
              <a:rPr lang="en-US" sz="4800" b="1" dirty="0" smtClean="0">
                <a:solidFill>
                  <a:prstClr val="white"/>
                </a:solidFill>
                <a:latin typeface="Arial" panose="020B0604020202020204" pitchFamily="34" charset="0"/>
                <a:cs typeface="Arial" panose="020B0604020202020204" pitchFamily="34" charset="0"/>
              </a:rPr>
              <a:t>6. </a:t>
            </a:r>
            <a:r>
              <a:rPr lang="en-US" sz="4800" b="1" dirty="0" err="1" smtClean="0">
                <a:solidFill>
                  <a:prstClr val="white"/>
                </a:solidFill>
                <a:latin typeface="Arial" panose="020B0604020202020204" pitchFamily="34" charset="0"/>
                <a:cs typeface="Arial" panose="020B0604020202020204" pitchFamily="34" charset="0"/>
              </a:rPr>
              <a:t>Nghiệm</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của</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đa</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thức</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một</a:t>
            </a:r>
            <a:r>
              <a:rPr lang="en-US" sz="4800" b="1" dirty="0" smtClean="0">
                <a:solidFill>
                  <a:prstClr val="white"/>
                </a:solidFill>
                <a:latin typeface="Arial" panose="020B0604020202020204" pitchFamily="34" charset="0"/>
                <a:cs typeface="Arial" panose="020B0604020202020204" pitchFamily="34" charset="0"/>
              </a:rPr>
              <a:t> </a:t>
            </a:r>
            <a:r>
              <a:rPr lang="en-US" sz="4800" b="1" dirty="0" err="1" smtClean="0">
                <a:solidFill>
                  <a:prstClr val="white"/>
                </a:solidFill>
                <a:latin typeface="Arial" panose="020B0604020202020204" pitchFamily="34" charset="0"/>
                <a:cs typeface="Arial" panose="020B0604020202020204" pitchFamily="34" charset="0"/>
              </a:rPr>
              <a:t>biến</a:t>
            </a:r>
            <a:endParaRPr lang="en-US" sz="4800" b="1" dirty="0">
              <a:solidFill>
                <a:prstClr val="white"/>
              </a:solidFill>
              <a:latin typeface="Arial" panose="020B0604020202020204" pitchFamily="34" charset="0"/>
              <a:cs typeface="Arial" panose="020B0604020202020204" pitchFamily="34" charset="0"/>
            </a:endParaRPr>
          </a:p>
        </p:txBody>
      </p:sp>
      <p:sp>
        <p:nvSpPr>
          <p:cNvPr id="5" name="Rectangle 4"/>
          <p:cNvSpPr/>
          <p:nvPr/>
        </p:nvSpPr>
        <p:spPr>
          <a:xfrm>
            <a:off x="2253940" y="1772527"/>
            <a:ext cx="8888972" cy="738664"/>
          </a:xfrm>
          <a:prstGeom prst="rect">
            <a:avLst/>
          </a:prstGeom>
        </p:spPr>
        <p:txBody>
          <a:bodyPr wrap="none">
            <a:spAutoFit/>
          </a:bodyPr>
          <a:lstStyle/>
          <a:p>
            <a:r>
              <a:rPr lang="en-US" sz="4200" b="1" dirty="0" err="1" smtClean="0">
                <a:solidFill>
                  <a:srgbClr val="C00000"/>
                </a:solidFill>
                <a:latin typeface="Arial" panose="020B0604020202020204" pitchFamily="34" charset="0"/>
                <a:cs typeface="Arial" panose="020B0604020202020204" pitchFamily="34" charset="0"/>
              </a:rPr>
              <a:t>Giá</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trị</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và</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nghiệm</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của</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một</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đa</a:t>
            </a:r>
            <a:r>
              <a:rPr lang="en-US" sz="4200" b="1" dirty="0">
                <a:solidFill>
                  <a:srgbClr val="C00000"/>
                </a:solidFill>
                <a:latin typeface="Arial" panose="020B0604020202020204" pitchFamily="34" charset="0"/>
                <a:cs typeface="Arial" panose="020B0604020202020204" pitchFamily="34" charset="0"/>
              </a:rPr>
              <a:t> </a:t>
            </a:r>
            <a:r>
              <a:rPr lang="en-US" sz="4200" b="1" dirty="0" err="1">
                <a:solidFill>
                  <a:srgbClr val="C00000"/>
                </a:solidFill>
                <a:latin typeface="Arial" panose="020B0604020202020204" pitchFamily="34" charset="0"/>
                <a:cs typeface="Arial" panose="020B0604020202020204" pitchFamily="34" charset="0"/>
              </a:rPr>
              <a:t>thức</a:t>
            </a:r>
            <a:endParaRPr lang="en-US" sz="4200" b="1" dirty="0">
              <a:solidFill>
                <a:srgbClr val="C00000"/>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789" y="1514417"/>
            <a:ext cx="1560711" cy="1560711"/>
          </a:xfrm>
          <a:prstGeom prst="rect">
            <a:avLst/>
          </a:prstGeom>
        </p:spPr>
      </p:pic>
      <p:cxnSp>
        <p:nvCxnSpPr>
          <p:cNvPr id="14" name="Straight Connector 13"/>
          <p:cNvCxnSpPr/>
          <p:nvPr/>
        </p:nvCxnSpPr>
        <p:spPr>
          <a:xfrm>
            <a:off x="1509144" y="2476500"/>
            <a:ext cx="0" cy="7296150"/>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1504064" y="3595868"/>
            <a:ext cx="1834360" cy="1067692"/>
            <a:chOff x="1518440" y="4152008"/>
            <a:chExt cx="1834360" cy="1067692"/>
          </a:xfrm>
        </p:grpSpPr>
        <p:sp>
          <p:nvSpPr>
            <p:cNvPr id="24" name="Snip Single Corner Rectangle 23"/>
            <p:cNvSpPr/>
            <p:nvPr/>
          </p:nvSpPr>
          <p:spPr>
            <a:xfrm>
              <a:off x="1518440" y="4152008"/>
              <a:ext cx="1834360" cy="1067692"/>
            </a:xfrm>
            <a:prstGeom prst="snip1Rect">
              <a:avLst>
                <a:gd name="adj" fmla="val 45000"/>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4200" b="1" dirty="0">
                <a:solidFill>
                  <a:schemeClr val="bg1"/>
                </a:solidFill>
                <a:latin typeface="Arial" panose="020B0604020202020204" pitchFamily="34" charset="0"/>
                <a:cs typeface="Arial" panose="020B0604020202020204" pitchFamily="34" charset="0"/>
              </a:endParaRPr>
            </a:p>
          </p:txBody>
        </p:sp>
        <p:sp>
          <p:nvSpPr>
            <p:cNvPr id="30" name="TextBox 29"/>
            <p:cNvSpPr txBox="1"/>
            <p:nvPr/>
          </p:nvSpPr>
          <p:spPr>
            <a:xfrm>
              <a:off x="1749820" y="4329643"/>
              <a:ext cx="13716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HĐ4</a:t>
              </a:r>
              <a:endParaRPr lang="en-US" sz="4200" b="1" dirty="0">
                <a:solidFill>
                  <a:schemeClr val="bg1"/>
                </a:solidFill>
                <a:latin typeface="Arial" panose="020B0604020202020204" pitchFamily="34" charset="0"/>
                <a:cs typeface="Arial" panose="020B0604020202020204" pitchFamily="34" charset="0"/>
              </a:endParaRPr>
            </a:p>
          </p:txBody>
        </p:sp>
      </p:grpSp>
      <p:sp>
        <p:nvSpPr>
          <p:cNvPr id="12" name="Rectangle 11"/>
          <p:cNvSpPr/>
          <p:nvPr/>
        </p:nvSpPr>
        <p:spPr>
          <a:xfrm>
            <a:off x="2394857" y="2575830"/>
            <a:ext cx="14623143" cy="1061829"/>
          </a:xfrm>
          <a:prstGeom prst="rect">
            <a:avLst/>
          </a:prstGeom>
        </p:spPr>
        <p:txBody>
          <a:bodyPr wrap="square">
            <a:spAutoFit/>
          </a:bodyPr>
          <a:lstStyle/>
          <a:p>
            <a:pPr algn="ctr" fontAlgn="base">
              <a:lnSpc>
                <a:spcPct val="150000"/>
              </a:lnSpc>
              <a:spcBef>
                <a:spcPts val="600"/>
              </a:spcBef>
              <a:spcAft>
                <a:spcPts val="600"/>
              </a:spcAft>
            </a:pPr>
            <a:r>
              <a:rPr lang="nl-NL" sz="4200" b="1"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G(x</a:t>
            </a:r>
            <a:r>
              <a:rPr lang="nl-NL" sz="4200" b="1" dirty="0">
                <a:solidFill>
                  <a:srgbClr val="000000"/>
                </a:solidFill>
                <a:latin typeface="Arial" panose="020B0604020202020204" pitchFamily="34" charset="0"/>
                <a:ea typeface="Times New Roman" panose="02020603050405020304" pitchFamily="18" charset="0"/>
                <a:cs typeface="Arial" panose="020B0604020202020204" pitchFamily="34" charset="0"/>
              </a:rPr>
              <a:t>) =  x</a:t>
            </a:r>
            <a:r>
              <a:rPr lang="nl-NL" sz="4200" b="1"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r>
              <a:rPr lang="nl-NL" sz="4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- 4. </a:t>
            </a:r>
            <a:endParaRPr lang="en-US" sz="42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13" name="Rectangle 12"/>
          <p:cNvSpPr/>
          <p:nvPr/>
        </p:nvSpPr>
        <p:spPr>
          <a:xfrm>
            <a:off x="3564723" y="3808136"/>
            <a:ext cx="11221342"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Tính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giá</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trị</a:t>
            </a:r>
            <a:r>
              <a:rPr lang="en-US" sz="4200" dirty="0">
                <a:latin typeface="Arial" panose="020B0604020202020204" pitchFamily="34" charset="0"/>
                <a:cs typeface="Arial" panose="020B0604020202020204" pitchFamily="34" charset="0"/>
              </a:rPr>
              <a:t> G(−2); G(−1); G(0); G(1); G(2).</a:t>
            </a:r>
          </a:p>
        </p:txBody>
      </p:sp>
      <p:grpSp>
        <p:nvGrpSpPr>
          <p:cNvPr id="29" name="Group 28"/>
          <p:cNvGrpSpPr/>
          <p:nvPr/>
        </p:nvGrpSpPr>
        <p:grpSpPr>
          <a:xfrm>
            <a:off x="1512308" y="7597350"/>
            <a:ext cx="1834360" cy="1067692"/>
            <a:chOff x="1518440" y="4152008"/>
            <a:chExt cx="1834360" cy="1067692"/>
          </a:xfrm>
        </p:grpSpPr>
        <p:sp>
          <p:nvSpPr>
            <p:cNvPr id="32" name="Snip Single Corner Rectangle 31"/>
            <p:cNvSpPr/>
            <p:nvPr/>
          </p:nvSpPr>
          <p:spPr>
            <a:xfrm>
              <a:off x="1518440" y="4152008"/>
              <a:ext cx="1834360" cy="1067692"/>
            </a:xfrm>
            <a:prstGeom prst="snip1Rect">
              <a:avLst>
                <a:gd name="adj" fmla="val 45000"/>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4200" b="1" dirty="0">
                <a:solidFill>
                  <a:schemeClr val="bg1"/>
                </a:solidFill>
                <a:latin typeface="Arial" panose="020B0604020202020204" pitchFamily="34" charset="0"/>
                <a:cs typeface="Arial" panose="020B0604020202020204" pitchFamily="34" charset="0"/>
              </a:endParaRPr>
            </a:p>
          </p:txBody>
        </p:sp>
        <p:sp>
          <p:nvSpPr>
            <p:cNvPr id="33" name="TextBox 32"/>
            <p:cNvSpPr txBox="1"/>
            <p:nvPr/>
          </p:nvSpPr>
          <p:spPr>
            <a:xfrm>
              <a:off x="1749820" y="4329643"/>
              <a:ext cx="1371600" cy="738664"/>
            </a:xfrm>
            <a:prstGeom prst="rect">
              <a:avLst/>
            </a:prstGeom>
            <a:noFill/>
          </p:spPr>
          <p:txBody>
            <a:bodyPr wrap="square" rtlCol="0">
              <a:spAutoFit/>
            </a:bodyPr>
            <a:lstStyle/>
            <a:p>
              <a:pPr algn="ctr"/>
              <a:r>
                <a:rPr lang="en-US" sz="4200" b="1" dirty="0" smtClean="0">
                  <a:solidFill>
                    <a:schemeClr val="bg1"/>
                  </a:solidFill>
                  <a:latin typeface="Arial" panose="020B0604020202020204" pitchFamily="34" charset="0"/>
                  <a:cs typeface="Arial" panose="020B0604020202020204" pitchFamily="34" charset="0"/>
                </a:rPr>
                <a:t>HĐ5</a:t>
              </a:r>
              <a:endParaRPr lang="en-US" sz="4200" b="1" dirty="0">
                <a:solidFill>
                  <a:schemeClr val="bg1"/>
                </a:solidFill>
                <a:latin typeface="Arial" panose="020B0604020202020204" pitchFamily="34" charset="0"/>
                <a:cs typeface="Arial" panose="020B0604020202020204" pitchFamily="34" charset="0"/>
              </a:endParaRPr>
            </a:p>
          </p:txBody>
        </p:sp>
      </p:grpSp>
      <p:sp>
        <p:nvSpPr>
          <p:cNvPr id="19" name="Rectangle 18"/>
          <p:cNvSpPr/>
          <p:nvPr/>
        </p:nvSpPr>
        <p:spPr>
          <a:xfrm>
            <a:off x="3709532" y="7774985"/>
            <a:ext cx="11192488"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Với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giá</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trị</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nào</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x </a:t>
            </a:r>
            <a:r>
              <a:rPr lang="en-US" sz="4200" dirty="0" err="1">
                <a:latin typeface="Arial" panose="020B0604020202020204" pitchFamily="34" charset="0"/>
                <a:cs typeface="Arial" panose="020B0604020202020204" pitchFamily="34" charset="0"/>
              </a:rPr>
              <a:t>thì</a:t>
            </a:r>
            <a:r>
              <a:rPr lang="en-US" sz="4200" dirty="0">
                <a:latin typeface="Arial" panose="020B0604020202020204" pitchFamily="34" charset="0"/>
                <a:cs typeface="Arial" panose="020B0604020202020204" pitchFamily="34" charset="0"/>
              </a:rPr>
              <a:t> G(x) </a:t>
            </a:r>
            <a:r>
              <a:rPr lang="en-US" sz="4200" dirty="0" err="1">
                <a:latin typeface="Arial" panose="020B0604020202020204" pitchFamily="34" charset="0"/>
                <a:cs typeface="Arial" panose="020B0604020202020204" pitchFamily="34" charset="0"/>
              </a:rPr>
              <a:t>có</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giá</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trị</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bằng</a:t>
            </a:r>
            <a:r>
              <a:rPr lang="en-US" sz="4200" dirty="0">
                <a:latin typeface="Arial" panose="020B0604020202020204" pitchFamily="34" charset="0"/>
                <a:cs typeface="Arial" panose="020B0604020202020204" pitchFamily="34" charset="0"/>
              </a:rPr>
              <a:t> 0?</a:t>
            </a:r>
          </a:p>
        </p:txBody>
      </p:sp>
      <p:sp>
        <p:nvSpPr>
          <p:cNvPr id="31" name="Oval Callout 30"/>
          <p:cNvSpPr/>
          <p:nvPr/>
        </p:nvSpPr>
        <p:spPr>
          <a:xfrm>
            <a:off x="2175675" y="5057670"/>
            <a:ext cx="1879225" cy="1217889"/>
          </a:xfrm>
          <a:prstGeom prst="wedgeEllipseCallout">
            <a:avLst>
              <a:gd name="adj1" fmla="val 30723"/>
              <a:gd name="adj2" fmla="val 57794"/>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6" name="Rectangle 5"/>
          <p:cNvSpPr/>
          <p:nvPr/>
        </p:nvSpPr>
        <p:spPr>
          <a:xfrm>
            <a:off x="4495800" y="4686304"/>
            <a:ext cx="5410757" cy="3000821"/>
          </a:xfrm>
          <a:prstGeom prst="rect">
            <a:avLst/>
          </a:prstGeom>
        </p:spPr>
        <p:txBody>
          <a:bodyPr wrap="square">
            <a:spAutoFit/>
          </a:bodyPr>
          <a:lstStyle/>
          <a:p>
            <a:pPr>
              <a:lnSpc>
                <a:spcPct val="150000"/>
              </a:lnSpc>
            </a:pPr>
            <a:r>
              <a:rPr lang="nn-NO" sz="4200" dirty="0" smtClean="0">
                <a:latin typeface="Arial" panose="020B0604020202020204" pitchFamily="34" charset="0"/>
                <a:cs typeface="Arial" panose="020B0604020202020204" pitchFamily="34" charset="0"/>
              </a:rPr>
              <a:t>G</a:t>
            </a:r>
            <a:r>
              <a:rPr lang="nn-NO" sz="4200" dirty="0">
                <a:latin typeface="Arial" panose="020B0604020202020204" pitchFamily="34" charset="0"/>
                <a:cs typeface="Arial" panose="020B0604020202020204" pitchFamily="34" charset="0"/>
              </a:rPr>
              <a:t>(-2</a:t>
            </a:r>
            <a:r>
              <a:rPr lang="nn-NO" sz="4200" dirty="0" smtClean="0">
                <a:latin typeface="Arial" panose="020B0604020202020204" pitchFamily="34" charset="0"/>
                <a:cs typeface="Arial" panose="020B0604020202020204" pitchFamily="34" charset="0"/>
              </a:rPr>
              <a:t>) = (-2)</a:t>
            </a:r>
            <a:r>
              <a:rPr lang="nn-NO" sz="4200" baseline="30000" dirty="0" smtClean="0">
                <a:latin typeface="Arial" panose="020B0604020202020204" pitchFamily="34" charset="0"/>
                <a:cs typeface="Arial" panose="020B0604020202020204" pitchFamily="34" charset="0"/>
              </a:rPr>
              <a:t>2</a:t>
            </a:r>
            <a:r>
              <a:rPr lang="nn-NO" sz="4200" dirty="0" smtClean="0">
                <a:latin typeface="Arial" panose="020B0604020202020204" pitchFamily="34" charset="0"/>
                <a:cs typeface="Arial" panose="020B0604020202020204" pitchFamily="34" charset="0"/>
              </a:rPr>
              <a:t> - 4 = 0 </a:t>
            </a:r>
            <a:endParaRPr lang="nn-NO" sz="4200" dirty="0">
              <a:latin typeface="Arial" panose="020B0604020202020204" pitchFamily="34" charset="0"/>
              <a:cs typeface="Arial" panose="020B0604020202020204" pitchFamily="34" charset="0"/>
            </a:endParaRPr>
          </a:p>
          <a:p>
            <a:pPr>
              <a:lnSpc>
                <a:spcPct val="150000"/>
              </a:lnSpc>
            </a:pPr>
            <a:r>
              <a:rPr lang="nn-NO" sz="4200" dirty="0" smtClean="0">
                <a:latin typeface="Arial" panose="020B0604020202020204" pitchFamily="34" charset="0"/>
                <a:cs typeface="Arial" panose="020B0604020202020204" pitchFamily="34" charset="0"/>
              </a:rPr>
              <a:t>G</a:t>
            </a:r>
            <a:r>
              <a:rPr lang="nn-NO" sz="4200" dirty="0">
                <a:latin typeface="Arial" panose="020B0604020202020204" pitchFamily="34" charset="0"/>
                <a:cs typeface="Arial" panose="020B0604020202020204" pitchFamily="34" charset="0"/>
              </a:rPr>
              <a:t>(-1</a:t>
            </a:r>
            <a:r>
              <a:rPr lang="nn-NO" sz="4200" dirty="0" smtClean="0">
                <a:latin typeface="Arial" panose="020B0604020202020204" pitchFamily="34" charset="0"/>
                <a:cs typeface="Arial" panose="020B0604020202020204" pitchFamily="34" charset="0"/>
              </a:rPr>
              <a:t>) = (-1)</a:t>
            </a:r>
            <a:r>
              <a:rPr lang="nn-NO" sz="4200" baseline="30000" dirty="0" smtClean="0">
                <a:latin typeface="Arial" panose="020B0604020202020204" pitchFamily="34" charset="0"/>
                <a:cs typeface="Arial" panose="020B0604020202020204" pitchFamily="34" charset="0"/>
              </a:rPr>
              <a:t>2</a:t>
            </a:r>
            <a:r>
              <a:rPr lang="nn-NO" sz="4200" dirty="0" smtClean="0">
                <a:latin typeface="Arial" panose="020B0604020202020204" pitchFamily="34" charset="0"/>
                <a:cs typeface="Arial" panose="020B0604020202020204" pitchFamily="34" charset="0"/>
              </a:rPr>
              <a:t> - 4 = -</a:t>
            </a:r>
            <a:r>
              <a:rPr lang="nn-NO" sz="4200" dirty="0">
                <a:latin typeface="Arial" panose="020B0604020202020204" pitchFamily="34" charset="0"/>
                <a:cs typeface="Arial" panose="020B0604020202020204" pitchFamily="34" charset="0"/>
              </a:rPr>
              <a:t>3 </a:t>
            </a:r>
          </a:p>
          <a:p>
            <a:pPr>
              <a:lnSpc>
                <a:spcPct val="150000"/>
              </a:lnSpc>
            </a:pPr>
            <a:r>
              <a:rPr lang="nn-NO" sz="4200" dirty="0" smtClean="0">
                <a:latin typeface="Arial" panose="020B0604020202020204" pitchFamily="34" charset="0"/>
                <a:cs typeface="Arial" panose="020B0604020202020204" pitchFamily="34" charset="0"/>
              </a:rPr>
              <a:t>G(0) = (0)</a:t>
            </a:r>
            <a:r>
              <a:rPr lang="nn-NO" sz="4200" baseline="30000" dirty="0">
                <a:latin typeface="Arial" panose="020B0604020202020204" pitchFamily="34" charset="0"/>
                <a:cs typeface="Arial" panose="020B0604020202020204" pitchFamily="34" charset="0"/>
              </a:rPr>
              <a:t>2</a:t>
            </a:r>
            <a:r>
              <a:rPr lang="nn-NO" sz="4200" dirty="0" smtClean="0">
                <a:latin typeface="Arial" panose="020B0604020202020204" pitchFamily="34" charset="0"/>
                <a:cs typeface="Arial" panose="020B0604020202020204" pitchFamily="34" charset="0"/>
              </a:rPr>
              <a:t> </a:t>
            </a:r>
            <a:r>
              <a:rPr lang="nn-NO" sz="4200" dirty="0">
                <a:latin typeface="Arial" panose="020B0604020202020204" pitchFamily="34" charset="0"/>
                <a:cs typeface="Arial" panose="020B0604020202020204" pitchFamily="34" charset="0"/>
              </a:rPr>
              <a:t>-</a:t>
            </a:r>
            <a:r>
              <a:rPr lang="nn-NO" sz="4200" baseline="30000" dirty="0" smtClean="0">
                <a:latin typeface="Arial" panose="020B0604020202020204" pitchFamily="34" charset="0"/>
                <a:cs typeface="Arial" panose="020B0604020202020204" pitchFamily="34" charset="0"/>
              </a:rPr>
              <a:t> </a:t>
            </a:r>
            <a:r>
              <a:rPr lang="nn-NO" sz="4200" dirty="0" smtClean="0">
                <a:latin typeface="Arial" panose="020B0604020202020204" pitchFamily="34" charset="0"/>
                <a:cs typeface="Arial" panose="020B0604020202020204" pitchFamily="34" charset="0"/>
              </a:rPr>
              <a:t>4 = -</a:t>
            </a:r>
            <a:r>
              <a:rPr lang="nn-NO" sz="4200" dirty="0">
                <a:latin typeface="Arial" panose="020B0604020202020204" pitchFamily="34" charset="0"/>
                <a:cs typeface="Arial" panose="020B0604020202020204" pitchFamily="34" charset="0"/>
              </a:rPr>
              <a:t>4 </a:t>
            </a:r>
          </a:p>
        </p:txBody>
      </p:sp>
      <p:sp>
        <p:nvSpPr>
          <p:cNvPr id="7" name="Rectangle 6"/>
          <p:cNvSpPr/>
          <p:nvPr/>
        </p:nvSpPr>
        <p:spPr>
          <a:xfrm>
            <a:off x="10355701" y="4694252"/>
            <a:ext cx="5190058" cy="2677656"/>
          </a:xfrm>
          <a:prstGeom prst="rect">
            <a:avLst/>
          </a:prstGeom>
        </p:spPr>
        <p:txBody>
          <a:bodyPr wrap="square">
            <a:spAutoFit/>
          </a:bodyPr>
          <a:lstStyle/>
          <a:p>
            <a:pPr lvl="0">
              <a:lnSpc>
                <a:spcPct val="200000"/>
              </a:lnSpc>
            </a:pPr>
            <a:r>
              <a:rPr lang="nn-NO" sz="4200" dirty="0">
                <a:solidFill>
                  <a:prstClr val="black"/>
                </a:solidFill>
                <a:latin typeface="Arial" panose="020B0604020202020204" pitchFamily="34" charset="0"/>
                <a:cs typeface="Arial" panose="020B0604020202020204" pitchFamily="34" charset="0"/>
              </a:rPr>
              <a:t>G(1) = (1)</a:t>
            </a:r>
            <a:r>
              <a:rPr lang="nn-NO" sz="4200" baseline="30000" dirty="0">
                <a:solidFill>
                  <a:prstClr val="black"/>
                </a:solidFill>
                <a:latin typeface="Arial" panose="020B0604020202020204" pitchFamily="34" charset="0"/>
                <a:cs typeface="Arial" panose="020B0604020202020204" pitchFamily="34" charset="0"/>
              </a:rPr>
              <a:t>2</a:t>
            </a:r>
            <a:r>
              <a:rPr lang="nn-NO" sz="4200" dirty="0">
                <a:solidFill>
                  <a:prstClr val="black"/>
                </a:solidFill>
                <a:latin typeface="Arial" panose="020B0604020202020204" pitchFamily="34" charset="0"/>
                <a:cs typeface="Arial" panose="020B0604020202020204" pitchFamily="34" charset="0"/>
              </a:rPr>
              <a:t> - 4 = -3 </a:t>
            </a:r>
          </a:p>
          <a:p>
            <a:pPr lvl="0">
              <a:lnSpc>
                <a:spcPct val="200000"/>
              </a:lnSpc>
            </a:pPr>
            <a:r>
              <a:rPr lang="nn-NO" sz="4200" dirty="0">
                <a:solidFill>
                  <a:prstClr val="black"/>
                </a:solidFill>
                <a:latin typeface="Arial" panose="020B0604020202020204" pitchFamily="34" charset="0"/>
                <a:cs typeface="Arial" panose="020B0604020202020204" pitchFamily="34" charset="0"/>
              </a:rPr>
              <a:t>G(2) = (2)</a:t>
            </a:r>
            <a:r>
              <a:rPr lang="nn-NO" sz="4200" baseline="30000" dirty="0">
                <a:solidFill>
                  <a:prstClr val="black"/>
                </a:solidFill>
                <a:latin typeface="Arial" panose="020B0604020202020204" pitchFamily="34" charset="0"/>
                <a:cs typeface="Arial" panose="020B0604020202020204" pitchFamily="34" charset="0"/>
              </a:rPr>
              <a:t>2</a:t>
            </a:r>
            <a:r>
              <a:rPr lang="nn-NO" sz="4200" dirty="0">
                <a:solidFill>
                  <a:prstClr val="black"/>
                </a:solidFill>
                <a:latin typeface="Arial" panose="020B0604020202020204" pitchFamily="34" charset="0"/>
                <a:cs typeface="Arial" panose="020B0604020202020204" pitchFamily="34" charset="0"/>
              </a:rPr>
              <a:t> - 4 = 0 </a:t>
            </a:r>
          </a:p>
        </p:txBody>
      </p:sp>
      <p:sp>
        <p:nvSpPr>
          <p:cNvPr id="8" name="Rectangle 7"/>
          <p:cNvSpPr/>
          <p:nvPr/>
        </p:nvSpPr>
        <p:spPr>
          <a:xfrm>
            <a:off x="2120611" y="8840761"/>
            <a:ext cx="15571892" cy="738664"/>
          </a:xfrm>
          <a:prstGeom prst="rect">
            <a:avLst/>
          </a:prstGeom>
        </p:spPr>
        <p:txBody>
          <a:bodyPr wrap="none">
            <a:spAutoFit/>
          </a:bodyPr>
          <a:lstStyle/>
          <a:p>
            <a:r>
              <a:rPr lang="en-US" sz="4200" dirty="0" err="1">
                <a:latin typeface="Arial" panose="020B0604020202020204" pitchFamily="34" charset="0"/>
                <a:cs typeface="Arial" panose="020B0604020202020204" pitchFamily="34" charset="0"/>
              </a:rPr>
              <a:t>Từ</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kết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quả</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b="1" dirty="0">
                <a:latin typeface="Arial" panose="020B0604020202020204" pitchFamily="34" charset="0"/>
                <a:cs typeface="Arial" panose="020B0604020202020204" pitchFamily="34" charset="0"/>
              </a:rPr>
              <a:t>HĐ4</a:t>
            </a:r>
            <a:r>
              <a:rPr lang="en-US" sz="4200" dirty="0">
                <a:latin typeface="Arial" panose="020B0604020202020204" pitchFamily="34" charset="0"/>
                <a:cs typeface="Arial" panose="020B0604020202020204" pitchFamily="34" charset="0"/>
              </a:rPr>
              <a:t>, ta </a:t>
            </a:r>
            <a:r>
              <a:rPr lang="en-US" sz="4200" dirty="0" err="1">
                <a:latin typeface="Arial" panose="020B0604020202020204" pitchFamily="34" charset="0"/>
                <a:cs typeface="Arial" panose="020B0604020202020204" pitchFamily="34" charset="0"/>
              </a:rPr>
              <a:t>thấy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với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giá</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trị</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x = 2 </a:t>
            </a:r>
            <a:r>
              <a:rPr lang="en-US" sz="4200" dirty="0" err="1">
                <a:latin typeface="Arial" panose="020B0604020202020204" pitchFamily="34" charset="0"/>
                <a:cs typeface="Arial" panose="020B0604020202020204" pitchFamily="34" charset="0"/>
              </a:rPr>
              <a:t>và</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x = -</a:t>
            </a:r>
            <a:r>
              <a:rPr lang="en-US" sz="4200" dirty="0">
                <a:latin typeface="Arial" panose="020B0604020202020204" pitchFamily="34" charset="0"/>
                <a:cs typeface="Arial" panose="020B0604020202020204" pitchFamily="34" charset="0"/>
              </a:rPr>
              <a:t>2 </a:t>
            </a:r>
            <a:r>
              <a:rPr lang="en-US" sz="4200" dirty="0" err="1">
                <a:latin typeface="Arial" panose="020B0604020202020204" pitchFamily="34" charset="0"/>
                <a:cs typeface="Arial" panose="020B0604020202020204" pitchFamily="34" charset="0"/>
              </a:rPr>
              <a:t>thì</a:t>
            </a:r>
            <a:r>
              <a:rPr lang="en-US" sz="4200" dirty="0">
                <a:latin typeface="Arial" panose="020B0604020202020204" pitchFamily="34" charset="0"/>
                <a:cs typeface="Arial" panose="020B0604020202020204" pitchFamily="34" charset="0"/>
              </a:rPr>
              <a:t> G(x</a:t>
            </a:r>
            <a:r>
              <a:rPr lang="en-US" sz="4200" dirty="0" smtClean="0">
                <a:latin typeface="Arial" panose="020B0604020202020204" pitchFamily="34" charset="0"/>
                <a:cs typeface="Arial" panose="020B0604020202020204" pitchFamily="34" charset="0"/>
              </a:rPr>
              <a:t>) = 0</a:t>
            </a:r>
            <a:endParaRPr lang="en-US" sz="4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921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barn(inVertical)">
                                      <p:cBhvr>
                                        <p:cTn id="14" dur="500"/>
                                        <p:tgtEl>
                                          <p:spTgt spid="2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barn(inVertical)">
                                      <p:cBhvr>
                                        <p:cTn id="35" dur="500"/>
                                        <p:tgtEl>
                                          <p:spTgt spid="2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9" grpId="0"/>
      <p:bldP spid="31" grpId="0" animBg="1"/>
      <p:bldP spid="6" grpId="0"/>
      <p:bldP spid="7"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154221" y="400985"/>
            <a:ext cx="14630400" cy="3000821"/>
            <a:chOff x="3124200" y="648047"/>
            <a:chExt cx="14630400" cy="3000821"/>
          </a:xfrm>
        </p:grpSpPr>
        <p:sp>
          <p:nvSpPr>
            <p:cNvPr id="2" name="Snip Single Corner Rectangle 1"/>
            <p:cNvSpPr/>
            <p:nvPr/>
          </p:nvSpPr>
          <p:spPr>
            <a:xfrm>
              <a:off x="3124200" y="648047"/>
              <a:ext cx="14630400" cy="3000821"/>
            </a:xfrm>
            <a:prstGeom prst="snip1Rect">
              <a:avLst>
                <a:gd name="adj" fmla="val 21879"/>
              </a:avLst>
            </a:prstGeom>
            <a:solidFill>
              <a:srgbClr val="F8DC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800600" y="648047"/>
              <a:ext cx="12351753" cy="3000821"/>
            </a:xfrm>
            <a:prstGeom prst="rect">
              <a:avLst/>
            </a:prstGeom>
          </p:spPr>
          <p:txBody>
            <a:bodyPr wrap="square">
              <a:spAutoFit/>
            </a:bodyPr>
            <a:lstStyle/>
            <a:p>
              <a:pPr algn="just">
                <a:lnSpc>
                  <a:spcPct val="150000"/>
                </a:lnSpc>
              </a:pPr>
              <a:r>
                <a:rPr lang="en-US" sz="4200" dirty="0" err="1">
                  <a:latin typeface="Arial" panose="020B0604020202020204" pitchFamily="34" charset="0"/>
                  <a:cs typeface="Arial" panose="020B0604020202020204" pitchFamily="34" charset="0"/>
                </a:rPr>
                <a:t>Nếu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tại</a:t>
              </a:r>
              <a:r>
                <a:rPr lang="en-US" sz="4200" dirty="0">
                  <a:latin typeface="Arial" panose="020B0604020202020204" pitchFamily="34" charset="0"/>
                  <a:cs typeface="Arial" panose="020B0604020202020204" pitchFamily="34" charset="0"/>
                </a:rPr>
                <a:t> x = a, </a:t>
              </a:r>
              <a:r>
                <a:rPr lang="en-US" sz="4200" dirty="0" err="1">
                  <a:latin typeface="Arial" panose="020B0604020202020204" pitchFamily="34" charset="0"/>
                  <a:cs typeface="Arial" panose="020B0604020202020204" pitchFamily="34" charset="0"/>
                </a:rPr>
                <a:t>đa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F(x) </a:t>
              </a:r>
              <a:r>
                <a:rPr lang="en-US" sz="4200" dirty="0" err="1">
                  <a:latin typeface="Arial" panose="020B0604020202020204" pitchFamily="34" charset="0"/>
                  <a:cs typeface="Arial" panose="020B0604020202020204" pitchFamily="34" charset="0"/>
                </a:rPr>
                <a:t>có</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giá</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trị</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bằng</a:t>
              </a:r>
              <a:r>
                <a:rPr lang="en-US" sz="4200" dirty="0">
                  <a:latin typeface="Arial" panose="020B0604020202020204" pitchFamily="34" charset="0"/>
                  <a:cs typeface="Arial" panose="020B0604020202020204" pitchFamily="34" charset="0"/>
                </a:rPr>
                <a:t> 0, </a:t>
              </a:r>
              <a:r>
                <a:rPr lang="en-US" sz="4200" dirty="0" err="1">
                  <a:latin typeface="Arial" panose="020B0604020202020204" pitchFamily="34" charset="0"/>
                  <a:cs typeface="Arial" panose="020B0604020202020204" pitchFamily="34" charset="0"/>
                </a:rPr>
                <a:t>tức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là</a:t>
              </a:r>
              <a:r>
                <a:rPr lang="en-US" sz="4200" dirty="0">
                  <a:latin typeface="Arial" panose="020B0604020202020204" pitchFamily="34" charset="0"/>
                  <a:cs typeface="Arial" panose="020B0604020202020204" pitchFamily="34" charset="0"/>
                </a:rPr>
                <a:t> F(a) = 0, </a:t>
              </a:r>
              <a:r>
                <a:rPr lang="en-US" sz="4200" dirty="0" err="1">
                  <a:latin typeface="Arial" panose="020B0604020202020204" pitchFamily="34" charset="0"/>
                  <a:cs typeface="Arial" panose="020B0604020202020204" pitchFamily="34" charset="0"/>
                </a:rPr>
                <a:t>tức</a:t>
              </a:r>
              <a:r>
                <a:rPr lang="en-US" sz="4200" dirty="0">
                  <a:latin typeface="Arial" panose="020B0604020202020204" pitchFamily="34" charset="0"/>
                  <a:cs typeface="Arial" panose="020B0604020202020204" pitchFamily="34" charset="0"/>
                </a:rPr>
                <a:t> F(a) = 0, </a:t>
              </a:r>
              <a:r>
                <a:rPr lang="en-US" sz="4200" dirty="0" err="1">
                  <a:latin typeface="Arial" panose="020B0604020202020204" pitchFamily="34" charset="0"/>
                  <a:cs typeface="Arial" panose="020B0604020202020204" pitchFamily="34" charset="0"/>
                </a:rPr>
                <a:t>thì</a:t>
              </a:r>
              <a:r>
                <a:rPr lang="en-US" sz="4200" dirty="0">
                  <a:latin typeface="Arial" panose="020B0604020202020204" pitchFamily="34" charset="0"/>
                  <a:cs typeface="Arial" panose="020B0604020202020204" pitchFamily="34" charset="0"/>
                </a:rPr>
                <a:t> ta </a:t>
              </a:r>
              <a:r>
                <a:rPr lang="en-US" sz="4200" dirty="0" err="1">
                  <a:latin typeface="Arial" panose="020B0604020202020204" pitchFamily="34" charset="0"/>
                  <a:cs typeface="Arial" panose="020B0604020202020204" pitchFamily="34" charset="0"/>
                </a:rPr>
                <a:t>gọi</a:t>
              </a:r>
              <a:r>
                <a:rPr lang="en-US" sz="4200" dirty="0">
                  <a:latin typeface="Arial" panose="020B0604020202020204" pitchFamily="34" charset="0"/>
                  <a:cs typeface="Arial" panose="020B0604020202020204" pitchFamily="34" charset="0"/>
                </a:rPr>
                <a:t> a (</a:t>
              </a:r>
              <a:r>
                <a:rPr lang="en-US" sz="4200" dirty="0" err="1">
                  <a:latin typeface="Arial" panose="020B0604020202020204" pitchFamily="34" charset="0"/>
                  <a:cs typeface="Arial" panose="020B0604020202020204" pitchFamily="34" charset="0"/>
                </a:rPr>
                <a:t>hoặc</a:t>
              </a:r>
              <a:r>
                <a:rPr lang="en-US" sz="4200" dirty="0">
                  <a:latin typeface="Arial" panose="020B0604020202020204" pitchFamily="34" charset="0"/>
                  <a:cs typeface="Arial" panose="020B0604020202020204" pitchFamily="34" charset="0"/>
                </a:rPr>
                <a:t> x = a) </a:t>
              </a:r>
              <a:r>
                <a:rPr lang="en-US" sz="4200" dirty="0" err="1">
                  <a:latin typeface="Arial" panose="020B0604020202020204" pitchFamily="34" charset="0"/>
                  <a:cs typeface="Arial" panose="020B0604020202020204" pitchFamily="34" charset="0"/>
                </a:rPr>
                <a:t>là</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một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nghiệm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F(x).</a:t>
              </a:r>
            </a:p>
          </p:txBody>
        </p:sp>
      </p:grpSp>
      <p:grpSp>
        <p:nvGrpSpPr>
          <p:cNvPr id="8" name="Group 8"/>
          <p:cNvGrpSpPr/>
          <p:nvPr/>
        </p:nvGrpSpPr>
        <p:grpSpPr>
          <a:xfrm>
            <a:off x="-1905000" y="-2308763"/>
            <a:ext cx="6524849" cy="6524849"/>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a:ln>
              <a:noFill/>
            </a:ln>
          </p:spPr>
        </p:sp>
        <p:sp>
          <p:nvSpPr>
            <p:cNvPr id="10" name="TextBox 10"/>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7" name="Group 17"/>
          <p:cNvGrpSpPr/>
          <p:nvPr/>
        </p:nvGrpSpPr>
        <p:grpSpPr>
          <a:xfrm>
            <a:off x="-1266174" y="9772650"/>
            <a:ext cx="20820348" cy="950162"/>
            <a:chOff x="0" y="0"/>
            <a:chExt cx="5483548" cy="250248"/>
          </a:xfrm>
        </p:grpSpPr>
        <p:sp>
          <p:nvSpPr>
            <p:cNvPr id="18" name="Freeform 18"/>
            <p:cNvSpPr/>
            <p:nvPr/>
          </p:nvSpPr>
          <p:spPr>
            <a:xfrm>
              <a:off x="0" y="0"/>
              <a:ext cx="5483549" cy="250248"/>
            </a:xfrm>
            <a:custGeom>
              <a:avLst/>
              <a:gdLst/>
              <a:ahLst/>
              <a:cxnLst/>
              <a:rect l="l" t="t" r="r" b="b"/>
              <a:pathLst>
                <a:path w="5483549" h="250248">
                  <a:moveTo>
                    <a:pt x="0" y="0"/>
                  </a:moveTo>
                  <a:lnTo>
                    <a:pt x="5483549" y="0"/>
                  </a:lnTo>
                  <a:lnTo>
                    <a:pt x="5483549" y="250248"/>
                  </a:lnTo>
                  <a:lnTo>
                    <a:pt x="0" y="250248"/>
                  </a:lnTo>
                  <a:close/>
                </a:path>
              </a:pathLst>
            </a:custGeom>
            <a:solidFill>
              <a:srgbClr val="3884FD"/>
            </a:solidFill>
          </p:spPr>
        </p:sp>
        <p:sp>
          <p:nvSpPr>
            <p:cNvPr id="19" name="TextBox 19"/>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1" name="TextBox 20"/>
          <p:cNvSpPr txBox="1"/>
          <p:nvPr/>
        </p:nvSpPr>
        <p:spPr>
          <a:xfrm>
            <a:off x="381000" y="1485896"/>
            <a:ext cx="3627145" cy="830997"/>
          </a:xfrm>
          <a:prstGeom prst="rect">
            <a:avLst/>
          </a:prstGeom>
          <a:noFill/>
        </p:spPr>
        <p:txBody>
          <a:bodyPr wrap="square" rtlCol="0">
            <a:spAutoFit/>
          </a:bodyPr>
          <a:lstStyle/>
          <a:p>
            <a:pPr algn="ctr"/>
            <a:r>
              <a:rPr lang="en-US" sz="4800" b="1" dirty="0" smtClean="0">
                <a:solidFill>
                  <a:srgbClr val="C00000"/>
                </a:solidFill>
                <a:latin typeface="Arial" panose="020B0604020202020204" pitchFamily="34" charset="0"/>
                <a:cs typeface="Arial" panose="020B0604020202020204" pitchFamily="34" charset="0"/>
              </a:rPr>
              <a:t>KẾT LUẬN</a:t>
            </a:r>
            <a:endParaRPr lang="en-US" sz="4800" b="1" dirty="0">
              <a:solidFill>
                <a:srgbClr val="C00000"/>
              </a:solidFill>
              <a:latin typeface="Arial" panose="020B0604020202020204" pitchFamily="34" charset="0"/>
              <a:cs typeface="Arial" panose="020B0604020202020204" pitchFamily="34" charset="0"/>
            </a:endParaRPr>
          </a:p>
        </p:txBody>
      </p:sp>
      <p:sp>
        <p:nvSpPr>
          <p:cNvPr id="5" name="Rectangle 4"/>
          <p:cNvSpPr/>
          <p:nvPr/>
        </p:nvSpPr>
        <p:spPr>
          <a:xfrm>
            <a:off x="3154221" y="3901868"/>
            <a:ext cx="11979561" cy="738664"/>
          </a:xfrm>
          <a:prstGeom prst="rect">
            <a:avLst/>
          </a:prstGeom>
        </p:spPr>
        <p:txBody>
          <a:bodyPr wrap="none">
            <a:spAutoFit/>
          </a:bodyPr>
          <a:lstStyle/>
          <a:p>
            <a:r>
              <a:rPr lang="en-US" sz="4200" i="1" dirty="0">
                <a:solidFill>
                  <a:srgbClr val="002060"/>
                </a:solidFill>
                <a:latin typeface="Arial" panose="020B0604020202020204" pitchFamily="34" charset="0"/>
                <a:cs typeface="Arial" panose="020B0604020202020204" pitchFamily="34" charset="0"/>
              </a:rPr>
              <a:t>HS </a:t>
            </a:r>
            <a:r>
              <a:rPr lang="en-US" sz="4200" i="1" dirty="0" err="1">
                <a:solidFill>
                  <a:srgbClr val="002060"/>
                </a:solidFill>
                <a:latin typeface="Arial" panose="020B0604020202020204" pitchFamily="34" charset="0"/>
                <a:cs typeface="Arial" panose="020B0604020202020204" pitchFamily="34" charset="0"/>
              </a:rPr>
              <a:t>đọc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hiểu</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áp</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dụng</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kiến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thức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trình</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bày</a:t>
            </a:r>
            <a:r>
              <a:rPr lang="en-US" sz="4200"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Ví</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dụ</a:t>
            </a:r>
            <a:r>
              <a:rPr lang="en-US" sz="4200" b="1" i="1" dirty="0">
                <a:solidFill>
                  <a:srgbClr val="002060"/>
                </a:solidFill>
                <a:latin typeface="Arial" panose="020B0604020202020204" pitchFamily="34" charset="0"/>
                <a:cs typeface="Arial" panose="020B0604020202020204" pitchFamily="34" charset="0"/>
              </a:rPr>
              <a:t> 4</a:t>
            </a:r>
            <a:r>
              <a:rPr lang="en-US" sz="4200" i="1" dirty="0">
                <a:solidFill>
                  <a:srgbClr val="002060"/>
                </a:solidFill>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6" name="Rectangle 5"/>
              <p:cNvSpPr/>
              <p:nvPr/>
            </p:nvSpPr>
            <p:spPr>
              <a:xfrm>
                <a:off x="3237774" y="5135682"/>
                <a:ext cx="14364426" cy="4124206"/>
              </a:xfrm>
              <a:prstGeom prst="rect">
                <a:avLst/>
              </a:prstGeom>
            </p:spPr>
            <p:txBody>
              <a:bodyPr wrap="square">
                <a:spAutoFit/>
              </a:bodyPr>
              <a:lstStyle/>
              <a:p>
                <a:pPr algn="just">
                  <a:lnSpc>
                    <a:spcPct val="15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a) x = -3 và x = 0 là hai nghiệm của đa thức A(x) = 2x</a:t>
                </a:r>
                <a:r>
                  <a:rPr lang="nl-NL" sz="4200" baseline="30000" dirty="0">
                    <a:effectLst/>
                    <a:latin typeface="Arial" panose="020B0604020202020204" pitchFamily="34" charset="0"/>
                    <a:ea typeface="Calibri" panose="020F0502020204030204" pitchFamily="34" charset="0"/>
                    <a:cs typeface="Arial" panose="020B0604020202020204" pitchFamily="34" charset="0"/>
                  </a:rPr>
                  <a:t>2</a:t>
                </a:r>
                <a:r>
                  <a:rPr lang="nl-NL" sz="4200" dirty="0">
                    <a:effectLst/>
                    <a:latin typeface="Arial" panose="020B0604020202020204" pitchFamily="34" charset="0"/>
                    <a:ea typeface="Calibri" panose="020F0502020204030204" pitchFamily="34" charset="0"/>
                    <a:cs typeface="Arial" panose="020B0604020202020204" pitchFamily="34" charset="0"/>
                  </a:rPr>
                  <a:t> + 6x vì A(0) = 0 và A(-3) = 2.(-3)</a:t>
                </a:r>
                <a:r>
                  <a:rPr lang="nl-NL" sz="4200" baseline="30000" dirty="0">
                    <a:effectLst/>
                    <a:latin typeface="Arial" panose="020B0604020202020204" pitchFamily="34" charset="0"/>
                    <a:ea typeface="Calibri" panose="020F0502020204030204" pitchFamily="34" charset="0"/>
                    <a:cs typeface="Arial" panose="020B0604020202020204" pitchFamily="34" charset="0"/>
                  </a:rPr>
                  <a:t>2</a:t>
                </a:r>
                <a:r>
                  <a:rPr lang="nl-NL" sz="4200" dirty="0">
                    <a:effectLst/>
                    <a:latin typeface="Arial" panose="020B0604020202020204" pitchFamily="34" charset="0"/>
                    <a:ea typeface="Calibri" panose="020F0502020204030204" pitchFamily="34" charset="0"/>
                    <a:cs typeface="Arial" panose="020B0604020202020204" pitchFamily="34" charset="0"/>
                  </a:rPr>
                  <a:t> + 6.(-3) = 0</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nl-NL" sz="4200" dirty="0">
                    <a:effectLst/>
                    <a:latin typeface="Arial" panose="020B0604020202020204" pitchFamily="34" charset="0"/>
                    <a:ea typeface="Calibri" panose="020F0502020204030204" pitchFamily="34" charset="0"/>
                    <a:cs typeface="Arial" panose="020B0604020202020204" pitchFamily="34" charset="0"/>
                  </a:rPr>
                  <a:t>b) Đa thức B(x) = x</a:t>
                </a:r>
                <a:r>
                  <a:rPr lang="nl-NL" sz="4200" baseline="30000" dirty="0">
                    <a:effectLst/>
                    <a:latin typeface="Arial" panose="020B0604020202020204" pitchFamily="34" charset="0"/>
                    <a:ea typeface="Calibri" panose="020F0502020204030204" pitchFamily="34" charset="0"/>
                    <a:cs typeface="Arial" panose="020B0604020202020204" pitchFamily="34" charset="0"/>
                  </a:rPr>
                  <a:t>2</a:t>
                </a:r>
                <a:r>
                  <a:rPr lang="nl-NL" sz="4200" dirty="0">
                    <a:effectLst/>
                    <a:latin typeface="Arial" panose="020B0604020202020204" pitchFamily="34" charset="0"/>
                    <a:ea typeface="Calibri" panose="020F0502020204030204" pitchFamily="34" charset="0"/>
                    <a:cs typeface="Arial" panose="020B0604020202020204" pitchFamily="34" charset="0"/>
                  </a:rPr>
                  <a:t> + 1 không có nghiệm vì tại giá trị bất kì của x, ta luôn có x</a:t>
                </a:r>
                <a:r>
                  <a:rPr lang="nl-NL" sz="4200" baseline="30000" dirty="0">
                    <a:effectLst/>
                    <a:latin typeface="Arial" panose="020B0604020202020204" pitchFamily="34" charset="0"/>
                    <a:ea typeface="Calibri" panose="020F0502020204030204" pitchFamily="34" charset="0"/>
                    <a:cs typeface="Arial" panose="020B0604020202020204" pitchFamily="34" charset="0"/>
                  </a:rPr>
                  <a:t>2</a:t>
                </a:r>
                <a:r>
                  <a:rPr lang="nl-NL"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nl-NL" sz="4200" i="1">
                        <a:effectLst/>
                        <a:latin typeface="Cambria Math" panose="02040503050406030204" pitchFamily="18" charset="0"/>
                        <a:ea typeface="Calibri" panose="020F0502020204030204" pitchFamily="34" charset="0"/>
                        <a:cs typeface="Arial" panose="020B0604020202020204" pitchFamily="34" charset="0"/>
                      </a:rPr>
                      <m:t>≥</m:t>
                    </m:r>
                  </m:oMath>
                </a14:m>
                <a:r>
                  <a:rPr lang="nl-NL" sz="4200" dirty="0">
                    <a:effectLst/>
                    <a:latin typeface="Arial" panose="020B0604020202020204" pitchFamily="34" charset="0"/>
                    <a:ea typeface="Times New Roman" panose="02020603050405020304" pitchFamily="18" charset="0"/>
                    <a:cs typeface="Arial" panose="020B0604020202020204" pitchFamily="34" charset="0"/>
                  </a:rPr>
                  <a:t> 0 nên B(x) = x</a:t>
                </a:r>
                <a:r>
                  <a:rPr lang="nl-NL" sz="4200" baseline="30000" dirty="0">
                    <a:effectLst/>
                    <a:latin typeface="Arial" panose="020B0604020202020204" pitchFamily="34" charset="0"/>
                    <a:ea typeface="Times New Roman" panose="02020603050405020304" pitchFamily="18" charset="0"/>
                    <a:cs typeface="Arial" panose="020B0604020202020204" pitchFamily="34" charset="0"/>
                  </a:rPr>
                  <a:t>2</a:t>
                </a:r>
                <a:r>
                  <a:rPr lang="nl-NL" sz="4200" dirty="0">
                    <a:effectLst/>
                    <a:latin typeface="Arial" panose="020B0604020202020204" pitchFamily="34" charset="0"/>
                    <a:ea typeface="Times New Roman" panose="02020603050405020304" pitchFamily="18" charset="0"/>
                    <a:cs typeface="Arial" panose="020B0604020202020204" pitchFamily="34" charset="0"/>
                  </a:rPr>
                  <a:t> + 1 </a:t>
                </a:r>
                <a14:m>
                  <m:oMath xmlns:m="http://schemas.openxmlformats.org/officeDocument/2006/math">
                    <m:r>
                      <a:rPr lang="nl-NL" sz="4200" i="1">
                        <a:effectLst/>
                        <a:latin typeface="Cambria Math" panose="02040503050406030204" pitchFamily="18" charset="0"/>
                        <a:ea typeface="Calibri" panose="020F0502020204030204" pitchFamily="34" charset="0"/>
                        <a:cs typeface="Arial" panose="020B0604020202020204" pitchFamily="34" charset="0"/>
                      </a:rPr>
                      <m:t>≥</m:t>
                    </m:r>
                  </m:oMath>
                </a14:m>
                <a:r>
                  <a:rPr lang="nl-NL" sz="4200" dirty="0">
                    <a:effectLst/>
                    <a:latin typeface="Arial" panose="020B0604020202020204" pitchFamily="34" charset="0"/>
                    <a:ea typeface="Times New Roman" panose="02020603050405020304" pitchFamily="18" charset="0"/>
                    <a:cs typeface="Arial" panose="020B0604020202020204" pitchFamily="34" charset="0"/>
                  </a:rPr>
                  <a:t> 1 &gt; 0.</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3237774" y="5135682"/>
                <a:ext cx="14364426" cy="4124206"/>
              </a:xfrm>
              <a:prstGeom prst="rect">
                <a:avLst/>
              </a:prstGeom>
              <a:blipFill rotWithShape="0">
                <a:blip r:embed="rId2"/>
                <a:stretch>
                  <a:fillRect l="-1612" r="-1612" b="-2954"/>
                </a:stretch>
              </a:blipFill>
            </p:spPr>
            <p:txBody>
              <a:bodyPr/>
              <a:lstStyle/>
              <a:p>
                <a:r>
                  <a:rPr lang="en-US">
                    <a:noFill/>
                  </a:rPr>
                  <a:t> </a:t>
                </a:r>
              </a:p>
            </p:txBody>
          </p:sp>
        </mc:Fallback>
      </mc:AlternateContent>
      <p:grpSp>
        <p:nvGrpSpPr>
          <p:cNvPr id="26" name="Group 25"/>
          <p:cNvGrpSpPr/>
          <p:nvPr/>
        </p:nvGrpSpPr>
        <p:grpSpPr>
          <a:xfrm>
            <a:off x="533400" y="4742982"/>
            <a:ext cx="2251386" cy="2251386"/>
            <a:chOff x="1157887" y="910087"/>
            <a:chExt cx="2251386" cy="2251386"/>
          </a:xfrm>
        </p:grpSpPr>
        <p:grpSp>
          <p:nvGrpSpPr>
            <p:cNvPr id="27" name="Group 5"/>
            <p:cNvGrpSpPr/>
            <p:nvPr/>
          </p:nvGrpSpPr>
          <p:grpSpPr>
            <a:xfrm>
              <a:off x="1157887" y="910087"/>
              <a:ext cx="2251386" cy="2251386"/>
              <a:chOff x="0" y="0"/>
              <a:chExt cx="812800" cy="812800"/>
            </a:xfrm>
          </p:grpSpPr>
          <p:sp>
            <p:nvSpPr>
              <p:cNvPr id="29"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8DC52"/>
              </a:solidFill>
            </p:spPr>
          </p:sp>
          <p:sp>
            <p:nvSpPr>
              <p:cNvPr id="30" name="TextBox 7"/>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sp>
          <p:nvSpPr>
            <p:cNvPr id="28" name="TextBox 27"/>
            <p:cNvSpPr txBox="1"/>
            <p:nvPr/>
          </p:nvSpPr>
          <p:spPr>
            <a:xfrm>
              <a:off x="1361278" y="1380745"/>
              <a:ext cx="1829251" cy="1446550"/>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Ví</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dụ</a:t>
              </a:r>
              <a:r>
                <a:rPr lang="en-US" sz="4400" b="1" dirty="0" smtClean="0">
                  <a:latin typeface="Arial" panose="020B0604020202020204" pitchFamily="34" charset="0"/>
                  <a:cs typeface="Arial" panose="020B0604020202020204" pitchFamily="34" charset="0"/>
                </a:rPr>
                <a:t> 4</a:t>
              </a:r>
              <a:endParaRPr lang="en-US" sz="4400" b="1" dirty="0">
                <a:latin typeface="Arial" panose="020B0604020202020204" pitchFamily="34" charset="0"/>
                <a:cs typeface="Arial" panose="020B0604020202020204" pitchFamily="34" charset="0"/>
              </a:endParaRPr>
            </a:p>
          </p:txBody>
        </p:sp>
      </p:gr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958" y="7847385"/>
            <a:ext cx="2450804" cy="1609483"/>
          </a:xfrm>
          <a:prstGeom prst="rect">
            <a:avLst/>
          </a:prstGeom>
        </p:spPr>
      </p:pic>
    </p:spTree>
    <p:extLst>
      <p:ext uri="{BB962C8B-B14F-4D97-AF65-F5344CB8AC3E}">
        <p14:creationId xmlns:p14="http://schemas.microsoft.com/office/powerpoint/2010/main" val="1597664508"/>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500" fill="hold"/>
                                        <p:tgtEl>
                                          <p:spTgt spid="26"/>
                                        </p:tgtEl>
                                        <p:attrNameLst>
                                          <p:attrName>ppt_w</p:attrName>
                                        </p:attrNameLst>
                                      </p:cBhvr>
                                      <p:tavLst>
                                        <p:tav tm="0">
                                          <p:val>
                                            <p:fltVal val="0"/>
                                          </p:val>
                                        </p:tav>
                                        <p:tav tm="100000">
                                          <p:val>
                                            <p:strVal val="#ppt_w"/>
                                          </p:val>
                                        </p:tav>
                                      </p:tavLst>
                                    </p:anim>
                                    <p:anim calcmode="lin" valueType="num">
                                      <p:cBhvr>
                                        <p:cTn id="18" dur="500" fill="hold"/>
                                        <p:tgtEl>
                                          <p:spTgt spid="26"/>
                                        </p:tgtEl>
                                        <p:attrNameLst>
                                          <p:attrName>ppt_h</p:attrName>
                                        </p:attrNameLst>
                                      </p:cBhvr>
                                      <p:tavLst>
                                        <p:tav tm="0">
                                          <p:val>
                                            <p:fltVal val="0"/>
                                          </p:val>
                                        </p:tav>
                                        <p:tav tm="100000">
                                          <p:val>
                                            <p:strVal val="#ppt_h"/>
                                          </p:val>
                                        </p:tav>
                                      </p:tavLst>
                                    </p:anim>
                                    <p:animEffect transition="in" filter="fade">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wipe(left)">
                                      <p:cBhvr>
                                        <p:cTn id="24" dur="500"/>
                                        <p:tgtEl>
                                          <p:spTgt spid="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fade">
                                      <p:cBhvr>
                                        <p:cTn id="29" dur="500"/>
                                        <p:tgtEl>
                                          <p:spTgt spid="6">
                                            <p:txEl>
                                              <p:pRg st="1" end="1"/>
                                            </p:txEl>
                                          </p:spTgt>
                                        </p:tgtEl>
                                      </p:cBhvr>
                                    </p:animEffect>
                                    <p:anim calcmode="lin" valueType="num">
                                      <p:cBhvr>
                                        <p:cTn id="30"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1" dur="5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825270" y="-2477949"/>
            <a:ext cx="5037276" cy="5037276"/>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10" name="Group 10"/>
          <p:cNvGrpSpPr/>
          <p:nvPr/>
        </p:nvGrpSpPr>
        <p:grpSpPr>
          <a:xfrm>
            <a:off x="16002000" y="7346487"/>
            <a:ext cx="4346011" cy="4346011"/>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21" name="Group 21"/>
          <p:cNvGrpSpPr/>
          <p:nvPr/>
        </p:nvGrpSpPr>
        <p:grpSpPr>
          <a:xfrm>
            <a:off x="-1229082" y="9772650"/>
            <a:ext cx="20746164" cy="1061439"/>
            <a:chOff x="0" y="0"/>
            <a:chExt cx="5464010" cy="279556"/>
          </a:xfrm>
        </p:grpSpPr>
        <p:sp>
          <p:nvSpPr>
            <p:cNvPr id="22" name="Freeform 22"/>
            <p:cNvSpPr/>
            <p:nvPr/>
          </p:nvSpPr>
          <p:spPr>
            <a:xfrm>
              <a:off x="0" y="0"/>
              <a:ext cx="5464010" cy="279556"/>
            </a:xfrm>
            <a:custGeom>
              <a:avLst/>
              <a:gdLst/>
              <a:ahLst/>
              <a:cxnLst/>
              <a:rect l="l" t="t" r="r" b="b"/>
              <a:pathLst>
                <a:path w="5464010" h="279556">
                  <a:moveTo>
                    <a:pt x="0" y="0"/>
                  </a:moveTo>
                  <a:lnTo>
                    <a:pt x="5464010" y="0"/>
                  </a:lnTo>
                  <a:lnTo>
                    <a:pt x="5464010" y="279556"/>
                  </a:lnTo>
                  <a:lnTo>
                    <a:pt x="0" y="279556"/>
                  </a:lnTo>
                  <a:close/>
                </a:path>
              </a:pathLst>
            </a:custGeom>
            <a:solidFill>
              <a:srgbClr val="F8DC52"/>
            </a:solidFill>
          </p:spPr>
        </p:sp>
        <p:sp>
          <p:nvSpPr>
            <p:cNvPr id="23" name="TextBox 23"/>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grpSp>
        <p:nvGrpSpPr>
          <p:cNvPr id="29" name="Group 28"/>
          <p:cNvGrpSpPr/>
          <p:nvPr/>
        </p:nvGrpSpPr>
        <p:grpSpPr>
          <a:xfrm>
            <a:off x="1382685" y="345177"/>
            <a:ext cx="2471839" cy="2471839"/>
            <a:chOff x="1972465" y="1372851"/>
            <a:chExt cx="3513935" cy="3513935"/>
          </a:xfrm>
        </p:grpSpPr>
        <p:grpSp>
          <p:nvGrpSpPr>
            <p:cNvPr id="30" name="Group 14"/>
            <p:cNvGrpSpPr/>
            <p:nvPr/>
          </p:nvGrpSpPr>
          <p:grpSpPr>
            <a:xfrm>
              <a:off x="1972465" y="1372851"/>
              <a:ext cx="3513935" cy="3513935"/>
              <a:chOff x="0" y="0"/>
              <a:chExt cx="812800" cy="812800"/>
            </a:xfrm>
          </p:grpSpPr>
          <p:sp>
            <p:nvSpPr>
              <p:cNvPr id="32"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33" name="TextBox 16"/>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sp>
          <p:nvSpPr>
            <p:cNvPr id="31" name="TextBox 23"/>
            <p:cNvSpPr txBox="1"/>
            <p:nvPr/>
          </p:nvSpPr>
          <p:spPr>
            <a:xfrm>
              <a:off x="2236987" y="1779078"/>
              <a:ext cx="2984887" cy="1823321"/>
            </a:xfrm>
            <a:prstGeom prst="rect">
              <a:avLst/>
            </a:prstGeom>
          </p:spPr>
          <p:txBody>
            <a:bodyPr wrap="square" lIns="0" tIns="0" rIns="0" bIns="0" rtlCol="0" anchor="t">
              <a:spAutoFit/>
            </a:bodyPr>
            <a:lstStyle/>
            <a:p>
              <a:pPr algn="ctr">
                <a:lnSpc>
                  <a:spcPts val="12000"/>
                </a:lnSpc>
              </a:pPr>
              <a:r>
                <a:rPr lang="en-US" sz="4400" b="1" dirty="0" err="1" smtClean="0">
                  <a:solidFill>
                    <a:schemeClr val="bg1"/>
                  </a:solidFill>
                  <a:latin typeface="Arial" panose="020B0604020202020204" pitchFamily="34" charset="0"/>
                  <a:cs typeface="Arial" panose="020B0604020202020204" pitchFamily="34" charset="0"/>
                </a:rPr>
                <a:t>Chú</a:t>
              </a:r>
              <a:r>
                <a:rPr lang="en-US" sz="4400" b="1" dirty="0" smtClean="0">
                  <a:solidFill>
                    <a:schemeClr val="bg1"/>
                  </a:solidFill>
                  <a:latin typeface="Arial" panose="020B0604020202020204" pitchFamily="34" charset="0"/>
                  <a:cs typeface="Arial" panose="020B0604020202020204" pitchFamily="34" charset="0"/>
                </a:rPr>
                <a:t> ý</a:t>
              </a:r>
              <a:endParaRPr lang="en-US" sz="4400" b="1" dirty="0">
                <a:solidFill>
                  <a:schemeClr val="bg1"/>
                </a:solidFill>
                <a:latin typeface="Arial" panose="020B0604020202020204" pitchFamily="34" charset="0"/>
                <a:cs typeface="Arial" panose="020B0604020202020204" pitchFamily="34" charset="0"/>
              </a:endParaRPr>
            </a:p>
          </p:txBody>
        </p:sp>
      </p:grpSp>
      <p:grpSp>
        <p:nvGrpSpPr>
          <p:cNvPr id="34" name="Group 33"/>
          <p:cNvGrpSpPr/>
          <p:nvPr/>
        </p:nvGrpSpPr>
        <p:grpSpPr>
          <a:xfrm>
            <a:off x="4724400" y="591852"/>
            <a:ext cx="12303181" cy="3054213"/>
            <a:chOff x="-63677" y="475221"/>
            <a:chExt cx="4646501" cy="1153670"/>
          </a:xfrm>
        </p:grpSpPr>
        <p:pic>
          <p:nvPicPr>
            <p:cNvPr id="35" name="Picture 34"/>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3476041" y="561034"/>
              <a:ext cx="1106783" cy="1067857"/>
            </a:xfrm>
            <a:prstGeom prst="rect">
              <a:avLst/>
            </a:prstGeom>
          </p:spPr>
        </p:pic>
        <p:sp>
          <p:nvSpPr>
            <p:cNvPr id="36" name="Speech Bubble: Rectangle with Corners Rounded 134"/>
            <p:cNvSpPr/>
            <p:nvPr/>
          </p:nvSpPr>
          <p:spPr>
            <a:xfrm>
              <a:off x="-63677" y="475221"/>
              <a:ext cx="2991791" cy="783006"/>
            </a:xfrm>
            <a:prstGeom prst="wedgeRoundRectCallout">
              <a:avLst>
                <a:gd name="adj1" fmla="val 66288"/>
                <a:gd name="adj2" fmla="val 42737"/>
                <a:gd name="adj3" fmla="val 16667"/>
              </a:avLst>
            </a:prstGeom>
            <a:solidFill>
              <a:srgbClr val="F2F2D8"/>
            </a:solidFill>
            <a:ln w="12700" cap="flat" cmpd="sng" algn="ctr">
              <a:solidFill>
                <a:srgbClr val="FFC000">
                  <a:lumMod val="50000"/>
                </a:srgbClr>
              </a:solidFill>
              <a:prstDash val="solid"/>
              <a:miter lim="800000"/>
            </a:ln>
            <a:effectLst/>
          </p:spPr>
          <p:txBody>
            <a:bodyPr wrap="square" rtlCol="0" anchor="ctr">
              <a:noAutofit/>
            </a:bodyPr>
            <a:lstStyle/>
            <a:p>
              <a:pPr marL="0" marR="0" lvl="0" indent="0" algn="ctr" defTabSz="91440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Một</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đa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thức</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thể</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không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nghiệm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hoặc</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nhiều</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nghiệm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0" cap="none" spc="0" normalizeH="0" baseline="0" noProof="0" dirty="0">
                <a:ln>
                  <a:noFill/>
                </a:ln>
                <a:solidFill>
                  <a:sysClr val="window" lastClr="FFFFFF"/>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sp>
        <p:nvSpPr>
          <p:cNvPr id="19" name="Rounded Rectangle 18"/>
          <p:cNvSpPr/>
          <p:nvPr/>
        </p:nvSpPr>
        <p:spPr>
          <a:xfrm>
            <a:off x="1423759" y="3290615"/>
            <a:ext cx="3300641" cy="1195558"/>
          </a:xfrm>
          <a:prstGeom prst="roundRect">
            <a:avLst/>
          </a:prstGeom>
          <a:solidFill>
            <a:schemeClr val="accent6">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400" b="1" dirty="0" err="1" smtClean="0">
                <a:solidFill>
                  <a:schemeClr val="bg1"/>
                </a:solidFill>
                <a:latin typeface="Arial" panose="020B0604020202020204" pitchFamily="34" charset="0"/>
                <a:cs typeface="Arial" panose="020B0604020202020204" pitchFamily="34" charset="0"/>
              </a:rPr>
              <a:t>Nhận</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xét</a:t>
            </a:r>
            <a:endParaRPr lang="en-US" sz="4400" b="1"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1388199" y="4777607"/>
            <a:ext cx="15375801" cy="4154984"/>
          </a:xfrm>
          <a:prstGeom prst="rect">
            <a:avLst/>
          </a:prstGeom>
        </p:spPr>
        <p:txBody>
          <a:bodyPr wrap="square">
            <a:spAutoFit/>
          </a:bodyPr>
          <a:lstStyle/>
          <a:p>
            <a:pPr algn="just">
              <a:lnSpc>
                <a:spcPct val="150000"/>
              </a:lnSpc>
            </a:pPr>
            <a:r>
              <a:rPr lang="en-US" sz="4400" dirty="0" err="1">
                <a:latin typeface="Arial" panose="020B0604020202020204" pitchFamily="34" charset="0"/>
                <a:cs typeface="Arial" panose="020B0604020202020204" pitchFamily="34" charset="0"/>
              </a:rPr>
              <a:t>Nếu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hệ</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tự</a:t>
            </a:r>
            <a:r>
              <a:rPr lang="en-US" sz="4400" dirty="0">
                <a:latin typeface="Arial" panose="020B0604020202020204" pitchFamily="34" charset="0"/>
                <a:cs typeface="Arial" panose="020B0604020202020204" pitchFamily="34" charset="0"/>
              </a:rPr>
              <a:t> do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0 </a:t>
            </a:r>
            <a:r>
              <a:rPr lang="en-US" sz="4400" dirty="0" err="1">
                <a:latin typeface="Arial" panose="020B0604020202020204" pitchFamily="34" charset="0"/>
                <a:cs typeface="Arial" panose="020B0604020202020204" pitchFamily="34" charset="0"/>
              </a:rPr>
              <a:t>thì</a:t>
            </a:r>
            <a:r>
              <a:rPr lang="en-US" sz="4400" dirty="0">
                <a:latin typeface="Arial" panose="020B0604020202020204" pitchFamily="34" charset="0"/>
                <a:cs typeface="Arial" panose="020B0604020202020204" pitchFamily="34" charset="0"/>
              </a:rPr>
              <a:t> x = 0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nghiệm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đó</a:t>
            </a:r>
            <a:r>
              <a:rPr lang="en-US" sz="4400" dirty="0">
                <a:latin typeface="Arial" panose="020B0604020202020204" pitchFamily="34" charset="0"/>
                <a:cs typeface="Arial" panose="020B0604020202020204" pitchFamily="34" charset="0"/>
              </a:rPr>
              <a:t>.</a:t>
            </a:r>
          </a:p>
          <a:p>
            <a:pPr algn="just">
              <a:lnSpc>
                <a:spcPct val="150000"/>
              </a:lnSpc>
            </a:pPr>
            <a:r>
              <a:rPr lang="en-US" sz="4400" dirty="0" err="1">
                <a:latin typeface="Arial" panose="020B0604020202020204" pitchFamily="34" charset="0"/>
                <a:cs typeface="Arial" panose="020B0604020202020204" pitchFamily="34" charset="0"/>
              </a:rPr>
              <a:t>Chẳng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ví</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dụ</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thấy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A(x) = </a:t>
            </a:r>
            <a:r>
              <a:rPr lang="en-US" sz="4400" dirty="0" smtClean="0">
                <a:latin typeface="Arial" panose="020B0604020202020204" pitchFamily="34" charset="0"/>
                <a:cs typeface="Arial" panose="020B0604020202020204" pitchFamily="34" charset="0"/>
              </a:rPr>
              <a:t>2x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+ 6x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hệ</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tự</a:t>
            </a:r>
            <a:r>
              <a:rPr lang="en-US" sz="4400" dirty="0">
                <a:latin typeface="Arial" panose="020B0604020202020204" pitchFamily="34" charset="0"/>
                <a:cs typeface="Arial" panose="020B0604020202020204" pitchFamily="34" charset="0"/>
              </a:rPr>
              <a:t> do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0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nghiệm</a:t>
            </a:r>
            <a:r>
              <a:rPr lang="en-US" sz="4400" dirty="0">
                <a:latin typeface="Arial" panose="020B0604020202020204" pitchFamily="34" charset="0"/>
                <a:cs typeface="Arial" panose="020B0604020202020204" pitchFamily="34" charset="0"/>
              </a:rPr>
              <a:t> x = 0.</a:t>
            </a:r>
          </a:p>
        </p:txBody>
      </p:sp>
    </p:spTree>
    <p:extLst>
      <p:ext uri="{BB962C8B-B14F-4D97-AF65-F5344CB8AC3E}">
        <p14:creationId xmlns:p14="http://schemas.microsoft.com/office/powerpoint/2010/main" val="1794633734"/>
      </p:ext>
    </p:extLst>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500"/>
                                        <p:tgtEl>
                                          <p:spTgt spid="34"/>
                                        </p:tgtEl>
                                      </p:cBhvr>
                                    </p:animEffect>
                                    <p:anim calcmode="lin" valueType="num">
                                      <p:cBhvr>
                                        <p:cTn id="15" dur="500" fill="hold"/>
                                        <p:tgtEl>
                                          <p:spTgt spid="34"/>
                                        </p:tgtEl>
                                        <p:attrNameLst>
                                          <p:attrName>ppt_x</p:attrName>
                                        </p:attrNameLst>
                                      </p:cBhvr>
                                      <p:tavLst>
                                        <p:tav tm="0">
                                          <p:val>
                                            <p:strVal val="#ppt_x"/>
                                          </p:val>
                                        </p:tav>
                                        <p:tav tm="100000">
                                          <p:val>
                                            <p:strVal val="#ppt_x"/>
                                          </p:val>
                                        </p:tav>
                                      </p:tavLst>
                                    </p:anim>
                                    <p:anim calcmode="lin" valueType="num">
                                      <p:cBhvr>
                                        <p:cTn id="16"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wipe(left)">
                                      <p:cBhvr>
                                        <p:cTn id="26" dur="500"/>
                                        <p:tgtEl>
                                          <p:spTgt spid="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1" end="1"/>
                                            </p:txEl>
                                          </p:spTgt>
                                        </p:tgtEl>
                                        <p:attrNameLst>
                                          <p:attrName>style.visibility</p:attrName>
                                        </p:attrNameLst>
                                      </p:cBhvr>
                                      <p:to>
                                        <p:strVal val="visible"/>
                                      </p:to>
                                    </p:set>
                                    <p:anim calcmode="lin" valueType="num">
                                      <p:cBhvr additive="base">
                                        <p:cTn id="3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998742" y="3687228"/>
            <a:ext cx="3661496" cy="3625334"/>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9" name="Group 19"/>
          <p:cNvGrpSpPr/>
          <p:nvPr/>
        </p:nvGrpSpPr>
        <p:grpSpPr>
          <a:xfrm>
            <a:off x="-801456" y="9772650"/>
            <a:ext cx="19890912" cy="1172716"/>
            <a:chOff x="0" y="0"/>
            <a:chExt cx="5238759" cy="308863"/>
          </a:xfrm>
        </p:grpSpPr>
        <p:sp>
          <p:nvSpPr>
            <p:cNvPr id="20" name="Freeform 20"/>
            <p:cNvSpPr/>
            <p:nvPr/>
          </p:nvSpPr>
          <p:spPr>
            <a:xfrm>
              <a:off x="0" y="0"/>
              <a:ext cx="5238759" cy="308863"/>
            </a:xfrm>
            <a:custGeom>
              <a:avLst/>
              <a:gdLst/>
              <a:ahLst/>
              <a:cxnLst/>
              <a:rect l="l" t="t" r="r" b="b"/>
              <a:pathLst>
                <a:path w="5238759" h="308863">
                  <a:moveTo>
                    <a:pt x="0" y="0"/>
                  </a:moveTo>
                  <a:lnTo>
                    <a:pt x="5238759" y="0"/>
                  </a:lnTo>
                  <a:lnTo>
                    <a:pt x="5238759" y="308863"/>
                  </a:lnTo>
                  <a:lnTo>
                    <a:pt x="0" y="308863"/>
                  </a:lnTo>
                  <a:close/>
                </a:path>
              </a:pathLst>
            </a:custGeom>
            <a:solidFill>
              <a:srgbClr val="F8DC52"/>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18" name="Freeform 8"/>
          <p:cNvSpPr/>
          <p:nvPr/>
        </p:nvSpPr>
        <p:spPr>
          <a:xfrm>
            <a:off x="-1935823" y="-1944500"/>
            <a:ext cx="3871646" cy="38890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22" name="Rounded Rectangle 21"/>
          <p:cNvSpPr/>
          <p:nvPr/>
        </p:nvSpPr>
        <p:spPr>
          <a:xfrm>
            <a:off x="1066800" y="748942"/>
            <a:ext cx="3683000" cy="1195558"/>
          </a:xfrm>
          <a:prstGeom prst="roundRect">
            <a:avLst/>
          </a:prstGeom>
          <a:solidFill>
            <a:schemeClr val="accent1">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200" b="1" dirty="0" err="1" smtClean="0">
                <a:solidFill>
                  <a:prstClr val="white"/>
                </a:solidFill>
                <a:latin typeface="Arial" panose="020B0604020202020204" pitchFamily="34" charset="0"/>
                <a:cs typeface="Arial" panose="020B0604020202020204" pitchFamily="34" charset="0"/>
              </a:rPr>
              <a:t>Luyện</a:t>
            </a:r>
            <a:r>
              <a:rPr lang="en-US" sz="4200" b="1" dirty="0" smtClean="0">
                <a:solidFill>
                  <a:prstClr val="white"/>
                </a:solidFill>
                <a:latin typeface="Arial" panose="020B0604020202020204" pitchFamily="34" charset="0"/>
                <a:cs typeface="Arial" panose="020B0604020202020204" pitchFamily="34" charset="0"/>
              </a:rPr>
              <a:t> </a:t>
            </a:r>
            <a:r>
              <a:rPr lang="en-US" sz="4200" b="1" dirty="0" err="1" smtClean="0">
                <a:solidFill>
                  <a:prstClr val="white"/>
                </a:solidFill>
                <a:latin typeface="Arial" panose="020B0604020202020204" pitchFamily="34" charset="0"/>
                <a:cs typeface="Arial" panose="020B0604020202020204" pitchFamily="34" charset="0"/>
              </a:rPr>
              <a:t>tập</a:t>
            </a:r>
            <a:r>
              <a:rPr lang="en-US" sz="4200" b="1" dirty="0" smtClean="0">
                <a:solidFill>
                  <a:prstClr val="white"/>
                </a:solidFill>
                <a:latin typeface="Arial" panose="020B0604020202020204" pitchFamily="34" charset="0"/>
                <a:cs typeface="Arial" panose="020B0604020202020204" pitchFamily="34" charset="0"/>
              </a:rPr>
              <a:t> 6</a:t>
            </a:r>
            <a:endParaRPr lang="en-US" sz="4200" b="1" dirty="0">
              <a:solidFill>
                <a:prstClr val="white"/>
              </a:solidFill>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03970" y="7565719"/>
            <a:ext cx="1005877" cy="2270605"/>
          </a:xfrm>
          <a:prstGeom prst="rect">
            <a:avLst/>
          </a:prstGeom>
        </p:spPr>
      </p:pic>
      <p:sp>
        <p:nvSpPr>
          <p:cNvPr id="5" name="Rectangle 4"/>
          <p:cNvSpPr/>
          <p:nvPr/>
        </p:nvSpPr>
        <p:spPr>
          <a:xfrm>
            <a:off x="5293960" y="587004"/>
            <a:ext cx="12215887" cy="3762056"/>
          </a:xfrm>
          <a:prstGeom prst="rect">
            <a:avLst/>
          </a:prstGeom>
        </p:spPr>
        <p:txBody>
          <a:bodyPr wrap="square">
            <a:spAutoFit/>
          </a:bodyPr>
          <a:lstStyle/>
          <a:p>
            <a:pPr algn="just">
              <a:lnSpc>
                <a:spcPct val="14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1. Tính giá trị của đa thức F(x) = 2x</a:t>
            </a:r>
            <a:r>
              <a:rPr lang="nl-NL" sz="4200" baseline="30000" dirty="0">
                <a:latin typeface="Arial" panose="020B0604020202020204" pitchFamily="34" charset="0"/>
                <a:ea typeface="Calibri" panose="020F0502020204030204" pitchFamily="34" charset="0"/>
                <a:cs typeface="Arial" panose="020B0604020202020204" pitchFamily="34" charset="0"/>
              </a:rPr>
              <a:t>2</a:t>
            </a:r>
            <a:r>
              <a:rPr lang="nl-NL" sz="4200" dirty="0">
                <a:latin typeface="Arial" panose="020B0604020202020204" pitchFamily="34" charset="0"/>
                <a:ea typeface="Calibri" panose="020F0502020204030204" pitchFamily="34" charset="0"/>
                <a:cs typeface="Arial" panose="020B0604020202020204" pitchFamily="34" charset="0"/>
              </a:rPr>
              <a:t> </a:t>
            </a:r>
            <a:r>
              <a:rPr lang="nl-NL" sz="4200" dirty="0" smtClean="0">
                <a:latin typeface="Arial" panose="020B0604020202020204" pitchFamily="34" charset="0"/>
                <a:ea typeface="Calibri" panose="020F0502020204030204" pitchFamily="34" charset="0"/>
                <a:cs typeface="Arial" panose="020B0604020202020204" pitchFamily="34" charset="0"/>
              </a:rPr>
              <a:t>-  </a:t>
            </a:r>
            <a:r>
              <a:rPr lang="nl-NL" sz="4200" dirty="0">
                <a:latin typeface="Arial" panose="020B0604020202020204" pitchFamily="34" charset="0"/>
                <a:ea typeface="Calibri" panose="020F0502020204030204" pitchFamily="34" charset="0"/>
                <a:cs typeface="Arial" panose="020B0604020202020204" pitchFamily="34" charset="0"/>
              </a:rPr>
              <a:t>3x </a:t>
            </a:r>
            <a:r>
              <a:rPr lang="nl-NL" sz="4200" dirty="0" smtClean="0">
                <a:latin typeface="Arial" panose="020B0604020202020204" pitchFamily="34" charset="0"/>
                <a:ea typeface="Calibri" panose="020F0502020204030204" pitchFamily="34" charset="0"/>
                <a:cs typeface="Arial" panose="020B0604020202020204" pitchFamily="34" charset="0"/>
              </a:rPr>
              <a:t>- </a:t>
            </a:r>
            <a:r>
              <a:rPr lang="nl-NL" sz="4200" dirty="0">
                <a:latin typeface="Arial" panose="020B0604020202020204" pitchFamily="34" charset="0"/>
                <a:ea typeface="Calibri" panose="020F0502020204030204" pitchFamily="34" charset="0"/>
                <a:cs typeface="Arial" panose="020B0604020202020204" pitchFamily="34" charset="0"/>
              </a:rPr>
              <a:t>2 tại x </a:t>
            </a:r>
            <a:r>
              <a:rPr lang="nl-NL" sz="4200" dirty="0" smtClean="0">
                <a:latin typeface="Arial" panose="020B0604020202020204" pitchFamily="34" charset="0"/>
                <a:ea typeface="Calibri" panose="020F0502020204030204" pitchFamily="34" charset="0"/>
                <a:cs typeface="Arial" panose="020B0604020202020204" pitchFamily="34" charset="0"/>
              </a:rPr>
              <a:t> = −</a:t>
            </a:r>
            <a:r>
              <a:rPr lang="nl-NL" sz="4200" dirty="0">
                <a:latin typeface="Arial" panose="020B0604020202020204" pitchFamily="34" charset="0"/>
                <a:ea typeface="Calibri" panose="020F0502020204030204" pitchFamily="34" charset="0"/>
                <a:cs typeface="Arial" panose="020B0604020202020204" pitchFamily="34" charset="0"/>
              </a:rPr>
              <a:t>1; x = 0; x = 1; x = 2. Từ đó hãy tìm một nghiệm của đa thức F(x).</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40000"/>
              </a:lnSpc>
              <a:spcBef>
                <a:spcPts val="600"/>
              </a:spcBef>
              <a:spcAft>
                <a:spcPts val="600"/>
              </a:spcAft>
            </a:pPr>
            <a:r>
              <a:rPr lang="nl-NL" sz="4200" dirty="0">
                <a:latin typeface="Arial" panose="020B0604020202020204" pitchFamily="34" charset="0"/>
                <a:ea typeface="Times New Roman" panose="02020603050405020304" pitchFamily="18" charset="0"/>
                <a:cs typeface="Arial" panose="020B0604020202020204" pitchFamily="34" charset="0"/>
              </a:rPr>
              <a:t>2. Tìm nghiệm của đa thức </a:t>
            </a:r>
            <a:r>
              <a:rPr lang="nl-NL" sz="4200" dirty="0">
                <a:latin typeface="Arial" panose="020B0604020202020204" pitchFamily="34" charset="0"/>
                <a:ea typeface="Calibri" panose="020F0502020204030204" pitchFamily="34" charset="0"/>
                <a:cs typeface="Arial" panose="020B0604020202020204" pitchFamily="34" charset="0"/>
              </a:rPr>
              <a:t>E(x) = </a:t>
            </a:r>
            <a:r>
              <a:rPr lang="nl-NL" sz="4200" dirty="0" smtClean="0">
                <a:latin typeface="Arial" panose="020B0604020202020204" pitchFamily="34" charset="0"/>
                <a:ea typeface="Calibri" panose="020F0502020204030204" pitchFamily="34" charset="0"/>
                <a:cs typeface="Arial" panose="020B0604020202020204" pitchFamily="34" charset="0"/>
              </a:rPr>
              <a:t>x</a:t>
            </a:r>
            <a:r>
              <a:rPr lang="nl-NL" sz="4200" baseline="30000" dirty="0" smtClean="0">
                <a:latin typeface="Arial" panose="020B0604020202020204" pitchFamily="34" charset="0"/>
                <a:ea typeface="Calibri" panose="020F0502020204030204" pitchFamily="34" charset="0"/>
                <a:cs typeface="Arial" panose="020B0604020202020204" pitchFamily="34" charset="0"/>
              </a:rPr>
              <a:t>2 </a:t>
            </a:r>
            <a:r>
              <a:rPr lang="nl-NL" sz="4200" dirty="0" smtClean="0">
                <a:latin typeface="Arial" panose="020B0604020202020204" pitchFamily="34" charset="0"/>
                <a:ea typeface="Calibri" panose="020F0502020204030204" pitchFamily="34" charset="0"/>
                <a:cs typeface="Arial" panose="020B0604020202020204" pitchFamily="34" charset="0"/>
              </a:rPr>
              <a:t>+ x</a:t>
            </a:r>
            <a:r>
              <a:rPr lang="nl-NL" sz="4200" dirty="0">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7" name="Oval Callout 16"/>
          <p:cNvSpPr/>
          <p:nvPr/>
        </p:nvSpPr>
        <p:spPr>
          <a:xfrm>
            <a:off x="1877265" y="3988309"/>
            <a:ext cx="2062069" cy="1299265"/>
          </a:xfrm>
          <a:prstGeom prst="wedgeEllipseCallout">
            <a:avLst>
              <a:gd name="adj1" fmla="val 30723"/>
              <a:gd name="adj2" fmla="val 5779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7" name="Rectangle 6"/>
          <p:cNvSpPr/>
          <p:nvPr/>
        </p:nvSpPr>
        <p:spPr>
          <a:xfrm>
            <a:off x="1935824" y="5499895"/>
            <a:ext cx="7539432" cy="3000821"/>
          </a:xfrm>
          <a:prstGeom prst="rect">
            <a:avLst/>
          </a:prstGeom>
        </p:spPr>
        <p:txBody>
          <a:bodyPr wrap="square">
            <a:spAutoFit/>
          </a:bodyPr>
          <a:lstStyle/>
          <a:p>
            <a:pPr algn="just">
              <a:lnSpc>
                <a:spcPct val="150000"/>
              </a:lnSpc>
            </a:pPr>
            <a:r>
              <a:rPr lang="en-US" sz="4200" dirty="0">
                <a:latin typeface="Arial" panose="020B0604020202020204" pitchFamily="34" charset="0"/>
                <a:cs typeface="Arial" panose="020B0604020202020204" pitchFamily="34" charset="0"/>
              </a:rPr>
              <a:t>1. </a:t>
            </a:r>
            <a:r>
              <a:rPr lang="en-US" sz="4200" dirty="0" err="1">
                <a:latin typeface="Arial" panose="020B0604020202020204" pitchFamily="34" charset="0"/>
                <a:cs typeface="Arial" panose="020B0604020202020204" pitchFamily="34" charset="0"/>
              </a:rPr>
              <a:t>Tính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giá</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trị</a:t>
            </a:r>
            <a:r>
              <a:rPr lang="en-US" sz="4200" dirty="0">
                <a:latin typeface="Arial" panose="020B0604020202020204" pitchFamily="34" charset="0"/>
                <a:cs typeface="Arial" panose="020B0604020202020204" pitchFamily="34" charset="0"/>
              </a:rPr>
              <a:t>:</a:t>
            </a:r>
          </a:p>
          <a:p>
            <a:pPr algn="just">
              <a:lnSpc>
                <a:spcPct val="150000"/>
              </a:lnSpc>
            </a:pPr>
            <a:r>
              <a:rPr lang="en-US" sz="4200" dirty="0">
                <a:latin typeface="Arial" panose="020B0604020202020204" pitchFamily="34" charset="0"/>
                <a:cs typeface="Arial" panose="020B0604020202020204" pitchFamily="34" charset="0"/>
              </a:rPr>
              <a:t>F(-1</a:t>
            </a:r>
            <a:r>
              <a:rPr lang="en-US" sz="4200" dirty="0" smtClean="0">
                <a:latin typeface="Arial" panose="020B0604020202020204" pitchFamily="34" charset="0"/>
                <a:cs typeface="Arial" panose="020B0604020202020204" pitchFamily="34" charset="0"/>
              </a:rPr>
              <a:t>) =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1)</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- 3</a:t>
            </a:r>
            <a:r>
              <a:rPr lang="en-US" sz="4200" dirty="0">
                <a:latin typeface="Arial" panose="020B0604020202020204" pitchFamily="34" charset="0"/>
                <a:cs typeface="Arial" panose="020B0604020202020204" pitchFamily="34" charset="0"/>
              </a:rPr>
              <a:t>.(-1</a:t>
            </a:r>
            <a:r>
              <a:rPr lang="en-US" sz="4200" dirty="0" smtClean="0">
                <a:latin typeface="Arial" panose="020B0604020202020204" pitchFamily="34" charset="0"/>
                <a:cs typeface="Arial" panose="020B0604020202020204" pitchFamily="34" charset="0"/>
              </a:rPr>
              <a:t>) - 2 = </a:t>
            </a:r>
            <a:r>
              <a:rPr lang="en-US" sz="4200" dirty="0">
                <a:latin typeface="Arial" panose="020B0604020202020204" pitchFamily="34" charset="0"/>
                <a:cs typeface="Arial" panose="020B0604020202020204" pitchFamily="34" charset="0"/>
              </a:rPr>
              <a:t>3; </a:t>
            </a:r>
          </a:p>
          <a:p>
            <a:pPr algn="just">
              <a:lnSpc>
                <a:spcPct val="150000"/>
              </a:lnSpc>
            </a:pPr>
            <a:r>
              <a:rPr lang="en-US" sz="4200" dirty="0">
                <a:latin typeface="Arial" panose="020B0604020202020204" pitchFamily="34" charset="0"/>
                <a:cs typeface="Arial" panose="020B0604020202020204" pitchFamily="34" charset="0"/>
              </a:rPr>
              <a:t>F(0</a:t>
            </a:r>
            <a:r>
              <a:rPr lang="en-US" sz="4200" dirty="0" smtClean="0">
                <a:latin typeface="Arial" panose="020B0604020202020204" pitchFamily="34" charset="0"/>
                <a:cs typeface="Arial" panose="020B0604020202020204" pitchFamily="34" charset="0"/>
              </a:rPr>
              <a:t>) = 2</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0)</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- 3</a:t>
            </a:r>
            <a:r>
              <a:rPr lang="en-US" sz="4200" dirty="0">
                <a:latin typeface="Arial" panose="020B0604020202020204" pitchFamily="34" charset="0"/>
                <a:cs typeface="Arial" panose="020B0604020202020204" pitchFamily="34" charset="0"/>
              </a:rPr>
              <a:t>.(0</a:t>
            </a:r>
            <a:r>
              <a:rPr lang="en-US" sz="4200" dirty="0" smtClean="0">
                <a:latin typeface="Arial" panose="020B0604020202020204" pitchFamily="34" charset="0"/>
                <a:cs typeface="Arial" panose="020B0604020202020204" pitchFamily="34" charset="0"/>
              </a:rPr>
              <a:t>) - 2 = </a:t>
            </a:r>
            <a:r>
              <a:rPr lang="en-US" sz="4200" dirty="0">
                <a:latin typeface="Arial" panose="020B0604020202020204" pitchFamily="34" charset="0"/>
                <a:cs typeface="Arial" panose="020B0604020202020204" pitchFamily="34" charset="0"/>
              </a:rPr>
              <a:t>-2; </a:t>
            </a:r>
          </a:p>
        </p:txBody>
      </p:sp>
      <p:sp>
        <p:nvSpPr>
          <p:cNvPr id="8" name="Rectangle 7"/>
          <p:cNvSpPr/>
          <p:nvPr/>
        </p:nvSpPr>
        <p:spPr>
          <a:xfrm>
            <a:off x="9764340" y="6469391"/>
            <a:ext cx="6450545" cy="2031325"/>
          </a:xfrm>
          <a:prstGeom prst="rect">
            <a:avLst/>
          </a:prstGeom>
        </p:spPr>
        <p:txBody>
          <a:bodyPr wrap="square">
            <a:spAutoFit/>
          </a:bodyPr>
          <a:lstStyle/>
          <a:p>
            <a:pPr lvl="0" algn="just">
              <a:lnSpc>
                <a:spcPct val="150000"/>
              </a:lnSpc>
            </a:pPr>
            <a:r>
              <a:rPr lang="en-US" sz="4200" dirty="0">
                <a:solidFill>
                  <a:prstClr val="black"/>
                </a:solidFill>
                <a:latin typeface="Arial" panose="020B0604020202020204" pitchFamily="34" charset="0"/>
                <a:cs typeface="Arial" panose="020B0604020202020204" pitchFamily="34" charset="0"/>
              </a:rPr>
              <a:t>F(1</a:t>
            </a:r>
            <a:r>
              <a:rPr lang="en-US" sz="4200" dirty="0" smtClean="0">
                <a:solidFill>
                  <a:prstClr val="black"/>
                </a:solidFill>
                <a:latin typeface="Arial" panose="020B0604020202020204" pitchFamily="34" charset="0"/>
                <a:cs typeface="Arial" panose="020B0604020202020204" pitchFamily="34" charset="0"/>
              </a:rPr>
              <a:t>) = 2.1</a:t>
            </a:r>
            <a:r>
              <a:rPr lang="en-US" sz="4200" baseline="30000" dirty="0" smtClean="0">
                <a:solidFill>
                  <a:prstClr val="black"/>
                </a:solidFill>
                <a:latin typeface="Arial" panose="020B0604020202020204" pitchFamily="34" charset="0"/>
                <a:cs typeface="Arial" panose="020B0604020202020204" pitchFamily="34" charset="0"/>
              </a:rPr>
              <a:t>2</a:t>
            </a:r>
            <a:r>
              <a:rPr lang="en-US" sz="4200" dirty="0" smtClean="0">
                <a:solidFill>
                  <a:prstClr val="black"/>
                </a:solidFill>
                <a:latin typeface="Arial" panose="020B0604020202020204" pitchFamily="34" charset="0"/>
                <a:cs typeface="Arial" panose="020B0604020202020204" pitchFamily="34" charset="0"/>
              </a:rPr>
              <a:t> - 3.1 - 2 = -</a:t>
            </a:r>
            <a:r>
              <a:rPr lang="en-US" sz="4200" dirty="0">
                <a:solidFill>
                  <a:prstClr val="black"/>
                </a:solidFill>
                <a:latin typeface="Arial" panose="020B0604020202020204" pitchFamily="34" charset="0"/>
                <a:cs typeface="Arial" panose="020B0604020202020204" pitchFamily="34" charset="0"/>
              </a:rPr>
              <a:t>3; </a:t>
            </a:r>
          </a:p>
          <a:p>
            <a:pPr lvl="0" algn="just">
              <a:lnSpc>
                <a:spcPct val="150000"/>
              </a:lnSpc>
            </a:pPr>
            <a:r>
              <a:rPr lang="en-US" sz="4200" dirty="0">
                <a:solidFill>
                  <a:prstClr val="black"/>
                </a:solidFill>
                <a:latin typeface="Arial" panose="020B0604020202020204" pitchFamily="34" charset="0"/>
                <a:cs typeface="Arial" panose="020B0604020202020204" pitchFamily="34" charset="0"/>
              </a:rPr>
              <a:t>F(2</a:t>
            </a:r>
            <a:r>
              <a:rPr lang="en-US" sz="4200" dirty="0" smtClean="0">
                <a:solidFill>
                  <a:prstClr val="black"/>
                </a:solidFill>
                <a:latin typeface="Arial" panose="020B0604020202020204" pitchFamily="34" charset="0"/>
                <a:cs typeface="Arial" panose="020B0604020202020204" pitchFamily="34" charset="0"/>
              </a:rPr>
              <a:t>) = 2.2</a:t>
            </a:r>
            <a:r>
              <a:rPr lang="en-US" sz="4200" baseline="30000" dirty="0" smtClean="0">
                <a:solidFill>
                  <a:prstClr val="black"/>
                </a:solidFill>
                <a:latin typeface="Arial" panose="020B0604020202020204" pitchFamily="34" charset="0"/>
                <a:cs typeface="Arial" panose="020B0604020202020204" pitchFamily="34" charset="0"/>
              </a:rPr>
              <a:t>2</a:t>
            </a:r>
            <a:r>
              <a:rPr lang="en-US" sz="4200" dirty="0" smtClean="0">
                <a:solidFill>
                  <a:prstClr val="black"/>
                </a:solidFill>
                <a:latin typeface="Arial" panose="020B0604020202020204" pitchFamily="34" charset="0"/>
                <a:cs typeface="Arial" panose="020B0604020202020204" pitchFamily="34" charset="0"/>
              </a:rPr>
              <a:t> - 3.2 - 2 = 0</a:t>
            </a:r>
            <a:r>
              <a:rPr lang="en-US" sz="4200" dirty="0">
                <a:solidFill>
                  <a:prstClr val="black"/>
                </a:solidFill>
                <a:latin typeface="Arial" panose="020B0604020202020204" pitchFamily="34" charset="0"/>
                <a:cs typeface="Arial" panose="020B0604020202020204" pitchFamily="34" charset="0"/>
              </a:rPr>
              <a:t>; </a:t>
            </a:r>
          </a:p>
        </p:txBody>
      </p:sp>
      <p:sp>
        <p:nvSpPr>
          <p:cNvPr id="9" name="Rectangle 8"/>
          <p:cNvSpPr/>
          <p:nvPr/>
        </p:nvSpPr>
        <p:spPr>
          <a:xfrm>
            <a:off x="1935823" y="8516842"/>
            <a:ext cx="8882560" cy="1061829"/>
          </a:xfrm>
          <a:prstGeom prst="rect">
            <a:avLst/>
          </a:prstGeom>
        </p:spPr>
        <p:txBody>
          <a:bodyPr wrap="none">
            <a:spAutoFit/>
          </a:bodyPr>
          <a:lstStyle/>
          <a:p>
            <a:pPr lvl="0" algn="just">
              <a:lnSpc>
                <a:spcPct val="150000"/>
              </a:lnSpc>
            </a:pPr>
            <a:r>
              <a:rPr lang="en-US" sz="4200" dirty="0">
                <a:solidFill>
                  <a:prstClr val="black"/>
                </a:solidFill>
                <a:latin typeface="Arial" panose="020B0604020202020204" pitchFamily="34" charset="0"/>
                <a:cs typeface="Arial" panose="020B0604020202020204" pitchFamily="34" charset="0"/>
              </a:rPr>
              <a:t>⇒ </a:t>
            </a:r>
            <a:r>
              <a:rPr lang="en-US" sz="4200" dirty="0" err="1">
                <a:solidFill>
                  <a:prstClr val="black"/>
                </a:solidFill>
                <a:latin typeface="Arial" panose="020B0604020202020204" pitchFamily="34" charset="0"/>
                <a:cs typeface="Arial" panose="020B0604020202020204" pitchFamily="34" charset="0"/>
              </a:rPr>
              <a:t>Một</a:t>
            </a:r>
            <a:r>
              <a:rPr lang="en-US" sz="4200" dirty="0">
                <a:solidFill>
                  <a:prstClr val="black"/>
                </a:solidFill>
                <a:latin typeface="Arial" panose="020B0604020202020204" pitchFamily="34" charset="0"/>
                <a:cs typeface="Arial" panose="020B0604020202020204" pitchFamily="34" charset="0"/>
              </a:rPr>
              <a:t> </a:t>
            </a:r>
            <a:r>
              <a:rPr lang="en-US" sz="4200" dirty="0" err="1">
                <a:solidFill>
                  <a:prstClr val="black"/>
                </a:solidFill>
                <a:latin typeface="Arial" panose="020B0604020202020204" pitchFamily="34" charset="0"/>
                <a:cs typeface="Arial" panose="020B0604020202020204" pitchFamily="34" charset="0"/>
              </a:rPr>
              <a:t>nghiệm</a:t>
            </a:r>
            <a:r>
              <a:rPr lang="en-US" sz="4200" dirty="0">
                <a:solidFill>
                  <a:prstClr val="black"/>
                </a:solidFill>
                <a:latin typeface="Arial" panose="020B0604020202020204" pitchFamily="34" charset="0"/>
                <a:cs typeface="Arial" panose="020B0604020202020204" pitchFamily="34" charset="0"/>
              </a:rPr>
              <a:t> </a:t>
            </a:r>
            <a:r>
              <a:rPr lang="en-US" sz="4200" dirty="0" err="1">
                <a:solidFill>
                  <a:prstClr val="black"/>
                </a:solidFill>
                <a:latin typeface="Arial" panose="020B0604020202020204" pitchFamily="34" charset="0"/>
                <a:cs typeface="Arial" panose="020B0604020202020204" pitchFamily="34" charset="0"/>
              </a:rPr>
              <a:t>của</a:t>
            </a:r>
            <a:r>
              <a:rPr lang="en-US" sz="4200" dirty="0">
                <a:solidFill>
                  <a:prstClr val="black"/>
                </a:solidFill>
                <a:latin typeface="Arial" panose="020B0604020202020204" pitchFamily="34" charset="0"/>
                <a:cs typeface="Arial" panose="020B0604020202020204" pitchFamily="34" charset="0"/>
              </a:rPr>
              <a:t> </a:t>
            </a:r>
            <a:r>
              <a:rPr lang="en-US" sz="4200" dirty="0" err="1">
                <a:solidFill>
                  <a:prstClr val="black"/>
                </a:solidFill>
                <a:latin typeface="Arial" panose="020B0604020202020204" pitchFamily="34" charset="0"/>
                <a:cs typeface="Arial" panose="020B0604020202020204" pitchFamily="34" charset="0"/>
              </a:rPr>
              <a:t>đa</a:t>
            </a:r>
            <a:r>
              <a:rPr lang="en-US" sz="4200" dirty="0">
                <a:solidFill>
                  <a:prstClr val="black"/>
                </a:solidFill>
                <a:latin typeface="Arial" panose="020B0604020202020204" pitchFamily="34" charset="0"/>
                <a:cs typeface="Arial" panose="020B0604020202020204" pitchFamily="34" charset="0"/>
              </a:rPr>
              <a:t> </a:t>
            </a:r>
            <a:r>
              <a:rPr lang="en-US" sz="4200" dirty="0" err="1">
                <a:solidFill>
                  <a:prstClr val="black"/>
                </a:solidFill>
                <a:latin typeface="Arial" panose="020B0604020202020204" pitchFamily="34" charset="0"/>
                <a:cs typeface="Arial" panose="020B0604020202020204" pitchFamily="34" charset="0"/>
              </a:rPr>
              <a:t>thức</a:t>
            </a:r>
            <a:r>
              <a:rPr lang="en-US" sz="4200" dirty="0">
                <a:solidFill>
                  <a:prstClr val="black"/>
                </a:solidFill>
                <a:latin typeface="Arial" panose="020B0604020202020204" pitchFamily="34" charset="0"/>
                <a:cs typeface="Arial" panose="020B0604020202020204" pitchFamily="34" charset="0"/>
              </a:rPr>
              <a:t> F(x) </a:t>
            </a:r>
            <a:r>
              <a:rPr lang="en-US" sz="4200" dirty="0" err="1">
                <a:solidFill>
                  <a:prstClr val="black"/>
                </a:solidFill>
                <a:latin typeface="Arial" panose="020B0604020202020204" pitchFamily="34" charset="0"/>
                <a:cs typeface="Arial" panose="020B0604020202020204" pitchFamily="34" charset="0"/>
              </a:rPr>
              <a:t>là</a:t>
            </a:r>
            <a:r>
              <a:rPr lang="en-US" sz="4200" dirty="0">
                <a:solidFill>
                  <a:prstClr val="black"/>
                </a:solidFill>
                <a:latin typeface="Arial" panose="020B0604020202020204" pitchFamily="34" charset="0"/>
                <a:cs typeface="Arial" panose="020B0604020202020204" pitchFamily="34" charset="0"/>
              </a:rPr>
              <a:t> 2.</a:t>
            </a:r>
          </a:p>
        </p:txBody>
      </p:sp>
    </p:spTree>
    <p:extLst>
      <p:ext uri="{BB962C8B-B14F-4D97-AF65-F5344CB8AC3E}">
        <p14:creationId xmlns:p14="http://schemas.microsoft.com/office/powerpoint/2010/main" val="2958364047"/>
      </p:ext>
    </p:extLst>
  </p:cSld>
  <p:clrMapOvr>
    <a:masterClrMapping/>
  </p:clrMapOvr>
  <p:transition spd="med">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5" grpId="0"/>
      <p:bldP spid="17" grpId="0" animBg="1"/>
      <p:bldP spid="7" grpId="0"/>
      <p:bldP spid="8"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998742" y="3687228"/>
            <a:ext cx="3661496" cy="3625334"/>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9" name="Group 19"/>
          <p:cNvGrpSpPr/>
          <p:nvPr/>
        </p:nvGrpSpPr>
        <p:grpSpPr>
          <a:xfrm>
            <a:off x="-801456" y="9772650"/>
            <a:ext cx="19890912" cy="1172716"/>
            <a:chOff x="0" y="0"/>
            <a:chExt cx="5238759" cy="308863"/>
          </a:xfrm>
        </p:grpSpPr>
        <p:sp>
          <p:nvSpPr>
            <p:cNvPr id="20" name="Freeform 20"/>
            <p:cNvSpPr/>
            <p:nvPr/>
          </p:nvSpPr>
          <p:spPr>
            <a:xfrm>
              <a:off x="0" y="0"/>
              <a:ext cx="5238759" cy="308863"/>
            </a:xfrm>
            <a:custGeom>
              <a:avLst/>
              <a:gdLst/>
              <a:ahLst/>
              <a:cxnLst/>
              <a:rect l="l" t="t" r="r" b="b"/>
              <a:pathLst>
                <a:path w="5238759" h="308863">
                  <a:moveTo>
                    <a:pt x="0" y="0"/>
                  </a:moveTo>
                  <a:lnTo>
                    <a:pt x="5238759" y="0"/>
                  </a:lnTo>
                  <a:lnTo>
                    <a:pt x="5238759" y="308863"/>
                  </a:lnTo>
                  <a:lnTo>
                    <a:pt x="0" y="308863"/>
                  </a:lnTo>
                  <a:close/>
                </a:path>
              </a:pathLst>
            </a:custGeom>
            <a:solidFill>
              <a:srgbClr val="F8DC52"/>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18" name="Freeform 8"/>
          <p:cNvSpPr/>
          <p:nvPr/>
        </p:nvSpPr>
        <p:spPr>
          <a:xfrm>
            <a:off x="-1935823" y="-1944500"/>
            <a:ext cx="3871646" cy="38890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5" name="Rectangle 4"/>
          <p:cNvSpPr/>
          <p:nvPr/>
        </p:nvSpPr>
        <p:spPr>
          <a:xfrm>
            <a:off x="1916724" y="1265927"/>
            <a:ext cx="12215887" cy="931730"/>
          </a:xfrm>
          <a:prstGeom prst="rect">
            <a:avLst/>
          </a:prstGeom>
        </p:spPr>
        <p:txBody>
          <a:bodyPr wrap="square">
            <a:spAutoFit/>
          </a:bodyPr>
          <a:lstStyle/>
          <a:p>
            <a:pPr algn="just">
              <a:lnSpc>
                <a:spcPct val="140000"/>
              </a:lnSpc>
              <a:spcBef>
                <a:spcPts val="600"/>
              </a:spcBef>
              <a:spcAft>
                <a:spcPts val="600"/>
              </a:spcAft>
            </a:pPr>
            <a:r>
              <a:rPr lang="nl-NL" sz="4400" dirty="0" smtClean="0">
                <a:latin typeface="Arial" panose="020B0604020202020204" pitchFamily="34" charset="0"/>
                <a:ea typeface="Times New Roman" panose="02020603050405020304" pitchFamily="18" charset="0"/>
                <a:cs typeface="Arial" panose="020B0604020202020204" pitchFamily="34" charset="0"/>
              </a:rPr>
              <a:t>2</a:t>
            </a:r>
            <a:r>
              <a:rPr lang="nl-NL" sz="4400" dirty="0">
                <a:latin typeface="Arial" panose="020B0604020202020204" pitchFamily="34" charset="0"/>
                <a:ea typeface="Times New Roman" panose="02020603050405020304" pitchFamily="18" charset="0"/>
                <a:cs typeface="Arial" panose="020B0604020202020204" pitchFamily="34" charset="0"/>
              </a:rPr>
              <a:t>. Tìm nghiệm của đa thức </a:t>
            </a:r>
            <a:r>
              <a:rPr lang="nl-NL" sz="4400" dirty="0">
                <a:latin typeface="Arial" panose="020B0604020202020204" pitchFamily="34" charset="0"/>
                <a:ea typeface="Calibri" panose="020F0502020204030204" pitchFamily="34" charset="0"/>
                <a:cs typeface="Arial" panose="020B0604020202020204" pitchFamily="34" charset="0"/>
              </a:rPr>
              <a:t>E(x) = </a:t>
            </a:r>
            <a:r>
              <a:rPr lang="nl-NL" sz="4400" dirty="0" smtClean="0">
                <a:latin typeface="Arial" panose="020B0604020202020204" pitchFamily="34" charset="0"/>
                <a:ea typeface="Calibri" panose="020F0502020204030204" pitchFamily="34" charset="0"/>
                <a:cs typeface="Arial" panose="020B0604020202020204" pitchFamily="34" charset="0"/>
              </a:rPr>
              <a:t>x</a:t>
            </a:r>
            <a:r>
              <a:rPr lang="nl-NL" sz="4400" baseline="30000" dirty="0" smtClean="0">
                <a:latin typeface="Arial" panose="020B0604020202020204" pitchFamily="34" charset="0"/>
                <a:ea typeface="Calibri" panose="020F0502020204030204" pitchFamily="34" charset="0"/>
                <a:cs typeface="Arial" panose="020B0604020202020204" pitchFamily="34" charset="0"/>
              </a:rPr>
              <a:t>2 </a:t>
            </a:r>
            <a:r>
              <a:rPr lang="nl-NL" sz="4400" dirty="0" smtClean="0">
                <a:latin typeface="Arial" panose="020B0604020202020204" pitchFamily="34" charset="0"/>
                <a:ea typeface="Calibri" panose="020F0502020204030204" pitchFamily="34" charset="0"/>
                <a:cs typeface="Arial" panose="020B0604020202020204" pitchFamily="34" charset="0"/>
              </a:rPr>
              <a:t>+ x</a:t>
            </a:r>
            <a:r>
              <a:rPr lang="nl-NL" sz="4400" dirty="0">
                <a:latin typeface="Arial" panose="020B0604020202020204" pitchFamily="34" charset="0"/>
                <a:ea typeface="Calibri" panose="020F0502020204030204" pitchFamily="34" charset="0"/>
                <a:cs typeface="Arial" panose="020B0604020202020204" pitchFamily="34" charset="0"/>
              </a:rPr>
              <a:t>.</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1906564" y="2577713"/>
            <a:ext cx="13182600" cy="4154984"/>
          </a:xfrm>
          <a:prstGeom prst="rect">
            <a:avLst/>
          </a:prstGeom>
        </p:spPr>
        <p:txBody>
          <a:bodyPr wrap="square">
            <a:spAutoFit/>
          </a:bodyPr>
          <a:lstStyle/>
          <a:p>
            <a:pPr algn="just">
              <a:lnSpc>
                <a:spcPct val="150000"/>
              </a:lnSpc>
            </a:pPr>
            <a:r>
              <a:rPr lang="en-US" sz="4400" dirty="0" err="1">
                <a:latin typeface="Arial" panose="020B0604020202020204" pitchFamily="34" charset="0"/>
                <a:cs typeface="Arial" panose="020B0604020202020204" pitchFamily="34" charset="0"/>
              </a:rPr>
              <a:t>Vì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E(x)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hệ</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tự</a:t>
            </a:r>
            <a:r>
              <a:rPr lang="en-US" sz="4400" dirty="0">
                <a:latin typeface="Arial" panose="020B0604020202020204" pitchFamily="34" charset="0"/>
                <a:cs typeface="Arial" panose="020B0604020202020204" pitchFamily="34" charset="0"/>
              </a:rPr>
              <a:t> do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0 </a:t>
            </a:r>
            <a:r>
              <a:rPr lang="en-US" sz="4400" dirty="0" err="1">
                <a:latin typeface="Arial" panose="020B0604020202020204" pitchFamily="34" charset="0"/>
                <a:cs typeface="Arial" panose="020B0604020202020204" pitchFamily="34" charset="0"/>
              </a:rPr>
              <a:t>nên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nghiệm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x = 0</a:t>
            </a:r>
          </a:p>
          <a:p>
            <a:pPr algn="just">
              <a:lnSpc>
                <a:spcPct val="150000"/>
              </a:lnSpc>
            </a:pPr>
            <a:r>
              <a:rPr lang="en-US" sz="4400" dirty="0" smtClean="0">
                <a:latin typeface="Arial" panose="020B0604020202020204" pitchFamily="34" charset="0"/>
                <a:cs typeface="Arial" panose="020B0604020202020204" pitchFamily="34" charset="0"/>
              </a:rPr>
              <a:t>x = </a:t>
            </a:r>
            <a:r>
              <a:rPr lang="en-US" sz="4400" dirty="0">
                <a:latin typeface="Arial" panose="020B0604020202020204" pitchFamily="34" charset="0"/>
                <a:cs typeface="Arial" panose="020B0604020202020204" pitchFamily="34" charset="0"/>
              </a:rPr>
              <a:t>0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x = -1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nghiệm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E(x</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vì</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E(0</a:t>
            </a:r>
            <a:r>
              <a:rPr lang="en-US" sz="4400" dirty="0" smtClean="0">
                <a:latin typeface="Arial" panose="020B0604020202020204" pitchFamily="34" charset="0"/>
                <a:cs typeface="Arial" panose="020B0604020202020204" pitchFamily="34" charset="0"/>
              </a:rPr>
              <a:t>) = 0</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+ 0 ; E(-1) =  (-</a:t>
            </a:r>
            <a:r>
              <a:rPr lang="en-US" sz="4400" dirty="0" smtClean="0">
                <a:latin typeface="Arial" panose="020B0604020202020204" pitchFamily="34" charset="0"/>
                <a:cs typeface="Arial" panose="020B0604020202020204" pitchFamily="34" charset="0"/>
              </a:rPr>
              <a:t>1)</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 (-1) =  0</a:t>
            </a:r>
          </a:p>
        </p:txBody>
      </p:sp>
      <mc:AlternateContent xmlns:mc="http://schemas.openxmlformats.org/markup-compatibility/2006" xmlns:a14="http://schemas.microsoft.com/office/drawing/2010/main">
        <mc:Choice Requires="a14">
          <p:sp>
            <p:nvSpPr>
              <p:cNvPr id="10" name="Rectangle 9"/>
              <p:cNvSpPr/>
              <p:nvPr/>
            </p:nvSpPr>
            <p:spPr>
              <a:xfrm>
                <a:off x="1969402" y="6932152"/>
                <a:ext cx="9956132" cy="1107996"/>
              </a:xfrm>
              <a:prstGeom prst="rect">
                <a:avLst/>
              </a:prstGeom>
            </p:spPr>
            <p:txBody>
              <a:bodyPr wrap="square">
                <a:spAutoFit/>
              </a:bodyPr>
              <a:lstStyle/>
              <a:p>
                <a:pPr algn="just">
                  <a:lnSpc>
                    <a:spcPct val="150000"/>
                  </a:lnSpc>
                  <a:spcBef>
                    <a:spcPts val="600"/>
                  </a:spcBef>
                  <a:spcAft>
                    <a:spcPts val="600"/>
                  </a:spcAft>
                </a:pPr>
                <a14:m>
                  <m:oMath xmlns:m="http://schemas.openxmlformats.org/officeDocument/2006/math">
                    <m:r>
                      <a:rPr lang="nl-NL" sz="4400" i="1">
                        <a:latin typeface="Cambria Math" panose="02040503050406030204" pitchFamily="18" charset="0"/>
                        <a:ea typeface="Calibri" panose="020F0502020204030204" pitchFamily="34" charset="0"/>
                        <a:cs typeface="Arial" panose="020B0604020202020204" pitchFamily="34" charset="0"/>
                      </a:rPr>
                      <m:t>⇒ </m:t>
                    </m:r>
                  </m:oMath>
                </a14:m>
                <a:r>
                  <a:rPr lang="nl-NL" sz="4400" dirty="0">
                    <a:effectLst/>
                    <a:latin typeface="Arial" panose="020B0604020202020204" pitchFamily="34" charset="0"/>
                    <a:ea typeface="Calibri" panose="020F0502020204030204" pitchFamily="34" charset="0"/>
                    <a:cs typeface="Arial" panose="020B0604020202020204" pitchFamily="34" charset="0"/>
                  </a:rPr>
                  <a:t>Nghiệm của đa thức </a:t>
                </a:r>
                <a:r>
                  <a:rPr lang="nl-NL" sz="4400" dirty="0" smtClean="0">
                    <a:effectLst/>
                    <a:latin typeface="Arial" panose="020B0604020202020204" pitchFamily="34" charset="0"/>
                    <a:ea typeface="Calibri" panose="020F0502020204030204" pitchFamily="34" charset="0"/>
                    <a:cs typeface="Arial" panose="020B0604020202020204" pitchFamily="34" charset="0"/>
                  </a:rPr>
                  <a:t>E(x) là 0 và -1.</a:t>
                </a:r>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969402" y="6932152"/>
                <a:ext cx="9956132" cy="1107996"/>
              </a:xfrm>
              <a:prstGeom prst="rect">
                <a:avLst/>
              </a:prstGeom>
              <a:blipFill rotWithShape="0">
                <a:blip r:embed="rId2"/>
                <a:stretch>
                  <a:fillRect b="-13736"/>
                </a:stretch>
              </a:blipFill>
            </p:spPr>
            <p:txBody>
              <a:bodyPr/>
              <a:lstStyle/>
              <a:p>
                <a:r>
                  <a:rPr lang="en-US">
                    <a:noFill/>
                  </a:rPr>
                  <a:t> </a:t>
                </a:r>
              </a:p>
            </p:txBody>
          </p:sp>
        </mc:Fallback>
      </mc:AlternateContent>
      <p:pic>
        <p:nvPicPr>
          <p:cNvPr id="11" name="Picture 10"/>
          <p:cNvPicPr>
            <a:picLocks noChangeAspect="1"/>
          </p:cNvPicPr>
          <p:nvPr/>
        </p:nvPicPr>
        <p:blipFill>
          <a:blip r:embed="rId3"/>
          <a:stretch>
            <a:fillRect/>
          </a:stretch>
        </p:blipFill>
        <p:spPr>
          <a:xfrm>
            <a:off x="12260626" y="6038018"/>
            <a:ext cx="5182049" cy="3737172"/>
          </a:xfrm>
          <a:prstGeom prst="rect">
            <a:avLst/>
          </a:prstGeom>
        </p:spPr>
      </p:pic>
    </p:spTree>
    <p:extLst>
      <p:ext uri="{BB962C8B-B14F-4D97-AF65-F5344CB8AC3E}">
        <p14:creationId xmlns:p14="http://schemas.microsoft.com/office/powerpoint/2010/main" val="245998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026953" y="1222350"/>
            <a:ext cx="8421848" cy="1218282"/>
          </a:xfrm>
          <a:prstGeom prst="rect">
            <a:avLst/>
          </a:prstGeom>
        </p:spPr>
        <p:txBody>
          <a:bodyPr wrap="square" lIns="0" tIns="0" rIns="0" bIns="0" rtlCol="0" anchor="t">
            <a:spAutoFit/>
          </a:bodyPr>
          <a:lstStyle/>
          <a:p>
            <a:pPr>
              <a:lnSpc>
                <a:spcPts val="9499"/>
              </a:lnSpc>
            </a:pPr>
            <a:r>
              <a:rPr lang="en-US" sz="6600" b="1" dirty="0" smtClean="0">
                <a:solidFill>
                  <a:srgbClr val="C00000"/>
                </a:solidFill>
                <a:latin typeface="Arial" panose="020B0604020202020204" pitchFamily="34" charset="0"/>
                <a:cs typeface="Arial" panose="020B0604020202020204" pitchFamily="34" charset="0"/>
              </a:rPr>
              <a:t>NỘI DUNG BÀI HỌC</a:t>
            </a:r>
            <a:endParaRPr lang="en-US" sz="6600" b="1" dirty="0">
              <a:solidFill>
                <a:srgbClr val="C00000"/>
              </a:solidFill>
              <a:latin typeface="Arial" panose="020B0604020202020204" pitchFamily="34" charset="0"/>
              <a:cs typeface="Arial" panose="020B0604020202020204" pitchFamily="34" charset="0"/>
            </a:endParaRPr>
          </a:p>
        </p:txBody>
      </p:sp>
      <p:sp>
        <p:nvSpPr>
          <p:cNvPr id="13" name="TextBox 13"/>
          <p:cNvSpPr txBox="1"/>
          <p:nvPr/>
        </p:nvSpPr>
        <p:spPr>
          <a:xfrm>
            <a:off x="3456848" y="3488276"/>
            <a:ext cx="901746" cy="992787"/>
          </a:xfrm>
          <a:prstGeom prst="rect">
            <a:avLst/>
          </a:prstGeom>
        </p:spPr>
        <p:txBody>
          <a:bodyPr lIns="50800" tIns="50800" rIns="50800" bIns="50800" rtlCol="0" anchor="ctr"/>
          <a:lstStyle/>
          <a:p>
            <a:pPr algn="ctr">
              <a:lnSpc>
                <a:spcPts val="3600"/>
              </a:lnSpc>
            </a:pPr>
            <a:endParaRPr/>
          </a:p>
        </p:txBody>
      </p:sp>
      <p:grpSp>
        <p:nvGrpSpPr>
          <p:cNvPr id="25" name="Group 25"/>
          <p:cNvGrpSpPr/>
          <p:nvPr/>
        </p:nvGrpSpPr>
        <p:grpSpPr>
          <a:xfrm>
            <a:off x="-895251" y="9772650"/>
            <a:ext cx="20078501" cy="1079985"/>
            <a:chOff x="0" y="0"/>
            <a:chExt cx="5288165" cy="284441"/>
          </a:xfrm>
        </p:grpSpPr>
        <p:sp>
          <p:nvSpPr>
            <p:cNvPr id="26" name="Freeform 26"/>
            <p:cNvSpPr/>
            <p:nvPr/>
          </p:nvSpPr>
          <p:spPr>
            <a:xfrm>
              <a:off x="0" y="0"/>
              <a:ext cx="5288165" cy="284441"/>
            </a:xfrm>
            <a:custGeom>
              <a:avLst/>
              <a:gdLst/>
              <a:ahLst/>
              <a:cxnLst/>
              <a:rect l="l" t="t" r="r" b="b"/>
              <a:pathLst>
                <a:path w="5288165" h="284441">
                  <a:moveTo>
                    <a:pt x="0" y="0"/>
                  </a:moveTo>
                  <a:lnTo>
                    <a:pt x="5288165" y="0"/>
                  </a:lnTo>
                  <a:lnTo>
                    <a:pt x="5288165" y="284441"/>
                  </a:lnTo>
                  <a:lnTo>
                    <a:pt x="0" y="284441"/>
                  </a:lnTo>
                  <a:close/>
                </a:path>
              </a:pathLst>
            </a:custGeom>
            <a:solidFill>
              <a:srgbClr val="3884FD"/>
            </a:solidFill>
          </p:spPr>
        </p:sp>
        <p:sp>
          <p:nvSpPr>
            <p:cNvPr id="27" name="TextBox 27"/>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grpSp>
        <p:nvGrpSpPr>
          <p:cNvPr id="29" name="Group 28"/>
          <p:cNvGrpSpPr/>
          <p:nvPr/>
        </p:nvGrpSpPr>
        <p:grpSpPr>
          <a:xfrm>
            <a:off x="3248955" y="3174752"/>
            <a:ext cx="1317532" cy="1323438"/>
            <a:chOff x="3253706" y="3314975"/>
            <a:chExt cx="1160884" cy="1166088"/>
          </a:xfrm>
        </p:grpSpPr>
        <p:sp>
          <p:nvSpPr>
            <p:cNvPr id="12" name="Freeform 12"/>
            <p:cNvSpPr/>
            <p:nvPr/>
          </p:nvSpPr>
          <p:spPr>
            <a:xfrm>
              <a:off x="3253706" y="3314975"/>
              <a:ext cx="1160884" cy="1166088"/>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28" name="TextBox 27"/>
            <p:cNvSpPr txBox="1"/>
            <p:nvPr/>
          </p:nvSpPr>
          <p:spPr>
            <a:xfrm>
              <a:off x="3383275" y="3513298"/>
              <a:ext cx="901746" cy="830997"/>
            </a:xfrm>
            <a:prstGeom prst="rect">
              <a:avLst/>
            </a:prstGeom>
            <a:noFill/>
          </p:spPr>
          <p:txBody>
            <a:bodyPr wrap="square" rtlCol="0">
              <a:spAutoFit/>
            </a:bodyPr>
            <a:lstStyle/>
            <a:p>
              <a:pPr algn="ctr"/>
              <a:r>
                <a:rPr lang="en-US" sz="4800" b="1" dirty="0" smtClean="0">
                  <a:solidFill>
                    <a:schemeClr val="bg1"/>
                  </a:solidFill>
                  <a:latin typeface="Arial" panose="020B0604020202020204" pitchFamily="34" charset="0"/>
                  <a:cs typeface="Arial" panose="020B0604020202020204" pitchFamily="34" charset="0"/>
                </a:rPr>
                <a:t>01</a:t>
              </a:r>
              <a:endParaRPr lang="en-US" sz="4800" b="1" dirty="0">
                <a:solidFill>
                  <a:schemeClr val="bg1"/>
                </a:solidFill>
                <a:latin typeface="Arial" panose="020B0604020202020204" pitchFamily="34" charset="0"/>
                <a:cs typeface="Arial" panose="020B0604020202020204" pitchFamily="34" charset="0"/>
              </a:endParaRPr>
            </a:p>
          </p:txBody>
        </p:sp>
      </p:grpSp>
      <p:sp>
        <p:nvSpPr>
          <p:cNvPr id="30" name="TextBox 29"/>
          <p:cNvSpPr txBox="1"/>
          <p:nvPr/>
        </p:nvSpPr>
        <p:spPr>
          <a:xfrm>
            <a:off x="4969663" y="3320423"/>
            <a:ext cx="5734923" cy="830997"/>
          </a:xfrm>
          <a:prstGeom prst="rect">
            <a:avLst/>
          </a:prstGeom>
          <a:noFill/>
        </p:spPr>
        <p:txBody>
          <a:bodyPr wrap="square" rtlCol="0">
            <a:spAutoFit/>
          </a:bodyPr>
          <a:lstStyle/>
          <a:p>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Đơn</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thức</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một</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biến</a:t>
            </a:r>
            <a:endParaRPr lang="en-US" sz="4800" b="1" dirty="0">
              <a:solidFill>
                <a:schemeClr val="tx1">
                  <a:lumMod val="95000"/>
                  <a:lumOff val="5000"/>
                </a:schemeClr>
              </a:solidFill>
              <a:latin typeface="Arial" panose="020B0604020202020204" pitchFamily="34" charset="0"/>
              <a:cs typeface="Arial" panose="020B0604020202020204" pitchFamily="34" charset="0"/>
            </a:endParaRPr>
          </a:p>
        </p:txBody>
      </p:sp>
      <p:grpSp>
        <p:nvGrpSpPr>
          <p:cNvPr id="31" name="Group 30"/>
          <p:cNvGrpSpPr/>
          <p:nvPr/>
        </p:nvGrpSpPr>
        <p:grpSpPr>
          <a:xfrm>
            <a:off x="4181961" y="5356035"/>
            <a:ext cx="1317532" cy="1323438"/>
            <a:chOff x="3253706" y="3314975"/>
            <a:chExt cx="1160884" cy="1166088"/>
          </a:xfrm>
        </p:grpSpPr>
        <p:sp>
          <p:nvSpPr>
            <p:cNvPr id="32" name="Freeform 12"/>
            <p:cNvSpPr/>
            <p:nvPr/>
          </p:nvSpPr>
          <p:spPr>
            <a:xfrm>
              <a:off x="3253706" y="3314975"/>
              <a:ext cx="1160884" cy="1166088"/>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33" name="TextBox 32"/>
            <p:cNvSpPr txBox="1"/>
            <p:nvPr/>
          </p:nvSpPr>
          <p:spPr>
            <a:xfrm>
              <a:off x="3383275" y="3513298"/>
              <a:ext cx="901746" cy="732196"/>
            </a:xfrm>
            <a:prstGeom prst="rect">
              <a:avLst/>
            </a:prstGeom>
            <a:noFill/>
          </p:spPr>
          <p:txBody>
            <a:bodyPr wrap="square" rtlCol="0">
              <a:spAutoFit/>
            </a:bodyPr>
            <a:lstStyle/>
            <a:p>
              <a:pPr algn="ctr"/>
              <a:r>
                <a:rPr lang="en-US" sz="4800" b="1" dirty="0" smtClean="0">
                  <a:solidFill>
                    <a:schemeClr val="bg1"/>
                  </a:solidFill>
                  <a:latin typeface="Arial" panose="020B0604020202020204" pitchFamily="34" charset="0"/>
                  <a:cs typeface="Arial" panose="020B0604020202020204" pitchFamily="34" charset="0"/>
                </a:rPr>
                <a:t>02</a:t>
              </a:r>
              <a:endParaRPr lang="en-US" sz="4800" b="1" dirty="0">
                <a:solidFill>
                  <a:schemeClr val="bg1"/>
                </a:solidFill>
                <a:latin typeface="Arial" panose="020B0604020202020204" pitchFamily="34" charset="0"/>
                <a:cs typeface="Arial" panose="020B0604020202020204" pitchFamily="34" charset="0"/>
              </a:endParaRPr>
            </a:p>
          </p:txBody>
        </p:sp>
      </p:grpSp>
      <p:sp>
        <p:nvSpPr>
          <p:cNvPr id="34" name="TextBox 33"/>
          <p:cNvSpPr txBox="1"/>
          <p:nvPr/>
        </p:nvSpPr>
        <p:spPr>
          <a:xfrm>
            <a:off x="5646546" y="5536040"/>
            <a:ext cx="8502421" cy="830997"/>
          </a:xfrm>
          <a:prstGeom prst="rect">
            <a:avLst/>
          </a:prstGeom>
          <a:noFill/>
        </p:spPr>
        <p:txBody>
          <a:bodyPr wrap="square" rtlCol="0">
            <a:spAutoFit/>
          </a:bodyPr>
          <a:lstStyle/>
          <a:p>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Khái</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niệm</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đa</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thức</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một</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biến</a:t>
            </a:r>
            <a:endParaRPr lang="en-US" sz="4800" b="1" dirty="0">
              <a:solidFill>
                <a:schemeClr val="tx1">
                  <a:lumMod val="95000"/>
                  <a:lumOff val="5000"/>
                </a:schemeClr>
              </a:solidFill>
              <a:latin typeface="Arial" panose="020B0604020202020204" pitchFamily="34" charset="0"/>
              <a:cs typeface="Arial" panose="020B0604020202020204" pitchFamily="34" charset="0"/>
            </a:endParaRPr>
          </a:p>
        </p:txBody>
      </p:sp>
      <p:grpSp>
        <p:nvGrpSpPr>
          <p:cNvPr id="35" name="Group 34"/>
          <p:cNvGrpSpPr/>
          <p:nvPr/>
        </p:nvGrpSpPr>
        <p:grpSpPr>
          <a:xfrm>
            <a:off x="5095353" y="7547695"/>
            <a:ext cx="1317532" cy="1323438"/>
            <a:chOff x="3253706" y="3314975"/>
            <a:chExt cx="1160884" cy="1166088"/>
          </a:xfrm>
        </p:grpSpPr>
        <p:sp>
          <p:nvSpPr>
            <p:cNvPr id="36" name="Freeform 12"/>
            <p:cNvSpPr/>
            <p:nvPr/>
          </p:nvSpPr>
          <p:spPr>
            <a:xfrm>
              <a:off x="3253706" y="3314975"/>
              <a:ext cx="1160884" cy="1166088"/>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37" name="TextBox 36"/>
            <p:cNvSpPr txBox="1"/>
            <p:nvPr/>
          </p:nvSpPr>
          <p:spPr>
            <a:xfrm>
              <a:off x="3383275" y="3513298"/>
              <a:ext cx="901746" cy="732196"/>
            </a:xfrm>
            <a:prstGeom prst="rect">
              <a:avLst/>
            </a:prstGeom>
            <a:noFill/>
          </p:spPr>
          <p:txBody>
            <a:bodyPr wrap="square" rtlCol="0">
              <a:spAutoFit/>
            </a:bodyPr>
            <a:lstStyle/>
            <a:p>
              <a:pPr algn="ctr"/>
              <a:r>
                <a:rPr lang="en-US" sz="4800" b="1" dirty="0" smtClean="0">
                  <a:solidFill>
                    <a:schemeClr val="bg1"/>
                  </a:solidFill>
                  <a:latin typeface="Arial" panose="020B0604020202020204" pitchFamily="34" charset="0"/>
                  <a:cs typeface="Arial" panose="020B0604020202020204" pitchFamily="34" charset="0"/>
                </a:rPr>
                <a:t>03</a:t>
              </a:r>
              <a:endParaRPr lang="en-US" sz="4800" b="1" dirty="0">
                <a:solidFill>
                  <a:schemeClr val="bg1"/>
                </a:solidFill>
                <a:latin typeface="Arial" panose="020B0604020202020204" pitchFamily="34" charset="0"/>
                <a:cs typeface="Arial" panose="020B0604020202020204" pitchFamily="34" charset="0"/>
              </a:endParaRPr>
            </a:p>
          </p:txBody>
        </p:sp>
      </p:grpSp>
      <p:sp>
        <p:nvSpPr>
          <p:cNvPr id="38" name="TextBox 37"/>
          <p:cNvSpPr txBox="1"/>
          <p:nvPr/>
        </p:nvSpPr>
        <p:spPr>
          <a:xfrm>
            <a:off x="6559939" y="7727700"/>
            <a:ext cx="7994262" cy="830997"/>
          </a:xfrm>
          <a:prstGeom prst="rect">
            <a:avLst/>
          </a:prstGeom>
          <a:noFill/>
        </p:spPr>
        <p:txBody>
          <a:bodyPr wrap="square" rtlCol="0">
            <a:spAutoFit/>
          </a:bodyPr>
          <a:lstStyle/>
          <a:p>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Đa</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thức</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một</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biến</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thu</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gọn</a:t>
            </a:r>
            <a:endParaRPr lang="en-US" sz="4800" b="1"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39" name="Picture 38"/>
          <p:cNvPicPr>
            <a:picLocks noChangeAspect="1"/>
          </p:cNvPicPr>
          <p:nvPr/>
        </p:nvPicPr>
        <p:blipFill>
          <a:blip r:embed="rId2"/>
          <a:stretch>
            <a:fillRect/>
          </a:stretch>
        </p:blipFill>
        <p:spPr>
          <a:xfrm>
            <a:off x="14550217" y="4094093"/>
            <a:ext cx="3096615" cy="5678557"/>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4" grpId="0"/>
      <p:bldP spid="3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9"/>
          <p:cNvGrpSpPr/>
          <p:nvPr/>
        </p:nvGrpSpPr>
        <p:grpSpPr>
          <a:xfrm>
            <a:off x="15697200" y="-2568883"/>
            <a:ext cx="4756765" cy="4588183"/>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21" name="TextBox 21"/>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22" name="Group 22"/>
          <p:cNvGrpSpPr/>
          <p:nvPr/>
        </p:nvGrpSpPr>
        <p:grpSpPr>
          <a:xfrm>
            <a:off x="-246135" y="9772650"/>
            <a:ext cx="18780269" cy="746154"/>
            <a:chOff x="0" y="0"/>
            <a:chExt cx="4946244" cy="196518"/>
          </a:xfrm>
        </p:grpSpPr>
        <p:sp>
          <p:nvSpPr>
            <p:cNvPr id="23" name="Freeform 23"/>
            <p:cNvSpPr/>
            <p:nvPr/>
          </p:nvSpPr>
          <p:spPr>
            <a:xfrm>
              <a:off x="0" y="0"/>
              <a:ext cx="4946244" cy="196518"/>
            </a:xfrm>
            <a:custGeom>
              <a:avLst/>
              <a:gdLst/>
              <a:ahLst/>
              <a:cxnLst/>
              <a:rect l="l" t="t" r="r" b="b"/>
              <a:pathLst>
                <a:path w="4946244" h="196518">
                  <a:moveTo>
                    <a:pt x="0" y="0"/>
                  </a:moveTo>
                  <a:lnTo>
                    <a:pt x="4946244" y="0"/>
                  </a:lnTo>
                  <a:lnTo>
                    <a:pt x="4946244" y="196518"/>
                  </a:lnTo>
                  <a:lnTo>
                    <a:pt x="0" y="196518"/>
                  </a:lnTo>
                  <a:close/>
                </a:path>
              </a:pathLst>
            </a:custGeom>
            <a:solidFill>
              <a:srgbClr val="3884FD"/>
            </a:solidFill>
          </p:spPr>
        </p:sp>
        <p:sp>
          <p:nvSpPr>
            <p:cNvPr id="24" name="TextBox 24"/>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31" name="Rounded Rectangle 30"/>
          <p:cNvSpPr/>
          <p:nvPr/>
        </p:nvSpPr>
        <p:spPr>
          <a:xfrm>
            <a:off x="1080447" y="658474"/>
            <a:ext cx="3270005" cy="1524000"/>
          </a:xfrm>
          <a:prstGeom prst="roundRect">
            <a:avLst/>
          </a:prstGeom>
          <a:solidFill>
            <a:schemeClr val="accent6">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4200" b="1" dirty="0" err="1" smtClean="0">
                <a:solidFill>
                  <a:prstClr val="white"/>
                </a:solidFill>
                <a:latin typeface="Arial" panose="020B0604020202020204" pitchFamily="34" charset="0"/>
                <a:cs typeface="Arial" panose="020B0604020202020204" pitchFamily="34" charset="0"/>
              </a:rPr>
              <a:t>Vận</a:t>
            </a:r>
            <a:r>
              <a:rPr lang="en-US" sz="4200" b="1" dirty="0" smtClean="0">
                <a:solidFill>
                  <a:prstClr val="white"/>
                </a:solidFill>
                <a:latin typeface="Arial" panose="020B0604020202020204" pitchFamily="34" charset="0"/>
                <a:cs typeface="Arial" panose="020B0604020202020204" pitchFamily="34" charset="0"/>
              </a:rPr>
              <a:t> </a:t>
            </a:r>
            <a:r>
              <a:rPr lang="en-US" sz="4200" b="1" dirty="0" err="1" smtClean="0">
                <a:solidFill>
                  <a:prstClr val="white"/>
                </a:solidFill>
                <a:latin typeface="Arial" panose="020B0604020202020204" pitchFamily="34" charset="0"/>
                <a:cs typeface="Arial" panose="020B0604020202020204" pitchFamily="34" charset="0"/>
              </a:rPr>
              <a:t>dụng</a:t>
            </a:r>
            <a:endParaRPr lang="en-US" sz="4200" b="1" dirty="0">
              <a:solidFill>
                <a:prstClr val="white"/>
              </a:solidFill>
              <a:latin typeface="Arial" panose="020B0604020202020204" pitchFamily="34" charset="0"/>
              <a:cs typeface="Arial" panose="020B0604020202020204" pitchFamily="34" charset="0"/>
            </a:endParaRPr>
          </a:p>
        </p:txBody>
      </p:sp>
      <p:sp>
        <p:nvSpPr>
          <p:cNvPr id="2" name="Rectangle 1"/>
          <p:cNvSpPr/>
          <p:nvPr/>
        </p:nvSpPr>
        <p:spPr>
          <a:xfrm>
            <a:off x="4785782" y="577807"/>
            <a:ext cx="11337045" cy="1685333"/>
          </a:xfrm>
          <a:prstGeom prst="rect">
            <a:avLst/>
          </a:prstGeom>
        </p:spPr>
        <p:txBody>
          <a:bodyPr wrap="square">
            <a:spAutoFit/>
          </a:bodyPr>
          <a:lstStyle/>
          <a:p>
            <a:pPr algn="just">
              <a:lnSpc>
                <a:spcPct val="130000"/>
              </a:lnSpc>
            </a:pPr>
            <a:r>
              <a:rPr lang="en-US" sz="4200" dirty="0" err="1" smtClean="0">
                <a:solidFill>
                  <a:srgbClr val="002060"/>
                </a:solidFill>
                <a:latin typeface="Arial" panose="020B0604020202020204" pitchFamily="34" charset="0"/>
                <a:cs typeface="Arial" panose="020B0604020202020204" pitchFamily="34" charset="0"/>
              </a:rPr>
              <a:t>Thảo</a:t>
            </a:r>
            <a:r>
              <a:rPr lang="en-US" sz="4200" dirty="0" smtClean="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luận</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thực</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hiện</a:t>
            </a:r>
            <a:r>
              <a:rPr lang="en-US" sz="4200"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Vận</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dụng</a:t>
            </a:r>
            <a:r>
              <a:rPr lang="en-US" sz="4200" b="1" i="1"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để</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hoàn</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thành</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tình</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huống</a:t>
            </a:r>
            <a:r>
              <a:rPr lang="en-US" sz="4200" dirty="0">
                <a:solidFill>
                  <a:srgbClr val="002060"/>
                </a:solidFill>
                <a:latin typeface="Arial" panose="020B0604020202020204" pitchFamily="34" charset="0"/>
                <a:cs typeface="Arial" panose="020B0604020202020204" pitchFamily="34" charset="0"/>
              </a:rPr>
              <a:t> ban </a:t>
            </a:r>
            <a:r>
              <a:rPr lang="en-US" sz="4200" dirty="0" err="1">
                <a:solidFill>
                  <a:srgbClr val="002060"/>
                </a:solidFill>
                <a:latin typeface="Arial" panose="020B0604020202020204" pitchFamily="34" charset="0"/>
                <a:cs typeface="Arial" panose="020B0604020202020204" pitchFamily="34" charset="0"/>
              </a:rPr>
              <a:t>đầu</a:t>
            </a:r>
            <a:r>
              <a:rPr lang="en-US" sz="4200" dirty="0">
                <a:solidFill>
                  <a:srgbClr val="002060"/>
                </a:solidFill>
                <a:latin typeface="Arial" panose="020B0604020202020204" pitchFamily="34" charset="0"/>
                <a:cs typeface="Arial" panose="020B0604020202020204" pitchFamily="34" charset="0"/>
              </a:rPr>
              <a:t>.</a:t>
            </a:r>
          </a:p>
        </p:txBody>
      </p:sp>
      <p:sp>
        <p:nvSpPr>
          <p:cNvPr id="4" name="Rectangle 3"/>
          <p:cNvSpPr/>
          <p:nvPr/>
        </p:nvSpPr>
        <p:spPr>
          <a:xfrm>
            <a:off x="1021080" y="2328179"/>
            <a:ext cx="13228320" cy="1015663"/>
          </a:xfrm>
          <a:prstGeom prst="rect">
            <a:avLst/>
          </a:prstGeom>
        </p:spPr>
        <p:txBody>
          <a:bodyPr wrap="square">
            <a:spAutoFit/>
          </a:bodyPr>
          <a:lstStyle/>
          <a:p>
            <a:pPr>
              <a:lnSpc>
                <a:spcPct val="150000"/>
              </a:lnSpc>
              <a:spcBef>
                <a:spcPts val="600"/>
              </a:spcBef>
              <a:spcAft>
                <a:spcPts val="600"/>
              </a:spcAft>
            </a:pPr>
            <a:r>
              <a:rPr lang="nl-NL" sz="4000" dirty="0">
                <a:latin typeface="Arial" panose="020B0604020202020204" pitchFamily="34" charset="0"/>
                <a:ea typeface="Times New Roman" panose="02020603050405020304" pitchFamily="18" charset="0"/>
                <a:cs typeface="Arial" panose="020B0604020202020204" pitchFamily="34" charset="0"/>
              </a:rPr>
              <a:t>Trở lại bài toán mở đầu, hãy thực hiện các yêu cầu sau</a:t>
            </a:r>
            <a:r>
              <a:rPr lang="nl-NL" sz="4000" dirty="0" smtClean="0">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1021080" y="3492887"/>
            <a:ext cx="11313160" cy="3939540"/>
          </a:xfrm>
          <a:prstGeom prst="rect">
            <a:avLst/>
          </a:prstGeom>
        </p:spPr>
        <p:txBody>
          <a:bodyPr wrap="square">
            <a:spAutoFit/>
          </a:bodyPr>
          <a:lstStyle/>
          <a:p>
            <a:pPr lvl="0" algn="just">
              <a:lnSpc>
                <a:spcPct val="150000"/>
              </a:lnSpc>
              <a:spcBef>
                <a:spcPts val="600"/>
              </a:spcBef>
              <a:spcAft>
                <a:spcPts val="600"/>
              </a:spcAft>
            </a:pPr>
            <a:r>
              <a:rPr lang="nl-NL" sz="4000" dirty="0">
                <a:latin typeface="Arial" panose="020B0604020202020204" pitchFamily="34" charset="0"/>
                <a:ea typeface="Times New Roman" panose="02020603050405020304" pitchFamily="18" charset="0"/>
                <a:cs typeface="Arial" panose="020B0604020202020204" pitchFamily="34" charset="0"/>
              </a:rPr>
              <a:t>a) Xác định bậc, hệ số cao nhất và hệ số tự do của đa thức H(x) = −5x</a:t>
            </a:r>
            <a:r>
              <a:rPr lang="nl-NL" sz="4000" baseline="30000" dirty="0">
                <a:latin typeface="Arial" panose="020B0604020202020204" pitchFamily="34" charset="0"/>
                <a:ea typeface="Times New Roman" panose="02020603050405020304" pitchFamily="18" charset="0"/>
                <a:cs typeface="Arial" panose="020B0604020202020204" pitchFamily="34" charset="0"/>
              </a:rPr>
              <a:t>2 </a:t>
            </a:r>
            <a:r>
              <a:rPr lang="nl-NL" sz="4000" dirty="0">
                <a:latin typeface="Arial" panose="020B0604020202020204" pitchFamily="34" charset="0"/>
                <a:ea typeface="Times New Roman" panose="02020603050405020304" pitchFamily="18" charset="0"/>
                <a:cs typeface="Arial" panose="020B0604020202020204" pitchFamily="34" charset="0"/>
              </a:rPr>
              <a:t>+ 15x.</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spcBef>
                <a:spcPts val="600"/>
              </a:spcBef>
              <a:spcAft>
                <a:spcPts val="600"/>
              </a:spcAft>
            </a:pPr>
            <a:r>
              <a:rPr lang="nl-NL" sz="4000" dirty="0">
                <a:latin typeface="Arial" panose="020B0604020202020204" pitchFamily="34" charset="0"/>
                <a:ea typeface="Times New Roman" panose="02020603050405020304" pitchFamily="18" charset="0"/>
                <a:cs typeface="Arial" panose="020B0604020202020204" pitchFamily="34" charset="0"/>
              </a:rPr>
              <a:t>b) Tại sao x = 0 là một nghiệm của đa thức H(x)? Kết quả đó nói lên điều gì</a:t>
            </a:r>
            <a:r>
              <a:rPr lang="nl-NL" sz="4000" dirty="0" smtClean="0">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01600" y="3397687"/>
            <a:ext cx="4678984" cy="4097342"/>
          </a:xfrm>
          <a:prstGeom prst="rect">
            <a:avLst/>
          </a:prstGeom>
        </p:spPr>
      </p:pic>
      <p:sp>
        <p:nvSpPr>
          <p:cNvPr id="7" name="Rectangle 6"/>
          <p:cNvSpPr/>
          <p:nvPr/>
        </p:nvSpPr>
        <p:spPr>
          <a:xfrm>
            <a:off x="1100767" y="7431456"/>
            <a:ext cx="16581120" cy="1938992"/>
          </a:xfrm>
          <a:prstGeom prst="rect">
            <a:avLst/>
          </a:prstGeom>
        </p:spPr>
        <p:txBody>
          <a:bodyPr wrap="square">
            <a:spAutoFit/>
          </a:bodyPr>
          <a:lstStyle/>
          <a:p>
            <a:pPr lvl="0" algn="just">
              <a:lnSpc>
                <a:spcPct val="150000"/>
              </a:lnSpc>
              <a:spcBef>
                <a:spcPts val="600"/>
              </a:spcBef>
              <a:spcAft>
                <a:spcPts val="600"/>
              </a:spcAft>
            </a:pPr>
            <a:r>
              <a:rPr lang="nl-NL" sz="4000" dirty="0">
                <a:solidFill>
                  <a:prstClr val="black"/>
                </a:solidFill>
                <a:latin typeface="Arial" panose="020B0604020202020204" pitchFamily="34" charset="0"/>
                <a:ea typeface="Times New Roman" panose="02020603050405020304" pitchFamily="18" charset="0"/>
                <a:cs typeface="Arial" panose="020B0604020202020204" pitchFamily="34" charset="0"/>
              </a:rPr>
              <a:t>c) Tính giá trị của H(x) khi x = 1; x = 2 và x = 3 để tìm nghiệm khác 0 của H(x). Nghiệm ấy có ý nghĩa gì? Từ đó hãy trả lời câu hỏi của bài toán.</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1392844"/>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ssolve">
                                      <p:cBhvr>
                                        <p:cTn id="20" dur="500"/>
                                        <p:tgtEl>
                                          <p:spTgt spid="5"/>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dissolve">
                                      <p:cBhvr>
                                        <p:cTn id="23" dur="500"/>
                                        <p:tgtEl>
                                          <p:spTgt spid="7"/>
                                        </p:tgtEl>
                                      </p:cBhvr>
                                    </p:animEffect>
                                  </p:childTnLst>
                                </p:cTn>
                              </p:par>
                              <p:par>
                                <p:cTn id="24" presetID="9"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dissolv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4" grpId="0"/>
      <p:bldP spid="5"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9"/>
          <p:cNvGrpSpPr/>
          <p:nvPr/>
        </p:nvGrpSpPr>
        <p:grpSpPr>
          <a:xfrm>
            <a:off x="15697200" y="-2568883"/>
            <a:ext cx="4756765" cy="4588183"/>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21" name="TextBox 21"/>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22" name="Group 22"/>
          <p:cNvGrpSpPr/>
          <p:nvPr/>
        </p:nvGrpSpPr>
        <p:grpSpPr>
          <a:xfrm>
            <a:off x="-246135" y="9772650"/>
            <a:ext cx="18780269" cy="746154"/>
            <a:chOff x="0" y="0"/>
            <a:chExt cx="4946244" cy="196518"/>
          </a:xfrm>
        </p:grpSpPr>
        <p:sp>
          <p:nvSpPr>
            <p:cNvPr id="23" name="Freeform 23"/>
            <p:cNvSpPr/>
            <p:nvPr/>
          </p:nvSpPr>
          <p:spPr>
            <a:xfrm>
              <a:off x="0" y="0"/>
              <a:ext cx="4946244" cy="196518"/>
            </a:xfrm>
            <a:custGeom>
              <a:avLst/>
              <a:gdLst/>
              <a:ahLst/>
              <a:cxnLst/>
              <a:rect l="l" t="t" r="r" b="b"/>
              <a:pathLst>
                <a:path w="4946244" h="196518">
                  <a:moveTo>
                    <a:pt x="0" y="0"/>
                  </a:moveTo>
                  <a:lnTo>
                    <a:pt x="4946244" y="0"/>
                  </a:lnTo>
                  <a:lnTo>
                    <a:pt x="4946244" y="196518"/>
                  </a:lnTo>
                  <a:lnTo>
                    <a:pt x="0" y="196518"/>
                  </a:lnTo>
                  <a:close/>
                </a:path>
              </a:pathLst>
            </a:custGeom>
            <a:solidFill>
              <a:srgbClr val="3884FD"/>
            </a:solidFill>
          </p:spPr>
        </p:sp>
        <p:sp>
          <p:nvSpPr>
            <p:cNvPr id="24" name="TextBox 24"/>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915449"/>
            <a:ext cx="4678984" cy="4097342"/>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5759205" y="1825073"/>
                <a:ext cx="10582879" cy="4278094"/>
              </a:xfrm>
              <a:prstGeom prst="rect">
                <a:avLst/>
              </a:prstGeom>
            </p:spPr>
            <p:txBody>
              <a:bodyPr wrap="square">
                <a:spAutoFit/>
              </a:bodyPr>
              <a:lstStyle/>
              <a:p>
                <a:pPr algn="just">
                  <a:lnSpc>
                    <a:spcPct val="15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a) Trong đa thức </a:t>
                </a:r>
                <a14:m>
                  <m:oMath xmlns:m="http://schemas.openxmlformats.org/officeDocument/2006/math">
                    <m:r>
                      <a:rPr lang="en-US" sz="4200" i="1">
                        <a:effectLst/>
                        <a:latin typeface="Cambria Math" panose="02040503050406030204" pitchFamily="18" charset="0"/>
                        <a:ea typeface="Calibri" panose="020F0502020204030204" pitchFamily="34" charset="0"/>
                        <a:cs typeface="Arial" panose="020B0604020202020204" pitchFamily="34" charset="0"/>
                      </a:rPr>
                      <m:t>𝐻</m:t>
                    </m:r>
                    <m:r>
                      <a:rPr lang="nl-NL" sz="4200" i="1">
                        <a:effectLst/>
                        <a:latin typeface="Cambria Math" panose="02040503050406030204" pitchFamily="18" charset="0"/>
                        <a:ea typeface="Calibri" panose="020F0502020204030204" pitchFamily="34" charset="0"/>
                        <a:cs typeface="Arial" panose="020B0604020202020204" pitchFamily="34" charset="0"/>
                      </a:rPr>
                      <m:t>(</m:t>
                    </m:r>
                    <m:r>
                      <a:rPr lang="en-US" sz="4200" i="1">
                        <a:effectLst/>
                        <a:latin typeface="Cambria Math" panose="02040503050406030204" pitchFamily="18" charset="0"/>
                        <a:ea typeface="Calibri" panose="020F0502020204030204" pitchFamily="34" charset="0"/>
                        <a:cs typeface="Arial" panose="020B0604020202020204" pitchFamily="34" charset="0"/>
                      </a:rPr>
                      <m:t>𝑥</m:t>
                    </m:r>
                    <m:r>
                      <a:rPr lang="nl-NL" sz="4200" i="1">
                        <a:effectLst/>
                        <a:latin typeface="Cambria Math" panose="02040503050406030204" pitchFamily="18" charset="0"/>
                        <a:ea typeface="Calibri" panose="020F0502020204030204" pitchFamily="34" charset="0"/>
                        <a:cs typeface="Arial" panose="020B0604020202020204" pitchFamily="34" charset="0"/>
                      </a:rPr>
                      <m:t>)</m:t>
                    </m:r>
                  </m:oMath>
                </a14:m>
                <a:r>
                  <a:rPr lang="nl-NL" sz="4200" dirty="0">
                    <a:effectLst/>
                    <a:latin typeface="Arial" panose="020B0604020202020204" pitchFamily="34" charset="0"/>
                    <a:ea typeface="Calibri" panose="020F0502020204030204" pitchFamily="34" charset="0"/>
                    <a:cs typeface="Arial" panose="020B0604020202020204" pitchFamily="34" charset="0"/>
                  </a:rPr>
                  <a:t>, hạng tử </a:t>
                </a:r>
                <a14:m>
                  <m:oMath xmlns:m="http://schemas.openxmlformats.org/officeDocument/2006/math">
                    <m:r>
                      <a:rPr lang="nl-NL" sz="4200" i="1">
                        <a:effectLst/>
                        <a:latin typeface="Cambria Math" panose="02040503050406030204" pitchFamily="18" charset="0"/>
                        <a:ea typeface="Calibri" panose="020F0502020204030204" pitchFamily="34" charset="0"/>
                        <a:cs typeface="Arial" panose="020B0604020202020204" pitchFamily="34" charset="0"/>
                      </a:rPr>
                      <m:t>−5</m:t>
                    </m:r>
                    <m:sSup>
                      <m:sSupPr>
                        <m:ctrlPr>
                          <a:rPr lang="en-US" sz="4200" i="1">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effectLst/>
                            <a:latin typeface="Cambria Math" panose="02040503050406030204" pitchFamily="18" charset="0"/>
                            <a:ea typeface="Calibri" panose="020F0502020204030204" pitchFamily="34" charset="0"/>
                            <a:cs typeface="Arial" panose="020B0604020202020204" pitchFamily="34" charset="0"/>
                          </a:rPr>
                          <m:t>𝑥</m:t>
                        </m:r>
                      </m:e>
                      <m:sup>
                        <m:r>
                          <a:rPr lang="nl-NL" sz="4200" i="1">
                            <a:effectLst/>
                            <a:latin typeface="Cambria Math" panose="02040503050406030204" pitchFamily="18" charset="0"/>
                            <a:ea typeface="Calibri" panose="020F0502020204030204" pitchFamily="34" charset="0"/>
                            <a:cs typeface="Arial" panose="020B0604020202020204" pitchFamily="34" charset="0"/>
                          </a:rPr>
                          <m:t>2</m:t>
                        </m:r>
                      </m:sup>
                    </m:sSup>
                  </m:oMath>
                </a14:m>
                <a:r>
                  <a:rPr lang="nl-NL" sz="4200" dirty="0">
                    <a:effectLst/>
                    <a:latin typeface="Arial" panose="020B0604020202020204" pitchFamily="34" charset="0"/>
                    <a:ea typeface="Calibri" panose="020F0502020204030204" pitchFamily="34" charset="0"/>
                    <a:cs typeface="Arial" panose="020B0604020202020204" pitchFamily="34" charset="0"/>
                  </a:rPr>
                  <a:t> có bậc cao nhất.</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nl-NL" sz="4200" b="1" i="1">
                        <a:effectLst/>
                        <a:latin typeface="Cambria Math" panose="02040503050406030204" pitchFamily="18" charset="0"/>
                        <a:ea typeface="Calibri" panose="020F0502020204030204" pitchFamily="34" charset="0"/>
                        <a:cs typeface="Arial" panose="020B0604020202020204" pitchFamily="34" charset="0"/>
                      </a:rPr>
                      <m:t>⇒</m:t>
                    </m:r>
                  </m:oMath>
                </a14:m>
                <a:r>
                  <a:rPr lang="nl-NL" sz="4200" dirty="0">
                    <a:effectLst/>
                    <a:latin typeface="Arial" panose="020B0604020202020204" pitchFamily="34" charset="0"/>
                    <a:ea typeface="Calibri" panose="020F0502020204030204" pitchFamily="34" charset="0"/>
                    <a:cs typeface="Arial" panose="020B0604020202020204" pitchFamily="34" charset="0"/>
                  </a:rPr>
                  <a:t> Hạng tử </a:t>
                </a:r>
                <a14:m>
                  <m:oMath xmlns:m="http://schemas.openxmlformats.org/officeDocument/2006/math">
                    <m:r>
                      <a:rPr lang="nl-NL" sz="4200" i="1">
                        <a:effectLst/>
                        <a:latin typeface="Cambria Math" panose="02040503050406030204" pitchFamily="18" charset="0"/>
                        <a:ea typeface="Calibri" panose="020F0502020204030204" pitchFamily="34" charset="0"/>
                        <a:cs typeface="Arial" panose="020B0604020202020204" pitchFamily="34" charset="0"/>
                      </a:rPr>
                      <m:t>−5</m:t>
                    </m:r>
                    <m:sSup>
                      <m:sSupPr>
                        <m:ctrlPr>
                          <a:rPr lang="en-US" sz="4200" i="1">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effectLst/>
                            <a:latin typeface="Cambria Math" panose="02040503050406030204" pitchFamily="18" charset="0"/>
                            <a:ea typeface="Calibri" panose="020F0502020204030204" pitchFamily="34" charset="0"/>
                            <a:cs typeface="Arial" panose="020B0604020202020204" pitchFamily="34" charset="0"/>
                          </a:rPr>
                          <m:t>𝑥</m:t>
                        </m:r>
                      </m:e>
                      <m:sup>
                        <m:r>
                          <a:rPr lang="nl-NL" sz="4200" i="1">
                            <a:effectLst/>
                            <a:latin typeface="Cambria Math" panose="02040503050406030204" pitchFamily="18" charset="0"/>
                            <a:ea typeface="Calibri" panose="020F0502020204030204" pitchFamily="34" charset="0"/>
                            <a:cs typeface="Arial" panose="020B0604020202020204" pitchFamily="34" charset="0"/>
                          </a:rPr>
                          <m:t>2</m:t>
                        </m:r>
                      </m:sup>
                    </m:sSup>
                  </m:oMath>
                </a14:m>
                <a:r>
                  <a:rPr lang="nl-NL" sz="4200" dirty="0">
                    <a:effectLst/>
                    <a:latin typeface="Arial" panose="020B0604020202020204" pitchFamily="34" charset="0"/>
                    <a:ea typeface="Calibri" panose="020F0502020204030204" pitchFamily="34" charset="0"/>
                    <a:cs typeface="Arial" panose="020B0604020202020204" pitchFamily="34" charset="0"/>
                  </a:rPr>
                  <a:t> có hệ số là –5 và bậc là 2.</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4200" dirty="0" err="1" smtClean="0">
                    <a:effectLst/>
                    <a:latin typeface="Arial" panose="020B0604020202020204" pitchFamily="34" charset="0"/>
                    <a:ea typeface="Calibri" panose="020F0502020204030204" pitchFamily="34" charset="0"/>
                    <a:cs typeface="Arial" panose="020B0604020202020204" pitchFamily="34" charset="0"/>
                  </a:rPr>
                  <a:t>Hệ</a:t>
                </a:r>
                <a:r>
                  <a:rPr lang="en-US" sz="4200" dirty="0" smtClean="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số</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tự</a:t>
                </a:r>
                <a:r>
                  <a:rPr lang="en-US" sz="4200" dirty="0">
                    <a:effectLst/>
                    <a:latin typeface="Arial" panose="020B0604020202020204" pitchFamily="34" charset="0"/>
                    <a:ea typeface="Calibri" panose="020F0502020204030204" pitchFamily="34" charset="0"/>
                    <a:cs typeface="Arial" panose="020B0604020202020204" pitchFamily="34" charset="0"/>
                  </a:rPr>
                  <a:t> do </a:t>
                </a:r>
                <a:r>
                  <a:rPr lang="en-US" sz="4200" dirty="0" err="1">
                    <a:effectLst/>
                    <a:latin typeface="Arial" panose="020B0604020202020204" pitchFamily="34" charset="0"/>
                    <a:ea typeface="Calibri" panose="020F0502020204030204" pitchFamily="34" charset="0"/>
                    <a:cs typeface="Arial" panose="020B0604020202020204" pitchFamily="34" charset="0"/>
                  </a:rPr>
                  <a:t>trong</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thức</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200" i="1">
                        <a:effectLst/>
                        <a:latin typeface="Cambria Math" panose="02040503050406030204" pitchFamily="18" charset="0"/>
                        <a:ea typeface="Calibri" panose="020F0502020204030204" pitchFamily="34" charset="0"/>
                        <a:cs typeface="Arial" panose="020B0604020202020204" pitchFamily="34" charset="0"/>
                      </a:rPr>
                      <m:t>𝐻</m:t>
                    </m:r>
                    <m:r>
                      <a:rPr lang="en-US" sz="4200" i="1">
                        <a:effectLst/>
                        <a:latin typeface="Cambria Math" panose="02040503050406030204" pitchFamily="18" charset="0"/>
                        <a:ea typeface="Calibri" panose="020F0502020204030204" pitchFamily="34" charset="0"/>
                        <a:cs typeface="Arial" panose="020B0604020202020204" pitchFamily="34" charset="0"/>
                      </a:rPr>
                      <m:t>(</m:t>
                    </m:r>
                    <m:r>
                      <a:rPr lang="en-US" sz="4200" i="1">
                        <a:effectLst/>
                        <a:latin typeface="Cambria Math" panose="02040503050406030204" pitchFamily="18" charset="0"/>
                        <a:ea typeface="Calibri" panose="020F0502020204030204" pitchFamily="34" charset="0"/>
                        <a:cs typeface="Arial" panose="020B0604020202020204" pitchFamily="34" charset="0"/>
                      </a:rPr>
                      <m:t>𝑥</m:t>
                    </m:r>
                    <m:r>
                      <a:rPr lang="en-US" sz="4200" i="1">
                        <a:effectLst/>
                        <a:latin typeface="Cambria Math" panose="02040503050406030204" pitchFamily="18" charset="0"/>
                        <a:ea typeface="Calibri" panose="020F0502020204030204" pitchFamily="34" charset="0"/>
                        <a:cs typeface="Arial" panose="020B0604020202020204" pitchFamily="34" charset="0"/>
                      </a:rPr>
                      <m:t>)</m:t>
                    </m:r>
                  </m:oMath>
                </a14:m>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là</a:t>
                </a:r>
                <a:r>
                  <a:rPr lang="en-US" sz="4200" dirty="0">
                    <a:effectLst/>
                    <a:latin typeface="Arial" panose="020B0604020202020204" pitchFamily="34" charset="0"/>
                    <a:ea typeface="Calibri" panose="020F0502020204030204" pitchFamily="34" charset="0"/>
                    <a:cs typeface="Arial" panose="020B0604020202020204" pitchFamily="34" charset="0"/>
                  </a:rPr>
                  <a:t> 0.</a:t>
                </a:r>
              </a:p>
            </p:txBody>
          </p:sp>
        </mc:Choice>
        <mc:Fallback xmlns="">
          <p:sp>
            <p:nvSpPr>
              <p:cNvPr id="3" name="Rectangle 2"/>
              <p:cNvSpPr>
                <a:spLocks noRot="1" noChangeAspect="1" noMove="1" noResize="1" noEditPoints="1" noAdjustHandles="1" noChangeArrowheads="1" noChangeShapeType="1" noTextEdit="1"/>
              </p:cNvSpPr>
              <p:nvPr/>
            </p:nvSpPr>
            <p:spPr>
              <a:xfrm>
                <a:off x="5759205" y="1825073"/>
                <a:ext cx="10582879" cy="4278094"/>
              </a:xfrm>
              <a:prstGeom prst="rect">
                <a:avLst/>
              </a:prstGeom>
              <a:blipFill rotWithShape="0">
                <a:blip r:embed="rId3"/>
                <a:stretch>
                  <a:fillRect l="-2247" r="-2189" b="-28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838199" y="6285071"/>
                <a:ext cx="16597453" cy="3154710"/>
              </a:xfrm>
              <a:prstGeom prst="rect">
                <a:avLst/>
              </a:prstGeom>
            </p:spPr>
            <p:txBody>
              <a:bodyPr wrap="square">
                <a:spAutoFit/>
              </a:bodyPr>
              <a:lstStyle/>
              <a:p>
                <a:pPr algn="just">
                  <a:lnSpc>
                    <a:spcPct val="150000"/>
                  </a:lnSpc>
                  <a:spcBef>
                    <a:spcPts val="600"/>
                  </a:spcBef>
                  <a:spcAft>
                    <a:spcPts val="600"/>
                  </a:spcAft>
                </a:pPr>
                <a:r>
                  <a:rPr lang="en-US" sz="4200" dirty="0" smtClean="0">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en-US" sz="4200" i="1">
                        <a:effectLst/>
                        <a:latin typeface="Cambria Math" panose="02040503050406030204" pitchFamily="18" charset="0"/>
                        <a:ea typeface="Calibri" panose="020F0502020204030204" pitchFamily="34" charset="0"/>
                        <a:cs typeface="Arial" panose="020B0604020202020204" pitchFamily="34" charset="0"/>
                      </a:rPr>
                      <m:t>𝑥</m:t>
                    </m:r>
                    <m:r>
                      <a:rPr lang="en-US" sz="4200" i="1">
                        <a:effectLst/>
                        <a:latin typeface="Cambria Math" panose="02040503050406030204" pitchFamily="18" charset="0"/>
                        <a:ea typeface="Calibri" panose="020F0502020204030204" pitchFamily="34" charset="0"/>
                        <a:cs typeface="Arial" panose="020B0604020202020204" pitchFamily="34" charset="0"/>
                      </a:rPr>
                      <m:t>=0</m:t>
                    </m:r>
                  </m:oMath>
                </a14:m>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là</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một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nghiệm</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thức</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200" i="1">
                        <a:effectLst/>
                        <a:latin typeface="Cambria Math" panose="02040503050406030204" pitchFamily="18" charset="0"/>
                        <a:ea typeface="Calibri" panose="020F0502020204030204" pitchFamily="34" charset="0"/>
                        <a:cs typeface="Arial" panose="020B0604020202020204" pitchFamily="34" charset="0"/>
                      </a:rPr>
                      <m:t>𝐻</m:t>
                    </m:r>
                    <m:r>
                      <a:rPr lang="en-US" sz="4200" i="1">
                        <a:effectLst/>
                        <a:latin typeface="Cambria Math" panose="02040503050406030204" pitchFamily="18" charset="0"/>
                        <a:ea typeface="Calibri" panose="020F0502020204030204" pitchFamily="34" charset="0"/>
                        <a:cs typeface="Arial" panose="020B0604020202020204" pitchFamily="34" charset="0"/>
                      </a:rPr>
                      <m:t>(</m:t>
                    </m:r>
                    <m:r>
                      <a:rPr lang="en-US" sz="4200" i="1">
                        <a:effectLst/>
                        <a:latin typeface="Cambria Math" panose="02040503050406030204" pitchFamily="18" charset="0"/>
                        <a:ea typeface="Calibri" panose="020F0502020204030204" pitchFamily="34" charset="0"/>
                        <a:cs typeface="Arial" panose="020B0604020202020204" pitchFamily="34" charset="0"/>
                      </a:rPr>
                      <m:t>𝑥</m:t>
                    </m:r>
                    <m:r>
                      <a:rPr lang="en-US" sz="4200" i="1">
                        <a:effectLst/>
                        <a:latin typeface="Cambria Math" panose="02040503050406030204" pitchFamily="18" charset="0"/>
                        <a:ea typeface="Calibri" panose="020F0502020204030204" pitchFamily="34" charset="0"/>
                        <a:cs typeface="Arial" panose="020B0604020202020204" pitchFamily="34" charset="0"/>
                      </a:rPr>
                      <m:t>)</m:t>
                    </m:r>
                  </m:oMath>
                </a14:m>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vì</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tại</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200" i="1">
                        <a:effectLst/>
                        <a:latin typeface="Cambria Math" panose="02040503050406030204" pitchFamily="18" charset="0"/>
                        <a:ea typeface="Calibri" panose="020F0502020204030204" pitchFamily="34" charset="0"/>
                        <a:cs typeface="Arial" panose="020B0604020202020204" pitchFamily="34" charset="0"/>
                      </a:rPr>
                      <m:t>𝑥</m:t>
                    </m:r>
                    <m:r>
                      <a:rPr lang="en-US" sz="4200" i="1">
                        <a:effectLst/>
                        <a:latin typeface="Cambria Math" panose="02040503050406030204" pitchFamily="18" charset="0"/>
                        <a:ea typeface="Calibri" panose="020F0502020204030204" pitchFamily="34" charset="0"/>
                        <a:cs typeface="Arial" panose="020B0604020202020204" pitchFamily="34" charset="0"/>
                      </a:rPr>
                      <m:t>=0</m:t>
                    </m:r>
                  </m:oMath>
                </a14:m>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thức</a:t>
                </a:r>
                <a:r>
                  <a:rPr lang="en-US" sz="4200" dirty="0">
                    <a:effectLst/>
                    <a:latin typeface="Arial" panose="020B0604020202020204" pitchFamily="34" charset="0"/>
                    <a:ea typeface="Calibri" panose="020F0502020204030204" pitchFamily="34" charset="0"/>
                    <a:cs typeface="Arial" panose="020B0604020202020204" pitchFamily="34" charset="0"/>
                  </a:rPr>
                  <a:t> ta </a:t>
                </a:r>
                <a:r>
                  <a:rPr lang="en-US" sz="4200" dirty="0" err="1">
                    <a:effectLst/>
                    <a:latin typeface="Arial" panose="020B0604020202020204" pitchFamily="34" charset="0"/>
                    <a:ea typeface="Calibri" panose="020F0502020204030204" pitchFamily="34" charset="0"/>
                    <a:cs typeface="Arial" panose="020B0604020202020204" pitchFamily="34" charset="0"/>
                  </a:rPr>
                  <a:t>được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giá</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trị</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200" i="1">
                        <a:effectLst/>
                        <a:latin typeface="Cambria Math" panose="02040503050406030204" pitchFamily="18" charset="0"/>
                        <a:ea typeface="Calibri" panose="020F0502020204030204" pitchFamily="34" charset="0"/>
                        <a:cs typeface="Arial" panose="020B0604020202020204" pitchFamily="34" charset="0"/>
                      </a:rPr>
                      <m:t>𝐻</m:t>
                    </m:r>
                    <m:r>
                      <a:rPr lang="en-US" sz="4200" i="1">
                        <a:effectLst/>
                        <a:latin typeface="Cambria Math" panose="02040503050406030204" pitchFamily="18" charset="0"/>
                        <a:ea typeface="Calibri" panose="020F0502020204030204" pitchFamily="34" charset="0"/>
                        <a:cs typeface="Arial" panose="020B0604020202020204" pitchFamily="34" charset="0"/>
                      </a:rPr>
                      <m:t>(</m:t>
                    </m:r>
                    <m:r>
                      <a:rPr lang="en-US" sz="4200" i="1">
                        <a:effectLst/>
                        <a:latin typeface="Cambria Math" panose="02040503050406030204" pitchFamily="18" charset="0"/>
                        <a:ea typeface="Calibri" panose="020F0502020204030204" pitchFamily="34" charset="0"/>
                        <a:cs typeface="Arial" panose="020B0604020202020204" pitchFamily="34" charset="0"/>
                      </a:rPr>
                      <m:t>𝑥</m:t>
                    </m:r>
                    <m:r>
                      <a:rPr lang="en-US" sz="4200" i="1">
                        <a:effectLst/>
                        <a:latin typeface="Cambria Math" panose="02040503050406030204" pitchFamily="18" charset="0"/>
                        <a:ea typeface="Calibri" panose="020F0502020204030204" pitchFamily="34" charset="0"/>
                        <a:cs typeface="Arial" panose="020B0604020202020204" pitchFamily="34" charset="0"/>
                      </a:rPr>
                      <m:t>)</m:t>
                    </m:r>
                  </m:oMath>
                </a14:m>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bằng</a:t>
                </a:r>
                <a:r>
                  <a:rPr lang="en-US" sz="4200" dirty="0">
                    <a:effectLst/>
                    <a:latin typeface="Arial" panose="020B0604020202020204" pitchFamily="34" charset="0"/>
                    <a:ea typeface="Calibri" panose="020F0502020204030204" pitchFamily="34" charset="0"/>
                    <a:cs typeface="Arial" panose="020B0604020202020204" pitchFamily="34" charset="0"/>
                  </a:rPr>
                  <a:t> 0.</a:t>
                </a:r>
              </a:p>
              <a:p>
                <a:pPr algn="just">
                  <a:lnSpc>
                    <a:spcPct val="150000"/>
                  </a:lnSpc>
                  <a:spcBef>
                    <a:spcPts val="600"/>
                  </a:spcBef>
                  <a:spcAft>
                    <a:spcPts val="600"/>
                  </a:spcAft>
                </a:pPr>
                <a14:m>
                  <m:oMath xmlns:m="http://schemas.openxmlformats.org/officeDocument/2006/math">
                    <m:r>
                      <a:rPr lang="en-US" sz="4200" b="1" i="1">
                        <a:effectLst/>
                        <a:latin typeface="Cambria Math" panose="02040503050406030204" pitchFamily="18" charset="0"/>
                        <a:ea typeface="Calibri" panose="020F0502020204030204" pitchFamily="34" charset="0"/>
                        <a:cs typeface="Arial" panose="020B0604020202020204" pitchFamily="34" charset="0"/>
                      </a:rPr>
                      <m:t>⇒</m:t>
                    </m:r>
                  </m:oMath>
                </a14:m>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Kết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quả</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đó</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nói</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lên</a:t>
                </a:r>
                <a:r>
                  <a:rPr lang="en-US" sz="4200" dirty="0">
                    <a:effectLst/>
                    <a:latin typeface="Arial" panose="020B0604020202020204" pitchFamily="34" charset="0"/>
                    <a:ea typeface="Calibri" panose="020F0502020204030204" pitchFamily="34" charset="0"/>
                    <a:cs typeface="Arial" panose="020B0604020202020204" pitchFamily="34" charset="0"/>
                  </a:rPr>
                  <a:t>: 0 </a:t>
                </a:r>
                <a:r>
                  <a:rPr lang="en-US" sz="4200" dirty="0" err="1">
                    <a:effectLst/>
                    <a:latin typeface="Arial" panose="020B0604020202020204" pitchFamily="34" charset="0"/>
                    <a:ea typeface="Calibri" panose="020F0502020204030204" pitchFamily="34" charset="0"/>
                    <a:cs typeface="Arial" panose="020B0604020202020204" pitchFamily="34" charset="0"/>
                  </a:rPr>
                  <a:t>là</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một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nghiệm</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thức</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200" i="1">
                        <a:effectLst/>
                        <a:latin typeface="Cambria Math" panose="02040503050406030204" pitchFamily="18" charset="0"/>
                        <a:ea typeface="Calibri" panose="020F0502020204030204" pitchFamily="34" charset="0"/>
                        <a:cs typeface="Arial" panose="020B0604020202020204" pitchFamily="34" charset="0"/>
                      </a:rPr>
                      <m:t>𝐻</m:t>
                    </m:r>
                    <m:r>
                      <a:rPr lang="en-US" sz="4200" i="1">
                        <a:effectLst/>
                        <a:latin typeface="Cambria Math" panose="02040503050406030204" pitchFamily="18" charset="0"/>
                        <a:ea typeface="Calibri" panose="020F0502020204030204" pitchFamily="34" charset="0"/>
                        <a:cs typeface="Arial" panose="020B0604020202020204" pitchFamily="34" charset="0"/>
                      </a:rPr>
                      <m:t>(</m:t>
                    </m:r>
                    <m:r>
                      <a:rPr lang="en-US" sz="4200" i="1">
                        <a:effectLst/>
                        <a:latin typeface="Cambria Math" panose="02040503050406030204" pitchFamily="18" charset="0"/>
                        <a:ea typeface="Calibri" panose="020F0502020204030204" pitchFamily="34" charset="0"/>
                        <a:cs typeface="Arial" panose="020B0604020202020204" pitchFamily="34" charset="0"/>
                      </a:rPr>
                      <m:t>𝑥</m:t>
                    </m:r>
                    <m:r>
                      <a:rPr lang="en-US" sz="4200" i="1">
                        <a:effectLst/>
                        <a:latin typeface="Cambria Math" panose="02040503050406030204" pitchFamily="18" charset="0"/>
                        <a:ea typeface="Calibri" panose="020F0502020204030204" pitchFamily="34" charset="0"/>
                        <a:cs typeface="Arial" panose="020B0604020202020204" pitchFamily="34" charset="0"/>
                      </a:rPr>
                      <m:t>)</m:t>
                    </m:r>
                  </m:oMath>
                </a14:m>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200" b="1" i="1">
                        <a:effectLst/>
                        <a:latin typeface="Cambria Math" panose="02040503050406030204" pitchFamily="18" charset="0"/>
                        <a:ea typeface="Calibri" panose="020F0502020204030204" pitchFamily="34" charset="0"/>
                        <a:cs typeface="Arial" panose="020B0604020202020204" pitchFamily="34" charset="0"/>
                      </a:rPr>
                      <m:t>⇒</m:t>
                    </m:r>
                  </m:oMath>
                </a14:m>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200" i="1">
                        <a:effectLst/>
                        <a:latin typeface="Cambria Math" panose="02040503050406030204" pitchFamily="18" charset="0"/>
                        <a:ea typeface="Calibri" panose="020F0502020204030204" pitchFamily="34" charset="0"/>
                        <a:cs typeface="Arial" panose="020B0604020202020204" pitchFamily="34" charset="0"/>
                      </a:rPr>
                      <m:t>𝐻</m:t>
                    </m:r>
                    <m:r>
                      <a:rPr lang="en-US" sz="4200" i="1">
                        <a:effectLst/>
                        <a:latin typeface="Cambria Math" panose="02040503050406030204" pitchFamily="18" charset="0"/>
                        <a:ea typeface="Calibri" panose="020F0502020204030204" pitchFamily="34" charset="0"/>
                        <a:cs typeface="Arial" panose="020B0604020202020204" pitchFamily="34" charset="0"/>
                      </a:rPr>
                      <m:t>(0)=0</m:t>
                    </m:r>
                  </m:oMath>
                </a14:m>
                <a:r>
                  <a:rPr lang="en-US" sz="42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8" name="Rectangle 7"/>
              <p:cNvSpPr>
                <a:spLocks noRot="1" noChangeAspect="1" noMove="1" noResize="1" noEditPoints="1" noAdjustHandles="1" noChangeArrowheads="1" noChangeShapeType="1" noTextEdit="1"/>
              </p:cNvSpPr>
              <p:nvPr/>
            </p:nvSpPr>
            <p:spPr>
              <a:xfrm>
                <a:off x="838199" y="6285071"/>
                <a:ext cx="16597453" cy="3154710"/>
              </a:xfrm>
              <a:prstGeom prst="rect">
                <a:avLst/>
              </a:prstGeom>
              <a:blipFill rotWithShape="0">
                <a:blip r:embed="rId4"/>
                <a:stretch>
                  <a:fillRect l="-1396" r="-1396" b="-4054"/>
                </a:stretch>
              </a:blipFill>
            </p:spPr>
            <p:txBody>
              <a:bodyPr/>
              <a:lstStyle/>
              <a:p>
                <a:r>
                  <a:rPr lang="en-US">
                    <a:noFill/>
                  </a:rPr>
                  <a:t> </a:t>
                </a:r>
              </a:p>
            </p:txBody>
          </p:sp>
        </mc:Fallback>
      </mc:AlternateContent>
      <p:sp>
        <p:nvSpPr>
          <p:cNvPr id="11" name="Oval Callout 10"/>
          <p:cNvSpPr/>
          <p:nvPr/>
        </p:nvSpPr>
        <p:spPr>
          <a:xfrm>
            <a:off x="8112964" y="459499"/>
            <a:ext cx="2062069" cy="1299265"/>
          </a:xfrm>
          <a:prstGeom prst="wedgeEllipseCallout">
            <a:avLst>
              <a:gd name="adj1" fmla="val 30723"/>
              <a:gd name="adj2" fmla="val 5779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9060004"/>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anim calcmode="lin" valueType="num">
                                      <p:cBhvr>
                                        <p:cTn id="22" dur="500" fill="hold"/>
                                        <p:tgtEl>
                                          <p:spTgt spid="8"/>
                                        </p:tgtEl>
                                        <p:attrNameLst>
                                          <p:attrName>ppt_x</p:attrName>
                                        </p:attrNameLst>
                                      </p:cBhvr>
                                      <p:tavLst>
                                        <p:tav tm="0">
                                          <p:val>
                                            <p:strVal val="#ppt_x"/>
                                          </p:val>
                                        </p:tav>
                                        <p:tav tm="100000">
                                          <p:val>
                                            <p:strVal val="#ppt_x"/>
                                          </p:val>
                                        </p:tav>
                                      </p:tavLst>
                                    </p:anim>
                                    <p:anim calcmode="lin" valueType="num">
                                      <p:cBhvr>
                                        <p:cTn id="23"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9"/>
          <p:cNvGrpSpPr/>
          <p:nvPr/>
        </p:nvGrpSpPr>
        <p:grpSpPr>
          <a:xfrm>
            <a:off x="15697200" y="-2568883"/>
            <a:ext cx="4756765" cy="4588183"/>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21" name="TextBox 21"/>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22" name="Group 22"/>
          <p:cNvGrpSpPr/>
          <p:nvPr/>
        </p:nvGrpSpPr>
        <p:grpSpPr>
          <a:xfrm>
            <a:off x="-246135" y="9772650"/>
            <a:ext cx="18780269" cy="746154"/>
            <a:chOff x="0" y="0"/>
            <a:chExt cx="4946244" cy="196518"/>
          </a:xfrm>
        </p:grpSpPr>
        <p:sp>
          <p:nvSpPr>
            <p:cNvPr id="23" name="Freeform 23"/>
            <p:cNvSpPr/>
            <p:nvPr/>
          </p:nvSpPr>
          <p:spPr>
            <a:xfrm>
              <a:off x="0" y="0"/>
              <a:ext cx="4946244" cy="196518"/>
            </a:xfrm>
            <a:custGeom>
              <a:avLst/>
              <a:gdLst/>
              <a:ahLst/>
              <a:cxnLst/>
              <a:rect l="l" t="t" r="r" b="b"/>
              <a:pathLst>
                <a:path w="4946244" h="196518">
                  <a:moveTo>
                    <a:pt x="0" y="0"/>
                  </a:moveTo>
                  <a:lnTo>
                    <a:pt x="4946244" y="0"/>
                  </a:lnTo>
                  <a:lnTo>
                    <a:pt x="4946244" y="196518"/>
                  </a:lnTo>
                  <a:lnTo>
                    <a:pt x="0" y="196518"/>
                  </a:lnTo>
                  <a:close/>
                </a:path>
              </a:pathLst>
            </a:custGeom>
            <a:solidFill>
              <a:srgbClr val="3884FD"/>
            </a:solidFill>
          </p:spPr>
        </p:sp>
        <p:sp>
          <p:nvSpPr>
            <p:cNvPr id="24" name="TextBox 24"/>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 name="Rectangle 1"/>
          <p:cNvSpPr/>
          <p:nvPr/>
        </p:nvSpPr>
        <p:spPr>
          <a:xfrm>
            <a:off x="1261355" y="424985"/>
            <a:ext cx="7044445" cy="2717475"/>
          </a:xfrm>
          <a:prstGeom prst="rect">
            <a:avLst/>
          </a:prstGeom>
        </p:spPr>
        <p:txBody>
          <a:bodyPr wrap="square">
            <a:spAutoFit/>
          </a:bodyPr>
          <a:lstStyle/>
          <a:p>
            <a:pPr algn="just">
              <a:lnSpc>
                <a:spcPct val="13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c) </a:t>
            </a:r>
            <a:r>
              <a:rPr lang="en-US" sz="4000" dirty="0" smtClean="0">
                <a:latin typeface="Arial" panose="020B0604020202020204" pitchFamily="34" charset="0"/>
                <a:ea typeface="Calibri" panose="020F0502020204030204" pitchFamily="34" charset="0"/>
                <a:cs typeface="Arial" panose="020B0604020202020204" pitchFamily="34" charset="0"/>
              </a:rPr>
              <a:t>H(1) = −5. 1</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+ 15. 1 = 10</a:t>
            </a:r>
            <a:endParaRPr lang="en-US" sz="4000" dirty="0">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H(2) = −5. 2</a:t>
            </a:r>
            <a:r>
              <a:rPr lang="en-US" sz="4000" baseline="30000" dirty="0" smtClean="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+ 15. 2 = 10</a:t>
            </a:r>
            <a:endParaRPr lang="en-US" sz="4000" dirty="0">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H(3) = −5. 3</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smtClean="0">
                <a:latin typeface="Arial" panose="020B0604020202020204" pitchFamily="34" charset="0"/>
                <a:ea typeface="Calibri" panose="020F0502020204030204" pitchFamily="34" charset="0"/>
                <a:cs typeface="Arial" panose="020B0604020202020204" pitchFamily="34" charset="0"/>
              </a:rPr>
              <a:t> + 15. 3 = 0</a:t>
            </a:r>
            <a:endParaRPr lang="en-US" sz="4000" dirty="0">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1752600" y="3376341"/>
            <a:ext cx="2379177" cy="707886"/>
          </a:xfrm>
          <a:prstGeom prst="rect">
            <a:avLst/>
          </a:prstGeom>
        </p:spPr>
        <p:txBody>
          <a:bodyPr wrap="none">
            <a:spAutoFit/>
          </a:bodyPr>
          <a:lstStyle/>
          <a:p>
            <a:r>
              <a:rPr lang="en-US" sz="4000" b="1" dirty="0" err="1">
                <a:solidFill>
                  <a:srgbClr val="C00000"/>
                </a:solidFill>
                <a:latin typeface="Arial" panose="020B0604020202020204" pitchFamily="34" charset="0"/>
                <a:cs typeface="Arial" panose="020B0604020202020204" pitchFamily="34" charset="0"/>
              </a:rPr>
              <a:t>Kết</a:t>
            </a:r>
            <a:r>
              <a:rPr lang="en-US" sz="4000" b="1" dirty="0">
                <a:solidFill>
                  <a:srgbClr val="C00000"/>
                </a:solidFill>
                <a:latin typeface="Arial" panose="020B0604020202020204" pitchFamily="34" charset="0"/>
                <a:cs typeface="Arial" panose="020B0604020202020204" pitchFamily="34" charset="0"/>
              </a:rPr>
              <a:t> </a:t>
            </a:r>
            <a:r>
              <a:rPr lang="en-US" sz="4000" b="1" dirty="0" err="1">
                <a:solidFill>
                  <a:srgbClr val="C00000"/>
                </a:solidFill>
                <a:latin typeface="Arial" panose="020B0604020202020204" pitchFamily="34" charset="0"/>
                <a:cs typeface="Arial" panose="020B0604020202020204" pitchFamily="34" charset="0"/>
              </a:rPr>
              <a:t>luận</a:t>
            </a:r>
            <a:r>
              <a:rPr lang="en-US" sz="4000" b="1" dirty="0">
                <a:solidFill>
                  <a:srgbClr val="C00000"/>
                </a:solidFill>
                <a:latin typeface="Arial" panose="020B0604020202020204" pitchFamily="34" charset="0"/>
                <a:cs typeface="Arial" panose="020B0604020202020204" pitchFamily="34" charset="0"/>
              </a:rPr>
              <a:t>:</a:t>
            </a:r>
          </a:p>
        </p:txBody>
      </p:sp>
      <p:sp>
        <p:nvSpPr>
          <p:cNvPr id="5" name="Right Arrow 4"/>
          <p:cNvSpPr/>
          <p:nvPr/>
        </p:nvSpPr>
        <p:spPr>
          <a:xfrm>
            <a:off x="617710" y="3632471"/>
            <a:ext cx="762000" cy="376476"/>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742440" y="4112283"/>
            <a:ext cx="15316200" cy="5632311"/>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000" dirty="0" smtClean="0">
                <a:latin typeface="Arial" panose="020B0604020202020204" pitchFamily="34" charset="0"/>
                <a:cs typeface="Arial" panose="020B0604020202020204" pitchFamily="34" charset="0"/>
              </a:rPr>
              <a:t>Khi </a:t>
            </a:r>
            <a:r>
              <a:rPr lang="vi-VN" sz="4000" dirty="0">
                <a:latin typeface="Arial" panose="020B0604020202020204" pitchFamily="34" charset="0"/>
                <a:cs typeface="Arial" panose="020B0604020202020204" pitchFamily="34" charset="0"/>
              </a:rPr>
              <a:t>ném vật từ một điểm trên mặt đất sau thời gian là 1 giây, thì độ cao của vật là 10m.</a:t>
            </a:r>
          </a:p>
          <a:p>
            <a:pPr marL="571500" indent="-571500" algn="just">
              <a:lnSpc>
                <a:spcPct val="150000"/>
              </a:lnSpc>
              <a:buFont typeface="Arial" panose="020B0604020202020204" pitchFamily="34" charset="0"/>
              <a:buChar char="•"/>
            </a:pPr>
            <a:r>
              <a:rPr lang="vi-VN" sz="4000" dirty="0" smtClean="0">
                <a:latin typeface="Arial" panose="020B0604020202020204" pitchFamily="34" charset="0"/>
                <a:cs typeface="Arial" panose="020B0604020202020204" pitchFamily="34" charset="0"/>
              </a:rPr>
              <a:t>Khi </a:t>
            </a:r>
            <a:r>
              <a:rPr lang="vi-VN" sz="4000" dirty="0">
                <a:latin typeface="Arial" panose="020B0604020202020204" pitchFamily="34" charset="0"/>
                <a:cs typeface="Arial" panose="020B0604020202020204" pitchFamily="34" charset="0"/>
              </a:rPr>
              <a:t>ném vật từ một điểm trên mặt đất sau thời gian là 2 giây, thì độ cao của vật là 10m.</a:t>
            </a:r>
          </a:p>
          <a:p>
            <a:pPr marL="571500" indent="-571500" algn="just">
              <a:lnSpc>
                <a:spcPct val="150000"/>
              </a:lnSpc>
              <a:buFont typeface="Arial" panose="020B0604020202020204" pitchFamily="34" charset="0"/>
              <a:buChar char="•"/>
            </a:pPr>
            <a:r>
              <a:rPr lang="vi-VN" sz="4000" dirty="0" smtClean="0">
                <a:latin typeface="Arial" panose="020B0604020202020204" pitchFamily="34" charset="0"/>
                <a:cs typeface="Arial" panose="020B0604020202020204" pitchFamily="34" charset="0"/>
              </a:rPr>
              <a:t>Khi </a:t>
            </a:r>
            <a:r>
              <a:rPr lang="vi-VN" sz="4000" dirty="0">
                <a:latin typeface="Arial" panose="020B0604020202020204" pitchFamily="34" charset="0"/>
                <a:cs typeface="Arial" panose="020B0604020202020204" pitchFamily="34" charset="0"/>
              </a:rPr>
              <a:t>ném vật từ một điểm trên mặt đất sau thời gian là 3 giây, thì vật rơi trở lại mặt đất (0m).</a:t>
            </a:r>
          </a:p>
        </p:txBody>
      </p:sp>
      <p:grpSp>
        <p:nvGrpSpPr>
          <p:cNvPr id="12" name="Group 11"/>
          <p:cNvGrpSpPr/>
          <p:nvPr/>
        </p:nvGrpSpPr>
        <p:grpSpPr>
          <a:xfrm>
            <a:off x="10058400" y="311933"/>
            <a:ext cx="5431742" cy="3772294"/>
            <a:chOff x="9372600" y="208845"/>
            <a:chExt cx="8458200" cy="5874142"/>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2600" y="208845"/>
              <a:ext cx="8458200" cy="5874142"/>
            </a:xfrm>
            <a:prstGeom prst="rect">
              <a:avLst/>
            </a:prstGeom>
          </p:spPr>
        </p:pic>
        <p:sp>
          <p:nvSpPr>
            <p:cNvPr id="11" name="Rectangle 10"/>
            <p:cNvSpPr/>
            <p:nvPr/>
          </p:nvSpPr>
          <p:spPr>
            <a:xfrm>
              <a:off x="13169628" y="5672642"/>
              <a:ext cx="1219200" cy="232661"/>
            </a:xfrm>
            <a:prstGeom prst="rect">
              <a:avLst/>
            </a:prstGeom>
            <a:solidFill>
              <a:srgbClr val="4472C4"/>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9947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p:tgtEl>
                                          <p:spTgt spid="5"/>
                                        </p:tgtEl>
                                        <p:attrNameLst>
                                          <p:attrName>ppt_x</p:attrName>
                                        </p:attrNameLst>
                                      </p:cBhvr>
                                      <p:tavLst>
                                        <p:tav tm="0">
                                          <p:val>
                                            <p:strVal val="#ppt_x-#ppt_w*1.125000"/>
                                          </p:val>
                                        </p:tav>
                                        <p:tav tm="100000">
                                          <p:val>
                                            <p:strVal val="#ppt_x"/>
                                          </p:val>
                                        </p:tav>
                                      </p:tavLst>
                                    </p:anim>
                                    <p:animEffect transition="in" filter="wipe(right)">
                                      <p:cBhvr>
                                        <p:cTn id="16" dur="500"/>
                                        <p:tgtEl>
                                          <p:spTgt spid="5"/>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p:tgtEl>
                                          <p:spTgt spid="7">
                                            <p:txEl>
                                              <p:pRg st="0" end="0"/>
                                            </p:txEl>
                                          </p:spTgt>
                                        </p:tgtEl>
                                        <p:attrNameLst>
                                          <p:attrName>ppt_y</p:attrName>
                                        </p:attrNameLst>
                                      </p:cBhvr>
                                      <p:tavLst>
                                        <p:tav tm="0">
                                          <p:val>
                                            <p:strVal val="#ppt_y+#ppt_h*1.125000"/>
                                          </p:val>
                                        </p:tav>
                                        <p:tav tm="100000">
                                          <p:val>
                                            <p:strVal val="#ppt_y"/>
                                          </p:val>
                                        </p:tav>
                                      </p:tavLst>
                                    </p:anim>
                                    <p:animEffect transition="in" filter="wipe(up)">
                                      <p:cBhvr>
                                        <p:cTn id="26" dur="500"/>
                                        <p:tgtEl>
                                          <p:spTgt spid="7">
                                            <p:txEl>
                                              <p:pRg st="0" end="0"/>
                                            </p:txEl>
                                          </p:spTgt>
                                        </p:tgtEl>
                                      </p:cBhvr>
                                    </p:animEffect>
                                  </p:childTnLst>
                                </p:cTn>
                              </p:par>
                              <p:par>
                                <p:cTn id="27" presetID="12" presetClass="entr" presetSubtype="4" fill="hold" nodeType="with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 calcmode="lin" valueType="num">
                                      <p:cBhvr additive="base">
                                        <p:cTn id="29" dur="500"/>
                                        <p:tgtEl>
                                          <p:spTgt spid="7">
                                            <p:txEl>
                                              <p:pRg st="1" end="1"/>
                                            </p:txEl>
                                          </p:spTgt>
                                        </p:tgtEl>
                                        <p:attrNameLst>
                                          <p:attrName>ppt_y</p:attrName>
                                        </p:attrNameLst>
                                      </p:cBhvr>
                                      <p:tavLst>
                                        <p:tav tm="0">
                                          <p:val>
                                            <p:strVal val="#ppt_y+#ppt_h*1.125000"/>
                                          </p:val>
                                        </p:tav>
                                        <p:tav tm="100000">
                                          <p:val>
                                            <p:strVal val="#ppt_y"/>
                                          </p:val>
                                        </p:tav>
                                      </p:tavLst>
                                    </p:anim>
                                    <p:animEffect transition="in" filter="wipe(up)">
                                      <p:cBhvr>
                                        <p:cTn id="30" dur="500"/>
                                        <p:tgtEl>
                                          <p:spTgt spid="7">
                                            <p:txEl>
                                              <p:pRg st="1" end="1"/>
                                            </p:txEl>
                                          </p:spTgt>
                                        </p:tgtEl>
                                      </p:cBhvr>
                                    </p:animEffect>
                                  </p:childTnLst>
                                </p:cTn>
                              </p:par>
                              <p:par>
                                <p:cTn id="31" presetID="12" presetClass="entr" presetSubtype="4" fill="hold" nodeType="with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 calcmode="lin" valueType="num">
                                      <p:cBhvr additive="base">
                                        <p:cTn id="33" dur="500"/>
                                        <p:tgtEl>
                                          <p:spTgt spid="7">
                                            <p:txEl>
                                              <p:pRg st="2" end="2"/>
                                            </p:txEl>
                                          </p:spTgt>
                                        </p:tgtEl>
                                        <p:attrNameLst>
                                          <p:attrName>ppt_y</p:attrName>
                                        </p:attrNameLst>
                                      </p:cBhvr>
                                      <p:tavLst>
                                        <p:tav tm="0">
                                          <p:val>
                                            <p:strVal val="#ppt_y+#ppt_h*1.125000"/>
                                          </p:val>
                                        </p:tav>
                                        <p:tav tm="100000">
                                          <p:val>
                                            <p:strVal val="#ppt_y"/>
                                          </p:val>
                                        </p:tav>
                                      </p:tavLst>
                                    </p:anim>
                                    <p:animEffect transition="in" filter="wipe(up)">
                                      <p:cBhvr>
                                        <p:cTn id="34"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901097" y="376753"/>
            <a:ext cx="20115594" cy="1600200"/>
          </a:xfrm>
          <a:custGeom>
            <a:avLst/>
            <a:gdLst/>
            <a:ahLst/>
            <a:cxnLst/>
            <a:rect l="l" t="t" r="r" b="b"/>
            <a:pathLst>
              <a:path w="5297934" h="647287">
                <a:moveTo>
                  <a:pt x="0" y="0"/>
                </a:moveTo>
                <a:lnTo>
                  <a:pt x="5297934" y="0"/>
                </a:lnTo>
                <a:lnTo>
                  <a:pt x="5297934" y="647287"/>
                </a:lnTo>
                <a:lnTo>
                  <a:pt x="0" y="647287"/>
                </a:lnTo>
                <a:close/>
              </a:path>
            </a:pathLst>
          </a:custGeom>
          <a:solidFill>
            <a:srgbClr val="D3FA68"/>
          </a:solidFill>
        </p:spPr>
      </p:sp>
      <p:grpSp>
        <p:nvGrpSpPr>
          <p:cNvPr id="6" name="Group 6"/>
          <p:cNvGrpSpPr/>
          <p:nvPr/>
        </p:nvGrpSpPr>
        <p:grpSpPr>
          <a:xfrm>
            <a:off x="-913797" y="9772650"/>
            <a:ext cx="20115594" cy="1228355"/>
            <a:chOff x="0" y="0"/>
            <a:chExt cx="5297934" cy="323517"/>
          </a:xfrm>
        </p:grpSpPr>
        <p:sp>
          <p:nvSpPr>
            <p:cNvPr id="7" name="Freeform 7"/>
            <p:cNvSpPr/>
            <p:nvPr/>
          </p:nvSpPr>
          <p:spPr>
            <a:xfrm>
              <a:off x="0" y="0"/>
              <a:ext cx="5297934" cy="323517"/>
            </a:xfrm>
            <a:custGeom>
              <a:avLst/>
              <a:gdLst/>
              <a:ahLst/>
              <a:cxnLst/>
              <a:rect l="l" t="t" r="r" b="b"/>
              <a:pathLst>
                <a:path w="5297934" h="323517">
                  <a:moveTo>
                    <a:pt x="0" y="0"/>
                  </a:moveTo>
                  <a:lnTo>
                    <a:pt x="5297934" y="0"/>
                  </a:lnTo>
                  <a:lnTo>
                    <a:pt x="5297934" y="323517"/>
                  </a:lnTo>
                  <a:lnTo>
                    <a:pt x="0" y="323517"/>
                  </a:lnTo>
                  <a:close/>
                </a:path>
              </a:pathLst>
            </a:custGeom>
            <a:solidFill>
              <a:srgbClr val="F8DC52"/>
            </a:solidFill>
          </p:spPr>
        </p:sp>
        <p:sp>
          <p:nvSpPr>
            <p:cNvPr id="8" name="TextBox 8"/>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8" name="Rectangle 27"/>
          <p:cNvSpPr/>
          <p:nvPr/>
        </p:nvSpPr>
        <p:spPr>
          <a:xfrm>
            <a:off x="6884283" y="669021"/>
            <a:ext cx="4544834" cy="1015663"/>
          </a:xfrm>
          <a:prstGeom prst="rect">
            <a:avLst/>
          </a:prstGeom>
        </p:spPr>
        <p:txBody>
          <a:bodyPr wrap="none">
            <a:spAutoFit/>
          </a:bodyPr>
          <a:lstStyle/>
          <a:p>
            <a:pPr algn="ctr"/>
            <a:r>
              <a:rPr lang="en-US" sz="6000" b="1" dirty="0" smtClean="0">
                <a:solidFill>
                  <a:schemeClr val="tx2">
                    <a:lumMod val="75000"/>
                  </a:schemeClr>
                </a:solidFill>
                <a:latin typeface="Arial" panose="020B0604020202020204" pitchFamily="34" charset="0"/>
                <a:cs typeface="Arial" panose="020B0604020202020204" pitchFamily="34" charset="0"/>
              </a:rPr>
              <a:t>LUYỆN TẬP</a:t>
            </a:r>
            <a:endParaRPr lang="en-US" sz="6000" b="1" dirty="0">
              <a:solidFill>
                <a:schemeClr val="tx2">
                  <a:lumMod val="75000"/>
                </a:schemeClr>
              </a:solidFill>
              <a:latin typeface="Arial" panose="020B0604020202020204" pitchFamily="34" charset="0"/>
              <a:cs typeface="Arial" panose="020B0604020202020204" pitchFamily="34" charset="0"/>
            </a:endParaRPr>
          </a:p>
        </p:txBody>
      </p:sp>
      <p:sp>
        <p:nvSpPr>
          <p:cNvPr id="2" name="Rectangle 1"/>
          <p:cNvSpPr/>
          <p:nvPr/>
        </p:nvSpPr>
        <p:spPr>
          <a:xfrm>
            <a:off x="3124200" y="1937174"/>
            <a:ext cx="10030310" cy="1911549"/>
          </a:xfrm>
          <a:prstGeom prst="rect">
            <a:avLst/>
          </a:prstGeom>
        </p:spPr>
        <p:txBody>
          <a:bodyPr wrap="none">
            <a:spAutoFit/>
          </a:bodyPr>
          <a:lstStyle/>
          <a:p>
            <a:pPr>
              <a:lnSpc>
                <a:spcPct val="150000"/>
              </a:lnSpc>
            </a:pPr>
            <a:r>
              <a:rPr lang="en-US" sz="4200" dirty="0">
                <a:latin typeface="Arial" panose="020B0604020202020204" pitchFamily="34" charset="0"/>
                <a:cs typeface="Arial" panose="020B0604020202020204" pitchFamily="34" charset="0"/>
              </a:rPr>
              <a:t>HOẠT ĐỘNG NHÓM: </a:t>
            </a:r>
            <a:endParaRPr lang="en-US" sz="4200" dirty="0" smtClean="0">
              <a:latin typeface="Arial" panose="020B0604020202020204" pitchFamily="34" charset="0"/>
              <a:cs typeface="Arial" panose="020B0604020202020204" pitchFamily="34" charset="0"/>
            </a:endParaRPr>
          </a:p>
          <a:p>
            <a:pPr>
              <a:lnSpc>
                <a:spcPct val="150000"/>
              </a:lnSpc>
            </a:pPr>
            <a:r>
              <a:rPr lang="en-US" sz="4200" dirty="0" err="1" smtClean="0">
                <a:latin typeface="Arial" panose="020B0604020202020204" pitchFamily="34" charset="0"/>
                <a:cs typeface="Arial" panose="020B0604020202020204" pitchFamily="34" charset="0"/>
              </a:rPr>
              <a:t>Hoàn</a:t>
            </a:r>
            <a:r>
              <a:rPr lang="en-US" sz="4200" dirty="0" smtClean="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thành</a:t>
            </a:r>
            <a:r>
              <a:rPr lang="en-US" sz="4200" dirty="0">
                <a:latin typeface="Arial" panose="020B0604020202020204" pitchFamily="34" charset="0"/>
                <a:cs typeface="Arial" panose="020B0604020202020204" pitchFamily="34" charset="0"/>
              </a:rPr>
              <a:t> BT7.5 + </a:t>
            </a:r>
            <a:r>
              <a:rPr lang="en-US" sz="4200" dirty="0" smtClean="0">
                <a:latin typeface="Arial" panose="020B0604020202020204" pitchFamily="34" charset="0"/>
                <a:cs typeface="Arial" panose="020B0604020202020204" pitchFamily="34" charset="0"/>
              </a:rPr>
              <a:t>7.6 </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7.7 </a:t>
            </a:r>
            <a:r>
              <a:rPr lang="en-US" sz="4200" dirty="0">
                <a:latin typeface="Arial" panose="020B0604020202020204" pitchFamily="34" charset="0"/>
                <a:cs typeface="Arial" panose="020B0604020202020204" pitchFamily="34" charset="0"/>
              </a:rPr>
              <a:t>(SGK-tr30)</a:t>
            </a:r>
          </a:p>
        </p:txBody>
      </p:sp>
      <p:pic>
        <p:nvPicPr>
          <p:cNvPr id="4" name="Picture 3"/>
          <p:cNvPicPr>
            <a:picLocks noChangeAspect="1"/>
          </p:cNvPicPr>
          <p:nvPr/>
        </p:nvPicPr>
        <p:blipFill>
          <a:blip r:embed="rId2"/>
          <a:stretch>
            <a:fillRect/>
          </a:stretch>
        </p:blipFill>
        <p:spPr>
          <a:xfrm>
            <a:off x="1120775" y="2249246"/>
            <a:ext cx="1543050" cy="1494346"/>
          </a:xfrm>
          <a:prstGeom prst="rect">
            <a:avLst/>
          </a:prstGeom>
        </p:spPr>
      </p:pic>
      <p:sp>
        <p:nvSpPr>
          <p:cNvPr id="5" name="Rounded Rectangle 4"/>
          <p:cNvSpPr/>
          <p:nvPr/>
        </p:nvSpPr>
        <p:spPr>
          <a:xfrm>
            <a:off x="1292225" y="4261669"/>
            <a:ext cx="2743200" cy="1143000"/>
          </a:xfrm>
          <a:prstGeom prst="roundRect">
            <a:avLst/>
          </a:prstGeom>
          <a:solidFill>
            <a:schemeClr val="accent5">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200" b="1" dirty="0" err="1" smtClean="0">
                <a:solidFill>
                  <a:schemeClr val="bg1"/>
                </a:solidFill>
                <a:latin typeface="Arial" panose="020B0604020202020204" pitchFamily="34" charset="0"/>
                <a:cs typeface="Arial" panose="020B0604020202020204" pitchFamily="34" charset="0"/>
              </a:rPr>
              <a:t>Bài</a:t>
            </a:r>
            <a:r>
              <a:rPr lang="en-US" sz="4200" b="1" dirty="0" smtClean="0">
                <a:solidFill>
                  <a:schemeClr val="bg1"/>
                </a:solidFill>
                <a:latin typeface="Arial" panose="020B0604020202020204" pitchFamily="34" charset="0"/>
                <a:cs typeface="Arial" panose="020B0604020202020204" pitchFamily="34" charset="0"/>
              </a:rPr>
              <a:t> 7.5</a:t>
            </a:r>
            <a:endParaRPr lang="en-US" sz="4200" b="1"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Rectangle 8"/>
              <p:cNvSpPr/>
              <p:nvPr/>
            </p:nvSpPr>
            <p:spPr>
              <a:xfrm>
                <a:off x="1308100" y="5657826"/>
                <a:ext cx="15697200" cy="3081934"/>
              </a:xfrm>
              <a:prstGeom prst="rect">
                <a:avLst/>
              </a:prstGeom>
            </p:spPr>
            <p:txBody>
              <a:bodyPr wrap="square">
                <a:spAutoFit/>
              </a:bodyPr>
              <a:lstStyle/>
              <a:p>
                <a:pPr algn="just">
                  <a:lnSpc>
                    <a:spcPct val="15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a) </a:t>
                </a:r>
                <a:r>
                  <a:rPr lang="en-US" sz="4200" dirty="0" err="1">
                    <a:latin typeface="Arial" panose="020B0604020202020204" pitchFamily="34" charset="0"/>
                    <a:ea typeface="Calibri" panose="020F0502020204030204" pitchFamily="34" charset="0"/>
                    <a:cs typeface="Arial" panose="020B0604020202020204" pitchFamily="34" charset="0"/>
                  </a:rPr>
                  <a:t>Tính</a:t>
                </a:r>
                <a:r>
                  <a:rPr lang="en-US" sz="42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d>
                      <m:dPr>
                        <m:ctrlPr>
                          <a:rPr lang="en-US" sz="4200" i="1">
                            <a:effectLst/>
                            <a:latin typeface="Cambria Math" panose="02040503050406030204" pitchFamily="18" charset="0"/>
                            <a:ea typeface="Calibri" panose="020F0502020204030204" pitchFamily="34" charset="0"/>
                            <a:cs typeface="Arial" panose="020B0604020202020204" pitchFamily="34" charset="0"/>
                          </a:rPr>
                        </m:ctrlPr>
                      </m:dPr>
                      <m:e>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200" i="1">
                                <a:effectLst/>
                                <a:latin typeface="Cambria Math" panose="02040503050406030204" pitchFamily="18" charset="0"/>
                                <a:ea typeface="Calibri" panose="020F0502020204030204" pitchFamily="34" charset="0"/>
                                <a:cs typeface="Arial" panose="020B0604020202020204" pitchFamily="34" charset="0"/>
                              </a:rPr>
                            </m:ctrlPr>
                          </m:sSupPr>
                          <m:e>
                            <m:r>
                              <m:rPr>
                                <m:sty m:val="p"/>
                              </m:rPr>
                              <a:rPr lang="en-US" sz="4200">
                                <a:effectLst/>
                                <a:latin typeface="Cambria Math" panose="02040503050406030204" pitchFamily="18" charset="0"/>
                                <a:ea typeface="Calibri" panose="020F0502020204030204" pitchFamily="34" charset="0"/>
                                <a:cs typeface="Arial" panose="020B0604020202020204" pitchFamily="34" charset="0"/>
                              </a:rPr>
                              <m:t>x</m:t>
                            </m:r>
                          </m:e>
                          <m:sup>
                            <m:r>
                              <a:rPr lang="en-US" sz="4200" i="1">
                                <a:effectLst/>
                                <a:latin typeface="Cambria Math" panose="02040503050406030204" pitchFamily="18" charset="0"/>
                                <a:ea typeface="Calibri" panose="020F0502020204030204" pitchFamily="34" charset="0"/>
                                <a:cs typeface="Arial" panose="020B0604020202020204" pitchFamily="34" charset="0"/>
                              </a:rPr>
                              <m:t>3</m:t>
                            </m:r>
                          </m:sup>
                        </m:sSup>
                      </m:e>
                    </m:d>
                  </m:oMath>
                </a14:m>
                <a:r>
                  <a:rPr lang="en-US" sz="4200" dirty="0">
                    <a:effectLst/>
                    <a:latin typeface="Arial" panose="020B0604020202020204" pitchFamily="34" charset="0"/>
                    <a:ea typeface="Calibri" panose="020F0502020204030204" pitchFamily="34" charset="0"/>
                    <a:cs typeface="Arial" panose="020B0604020202020204" pitchFamily="34" charset="0"/>
                  </a:rPr>
                  <a:t>.(−4x</a:t>
                </a:r>
                <a:r>
                  <a:rPr lang="en-US" sz="4200" baseline="30000" dirty="0">
                    <a:effectLst/>
                    <a:latin typeface="Arial" panose="020B0604020202020204" pitchFamily="34" charset="0"/>
                    <a:ea typeface="Calibri" panose="020F0502020204030204" pitchFamily="34" charset="0"/>
                    <a:cs typeface="Arial" panose="020B0604020202020204" pitchFamily="34" charset="0"/>
                  </a:rPr>
                  <a:t>2</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Tìm</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hệ</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số</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và</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bậc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đơn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thức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nhận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được</a:t>
                </a:r>
                <a:r>
                  <a:rPr lang="en-US" sz="42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spcBef>
                    <a:spcPts val="600"/>
                  </a:spcBef>
                  <a:spcAft>
                    <a:spcPts val="600"/>
                  </a:spcAft>
                </a:pPr>
                <a:r>
                  <a:rPr lang="en-US" sz="4200" dirty="0">
                    <a:effectLst/>
                    <a:latin typeface="Arial" panose="020B0604020202020204" pitchFamily="34" charset="0"/>
                    <a:ea typeface="Calibri" panose="020F0502020204030204" pitchFamily="34" charset="0"/>
                    <a:cs typeface="Arial" panose="020B0604020202020204" pitchFamily="34" charset="0"/>
                  </a:rPr>
                  <a:t>b) </a:t>
                </a:r>
                <a:r>
                  <a:rPr lang="en-US" sz="4200" dirty="0" err="1">
                    <a:effectLst/>
                    <a:latin typeface="Arial" panose="020B0604020202020204" pitchFamily="34" charset="0"/>
                    <a:ea typeface="Calibri" panose="020F0502020204030204" pitchFamily="34" charset="0"/>
                    <a:cs typeface="Arial" panose="020B0604020202020204" pitchFamily="34" charset="0"/>
                  </a:rPr>
                  <a:t>Tính</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200" i="1">
                            <a:effectLst/>
                            <a:latin typeface="Cambria Math" panose="02040503050406030204" pitchFamily="18" charset="0"/>
                            <a:ea typeface="Calibri" panose="020F0502020204030204" pitchFamily="34" charset="0"/>
                            <a:cs typeface="Arial" panose="020B0604020202020204" pitchFamily="34" charset="0"/>
                          </a:rPr>
                        </m:ctrlPr>
                      </m:sSupPr>
                      <m:e>
                        <m:r>
                          <m:rPr>
                            <m:sty m:val="p"/>
                          </m:rPr>
                          <a:rPr lang="en-US" sz="4200">
                            <a:effectLst/>
                            <a:latin typeface="Cambria Math" panose="02040503050406030204" pitchFamily="18" charset="0"/>
                            <a:ea typeface="Calibri" panose="020F0502020204030204" pitchFamily="34" charset="0"/>
                            <a:cs typeface="Arial" panose="020B0604020202020204" pitchFamily="34" charset="0"/>
                          </a:rPr>
                          <m:t>x</m:t>
                        </m:r>
                      </m:e>
                      <m:sup>
                        <m:r>
                          <a:rPr lang="en-US" sz="4200" i="1">
                            <a:effectLst/>
                            <a:latin typeface="Cambria Math" panose="02040503050406030204" pitchFamily="18" charset="0"/>
                            <a:ea typeface="Calibri" panose="020F0502020204030204" pitchFamily="34" charset="0"/>
                            <a:cs typeface="Arial" panose="020B0604020202020204" pitchFamily="34" charset="0"/>
                          </a:rPr>
                          <m:t>3</m:t>
                        </m:r>
                      </m:sup>
                    </m:sSup>
                  </m:oMath>
                </a14:m>
                <a:r>
                  <a:rPr lang="en-US" sz="4200" dirty="0">
                    <a:effectLst/>
                    <a:latin typeface="Arial" panose="020B0604020202020204" pitchFamily="34" charset="0"/>
                    <a:ea typeface="Calibri" panose="020F0502020204030204" pitchFamily="34" charset="0"/>
                    <a:cs typeface="Arial" panose="020B0604020202020204" pitchFamily="34" charset="0"/>
                  </a:rPr>
                  <a:t>−</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5</m:t>
                        </m:r>
                      </m:num>
                      <m:den>
                        <m:r>
                          <a:rPr lang="en-US" sz="4200" i="1">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200" i="1">
                            <a:effectLst/>
                            <a:latin typeface="Cambria Math" panose="02040503050406030204" pitchFamily="18" charset="0"/>
                            <a:ea typeface="Calibri" panose="020F0502020204030204" pitchFamily="34" charset="0"/>
                            <a:cs typeface="Arial" panose="020B0604020202020204" pitchFamily="34" charset="0"/>
                          </a:rPr>
                        </m:ctrlPr>
                      </m:sSupPr>
                      <m:e>
                        <m:r>
                          <m:rPr>
                            <m:sty m:val="p"/>
                          </m:rPr>
                          <a:rPr lang="en-US" sz="4200">
                            <a:effectLst/>
                            <a:latin typeface="Cambria Math" panose="02040503050406030204" pitchFamily="18" charset="0"/>
                            <a:ea typeface="Calibri" panose="020F0502020204030204" pitchFamily="34" charset="0"/>
                            <a:cs typeface="Arial" panose="020B0604020202020204" pitchFamily="34" charset="0"/>
                          </a:rPr>
                          <m:t>x</m:t>
                        </m:r>
                      </m:e>
                      <m:sup>
                        <m:r>
                          <a:rPr lang="en-US" sz="4200" i="1">
                            <a:effectLst/>
                            <a:latin typeface="Cambria Math" panose="02040503050406030204" pitchFamily="18" charset="0"/>
                            <a:ea typeface="Calibri" panose="020F0502020204030204" pitchFamily="34" charset="0"/>
                            <a:cs typeface="Arial" panose="020B0604020202020204" pitchFamily="34" charset="0"/>
                          </a:rPr>
                          <m:t>3</m:t>
                        </m:r>
                      </m:sup>
                    </m:sSup>
                  </m:oMath>
                </a14:m>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Tìm</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hệ</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số</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và</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bậc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đơn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thức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nhận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được</a:t>
                </a:r>
                <a:r>
                  <a:rPr lang="en-US" sz="42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9" name="Rectangle 8"/>
              <p:cNvSpPr>
                <a:spLocks noRot="1" noChangeAspect="1" noMove="1" noResize="1" noEditPoints="1" noAdjustHandles="1" noChangeArrowheads="1" noChangeShapeType="1" noTextEdit="1"/>
              </p:cNvSpPr>
              <p:nvPr/>
            </p:nvSpPr>
            <p:spPr>
              <a:xfrm>
                <a:off x="1308100" y="5657826"/>
                <a:ext cx="15697200" cy="3081934"/>
              </a:xfrm>
              <a:prstGeom prst="rect">
                <a:avLst/>
              </a:prstGeom>
              <a:blipFill rotWithShape="0">
                <a:blip r:embed="rId3"/>
                <a:stretch>
                  <a:fillRect l="-1515" r="-544"/>
                </a:stretch>
              </a:blipFill>
            </p:spPr>
            <p:txBody>
              <a:bodyPr/>
              <a:lstStyle/>
              <a:p>
                <a:r>
                  <a:rPr lang="en-US">
                    <a:noFill/>
                  </a:rPr>
                  <a:t> </a:t>
                </a:r>
              </a:p>
            </p:txBody>
          </p:sp>
        </mc:Fallback>
      </mc:AlternateContent>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84177" y="7505700"/>
            <a:ext cx="1642246" cy="2013793"/>
          </a:xfrm>
          <a:prstGeom prst="rect">
            <a:avLst/>
          </a:prstGeom>
        </p:spPr>
      </p:pic>
    </p:spTree>
    <p:extLst>
      <p:ext uri="{BB962C8B-B14F-4D97-AF65-F5344CB8AC3E}">
        <p14:creationId xmlns:p14="http://schemas.microsoft.com/office/powerpoint/2010/main" val="3772020750"/>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wipe(left)">
                                      <p:cBhvr>
                                        <p:cTn id="20" dur="500"/>
                                        <p:tgtEl>
                                          <p:spTgt spid="9">
                                            <p:txEl>
                                              <p:pRg st="0" end="0"/>
                                            </p:txEl>
                                          </p:spTgt>
                                        </p:tgtEl>
                                      </p:cBhvr>
                                    </p:animEffect>
                                  </p:childTnLst>
                                </p:cTn>
                              </p:par>
                              <p:par>
                                <p:cTn id="21" presetID="22" presetClass="entr" presetSubtype="8" fill="hold" nodeType="with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wipe(left)">
                                      <p:cBhvr>
                                        <p:cTn id="23"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4644" y="2221337"/>
            <a:ext cx="14237730" cy="7276297"/>
          </a:xfrm>
          <a:prstGeom prst="roundRect">
            <a:avLst>
              <a:gd name="adj" fmla="val 8289"/>
            </a:avLst>
          </a:prstGeom>
          <a:solidFill>
            <a:schemeClr val="accent5">
              <a:lumMod val="20000"/>
              <a:lumOff val="80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
          <p:cNvGrpSpPr/>
          <p:nvPr/>
        </p:nvGrpSpPr>
        <p:grpSpPr>
          <a:xfrm>
            <a:off x="-1830748" y="3619500"/>
            <a:ext cx="3661496" cy="3625334"/>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9" name="Group 19"/>
          <p:cNvGrpSpPr/>
          <p:nvPr/>
        </p:nvGrpSpPr>
        <p:grpSpPr>
          <a:xfrm>
            <a:off x="-801456" y="9772650"/>
            <a:ext cx="19890912" cy="1172716"/>
            <a:chOff x="0" y="0"/>
            <a:chExt cx="5238759" cy="308863"/>
          </a:xfrm>
        </p:grpSpPr>
        <p:sp>
          <p:nvSpPr>
            <p:cNvPr id="20" name="Freeform 20"/>
            <p:cNvSpPr/>
            <p:nvPr/>
          </p:nvSpPr>
          <p:spPr>
            <a:xfrm>
              <a:off x="0" y="0"/>
              <a:ext cx="5238759" cy="308863"/>
            </a:xfrm>
            <a:custGeom>
              <a:avLst/>
              <a:gdLst/>
              <a:ahLst/>
              <a:cxnLst/>
              <a:rect l="l" t="t" r="r" b="b"/>
              <a:pathLst>
                <a:path w="5238759" h="308863">
                  <a:moveTo>
                    <a:pt x="0" y="0"/>
                  </a:moveTo>
                  <a:lnTo>
                    <a:pt x="5238759" y="0"/>
                  </a:lnTo>
                  <a:lnTo>
                    <a:pt x="5238759" y="308863"/>
                  </a:lnTo>
                  <a:lnTo>
                    <a:pt x="0" y="308863"/>
                  </a:lnTo>
                  <a:close/>
                </a:path>
              </a:pathLst>
            </a:custGeom>
            <a:solidFill>
              <a:srgbClr val="F8DC52"/>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18" name="Freeform 8"/>
          <p:cNvSpPr/>
          <p:nvPr/>
        </p:nvSpPr>
        <p:spPr>
          <a:xfrm>
            <a:off x="16154400" y="-1714500"/>
            <a:ext cx="3871646" cy="38890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17" name="Oval Callout 16"/>
          <p:cNvSpPr/>
          <p:nvPr/>
        </p:nvSpPr>
        <p:spPr>
          <a:xfrm>
            <a:off x="8112965" y="495300"/>
            <a:ext cx="2062069" cy="1299265"/>
          </a:xfrm>
          <a:prstGeom prst="wedgeEllipseCallout">
            <a:avLst>
              <a:gd name="adj1" fmla="val 30723"/>
              <a:gd name="adj2" fmla="val 5779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3174959" y="2199478"/>
                <a:ext cx="12457099" cy="3782895"/>
              </a:xfrm>
              <a:prstGeom prst="rect">
                <a:avLst/>
              </a:prstGeom>
            </p:spPr>
            <p:txBody>
              <a:bodyPr wrap="square">
                <a:spAutoFit/>
              </a:bodyPr>
              <a:lstStyle/>
              <a:p>
                <a:pPr algn="just">
                  <a:lnSpc>
                    <a:spcPct val="150000"/>
                  </a:lnSpc>
                  <a:spcBef>
                    <a:spcPts val="600"/>
                  </a:spcBef>
                  <a:spcAft>
                    <a:spcPts val="600"/>
                  </a:spcAft>
                </a:pPr>
                <a:r>
                  <a:rPr lang="en-US" sz="42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3</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).(−4</m:t>
                    </m:r>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d>
                      <m:dPr>
                        <m:begChr m:val="["/>
                        <m:endChr m:val="]"/>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dPr>
                      <m:e>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.(−4)</m:t>
                        </m:r>
                      </m:e>
                    </m:d>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3</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5</m:t>
                        </m:r>
                      </m:sup>
                    </m:sSup>
                  </m:oMath>
                </a14:m>
                <a:endPar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spcBef>
                    <a:spcPts val="600"/>
                  </a:spcBef>
                  <a:spcAft>
                    <a:spcPts val="600"/>
                  </a:spcAft>
                  <a:buFont typeface="Arial" panose="020B0604020202020204" pitchFamily="34" charset="0"/>
                  <a:buChar char="•"/>
                </a:pPr>
                <a:r>
                  <a:rPr lang="en-US" sz="4200" dirty="0" err="1" smtClean="0">
                    <a:solidFill>
                      <a:schemeClr val="tx1"/>
                    </a:solidFill>
                    <a:effectLst/>
                    <a:latin typeface="Arial" panose="020B0604020202020204" pitchFamily="34" charset="0"/>
                    <a:ea typeface="Calibri" panose="020F0502020204030204" pitchFamily="34" charset="0"/>
                    <a:cs typeface="Arial" panose="020B0604020202020204" pitchFamily="34" charset="0"/>
                  </a:rPr>
                  <a:t>Hệ</a:t>
                </a:r>
                <a:r>
                  <a:rPr lang="en-US" sz="4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2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số</a:t>
                </a:r>
                <a:r>
                  <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2a</a:t>
                </a:r>
                <a:endParaRPr lang="en-US" sz="4200" dirty="0" smtClean="0">
                  <a:solidFill>
                    <a:schemeClr val="tx1"/>
                  </a:solidFill>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spcBef>
                    <a:spcPts val="600"/>
                  </a:spcBef>
                  <a:spcAft>
                    <a:spcPts val="600"/>
                  </a:spcAft>
                  <a:buFont typeface="Arial" panose="020B0604020202020204" pitchFamily="34" charset="0"/>
                  <a:buChar char="•"/>
                </a:pPr>
                <a:r>
                  <a:rPr lang="en-US" sz="4200" dirty="0" err="1" smtClean="0">
                    <a:solidFill>
                      <a:schemeClr val="tx1"/>
                    </a:solidFill>
                    <a:effectLst/>
                    <a:latin typeface="Arial" panose="020B0604020202020204" pitchFamily="34" charset="0"/>
                    <a:ea typeface="Calibri" panose="020F0502020204030204" pitchFamily="34" charset="0"/>
                    <a:cs typeface="Arial" panose="020B0604020202020204" pitchFamily="34" charset="0"/>
                  </a:rPr>
                  <a:t>Bậc</a:t>
                </a:r>
                <a:r>
                  <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rPr>
                  <a:t>: 5</a:t>
                </a:r>
              </a:p>
            </p:txBody>
          </p:sp>
        </mc:Choice>
        <mc:Fallback xmlns="">
          <p:sp>
            <p:nvSpPr>
              <p:cNvPr id="5" name="Rectangle 4"/>
              <p:cNvSpPr>
                <a:spLocks noRot="1" noChangeAspect="1" noMove="1" noResize="1" noEditPoints="1" noAdjustHandles="1" noChangeArrowheads="1" noChangeShapeType="1" noTextEdit="1"/>
              </p:cNvSpPr>
              <p:nvPr/>
            </p:nvSpPr>
            <p:spPr>
              <a:xfrm>
                <a:off x="3174959" y="2199478"/>
                <a:ext cx="12457099" cy="3782895"/>
              </a:xfrm>
              <a:prstGeom prst="rect">
                <a:avLst/>
              </a:prstGeom>
              <a:blipFill rotWithShape="0">
                <a:blip r:embed="rId2"/>
                <a:stretch>
                  <a:fillRect l="-1909" b="-33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3174959" y="5795588"/>
                <a:ext cx="11430000" cy="3723905"/>
              </a:xfrm>
              <a:prstGeom prst="rect">
                <a:avLst/>
              </a:prstGeom>
            </p:spPr>
            <p:txBody>
              <a:bodyPr wrap="square">
                <a:spAutoFit/>
              </a:bodyPr>
              <a:lstStyle/>
              <a:p>
                <a:pPr algn="just">
                  <a:lnSpc>
                    <a:spcPct val="150000"/>
                  </a:lnSpc>
                  <a:spcBef>
                    <a:spcPts val="600"/>
                  </a:spcBef>
                  <a:spcAft>
                    <a:spcPts val="600"/>
                  </a:spcAft>
                </a:pPr>
                <a:r>
                  <a:rPr lang="en-US" sz="42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3</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5</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3</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5</m:t>
                        </m:r>
                      </m:num>
                      <m:den>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3</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3</m:t>
                        </m:r>
                      </m:sup>
                    </m:s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sSup>
                      <m:sSupPr>
                        <m:ctrlP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e>
                      <m:sup>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6</m:t>
                        </m:r>
                      </m:sup>
                    </m:sSup>
                  </m:oMath>
                </a14:m>
                <a:endPar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spcBef>
                    <a:spcPts val="600"/>
                  </a:spcBef>
                  <a:spcAft>
                    <a:spcPts val="600"/>
                  </a:spcAft>
                  <a:buFont typeface="Arial" panose="020B0604020202020204" pitchFamily="34" charset="0"/>
                  <a:buChar char="•"/>
                </a:pPr>
                <a:r>
                  <a:rPr lang="en-US" sz="4200" dirty="0" err="1" smtClean="0">
                    <a:solidFill>
                      <a:schemeClr val="tx1"/>
                    </a:solidFill>
                    <a:effectLst/>
                    <a:latin typeface="Arial" panose="020B0604020202020204" pitchFamily="34" charset="0"/>
                    <a:ea typeface="Calibri" panose="020F0502020204030204" pitchFamily="34" charset="0"/>
                    <a:cs typeface="Arial" panose="020B0604020202020204" pitchFamily="34" charset="0"/>
                  </a:rPr>
                  <a:t>Hệ</a:t>
                </a:r>
                <a:r>
                  <a:rPr lang="en-US" sz="4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2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số</a:t>
                </a:r>
                <a:r>
                  <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rPr>
                  <a:t>: -2</a:t>
                </a:r>
              </a:p>
              <a:p>
                <a:pPr marL="571500" indent="-571500" algn="just">
                  <a:lnSpc>
                    <a:spcPct val="150000"/>
                  </a:lnSpc>
                  <a:spcBef>
                    <a:spcPts val="600"/>
                  </a:spcBef>
                  <a:spcAft>
                    <a:spcPts val="600"/>
                  </a:spcAft>
                  <a:buFont typeface="Arial" panose="020B0604020202020204" pitchFamily="34" charset="0"/>
                  <a:buChar char="•"/>
                </a:pPr>
                <a:r>
                  <a:rPr lang="en-US" sz="4200" dirty="0" err="1" smtClean="0">
                    <a:solidFill>
                      <a:schemeClr val="tx1"/>
                    </a:solidFill>
                    <a:effectLst/>
                    <a:latin typeface="Arial" panose="020B0604020202020204" pitchFamily="34" charset="0"/>
                    <a:ea typeface="Calibri" panose="020F0502020204030204" pitchFamily="34" charset="0"/>
                    <a:cs typeface="Arial" panose="020B0604020202020204" pitchFamily="34" charset="0"/>
                  </a:rPr>
                  <a:t>Bậc</a:t>
                </a:r>
                <a:r>
                  <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rPr>
                  <a:t>: 6</a:t>
                </a:r>
              </a:p>
            </p:txBody>
          </p:sp>
        </mc:Choice>
        <mc:Fallback xmlns="">
          <p:sp>
            <p:nvSpPr>
              <p:cNvPr id="6" name="Rectangle 5"/>
              <p:cNvSpPr>
                <a:spLocks noRot="1" noChangeAspect="1" noMove="1" noResize="1" noEditPoints="1" noAdjustHandles="1" noChangeArrowheads="1" noChangeShapeType="1" noTextEdit="1"/>
              </p:cNvSpPr>
              <p:nvPr/>
            </p:nvSpPr>
            <p:spPr>
              <a:xfrm>
                <a:off x="3174959" y="5795588"/>
                <a:ext cx="11430000" cy="3723905"/>
              </a:xfrm>
              <a:prstGeom prst="rect">
                <a:avLst/>
              </a:prstGeom>
              <a:blipFill rotWithShape="0">
                <a:blip r:embed="rId3"/>
                <a:stretch>
                  <a:fillRect l="-2080" b="-3437"/>
                </a:stretch>
              </a:blipFill>
            </p:spPr>
            <p:txBody>
              <a:bodyPr/>
              <a:lstStyle/>
              <a:p>
                <a:r>
                  <a:rPr lang="en-US">
                    <a:noFill/>
                  </a:rPr>
                  <a:t> </a:t>
                </a:r>
              </a:p>
            </p:txBody>
          </p:sp>
        </mc:Fallback>
      </mc:AlternateContent>
      <p:pic>
        <p:nvPicPr>
          <p:cNvPr id="7" name="Picture 6"/>
          <p:cNvPicPr>
            <a:picLocks noChangeAspect="1"/>
          </p:cNvPicPr>
          <p:nvPr/>
        </p:nvPicPr>
        <p:blipFill>
          <a:blip r:embed="rId4"/>
          <a:stretch>
            <a:fillRect/>
          </a:stretch>
        </p:blipFill>
        <p:spPr>
          <a:xfrm>
            <a:off x="12739782" y="6223848"/>
            <a:ext cx="3171636" cy="3526943"/>
          </a:xfrm>
          <a:prstGeom prst="rect">
            <a:avLst/>
          </a:prstGeom>
        </p:spPr>
      </p:pic>
    </p:spTree>
    <p:extLst>
      <p:ext uri="{BB962C8B-B14F-4D97-AF65-F5344CB8AC3E}">
        <p14:creationId xmlns:p14="http://schemas.microsoft.com/office/powerpoint/2010/main" val="935192524"/>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9"/>
          <p:cNvGrpSpPr/>
          <p:nvPr/>
        </p:nvGrpSpPr>
        <p:grpSpPr>
          <a:xfrm>
            <a:off x="6765616" y="-2646309"/>
            <a:ext cx="4756765" cy="4588183"/>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21" name="TextBox 21"/>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22" name="Group 22"/>
          <p:cNvGrpSpPr/>
          <p:nvPr/>
        </p:nvGrpSpPr>
        <p:grpSpPr>
          <a:xfrm>
            <a:off x="-246135" y="9772650"/>
            <a:ext cx="18780269" cy="746154"/>
            <a:chOff x="0" y="0"/>
            <a:chExt cx="4946244" cy="196518"/>
          </a:xfrm>
        </p:grpSpPr>
        <p:sp>
          <p:nvSpPr>
            <p:cNvPr id="23" name="Freeform 23"/>
            <p:cNvSpPr/>
            <p:nvPr/>
          </p:nvSpPr>
          <p:spPr>
            <a:xfrm>
              <a:off x="0" y="0"/>
              <a:ext cx="4946244" cy="196518"/>
            </a:xfrm>
            <a:custGeom>
              <a:avLst/>
              <a:gdLst/>
              <a:ahLst/>
              <a:cxnLst/>
              <a:rect l="l" t="t" r="r" b="b"/>
              <a:pathLst>
                <a:path w="4946244" h="196518">
                  <a:moveTo>
                    <a:pt x="0" y="0"/>
                  </a:moveTo>
                  <a:lnTo>
                    <a:pt x="4946244" y="0"/>
                  </a:lnTo>
                  <a:lnTo>
                    <a:pt x="4946244" y="196518"/>
                  </a:lnTo>
                  <a:lnTo>
                    <a:pt x="0" y="196518"/>
                  </a:lnTo>
                  <a:close/>
                </a:path>
              </a:pathLst>
            </a:custGeom>
            <a:solidFill>
              <a:srgbClr val="3884FD"/>
            </a:solidFill>
          </p:spPr>
        </p:sp>
        <p:sp>
          <p:nvSpPr>
            <p:cNvPr id="24" name="TextBox 24"/>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6" name="Group 5"/>
          <p:cNvGrpSpPr/>
          <p:nvPr/>
        </p:nvGrpSpPr>
        <p:grpSpPr>
          <a:xfrm>
            <a:off x="-943847" y="1075453"/>
            <a:ext cx="1887693" cy="1887693"/>
            <a:chOff x="0" y="0"/>
            <a:chExt cx="812800" cy="812800"/>
          </a:xfrm>
        </p:grpSpPr>
        <p:sp>
          <p:nvSpPr>
            <p:cNvPr id="18"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8DC52"/>
            </a:solidFill>
          </p:spPr>
        </p:sp>
        <p:sp>
          <p:nvSpPr>
            <p:cNvPr id="25" name="TextBox 7"/>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26" name="Group 5"/>
          <p:cNvGrpSpPr/>
          <p:nvPr/>
        </p:nvGrpSpPr>
        <p:grpSpPr>
          <a:xfrm>
            <a:off x="17306053" y="7124700"/>
            <a:ext cx="1963893" cy="1963893"/>
            <a:chOff x="0" y="0"/>
            <a:chExt cx="812800" cy="812800"/>
          </a:xfrm>
        </p:grpSpPr>
        <p:sp>
          <p:nvSpPr>
            <p:cNvPr id="27"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8DC52"/>
            </a:solidFill>
          </p:spPr>
        </p:sp>
        <p:sp>
          <p:nvSpPr>
            <p:cNvPr id="28" name="TextBox 7"/>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sp>
        <p:nvSpPr>
          <p:cNvPr id="3" name="TextBox 2"/>
          <p:cNvSpPr txBox="1"/>
          <p:nvPr/>
        </p:nvSpPr>
        <p:spPr>
          <a:xfrm>
            <a:off x="7429495" y="553285"/>
            <a:ext cx="3429000"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Bài</a:t>
            </a:r>
            <a:r>
              <a:rPr lang="en-US" sz="4400" b="1" dirty="0" smtClean="0">
                <a:latin typeface="Arial" panose="020B0604020202020204" pitchFamily="34" charset="0"/>
                <a:cs typeface="Arial" panose="020B0604020202020204" pitchFamily="34" charset="0"/>
              </a:rPr>
              <a:t> 7.6</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Rectangle 5"/>
              <p:cNvSpPr/>
              <p:nvPr/>
            </p:nvSpPr>
            <p:spPr>
              <a:xfrm>
                <a:off x="1119367" y="2192491"/>
                <a:ext cx="16287775" cy="6504601"/>
              </a:xfrm>
              <a:prstGeom prst="rect">
                <a:avLst/>
              </a:prstGeom>
            </p:spPr>
            <p:txBody>
              <a:bodyPr wrap="square">
                <a:spAutoFit/>
              </a:bodyPr>
              <a:lstStyle/>
              <a:p>
                <a:pPr algn="just">
                  <a:lnSpc>
                    <a:spcPct val="170000"/>
                  </a:lnSpc>
                  <a:spcBef>
                    <a:spcPts val="600"/>
                  </a:spcBef>
                  <a:spcAft>
                    <a:spcPts val="600"/>
                  </a:spcAft>
                </a:pPr>
                <a:r>
                  <a:rPr lang="en-US" sz="4200" dirty="0">
                    <a:solidFill>
                      <a:srgbClr val="333333"/>
                    </a:solidFill>
                    <a:latin typeface="Arial" panose="020B0604020202020204" pitchFamily="34" charset="0"/>
                    <a:ea typeface="Times New Roman" panose="02020603050405020304" pitchFamily="18" charset="0"/>
                    <a:cs typeface="Arial" panose="020B0604020202020204" pitchFamily="34" charset="0"/>
                  </a:rPr>
                  <a:t>Cho </a:t>
                </a:r>
                <a:r>
                  <a:rPr lang="en-US" sz="42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42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2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đa</a:t>
                </a:r>
                <a:r>
                  <a:rPr lang="en-US" sz="42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2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thức</a:t>
                </a:r>
                <a:r>
                  <a:rPr lang="en-US" sz="42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70000"/>
                  </a:lnSpc>
                  <a:spcBef>
                    <a:spcPts val="600"/>
                  </a:spcBef>
                  <a:spcAft>
                    <a:spcPts val="600"/>
                  </a:spcAft>
                </a:pPr>
                <a:r>
                  <a:rPr lang="en-US" sz="4200" dirty="0">
                    <a:effectLst/>
                    <a:latin typeface="Arial" panose="020B0604020202020204" pitchFamily="34" charset="0"/>
                    <a:ea typeface="Calibri" panose="020F0502020204030204" pitchFamily="34" charset="0"/>
                    <a:cs typeface="Arial" panose="020B0604020202020204" pitchFamily="34" charset="0"/>
                  </a:rPr>
                  <a:t>A(x) = x</a:t>
                </a:r>
                <a:r>
                  <a:rPr lang="en-US" sz="4200" baseline="30000" dirty="0">
                    <a:effectLst/>
                    <a:latin typeface="Arial" panose="020B0604020202020204" pitchFamily="34" charset="0"/>
                    <a:ea typeface="Calibri" panose="020F0502020204030204" pitchFamily="34" charset="0"/>
                    <a:cs typeface="Arial" panose="020B0604020202020204" pitchFamily="34" charset="0"/>
                  </a:rPr>
                  <a:t>3 </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3</m:t>
                        </m:r>
                      </m:num>
                      <m:den>
                        <m:r>
                          <a:rPr lang="en-US" sz="4200" i="1">
                            <a:effectLst/>
                            <a:latin typeface="Cambria Math" panose="02040503050406030204" pitchFamily="18" charset="0"/>
                            <a:ea typeface="Calibri" panose="020F0502020204030204" pitchFamily="34" charset="0"/>
                            <a:cs typeface="Arial" panose="020B0604020202020204" pitchFamily="34" charset="0"/>
                          </a:rPr>
                          <m:t>2</m:t>
                        </m:r>
                      </m:den>
                    </m:f>
                  </m:oMath>
                </a14:m>
                <a:r>
                  <a:rPr lang="en-US" sz="4200" dirty="0">
                    <a:effectLst/>
                    <a:latin typeface="Arial" panose="020B0604020202020204" pitchFamily="34" charset="0"/>
                    <a:ea typeface="Calibri" panose="020F0502020204030204" pitchFamily="34" charset="0"/>
                    <a:cs typeface="Arial" panose="020B0604020202020204" pitchFamily="34" charset="0"/>
                  </a:rPr>
                  <a:t>x – 7x</a:t>
                </a:r>
                <a:r>
                  <a:rPr lang="en-US" sz="4200" baseline="30000" dirty="0">
                    <a:effectLst/>
                    <a:latin typeface="Arial" panose="020B0604020202020204" pitchFamily="34" charset="0"/>
                    <a:ea typeface="Calibri" panose="020F0502020204030204" pitchFamily="34" charset="0"/>
                    <a:cs typeface="Arial" panose="020B0604020202020204" pitchFamily="34" charset="0"/>
                  </a:rPr>
                  <a:t>4</a:t>
                </a:r>
                <a:r>
                  <a:rPr lang="en-US" sz="4200" dirty="0">
                    <a:effectLst/>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effectLst/>
                            <a:latin typeface="Cambria Math" panose="02040503050406030204" pitchFamily="18" charset="0"/>
                            <a:ea typeface="Calibri" panose="020F0502020204030204" pitchFamily="34" charset="0"/>
                            <a:cs typeface="Arial" panose="020B0604020202020204" pitchFamily="34" charset="0"/>
                          </a:rPr>
                          <m:t>2</m:t>
                        </m:r>
                      </m:den>
                    </m:f>
                  </m:oMath>
                </a14:m>
                <a:r>
                  <a:rPr lang="en-US" sz="4200" dirty="0">
                    <a:effectLst/>
                    <a:latin typeface="Arial" panose="020B0604020202020204" pitchFamily="34" charset="0"/>
                    <a:ea typeface="Calibri" panose="020F0502020204030204" pitchFamily="34" charset="0"/>
                    <a:cs typeface="Arial" panose="020B0604020202020204" pitchFamily="34" charset="0"/>
                  </a:rPr>
                  <a:t>x – 4x</a:t>
                </a:r>
                <a:r>
                  <a:rPr lang="en-US" sz="4200" baseline="30000" dirty="0">
                    <a:effectLst/>
                    <a:latin typeface="Arial" panose="020B0604020202020204" pitchFamily="34" charset="0"/>
                    <a:ea typeface="Calibri" panose="020F0502020204030204" pitchFamily="34" charset="0"/>
                    <a:cs typeface="Arial" panose="020B0604020202020204" pitchFamily="34" charset="0"/>
                  </a:rPr>
                  <a:t>2 </a:t>
                </a:r>
                <a:r>
                  <a:rPr lang="en-US" sz="4200" dirty="0">
                    <a:effectLst/>
                    <a:latin typeface="Arial" panose="020B0604020202020204" pitchFamily="34" charset="0"/>
                    <a:ea typeface="Calibri" panose="020F0502020204030204" pitchFamily="34" charset="0"/>
                    <a:cs typeface="Arial" panose="020B0604020202020204" pitchFamily="34" charset="0"/>
                  </a:rPr>
                  <a:t>+ 9</a:t>
                </a:r>
              </a:p>
              <a:p>
                <a:pPr algn="just">
                  <a:lnSpc>
                    <a:spcPct val="170000"/>
                  </a:lnSpc>
                  <a:spcBef>
                    <a:spcPts val="600"/>
                  </a:spcBef>
                  <a:spcAft>
                    <a:spcPts val="600"/>
                  </a:spcAft>
                </a:pPr>
                <a:r>
                  <a:rPr lang="en-US" sz="4200" dirty="0">
                    <a:effectLst/>
                    <a:latin typeface="Arial" panose="020B0604020202020204" pitchFamily="34" charset="0"/>
                    <a:ea typeface="Calibri" panose="020F0502020204030204" pitchFamily="34" charset="0"/>
                    <a:cs typeface="Arial" panose="020B0604020202020204" pitchFamily="34" charset="0"/>
                  </a:rPr>
                  <a:t>B(x) = x</a:t>
                </a:r>
                <a:r>
                  <a:rPr lang="en-US" sz="4200" baseline="30000" dirty="0">
                    <a:effectLst/>
                    <a:latin typeface="Arial" panose="020B0604020202020204" pitchFamily="34" charset="0"/>
                    <a:ea typeface="Calibri" panose="020F0502020204030204" pitchFamily="34" charset="0"/>
                    <a:cs typeface="Arial" panose="020B0604020202020204" pitchFamily="34" charset="0"/>
                  </a:rPr>
                  <a:t>5 </a:t>
                </a:r>
                <a:r>
                  <a:rPr lang="en-US" sz="4200" dirty="0">
                    <a:effectLst/>
                    <a:latin typeface="Arial" panose="020B0604020202020204" pitchFamily="34" charset="0"/>
                    <a:ea typeface="Calibri" panose="020F0502020204030204" pitchFamily="34" charset="0"/>
                    <a:cs typeface="Arial" panose="020B0604020202020204" pitchFamily="34" charset="0"/>
                  </a:rPr>
                  <a:t>–  3x</a:t>
                </a:r>
                <a:r>
                  <a:rPr lang="en-US" sz="4200" baseline="30000" dirty="0">
                    <a:effectLst/>
                    <a:latin typeface="Arial" panose="020B0604020202020204" pitchFamily="34" charset="0"/>
                    <a:ea typeface="Calibri" panose="020F0502020204030204" pitchFamily="34" charset="0"/>
                    <a:cs typeface="Arial" panose="020B0604020202020204" pitchFamily="34" charset="0"/>
                  </a:rPr>
                  <a:t>2</a:t>
                </a:r>
                <a:r>
                  <a:rPr lang="en-US" sz="4200" dirty="0">
                    <a:effectLst/>
                    <a:latin typeface="Arial" panose="020B0604020202020204" pitchFamily="34" charset="0"/>
                    <a:ea typeface="Calibri" panose="020F0502020204030204" pitchFamily="34" charset="0"/>
                    <a:cs typeface="Arial" panose="020B0604020202020204" pitchFamily="34" charset="0"/>
                  </a:rPr>
                  <a:t> + 8x</a:t>
                </a:r>
                <a:r>
                  <a:rPr lang="en-US" sz="4200" baseline="30000" dirty="0">
                    <a:effectLst/>
                    <a:latin typeface="Arial" panose="020B0604020202020204" pitchFamily="34" charset="0"/>
                    <a:ea typeface="Calibri" panose="020F0502020204030204" pitchFamily="34" charset="0"/>
                    <a:cs typeface="Arial" panose="020B0604020202020204" pitchFamily="34" charset="0"/>
                  </a:rPr>
                  <a:t>4  </a:t>
                </a:r>
                <a:r>
                  <a:rPr lang="en-US" sz="4200" dirty="0">
                    <a:effectLst/>
                    <a:latin typeface="Arial" panose="020B0604020202020204" pitchFamily="34" charset="0"/>
                    <a:ea typeface="Calibri" panose="020F0502020204030204" pitchFamily="34" charset="0"/>
                    <a:cs typeface="Arial" panose="020B0604020202020204" pitchFamily="34" charset="0"/>
                  </a:rPr>
                  <a:t>– 5x</a:t>
                </a:r>
                <a:r>
                  <a:rPr lang="en-US" sz="4200" baseline="30000" dirty="0">
                    <a:effectLst/>
                    <a:latin typeface="Arial" panose="020B0604020202020204" pitchFamily="34" charset="0"/>
                    <a:ea typeface="Calibri" panose="020F0502020204030204" pitchFamily="34" charset="0"/>
                    <a:cs typeface="Arial" panose="020B0604020202020204" pitchFamily="34" charset="0"/>
                  </a:rPr>
                  <a:t>2  </a:t>
                </a:r>
                <a:r>
                  <a:rPr lang="en-US" sz="4200" dirty="0">
                    <a:effectLst/>
                    <a:latin typeface="Arial" panose="020B0604020202020204" pitchFamily="34" charset="0"/>
                    <a:ea typeface="Calibri" panose="020F0502020204030204" pitchFamily="34" charset="0"/>
                    <a:cs typeface="Arial" panose="020B0604020202020204" pitchFamily="34" charset="0"/>
                  </a:rPr>
                  <a:t>– x</a:t>
                </a:r>
                <a:r>
                  <a:rPr lang="en-US" sz="4200" baseline="30000" dirty="0">
                    <a:effectLst/>
                    <a:latin typeface="Arial" panose="020B0604020202020204" pitchFamily="34" charset="0"/>
                    <a:ea typeface="Calibri" panose="020F0502020204030204" pitchFamily="34" charset="0"/>
                    <a:cs typeface="Arial" panose="020B0604020202020204" pitchFamily="34" charset="0"/>
                  </a:rPr>
                  <a:t>5 </a:t>
                </a:r>
                <a:r>
                  <a:rPr lang="en-US" sz="4200" dirty="0">
                    <a:effectLst/>
                    <a:latin typeface="Arial" panose="020B0604020202020204" pitchFamily="34" charset="0"/>
                    <a:ea typeface="Calibri" panose="020F0502020204030204" pitchFamily="34" charset="0"/>
                    <a:cs typeface="Arial" panose="020B0604020202020204" pitchFamily="34" charset="0"/>
                  </a:rPr>
                  <a:t>+ x –  7</a:t>
                </a:r>
              </a:p>
              <a:p>
                <a:pPr algn="just">
                  <a:lnSpc>
                    <a:spcPct val="170000"/>
                  </a:lnSpc>
                  <a:spcBef>
                    <a:spcPts val="600"/>
                  </a:spcBef>
                  <a:spcAft>
                    <a:spcPts val="600"/>
                  </a:spcAft>
                </a:pPr>
                <a:r>
                  <a:rPr lang="en-US" sz="4200" dirty="0">
                    <a:effectLst/>
                    <a:latin typeface="Arial" panose="020B0604020202020204" pitchFamily="34" charset="0"/>
                    <a:ea typeface="Calibri" panose="020F0502020204030204" pitchFamily="34" charset="0"/>
                    <a:cs typeface="Arial" panose="020B0604020202020204" pitchFamily="34" charset="0"/>
                  </a:rPr>
                  <a:t>a) Thu </a:t>
                </a:r>
                <a:r>
                  <a:rPr lang="en-US" sz="4200" dirty="0" err="1">
                    <a:effectLst/>
                    <a:latin typeface="Arial" panose="020B0604020202020204" pitchFamily="34" charset="0"/>
                    <a:ea typeface="Calibri" panose="020F0502020204030204" pitchFamily="34" charset="0"/>
                    <a:cs typeface="Arial" panose="020B0604020202020204" pitchFamily="34" charset="0"/>
                  </a:rPr>
                  <a:t>gọn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và</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sắp</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xếp</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hai</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thức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trên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theo</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luỹ</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thừa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giảm</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biến</a:t>
                </a:r>
                <a:r>
                  <a:rPr lang="en-US" sz="42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70000"/>
                  </a:lnSpc>
                  <a:spcBef>
                    <a:spcPts val="600"/>
                  </a:spcBef>
                  <a:spcAft>
                    <a:spcPts val="600"/>
                  </a:spcAft>
                </a:pPr>
                <a:r>
                  <a:rPr lang="en-US" sz="4200" dirty="0">
                    <a:effectLst/>
                    <a:latin typeface="Arial" panose="020B0604020202020204" pitchFamily="34" charset="0"/>
                    <a:ea typeface="Calibri" panose="020F0502020204030204" pitchFamily="34" charset="0"/>
                    <a:cs typeface="Arial" panose="020B0604020202020204" pitchFamily="34" charset="0"/>
                  </a:rPr>
                  <a:t>b) </a:t>
                </a:r>
                <a:r>
                  <a:rPr lang="en-US" sz="4200" dirty="0" err="1">
                    <a:effectLst/>
                    <a:latin typeface="Arial" panose="020B0604020202020204" pitchFamily="34" charset="0"/>
                    <a:ea typeface="Calibri" panose="020F0502020204030204" pitchFamily="34" charset="0"/>
                    <a:cs typeface="Arial" panose="020B0604020202020204" pitchFamily="34" charset="0"/>
                  </a:rPr>
                  <a:t>Tìm</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bậc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hệ</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số</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cao</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nhất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và</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hệ</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số</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tự</a:t>
                </a:r>
                <a:r>
                  <a:rPr lang="en-US" sz="4200" dirty="0">
                    <a:effectLst/>
                    <a:latin typeface="Arial" panose="020B0604020202020204" pitchFamily="34" charset="0"/>
                    <a:ea typeface="Calibri" panose="020F0502020204030204" pitchFamily="34" charset="0"/>
                    <a:cs typeface="Arial" panose="020B0604020202020204" pitchFamily="34" charset="0"/>
                  </a:rPr>
                  <a:t> do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mỗi</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thức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đã</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cho</a:t>
                </a:r>
                <a:r>
                  <a:rPr lang="en-US" sz="42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6" name="Rectangle 5"/>
              <p:cNvSpPr>
                <a:spLocks noRot="1" noChangeAspect="1" noMove="1" noResize="1" noEditPoints="1" noAdjustHandles="1" noChangeArrowheads="1" noChangeShapeType="1" noTextEdit="1"/>
              </p:cNvSpPr>
              <p:nvPr/>
            </p:nvSpPr>
            <p:spPr>
              <a:xfrm>
                <a:off x="1119367" y="2192491"/>
                <a:ext cx="16287775" cy="6504601"/>
              </a:xfrm>
              <a:prstGeom prst="rect">
                <a:avLst/>
              </a:prstGeom>
              <a:blipFill rotWithShape="0">
                <a:blip r:embed="rId2"/>
                <a:stretch>
                  <a:fillRect l="-1460" r="-1198" b="-3374"/>
                </a:stretch>
              </a:blipFill>
            </p:spPr>
            <p:txBody>
              <a:bodyPr/>
              <a:lstStyle/>
              <a:p>
                <a:r>
                  <a:rPr lang="en-US">
                    <a:noFill/>
                  </a:rPr>
                  <a:t> </a:t>
                </a:r>
              </a:p>
            </p:txBody>
          </p:sp>
        </mc:Fallback>
      </mc:AlternateContent>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17500" y="987048"/>
            <a:ext cx="1721919" cy="231715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97760" y="3695700"/>
            <a:ext cx="1941659" cy="1972775"/>
          </a:xfrm>
          <a:prstGeom prst="rect">
            <a:avLst/>
          </a:prstGeom>
        </p:spPr>
      </p:pic>
    </p:spTree>
    <p:extLst>
      <p:ext uri="{BB962C8B-B14F-4D97-AF65-F5344CB8AC3E}">
        <p14:creationId xmlns:p14="http://schemas.microsoft.com/office/powerpoint/2010/main" val="3934893956"/>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9"/>
          <p:cNvGrpSpPr/>
          <p:nvPr/>
        </p:nvGrpSpPr>
        <p:grpSpPr>
          <a:xfrm>
            <a:off x="15909617" y="-2530784"/>
            <a:ext cx="4756765" cy="4588183"/>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21" name="TextBox 21"/>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22" name="Group 22"/>
          <p:cNvGrpSpPr/>
          <p:nvPr/>
        </p:nvGrpSpPr>
        <p:grpSpPr>
          <a:xfrm>
            <a:off x="-246135" y="9772650"/>
            <a:ext cx="18780269" cy="746154"/>
            <a:chOff x="0" y="0"/>
            <a:chExt cx="4946244" cy="196518"/>
          </a:xfrm>
        </p:grpSpPr>
        <p:sp>
          <p:nvSpPr>
            <p:cNvPr id="23" name="Freeform 23"/>
            <p:cNvSpPr/>
            <p:nvPr/>
          </p:nvSpPr>
          <p:spPr>
            <a:xfrm>
              <a:off x="0" y="0"/>
              <a:ext cx="4946244" cy="196518"/>
            </a:xfrm>
            <a:custGeom>
              <a:avLst/>
              <a:gdLst/>
              <a:ahLst/>
              <a:cxnLst/>
              <a:rect l="l" t="t" r="r" b="b"/>
              <a:pathLst>
                <a:path w="4946244" h="196518">
                  <a:moveTo>
                    <a:pt x="0" y="0"/>
                  </a:moveTo>
                  <a:lnTo>
                    <a:pt x="4946244" y="0"/>
                  </a:lnTo>
                  <a:lnTo>
                    <a:pt x="4946244" y="196518"/>
                  </a:lnTo>
                  <a:lnTo>
                    <a:pt x="0" y="196518"/>
                  </a:lnTo>
                  <a:close/>
                </a:path>
              </a:pathLst>
            </a:custGeom>
            <a:solidFill>
              <a:srgbClr val="3884FD"/>
            </a:solidFill>
          </p:spPr>
        </p:sp>
        <p:sp>
          <p:nvSpPr>
            <p:cNvPr id="24" name="TextBox 24"/>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6" name="Group 5"/>
          <p:cNvGrpSpPr/>
          <p:nvPr/>
        </p:nvGrpSpPr>
        <p:grpSpPr>
          <a:xfrm>
            <a:off x="-943847" y="747518"/>
            <a:ext cx="1887693" cy="1887693"/>
            <a:chOff x="0" y="0"/>
            <a:chExt cx="812800" cy="812800"/>
          </a:xfrm>
        </p:grpSpPr>
        <p:sp>
          <p:nvSpPr>
            <p:cNvPr id="18"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8DC52"/>
            </a:solidFill>
          </p:spPr>
        </p:sp>
        <p:sp>
          <p:nvSpPr>
            <p:cNvPr id="25" name="TextBox 7"/>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26" name="Group 5"/>
          <p:cNvGrpSpPr/>
          <p:nvPr/>
        </p:nvGrpSpPr>
        <p:grpSpPr>
          <a:xfrm>
            <a:off x="17306053" y="7124700"/>
            <a:ext cx="1963893" cy="1963893"/>
            <a:chOff x="0" y="0"/>
            <a:chExt cx="812800" cy="812800"/>
          </a:xfrm>
        </p:grpSpPr>
        <p:sp>
          <p:nvSpPr>
            <p:cNvPr id="27"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8DC52"/>
            </a:solidFill>
          </p:spPr>
        </p:sp>
        <p:sp>
          <p:nvSpPr>
            <p:cNvPr id="28" name="TextBox 7"/>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sp>
        <p:nvSpPr>
          <p:cNvPr id="17" name="Oval Callout 16"/>
          <p:cNvSpPr/>
          <p:nvPr/>
        </p:nvSpPr>
        <p:spPr>
          <a:xfrm>
            <a:off x="8112963" y="709728"/>
            <a:ext cx="2062069" cy="1299265"/>
          </a:xfrm>
          <a:prstGeom prst="wedgeEllipseCallout">
            <a:avLst>
              <a:gd name="adj1" fmla="val 30723"/>
              <a:gd name="adj2" fmla="val 5779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458713" y="2886637"/>
                <a:ext cx="8685285" cy="3687997"/>
              </a:xfrm>
              <a:prstGeom prst="rect">
                <a:avLst/>
              </a:prstGeom>
            </p:spPr>
            <p:txBody>
              <a:bodyPr wrap="square">
                <a:spAutoFit/>
              </a:bodyPr>
              <a:lstStyle/>
              <a:p>
                <a:pPr algn="just">
                  <a:lnSpc>
                    <a:spcPct val="130000"/>
                  </a:lnSpc>
                  <a:spcBef>
                    <a:spcPts val="600"/>
                  </a:spcBef>
                  <a:spcAft>
                    <a:spcPts val="600"/>
                  </a:spcAft>
                </a:pPr>
                <a:r>
                  <a:rPr lang="en-US" sz="4000" dirty="0" smtClean="0">
                    <a:latin typeface="Arial" panose="020B0604020202020204" pitchFamily="34" charset="0"/>
                    <a:ea typeface="Calibri" panose="020F0502020204030204" pitchFamily="34" charset="0"/>
                    <a:cs typeface="Arial" panose="020B0604020202020204" pitchFamily="34" charset="0"/>
                  </a:rPr>
                  <a:t>A(x) = x</a:t>
                </a:r>
                <a:r>
                  <a:rPr lang="en-US" sz="4000" baseline="30000" dirty="0">
                    <a:latin typeface="Arial" panose="020B0604020202020204" pitchFamily="34" charset="0"/>
                    <a:ea typeface="Calibri" panose="020F0502020204030204" pitchFamily="34" charset="0"/>
                    <a:cs typeface="Arial" panose="020B0604020202020204" pitchFamily="34" charset="0"/>
                  </a:rPr>
                  <a:t>3 </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latin typeface="Cambria Math" panose="02040503050406030204" pitchFamily="18" charset="0"/>
                            <a:ea typeface="Calibri" panose="020F0502020204030204" pitchFamily="34" charset="0"/>
                            <a:cs typeface="Arial" panose="020B0604020202020204" pitchFamily="34" charset="0"/>
                          </a:rPr>
                        </m:ctrlPr>
                      </m:fPr>
                      <m:num>
                        <m:r>
                          <a:rPr lang="en-US" sz="4000" i="1">
                            <a:latin typeface="Cambria Math" panose="02040503050406030204" pitchFamily="18" charset="0"/>
                            <a:ea typeface="Calibri" panose="020F0502020204030204" pitchFamily="34" charset="0"/>
                            <a:cs typeface="Arial" panose="020B0604020202020204" pitchFamily="34" charset="0"/>
                          </a:rPr>
                          <m:t>3</m:t>
                        </m:r>
                      </m:num>
                      <m:den>
                        <m:r>
                          <a:rPr lang="en-US" sz="4000" i="1">
                            <a:latin typeface="Cambria Math" panose="02040503050406030204" pitchFamily="18" charset="0"/>
                            <a:ea typeface="Calibri" panose="020F0502020204030204" pitchFamily="34" charset="0"/>
                            <a:cs typeface="Arial" panose="020B0604020202020204" pitchFamily="34" charset="0"/>
                          </a:rPr>
                          <m:t>2</m:t>
                        </m:r>
                      </m:den>
                    </m:f>
                  </m:oMath>
                </a14:m>
                <a:r>
                  <a:rPr lang="en-US" sz="4000" dirty="0">
                    <a:latin typeface="Arial" panose="020B0604020202020204" pitchFamily="34" charset="0"/>
                    <a:ea typeface="Calibri" panose="020F0502020204030204" pitchFamily="34" charset="0"/>
                    <a:cs typeface="Arial" panose="020B0604020202020204" pitchFamily="34" charset="0"/>
                  </a:rPr>
                  <a:t>x – 7x</a:t>
                </a:r>
                <a:r>
                  <a:rPr lang="en-US" sz="4000" baseline="30000" dirty="0">
                    <a:latin typeface="Arial" panose="020B0604020202020204" pitchFamily="34" charset="0"/>
                    <a:ea typeface="Calibri" panose="020F0502020204030204" pitchFamily="34" charset="0"/>
                    <a:cs typeface="Arial" panose="020B0604020202020204" pitchFamily="34" charset="0"/>
                  </a:rPr>
                  <a:t>4</a:t>
                </a:r>
                <a:r>
                  <a:rPr lang="en-US" sz="4000" dirty="0">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f>
                      <m:fPr>
                        <m:ctrlPr>
                          <a:rPr lang="en-US" sz="4400" i="1">
                            <a:latin typeface="Cambria Math" panose="02040503050406030204" pitchFamily="18" charset="0"/>
                            <a:ea typeface="Calibri" panose="020F0502020204030204" pitchFamily="34" charset="0"/>
                            <a:cs typeface="Arial" panose="020B0604020202020204" pitchFamily="34" charset="0"/>
                          </a:rPr>
                        </m:ctrlPr>
                      </m:fPr>
                      <m:num>
                        <m:r>
                          <a:rPr lang="en-US" sz="4400" i="1">
                            <a:latin typeface="Cambria Math" panose="02040503050406030204" pitchFamily="18" charset="0"/>
                            <a:ea typeface="Calibri" panose="020F0502020204030204" pitchFamily="34" charset="0"/>
                            <a:cs typeface="Arial" panose="020B0604020202020204" pitchFamily="34" charset="0"/>
                          </a:rPr>
                          <m:t>1</m:t>
                        </m:r>
                      </m:num>
                      <m:den>
                        <m:r>
                          <a:rPr lang="en-US" sz="4400" i="1">
                            <a:latin typeface="Cambria Math" panose="02040503050406030204" pitchFamily="18" charset="0"/>
                            <a:ea typeface="Calibri" panose="020F0502020204030204" pitchFamily="34" charset="0"/>
                            <a:cs typeface="Arial" panose="020B0604020202020204" pitchFamily="34" charset="0"/>
                          </a:rPr>
                          <m:t>2</m:t>
                        </m:r>
                      </m:den>
                    </m:f>
                  </m:oMath>
                </a14:m>
                <a:r>
                  <a:rPr lang="en-US" sz="4000" dirty="0">
                    <a:latin typeface="Arial" panose="020B0604020202020204" pitchFamily="34" charset="0"/>
                    <a:ea typeface="Calibri" panose="020F0502020204030204" pitchFamily="34" charset="0"/>
                    <a:cs typeface="Arial" panose="020B0604020202020204" pitchFamily="34" charset="0"/>
                  </a:rPr>
                  <a:t>x – 4x</a:t>
                </a:r>
                <a:r>
                  <a:rPr lang="en-US" sz="4000" baseline="30000" dirty="0">
                    <a:latin typeface="Arial" panose="020B0604020202020204" pitchFamily="34" charset="0"/>
                    <a:ea typeface="Calibri" panose="020F0502020204030204" pitchFamily="34" charset="0"/>
                    <a:cs typeface="Arial" panose="020B0604020202020204" pitchFamily="34" charset="0"/>
                  </a:rPr>
                  <a:t>2 </a:t>
                </a:r>
                <a:r>
                  <a:rPr lang="en-US" sz="4000" dirty="0">
                    <a:latin typeface="Arial" panose="020B0604020202020204" pitchFamily="34" charset="0"/>
                    <a:ea typeface="Calibri" panose="020F0502020204030204" pitchFamily="34" charset="0"/>
                    <a:cs typeface="Arial" panose="020B0604020202020204" pitchFamily="34" charset="0"/>
                  </a:rPr>
                  <a:t>+ 9</a:t>
                </a:r>
              </a:p>
              <a:p>
                <a:pPr algn="just">
                  <a:lnSpc>
                    <a:spcPct val="130000"/>
                  </a:lnSpc>
                  <a:spcBef>
                    <a:spcPts val="600"/>
                  </a:spcBef>
                  <a:spcAft>
                    <a:spcPts val="600"/>
                  </a:spcAft>
                </a:pPr>
                <a:r>
                  <a:rPr lang="en-US" sz="4000" i="1"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 </a:t>
                </a:r>
                <a:r>
                  <a:rPr lang="pt-BR" sz="4000" dirty="0" smtClean="0">
                    <a:latin typeface="Arial" panose="020B0604020202020204" pitchFamily="34" charset="0"/>
                    <a:ea typeface="Calibri" panose="020F0502020204030204" pitchFamily="34" charset="0"/>
                    <a:cs typeface="Arial" panose="020B0604020202020204" pitchFamily="34" charset="0"/>
                  </a:rPr>
                  <a:t>-7x</a:t>
                </a:r>
                <a:r>
                  <a:rPr lang="pt-BR" sz="4000" baseline="30000" dirty="0" smtClean="0">
                    <a:latin typeface="Arial" panose="020B0604020202020204" pitchFamily="34" charset="0"/>
                    <a:ea typeface="Calibri" panose="020F0502020204030204" pitchFamily="34" charset="0"/>
                    <a:cs typeface="Arial" panose="020B0604020202020204" pitchFamily="34" charset="0"/>
                  </a:rPr>
                  <a:t>4 </a:t>
                </a:r>
                <a:r>
                  <a:rPr lang="pt-BR" sz="4000" dirty="0" smtClean="0">
                    <a:latin typeface="Arial" panose="020B0604020202020204" pitchFamily="34" charset="0"/>
                    <a:ea typeface="Calibri" panose="020F0502020204030204" pitchFamily="34" charset="0"/>
                    <a:cs typeface="Arial" panose="020B0604020202020204" pitchFamily="34" charset="0"/>
                  </a:rPr>
                  <a:t>+ x</a:t>
                </a:r>
                <a:r>
                  <a:rPr lang="pt-BR" sz="4000" baseline="30000" dirty="0" smtClean="0">
                    <a:latin typeface="Arial" panose="020B0604020202020204" pitchFamily="34" charset="0"/>
                    <a:ea typeface="Calibri" panose="020F0502020204030204" pitchFamily="34" charset="0"/>
                    <a:cs typeface="Arial" panose="020B0604020202020204" pitchFamily="34" charset="0"/>
                  </a:rPr>
                  <a:t>3</a:t>
                </a:r>
                <a:r>
                  <a:rPr lang="pt-BR" sz="4000" dirty="0" smtClean="0">
                    <a:latin typeface="Arial" panose="020B0604020202020204" pitchFamily="34" charset="0"/>
                    <a:ea typeface="Calibri" panose="020F0502020204030204" pitchFamily="34" charset="0"/>
                    <a:cs typeface="Arial" panose="020B0604020202020204" pitchFamily="34" charset="0"/>
                  </a:rPr>
                  <a:t> - 4x</a:t>
                </a:r>
                <a:r>
                  <a:rPr lang="pt-BR" sz="4000" baseline="30000" dirty="0" smtClean="0">
                    <a:latin typeface="Arial" panose="020B0604020202020204" pitchFamily="34" charset="0"/>
                    <a:ea typeface="Calibri" panose="020F0502020204030204" pitchFamily="34" charset="0"/>
                    <a:cs typeface="Arial" panose="020B0604020202020204" pitchFamily="34" charset="0"/>
                  </a:rPr>
                  <a:t>2</a:t>
                </a:r>
                <a:r>
                  <a:rPr lang="pt-BR" sz="4000" dirty="0" smtClean="0">
                    <a:latin typeface="Arial" panose="020B0604020202020204" pitchFamily="34" charset="0"/>
                    <a:ea typeface="Calibri" panose="020F0502020204030204" pitchFamily="34" charset="0"/>
                    <a:cs typeface="Arial" panose="020B0604020202020204" pitchFamily="34" charset="0"/>
                  </a:rPr>
                  <a:t> + ( </a:t>
                </a:r>
                <a14:m>
                  <m:oMath xmlns:m="http://schemas.openxmlformats.org/officeDocument/2006/math">
                    <m:f>
                      <m:fPr>
                        <m:ctrlPr>
                          <a:rPr lang="pt-BR"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3</m:t>
                        </m:r>
                      </m:num>
                      <m:den>
                        <m:r>
                          <a:rPr lang="en-US" sz="4400" b="0" i="1" smtClean="0">
                            <a:latin typeface="Cambria Math" panose="02040503050406030204" pitchFamily="18" charset="0"/>
                            <a:cs typeface="Arial" panose="020B0604020202020204" pitchFamily="34" charset="0"/>
                          </a:rPr>
                          <m:t>2</m:t>
                        </m:r>
                      </m:den>
                    </m:f>
                  </m:oMath>
                </a14:m>
                <a:r>
                  <a:rPr lang="pt-BR" sz="4000" dirty="0" smtClean="0">
                    <a:latin typeface="Arial" panose="020B0604020202020204" pitchFamily="34" charset="0"/>
                    <a:ea typeface="Calibri" panose="020F0502020204030204" pitchFamily="34" charset="0"/>
                    <a:cs typeface="Arial" panose="020B0604020202020204" pitchFamily="34" charset="0"/>
                  </a:rPr>
                  <a:t>x + </a:t>
                </a:r>
                <a14:m>
                  <m:oMath xmlns:m="http://schemas.openxmlformats.org/officeDocument/2006/math">
                    <m:f>
                      <m:fPr>
                        <m:ctrlPr>
                          <a:rPr lang="pt-BR"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1</m:t>
                        </m:r>
                      </m:num>
                      <m:den>
                        <m:r>
                          <a:rPr lang="en-US" sz="4400" b="0" i="1" smtClean="0">
                            <a:latin typeface="Cambria Math" panose="02040503050406030204" pitchFamily="18" charset="0"/>
                            <a:cs typeface="Arial" panose="020B0604020202020204" pitchFamily="34" charset="0"/>
                          </a:rPr>
                          <m:t>2</m:t>
                        </m:r>
                      </m:den>
                    </m:f>
                  </m:oMath>
                </a14:m>
                <a:r>
                  <a:rPr lang="pt-BR" sz="4000" dirty="0" smtClean="0">
                    <a:latin typeface="Arial" panose="020B0604020202020204" pitchFamily="34" charset="0"/>
                    <a:ea typeface="Calibri" panose="020F0502020204030204" pitchFamily="34" charset="0"/>
                    <a:cs typeface="Arial" panose="020B0604020202020204" pitchFamily="34" charset="0"/>
                  </a:rPr>
                  <a:t>x) + 9 </a:t>
                </a:r>
                <a:endParaRPr lang="pt-BR" sz="4000" dirty="0">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r>
                  <a:rPr lang="pt-BR" sz="4000" dirty="0">
                    <a:latin typeface="Arial" panose="020B0604020202020204" pitchFamily="34" charset="0"/>
                    <a:ea typeface="Calibri" panose="020F0502020204030204" pitchFamily="34" charset="0"/>
                    <a:cs typeface="Arial" panose="020B0604020202020204" pitchFamily="34" charset="0"/>
                  </a:rPr>
                  <a:t>      </a:t>
                </a:r>
                <a:r>
                  <a:rPr lang="pt-BR" sz="4000" dirty="0" smtClean="0">
                    <a:latin typeface="Arial" panose="020B0604020202020204" pitchFamily="34" charset="0"/>
                    <a:ea typeface="Calibri" panose="020F0502020204030204" pitchFamily="34" charset="0"/>
                    <a:cs typeface="Arial" panose="020B0604020202020204" pitchFamily="34" charset="0"/>
                  </a:rPr>
                  <a:t>  = -7x</a:t>
                </a:r>
                <a:r>
                  <a:rPr lang="pt-BR" sz="4000" baseline="30000" dirty="0" smtClean="0">
                    <a:latin typeface="Arial" panose="020B0604020202020204" pitchFamily="34" charset="0"/>
                    <a:ea typeface="Calibri" panose="020F0502020204030204" pitchFamily="34" charset="0"/>
                    <a:cs typeface="Arial" panose="020B0604020202020204" pitchFamily="34" charset="0"/>
                  </a:rPr>
                  <a:t>4</a:t>
                </a:r>
                <a:r>
                  <a:rPr lang="pt-BR" sz="4000" dirty="0" smtClean="0">
                    <a:latin typeface="Arial" panose="020B0604020202020204" pitchFamily="34" charset="0"/>
                    <a:ea typeface="Calibri" panose="020F0502020204030204" pitchFamily="34" charset="0"/>
                    <a:cs typeface="Arial" panose="020B0604020202020204" pitchFamily="34" charset="0"/>
                  </a:rPr>
                  <a:t> + x</a:t>
                </a:r>
                <a:r>
                  <a:rPr lang="pt-BR" sz="4000" baseline="30000" dirty="0" smtClean="0">
                    <a:latin typeface="Arial" panose="020B0604020202020204" pitchFamily="34" charset="0"/>
                    <a:ea typeface="Calibri" panose="020F0502020204030204" pitchFamily="34" charset="0"/>
                    <a:cs typeface="Arial" panose="020B0604020202020204" pitchFamily="34" charset="0"/>
                  </a:rPr>
                  <a:t>3</a:t>
                </a:r>
                <a:r>
                  <a:rPr lang="pt-BR" sz="4000" dirty="0" smtClean="0">
                    <a:latin typeface="Arial" panose="020B0604020202020204" pitchFamily="34" charset="0"/>
                    <a:ea typeface="Calibri" panose="020F0502020204030204" pitchFamily="34" charset="0"/>
                    <a:cs typeface="Arial" panose="020B0604020202020204" pitchFamily="34" charset="0"/>
                  </a:rPr>
                  <a:t> - 4x</a:t>
                </a:r>
                <a:r>
                  <a:rPr lang="pt-BR" sz="4000" baseline="30000" dirty="0" smtClean="0">
                    <a:latin typeface="Arial" panose="020B0604020202020204" pitchFamily="34" charset="0"/>
                    <a:ea typeface="Calibri" panose="020F0502020204030204" pitchFamily="34" charset="0"/>
                    <a:cs typeface="Arial" panose="020B0604020202020204" pitchFamily="34" charset="0"/>
                  </a:rPr>
                  <a:t>2</a:t>
                </a:r>
                <a:r>
                  <a:rPr lang="pt-BR" sz="4000" dirty="0" smtClean="0">
                    <a:latin typeface="Arial" panose="020B0604020202020204" pitchFamily="34" charset="0"/>
                    <a:ea typeface="Calibri" panose="020F0502020204030204" pitchFamily="34" charset="0"/>
                    <a:cs typeface="Arial" panose="020B0604020202020204" pitchFamily="34" charset="0"/>
                  </a:rPr>
                  <a:t> + 2x + 9</a:t>
                </a:r>
                <a:endParaRPr lang="pt-BR" sz="4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58713" y="2886637"/>
                <a:ext cx="8685285" cy="3687997"/>
              </a:xfrm>
              <a:prstGeom prst="rect">
                <a:avLst/>
              </a:prstGeom>
              <a:blipFill rotWithShape="0">
                <a:blip r:embed="rId2"/>
                <a:stretch>
                  <a:fillRect l="-2456" b="-39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9431305" y="6352700"/>
                <a:ext cx="8815520" cy="3170099"/>
              </a:xfrm>
              <a:prstGeom prst="rect">
                <a:avLst/>
              </a:prstGeom>
            </p:spPr>
            <p:txBody>
              <a:bodyPr wrap="square">
                <a:spAutoFit/>
              </a:bodyPr>
              <a:lstStyle/>
              <a:p>
                <a:pPr algn="just">
                  <a:lnSpc>
                    <a:spcPct val="150000"/>
                  </a:lnSpc>
                  <a:spcBef>
                    <a:spcPts val="600"/>
                  </a:spcBef>
                  <a:spcAft>
                    <a:spcPts val="600"/>
                  </a:spcAft>
                </a:pPr>
                <a14:m>
                  <m:oMath xmlns:m="http://schemas.openxmlformats.org/officeDocument/2006/math">
                    <m:r>
                      <a:rPr lang="en-US" sz="4000" i="1" smtClean="0">
                        <a:solidFill>
                          <a:schemeClr val="tx1"/>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Bậc</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cao</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nhất</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4</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Hệ</a:t>
                </a:r>
                <a:r>
                  <a:rPr lang="en-US"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số</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cao</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nhất</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8</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Hệ</a:t>
                </a:r>
                <a:r>
                  <a:rPr lang="en-US"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số</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tự</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do: -7</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9431305" y="6352700"/>
                <a:ext cx="8815520" cy="3170099"/>
              </a:xfrm>
              <a:prstGeom prst="rect">
                <a:avLst/>
              </a:prstGeom>
              <a:blipFill rotWithShape="0">
                <a:blip r:embed="rId3"/>
                <a:stretch>
                  <a:fillRect b="-3846"/>
                </a:stretch>
              </a:blipFill>
            </p:spPr>
            <p:txBody>
              <a:bodyPr/>
              <a:lstStyle/>
              <a:p>
                <a:r>
                  <a:rPr lang="en-US">
                    <a:noFill/>
                  </a:rPr>
                  <a:t> </a:t>
                </a:r>
              </a:p>
            </p:txBody>
          </p:sp>
        </mc:Fallback>
      </mc:AlternateContent>
      <p:cxnSp>
        <p:nvCxnSpPr>
          <p:cNvPr id="5" name="Straight Connector 4"/>
          <p:cNvCxnSpPr/>
          <p:nvPr/>
        </p:nvCxnSpPr>
        <p:spPr>
          <a:xfrm>
            <a:off x="8991600" y="2761790"/>
            <a:ext cx="0" cy="7010860"/>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 y="2761790"/>
            <a:ext cx="18288002" cy="0"/>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Rectangle 7"/>
              <p:cNvSpPr/>
              <p:nvPr/>
            </p:nvSpPr>
            <p:spPr>
              <a:xfrm>
                <a:off x="479805" y="6352700"/>
                <a:ext cx="8184386" cy="3170099"/>
              </a:xfrm>
              <a:prstGeom prst="rect">
                <a:avLst/>
              </a:prstGeom>
            </p:spPr>
            <p:txBody>
              <a:bodyPr wrap="square">
                <a:spAutoFit/>
              </a:bodyPr>
              <a:lstStyle/>
              <a:p>
                <a:pPr lvl="0" algn="just">
                  <a:lnSpc>
                    <a:spcPct val="150000"/>
                  </a:lnSpc>
                  <a:spcBef>
                    <a:spcPts val="600"/>
                  </a:spcBef>
                  <a:spcAft>
                    <a:spcPts val="600"/>
                  </a:spcAft>
                </a:pPr>
                <a14:m>
                  <m:oMath xmlns:m="http://schemas.openxmlformats.org/officeDocument/2006/math">
                    <m:r>
                      <a:rPr lang="en-US" sz="4000">
                        <a:solidFill>
                          <a:prstClr val="black"/>
                        </a:solidFill>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Bậc</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cao</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nhất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4</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600"/>
                  </a:spcBef>
                  <a:spcAft>
                    <a:spcPts val="600"/>
                  </a:spcAft>
                </a:pP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Hệ</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cao</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nhất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-7</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600"/>
                  </a:spcBef>
                  <a:spcAft>
                    <a:spcPts val="600"/>
                  </a:spcAft>
                </a:pP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Hệ</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tự</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do: 9</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479805" y="6352700"/>
                <a:ext cx="8184386" cy="3170099"/>
              </a:xfrm>
              <a:prstGeom prst="rect">
                <a:avLst/>
              </a:prstGeom>
              <a:blipFill rotWithShape="0">
                <a:blip r:embed="rId4"/>
                <a:stretch>
                  <a:fillRect b="-3846"/>
                </a:stretch>
              </a:blipFill>
            </p:spPr>
            <p:txBody>
              <a:bodyPr/>
              <a:lstStyle/>
              <a:p>
                <a:r>
                  <a:rPr lang="en-US">
                    <a:noFill/>
                  </a:rPr>
                  <a:t> </a:t>
                </a:r>
              </a:p>
            </p:txBody>
          </p:sp>
        </mc:Fallback>
      </mc:AlternateContent>
      <p:sp>
        <p:nvSpPr>
          <p:cNvPr id="6" name="Rectangle 5"/>
          <p:cNvSpPr/>
          <p:nvPr/>
        </p:nvSpPr>
        <p:spPr>
          <a:xfrm>
            <a:off x="9143999" y="3066312"/>
            <a:ext cx="9144001" cy="2862322"/>
          </a:xfrm>
          <a:prstGeom prst="rect">
            <a:avLst/>
          </a:prstGeom>
        </p:spPr>
        <p:txBody>
          <a:bodyPr wrap="square">
            <a:spAutoFit/>
          </a:bodyPr>
          <a:lstStyle/>
          <a:p>
            <a:pPr>
              <a:lnSpc>
                <a:spcPct val="150000"/>
              </a:lnSpc>
            </a:pPr>
            <a:r>
              <a:rPr lang="pl-PL" sz="4000" dirty="0">
                <a:latin typeface="Arial" panose="020B0604020202020204" pitchFamily="34" charset="0"/>
                <a:cs typeface="Arial" panose="020B0604020202020204" pitchFamily="34" charset="0"/>
              </a:rPr>
              <a:t>B(x</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x</a:t>
            </a:r>
            <a:r>
              <a:rPr lang="en-US" sz="4000" baseline="30000" dirty="0" smtClean="0">
                <a:latin typeface="Arial" panose="020B0604020202020204" pitchFamily="34" charset="0"/>
                <a:cs typeface="Arial" panose="020B0604020202020204" pitchFamily="34" charset="0"/>
              </a:rPr>
              <a:t>5</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3x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8x</a:t>
            </a:r>
            <a:r>
              <a:rPr lang="en-US" sz="4000" baseline="30000" dirty="0" smtClean="0">
                <a:latin typeface="Arial" panose="020B0604020202020204" pitchFamily="34" charset="0"/>
                <a:cs typeface="Arial" panose="020B0604020202020204" pitchFamily="34" charset="0"/>
              </a:rPr>
              <a:t>4</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5x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x</a:t>
            </a:r>
            <a:r>
              <a:rPr lang="en-US" sz="4000" baseline="30000" dirty="0" smtClean="0">
                <a:latin typeface="Arial" panose="020B0604020202020204" pitchFamily="34" charset="0"/>
                <a:cs typeface="Arial" panose="020B0604020202020204" pitchFamily="34" charset="0"/>
              </a:rPr>
              <a:t>5</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7 </a:t>
            </a:r>
            <a:endParaRPr lang="pl-PL" sz="4000" dirty="0">
              <a:latin typeface="Arial" panose="020B0604020202020204" pitchFamily="34" charset="0"/>
              <a:cs typeface="Arial" panose="020B0604020202020204" pitchFamily="34" charset="0"/>
            </a:endParaRPr>
          </a:p>
          <a:p>
            <a:pPr>
              <a:lnSpc>
                <a:spcPct val="150000"/>
              </a:lnSpc>
            </a:pPr>
            <a:r>
              <a:rPr lang="pl-PL" sz="4000" dirty="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(x</a:t>
            </a:r>
            <a:r>
              <a:rPr lang="en-US" sz="4000" baseline="30000" dirty="0" smtClean="0">
                <a:latin typeface="Arial" panose="020B0604020202020204" pitchFamily="34" charset="0"/>
                <a:cs typeface="Arial" panose="020B0604020202020204" pitchFamily="34" charset="0"/>
              </a:rPr>
              <a:t>5</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x</a:t>
            </a:r>
            <a:r>
              <a:rPr lang="en-US" sz="4000" baseline="30000" dirty="0" smtClean="0">
                <a:latin typeface="Arial" panose="020B0604020202020204" pitchFamily="34" charset="0"/>
                <a:cs typeface="Arial" panose="020B0604020202020204" pitchFamily="34" charset="0"/>
              </a:rPr>
              <a:t>5</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8x</a:t>
            </a:r>
            <a:r>
              <a:rPr lang="en-US" sz="4000" baseline="30000" dirty="0" smtClean="0">
                <a:latin typeface="Arial" panose="020B0604020202020204" pitchFamily="34" charset="0"/>
                <a:cs typeface="Arial" panose="020B0604020202020204" pitchFamily="34" charset="0"/>
              </a:rPr>
              <a:t>4</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(-3x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5x</a:t>
            </a:r>
            <a:r>
              <a:rPr lang="en-US" sz="4000" baseline="30000" dirty="0" smtClean="0">
                <a:latin typeface="Arial" panose="020B0604020202020204" pitchFamily="34" charset="0"/>
                <a:cs typeface="Arial" panose="020B0604020202020204" pitchFamily="34" charset="0"/>
              </a:rPr>
              <a:t>2</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7 </a:t>
            </a:r>
            <a:endParaRPr lang="pl-PL" sz="4000" dirty="0">
              <a:latin typeface="Arial" panose="020B0604020202020204" pitchFamily="34" charset="0"/>
              <a:cs typeface="Arial" panose="020B0604020202020204" pitchFamily="34" charset="0"/>
            </a:endParaRPr>
          </a:p>
          <a:p>
            <a:pPr>
              <a:lnSpc>
                <a:spcPct val="150000"/>
              </a:lnSpc>
            </a:pPr>
            <a:r>
              <a:rPr lang="pl-PL" sz="4000" dirty="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8x</a:t>
            </a:r>
            <a:r>
              <a:rPr lang="en-US" sz="4000" baseline="30000" dirty="0" smtClean="0">
                <a:latin typeface="Arial" panose="020B0604020202020204" pitchFamily="34" charset="0"/>
                <a:cs typeface="Arial" panose="020B0604020202020204" pitchFamily="34" charset="0"/>
              </a:rPr>
              <a:t>4</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8x</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pl-PL" sz="4000" dirty="0" smtClean="0">
                <a:latin typeface="Arial" panose="020B0604020202020204" pitchFamily="34" charset="0"/>
                <a:cs typeface="Arial" panose="020B0604020202020204" pitchFamily="34" charset="0"/>
              </a:rPr>
              <a:t>7</a:t>
            </a:r>
            <a:endParaRPr lang="pl-PL"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0699155"/>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fade">
                                      <p:cBhvr>
                                        <p:cTn id="29" dur="500"/>
                                        <p:tgtEl>
                                          <p:spTgt spid="3">
                                            <p:txEl>
                                              <p:pRg st="0" end="0"/>
                                            </p:txEl>
                                          </p:spTgt>
                                        </p:tgtEl>
                                      </p:cBhvr>
                                    </p:animEffect>
                                    <p:anim calcmode="lin" valueType="num">
                                      <p:cBhvr>
                                        <p:cTn id="3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0" end="0"/>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fade">
                                      <p:cBhvr>
                                        <p:cTn id="34" dur="500"/>
                                        <p:tgtEl>
                                          <p:spTgt spid="3">
                                            <p:txEl>
                                              <p:pRg st="1" end="1"/>
                                            </p:txEl>
                                          </p:spTgt>
                                        </p:tgtEl>
                                      </p:cBhvr>
                                    </p:animEffect>
                                    <p:anim calcmode="lin" valueType="num">
                                      <p:cBhvr>
                                        <p:cTn id="3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1" end="1"/>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fade">
                                      <p:cBhvr>
                                        <p:cTn id="39" dur="500"/>
                                        <p:tgtEl>
                                          <p:spTgt spid="3">
                                            <p:txEl>
                                              <p:pRg st="2" end="2"/>
                                            </p:txEl>
                                          </p:spTgt>
                                        </p:tgtEl>
                                      </p:cBhvr>
                                    </p:animEffect>
                                    <p:anim calcmode="lin" valueType="num">
                                      <p:cBhvr>
                                        <p:cTn id="4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8"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184949" y="-1809007"/>
            <a:ext cx="3904507" cy="3904507"/>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a:ln>
              <a:noFill/>
            </a:ln>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5" name="Group 15"/>
          <p:cNvGrpSpPr/>
          <p:nvPr/>
        </p:nvGrpSpPr>
        <p:grpSpPr>
          <a:xfrm>
            <a:off x="-1219200" y="8126613"/>
            <a:ext cx="3090451" cy="3090451"/>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17" name="TextBox 17"/>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9" name="Group 19"/>
          <p:cNvGrpSpPr/>
          <p:nvPr/>
        </p:nvGrpSpPr>
        <p:grpSpPr>
          <a:xfrm>
            <a:off x="-493785" y="9772650"/>
            <a:ext cx="19275569" cy="1050954"/>
            <a:chOff x="0" y="0"/>
            <a:chExt cx="5076693" cy="276794"/>
          </a:xfrm>
        </p:grpSpPr>
        <p:sp>
          <p:nvSpPr>
            <p:cNvPr id="20" name="Freeform 20"/>
            <p:cNvSpPr/>
            <p:nvPr/>
          </p:nvSpPr>
          <p:spPr>
            <a:xfrm>
              <a:off x="0" y="0"/>
              <a:ext cx="5076693" cy="276794"/>
            </a:xfrm>
            <a:custGeom>
              <a:avLst/>
              <a:gdLst/>
              <a:ahLst/>
              <a:cxnLst/>
              <a:rect l="l" t="t" r="r" b="b"/>
              <a:pathLst>
                <a:path w="5076693" h="276794">
                  <a:moveTo>
                    <a:pt x="0" y="0"/>
                  </a:moveTo>
                  <a:lnTo>
                    <a:pt x="5076693" y="0"/>
                  </a:lnTo>
                  <a:lnTo>
                    <a:pt x="5076693" y="276794"/>
                  </a:lnTo>
                  <a:lnTo>
                    <a:pt x="0" y="276794"/>
                  </a:lnTo>
                  <a:close/>
                </a:path>
              </a:pathLst>
            </a:custGeom>
            <a:solidFill>
              <a:srgbClr val="F8DC52"/>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33" name="Rounded Rectangle 32"/>
          <p:cNvSpPr/>
          <p:nvPr/>
        </p:nvSpPr>
        <p:spPr>
          <a:xfrm>
            <a:off x="1189857" y="1265200"/>
            <a:ext cx="2743200" cy="1143000"/>
          </a:xfrm>
          <a:prstGeom prst="roundRect">
            <a:avLst/>
          </a:prstGeom>
          <a:solidFill>
            <a:schemeClr val="accent6">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200" b="1" dirty="0" err="1" smtClean="0">
                <a:solidFill>
                  <a:schemeClr val="bg1"/>
                </a:solidFill>
                <a:latin typeface="Arial" panose="020B0604020202020204" pitchFamily="34" charset="0"/>
                <a:cs typeface="Arial" panose="020B0604020202020204" pitchFamily="34" charset="0"/>
              </a:rPr>
              <a:t>Bài</a:t>
            </a:r>
            <a:r>
              <a:rPr lang="en-US" sz="4200" b="1" dirty="0" smtClean="0">
                <a:solidFill>
                  <a:schemeClr val="bg1"/>
                </a:solidFill>
                <a:latin typeface="Arial" panose="020B0604020202020204" pitchFamily="34" charset="0"/>
                <a:cs typeface="Arial" panose="020B0604020202020204" pitchFamily="34" charset="0"/>
              </a:rPr>
              <a:t> 7.7</a:t>
            </a:r>
            <a:endParaRPr lang="en-US" sz="4200" b="1" dirty="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1008950" y="2892338"/>
            <a:ext cx="14501732" cy="5401479"/>
          </a:xfrm>
          <a:prstGeom prst="rect">
            <a:avLst/>
          </a:prstGeom>
        </p:spPr>
        <p:txBody>
          <a:bodyPr wrap="square">
            <a:spAutoFit/>
          </a:bodyPr>
          <a:lstStyle/>
          <a:p>
            <a:pPr algn="just">
              <a:lnSpc>
                <a:spcPct val="15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 P(x) = 5x</a:t>
            </a:r>
            <a:r>
              <a:rPr lang="en-US" sz="4200" baseline="30000" dirty="0">
                <a:latin typeface="Arial" panose="020B0604020202020204" pitchFamily="34" charset="0"/>
                <a:ea typeface="Calibri" panose="020F0502020204030204" pitchFamily="34" charset="0"/>
                <a:cs typeface="Arial" panose="020B0604020202020204" pitchFamily="34" charset="0"/>
              </a:rPr>
              <a:t>3 </a:t>
            </a:r>
            <a:r>
              <a:rPr lang="en-US" sz="4200" dirty="0">
                <a:latin typeface="Arial" panose="020B0604020202020204" pitchFamily="34" charset="0"/>
                <a:ea typeface="Calibri" panose="020F0502020204030204" pitchFamily="34" charset="0"/>
                <a:cs typeface="Arial" panose="020B0604020202020204" pitchFamily="34" charset="0"/>
              </a:rPr>
              <a:t>+ 2x</a:t>
            </a:r>
            <a:r>
              <a:rPr lang="en-US" sz="4200" baseline="30000" dirty="0">
                <a:latin typeface="Arial" panose="020B0604020202020204" pitchFamily="34" charset="0"/>
                <a:ea typeface="Calibri" panose="020F0502020204030204" pitchFamily="34" charset="0"/>
                <a:cs typeface="Arial" panose="020B0604020202020204" pitchFamily="34" charset="0"/>
              </a:rPr>
              <a:t>4 </a:t>
            </a:r>
            <a:r>
              <a:rPr lang="en-US" sz="4200" dirty="0">
                <a:latin typeface="Arial" panose="020B0604020202020204" pitchFamily="34" charset="0"/>
                <a:ea typeface="Calibri" panose="020F0502020204030204" pitchFamily="34" charset="0"/>
                <a:cs typeface="Arial" panose="020B0604020202020204" pitchFamily="34" charset="0"/>
              </a:rPr>
              <a:t>– 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+ 3x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x</a:t>
            </a:r>
            <a:r>
              <a:rPr lang="en-US" sz="4200" baseline="30000" dirty="0">
                <a:latin typeface="Arial" panose="020B0604020202020204" pitchFamily="34" charset="0"/>
                <a:ea typeface="Calibri" panose="020F0502020204030204" pitchFamily="34" charset="0"/>
                <a:cs typeface="Arial" panose="020B0604020202020204" pitchFamily="34" charset="0"/>
              </a:rPr>
              <a:t>3 </a:t>
            </a:r>
            <a:r>
              <a:rPr lang="en-US" sz="4200" dirty="0">
                <a:latin typeface="Arial" panose="020B0604020202020204" pitchFamily="34" charset="0"/>
                <a:ea typeface="Calibri" panose="020F0502020204030204" pitchFamily="34" charset="0"/>
                <a:cs typeface="Arial" panose="020B0604020202020204" pitchFamily="34" charset="0"/>
              </a:rPr>
              <a:t>– 2x</a:t>
            </a:r>
            <a:r>
              <a:rPr lang="en-US" sz="4200" baseline="30000" dirty="0">
                <a:latin typeface="Arial" panose="020B0604020202020204" pitchFamily="34" charset="0"/>
                <a:ea typeface="Calibri" panose="020F0502020204030204" pitchFamily="34" charset="0"/>
                <a:cs typeface="Arial" panose="020B0604020202020204" pitchFamily="34" charset="0"/>
              </a:rPr>
              <a:t>4 </a:t>
            </a:r>
            <a:r>
              <a:rPr lang="en-US" sz="4200" dirty="0">
                <a:latin typeface="Arial" panose="020B0604020202020204" pitchFamily="34" charset="0"/>
                <a:ea typeface="Calibri" panose="020F0502020204030204" pitchFamily="34" charset="0"/>
                <a:cs typeface="Arial" panose="020B0604020202020204" pitchFamily="34" charset="0"/>
              </a:rPr>
              <a:t>– 4x</a:t>
            </a:r>
            <a:r>
              <a:rPr lang="en-US" sz="4200" baseline="30000" dirty="0">
                <a:latin typeface="Arial" panose="020B0604020202020204" pitchFamily="34" charset="0"/>
                <a:ea typeface="Calibri" panose="020F0502020204030204" pitchFamily="34" charset="0"/>
                <a:cs typeface="Arial" panose="020B0604020202020204" pitchFamily="34" charset="0"/>
              </a:rPr>
              <a:t>3</a:t>
            </a:r>
            <a:r>
              <a:rPr lang="en-US" sz="4200" dirty="0">
                <a:latin typeface="Arial" panose="020B0604020202020204" pitchFamily="34" charset="0"/>
                <a:ea typeface="Calibri" panose="020F0502020204030204" pitchFamily="34" charset="0"/>
                <a:cs typeface="Arial" panose="020B0604020202020204" pitchFamily="34" charset="0"/>
              </a:rPr>
              <a:t> </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 Q(x) =  3x – 4x</a:t>
            </a:r>
            <a:r>
              <a:rPr lang="en-US" sz="4200" baseline="30000" dirty="0">
                <a:latin typeface="Arial" panose="020B0604020202020204" pitchFamily="34" charset="0"/>
                <a:ea typeface="Calibri" panose="020F0502020204030204" pitchFamily="34" charset="0"/>
                <a:cs typeface="Arial" panose="020B0604020202020204" pitchFamily="34" charset="0"/>
              </a:rPr>
              <a:t>3</a:t>
            </a:r>
            <a:r>
              <a:rPr lang="en-US" sz="4200" dirty="0">
                <a:latin typeface="Arial" panose="020B0604020202020204" pitchFamily="34" charset="0"/>
                <a:ea typeface="Calibri" panose="020F0502020204030204" pitchFamily="34" charset="0"/>
                <a:cs typeface="Arial" panose="020B0604020202020204" pitchFamily="34" charset="0"/>
              </a:rPr>
              <a:t> + 8x</a:t>
            </a:r>
            <a:r>
              <a:rPr lang="en-US" sz="4200" baseline="30000" dirty="0">
                <a:latin typeface="Arial" panose="020B0604020202020204" pitchFamily="34" charset="0"/>
                <a:ea typeface="Calibri" panose="020F0502020204030204" pitchFamily="34" charset="0"/>
                <a:cs typeface="Arial" panose="020B0604020202020204" pitchFamily="34" charset="0"/>
              </a:rPr>
              <a:t>2</a:t>
            </a:r>
            <a:r>
              <a:rPr lang="en-US" sz="4200" dirty="0">
                <a:latin typeface="Arial" panose="020B0604020202020204" pitchFamily="34" charset="0"/>
                <a:ea typeface="Calibri" panose="020F0502020204030204" pitchFamily="34" charset="0"/>
                <a:cs typeface="Arial" panose="020B0604020202020204" pitchFamily="34" charset="0"/>
              </a:rPr>
              <a:t>  – 5x + 4x</a:t>
            </a:r>
            <a:r>
              <a:rPr lang="en-US" sz="4200" baseline="30000" dirty="0">
                <a:latin typeface="Arial" panose="020B0604020202020204" pitchFamily="34" charset="0"/>
                <a:ea typeface="Calibri" panose="020F0502020204030204" pitchFamily="34" charset="0"/>
                <a:cs typeface="Arial" panose="020B0604020202020204" pitchFamily="34" charset="0"/>
              </a:rPr>
              <a:t>3 </a:t>
            </a:r>
            <a:r>
              <a:rPr lang="en-US" sz="4200" dirty="0">
                <a:latin typeface="Arial" panose="020B0604020202020204" pitchFamily="34" charset="0"/>
                <a:ea typeface="Calibri" panose="020F0502020204030204" pitchFamily="34" charset="0"/>
                <a:cs typeface="Arial" panose="020B0604020202020204" pitchFamily="34" charset="0"/>
              </a:rPr>
              <a:t>+ 5</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marL="742950" indent="-742950" algn="just">
              <a:lnSpc>
                <a:spcPct val="150000"/>
              </a:lnSpc>
              <a:spcBef>
                <a:spcPts val="600"/>
              </a:spcBef>
              <a:spcAft>
                <a:spcPts val="600"/>
              </a:spcAft>
              <a:buFont typeface="+mj-lt"/>
              <a:buAutoNum type="alphaLcParenR"/>
            </a:pPr>
            <a:r>
              <a:rPr lang="en-US" sz="4200" dirty="0" smtClean="0">
                <a:latin typeface="Arial" panose="020B0604020202020204" pitchFamily="34" charset="0"/>
                <a:ea typeface="Calibri" panose="020F0502020204030204" pitchFamily="34" charset="0"/>
                <a:cs typeface="Arial" panose="020B0604020202020204" pitchFamily="34" charset="0"/>
              </a:rPr>
              <a:t>Thu </a:t>
            </a:r>
            <a:r>
              <a:rPr lang="en-US" sz="4200" dirty="0" err="1">
                <a:latin typeface="Arial" panose="020B0604020202020204" pitchFamily="34" charset="0"/>
                <a:ea typeface="Calibri" panose="020F0502020204030204" pitchFamily="34" charset="0"/>
                <a:cs typeface="Arial" panose="020B0604020202020204" pitchFamily="34" charset="0"/>
              </a:rPr>
              <a:t>gọn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và</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sắp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xếp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hai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thức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trên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theo</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luỹ</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thừa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giảm</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của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biến</a:t>
            </a:r>
            <a:r>
              <a:rPr lang="en-US" sz="4200" dirty="0">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marL="742950" indent="-742950" algn="just">
              <a:lnSpc>
                <a:spcPct val="150000"/>
              </a:lnSpc>
              <a:spcBef>
                <a:spcPts val="600"/>
              </a:spcBef>
              <a:spcAft>
                <a:spcPts val="600"/>
              </a:spcAft>
              <a:buFont typeface="+mj-lt"/>
              <a:buAutoNum type="alphaLcParenR"/>
            </a:pPr>
            <a:r>
              <a:rPr lang="en-US" sz="4200" dirty="0" err="1" smtClean="0">
                <a:latin typeface="Arial" panose="020B0604020202020204" pitchFamily="34" charset="0"/>
                <a:ea typeface="Calibri" panose="020F0502020204030204" pitchFamily="34" charset="0"/>
                <a:cs typeface="Arial" panose="020B0604020202020204" pitchFamily="34" charset="0"/>
              </a:rPr>
              <a:t>Sử</a:t>
            </a:r>
            <a:r>
              <a:rPr lang="en-US" sz="4200" dirty="0" smtClean="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dụng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kết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quả</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câu</a:t>
            </a:r>
            <a:r>
              <a:rPr lang="en-US" sz="4200" dirty="0">
                <a:latin typeface="Arial" panose="020B0604020202020204" pitchFamily="34" charset="0"/>
                <a:ea typeface="Calibri" panose="020F0502020204030204" pitchFamily="34" charset="0"/>
                <a:cs typeface="Arial" panose="020B0604020202020204" pitchFamily="34" charset="0"/>
              </a:rPr>
              <a:t> a </a:t>
            </a:r>
            <a:r>
              <a:rPr lang="en-US" sz="4200" dirty="0" err="1">
                <a:latin typeface="Arial" panose="020B0604020202020204" pitchFamily="34" charset="0"/>
                <a:ea typeface="Calibri" panose="020F0502020204030204" pitchFamily="34" charset="0"/>
                <a:cs typeface="Arial" panose="020B0604020202020204" pitchFamily="34" charset="0"/>
              </a:rPr>
              <a:t>để</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tính</a:t>
            </a:r>
            <a:r>
              <a:rPr lang="en-US" sz="4200" dirty="0">
                <a:latin typeface="Arial" panose="020B0604020202020204" pitchFamily="34" charset="0"/>
                <a:ea typeface="Calibri" panose="020F0502020204030204" pitchFamily="34" charset="0"/>
                <a:cs typeface="Arial" panose="020B0604020202020204" pitchFamily="34" charset="0"/>
              </a:rPr>
              <a:t> P(1), P(0), Q(−1) </a:t>
            </a:r>
            <a:r>
              <a:rPr lang="en-US" sz="4200" dirty="0" err="1">
                <a:latin typeface="Arial" panose="020B0604020202020204" pitchFamily="34" charset="0"/>
                <a:ea typeface="Calibri" panose="020F0502020204030204" pitchFamily="34" charset="0"/>
                <a:cs typeface="Arial" panose="020B0604020202020204" pitchFamily="34" charset="0"/>
              </a:rPr>
              <a:t>và</a:t>
            </a:r>
            <a:r>
              <a:rPr lang="en-US" sz="4200" dirty="0">
                <a:latin typeface="Arial" panose="020B0604020202020204" pitchFamily="34" charset="0"/>
                <a:ea typeface="Calibri" panose="020F0502020204030204" pitchFamily="34" charset="0"/>
                <a:cs typeface="Arial" panose="020B0604020202020204" pitchFamily="34" charset="0"/>
              </a:rPr>
              <a:t> Q(0).</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4264996" y="1265200"/>
            <a:ext cx="4168129" cy="942053"/>
          </a:xfrm>
          <a:prstGeom prst="rect">
            <a:avLst/>
          </a:prstGeom>
        </p:spPr>
        <p:txBody>
          <a:bodyPr wrap="none">
            <a:spAutoFit/>
          </a:bodyPr>
          <a:lstStyle/>
          <a:p>
            <a:pPr lvl="0" algn="just">
              <a:lnSpc>
                <a:spcPct val="150000"/>
              </a:lnSpc>
              <a:spcBef>
                <a:spcPts val="600"/>
              </a:spcBef>
              <a:spcAft>
                <a:spcPts val="600"/>
              </a:spcAft>
            </a:pPr>
            <a:r>
              <a:rPr lang="en-US" sz="4200" dirty="0">
                <a:latin typeface="Arial" panose="020B0604020202020204" pitchFamily="34" charset="0"/>
                <a:ea typeface="Times New Roman" panose="02020603050405020304" pitchFamily="18" charset="0"/>
                <a:cs typeface="Arial" panose="020B0604020202020204" pitchFamily="34" charset="0"/>
              </a:rPr>
              <a:t>Cho </a:t>
            </a:r>
            <a:r>
              <a:rPr lang="en-US" sz="4200" dirty="0" err="1">
                <a:latin typeface="Arial" panose="020B0604020202020204" pitchFamily="34" charset="0"/>
                <a:ea typeface="Times New Roman" panose="02020603050405020304" pitchFamily="18" charset="0"/>
                <a:cs typeface="Arial" panose="020B0604020202020204" pitchFamily="34" charset="0"/>
              </a:rPr>
              <a:t>hai</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đa</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thức</a:t>
            </a:r>
            <a:r>
              <a:rPr lang="en-US" sz="4200" dirty="0">
                <a:latin typeface="Arial" panose="020B0604020202020204" pitchFamily="34" charset="0"/>
                <a:ea typeface="Times New Roman" panose="02020603050405020304" pitchFamily="18"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15288508" y="3544540"/>
            <a:ext cx="2999492" cy="6541575"/>
          </a:xfrm>
          <a:prstGeom prst="rect">
            <a:avLst/>
          </a:prstGeom>
        </p:spPr>
      </p:pic>
    </p:spTree>
    <p:extLst>
      <p:ext uri="{BB962C8B-B14F-4D97-AF65-F5344CB8AC3E}">
        <p14:creationId xmlns:p14="http://schemas.microsoft.com/office/powerpoint/2010/main" val="3282441122"/>
      </p:ext>
    </p:extLst>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anim calcmode="lin" valueType="num">
                                      <p:cBhvr>
                                        <p:cTn id="13" dur="500" fill="hold"/>
                                        <p:tgtEl>
                                          <p:spTgt spid="33"/>
                                        </p:tgtEl>
                                        <p:attrNameLst>
                                          <p:attrName>ppt_x</p:attrName>
                                        </p:attrNameLst>
                                      </p:cBhvr>
                                      <p:tavLst>
                                        <p:tav tm="0">
                                          <p:val>
                                            <p:strVal val="#ppt_x"/>
                                          </p:val>
                                        </p:tav>
                                        <p:tav tm="100000">
                                          <p:val>
                                            <p:strVal val="#ppt_x"/>
                                          </p:val>
                                        </p:tav>
                                      </p:tavLst>
                                    </p:anim>
                                    <p:anim calcmode="lin" valueType="num">
                                      <p:cBhvr>
                                        <p:cTn id="14" dur="500" fill="hold"/>
                                        <p:tgtEl>
                                          <p:spTgt spid="3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6"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184949" y="-1809007"/>
            <a:ext cx="3904507" cy="3904507"/>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a:ln>
              <a:noFill/>
            </a:ln>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5" name="Group 15"/>
          <p:cNvGrpSpPr/>
          <p:nvPr/>
        </p:nvGrpSpPr>
        <p:grpSpPr>
          <a:xfrm>
            <a:off x="-1219200" y="8126613"/>
            <a:ext cx="3090451" cy="3090451"/>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17" name="TextBox 17"/>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9" name="Group 19"/>
          <p:cNvGrpSpPr/>
          <p:nvPr/>
        </p:nvGrpSpPr>
        <p:grpSpPr>
          <a:xfrm>
            <a:off x="-493785" y="9772650"/>
            <a:ext cx="19275569" cy="1050954"/>
            <a:chOff x="0" y="0"/>
            <a:chExt cx="5076693" cy="276794"/>
          </a:xfrm>
        </p:grpSpPr>
        <p:sp>
          <p:nvSpPr>
            <p:cNvPr id="20" name="Freeform 20"/>
            <p:cNvSpPr/>
            <p:nvPr/>
          </p:nvSpPr>
          <p:spPr>
            <a:xfrm>
              <a:off x="0" y="0"/>
              <a:ext cx="5076693" cy="276794"/>
            </a:xfrm>
            <a:custGeom>
              <a:avLst/>
              <a:gdLst/>
              <a:ahLst/>
              <a:cxnLst/>
              <a:rect l="l" t="t" r="r" b="b"/>
              <a:pathLst>
                <a:path w="5076693" h="276794">
                  <a:moveTo>
                    <a:pt x="0" y="0"/>
                  </a:moveTo>
                  <a:lnTo>
                    <a:pt x="5076693" y="0"/>
                  </a:lnTo>
                  <a:lnTo>
                    <a:pt x="5076693" y="276794"/>
                  </a:lnTo>
                  <a:lnTo>
                    <a:pt x="0" y="276794"/>
                  </a:lnTo>
                  <a:close/>
                </a:path>
              </a:pathLst>
            </a:custGeom>
            <a:solidFill>
              <a:srgbClr val="F8DC52"/>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18" name="Oval Callout 17"/>
          <p:cNvSpPr/>
          <p:nvPr/>
        </p:nvSpPr>
        <p:spPr>
          <a:xfrm>
            <a:off x="8112964" y="493401"/>
            <a:ext cx="2062069" cy="1299265"/>
          </a:xfrm>
          <a:prstGeom prst="wedgeEllipseCallout">
            <a:avLst>
              <a:gd name="adj1" fmla="val -25446"/>
              <a:gd name="adj2" fmla="val 6248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2"/>
          <a:stretch>
            <a:fillRect/>
          </a:stretch>
        </p:blipFill>
        <p:spPr>
          <a:xfrm flipH="1">
            <a:off x="14459321" y="6520988"/>
            <a:ext cx="3267263" cy="3283682"/>
          </a:xfrm>
          <a:prstGeom prst="rect">
            <a:avLst/>
          </a:prstGeom>
        </p:spPr>
      </p:pic>
      <p:sp>
        <p:nvSpPr>
          <p:cNvPr id="6" name="Rectangle 5"/>
          <p:cNvSpPr/>
          <p:nvPr/>
        </p:nvSpPr>
        <p:spPr>
          <a:xfrm>
            <a:off x="1581520" y="2346622"/>
            <a:ext cx="15182480" cy="4154984"/>
          </a:xfrm>
          <a:prstGeom prst="rect">
            <a:avLst/>
          </a:prstGeom>
        </p:spPr>
        <p:txBody>
          <a:bodyPr wrap="square">
            <a:spAutoFit/>
          </a:bodyPr>
          <a:lstStyle/>
          <a:p>
            <a:pPr>
              <a:lnSpc>
                <a:spcPct val="150000"/>
              </a:lnSpc>
            </a:pPr>
            <a:r>
              <a:rPr lang="en-US" sz="4400" dirty="0">
                <a:latin typeface="Arial" panose="020B0604020202020204" pitchFamily="34" charset="0"/>
                <a:cs typeface="Arial" panose="020B0604020202020204" pitchFamily="34" charset="0"/>
              </a:rPr>
              <a:t>a) P(x</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− 2x</a:t>
            </a:r>
            <a:r>
              <a:rPr lang="en-US" sz="4400" baseline="30000" dirty="0">
                <a:latin typeface="Arial" panose="020B0604020202020204" pitchFamily="34" charset="0"/>
                <a:cs typeface="Arial" panose="020B0604020202020204" pitchFamily="34" charset="0"/>
              </a:rPr>
              <a:t>4</a:t>
            </a:r>
            <a:r>
              <a:rPr lang="en-US" sz="4400" dirty="0" smtClean="0">
                <a:latin typeface="Arial" panose="020B0604020202020204" pitchFamily="34" charset="0"/>
                <a:cs typeface="Arial" panose="020B0604020202020204" pitchFamily="34" charset="0"/>
              </a:rPr>
              <a:t>) + (5x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− 4x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a:t>
            </a:r>
            <a:r>
              <a:rPr lang="en-US" sz="4400" dirty="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+ 3x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2x</a:t>
            </a:r>
            <a:r>
              <a:rPr lang="en-US" sz="4400" baseline="30000" dirty="0" smtClean="0">
                <a:latin typeface="Arial" panose="020B0604020202020204" pitchFamily="34" charset="0"/>
                <a:cs typeface="Arial" panose="020B0604020202020204" pitchFamily="34" charset="0"/>
              </a:rPr>
              <a:t>2</a:t>
            </a:r>
            <a:endParaRPr lang="en-US" sz="4400" dirty="0">
              <a:latin typeface="Arial" panose="020B0604020202020204" pitchFamily="34" charset="0"/>
              <a:cs typeface="Arial" panose="020B0604020202020204" pitchFamily="34" charset="0"/>
            </a:endParaRPr>
          </a:p>
          <a:p>
            <a:pPr>
              <a:lnSpc>
                <a:spcPct val="150000"/>
              </a:lnSpc>
            </a:pPr>
            <a:r>
              <a:rPr lang="en-US" sz="4400" dirty="0" smtClean="0">
                <a:latin typeface="Arial" panose="020B0604020202020204" pitchFamily="34" charset="0"/>
                <a:cs typeface="Arial" panose="020B0604020202020204" pitchFamily="34" charset="0"/>
              </a:rPr>
              <a:t>    Q(x) = 3x − 4x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+ 8x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− 5x + 4x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+ 5 </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    = (</a:t>
            </a:r>
            <a:r>
              <a:rPr lang="en-US" sz="4400" dirty="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4x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+ 4x</a:t>
            </a:r>
            <a:r>
              <a:rPr lang="en-US" sz="4400" baseline="300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+ 8x</a:t>
            </a:r>
            <a:r>
              <a:rPr lang="en-US" sz="4400" baseline="30000" dirty="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(3x − 5x) + 5</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    = 8x</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− 2x + 5</a:t>
            </a:r>
            <a:endParaRPr lang="en-US" sz="4400" dirty="0">
              <a:latin typeface="Arial" panose="020B0604020202020204" pitchFamily="34" charset="0"/>
              <a:cs typeface="Arial" panose="020B0604020202020204" pitchFamily="34" charset="0"/>
            </a:endParaRPr>
          </a:p>
        </p:txBody>
      </p:sp>
      <p:grpSp>
        <p:nvGrpSpPr>
          <p:cNvPr id="8" name="Group 7"/>
          <p:cNvGrpSpPr/>
          <p:nvPr/>
        </p:nvGrpSpPr>
        <p:grpSpPr>
          <a:xfrm>
            <a:off x="1581520" y="6059664"/>
            <a:ext cx="13125080" cy="3447098"/>
            <a:chOff x="1581520" y="6059664"/>
            <a:chExt cx="13125080" cy="3447098"/>
          </a:xfrm>
        </p:grpSpPr>
        <p:sp>
          <p:nvSpPr>
            <p:cNvPr id="9" name="Rectangle 8"/>
            <p:cNvSpPr/>
            <p:nvPr/>
          </p:nvSpPr>
          <p:spPr>
            <a:xfrm>
              <a:off x="1581520" y="6059664"/>
              <a:ext cx="4900741" cy="3447098"/>
            </a:xfrm>
            <a:prstGeom prst="rect">
              <a:avLst/>
            </a:prstGeom>
          </p:spPr>
          <p:txBody>
            <a:bodyPr wrap="square">
              <a:spAutoFit/>
            </a:bodyPr>
            <a:lstStyle/>
            <a:p>
              <a:pPr algn="just">
                <a:lnSpc>
                  <a:spcPct val="150000"/>
                </a:lnSpc>
                <a:spcBef>
                  <a:spcPts val="600"/>
                </a:spcBef>
                <a:spcAft>
                  <a:spcPts val="600"/>
                </a:spcAft>
              </a:pPr>
              <a:r>
                <a:rPr lang="en-US" sz="4400" dirty="0">
                  <a:latin typeface="Arial" panose="020B0604020202020204" pitchFamily="34" charset="0"/>
                  <a:ea typeface="Calibri" panose="020F0502020204030204" pitchFamily="34" charset="0"/>
                  <a:cs typeface="Arial" panose="020B0604020202020204" pitchFamily="34" charset="0"/>
                </a:rPr>
                <a:t>b</a:t>
              </a:r>
              <a:r>
                <a:rPr lang="en-US" sz="4400" dirty="0" smtClean="0">
                  <a:latin typeface="Arial" panose="020B0604020202020204" pitchFamily="34" charset="0"/>
                  <a:ea typeface="Calibri" panose="020F0502020204030204" pitchFamily="34" charset="0"/>
                  <a:cs typeface="Arial" panose="020B0604020202020204" pitchFamily="34" charset="0"/>
                </a:rPr>
                <a:t>)</a:t>
              </a:r>
            </a:p>
            <a:p>
              <a:pPr algn="just">
                <a:lnSpc>
                  <a:spcPct val="150000"/>
                </a:lnSpc>
                <a:spcBef>
                  <a:spcPts val="600"/>
                </a:spcBef>
                <a:spcAft>
                  <a:spcPts val="600"/>
                </a:spcAft>
              </a:pPr>
              <a:r>
                <a:rPr lang="en-US" sz="4400" dirty="0">
                  <a:latin typeface="Arial" panose="020B0604020202020204" pitchFamily="34" charset="0"/>
                  <a:ea typeface="Calibri" panose="020F0502020204030204" pitchFamily="34" charset="0"/>
                  <a:cs typeface="Arial" panose="020B0604020202020204" pitchFamily="34" charset="0"/>
                </a:rPr>
                <a:t>P(1</a:t>
              </a:r>
              <a:r>
                <a:rPr lang="en-US" sz="4400" dirty="0" smtClean="0">
                  <a:latin typeface="Arial" panose="020B0604020202020204" pitchFamily="34" charset="0"/>
                  <a:ea typeface="Calibri" panose="020F0502020204030204" pitchFamily="34" charset="0"/>
                  <a:cs typeface="Arial" panose="020B0604020202020204" pitchFamily="34" charset="0"/>
                </a:rPr>
                <a:t>) = 2.1</a:t>
              </a:r>
              <a:r>
                <a:rPr lang="en-US" sz="4400" baseline="30000" dirty="0" smtClean="0">
                  <a:latin typeface="Arial" panose="020B0604020202020204" pitchFamily="34" charset="0"/>
                  <a:ea typeface="Calibri" panose="020F0502020204030204" pitchFamily="34" charset="0"/>
                  <a:cs typeface="Arial" panose="020B0604020202020204" pitchFamily="34" charset="0"/>
                </a:rPr>
                <a:t>2</a:t>
              </a:r>
              <a:r>
                <a:rPr lang="en-US" sz="4400" dirty="0" smtClean="0">
                  <a:latin typeface="Arial" panose="020B0604020202020204" pitchFamily="34" charset="0"/>
                  <a:ea typeface="Calibri" panose="020F0502020204030204" pitchFamily="34" charset="0"/>
                  <a:cs typeface="Arial" panose="020B0604020202020204" pitchFamily="34" charset="0"/>
                </a:rPr>
                <a:t> = 2 </a:t>
              </a:r>
              <a:endParaRPr lang="en-US" sz="44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4400" dirty="0">
                  <a:latin typeface="Arial" panose="020B0604020202020204" pitchFamily="34" charset="0"/>
                  <a:ea typeface="Calibri" panose="020F0502020204030204" pitchFamily="34" charset="0"/>
                  <a:cs typeface="Arial" panose="020B0604020202020204" pitchFamily="34" charset="0"/>
                </a:rPr>
                <a:t>P(0</a:t>
              </a:r>
              <a:r>
                <a:rPr lang="en-US" sz="4400" dirty="0" smtClean="0">
                  <a:latin typeface="Arial" panose="020B0604020202020204" pitchFamily="34" charset="0"/>
                  <a:ea typeface="Calibri" panose="020F0502020204030204" pitchFamily="34" charset="0"/>
                  <a:cs typeface="Arial" panose="020B0604020202020204" pitchFamily="34" charset="0"/>
                </a:rPr>
                <a:t>) = 2.0</a:t>
              </a:r>
              <a:r>
                <a:rPr lang="en-US" sz="4400" baseline="30000" dirty="0" smtClean="0">
                  <a:latin typeface="Arial" panose="020B0604020202020204" pitchFamily="34" charset="0"/>
                  <a:ea typeface="Calibri" panose="020F0502020204030204" pitchFamily="34" charset="0"/>
                  <a:cs typeface="Arial" panose="020B0604020202020204" pitchFamily="34" charset="0"/>
                </a:rPr>
                <a:t>2</a:t>
              </a:r>
              <a:r>
                <a:rPr lang="en-US" sz="4400" dirty="0" smtClean="0">
                  <a:latin typeface="Arial" panose="020B0604020202020204" pitchFamily="34" charset="0"/>
                  <a:ea typeface="Calibri" panose="020F0502020204030204" pitchFamily="34" charset="0"/>
                  <a:cs typeface="Arial" panose="020B0604020202020204" pitchFamily="34" charset="0"/>
                </a:rPr>
                <a:t> = 0 </a:t>
              </a:r>
              <a:endParaRPr lang="en-US" sz="4400" dirty="0">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6406997" y="7282945"/>
              <a:ext cx="8299603" cy="2123658"/>
            </a:xfrm>
            <a:prstGeom prst="rect">
              <a:avLst/>
            </a:prstGeom>
          </p:spPr>
          <p:txBody>
            <a:bodyPr wrap="square">
              <a:spAutoFit/>
            </a:bodyPr>
            <a:lstStyle/>
            <a:p>
              <a:pPr>
                <a:lnSpc>
                  <a:spcPct val="150000"/>
                </a:lnSpc>
              </a:pPr>
              <a:r>
                <a:rPr lang="en-US" sz="4400" dirty="0">
                  <a:latin typeface="Arial" panose="020B0604020202020204" pitchFamily="34" charset="0"/>
                  <a:cs typeface="Arial" panose="020B0604020202020204" pitchFamily="34" charset="0"/>
                </a:rPr>
                <a:t>Q(−1</a:t>
              </a:r>
              <a:r>
                <a:rPr lang="en-US" sz="4400" dirty="0" smtClean="0">
                  <a:latin typeface="Arial" panose="020B0604020202020204" pitchFamily="34" charset="0"/>
                  <a:cs typeface="Arial" panose="020B0604020202020204" pitchFamily="34" charset="0"/>
                </a:rPr>
                <a:t>) = 8.(</a:t>
              </a:r>
              <a:r>
                <a:rPr lang="en-US" sz="4400" dirty="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1)</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a:t>
              </a:r>
              <a:r>
                <a:rPr lang="en-US" sz="4400" dirty="0">
                  <a:latin typeface="Arial" panose="020B0604020202020204" pitchFamily="34" charset="0"/>
                  <a:cs typeface="Arial" panose="020B0604020202020204" pitchFamily="34" charset="0"/>
                </a:rPr>
                <a:t>.(−1</a:t>
              </a:r>
              <a:r>
                <a:rPr lang="en-US" sz="4400" dirty="0" smtClean="0">
                  <a:latin typeface="Arial" panose="020B0604020202020204" pitchFamily="34" charset="0"/>
                  <a:cs typeface="Arial" panose="020B0604020202020204" pitchFamily="34" charset="0"/>
                </a:rPr>
                <a:t>) + 5 = 15 </a:t>
              </a:r>
              <a:endParaRPr lang="en-US" sz="4400" dirty="0">
                <a:latin typeface="Arial" panose="020B0604020202020204" pitchFamily="34" charset="0"/>
                <a:cs typeface="Arial" panose="020B0604020202020204" pitchFamily="34" charset="0"/>
              </a:endParaRPr>
            </a:p>
            <a:p>
              <a:pPr>
                <a:lnSpc>
                  <a:spcPct val="150000"/>
                </a:lnSpc>
              </a:pPr>
              <a:r>
                <a:rPr lang="en-US" sz="4400" dirty="0">
                  <a:latin typeface="Arial" panose="020B0604020202020204" pitchFamily="34" charset="0"/>
                  <a:cs typeface="Arial" panose="020B0604020202020204" pitchFamily="34" charset="0"/>
                </a:rPr>
                <a:t>Q(0</a:t>
              </a:r>
              <a:r>
                <a:rPr lang="en-US" sz="4400" dirty="0" smtClean="0">
                  <a:latin typeface="Arial" panose="020B0604020202020204" pitchFamily="34" charset="0"/>
                  <a:cs typeface="Arial" panose="020B0604020202020204" pitchFamily="34" charset="0"/>
                </a:rPr>
                <a:t>) = 8.0</a:t>
              </a:r>
              <a:r>
                <a:rPr lang="en-US" sz="4400" baseline="30000" dirty="0" smtClean="0">
                  <a:latin typeface="Arial" panose="020B0604020202020204" pitchFamily="34" charset="0"/>
                  <a:cs typeface="Arial" panose="020B0604020202020204" pitchFamily="34" charset="0"/>
                </a:rPr>
                <a:t>2</a:t>
              </a:r>
              <a:r>
                <a:rPr lang="en-US" sz="4400" dirty="0" smtClean="0">
                  <a:latin typeface="Arial" panose="020B0604020202020204" pitchFamily="34" charset="0"/>
                  <a:cs typeface="Arial" panose="020B0604020202020204" pitchFamily="34" charset="0"/>
                </a:rPr>
                <a:t> − 2. 0 + 5 = 5 </a:t>
              </a:r>
              <a:endParaRPr lang="en-US" sz="44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77982107"/>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0000">
            <a:alpha val="27000"/>
          </a:srgbClr>
        </a:solidFill>
        <a:effectLst/>
      </p:bgPr>
    </p:bg>
    <p:spTree>
      <p:nvGrpSpPr>
        <p:cNvPr id="1" name=""/>
        <p:cNvGrpSpPr/>
        <p:nvPr/>
      </p:nvGrpSpPr>
      <p:grpSpPr>
        <a:xfrm>
          <a:off x="0" y="0"/>
          <a:ext cx="0" cy="0"/>
          <a:chOff x="0" y="0"/>
          <a:chExt cx="0" cy="0"/>
        </a:xfrm>
      </p:grpSpPr>
      <p:sp>
        <p:nvSpPr>
          <p:cNvPr id="10" name="Star: 5 Points 9">
            <a:extLst>
              <a:ext uri="{FF2B5EF4-FFF2-40B4-BE49-F238E27FC236}">
                <a16:creationId xmlns="" xmlns:a16="http://schemas.microsoft.com/office/drawing/2014/main" id="{75FE17B7-0B29-42F7-9F5D-E9FC82F61E90}"/>
              </a:ext>
            </a:extLst>
          </p:cNvPr>
          <p:cNvSpPr/>
          <p:nvPr/>
        </p:nvSpPr>
        <p:spPr>
          <a:xfrm>
            <a:off x="5976257" y="1975757"/>
            <a:ext cx="6335486" cy="6335486"/>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endParaRPr>
          </a:p>
        </p:txBody>
      </p:sp>
      <p:sp>
        <p:nvSpPr>
          <p:cNvPr id="5" name="Rectangle 4">
            <a:extLst>
              <a:ext uri="{FF2B5EF4-FFF2-40B4-BE49-F238E27FC236}">
                <a16:creationId xmlns="" xmlns:a16="http://schemas.microsoft.com/office/drawing/2014/main" id="{2AE8F67B-0360-4E64-A353-BF62688823B3}"/>
              </a:ext>
            </a:extLst>
          </p:cNvPr>
          <p:cNvSpPr/>
          <p:nvPr/>
        </p:nvSpPr>
        <p:spPr>
          <a:xfrm>
            <a:off x="6427072" y="1291001"/>
            <a:ext cx="5433860" cy="1384995"/>
          </a:xfrm>
          <a:prstGeom prst="rect">
            <a:avLst/>
          </a:prstGeom>
          <a:noFill/>
        </p:spPr>
        <p:txBody>
          <a:bodyPr wrap="none" lIns="137160" tIns="68580" rIns="137160" bIns="68580">
            <a:spAutoFit/>
          </a:bodyPr>
          <a:lstStyle/>
          <a:p>
            <a:pPr algn="ctr">
              <a:defRPr/>
            </a:pPr>
            <a:r>
              <a:rPr lang="en-US" sz="8100" b="1" dirty="0" smtClean="0">
                <a:ln w="6600">
                  <a:solidFill>
                    <a:srgbClr val="ED7D31"/>
                  </a:solidFill>
                  <a:prstDash val="solid"/>
                </a:ln>
                <a:solidFill>
                  <a:srgbClr val="FFFFFF"/>
                </a:solidFill>
                <a:effectLst>
                  <a:outerShdw dist="38100" dir="2700000" algn="tl" rotWithShape="0">
                    <a:srgbClr val="ED7D31"/>
                  </a:outerShdw>
                </a:effectLst>
                <a:latin typeface="Arial" panose="020B0604020202020204" pitchFamily="34" charset="0"/>
                <a:cs typeface="Arial" panose="020B0604020202020204" pitchFamily="34" charset="0"/>
              </a:rPr>
              <a:t>TRÒ CHƠI</a:t>
            </a:r>
            <a:endParaRPr lang="en-US" sz="8100" b="1" dirty="0">
              <a:ln w="6600">
                <a:solidFill>
                  <a:srgbClr val="ED7D31"/>
                </a:solidFill>
                <a:prstDash val="solid"/>
              </a:ln>
              <a:solidFill>
                <a:srgbClr val="FFFFFF"/>
              </a:solidFill>
              <a:effectLst>
                <a:outerShdw dist="38100" dir="2700000" algn="tl" rotWithShape="0">
                  <a:srgbClr val="ED7D31"/>
                </a:outerShdw>
              </a:effectLst>
              <a:latin typeface="Arial" panose="020B0604020202020204" pitchFamily="34" charset="0"/>
              <a:cs typeface="Arial" panose="020B0604020202020204" pitchFamily="34" charset="0"/>
            </a:endParaRPr>
          </a:p>
        </p:txBody>
      </p:sp>
      <p:pic>
        <p:nvPicPr>
          <p:cNvPr id="14" name="Picture 13">
            <a:extLst>
              <a:ext uri="{FF2B5EF4-FFF2-40B4-BE49-F238E27FC236}">
                <a16:creationId xmlns="" xmlns:a16="http://schemas.microsoft.com/office/drawing/2014/main" id="{4EA600BF-C2ED-4957-AC00-A80D89F47D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40267" y="4974873"/>
            <a:ext cx="742950" cy="657225"/>
          </a:xfrm>
          <a:prstGeom prst="rect">
            <a:avLst/>
          </a:prstGeom>
        </p:spPr>
      </p:pic>
      <p:pic>
        <p:nvPicPr>
          <p:cNvPr id="15" name="Picture 14">
            <a:extLst>
              <a:ext uri="{FF2B5EF4-FFF2-40B4-BE49-F238E27FC236}">
                <a16:creationId xmlns="" xmlns:a16="http://schemas.microsoft.com/office/drawing/2014/main" id="{35D9B580-C5E8-45B2-A1EF-E7199F53C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38438" y="3457571"/>
            <a:ext cx="742950" cy="657225"/>
          </a:xfrm>
          <a:prstGeom prst="rect">
            <a:avLst/>
          </a:prstGeom>
        </p:spPr>
      </p:pic>
      <p:pic>
        <p:nvPicPr>
          <p:cNvPr id="16" name="Picture 15">
            <a:extLst>
              <a:ext uri="{FF2B5EF4-FFF2-40B4-BE49-F238E27FC236}">
                <a16:creationId xmlns="" xmlns:a16="http://schemas.microsoft.com/office/drawing/2014/main" id="{67EDFB4C-4700-4A7B-9607-731565FBCF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0551" y="2871783"/>
            <a:ext cx="742950" cy="657225"/>
          </a:xfrm>
          <a:prstGeom prst="rect">
            <a:avLst/>
          </a:prstGeom>
        </p:spPr>
      </p:pic>
      <p:pic>
        <p:nvPicPr>
          <p:cNvPr id="17" name="Picture 16">
            <a:extLst>
              <a:ext uri="{FF2B5EF4-FFF2-40B4-BE49-F238E27FC236}">
                <a16:creationId xmlns="" xmlns:a16="http://schemas.microsoft.com/office/drawing/2014/main" id="{E7D0E068-19C2-43F5-B460-BC1DB84965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7530" y="4114796"/>
            <a:ext cx="742950" cy="657225"/>
          </a:xfrm>
          <a:prstGeom prst="rect">
            <a:avLst/>
          </a:prstGeom>
        </p:spPr>
      </p:pic>
      <p:pic>
        <p:nvPicPr>
          <p:cNvPr id="18" name="Picture 17">
            <a:extLst>
              <a:ext uri="{FF2B5EF4-FFF2-40B4-BE49-F238E27FC236}">
                <a16:creationId xmlns="" xmlns:a16="http://schemas.microsoft.com/office/drawing/2014/main" id="{4AF924DE-F71B-40AE-A7C8-052F663021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1591" y="5095191"/>
            <a:ext cx="742950" cy="657225"/>
          </a:xfrm>
          <a:prstGeom prst="rect">
            <a:avLst/>
          </a:prstGeom>
        </p:spPr>
      </p:pic>
      <p:pic>
        <p:nvPicPr>
          <p:cNvPr id="19" name="Picture 18">
            <a:extLst>
              <a:ext uri="{FF2B5EF4-FFF2-40B4-BE49-F238E27FC236}">
                <a16:creationId xmlns="" xmlns:a16="http://schemas.microsoft.com/office/drawing/2014/main" id="{937D38D4-0C76-471D-AA2B-3A58640124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5547" y="4766579"/>
            <a:ext cx="742950" cy="657225"/>
          </a:xfrm>
          <a:prstGeom prst="rect">
            <a:avLst/>
          </a:prstGeom>
        </p:spPr>
      </p:pic>
      <p:pic>
        <p:nvPicPr>
          <p:cNvPr id="20" name="Picture 19">
            <a:extLst>
              <a:ext uri="{FF2B5EF4-FFF2-40B4-BE49-F238E27FC236}">
                <a16:creationId xmlns="" xmlns:a16="http://schemas.microsoft.com/office/drawing/2014/main" id="{42AC131E-4AC7-4656-8620-E8BD9A61AFB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9902" b="96075" l="5859" r="66895">
                        <a14:foregroundMark x1="39355" y1="58073" x2="41797" y2="94737"/>
                        <a14:foregroundMark x1="37207" y1="93845" x2="46680" y2="93845"/>
                        <a14:foregroundMark x1="39063" y1="94737" x2="47266" y2="95004"/>
                        <a14:foregroundMark x1="38184" y1="93310" x2="50586" y2="88582"/>
                      </a14:backgroundRemoval>
                    </a14:imgEffect>
                  </a14:imgLayer>
                </a14:imgProps>
              </a:ext>
              <a:ext uri="{28A0092B-C50C-407E-A947-70E740481C1C}">
                <a14:useLocalDpi xmlns:a14="http://schemas.microsoft.com/office/drawing/2010/main" val="0"/>
              </a:ext>
            </a:extLst>
          </a:blip>
          <a:srcRect t="19781" r="29256"/>
          <a:stretch/>
        </p:blipFill>
        <p:spPr>
          <a:xfrm>
            <a:off x="-507305" y="5009813"/>
            <a:ext cx="4423116" cy="5490651"/>
          </a:xfrm>
          <a:prstGeom prst="rect">
            <a:avLst/>
          </a:prstGeom>
        </p:spPr>
      </p:pic>
      <p:pic>
        <p:nvPicPr>
          <p:cNvPr id="22" name="Picture 21">
            <a:extLst>
              <a:ext uri="{FF2B5EF4-FFF2-40B4-BE49-F238E27FC236}">
                <a16:creationId xmlns="" xmlns:a16="http://schemas.microsoft.com/office/drawing/2014/main" id="{495CAE58-9B77-499B-8225-17C5C1AD251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6589" b="100000" l="30273" r="100000">
                        <a14:foregroundMark x1="60449" y1="75521" x2="64160" y2="75521"/>
                        <a14:foregroundMark x1="37109" y1="71094" x2="38574" y2="70052"/>
                        <a14:foregroundMark x1="37109" y1="71354" x2="37109" y2="72135"/>
                        <a14:foregroundMark x1="36230" y1="95182" x2="34766" y2="99870"/>
                        <a14:foregroundMark x1="64941" y1="95833" x2="66211" y2="99870"/>
                        <a14:foregroundMark x1="73828" y1="95833" x2="76465" y2="97396"/>
                        <a14:foregroundMark x1="80176" y1="92969" x2="84473" y2="95703"/>
                        <a14:foregroundMark x1="93945" y1="93099" x2="99219" y2="98047"/>
                        <a14:foregroundMark x1="40820" y1="67057" x2="43848" y2="68620"/>
                        <a14:foregroundMark x1="46094" y1="65495" x2="46484" y2="67057"/>
                        <a14:backgroundMark x1="34766" y1="78776" x2="34961" y2="77865"/>
                        <a14:backgroundMark x1="45508" y1="80859" x2="46484" y2="80599"/>
                        <a14:backgroundMark x1="44434" y1="65234" x2="45117" y2="66406"/>
                        <a14:backgroundMark x1="36035" y1="73828" x2="35742" y2="74609"/>
                        <a14:backgroundMark x1="46094" y1="67969" x2="45508" y2="66667"/>
                        <a14:backgroundMark x1="42773" y1="65234" x2="44043" y2="65495"/>
                        <a14:backgroundMark x1="56152" y1="60026" x2="54297" y2="59505"/>
                        <a14:backgroundMark x1="56348" y1="74349" x2="56836" y2="74870"/>
                      </a14:backgroundRemoval>
                    </a14:imgEffect>
                  </a14:imgLayer>
                </a14:imgProps>
              </a:ext>
              <a:ext uri="{28A0092B-C50C-407E-A947-70E740481C1C}">
                <a14:useLocalDpi xmlns:a14="http://schemas.microsoft.com/office/drawing/2010/main" val="0"/>
              </a:ext>
            </a:extLst>
          </a:blip>
          <a:srcRect l="26905" t="36722" b="5175"/>
          <a:stretch/>
        </p:blipFill>
        <p:spPr>
          <a:xfrm>
            <a:off x="10326441" y="5452076"/>
            <a:ext cx="8109894" cy="4834925"/>
          </a:xfrm>
          <a:prstGeom prst="rect">
            <a:avLst/>
          </a:prstGeom>
        </p:spPr>
      </p:pic>
      <p:sp>
        <p:nvSpPr>
          <p:cNvPr id="23" name="Rectangle 22">
            <a:extLst>
              <a:ext uri="{FF2B5EF4-FFF2-40B4-BE49-F238E27FC236}">
                <a16:creationId xmlns="" xmlns:a16="http://schemas.microsoft.com/office/drawing/2014/main" id="{1E429FBD-C62A-4B78-B188-3CE5FC4520CC}"/>
              </a:ext>
            </a:extLst>
          </p:cNvPr>
          <p:cNvSpPr/>
          <p:nvPr/>
        </p:nvSpPr>
        <p:spPr>
          <a:xfrm>
            <a:off x="3215228" y="3141911"/>
            <a:ext cx="11857541" cy="1384995"/>
          </a:xfrm>
          <a:prstGeom prst="rect">
            <a:avLst/>
          </a:prstGeom>
          <a:noFill/>
        </p:spPr>
        <p:txBody>
          <a:bodyPr wrap="none" lIns="137160" tIns="68580" rIns="137160" bIns="68580">
            <a:spAutoFit/>
          </a:bodyPr>
          <a:lstStyle/>
          <a:p>
            <a:pPr algn="ctr">
              <a:defRPr/>
            </a:pPr>
            <a:r>
              <a:rPr lang="en-US" sz="8100" b="1" dirty="0">
                <a:ln w="9525">
                  <a:solidFill>
                    <a:prstClr val="white"/>
                  </a:solidFill>
                  <a:prstDash val="solid"/>
                </a:ln>
                <a:solidFill>
                  <a:prstClr val="black"/>
                </a:solidFill>
                <a:effectLst>
                  <a:outerShdw blurRad="12700" dist="38100" dir="2700000" algn="tl" rotWithShape="0">
                    <a:srgbClr val="5B9BD5">
                      <a:lumMod val="60000"/>
                      <a:lumOff val="40000"/>
                    </a:srgbClr>
                  </a:outerShdw>
                </a:effectLst>
                <a:latin typeface="Arial" panose="020B0604020202020204" pitchFamily="34" charset="0"/>
                <a:cs typeface="Arial" panose="020B0604020202020204" pitchFamily="34" charset="0"/>
              </a:rPr>
              <a:t>EM TẬP LÀM THỦ MÔN</a:t>
            </a:r>
          </a:p>
        </p:txBody>
      </p:sp>
    </p:spTree>
    <p:extLst>
      <p:ext uri="{BB962C8B-B14F-4D97-AF65-F5344CB8AC3E}">
        <p14:creationId xmlns:p14="http://schemas.microsoft.com/office/powerpoint/2010/main" val="2927914189"/>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36" presetClass="emph" presetSubtype="0" repeatCount="indefinite" fill="hold" nodeType="withEffect">
                                  <p:stCondLst>
                                    <p:cond delay="0"/>
                                  </p:stCondLst>
                                  <p:iterate type="lt">
                                    <p:tmPct val="10000"/>
                                  </p:iterate>
                                  <p:childTnLst>
                                    <p:animScale>
                                      <p:cBhvr>
                                        <p:cTn id="11" dur="250" autoRev="1" fill="hold">
                                          <p:stCondLst>
                                            <p:cond delay="0"/>
                                          </p:stCondLst>
                                        </p:cTn>
                                        <p:tgtEl>
                                          <p:spTgt spid="23">
                                            <p:txEl>
                                              <p:pRg st="0" end="0"/>
                                            </p:txEl>
                                          </p:spTgt>
                                        </p:tgtEl>
                                      </p:cBhvr>
                                      <p:to x="80000" y="100000"/>
                                    </p:animScale>
                                    <p:anim by="(#ppt_w*0.10)" calcmode="lin" valueType="num">
                                      <p:cBhvr>
                                        <p:cTn id="12" dur="250" autoRev="1" fill="hold">
                                          <p:stCondLst>
                                            <p:cond delay="0"/>
                                          </p:stCondLst>
                                        </p:cTn>
                                        <p:tgtEl>
                                          <p:spTgt spid="23">
                                            <p:txEl>
                                              <p:pRg st="0" end="0"/>
                                            </p:txEl>
                                          </p:spTgt>
                                        </p:tgtEl>
                                        <p:attrNameLst>
                                          <p:attrName>ppt_x</p:attrName>
                                        </p:attrNameLst>
                                      </p:cBhvr>
                                    </p:anim>
                                    <p:anim by="(-#ppt_w*0.10)" calcmode="lin" valueType="num">
                                      <p:cBhvr>
                                        <p:cTn id="13" dur="250" autoRev="1" fill="hold">
                                          <p:stCondLst>
                                            <p:cond delay="0"/>
                                          </p:stCondLst>
                                        </p:cTn>
                                        <p:tgtEl>
                                          <p:spTgt spid="23">
                                            <p:txEl>
                                              <p:pRg st="0" end="0"/>
                                            </p:txEl>
                                          </p:spTgt>
                                        </p:tgtEl>
                                        <p:attrNameLst>
                                          <p:attrName>ppt_y</p:attrName>
                                        </p:attrNameLst>
                                      </p:cBhvr>
                                    </p:anim>
                                    <p:animRot by="-480000">
                                      <p:cBhvr>
                                        <p:cTn id="14" dur="250" autoRev="1" fill="hold">
                                          <p:stCondLst>
                                            <p:cond delay="0"/>
                                          </p:stCondLst>
                                        </p:cTn>
                                        <p:tgtEl>
                                          <p:spTgt spid="2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026953" y="1222350"/>
            <a:ext cx="8421848" cy="1218282"/>
          </a:xfrm>
          <a:prstGeom prst="rect">
            <a:avLst/>
          </a:prstGeom>
        </p:spPr>
        <p:txBody>
          <a:bodyPr wrap="square" lIns="0" tIns="0" rIns="0" bIns="0" rtlCol="0" anchor="t">
            <a:spAutoFit/>
          </a:bodyPr>
          <a:lstStyle/>
          <a:p>
            <a:pPr>
              <a:lnSpc>
                <a:spcPts val="9499"/>
              </a:lnSpc>
            </a:pPr>
            <a:r>
              <a:rPr lang="en-US" sz="6600" b="1" dirty="0" smtClean="0">
                <a:solidFill>
                  <a:srgbClr val="C00000"/>
                </a:solidFill>
                <a:latin typeface="Arial" panose="020B0604020202020204" pitchFamily="34" charset="0"/>
                <a:cs typeface="Arial" panose="020B0604020202020204" pitchFamily="34" charset="0"/>
              </a:rPr>
              <a:t>NỘI DUNG BÀI HỌC</a:t>
            </a:r>
            <a:endParaRPr lang="en-US" sz="6600" b="1" dirty="0">
              <a:solidFill>
                <a:srgbClr val="C00000"/>
              </a:solidFill>
              <a:latin typeface="Arial" panose="020B0604020202020204" pitchFamily="34" charset="0"/>
              <a:cs typeface="Arial" panose="020B0604020202020204" pitchFamily="34" charset="0"/>
            </a:endParaRPr>
          </a:p>
        </p:txBody>
      </p:sp>
      <p:sp>
        <p:nvSpPr>
          <p:cNvPr id="13" name="TextBox 13"/>
          <p:cNvSpPr txBox="1"/>
          <p:nvPr/>
        </p:nvSpPr>
        <p:spPr>
          <a:xfrm>
            <a:off x="3456848" y="3488276"/>
            <a:ext cx="901746" cy="992787"/>
          </a:xfrm>
          <a:prstGeom prst="rect">
            <a:avLst/>
          </a:prstGeom>
        </p:spPr>
        <p:txBody>
          <a:bodyPr lIns="50800" tIns="50800" rIns="50800" bIns="50800" rtlCol="0" anchor="ctr"/>
          <a:lstStyle/>
          <a:p>
            <a:pPr algn="ctr">
              <a:lnSpc>
                <a:spcPts val="3600"/>
              </a:lnSpc>
            </a:pPr>
            <a:endParaRPr/>
          </a:p>
        </p:txBody>
      </p:sp>
      <p:grpSp>
        <p:nvGrpSpPr>
          <p:cNvPr id="25" name="Group 25"/>
          <p:cNvGrpSpPr/>
          <p:nvPr/>
        </p:nvGrpSpPr>
        <p:grpSpPr>
          <a:xfrm>
            <a:off x="-895251" y="9772650"/>
            <a:ext cx="20078501" cy="1079985"/>
            <a:chOff x="0" y="0"/>
            <a:chExt cx="5288165" cy="284441"/>
          </a:xfrm>
        </p:grpSpPr>
        <p:sp>
          <p:nvSpPr>
            <p:cNvPr id="26" name="Freeform 26"/>
            <p:cNvSpPr/>
            <p:nvPr/>
          </p:nvSpPr>
          <p:spPr>
            <a:xfrm>
              <a:off x="0" y="0"/>
              <a:ext cx="5288165" cy="284441"/>
            </a:xfrm>
            <a:custGeom>
              <a:avLst/>
              <a:gdLst/>
              <a:ahLst/>
              <a:cxnLst/>
              <a:rect l="l" t="t" r="r" b="b"/>
              <a:pathLst>
                <a:path w="5288165" h="284441">
                  <a:moveTo>
                    <a:pt x="0" y="0"/>
                  </a:moveTo>
                  <a:lnTo>
                    <a:pt x="5288165" y="0"/>
                  </a:lnTo>
                  <a:lnTo>
                    <a:pt x="5288165" y="284441"/>
                  </a:lnTo>
                  <a:lnTo>
                    <a:pt x="0" y="284441"/>
                  </a:lnTo>
                  <a:close/>
                </a:path>
              </a:pathLst>
            </a:custGeom>
            <a:solidFill>
              <a:srgbClr val="3884FD"/>
            </a:solidFill>
          </p:spPr>
        </p:sp>
        <p:sp>
          <p:nvSpPr>
            <p:cNvPr id="27" name="TextBox 27"/>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grpSp>
        <p:nvGrpSpPr>
          <p:cNvPr id="29" name="Group 28"/>
          <p:cNvGrpSpPr/>
          <p:nvPr/>
        </p:nvGrpSpPr>
        <p:grpSpPr>
          <a:xfrm>
            <a:off x="3248955" y="3174752"/>
            <a:ext cx="1317532" cy="1323438"/>
            <a:chOff x="3253706" y="3314975"/>
            <a:chExt cx="1160884" cy="1166088"/>
          </a:xfrm>
        </p:grpSpPr>
        <p:sp>
          <p:nvSpPr>
            <p:cNvPr id="12" name="Freeform 12"/>
            <p:cNvSpPr/>
            <p:nvPr/>
          </p:nvSpPr>
          <p:spPr>
            <a:xfrm>
              <a:off x="3253706" y="3314975"/>
              <a:ext cx="1160884" cy="1166088"/>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28" name="TextBox 27"/>
            <p:cNvSpPr txBox="1"/>
            <p:nvPr/>
          </p:nvSpPr>
          <p:spPr>
            <a:xfrm>
              <a:off x="3383275" y="3513298"/>
              <a:ext cx="901746" cy="732196"/>
            </a:xfrm>
            <a:prstGeom prst="rect">
              <a:avLst/>
            </a:prstGeom>
            <a:noFill/>
          </p:spPr>
          <p:txBody>
            <a:bodyPr wrap="square" rtlCol="0">
              <a:spAutoFit/>
            </a:bodyPr>
            <a:lstStyle/>
            <a:p>
              <a:pPr algn="ctr"/>
              <a:r>
                <a:rPr lang="en-US" sz="4800" b="1" dirty="0" smtClean="0">
                  <a:solidFill>
                    <a:schemeClr val="bg1"/>
                  </a:solidFill>
                  <a:latin typeface="Arial" panose="020B0604020202020204" pitchFamily="34" charset="0"/>
                  <a:cs typeface="Arial" panose="020B0604020202020204" pitchFamily="34" charset="0"/>
                </a:rPr>
                <a:t>04</a:t>
              </a:r>
              <a:endParaRPr lang="en-US" sz="4800" b="1" dirty="0">
                <a:solidFill>
                  <a:schemeClr val="bg1"/>
                </a:solidFill>
                <a:latin typeface="Arial" panose="020B0604020202020204" pitchFamily="34" charset="0"/>
                <a:cs typeface="Arial" panose="020B0604020202020204" pitchFamily="34" charset="0"/>
              </a:endParaRPr>
            </a:p>
          </p:txBody>
        </p:sp>
      </p:grpSp>
      <p:sp>
        <p:nvSpPr>
          <p:cNvPr id="30" name="TextBox 29"/>
          <p:cNvSpPr txBox="1"/>
          <p:nvPr/>
        </p:nvSpPr>
        <p:spPr>
          <a:xfrm>
            <a:off x="4969663" y="3320423"/>
            <a:ext cx="8365337" cy="830997"/>
          </a:xfrm>
          <a:prstGeom prst="rect">
            <a:avLst/>
          </a:prstGeom>
          <a:noFill/>
        </p:spPr>
        <p:txBody>
          <a:bodyPr wrap="square" rtlCol="0">
            <a:spAutoFit/>
          </a:bodyPr>
          <a:lstStyle/>
          <a:p>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Sắp</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xếp</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đa</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thức</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một</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biến</a:t>
            </a:r>
            <a:endParaRPr lang="en-US" sz="4800" b="1" dirty="0">
              <a:solidFill>
                <a:schemeClr val="tx1">
                  <a:lumMod val="95000"/>
                  <a:lumOff val="5000"/>
                </a:schemeClr>
              </a:solidFill>
              <a:latin typeface="Arial" panose="020B0604020202020204" pitchFamily="34" charset="0"/>
              <a:cs typeface="Arial" panose="020B0604020202020204" pitchFamily="34" charset="0"/>
            </a:endParaRPr>
          </a:p>
        </p:txBody>
      </p:sp>
      <p:grpSp>
        <p:nvGrpSpPr>
          <p:cNvPr id="31" name="Group 30"/>
          <p:cNvGrpSpPr/>
          <p:nvPr/>
        </p:nvGrpSpPr>
        <p:grpSpPr>
          <a:xfrm>
            <a:off x="4181961" y="5356035"/>
            <a:ext cx="1317532" cy="1323438"/>
            <a:chOff x="3253706" y="3314975"/>
            <a:chExt cx="1160884" cy="1166088"/>
          </a:xfrm>
        </p:grpSpPr>
        <p:sp>
          <p:nvSpPr>
            <p:cNvPr id="32" name="Freeform 12"/>
            <p:cNvSpPr/>
            <p:nvPr/>
          </p:nvSpPr>
          <p:spPr>
            <a:xfrm>
              <a:off x="3253706" y="3314975"/>
              <a:ext cx="1160884" cy="1166088"/>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33" name="TextBox 32"/>
            <p:cNvSpPr txBox="1"/>
            <p:nvPr/>
          </p:nvSpPr>
          <p:spPr>
            <a:xfrm>
              <a:off x="3383275" y="3513298"/>
              <a:ext cx="901746" cy="732196"/>
            </a:xfrm>
            <a:prstGeom prst="rect">
              <a:avLst/>
            </a:prstGeom>
            <a:noFill/>
          </p:spPr>
          <p:txBody>
            <a:bodyPr wrap="square" rtlCol="0">
              <a:spAutoFit/>
            </a:bodyPr>
            <a:lstStyle/>
            <a:p>
              <a:pPr algn="ctr"/>
              <a:r>
                <a:rPr lang="en-US" sz="4800" b="1" dirty="0" smtClean="0">
                  <a:solidFill>
                    <a:schemeClr val="bg1"/>
                  </a:solidFill>
                  <a:latin typeface="Arial" panose="020B0604020202020204" pitchFamily="34" charset="0"/>
                  <a:cs typeface="Arial" panose="020B0604020202020204" pitchFamily="34" charset="0"/>
                </a:rPr>
                <a:t>05</a:t>
              </a:r>
              <a:endParaRPr lang="en-US" sz="4800" b="1" dirty="0">
                <a:solidFill>
                  <a:schemeClr val="bg1"/>
                </a:solidFill>
                <a:latin typeface="Arial" panose="020B0604020202020204" pitchFamily="34" charset="0"/>
                <a:cs typeface="Arial" panose="020B0604020202020204" pitchFamily="34" charset="0"/>
              </a:endParaRPr>
            </a:p>
          </p:txBody>
        </p:sp>
      </p:grpSp>
      <p:sp>
        <p:nvSpPr>
          <p:cNvPr id="34" name="TextBox 33"/>
          <p:cNvSpPr txBox="1"/>
          <p:nvPr/>
        </p:nvSpPr>
        <p:spPr>
          <a:xfrm>
            <a:off x="5879391" y="4756735"/>
            <a:ext cx="8063217" cy="2308324"/>
          </a:xfrm>
          <a:prstGeom prst="rect">
            <a:avLst/>
          </a:prstGeom>
          <a:noFill/>
        </p:spPr>
        <p:txBody>
          <a:bodyPr wrap="square" rtlCol="0">
            <a:spAutoFit/>
          </a:bodyPr>
          <a:lstStyle/>
          <a:p>
            <a:pPr algn="just">
              <a:lnSpc>
                <a:spcPct val="150000"/>
              </a:lnSpc>
            </a:pP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Bậc</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và</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các</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hệ</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số</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của</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một</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đa</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thức</a:t>
            </a:r>
            <a:endParaRPr lang="en-US" sz="4800" b="1" dirty="0">
              <a:solidFill>
                <a:schemeClr val="tx1">
                  <a:lumMod val="95000"/>
                  <a:lumOff val="5000"/>
                </a:schemeClr>
              </a:solidFill>
              <a:latin typeface="Arial" panose="020B0604020202020204" pitchFamily="34" charset="0"/>
              <a:cs typeface="Arial" panose="020B0604020202020204" pitchFamily="34" charset="0"/>
            </a:endParaRPr>
          </a:p>
        </p:txBody>
      </p:sp>
      <p:grpSp>
        <p:nvGrpSpPr>
          <p:cNvPr id="35" name="Group 34"/>
          <p:cNvGrpSpPr/>
          <p:nvPr/>
        </p:nvGrpSpPr>
        <p:grpSpPr>
          <a:xfrm>
            <a:off x="5095353" y="7547695"/>
            <a:ext cx="1317532" cy="1323438"/>
            <a:chOff x="3253706" y="3314975"/>
            <a:chExt cx="1160884" cy="1166088"/>
          </a:xfrm>
        </p:grpSpPr>
        <p:sp>
          <p:nvSpPr>
            <p:cNvPr id="36" name="Freeform 12"/>
            <p:cNvSpPr/>
            <p:nvPr/>
          </p:nvSpPr>
          <p:spPr>
            <a:xfrm>
              <a:off x="3253706" y="3314975"/>
              <a:ext cx="1160884" cy="1166088"/>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37" name="TextBox 36"/>
            <p:cNvSpPr txBox="1"/>
            <p:nvPr/>
          </p:nvSpPr>
          <p:spPr>
            <a:xfrm>
              <a:off x="3383275" y="3513298"/>
              <a:ext cx="901746" cy="732196"/>
            </a:xfrm>
            <a:prstGeom prst="rect">
              <a:avLst/>
            </a:prstGeom>
            <a:noFill/>
          </p:spPr>
          <p:txBody>
            <a:bodyPr wrap="square" rtlCol="0">
              <a:spAutoFit/>
            </a:bodyPr>
            <a:lstStyle/>
            <a:p>
              <a:pPr algn="ctr"/>
              <a:r>
                <a:rPr lang="en-US" sz="4800" b="1" dirty="0" smtClean="0">
                  <a:solidFill>
                    <a:schemeClr val="bg1"/>
                  </a:solidFill>
                  <a:latin typeface="Arial" panose="020B0604020202020204" pitchFamily="34" charset="0"/>
                  <a:cs typeface="Arial" panose="020B0604020202020204" pitchFamily="34" charset="0"/>
                </a:rPr>
                <a:t>06</a:t>
              </a:r>
              <a:endParaRPr lang="en-US" sz="4800" b="1" dirty="0">
                <a:solidFill>
                  <a:schemeClr val="bg1"/>
                </a:solidFill>
                <a:latin typeface="Arial" panose="020B0604020202020204" pitchFamily="34" charset="0"/>
                <a:cs typeface="Arial" panose="020B0604020202020204" pitchFamily="34" charset="0"/>
              </a:endParaRPr>
            </a:p>
          </p:txBody>
        </p:sp>
      </p:grpSp>
      <p:sp>
        <p:nvSpPr>
          <p:cNvPr id="38" name="TextBox 37"/>
          <p:cNvSpPr txBox="1"/>
          <p:nvPr/>
        </p:nvSpPr>
        <p:spPr>
          <a:xfrm>
            <a:off x="6559938" y="7727700"/>
            <a:ext cx="8883733" cy="830997"/>
          </a:xfrm>
          <a:prstGeom prst="rect">
            <a:avLst/>
          </a:prstGeom>
          <a:noFill/>
        </p:spPr>
        <p:txBody>
          <a:bodyPr wrap="square" rtlCol="0">
            <a:spAutoFit/>
          </a:bodyPr>
          <a:lstStyle/>
          <a:p>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Nghiệm</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của</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đa</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thức</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một</a:t>
            </a:r>
            <a:r>
              <a:rPr lang="en-US" sz="4800" b="1" dirty="0" smtClean="0">
                <a:solidFill>
                  <a:schemeClr val="tx1">
                    <a:lumMod val="95000"/>
                    <a:lumOff val="5000"/>
                  </a:schemeClr>
                </a:solidFill>
                <a:latin typeface="Arial" panose="020B0604020202020204" pitchFamily="34" charset="0"/>
                <a:cs typeface="Arial" panose="020B0604020202020204" pitchFamily="34" charset="0"/>
              </a:rPr>
              <a:t> </a:t>
            </a:r>
            <a:r>
              <a:rPr lang="en-US" sz="4800" b="1" dirty="0" err="1" smtClean="0">
                <a:solidFill>
                  <a:schemeClr val="tx1">
                    <a:lumMod val="95000"/>
                    <a:lumOff val="5000"/>
                  </a:schemeClr>
                </a:solidFill>
                <a:latin typeface="Arial" panose="020B0604020202020204" pitchFamily="34" charset="0"/>
                <a:cs typeface="Arial" panose="020B0604020202020204" pitchFamily="34" charset="0"/>
              </a:rPr>
              <a:t>biến</a:t>
            </a:r>
            <a:endParaRPr lang="en-US" sz="4800" b="1" dirty="0">
              <a:solidFill>
                <a:schemeClr val="tx1">
                  <a:lumMod val="95000"/>
                  <a:lumOff val="5000"/>
                </a:schemeClr>
              </a:solidFill>
              <a:latin typeface="Arial" panose="020B0604020202020204" pitchFamily="34" charset="0"/>
              <a:cs typeface="Arial" panose="020B0604020202020204" pitchFamily="34" charset="0"/>
            </a:endParaRPr>
          </a:p>
        </p:txBody>
      </p:sp>
      <p:pic>
        <p:nvPicPr>
          <p:cNvPr id="39" name="Picture 38"/>
          <p:cNvPicPr>
            <a:picLocks noChangeAspect="1"/>
          </p:cNvPicPr>
          <p:nvPr/>
        </p:nvPicPr>
        <p:blipFill>
          <a:blip r:embed="rId2"/>
          <a:stretch>
            <a:fillRect/>
          </a:stretch>
        </p:blipFill>
        <p:spPr>
          <a:xfrm>
            <a:off x="14550217" y="4094093"/>
            <a:ext cx="3096615" cy="5678557"/>
          </a:xfrm>
          <a:prstGeom prst="rect">
            <a:avLst/>
          </a:prstGeom>
        </p:spPr>
      </p:pic>
    </p:spTree>
    <p:extLst>
      <p:ext uri="{BB962C8B-B14F-4D97-AF65-F5344CB8AC3E}">
        <p14:creationId xmlns:p14="http://schemas.microsoft.com/office/powerpoint/2010/main" val="3926523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4" grpId="0"/>
      <p:bldP spid="38"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giu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516" y="1573966"/>
            <a:ext cx="1892972" cy="2514818"/>
          </a:xfrm>
          <a:prstGeom prst="rect">
            <a:avLst/>
          </a:prstGeom>
        </p:spPr>
      </p:pic>
      <p:pic>
        <p:nvPicPr>
          <p:cNvPr id="5" name="tha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40717" y="1144160"/>
            <a:ext cx="1892972" cy="2944623"/>
          </a:xfrm>
          <a:prstGeom prst="rect">
            <a:avLst/>
          </a:prstGeom>
        </p:spPr>
      </p:pic>
      <p:pic>
        <p:nvPicPr>
          <p:cNvPr id="6" name="thua"/>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54238" y="1805479"/>
            <a:ext cx="1170534" cy="2121593"/>
          </a:xfrm>
          <a:prstGeom prst="rect">
            <a:avLst/>
          </a:prstGeom>
        </p:spPr>
      </p:pic>
      <p:pic>
        <p:nvPicPr>
          <p:cNvPr id="7" name="bo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00478" y="5170240"/>
            <a:ext cx="887045" cy="887045"/>
          </a:xfrm>
          <a:prstGeom prst="rect">
            <a:avLst/>
          </a:prstGeom>
        </p:spPr>
      </p:pic>
      <p:sp>
        <p:nvSpPr>
          <p:cNvPr id="8" name="cauhoi"/>
          <p:cNvSpPr/>
          <p:nvPr/>
        </p:nvSpPr>
        <p:spPr>
          <a:xfrm>
            <a:off x="160019" y="5580992"/>
            <a:ext cx="17967960" cy="15577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200" b="1" noProof="1" smtClean="0">
                <a:solidFill>
                  <a:schemeClr val="tx1"/>
                </a:solidFill>
                <a:latin typeface="Arial" panose="020B0604020202020204" pitchFamily="34" charset="0"/>
                <a:cs typeface="Arial" panose="020B0604020202020204" pitchFamily="34" charset="0"/>
              </a:rPr>
              <a:t>Câu</a:t>
            </a:r>
            <a:r>
              <a:rPr lang="en-US" sz="4200" b="1" noProof="1" smtClean="0">
                <a:solidFill>
                  <a:schemeClr val="tx1"/>
                </a:solidFill>
                <a:latin typeface="Arial" panose="020B0604020202020204" pitchFamily="34" charset="0"/>
                <a:cs typeface="Arial" panose="020B0604020202020204" pitchFamily="34" charset="0"/>
              </a:rPr>
              <a:t> 1: </a:t>
            </a:r>
            <a:r>
              <a:rPr lang="en-US" sz="4200" dirty="0" err="1">
                <a:solidFill>
                  <a:schemeClr val="tx1"/>
                </a:solidFill>
                <a:latin typeface="Arial" panose="020B0604020202020204" pitchFamily="34" charset="0"/>
                <a:cs typeface="Arial" panose="020B0604020202020204" pitchFamily="34" charset="0"/>
              </a:rPr>
              <a:t>Đa</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thức</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nào</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dưới</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đây</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là</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đa</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thức</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một</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biến</a:t>
            </a:r>
            <a:r>
              <a:rPr lang="vi-VN" sz="4200" noProof="1" smtClean="0">
                <a:solidFill>
                  <a:schemeClr val="tx1"/>
                </a:solidFill>
                <a:latin typeface="Arial" panose="020B0604020202020204" pitchFamily="34" charset="0"/>
                <a:cs typeface="Arial" panose="020B0604020202020204" pitchFamily="34" charset="0"/>
              </a:rPr>
              <a:t>?</a:t>
            </a:r>
            <a:endParaRPr lang="vi-VN" sz="4200" noProof="1">
              <a:solidFill>
                <a:schemeClr val="tx1"/>
              </a:solidFill>
              <a:latin typeface="Arial" panose="020B0604020202020204" pitchFamily="34" charset="0"/>
              <a:cs typeface="Arial" panose="020B0604020202020204" pitchFamily="34" charset="0"/>
            </a:endParaRPr>
          </a:p>
        </p:txBody>
      </p:sp>
      <p:sp>
        <p:nvSpPr>
          <p:cNvPr id="9" name="1"/>
          <p:cNvSpPr/>
          <p:nvPr/>
        </p:nvSpPr>
        <p:spPr>
          <a:xfrm>
            <a:off x="160019"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schemeClr val="bg1"/>
                </a:solidFill>
                <a:latin typeface="Arial" panose="020B0604020202020204" pitchFamily="34" charset="0"/>
                <a:cs typeface="Arial" panose="020B0604020202020204" pitchFamily="34" charset="0"/>
              </a:rPr>
              <a:t>A. </a:t>
            </a:r>
            <a:r>
              <a:rPr lang="fr-FR" sz="4400" dirty="0">
                <a:solidFill>
                  <a:schemeClr val="bg1"/>
                </a:solidFill>
                <a:latin typeface="Arial" panose="020B0604020202020204" pitchFamily="34" charset="0"/>
                <a:cs typeface="Arial" panose="020B0604020202020204" pitchFamily="34" charset="0"/>
              </a:rPr>
              <a:t>x</a:t>
            </a:r>
            <a:r>
              <a:rPr lang="fr-FR" sz="4400" baseline="30000" dirty="0">
                <a:solidFill>
                  <a:schemeClr val="bg1"/>
                </a:solidFill>
                <a:latin typeface="Arial" panose="020B0604020202020204" pitchFamily="34" charset="0"/>
                <a:cs typeface="Arial" panose="020B0604020202020204" pitchFamily="34" charset="0"/>
              </a:rPr>
              <a:t>2</a:t>
            </a:r>
            <a:r>
              <a:rPr lang="fr-FR" sz="4400" dirty="0">
                <a:solidFill>
                  <a:schemeClr val="bg1"/>
                </a:solidFill>
                <a:latin typeface="Arial" panose="020B0604020202020204" pitchFamily="34" charset="0"/>
                <a:cs typeface="Arial" panose="020B0604020202020204" pitchFamily="34" charset="0"/>
              </a:rPr>
              <a:t> + y + </a:t>
            </a:r>
            <a:r>
              <a:rPr lang="fr-FR" sz="4400" dirty="0" smtClean="0">
                <a:solidFill>
                  <a:schemeClr val="bg1"/>
                </a:solidFill>
                <a:latin typeface="Arial" panose="020B0604020202020204" pitchFamily="34" charset="0"/>
                <a:cs typeface="Arial" panose="020B0604020202020204" pitchFamily="34" charset="0"/>
              </a:rPr>
              <a:t>1</a:t>
            </a:r>
            <a:endParaRPr lang="en-US" sz="4400" dirty="0">
              <a:solidFill>
                <a:schemeClr val="bg1"/>
              </a:solidFill>
              <a:latin typeface="Arial" panose="020B0604020202020204" pitchFamily="34" charset="0"/>
              <a:cs typeface="Arial" panose="020B0604020202020204" pitchFamily="34" charset="0"/>
            </a:endParaRPr>
          </a:p>
        </p:txBody>
      </p:sp>
      <p:sp>
        <p:nvSpPr>
          <p:cNvPr id="10" name="3"/>
          <p:cNvSpPr/>
          <p:nvPr/>
        </p:nvSpPr>
        <p:spPr>
          <a:xfrm>
            <a:off x="160018" y="882689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schemeClr val="bg1"/>
                </a:solidFill>
                <a:latin typeface="Arial" panose="020B0604020202020204" pitchFamily="34" charset="0"/>
                <a:cs typeface="Arial" panose="020B0604020202020204" pitchFamily="34" charset="0"/>
              </a:rPr>
              <a:t>C. </a:t>
            </a:r>
            <a:r>
              <a:rPr lang="fr-FR" sz="4400" dirty="0" smtClean="0">
                <a:solidFill>
                  <a:schemeClr val="bg1"/>
                </a:solidFill>
                <a:latin typeface="Arial" panose="020B0604020202020204" pitchFamily="34" charset="0"/>
                <a:cs typeface="Arial" panose="020B0604020202020204" pitchFamily="34" charset="0"/>
              </a:rPr>
              <a:t>x </a:t>
            </a:r>
            <a:r>
              <a:rPr lang="fr-FR" sz="4400" dirty="0">
                <a:solidFill>
                  <a:schemeClr val="bg1"/>
                </a:solidFill>
                <a:latin typeface="Arial" panose="020B0604020202020204" pitchFamily="34" charset="0"/>
                <a:cs typeface="Arial" panose="020B0604020202020204" pitchFamily="34" charset="0"/>
              </a:rPr>
              <a:t>+ x</a:t>
            </a:r>
            <a:r>
              <a:rPr lang="fr-FR" sz="4400" baseline="30000" dirty="0">
                <a:solidFill>
                  <a:schemeClr val="bg1"/>
                </a:solidFill>
                <a:latin typeface="Arial" panose="020B0604020202020204" pitchFamily="34" charset="0"/>
                <a:cs typeface="Arial" panose="020B0604020202020204" pitchFamily="34" charset="0"/>
              </a:rPr>
              <a:t>2</a:t>
            </a:r>
            <a:r>
              <a:rPr lang="fr-FR" sz="4400" dirty="0">
                <a:solidFill>
                  <a:schemeClr val="bg1"/>
                </a:solidFill>
                <a:latin typeface="Arial" panose="020B0604020202020204" pitchFamily="34" charset="0"/>
                <a:cs typeface="Arial" panose="020B0604020202020204" pitchFamily="34" charset="0"/>
              </a:rPr>
              <a:t> – </a:t>
            </a:r>
            <a:r>
              <a:rPr lang="fr-FR" sz="4400" dirty="0" smtClean="0">
                <a:solidFill>
                  <a:schemeClr val="bg1"/>
                </a:solidFill>
                <a:latin typeface="Arial" panose="020B0604020202020204" pitchFamily="34" charset="0"/>
                <a:cs typeface="Arial" panose="020B0604020202020204" pitchFamily="34" charset="0"/>
              </a:rPr>
              <a:t>3z</a:t>
            </a:r>
            <a:endParaRPr lang="en-US" sz="4400"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2"/>
              <p:cNvSpPr/>
              <p:nvPr/>
            </p:nvSpPr>
            <p:spPr>
              <a:xfrm>
                <a:off x="9587521"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smtClean="0">
                    <a:solidFill>
                      <a:schemeClr val="bg1"/>
                    </a:solidFill>
                    <a:latin typeface="Arial" panose="020B0604020202020204" pitchFamily="34" charset="0"/>
                    <a:cs typeface="Arial" panose="020B0604020202020204" pitchFamily="34" charset="0"/>
                  </a:rPr>
                  <a:t>B</a:t>
                </a:r>
                <a:r>
                  <a:rPr lang="vi-VN" sz="4200" noProof="1">
                    <a:solidFill>
                      <a:schemeClr val="bg1"/>
                    </a:solidFill>
                    <a:latin typeface="Arial" panose="020B0604020202020204" pitchFamily="34" charset="0"/>
                    <a:cs typeface="Arial" panose="020B0604020202020204" pitchFamily="34" charset="0"/>
                  </a:rPr>
                  <a:t>. </a:t>
                </a:r>
                <a:r>
                  <a:rPr lang="fr-FR" sz="4400" dirty="0">
                    <a:solidFill>
                      <a:schemeClr val="bg1"/>
                    </a:solidFill>
                    <a:latin typeface="Arial" panose="020B0604020202020204" pitchFamily="34" charset="0"/>
                    <a:cs typeface="Arial" panose="020B0604020202020204" pitchFamily="34" charset="0"/>
                  </a:rPr>
                  <a:t>x</a:t>
                </a:r>
                <a:r>
                  <a:rPr lang="fr-FR" sz="4400" baseline="30000" dirty="0">
                    <a:solidFill>
                      <a:schemeClr val="bg1"/>
                    </a:solidFill>
                    <a:latin typeface="Arial" panose="020B0604020202020204" pitchFamily="34" charset="0"/>
                    <a:cs typeface="Arial" panose="020B0604020202020204" pitchFamily="34" charset="0"/>
                  </a:rPr>
                  <a:t>2</a:t>
                </a:r>
                <a:r>
                  <a:rPr lang="fr-FR" sz="4400" dirty="0">
                    <a:solidFill>
                      <a:schemeClr val="bg1"/>
                    </a:solidFill>
                    <a:latin typeface="Arial" panose="020B0604020202020204" pitchFamily="34" charset="0"/>
                    <a:cs typeface="Arial" panose="020B0604020202020204" pitchFamily="34" charset="0"/>
                  </a:rPr>
                  <a:t> - </a:t>
                </a:r>
                <a14:m>
                  <m:oMath xmlns:m="http://schemas.openxmlformats.org/officeDocument/2006/math">
                    <m:f>
                      <m:fPr>
                        <m:ctrlPr>
                          <a:rPr lang="en-US" sz="4400" i="1">
                            <a:solidFill>
                              <a:schemeClr val="bg1"/>
                            </a:solidFill>
                            <a:latin typeface="Cambria Math" panose="02040503050406030204" pitchFamily="18" charset="0"/>
                          </a:rPr>
                        </m:ctrlPr>
                      </m:fPr>
                      <m:num>
                        <m:sSup>
                          <m:sSupPr>
                            <m:ctrlPr>
                              <a:rPr lang="en-US" sz="4400" i="1">
                                <a:solidFill>
                                  <a:schemeClr val="bg1"/>
                                </a:solidFill>
                                <a:latin typeface="Cambria Math" panose="02040503050406030204" pitchFamily="18" charset="0"/>
                              </a:rPr>
                            </m:ctrlPr>
                          </m:sSupPr>
                          <m:e>
                            <m:r>
                              <a:rPr lang="en-US" sz="4400" i="1">
                                <a:solidFill>
                                  <a:schemeClr val="bg1"/>
                                </a:solidFill>
                                <a:latin typeface="Cambria Math" panose="02040503050406030204" pitchFamily="18" charset="0"/>
                              </a:rPr>
                              <m:t>𝑥</m:t>
                            </m:r>
                          </m:e>
                          <m:sup>
                            <m:r>
                              <a:rPr lang="fr-FR" sz="4400" i="1">
                                <a:solidFill>
                                  <a:schemeClr val="bg1"/>
                                </a:solidFill>
                                <a:latin typeface="Cambria Math" panose="02040503050406030204" pitchFamily="18" charset="0"/>
                              </a:rPr>
                              <m:t>3</m:t>
                            </m:r>
                          </m:sup>
                        </m:sSup>
                      </m:num>
                      <m:den>
                        <m:r>
                          <a:rPr lang="fr-FR" sz="4400" i="1">
                            <a:solidFill>
                              <a:schemeClr val="bg1"/>
                            </a:solidFill>
                            <a:latin typeface="Cambria Math" panose="02040503050406030204" pitchFamily="18" charset="0"/>
                          </a:rPr>
                          <m:t>4</m:t>
                        </m:r>
                      </m:den>
                    </m:f>
                  </m:oMath>
                </a14:m>
                <a:r>
                  <a:rPr lang="fr-FR" sz="4400" dirty="0">
                    <a:solidFill>
                      <a:schemeClr val="bg1"/>
                    </a:solidFill>
                    <a:latin typeface="Arial" panose="020B0604020202020204" pitchFamily="34" charset="0"/>
                    <a:cs typeface="Arial" panose="020B0604020202020204" pitchFamily="34" charset="0"/>
                  </a:rPr>
                  <a:t> + </a:t>
                </a:r>
                <a:r>
                  <a:rPr lang="fr-FR" sz="4400" dirty="0" smtClean="0">
                    <a:solidFill>
                      <a:schemeClr val="bg1"/>
                    </a:solidFill>
                    <a:latin typeface="Arial" panose="020B0604020202020204" pitchFamily="34" charset="0"/>
                    <a:cs typeface="Arial" panose="020B0604020202020204" pitchFamily="34" charset="0"/>
                  </a:rPr>
                  <a:t>x</a:t>
                </a:r>
                <a:endParaRPr lang="en-US" sz="4400" dirty="0">
                  <a:solidFill>
                    <a:schemeClr val="bg1"/>
                  </a:solidFill>
                  <a:latin typeface="Arial" panose="020B0604020202020204" pitchFamily="34" charset="0"/>
                  <a:cs typeface="Arial" panose="020B0604020202020204" pitchFamily="34" charset="0"/>
                </a:endParaRPr>
              </a:p>
            </p:txBody>
          </p:sp>
        </mc:Choice>
        <mc:Fallback xmlns="">
          <p:sp>
            <p:nvSpPr>
              <p:cNvPr id="11" name="2"/>
              <p:cNvSpPr>
                <a:spLocks noRot="1" noChangeAspect="1" noMove="1" noResize="1" noEditPoints="1" noAdjustHandles="1" noChangeArrowheads="1" noChangeShapeType="1" noTextEdit="1"/>
              </p:cNvSpPr>
              <p:nvPr/>
            </p:nvSpPr>
            <p:spPr>
              <a:xfrm>
                <a:off x="9587521" y="7265886"/>
                <a:ext cx="8540459" cy="1336011"/>
              </a:xfrm>
              <a:prstGeom prst="rect">
                <a:avLst/>
              </a:prstGeom>
              <a:blipFill rotWithShape="0">
                <a:blip r:embed="rId11"/>
                <a:stretch>
                  <a:fillRect l="-2784" b="-3653"/>
                </a:stretch>
              </a:blipFill>
              <a:ln>
                <a:noFill/>
              </a:ln>
            </p:spPr>
            <p:txBody>
              <a:bodyPr/>
              <a:lstStyle/>
              <a:p>
                <a:r>
                  <a:rPr lang="en-US">
                    <a:noFill/>
                  </a:rPr>
                  <a:t> </a:t>
                </a:r>
              </a:p>
            </p:txBody>
          </p:sp>
        </mc:Fallback>
      </mc:AlternateContent>
      <p:sp>
        <p:nvSpPr>
          <p:cNvPr id="12" name="4"/>
          <p:cNvSpPr/>
          <p:nvPr/>
        </p:nvSpPr>
        <p:spPr>
          <a:xfrm>
            <a:off x="9587519" y="8792661"/>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schemeClr val="bg1"/>
                </a:solidFill>
                <a:latin typeface="Arial" panose="020B0604020202020204" pitchFamily="34" charset="0"/>
                <a:cs typeface="Arial" panose="020B0604020202020204" pitchFamily="34" charset="0"/>
              </a:rPr>
              <a:t>D. </a:t>
            </a:r>
            <a:r>
              <a:rPr lang="fr-FR" sz="4400" dirty="0" err="1">
                <a:solidFill>
                  <a:schemeClr val="bg1"/>
                </a:solidFill>
                <a:latin typeface="Arial" panose="020B0604020202020204" pitchFamily="34" charset="0"/>
                <a:cs typeface="Arial" panose="020B0604020202020204" pitchFamily="34" charset="0"/>
              </a:rPr>
              <a:t>xyz</a:t>
            </a:r>
            <a:r>
              <a:rPr lang="fr-FR" sz="4400" dirty="0">
                <a:solidFill>
                  <a:schemeClr val="bg1"/>
                </a:solidFill>
                <a:latin typeface="Arial" panose="020B0604020202020204" pitchFamily="34" charset="0"/>
                <a:cs typeface="Arial" panose="020B0604020202020204" pitchFamily="34" charset="0"/>
              </a:rPr>
              <a:t> – </a:t>
            </a:r>
            <a:r>
              <a:rPr lang="fr-FR" sz="4400" dirty="0" err="1">
                <a:solidFill>
                  <a:schemeClr val="bg1"/>
                </a:solidFill>
                <a:latin typeface="Arial" panose="020B0604020202020204" pitchFamily="34" charset="0"/>
                <a:cs typeface="Arial" panose="020B0604020202020204" pitchFamily="34" charset="0"/>
              </a:rPr>
              <a:t>yz</a:t>
            </a:r>
            <a:r>
              <a:rPr lang="fr-FR" sz="4400" dirty="0">
                <a:solidFill>
                  <a:schemeClr val="bg1"/>
                </a:solidFill>
                <a:latin typeface="Arial" panose="020B0604020202020204" pitchFamily="34" charset="0"/>
                <a:cs typeface="Arial" panose="020B0604020202020204" pitchFamily="34" charset="0"/>
              </a:rPr>
              <a:t> + </a:t>
            </a:r>
            <a:r>
              <a:rPr lang="fr-FR" sz="4400" dirty="0" smtClean="0">
                <a:solidFill>
                  <a:schemeClr val="bg1"/>
                </a:solidFill>
                <a:latin typeface="Arial" panose="020B0604020202020204" pitchFamily="34" charset="0"/>
                <a:cs typeface="Arial" panose="020B0604020202020204" pitchFamily="34" charset="0"/>
              </a:rPr>
              <a:t>3</a:t>
            </a:r>
            <a:endParaRPr lang="en-US" sz="4400" dirty="0">
              <a:solidFill>
                <a:schemeClr val="bg1"/>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448418" y="19792"/>
            <a:ext cx="4334631" cy="2121593"/>
          </a:xfrm>
          <a:prstGeom prst="rect">
            <a:avLst/>
          </a:prstGeom>
        </p:spPr>
      </p:pic>
    </p:spTree>
    <p:extLst>
      <p:ext uri="{BB962C8B-B14F-4D97-AF65-F5344CB8AC3E}">
        <p14:creationId xmlns:p14="http://schemas.microsoft.com/office/powerpoint/2010/main" val="3158741173"/>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750" fill="hold"/>
                                        <p:tgtEl>
                                          <p:spTgt spid="9"/>
                                        </p:tgtEl>
                                        <p:attrNameLst>
                                          <p:attrName>fillcolor</p:attrName>
                                        </p:attrNameLst>
                                      </p:cBhvr>
                                      <p:to>
                                        <a:srgbClr val="FFC000"/>
                                      </p:to>
                                    </p:animClr>
                                    <p:set>
                                      <p:cBhvr>
                                        <p:cTn id="7" dur="750" fill="hold"/>
                                        <p:tgtEl>
                                          <p:spTgt spid="9"/>
                                        </p:tgtEl>
                                        <p:attrNameLst>
                                          <p:attrName>fill.type</p:attrName>
                                        </p:attrNameLst>
                                      </p:cBhvr>
                                      <p:to>
                                        <p:strVal val="solid"/>
                                      </p:to>
                                    </p:set>
                                    <p:set>
                                      <p:cBhvr>
                                        <p:cTn id="8" dur="750" fill="hold"/>
                                        <p:tgtEl>
                                          <p:spTgt spid="9"/>
                                        </p:tgtEl>
                                        <p:attrNameLst>
                                          <p:attrName>fill.on</p:attrName>
                                        </p:attrNameLst>
                                      </p:cBhvr>
                                      <p:to>
                                        <p:strVal val="true"/>
                                      </p:to>
                                    </p:set>
                                  </p:childTnLst>
                                </p:cTn>
                              </p:par>
                            </p:childTnLst>
                          </p:cTn>
                        </p:par>
                        <p:par>
                          <p:cTn id="9" fill="hold">
                            <p:stCondLst>
                              <p:cond delay="750"/>
                            </p:stCondLst>
                            <p:childTnLst>
                              <p:par>
                                <p:cTn id="10" presetID="64" presetClass="path" presetSubtype="0" accel="50000" decel="50000" fill="hold" nodeType="afterEffect">
                                  <p:stCondLst>
                                    <p:cond delay="0"/>
                                  </p:stCondLst>
                                  <p:childTnLst>
                                    <p:animMotion origin="layout" path="M 0 -1.85185E-6 L 0.10833 -0.23241 " pathEditMode="relative" rAng="0" ptsTypes="AA">
                                      <p:cBhvr>
                                        <p:cTn id="11" dur="500" fill="hold"/>
                                        <p:tgtEl>
                                          <p:spTgt spid="7"/>
                                        </p:tgtEl>
                                        <p:attrNameLst>
                                          <p:attrName>ppt_x</p:attrName>
                                          <p:attrName>ppt_y</p:attrName>
                                        </p:attrNameLst>
                                      </p:cBhvr>
                                      <p:rCtr x="5417" y="-11620"/>
                                    </p:animMotion>
                                  </p:childTnLst>
                                  <p:subTnLst>
                                    <p:audio>
                                      <p:cMediaNode>
                                        <p:cTn display="0" masterRel="sameClick">
                                          <p:stCondLst>
                                            <p:cond evt="begin" delay="0">
                                              <p:tn val="10"/>
                                            </p:cond>
                                          </p:stCondLst>
                                          <p:endCondLst>
                                            <p:cond evt="onStopAudio" delay="0">
                                              <p:tgtEl>
                                                <p:sldTgt/>
                                              </p:tgtEl>
                                            </p:cond>
                                          </p:endCondLst>
                                        </p:cTn>
                                        <p:tgtEl>
                                          <p:sndTgt r:embed="rId2" name="sut.wav"/>
                                        </p:tgtEl>
                                      </p:cMediaNode>
                                    </p:audio>
                                  </p:subTnLst>
                                </p:cTn>
                              </p:par>
                              <p:par>
                                <p:cTn id="12" presetID="6" presetClass="emph" presetSubtype="0" fill="hold" nodeType="withEffect">
                                  <p:stCondLst>
                                    <p:cond delay="0"/>
                                  </p:stCondLst>
                                  <p:childTnLst>
                                    <p:animScale>
                                      <p:cBhvr>
                                        <p:cTn id="13" dur="500" fill="hold"/>
                                        <p:tgtEl>
                                          <p:spTgt spid="7"/>
                                        </p:tgtEl>
                                      </p:cBhvr>
                                      <p:by x="50000" y="50000"/>
                                    </p:animScale>
                                  </p:childTnLst>
                                </p:cTn>
                              </p:par>
                              <p:par>
                                <p:cTn id="14" presetID="8" presetClass="emph" presetSubtype="0" fill="hold" nodeType="withEffect">
                                  <p:stCondLst>
                                    <p:cond delay="0"/>
                                  </p:stCondLst>
                                  <p:childTnLst>
                                    <p:animRot by="43200000">
                                      <p:cBhvr>
                                        <p:cTn id="15" dur="500" fill="hold"/>
                                        <p:tgtEl>
                                          <p:spTgt spid="7"/>
                                        </p:tgtEl>
                                        <p:attrNameLst>
                                          <p:attrName>r</p:attrName>
                                        </p:attrNameLst>
                                      </p:cBhvr>
                                    </p:animRot>
                                  </p:childTnLst>
                                </p:cTn>
                              </p:par>
                              <p:par>
                                <p:cTn id="16" presetID="63" presetClass="path" presetSubtype="0" accel="50000" decel="50000" fill="hold" nodeType="withEffect">
                                  <p:stCondLst>
                                    <p:cond delay="0"/>
                                  </p:stCondLst>
                                  <p:childTnLst>
                                    <p:animMotion origin="layout" path="M 0 -1.48148E-6 L -0.16432 -1.48148E-6 " pathEditMode="relative" rAng="0" ptsTypes="AA">
                                      <p:cBhvr>
                                        <p:cTn id="17" dur="500" fill="hold"/>
                                        <p:tgtEl>
                                          <p:spTgt spid="4"/>
                                        </p:tgtEl>
                                        <p:attrNameLst>
                                          <p:attrName>ppt_x</p:attrName>
                                          <p:attrName>ppt_y</p:attrName>
                                        </p:attrNameLst>
                                      </p:cBhvr>
                                      <p:rCtr x="-8216" y="0"/>
                                    </p:animMotion>
                                  </p:childTnLst>
                                </p:cTn>
                              </p:par>
                              <p:par>
                                <p:cTn id="18" presetID="8" presetClass="emph" presetSubtype="0" fill="hold" nodeType="withEffect">
                                  <p:stCondLst>
                                    <p:cond delay="0"/>
                                  </p:stCondLst>
                                  <p:childTnLst>
                                    <p:animRot by="-1800000">
                                      <p:cBhvr>
                                        <p:cTn id="19" dur="500" fill="hold"/>
                                        <p:tgtEl>
                                          <p:spTgt spid="4"/>
                                        </p:tgtEl>
                                        <p:attrNameLst>
                                          <p:attrName>r</p:attrName>
                                        </p:attrNameLst>
                                      </p:cBhvr>
                                    </p:animRot>
                                  </p:childTnLst>
                                </p:cTn>
                              </p:par>
                            </p:childTnLst>
                          </p:cTn>
                        </p:par>
                        <p:par>
                          <p:cTn id="20" fill="hold">
                            <p:stCondLst>
                              <p:cond delay="1250"/>
                            </p:stCondLst>
                            <p:childTnLst>
                              <p:par>
                                <p:cTn id="21" presetID="1" presetClass="exit" presetSubtype="0" fill="hold" nodeType="afterEffect">
                                  <p:stCondLst>
                                    <p:cond delay="0"/>
                                  </p:stCondLst>
                                  <p:childTnLst>
                                    <p:set>
                                      <p:cBhvr>
                                        <p:cTn id="22" dur="1" fill="hold">
                                          <p:stCondLst>
                                            <p:cond delay="0"/>
                                          </p:stCondLst>
                                        </p:cTn>
                                        <p:tgtEl>
                                          <p:spTgt spid="4"/>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par>
                          <p:cTn id="25" fill="hold">
                            <p:stCondLst>
                              <p:cond delay="1250"/>
                            </p:stCondLst>
                            <p:childTnLst>
                              <p:par>
                                <p:cTn id="26" presetID="26" presetClass="emph" presetSubtype="0" repeatCount="3000" fill="hold" grpId="0" nodeType="afterEffect">
                                  <p:stCondLst>
                                    <p:cond delay="0"/>
                                  </p:stCondLst>
                                  <p:childTnLst>
                                    <p:animEffect transition="out" filter="fade">
                                      <p:cBhvr>
                                        <p:cTn id="27" dur="500" tmFilter="0, 0; .2, .5; .8, .5; 1, 0"/>
                                        <p:tgtEl>
                                          <p:spTgt spid="11"/>
                                        </p:tgtEl>
                                      </p:cBhvr>
                                    </p:animEffect>
                                    <p:animScale>
                                      <p:cBhvr>
                                        <p:cTn id="28" dur="250" autoRev="1" fill="hold"/>
                                        <p:tgtEl>
                                          <p:spTgt spid="11"/>
                                        </p:tgtEl>
                                      </p:cBhvr>
                                      <p:by x="105000" y="105000"/>
                                    </p:animScale>
                                  </p:childTnLst>
                                </p:cTn>
                              </p:par>
                              <p:par>
                                <p:cTn id="29" presetID="1" presetClass="emph" presetSubtype="2" fill="hold" nodeType="withEffect">
                                  <p:stCondLst>
                                    <p:cond delay="0"/>
                                  </p:stCondLst>
                                  <p:childTnLst>
                                    <p:animClr clrSpc="rgb" dir="cw">
                                      <p:cBhvr>
                                        <p:cTn id="30" dur="1500" fill="hold"/>
                                        <p:tgtEl>
                                          <p:spTgt spid="11"/>
                                        </p:tgtEl>
                                        <p:attrNameLst>
                                          <p:attrName>fillcolor</p:attrName>
                                        </p:attrNameLst>
                                      </p:cBhvr>
                                      <p:to>
                                        <a:schemeClr val="accent2"/>
                                      </p:to>
                                    </p:animClr>
                                    <p:set>
                                      <p:cBhvr>
                                        <p:cTn id="31" dur="1500" fill="hold"/>
                                        <p:tgtEl>
                                          <p:spTgt spid="11"/>
                                        </p:tgtEl>
                                        <p:attrNameLst>
                                          <p:attrName>fill.type</p:attrName>
                                        </p:attrNameLst>
                                      </p:cBhvr>
                                      <p:to>
                                        <p:strVal val="solid"/>
                                      </p:to>
                                    </p:set>
                                    <p:set>
                                      <p:cBhvr>
                                        <p:cTn id="32" dur="1500" fill="hold"/>
                                        <p:tgtEl>
                                          <p:spTgt spid="11"/>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750" fill="hold"/>
                                        <p:tgtEl>
                                          <p:spTgt spid="11"/>
                                        </p:tgtEl>
                                        <p:attrNameLst>
                                          <p:attrName>fillcolor</p:attrName>
                                        </p:attrNameLst>
                                      </p:cBhvr>
                                      <p:to>
                                        <a:srgbClr val="FFC000"/>
                                      </p:to>
                                    </p:animClr>
                                    <p:set>
                                      <p:cBhvr>
                                        <p:cTn id="38" dur="750" fill="hold"/>
                                        <p:tgtEl>
                                          <p:spTgt spid="11"/>
                                        </p:tgtEl>
                                        <p:attrNameLst>
                                          <p:attrName>fill.type</p:attrName>
                                        </p:attrNameLst>
                                      </p:cBhvr>
                                      <p:to>
                                        <p:strVal val="solid"/>
                                      </p:to>
                                    </p:set>
                                    <p:set>
                                      <p:cBhvr>
                                        <p:cTn id="39" dur="750" fill="hold"/>
                                        <p:tgtEl>
                                          <p:spTgt spid="11"/>
                                        </p:tgtEl>
                                        <p:attrNameLst>
                                          <p:attrName>fill.on</p:attrName>
                                        </p:attrNameLst>
                                      </p:cBhvr>
                                      <p:to>
                                        <p:strVal val="true"/>
                                      </p:to>
                                    </p:set>
                                  </p:childTnLst>
                                </p:cTn>
                              </p:par>
                            </p:childTnLst>
                          </p:cTn>
                        </p:par>
                        <p:par>
                          <p:cTn id="40" fill="hold">
                            <p:stCondLst>
                              <p:cond delay="750"/>
                            </p:stCondLst>
                            <p:childTnLst>
                              <p:par>
                                <p:cTn id="41" presetID="64" presetClass="path" presetSubtype="0" accel="50000" decel="50000" fill="hold" nodeType="afterEffect">
                                  <p:stCondLst>
                                    <p:cond delay="0"/>
                                  </p:stCondLst>
                                  <p:childTnLst>
                                    <p:animMotion origin="layout" path="M 0 -1.85185E-6 L 0.16549 -0.30856 " pathEditMode="relative" rAng="0" ptsTypes="AA">
                                      <p:cBhvr>
                                        <p:cTn id="42" dur="500" fill="hold"/>
                                        <p:tgtEl>
                                          <p:spTgt spid="7"/>
                                        </p:tgtEl>
                                        <p:attrNameLst>
                                          <p:attrName>ppt_x</p:attrName>
                                          <p:attrName>ppt_y</p:attrName>
                                        </p:attrNameLst>
                                      </p:cBhvr>
                                      <p:rCtr x="8268" y="-15440"/>
                                    </p:animMotion>
                                  </p:childTnLst>
                                  <p:subTnLst>
                                    <p:audio>
                                      <p:cMediaNode>
                                        <p:cTn display="0" masterRel="sameClick">
                                          <p:stCondLst>
                                            <p:cond evt="begin" delay="0">
                                              <p:tn val="41"/>
                                            </p:cond>
                                          </p:stCondLst>
                                          <p:endCondLst>
                                            <p:cond evt="onStopAudio" delay="0">
                                              <p:tgtEl>
                                                <p:sldTgt/>
                                              </p:tgtEl>
                                            </p:cond>
                                          </p:endCondLst>
                                        </p:cTn>
                                        <p:tgtEl>
                                          <p:sndTgt r:embed="rId2" name="sut.wav"/>
                                        </p:tgtEl>
                                      </p:cMediaNode>
                                    </p:audio>
                                  </p:subTnLst>
                                </p:cTn>
                              </p:par>
                              <p:par>
                                <p:cTn id="43" presetID="6" presetClass="emph" presetSubtype="0" fill="hold" nodeType="withEffect">
                                  <p:stCondLst>
                                    <p:cond delay="0"/>
                                  </p:stCondLst>
                                  <p:childTnLst>
                                    <p:animScale>
                                      <p:cBhvr>
                                        <p:cTn id="44" dur="500" fill="hold"/>
                                        <p:tgtEl>
                                          <p:spTgt spid="7"/>
                                        </p:tgtEl>
                                      </p:cBhvr>
                                      <p:by x="70000" y="70000"/>
                                    </p:animScale>
                                  </p:childTnLst>
                                </p:cTn>
                              </p:par>
                              <p:par>
                                <p:cTn id="45" presetID="8" presetClass="emph" presetSubtype="0" fill="hold" nodeType="withEffect">
                                  <p:stCondLst>
                                    <p:cond delay="0"/>
                                  </p:stCondLst>
                                  <p:childTnLst>
                                    <p:animRot by="43200000">
                                      <p:cBhvr>
                                        <p:cTn id="46" dur="500" fill="hold"/>
                                        <p:tgtEl>
                                          <p:spTgt spid="7"/>
                                        </p:tgtEl>
                                        <p:attrNameLst>
                                          <p:attrName>r</p:attrName>
                                        </p:attrNameLst>
                                      </p:cBhvr>
                                    </p:animRot>
                                  </p:childTnLst>
                                </p:cTn>
                              </p:par>
                              <p:par>
                                <p:cTn id="47" presetID="35" presetClass="path" presetSubtype="0" accel="50000" decel="50000" fill="hold" nodeType="withEffect">
                                  <p:stCondLst>
                                    <p:cond delay="0"/>
                                  </p:stCondLst>
                                  <p:childTnLst>
                                    <p:animMotion origin="layout" path="M 0 -1.48148E-6 L 0.13932 -0.02338 " pathEditMode="relative" rAng="0" ptsTypes="AA">
                                      <p:cBhvr>
                                        <p:cTn id="48" dur="500" fill="hold"/>
                                        <p:tgtEl>
                                          <p:spTgt spid="4"/>
                                        </p:tgtEl>
                                        <p:attrNameLst>
                                          <p:attrName>ppt_x</p:attrName>
                                          <p:attrName>ppt_y</p:attrName>
                                        </p:attrNameLst>
                                      </p:cBhvr>
                                      <p:rCtr x="6966" y="-1181"/>
                                    </p:animMotion>
                                  </p:childTnLst>
                                </p:cTn>
                              </p:par>
                              <p:par>
                                <p:cTn id="49" presetID="8" presetClass="emph" presetSubtype="0" fill="hold" nodeType="withEffect">
                                  <p:stCondLst>
                                    <p:cond delay="0"/>
                                  </p:stCondLst>
                                  <p:childTnLst>
                                    <p:animRot by="1800000">
                                      <p:cBhvr>
                                        <p:cTn id="50" dur="500" fill="hold"/>
                                        <p:tgtEl>
                                          <p:spTgt spid="4"/>
                                        </p:tgtEl>
                                        <p:attrNameLst>
                                          <p:attrName>r</p:attrName>
                                        </p:attrNameLst>
                                      </p:cBhvr>
                                    </p:animRot>
                                  </p:childTnLst>
                                </p:cTn>
                              </p:par>
                            </p:childTnLst>
                          </p:cTn>
                        </p:par>
                        <p:par>
                          <p:cTn id="51" fill="hold">
                            <p:stCondLst>
                              <p:cond delay="1250"/>
                            </p:stCondLst>
                            <p:childTnLst>
                              <p:par>
                                <p:cTn id="52" presetID="1" presetClass="exit" presetSubtype="0" fill="hold" nodeType="afterEffect">
                                  <p:stCondLst>
                                    <p:cond delay="0"/>
                                  </p:stCondLst>
                                  <p:childTnLst>
                                    <p:set>
                                      <p:cBhvr>
                                        <p:cTn id="53" dur="1" fill="hold">
                                          <p:stCondLst>
                                            <p:cond delay="0"/>
                                          </p:stCondLst>
                                        </p:cTn>
                                        <p:tgtEl>
                                          <p:spTgt spid="4"/>
                                        </p:tgtEl>
                                        <p:attrNameLst>
                                          <p:attrName>style.visibility</p:attrName>
                                        </p:attrNameLst>
                                      </p:cBhvr>
                                      <p:to>
                                        <p:strVal val="hidden"/>
                                      </p:to>
                                    </p:set>
                                  </p:childTnLst>
                                </p:cTn>
                              </p:par>
                            </p:childTnLst>
                          </p:cTn>
                        </p:par>
                        <p:par>
                          <p:cTn id="54" fill="hold">
                            <p:stCondLst>
                              <p:cond delay="1250"/>
                            </p:stCondLst>
                            <p:childTnLst>
                              <p:par>
                                <p:cTn id="55" presetID="1" presetClass="entr" presetSubtype="0" fill="hold" nodeType="afterEffect">
                                  <p:stCondLst>
                                    <p:cond delay="0"/>
                                  </p:stCondLst>
                                  <p:childTnLst>
                                    <p:set>
                                      <p:cBhvr>
                                        <p:cTn id="56"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yeah1.wav"/>
                                        </p:tgtEl>
                                      </p:cMediaNode>
                                    </p:audio>
                                  </p:subTnLst>
                                </p:cTn>
                              </p:par>
                              <p:par>
                                <p:cTn id="57" presetID="1" presetClass="exit" presetSubtype="0" fill="hold" nodeType="withEffect">
                                  <p:stCondLst>
                                    <p:cond delay="0"/>
                                  </p:stCondLst>
                                  <p:childTnLst>
                                    <p:set>
                                      <p:cBhvr>
                                        <p:cTn id="58" dur="1" fill="hold">
                                          <p:stCondLst>
                                            <p:cond delay="0"/>
                                          </p:stCondLst>
                                        </p:cTn>
                                        <p:tgtEl>
                                          <p:spTgt spid="7"/>
                                        </p:tgtEl>
                                        <p:attrNameLst>
                                          <p:attrName>style.visibility</p:attrName>
                                        </p:attrNameLst>
                                      </p:cBhvr>
                                      <p:to>
                                        <p:strVal val="hidden"/>
                                      </p:to>
                                    </p:set>
                                  </p:childTnLst>
                                </p:cTn>
                              </p:par>
                              <p:par>
                                <p:cTn id="59" presetID="53" presetClass="entr" presetSubtype="16"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subTnLst>
                                    <p:audio>
                                      <p:cMediaNode>
                                        <p:cTn display="0" masterRel="sameClick">
                                          <p:stCondLst>
                                            <p:cond evt="begin" delay="0">
                                              <p:tn val="59"/>
                                            </p:cond>
                                          </p:stCondLst>
                                          <p:endCondLst>
                                            <p:cond evt="onStopAudio" delay="0">
                                              <p:tgtEl>
                                                <p:sldTgt/>
                                              </p:tgtEl>
                                            </p:cond>
                                          </p:endCondLst>
                                        </p:cTn>
                                        <p:tgtEl>
                                          <p:sndTgt r:embed="rId5" name="yeeh.wav"/>
                                        </p:tgtEl>
                                      </p:cMediaNode>
                                    </p:audio>
                                  </p:subTnLst>
                                </p:cTn>
                              </p:par>
                            </p:childTnLst>
                          </p:cTn>
                        </p:par>
                      </p:childTnLst>
                    </p:cTn>
                  </p:par>
                </p:childTnLst>
              </p:cTn>
              <p:nextCondLst>
                <p:cond evt="onClick" delay="0">
                  <p:tgtEl>
                    <p:spTgt spid="11"/>
                  </p:tgtEl>
                </p:cond>
              </p:nextCondLst>
            </p:seq>
            <p:seq concurrent="1" nextAc="seek">
              <p:cTn id="64" restart="whenNotActive" fill="hold" evtFilter="cancelBubble" nodeType="interactiveSeq">
                <p:stCondLst>
                  <p:cond evt="onClick" delay="0">
                    <p:tgtEl>
                      <p:spTgt spid="10"/>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750" fill="hold"/>
                                        <p:tgtEl>
                                          <p:spTgt spid="10"/>
                                        </p:tgtEl>
                                        <p:attrNameLst>
                                          <p:attrName>fillcolor</p:attrName>
                                        </p:attrNameLst>
                                      </p:cBhvr>
                                      <p:to>
                                        <a:srgbClr val="FFC000"/>
                                      </p:to>
                                    </p:animClr>
                                    <p:set>
                                      <p:cBhvr>
                                        <p:cTn id="69" dur="750" fill="hold"/>
                                        <p:tgtEl>
                                          <p:spTgt spid="10"/>
                                        </p:tgtEl>
                                        <p:attrNameLst>
                                          <p:attrName>fill.type</p:attrName>
                                        </p:attrNameLst>
                                      </p:cBhvr>
                                      <p:to>
                                        <p:strVal val="solid"/>
                                      </p:to>
                                    </p:set>
                                    <p:set>
                                      <p:cBhvr>
                                        <p:cTn id="70" dur="750" fill="hold"/>
                                        <p:tgtEl>
                                          <p:spTgt spid="10"/>
                                        </p:tgtEl>
                                        <p:attrNameLst>
                                          <p:attrName>fill.on</p:attrName>
                                        </p:attrNameLst>
                                      </p:cBhvr>
                                      <p:to>
                                        <p:strVal val="true"/>
                                      </p:to>
                                    </p:set>
                                  </p:childTnLst>
                                </p:cTn>
                              </p:par>
                            </p:childTnLst>
                          </p:cTn>
                        </p:par>
                        <p:par>
                          <p:cTn id="71" fill="hold">
                            <p:stCondLst>
                              <p:cond delay="750"/>
                            </p:stCondLst>
                            <p:childTnLst>
                              <p:par>
                                <p:cTn id="72" presetID="64" presetClass="path" presetSubtype="0" accel="50000" decel="50000" fill="hold" nodeType="afterEffect">
                                  <p:stCondLst>
                                    <p:cond delay="0"/>
                                  </p:stCondLst>
                                  <p:childTnLst>
                                    <p:animMotion origin="layout" path="M 0 -1.85185E-6 L -0.04102 -0.24514 " pathEditMode="relative" rAng="0" ptsTypes="AA">
                                      <p:cBhvr>
                                        <p:cTn id="73" dur="500" fill="hold"/>
                                        <p:tgtEl>
                                          <p:spTgt spid="7"/>
                                        </p:tgtEl>
                                        <p:attrNameLst>
                                          <p:attrName>ppt_x</p:attrName>
                                          <p:attrName>ppt_y</p:attrName>
                                        </p:attrNameLst>
                                      </p:cBhvr>
                                      <p:rCtr x="-2057" y="-12269"/>
                                    </p:animMotion>
                                  </p:childTnLst>
                                  <p:subTnLst>
                                    <p:audio>
                                      <p:cMediaNode>
                                        <p:cTn display="0" masterRel="sameClick">
                                          <p:stCondLst>
                                            <p:cond evt="begin" delay="0">
                                              <p:tn val="72"/>
                                            </p:cond>
                                          </p:stCondLst>
                                          <p:endCondLst>
                                            <p:cond evt="onStopAudio" delay="0">
                                              <p:tgtEl>
                                                <p:sldTgt/>
                                              </p:tgtEl>
                                            </p:cond>
                                          </p:endCondLst>
                                        </p:cTn>
                                        <p:tgtEl>
                                          <p:sndTgt r:embed="rId2" name="sut.wav"/>
                                        </p:tgtEl>
                                      </p:cMediaNode>
                                    </p:audio>
                                  </p:subTnLst>
                                </p:cTn>
                              </p:par>
                              <p:par>
                                <p:cTn id="74" presetID="6" presetClass="emph" presetSubtype="0" fill="hold" nodeType="withEffect">
                                  <p:stCondLst>
                                    <p:cond delay="0"/>
                                  </p:stCondLst>
                                  <p:childTnLst>
                                    <p:animScale>
                                      <p:cBhvr>
                                        <p:cTn id="75" dur="500" fill="hold"/>
                                        <p:tgtEl>
                                          <p:spTgt spid="7"/>
                                        </p:tgtEl>
                                      </p:cBhvr>
                                      <p:by x="50000" y="50000"/>
                                    </p:animScale>
                                  </p:childTnLst>
                                </p:cTn>
                              </p:par>
                              <p:par>
                                <p:cTn id="76" presetID="8" presetClass="emph" presetSubtype="0" fill="hold" nodeType="withEffect">
                                  <p:stCondLst>
                                    <p:cond delay="0"/>
                                  </p:stCondLst>
                                  <p:childTnLst>
                                    <p:animRot by="43200000">
                                      <p:cBhvr>
                                        <p:cTn id="77" dur="500" fill="hold"/>
                                        <p:tgtEl>
                                          <p:spTgt spid="7"/>
                                        </p:tgtEl>
                                        <p:attrNameLst>
                                          <p:attrName>r</p:attrName>
                                        </p:attrNameLst>
                                      </p:cBhvr>
                                    </p:animRot>
                                  </p:childTnLst>
                                </p:cTn>
                              </p:par>
                              <p:par>
                                <p:cTn id="78" presetID="63" presetClass="path" presetSubtype="0" accel="50000" decel="50000" fill="hold" nodeType="withEffect">
                                  <p:stCondLst>
                                    <p:cond delay="0"/>
                                  </p:stCondLst>
                                  <p:childTnLst>
                                    <p:animMotion origin="layout" path="M 0 -1.48148E-6 L -0.16315 0.00208 " pathEditMode="relative" rAng="0" ptsTypes="AA">
                                      <p:cBhvr>
                                        <p:cTn id="79" dur="500" fill="hold"/>
                                        <p:tgtEl>
                                          <p:spTgt spid="4"/>
                                        </p:tgtEl>
                                        <p:attrNameLst>
                                          <p:attrName>ppt_x</p:attrName>
                                          <p:attrName>ppt_y</p:attrName>
                                        </p:attrNameLst>
                                      </p:cBhvr>
                                      <p:rCtr x="-8164" y="93"/>
                                    </p:animMotion>
                                  </p:childTnLst>
                                </p:cTn>
                              </p:par>
                              <p:par>
                                <p:cTn id="80" presetID="8" presetClass="emph" presetSubtype="0" fill="hold" nodeType="withEffect">
                                  <p:stCondLst>
                                    <p:cond delay="0"/>
                                  </p:stCondLst>
                                  <p:childTnLst>
                                    <p:animRot by="-1800000">
                                      <p:cBhvr>
                                        <p:cTn id="81" dur="500" fill="hold"/>
                                        <p:tgtEl>
                                          <p:spTgt spid="4"/>
                                        </p:tgtEl>
                                        <p:attrNameLst>
                                          <p:attrName>r</p:attrName>
                                        </p:attrNameLst>
                                      </p:cBhvr>
                                    </p:animRot>
                                  </p:childTnLst>
                                </p:cTn>
                              </p:par>
                            </p:childTnLst>
                          </p:cTn>
                        </p:par>
                        <p:par>
                          <p:cTn id="82" fill="hold">
                            <p:stCondLst>
                              <p:cond delay="1250"/>
                            </p:stCondLst>
                            <p:childTnLst>
                              <p:par>
                                <p:cTn id="83" presetID="1" presetClass="exit" presetSubtype="0" fill="hold" nodeType="afterEffect">
                                  <p:stCondLst>
                                    <p:cond delay="0"/>
                                  </p:stCondLst>
                                  <p:childTnLst>
                                    <p:set>
                                      <p:cBhvr>
                                        <p:cTn id="84" dur="1" fill="hold">
                                          <p:stCondLst>
                                            <p:cond delay="0"/>
                                          </p:stCondLst>
                                        </p:cTn>
                                        <p:tgtEl>
                                          <p:spTgt spid="4"/>
                                        </p:tgtEl>
                                        <p:attrNameLst>
                                          <p:attrName>style.visibility</p:attrName>
                                        </p:attrNameLst>
                                      </p:cBhvr>
                                      <p:to>
                                        <p:strVal val="hidden"/>
                                      </p:to>
                                    </p:set>
                                  </p:childTnLst>
                                </p:cTn>
                              </p:par>
                              <p:par>
                                <p:cTn id="85" presetID="1" presetClass="entr" presetSubtype="0" fill="hold" nodeType="withEffect">
                                  <p:stCondLst>
                                    <p:cond delay="0"/>
                                  </p:stCondLst>
                                  <p:childTnLst>
                                    <p:set>
                                      <p:cBhvr>
                                        <p:cTn id="86"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sai.wav"/>
                                        </p:tgtEl>
                                      </p:cMediaNode>
                                    </p:audio>
                                  </p:subTnLst>
                                </p:cTn>
                              </p:par>
                            </p:childTnLst>
                          </p:cTn>
                        </p:par>
                        <p:par>
                          <p:cTn id="87" fill="hold">
                            <p:stCondLst>
                              <p:cond delay="1250"/>
                            </p:stCondLst>
                            <p:childTnLst>
                              <p:par>
                                <p:cTn id="88" presetID="26" presetClass="emph" presetSubtype="0" repeatCount="3000" fill="hold" grpId="1" nodeType="afterEffect">
                                  <p:stCondLst>
                                    <p:cond delay="0"/>
                                  </p:stCondLst>
                                  <p:childTnLst>
                                    <p:animEffect transition="out" filter="fade">
                                      <p:cBhvr>
                                        <p:cTn id="89" dur="500" tmFilter="0, 0; .2, .5; .8, .5; 1, 0"/>
                                        <p:tgtEl>
                                          <p:spTgt spid="11"/>
                                        </p:tgtEl>
                                      </p:cBhvr>
                                    </p:animEffect>
                                    <p:animScale>
                                      <p:cBhvr>
                                        <p:cTn id="90" dur="250" autoRev="1" fill="hold"/>
                                        <p:tgtEl>
                                          <p:spTgt spid="11"/>
                                        </p:tgtEl>
                                      </p:cBhvr>
                                      <p:by x="105000" y="105000"/>
                                    </p:animScale>
                                  </p:childTnLst>
                                </p:cTn>
                              </p:par>
                              <p:par>
                                <p:cTn id="91" presetID="1" presetClass="emph" presetSubtype="2" fill="hold" nodeType="withEffect">
                                  <p:stCondLst>
                                    <p:cond delay="0"/>
                                  </p:stCondLst>
                                  <p:childTnLst>
                                    <p:animClr clrSpc="rgb" dir="cw">
                                      <p:cBhvr>
                                        <p:cTn id="92" dur="1500" fill="hold"/>
                                        <p:tgtEl>
                                          <p:spTgt spid="11"/>
                                        </p:tgtEl>
                                        <p:attrNameLst>
                                          <p:attrName>fillcolor</p:attrName>
                                        </p:attrNameLst>
                                      </p:cBhvr>
                                      <p:to>
                                        <a:schemeClr val="accent2"/>
                                      </p:to>
                                    </p:animClr>
                                    <p:set>
                                      <p:cBhvr>
                                        <p:cTn id="93" dur="1500" fill="hold"/>
                                        <p:tgtEl>
                                          <p:spTgt spid="11"/>
                                        </p:tgtEl>
                                        <p:attrNameLst>
                                          <p:attrName>fill.type</p:attrName>
                                        </p:attrNameLst>
                                      </p:cBhvr>
                                      <p:to>
                                        <p:strVal val="solid"/>
                                      </p:to>
                                    </p:set>
                                    <p:set>
                                      <p:cBhvr>
                                        <p:cTn id="94" dur="1500" fill="hold"/>
                                        <p:tgtEl>
                                          <p:spTgt spid="11"/>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5" restart="whenNotActive" fill="hold" evtFilter="cancelBubble" nodeType="interactiveSeq">
                <p:stCondLst>
                  <p:cond evt="onClick" delay="0">
                    <p:tgtEl>
                      <p:spTgt spid="12"/>
                    </p:tgtEl>
                  </p:cond>
                </p:stCondLst>
                <p:endSync evt="end" delay="0">
                  <p:rtn val="all"/>
                </p:endSync>
                <p:childTnLst>
                  <p:par>
                    <p:cTn id="96" fill="hold">
                      <p:stCondLst>
                        <p:cond delay="0"/>
                      </p:stCondLst>
                      <p:childTnLst>
                        <p:par>
                          <p:cTn id="97" fill="hold">
                            <p:stCondLst>
                              <p:cond delay="0"/>
                            </p:stCondLst>
                            <p:childTnLst>
                              <p:par>
                                <p:cTn id="98" presetID="1" presetClass="emph" presetSubtype="2" fill="hold" nodeType="clickEffect">
                                  <p:stCondLst>
                                    <p:cond delay="0"/>
                                  </p:stCondLst>
                                  <p:childTnLst>
                                    <p:animClr clrSpc="rgb" dir="cw">
                                      <p:cBhvr>
                                        <p:cTn id="99" dur="750" fill="hold"/>
                                        <p:tgtEl>
                                          <p:spTgt spid="12"/>
                                        </p:tgtEl>
                                        <p:attrNameLst>
                                          <p:attrName>fillcolor</p:attrName>
                                        </p:attrNameLst>
                                      </p:cBhvr>
                                      <p:to>
                                        <a:srgbClr val="FFC000"/>
                                      </p:to>
                                    </p:animClr>
                                    <p:set>
                                      <p:cBhvr>
                                        <p:cTn id="100" dur="750" fill="hold"/>
                                        <p:tgtEl>
                                          <p:spTgt spid="12"/>
                                        </p:tgtEl>
                                        <p:attrNameLst>
                                          <p:attrName>fill.type</p:attrName>
                                        </p:attrNameLst>
                                      </p:cBhvr>
                                      <p:to>
                                        <p:strVal val="solid"/>
                                      </p:to>
                                    </p:set>
                                    <p:set>
                                      <p:cBhvr>
                                        <p:cTn id="101" dur="750" fill="hold"/>
                                        <p:tgtEl>
                                          <p:spTgt spid="12"/>
                                        </p:tgtEl>
                                        <p:attrNameLst>
                                          <p:attrName>fill.on</p:attrName>
                                        </p:attrNameLst>
                                      </p:cBhvr>
                                      <p:to>
                                        <p:strVal val="true"/>
                                      </p:to>
                                    </p:set>
                                  </p:childTnLst>
                                </p:cTn>
                              </p:par>
                            </p:childTnLst>
                          </p:cTn>
                        </p:par>
                        <p:par>
                          <p:cTn id="102" fill="hold">
                            <p:stCondLst>
                              <p:cond delay="750"/>
                            </p:stCondLst>
                            <p:childTnLst>
                              <p:par>
                                <p:cTn id="103" presetID="64" presetClass="path" presetSubtype="0" accel="50000" decel="50000" fill="hold" nodeType="afterEffect">
                                  <p:stCondLst>
                                    <p:cond delay="0"/>
                                  </p:stCondLst>
                                  <p:childTnLst>
                                    <p:animMotion origin="layout" path="M 0 -1.85185E-6 L 0.18073 -0.43449 " pathEditMode="relative" rAng="0" ptsTypes="AA">
                                      <p:cBhvr>
                                        <p:cTn id="104" dur="500" fill="hold"/>
                                        <p:tgtEl>
                                          <p:spTgt spid="7"/>
                                        </p:tgtEl>
                                        <p:attrNameLst>
                                          <p:attrName>ppt_x</p:attrName>
                                          <p:attrName>ppt_y</p:attrName>
                                        </p:attrNameLst>
                                      </p:cBhvr>
                                      <p:rCtr x="9036" y="-21736"/>
                                    </p:animMotion>
                                  </p:childTnLst>
                                  <p:subTnLst>
                                    <p:audio>
                                      <p:cMediaNode>
                                        <p:cTn display="0" masterRel="sameClick">
                                          <p:stCondLst>
                                            <p:cond evt="begin" delay="0">
                                              <p:tn val="103"/>
                                            </p:cond>
                                          </p:stCondLst>
                                          <p:endCondLst>
                                            <p:cond evt="onStopAudio" delay="0">
                                              <p:tgtEl>
                                                <p:sldTgt/>
                                              </p:tgtEl>
                                            </p:cond>
                                          </p:endCondLst>
                                        </p:cTn>
                                        <p:tgtEl>
                                          <p:sndTgt r:embed="rId2" name="sut.wav"/>
                                        </p:tgtEl>
                                      </p:cMediaNode>
                                    </p:audio>
                                  </p:subTnLst>
                                </p:cTn>
                              </p:par>
                              <p:par>
                                <p:cTn id="105" presetID="42" presetClass="path" presetSubtype="0" accel="50000" decel="50000" fill="hold" nodeType="withEffect">
                                  <p:stCondLst>
                                    <p:cond delay="500"/>
                                  </p:stCondLst>
                                  <p:childTnLst>
                                    <p:animMotion origin="layout" path="M 0.18073 -0.43449 L 0.18073 -0.22824 " pathEditMode="relative" rAng="0" ptsTypes="AA">
                                      <p:cBhvr>
                                        <p:cTn id="106" dur="250" fill="hold"/>
                                        <p:tgtEl>
                                          <p:spTgt spid="7"/>
                                        </p:tgtEl>
                                        <p:attrNameLst>
                                          <p:attrName>ppt_x</p:attrName>
                                          <p:attrName>ppt_y</p:attrName>
                                        </p:attrNameLst>
                                      </p:cBhvr>
                                      <p:rCtr x="0" y="10301"/>
                                    </p:animMotion>
                                  </p:childTnLst>
                                </p:cTn>
                              </p:par>
                              <p:par>
                                <p:cTn id="107" presetID="6" presetClass="emph" presetSubtype="0" fill="hold" nodeType="withEffect">
                                  <p:stCondLst>
                                    <p:cond delay="0"/>
                                  </p:stCondLst>
                                  <p:childTnLst>
                                    <p:animScale>
                                      <p:cBhvr>
                                        <p:cTn id="108" dur="500" fill="hold"/>
                                        <p:tgtEl>
                                          <p:spTgt spid="7"/>
                                        </p:tgtEl>
                                      </p:cBhvr>
                                      <p:by x="50000" y="50000"/>
                                    </p:animScale>
                                  </p:childTnLst>
                                </p:cTn>
                              </p:par>
                              <p:par>
                                <p:cTn id="109" presetID="8" presetClass="emph" presetSubtype="0" fill="hold" nodeType="withEffect">
                                  <p:stCondLst>
                                    <p:cond delay="0"/>
                                  </p:stCondLst>
                                  <p:childTnLst>
                                    <p:animRot by="43200000">
                                      <p:cBhvr>
                                        <p:cTn id="110" dur="500" fill="hold"/>
                                        <p:tgtEl>
                                          <p:spTgt spid="7"/>
                                        </p:tgtEl>
                                        <p:attrNameLst>
                                          <p:attrName>r</p:attrName>
                                        </p:attrNameLst>
                                      </p:cBhvr>
                                    </p:animRot>
                                  </p:childTnLst>
                                </p:cTn>
                              </p:par>
                              <p:par>
                                <p:cTn id="111" presetID="63" presetClass="path" presetSubtype="0" accel="50000" decel="50000" fill="hold" nodeType="withEffect">
                                  <p:stCondLst>
                                    <p:cond delay="0"/>
                                  </p:stCondLst>
                                  <p:childTnLst>
                                    <p:animMotion origin="layout" path="M 0 -1.48148E-6 L -0.16432 -0.00231 " pathEditMode="relative" rAng="0" ptsTypes="AA">
                                      <p:cBhvr>
                                        <p:cTn id="112" dur="500" fill="hold"/>
                                        <p:tgtEl>
                                          <p:spTgt spid="4"/>
                                        </p:tgtEl>
                                        <p:attrNameLst>
                                          <p:attrName>ppt_x</p:attrName>
                                          <p:attrName>ppt_y</p:attrName>
                                        </p:attrNameLst>
                                      </p:cBhvr>
                                      <p:rCtr x="-8216" y="-116"/>
                                    </p:animMotion>
                                  </p:childTnLst>
                                </p:cTn>
                              </p:par>
                              <p:par>
                                <p:cTn id="113" presetID="8" presetClass="emph" presetSubtype="0" fill="hold" nodeType="withEffect">
                                  <p:stCondLst>
                                    <p:cond delay="0"/>
                                  </p:stCondLst>
                                  <p:childTnLst>
                                    <p:animRot by="-1800000">
                                      <p:cBhvr>
                                        <p:cTn id="114" dur="500" fill="hold"/>
                                        <p:tgtEl>
                                          <p:spTgt spid="4"/>
                                        </p:tgtEl>
                                        <p:attrNameLst>
                                          <p:attrName>r</p:attrName>
                                        </p:attrNameLst>
                                      </p:cBhvr>
                                    </p:animRot>
                                  </p:childTnLst>
                                </p:cTn>
                              </p:par>
                              <p:par>
                                <p:cTn id="115" presetID="1" presetClass="exit" presetSubtype="0" fill="hold" nodeType="withEffect">
                                  <p:stCondLst>
                                    <p:cond delay="500"/>
                                  </p:stCondLst>
                                  <p:childTnLst>
                                    <p:set>
                                      <p:cBhvr>
                                        <p:cTn id="116" dur="1" fill="hold">
                                          <p:stCondLst>
                                            <p:cond delay="0"/>
                                          </p:stCondLst>
                                        </p:cTn>
                                        <p:tgtEl>
                                          <p:spTgt spid="4"/>
                                        </p:tgtEl>
                                        <p:attrNameLst>
                                          <p:attrName>style.visibility</p:attrName>
                                        </p:attrNameLst>
                                      </p:cBhvr>
                                      <p:to>
                                        <p:strVal val="hidden"/>
                                      </p:to>
                                    </p:set>
                                  </p:childTnLst>
                                </p:cTn>
                              </p:par>
                              <p:par>
                                <p:cTn id="117" presetID="1" presetClass="entr" presetSubtype="0" fill="hold" nodeType="withEffect">
                                  <p:stCondLst>
                                    <p:cond delay="500"/>
                                  </p:stCondLst>
                                  <p:childTnLst>
                                    <p:set>
                                      <p:cBhvr>
                                        <p:cTn id="118"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3" name="sai.wav"/>
                                        </p:tgtEl>
                                      </p:cMediaNode>
                                    </p:audio>
                                  </p:subTnLst>
                                </p:cTn>
                              </p:par>
                            </p:childTnLst>
                          </p:cTn>
                        </p:par>
                        <p:par>
                          <p:cTn id="119" fill="hold">
                            <p:stCondLst>
                              <p:cond delay="1500"/>
                            </p:stCondLst>
                            <p:childTnLst>
                              <p:par>
                                <p:cTn id="120" presetID="26" presetClass="emph" presetSubtype="0" repeatCount="3000" fill="hold" grpId="2" nodeType="afterEffect">
                                  <p:stCondLst>
                                    <p:cond delay="0"/>
                                  </p:stCondLst>
                                  <p:childTnLst>
                                    <p:animEffect transition="out" filter="fade">
                                      <p:cBhvr>
                                        <p:cTn id="121" dur="500" tmFilter="0, 0; .2, .5; .8, .5; 1, 0"/>
                                        <p:tgtEl>
                                          <p:spTgt spid="11"/>
                                        </p:tgtEl>
                                      </p:cBhvr>
                                    </p:animEffect>
                                    <p:animScale>
                                      <p:cBhvr>
                                        <p:cTn id="122" dur="250" autoRev="1" fill="hold"/>
                                        <p:tgtEl>
                                          <p:spTgt spid="11"/>
                                        </p:tgtEl>
                                      </p:cBhvr>
                                      <p:by x="105000" y="105000"/>
                                    </p:animScale>
                                  </p:childTnLst>
                                </p:cTn>
                              </p:par>
                              <p:par>
                                <p:cTn id="123" presetID="1" presetClass="emph" presetSubtype="2" fill="hold" nodeType="withEffect">
                                  <p:stCondLst>
                                    <p:cond delay="0"/>
                                  </p:stCondLst>
                                  <p:childTnLst>
                                    <p:animClr clrSpc="rgb" dir="cw">
                                      <p:cBhvr>
                                        <p:cTn id="124" dur="1500" fill="hold"/>
                                        <p:tgtEl>
                                          <p:spTgt spid="11"/>
                                        </p:tgtEl>
                                        <p:attrNameLst>
                                          <p:attrName>fillcolor</p:attrName>
                                        </p:attrNameLst>
                                      </p:cBhvr>
                                      <p:to>
                                        <a:schemeClr val="accent2"/>
                                      </p:to>
                                    </p:animClr>
                                    <p:set>
                                      <p:cBhvr>
                                        <p:cTn id="125" dur="1500" fill="hold"/>
                                        <p:tgtEl>
                                          <p:spTgt spid="11"/>
                                        </p:tgtEl>
                                        <p:attrNameLst>
                                          <p:attrName>fill.type</p:attrName>
                                        </p:attrNameLst>
                                      </p:cBhvr>
                                      <p:to>
                                        <p:strVal val="solid"/>
                                      </p:to>
                                    </p:set>
                                    <p:set>
                                      <p:cBhvr>
                                        <p:cTn id="126" dur="1500" fill="hold"/>
                                        <p:tgtEl>
                                          <p:spTgt spid="11"/>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9" grpId="0" animBg="1"/>
      <p:bldP spid="11" grpId="0" animBg="1"/>
      <p:bldP spid="11" grpId="1" animBg="1"/>
      <p:bldP spid="11" grpId="2"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giu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516" y="1573966"/>
            <a:ext cx="1892972" cy="2514818"/>
          </a:xfrm>
          <a:prstGeom prst="rect">
            <a:avLst/>
          </a:prstGeom>
        </p:spPr>
      </p:pic>
      <p:pic>
        <p:nvPicPr>
          <p:cNvPr id="5" name="tha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54314" y="1144160"/>
            <a:ext cx="1892972" cy="2944623"/>
          </a:xfrm>
          <a:prstGeom prst="rect">
            <a:avLst/>
          </a:prstGeom>
        </p:spPr>
      </p:pic>
      <p:pic>
        <p:nvPicPr>
          <p:cNvPr id="6" name="thua"/>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54630" y="1967191"/>
            <a:ext cx="1170534" cy="2121593"/>
          </a:xfrm>
          <a:prstGeom prst="rect">
            <a:avLst/>
          </a:prstGeom>
        </p:spPr>
      </p:pic>
      <p:pic>
        <p:nvPicPr>
          <p:cNvPr id="7" name="bo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00478" y="5170240"/>
            <a:ext cx="887045" cy="887045"/>
          </a:xfrm>
          <a:prstGeom prst="rect">
            <a:avLst/>
          </a:prstGeom>
        </p:spPr>
      </p:pic>
      <p:sp>
        <p:nvSpPr>
          <p:cNvPr id="8" name="cauhoi"/>
          <p:cNvSpPr/>
          <p:nvPr/>
        </p:nvSpPr>
        <p:spPr>
          <a:xfrm>
            <a:off x="160019" y="5580992"/>
            <a:ext cx="17967960" cy="15577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200" b="1" noProof="1">
                <a:solidFill>
                  <a:schemeClr val="tx1"/>
                </a:solidFill>
                <a:latin typeface="Arial" panose="020B0604020202020204" pitchFamily="34" charset="0"/>
                <a:cs typeface="Arial" panose="020B0604020202020204" pitchFamily="34" charset="0"/>
              </a:rPr>
              <a:t>Câu </a:t>
            </a:r>
            <a:r>
              <a:rPr lang="en-US" sz="4200" b="1" noProof="1" smtClean="0">
                <a:solidFill>
                  <a:schemeClr val="tx1"/>
                </a:solidFill>
                <a:latin typeface="Arial" panose="020B0604020202020204" pitchFamily="34" charset="0"/>
                <a:cs typeface="Arial" panose="020B0604020202020204" pitchFamily="34" charset="0"/>
              </a:rPr>
              <a:t>2: </a:t>
            </a:r>
            <a:r>
              <a:rPr lang="fr-FR" sz="4200" dirty="0" err="1">
                <a:solidFill>
                  <a:schemeClr val="tx1"/>
                </a:solidFill>
                <a:latin typeface="Arial" panose="020B0604020202020204" pitchFamily="34" charset="0"/>
                <a:cs typeface="Arial" panose="020B0604020202020204" pitchFamily="34" charset="0"/>
              </a:rPr>
              <a:t>Sắp</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xếp</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đa</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thức</a:t>
            </a:r>
            <a:r>
              <a:rPr lang="fr-FR" sz="4200" dirty="0">
                <a:solidFill>
                  <a:schemeClr val="tx1"/>
                </a:solidFill>
                <a:latin typeface="Arial" panose="020B0604020202020204" pitchFamily="34" charset="0"/>
                <a:cs typeface="Arial" panose="020B0604020202020204" pitchFamily="34" charset="0"/>
              </a:rPr>
              <a:t> -y</a:t>
            </a:r>
            <a:r>
              <a:rPr lang="fr-FR" sz="4200" baseline="30000" dirty="0">
                <a:solidFill>
                  <a:schemeClr val="tx1"/>
                </a:solidFill>
                <a:latin typeface="Arial" panose="020B0604020202020204" pitchFamily="34" charset="0"/>
                <a:cs typeface="Arial" panose="020B0604020202020204" pitchFamily="34" charset="0"/>
              </a:rPr>
              <a:t>4</a:t>
            </a:r>
            <a:r>
              <a:rPr lang="fr-FR" sz="4200" dirty="0">
                <a:solidFill>
                  <a:schemeClr val="tx1"/>
                </a:solidFill>
                <a:latin typeface="Arial" panose="020B0604020202020204" pitchFamily="34" charset="0"/>
                <a:cs typeface="Arial" panose="020B0604020202020204" pitchFamily="34" charset="0"/>
              </a:rPr>
              <a:t> + y</a:t>
            </a:r>
            <a:r>
              <a:rPr lang="fr-FR" sz="4200" baseline="30000" dirty="0">
                <a:solidFill>
                  <a:schemeClr val="tx1"/>
                </a:solidFill>
                <a:latin typeface="Arial" panose="020B0604020202020204" pitchFamily="34" charset="0"/>
                <a:cs typeface="Arial" panose="020B0604020202020204" pitchFamily="34" charset="0"/>
              </a:rPr>
              <a:t>7</a:t>
            </a:r>
            <a:r>
              <a:rPr lang="fr-FR" sz="4200" dirty="0">
                <a:solidFill>
                  <a:schemeClr val="tx1"/>
                </a:solidFill>
                <a:latin typeface="Arial" panose="020B0604020202020204" pitchFamily="34" charset="0"/>
                <a:cs typeface="Arial" panose="020B0604020202020204" pitchFamily="34" charset="0"/>
              </a:rPr>
              <a:t> - 3y</a:t>
            </a:r>
            <a:r>
              <a:rPr lang="fr-FR" sz="4200" baseline="30000" dirty="0">
                <a:solidFill>
                  <a:schemeClr val="tx1"/>
                </a:solidFill>
                <a:latin typeface="Arial" panose="020B0604020202020204" pitchFamily="34" charset="0"/>
                <a:cs typeface="Arial" panose="020B0604020202020204" pitchFamily="34" charset="0"/>
              </a:rPr>
              <a:t>2</a:t>
            </a:r>
            <a:r>
              <a:rPr lang="fr-FR" sz="4200" dirty="0">
                <a:solidFill>
                  <a:schemeClr val="tx1"/>
                </a:solidFill>
                <a:latin typeface="Arial" panose="020B0604020202020204" pitchFamily="34" charset="0"/>
                <a:cs typeface="Arial" panose="020B0604020202020204" pitchFamily="34" charset="0"/>
              </a:rPr>
              <a:t> + 8y</a:t>
            </a:r>
            <a:r>
              <a:rPr lang="fr-FR" sz="4200" baseline="30000" dirty="0">
                <a:solidFill>
                  <a:schemeClr val="tx1"/>
                </a:solidFill>
                <a:latin typeface="Arial" panose="020B0604020202020204" pitchFamily="34" charset="0"/>
                <a:cs typeface="Arial" panose="020B0604020202020204" pitchFamily="34" charset="0"/>
              </a:rPr>
              <a:t>5</a:t>
            </a:r>
            <a:r>
              <a:rPr lang="fr-FR" sz="4200" dirty="0">
                <a:solidFill>
                  <a:schemeClr val="tx1"/>
                </a:solidFill>
                <a:latin typeface="Arial" panose="020B0604020202020204" pitchFamily="34" charset="0"/>
                <a:cs typeface="Arial" panose="020B0604020202020204" pitchFamily="34" charset="0"/>
              </a:rPr>
              <a:t> - y </a:t>
            </a:r>
            <a:r>
              <a:rPr lang="fr-FR" sz="4200" dirty="0" err="1">
                <a:solidFill>
                  <a:schemeClr val="tx1"/>
                </a:solidFill>
                <a:latin typeface="Arial" panose="020B0604020202020204" pitchFamily="34" charset="0"/>
                <a:cs typeface="Arial" panose="020B0604020202020204" pitchFamily="34" charset="0"/>
              </a:rPr>
              <a:t>theo</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lũy</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thừa</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tăng</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dần</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của</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biến</a:t>
            </a:r>
            <a:r>
              <a:rPr lang="fr-FR" sz="4200" dirty="0">
                <a:solidFill>
                  <a:schemeClr val="tx1"/>
                </a:solidFill>
                <a:latin typeface="Arial" panose="020B0604020202020204" pitchFamily="34" charset="0"/>
                <a:cs typeface="Arial" panose="020B0604020202020204" pitchFamily="34" charset="0"/>
              </a:rPr>
              <a:t> ta </a:t>
            </a:r>
            <a:r>
              <a:rPr lang="fr-FR" sz="4200" dirty="0" err="1">
                <a:solidFill>
                  <a:schemeClr val="tx1"/>
                </a:solidFill>
                <a:latin typeface="Arial" panose="020B0604020202020204" pitchFamily="34" charset="0"/>
                <a:cs typeface="Arial" panose="020B0604020202020204" pitchFamily="34" charset="0"/>
              </a:rPr>
              <a:t>được</a:t>
            </a:r>
            <a:r>
              <a:rPr lang="fr-FR" sz="4200" dirty="0">
                <a:solidFill>
                  <a:schemeClr val="tx1"/>
                </a:solidFill>
                <a:latin typeface="Arial" panose="020B0604020202020204" pitchFamily="34" charset="0"/>
                <a:cs typeface="Arial" panose="020B0604020202020204" pitchFamily="34" charset="0"/>
              </a:rPr>
              <a:t>:</a:t>
            </a:r>
            <a:r>
              <a:rPr lang="vi-VN" sz="4200" noProof="1" smtClean="0">
                <a:solidFill>
                  <a:schemeClr val="tx1"/>
                </a:solidFill>
                <a:latin typeface="Arial" panose="020B0604020202020204" pitchFamily="34" charset="0"/>
                <a:cs typeface="Arial" panose="020B0604020202020204" pitchFamily="34" charset="0"/>
              </a:rPr>
              <a:t> </a:t>
            </a:r>
            <a:endParaRPr lang="vi-VN" sz="4200" noProof="1">
              <a:solidFill>
                <a:schemeClr val="tx1"/>
              </a:solidFill>
              <a:latin typeface="Arial" panose="020B0604020202020204" pitchFamily="34" charset="0"/>
              <a:cs typeface="Arial" panose="020B0604020202020204" pitchFamily="34" charset="0"/>
            </a:endParaRPr>
          </a:p>
        </p:txBody>
      </p:sp>
      <p:sp>
        <p:nvSpPr>
          <p:cNvPr id="9" name="1"/>
          <p:cNvSpPr/>
          <p:nvPr/>
        </p:nvSpPr>
        <p:spPr>
          <a:xfrm>
            <a:off x="160019"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200" noProof="1">
                <a:solidFill>
                  <a:prstClr val="white"/>
                </a:solidFill>
                <a:latin typeface="Arial" panose="020B0604020202020204" pitchFamily="34" charset="0"/>
                <a:cs typeface="Arial" panose="020B0604020202020204" pitchFamily="34" charset="0"/>
              </a:rPr>
              <a:t>A. </a:t>
            </a:r>
            <a:r>
              <a:rPr lang="en-US" sz="4200" noProof="1" smtClean="0">
                <a:solidFill>
                  <a:prstClr val="white"/>
                </a:solidFill>
                <a:latin typeface="Arial" panose="020B0604020202020204" pitchFamily="34" charset="0"/>
                <a:cs typeface="Arial" panose="020B0604020202020204" pitchFamily="34" charset="0"/>
              </a:rPr>
              <a:t>-</a:t>
            </a:r>
            <a:r>
              <a:rPr lang="fr-FR" sz="4200" dirty="0" smtClean="0">
                <a:latin typeface="Arial" panose="020B0604020202020204" pitchFamily="34" charset="0"/>
                <a:cs typeface="Arial" panose="020B0604020202020204" pitchFamily="34" charset="0"/>
              </a:rPr>
              <a:t>y </a:t>
            </a:r>
            <a:r>
              <a:rPr lang="fr-FR" sz="4200" dirty="0">
                <a:latin typeface="Arial" panose="020B0604020202020204" pitchFamily="34" charset="0"/>
                <a:cs typeface="Arial" panose="020B0604020202020204" pitchFamily="34" charset="0"/>
              </a:rPr>
              <a:t>– 3y</a:t>
            </a:r>
            <a:r>
              <a:rPr lang="fr-FR" sz="4200" baseline="30000" dirty="0">
                <a:latin typeface="Arial" panose="020B0604020202020204" pitchFamily="34" charset="0"/>
                <a:cs typeface="Arial" panose="020B0604020202020204" pitchFamily="34" charset="0"/>
              </a:rPr>
              <a:t>2</a:t>
            </a:r>
            <a:r>
              <a:rPr lang="fr-FR" sz="4200" dirty="0">
                <a:latin typeface="Arial" panose="020B0604020202020204" pitchFamily="34" charset="0"/>
                <a:cs typeface="Arial" panose="020B0604020202020204" pitchFamily="34" charset="0"/>
              </a:rPr>
              <a:t> - y</a:t>
            </a:r>
            <a:r>
              <a:rPr lang="fr-FR" sz="4200" baseline="30000" dirty="0">
                <a:latin typeface="Arial" panose="020B0604020202020204" pitchFamily="34" charset="0"/>
                <a:cs typeface="Arial" panose="020B0604020202020204" pitchFamily="34" charset="0"/>
              </a:rPr>
              <a:t>4</a:t>
            </a:r>
            <a:r>
              <a:rPr lang="fr-FR" sz="4200" dirty="0">
                <a:latin typeface="Arial" panose="020B0604020202020204" pitchFamily="34" charset="0"/>
                <a:cs typeface="Arial" panose="020B0604020202020204" pitchFamily="34" charset="0"/>
              </a:rPr>
              <a:t> + 8y</a:t>
            </a:r>
            <a:r>
              <a:rPr lang="fr-FR" sz="4200" baseline="30000" dirty="0">
                <a:latin typeface="Arial" panose="020B0604020202020204" pitchFamily="34" charset="0"/>
                <a:cs typeface="Arial" panose="020B0604020202020204" pitchFamily="34" charset="0"/>
              </a:rPr>
              <a:t>5</a:t>
            </a:r>
            <a:r>
              <a:rPr lang="fr-FR" sz="4200" dirty="0">
                <a:latin typeface="Arial" panose="020B0604020202020204" pitchFamily="34" charset="0"/>
                <a:cs typeface="Arial" panose="020B0604020202020204" pitchFamily="34" charset="0"/>
              </a:rPr>
              <a:t> + </a:t>
            </a:r>
            <a:r>
              <a:rPr lang="fr-FR" sz="4200" dirty="0" smtClean="0">
                <a:latin typeface="Arial" panose="020B0604020202020204" pitchFamily="34" charset="0"/>
                <a:cs typeface="Arial" panose="020B0604020202020204" pitchFamily="34" charset="0"/>
              </a:rPr>
              <a:t>y</a:t>
            </a:r>
            <a:r>
              <a:rPr lang="fr-FR" sz="4200" baseline="30000" dirty="0" smtClean="0">
                <a:latin typeface="Arial" panose="020B0604020202020204" pitchFamily="34" charset="0"/>
                <a:cs typeface="Arial" panose="020B0604020202020204" pitchFamily="34" charset="0"/>
              </a:rPr>
              <a:t>7</a:t>
            </a:r>
            <a:endParaRPr lang="en-US" sz="4200" dirty="0">
              <a:latin typeface="Arial" panose="020B0604020202020204" pitchFamily="34" charset="0"/>
              <a:cs typeface="Arial" panose="020B0604020202020204" pitchFamily="34" charset="0"/>
            </a:endParaRPr>
          </a:p>
        </p:txBody>
      </p:sp>
      <p:sp>
        <p:nvSpPr>
          <p:cNvPr id="10" name="3"/>
          <p:cNvSpPr/>
          <p:nvPr/>
        </p:nvSpPr>
        <p:spPr>
          <a:xfrm>
            <a:off x="160018" y="882689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200" noProof="1">
                <a:solidFill>
                  <a:prstClr val="white"/>
                </a:solidFill>
                <a:latin typeface="Arial" panose="020B0604020202020204" pitchFamily="34" charset="0"/>
                <a:cs typeface="Arial" panose="020B0604020202020204" pitchFamily="34" charset="0"/>
              </a:rPr>
              <a:t>C. </a:t>
            </a:r>
            <a:r>
              <a:rPr lang="fr-FR" sz="4200" dirty="0">
                <a:latin typeface="Arial" panose="020B0604020202020204" pitchFamily="34" charset="0"/>
                <a:cs typeface="Arial" panose="020B0604020202020204" pitchFamily="34" charset="0"/>
              </a:rPr>
              <a:t>y – 3y</a:t>
            </a:r>
            <a:r>
              <a:rPr lang="fr-FR" sz="4200" baseline="30000" dirty="0">
                <a:latin typeface="Arial" panose="020B0604020202020204" pitchFamily="34" charset="0"/>
                <a:cs typeface="Arial" panose="020B0604020202020204" pitchFamily="34" charset="0"/>
              </a:rPr>
              <a:t>2</a:t>
            </a:r>
            <a:r>
              <a:rPr lang="fr-FR" sz="4200" dirty="0">
                <a:latin typeface="Arial" panose="020B0604020202020204" pitchFamily="34" charset="0"/>
                <a:cs typeface="Arial" panose="020B0604020202020204" pitchFamily="34" charset="0"/>
              </a:rPr>
              <a:t> -</a:t>
            </a:r>
            <a:r>
              <a:rPr lang="fr-FR" sz="4200" dirty="0" smtClean="0">
                <a:latin typeface="Arial" panose="020B0604020202020204" pitchFamily="34" charset="0"/>
                <a:cs typeface="Arial" panose="020B0604020202020204" pitchFamily="34" charset="0"/>
              </a:rPr>
              <a:t> </a:t>
            </a:r>
            <a:r>
              <a:rPr lang="fr-FR" sz="4200" dirty="0">
                <a:latin typeface="Arial" panose="020B0604020202020204" pitchFamily="34" charset="0"/>
                <a:cs typeface="Arial" panose="020B0604020202020204" pitchFamily="34" charset="0"/>
              </a:rPr>
              <a:t>y</a:t>
            </a:r>
            <a:r>
              <a:rPr lang="fr-FR" sz="4200" baseline="30000" dirty="0">
                <a:latin typeface="Arial" panose="020B0604020202020204" pitchFamily="34" charset="0"/>
                <a:cs typeface="Arial" panose="020B0604020202020204" pitchFamily="34" charset="0"/>
              </a:rPr>
              <a:t>4</a:t>
            </a:r>
            <a:r>
              <a:rPr lang="fr-FR" sz="4200" dirty="0">
                <a:latin typeface="Arial" panose="020B0604020202020204" pitchFamily="34" charset="0"/>
                <a:cs typeface="Arial" panose="020B0604020202020204" pitchFamily="34" charset="0"/>
              </a:rPr>
              <a:t> + 8y</a:t>
            </a:r>
            <a:r>
              <a:rPr lang="fr-FR" sz="4200" baseline="30000" dirty="0">
                <a:latin typeface="Arial" panose="020B0604020202020204" pitchFamily="34" charset="0"/>
                <a:cs typeface="Arial" panose="020B0604020202020204" pitchFamily="34" charset="0"/>
              </a:rPr>
              <a:t>5</a:t>
            </a:r>
            <a:r>
              <a:rPr lang="fr-FR" sz="4200" dirty="0">
                <a:latin typeface="Arial" panose="020B0604020202020204" pitchFamily="34" charset="0"/>
                <a:cs typeface="Arial" panose="020B0604020202020204" pitchFamily="34" charset="0"/>
              </a:rPr>
              <a:t> + </a:t>
            </a:r>
            <a:r>
              <a:rPr lang="fr-FR" sz="4200" dirty="0" smtClean="0">
                <a:latin typeface="Arial" panose="020B0604020202020204" pitchFamily="34" charset="0"/>
                <a:cs typeface="Arial" panose="020B0604020202020204" pitchFamily="34" charset="0"/>
              </a:rPr>
              <a:t>y</a:t>
            </a:r>
            <a:r>
              <a:rPr lang="fr-FR" sz="4200" baseline="30000" dirty="0" smtClean="0">
                <a:latin typeface="Arial" panose="020B0604020202020204" pitchFamily="34" charset="0"/>
                <a:cs typeface="Arial" panose="020B0604020202020204" pitchFamily="34" charset="0"/>
              </a:rPr>
              <a:t>7</a:t>
            </a:r>
            <a:endParaRPr lang="en-US" sz="4200" dirty="0">
              <a:latin typeface="Arial" panose="020B0604020202020204" pitchFamily="34" charset="0"/>
              <a:cs typeface="Arial" panose="020B0604020202020204" pitchFamily="34" charset="0"/>
            </a:endParaRPr>
          </a:p>
        </p:txBody>
      </p:sp>
      <p:sp>
        <p:nvSpPr>
          <p:cNvPr id="11" name="2"/>
          <p:cNvSpPr/>
          <p:nvPr/>
        </p:nvSpPr>
        <p:spPr>
          <a:xfrm>
            <a:off x="9587521"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200" noProof="1">
                <a:solidFill>
                  <a:prstClr val="white"/>
                </a:solidFill>
                <a:latin typeface="Arial" panose="020B0604020202020204" pitchFamily="34" charset="0"/>
                <a:cs typeface="Arial" panose="020B0604020202020204" pitchFamily="34" charset="0"/>
              </a:rPr>
              <a:t>B. </a:t>
            </a:r>
            <a:r>
              <a:rPr lang="fr-FR" sz="4200" dirty="0">
                <a:latin typeface="Arial" panose="020B0604020202020204" pitchFamily="34" charset="0"/>
                <a:cs typeface="Arial" panose="020B0604020202020204" pitchFamily="34" charset="0"/>
              </a:rPr>
              <a:t>-y – 3y</a:t>
            </a:r>
            <a:r>
              <a:rPr lang="fr-FR" sz="4200" baseline="30000" dirty="0">
                <a:latin typeface="Arial" panose="020B0604020202020204" pitchFamily="34" charset="0"/>
                <a:cs typeface="Arial" panose="020B0604020202020204" pitchFamily="34" charset="0"/>
              </a:rPr>
              <a:t>2</a:t>
            </a:r>
            <a:r>
              <a:rPr lang="fr-FR" sz="4200" dirty="0">
                <a:latin typeface="Arial" panose="020B0604020202020204" pitchFamily="34" charset="0"/>
                <a:cs typeface="Arial" panose="020B0604020202020204" pitchFamily="34" charset="0"/>
              </a:rPr>
              <a:t> + y</a:t>
            </a:r>
            <a:r>
              <a:rPr lang="fr-FR" sz="4200" baseline="30000" dirty="0">
                <a:latin typeface="Arial" panose="020B0604020202020204" pitchFamily="34" charset="0"/>
                <a:cs typeface="Arial" panose="020B0604020202020204" pitchFamily="34" charset="0"/>
              </a:rPr>
              <a:t>4</a:t>
            </a:r>
            <a:r>
              <a:rPr lang="fr-FR" sz="4200" dirty="0">
                <a:latin typeface="Arial" panose="020B0604020202020204" pitchFamily="34" charset="0"/>
                <a:cs typeface="Arial" panose="020B0604020202020204" pitchFamily="34" charset="0"/>
              </a:rPr>
              <a:t> + 8y</a:t>
            </a:r>
            <a:r>
              <a:rPr lang="fr-FR" sz="4200" baseline="30000" dirty="0">
                <a:latin typeface="Arial" panose="020B0604020202020204" pitchFamily="34" charset="0"/>
                <a:cs typeface="Arial" panose="020B0604020202020204" pitchFamily="34" charset="0"/>
              </a:rPr>
              <a:t>5</a:t>
            </a:r>
            <a:r>
              <a:rPr lang="fr-FR" sz="4200" dirty="0">
                <a:latin typeface="Arial" panose="020B0604020202020204" pitchFamily="34" charset="0"/>
                <a:cs typeface="Arial" panose="020B0604020202020204" pitchFamily="34" charset="0"/>
              </a:rPr>
              <a:t> + y</a:t>
            </a:r>
            <a:r>
              <a:rPr lang="fr-FR" sz="4200" baseline="30000" dirty="0">
                <a:latin typeface="Arial" panose="020B0604020202020204" pitchFamily="34" charset="0"/>
                <a:cs typeface="Arial" panose="020B0604020202020204" pitchFamily="34" charset="0"/>
              </a:rPr>
              <a:t>7</a:t>
            </a:r>
            <a:endParaRPr lang="vi-VN" sz="4200" noProof="1">
              <a:solidFill>
                <a:prstClr val="white"/>
              </a:solidFill>
              <a:latin typeface="Arial" panose="020B0604020202020204" pitchFamily="34" charset="0"/>
              <a:cs typeface="Arial" panose="020B0604020202020204" pitchFamily="34" charset="0"/>
            </a:endParaRPr>
          </a:p>
        </p:txBody>
      </p:sp>
      <p:sp>
        <p:nvSpPr>
          <p:cNvPr id="12" name="4"/>
          <p:cNvSpPr/>
          <p:nvPr/>
        </p:nvSpPr>
        <p:spPr>
          <a:xfrm>
            <a:off x="9587519" y="8792661"/>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200" noProof="1">
                <a:solidFill>
                  <a:prstClr val="white"/>
                </a:solidFill>
                <a:latin typeface="Arial" panose="020B0604020202020204" pitchFamily="34" charset="0"/>
                <a:cs typeface="Arial" panose="020B0604020202020204" pitchFamily="34" charset="0"/>
              </a:rPr>
              <a:t>D. </a:t>
            </a:r>
            <a:r>
              <a:rPr lang="fr-FR" sz="4200" dirty="0" smtClean="0">
                <a:latin typeface="Arial" panose="020B0604020202020204" pitchFamily="34" charset="0"/>
                <a:cs typeface="Arial" panose="020B0604020202020204" pitchFamily="34" charset="0"/>
              </a:rPr>
              <a:t>y </a:t>
            </a:r>
            <a:r>
              <a:rPr lang="fr-FR" sz="4200" dirty="0">
                <a:latin typeface="Arial" panose="020B0604020202020204" pitchFamily="34" charset="0"/>
                <a:cs typeface="Arial" panose="020B0604020202020204" pitchFamily="34" charset="0"/>
              </a:rPr>
              <a:t>– 3y</a:t>
            </a:r>
            <a:r>
              <a:rPr lang="fr-FR" sz="4200" baseline="30000" dirty="0">
                <a:latin typeface="Arial" panose="020B0604020202020204" pitchFamily="34" charset="0"/>
                <a:cs typeface="Arial" panose="020B0604020202020204" pitchFamily="34" charset="0"/>
              </a:rPr>
              <a:t>2  </a:t>
            </a:r>
            <a:r>
              <a:rPr lang="fr-FR" sz="4200" dirty="0">
                <a:latin typeface="Arial" panose="020B0604020202020204" pitchFamily="34" charset="0"/>
                <a:cs typeface="Arial" panose="020B0604020202020204" pitchFamily="34" charset="0"/>
              </a:rPr>
              <a:t>- y</a:t>
            </a:r>
            <a:r>
              <a:rPr lang="fr-FR" sz="4200" baseline="30000" dirty="0">
                <a:latin typeface="Arial" panose="020B0604020202020204" pitchFamily="34" charset="0"/>
                <a:cs typeface="Arial" panose="020B0604020202020204" pitchFamily="34" charset="0"/>
              </a:rPr>
              <a:t>4</a:t>
            </a:r>
            <a:r>
              <a:rPr lang="fr-FR" sz="4200" dirty="0">
                <a:latin typeface="Arial" panose="020B0604020202020204" pitchFamily="34" charset="0"/>
                <a:cs typeface="Arial" panose="020B0604020202020204" pitchFamily="34" charset="0"/>
              </a:rPr>
              <a:t> + 8y</a:t>
            </a:r>
            <a:r>
              <a:rPr lang="fr-FR" sz="4200" baseline="30000" dirty="0">
                <a:latin typeface="Arial" panose="020B0604020202020204" pitchFamily="34" charset="0"/>
                <a:cs typeface="Arial" panose="020B0604020202020204" pitchFamily="34" charset="0"/>
              </a:rPr>
              <a:t>5</a:t>
            </a:r>
            <a:r>
              <a:rPr lang="fr-FR" sz="4200" dirty="0">
                <a:latin typeface="Arial" panose="020B0604020202020204" pitchFamily="34" charset="0"/>
                <a:cs typeface="Arial" panose="020B0604020202020204" pitchFamily="34" charset="0"/>
              </a:rPr>
              <a:t> + </a:t>
            </a:r>
            <a:r>
              <a:rPr lang="fr-FR" sz="4200" dirty="0" smtClean="0">
                <a:latin typeface="Arial" panose="020B0604020202020204" pitchFamily="34" charset="0"/>
                <a:cs typeface="Arial" panose="020B0604020202020204" pitchFamily="34" charset="0"/>
              </a:rPr>
              <a:t>y</a:t>
            </a:r>
            <a:r>
              <a:rPr lang="fr-FR" sz="4200" baseline="30000" dirty="0" smtClean="0">
                <a:latin typeface="Arial" panose="020B0604020202020204" pitchFamily="34" charset="0"/>
                <a:cs typeface="Arial" panose="020B0604020202020204" pitchFamily="34" charset="0"/>
              </a:rPr>
              <a:t>7</a:t>
            </a:r>
            <a:endParaRPr lang="en-US" sz="4200" dirty="0">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66168" y="83363"/>
            <a:ext cx="4334631" cy="2121593"/>
          </a:xfrm>
          <a:prstGeom prst="rect">
            <a:avLst/>
          </a:prstGeom>
        </p:spPr>
      </p:pic>
    </p:spTree>
    <p:extLst>
      <p:ext uri="{BB962C8B-B14F-4D97-AF65-F5344CB8AC3E}">
        <p14:creationId xmlns:p14="http://schemas.microsoft.com/office/powerpoint/2010/main" val="487483898"/>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750" fill="hold"/>
                                        <p:tgtEl>
                                          <p:spTgt spid="9"/>
                                        </p:tgtEl>
                                        <p:attrNameLst>
                                          <p:attrName>fillcolor</p:attrName>
                                        </p:attrNameLst>
                                      </p:cBhvr>
                                      <p:to>
                                        <a:srgbClr val="FFC000"/>
                                      </p:to>
                                    </p:animClr>
                                    <p:set>
                                      <p:cBhvr>
                                        <p:cTn id="7" dur="750" fill="hold"/>
                                        <p:tgtEl>
                                          <p:spTgt spid="9"/>
                                        </p:tgtEl>
                                        <p:attrNameLst>
                                          <p:attrName>fill.type</p:attrName>
                                        </p:attrNameLst>
                                      </p:cBhvr>
                                      <p:to>
                                        <p:strVal val="solid"/>
                                      </p:to>
                                    </p:set>
                                    <p:set>
                                      <p:cBhvr>
                                        <p:cTn id="8" dur="750" fill="hold"/>
                                        <p:tgtEl>
                                          <p:spTgt spid="9"/>
                                        </p:tgtEl>
                                        <p:attrNameLst>
                                          <p:attrName>fill.on</p:attrName>
                                        </p:attrNameLst>
                                      </p:cBhvr>
                                      <p:to>
                                        <p:strVal val="true"/>
                                      </p:to>
                                    </p:set>
                                  </p:childTnLst>
                                </p:cTn>
                              </p:par>
                            </p:childTnLst>
                          </p:cTn>
                        </p:par>
                        <p:par>
                          <p:cTn id="9" fill="hold">
                            <p:stCondLst>
                              <p:cond delay="750"/>
                            </p:stCondLst>
                            <p:childTnLst>
                              <p:par>
                                <p:cTn id="10" presetID="64" presetClass="path" presetSubtype="0" accel="50000" decel="50000" fill="hold" nodeType="afterEffect">
                                  <p:stCondLst>
                                    <p:cond delay="0"/>
                                  </p:stCondLst>
                                  <p:childTnLst>
                                    <p:animMotion origin="layout" path="M 0 -1.85185E-6 L -0.12383 -0.31643 " pathEditMode="relative" rAng="0" ptsTypes="AA">
                                      <p:cBhvr>
                                        <p:cTn id="11" dur="500" fill="hold"/>
                                        <p:tgtEl>
                                          <p:spTgt spid="7"/>
                                        </p:tgtEl>
                                        <p:attrNameLst>
                                          <p:attrName>ppt_x</p:attrName>
                                          <p:attrName>ppt_y</p:attrName>
                                        </p:attrNameLst>
                                      </p:cBhvr>
                                      <p:rCtr x="-6198" y="-15833"/>
                                    </p:animMotion>
                                  </p:childTnLst>
                                  <p:subTnLst>
                                    <p:audio>
                                      <p:cMediaNode>
                                        <p:cTn display="0" masterRel="sameClick">
                                          <p:stCondLst>
                                            <p:cond evt="begin" delay="0">
                                              <p:tn val="10"/>
                                            </p:cond>
                                          </p:stCondLst>
                                          <p:endCondLst>
                                            <p:cond evt="onStopAudio" delay="0">
                                              <p:tgtEl>
                                                <p:sldTgt/>
                                              </p:tgtEl>
                                            </p:cond>
                                          </p:endCondLst>
                                        </p:cTn>
                                        <p:tgtEl>
                                          <p:sndTgt r:embed="rId2" name="sut.wav"/>
                                        </p:tgtEl>
                                      </p:cMediaNode>
                                    </p:audio>
                                  </p:subTnLst>
                                </p:cTn>
                              </p:par>
                              <p:par>
                                <p:cTn id="12" presetID="6" presetClass="emph" presetSubtype="0" fill="hold" nodeType="withEffect">
                                  <p:stCondLst>
                                    <p:cond delay="0"/>
                                  </p:stCondLst>
                                  <p:childTnLst>
                                    <p:animScale>
                                      <p:cBhvr>
                                        <p:cTn id="13" dur="500" fill="hold"/>
                                        <p:tgtEl>
                                          <p:spTgt spid="7"/>
                                        </p:tgtEl>
                                      </p:cBhvr>
                                      <p:by x="70000" y="70000"/>
                                    </p:animScale>
                                  </p:childTnLst>
                                </p:cTn>
                              </p:par>
                              <p:par>
                                <p:cTn id="14" presetID="8" presetClass="emph" presetSubtype="0" fill="hold" nodeType="withEffect">
                                  <p:stCondLst>
                                    <p:cond delay="0"/>
                                  </p:stCondLst>
                                  <p:childTnLst>
                                    <p:animRot by="10800000">
                                      <p:cBhvr>
                                        <p:cTn id="15" dur="500" fill="hold"/>
                                        <p:tgtEl>
                                          <p:spTgt spid="7"/>
                                        </p:tgtEl>
                                        <p:attrNameLst>
                                          <p:attrName>r</p:attrName>
                                        </p:attrNameLst>
                                      </p:cBhvr>
                                    </p:animRot>
                                  </p:childTnLst>
                                </p:cTn>
                              </p:par>
                              <p:par>
                                <p:cTn id="16" presetID="35" presetClass="path" presetSubtype="0" accel="50000" decel="50000" fill="hold" nodeType="withEffect">
                                  <p:stCondLst>
                                    <p:cond delay="0"/>
                                  </p:stCondLst>
                                  <p:childTnLst>
                                    <p:animMotion origin="layout" path="M 0 -1.48148E-6 L -0.1625 -0.02106 " pathEditMode="relative" rAng="0" ptsTypes="AA">
                                      <p:cBhvr>
                                        <p:cTn id="17" dur="500" fill="hold"/>
                                        <p:tgtEl>
                                          <p:spTgt spid="4"/>
                                        </p:tgtEl>
                                        <p:attrNameLst>
                                          <p:attrName>ppt_x</p:attrName>
                                          <p:attrName>ppt_y</p:attrName>
                                        </p:attrNameLst>
                                      </p:cBhvr>
                                      <p:rCtr x="-8125" y="-1065"/>
                                    </p:animMotion>
                                  </p:childTnLst>
                                </p:cTn>
                              </p:par>
                              <p:par>
                                <p:cTn id="18" presetID="8" presetClass="emph" presetSubtype="0" fill="hold" nodeType="withEffect">
                                  <p:stCondLst>
                                    <p:cond delay="0"/>
                                  </p:stCondLst>
                                  <p:childTnLst>
                                    <p:animRot by="-1800000">
                                      <p:cBhvr>
                                        <p:cTn id="19" dur="500" fill="hold"/>
                                        <p:tgtEl>
                                          <p:spTgt spid="4"/>
                                        </p:tgtEl>
                                        <p:attrNameLst>
                                          <p:attrName>r</p:attrName>
                                        </p:attrNameLst>
                                      </p:cBhvr>
                                    </p:animRot>
                                  </p:childTnLst>
                                </p:cTn>
                              </p:par>
                            </p:childTnLst>
                          </p:cTn>
                        </p:par>
                        <p:par>
                          <p:cTn id="20" fill="hold">
                            <p:stCondLst>
                              <p:cond delay="1250"/>
                            </p:stCondLst>
                            <p:childTnLst>
                              <p:par>
                                <p:cTn id="21" presetID="1" presetClass="exit" presetSubtype="0" fill="hold" nodeType="afterEffect">
                                  <p:stCondLst>
                                    <p:cond delay="0"/>
                                  </p:stCondLst>
                                  <p:childTnLst>
                                    <p:set>
                                      <p:cBhvr>
                                        <p:cTn id="22" dur="1" fill="hold">
                                          <p:stCondLst>
                                            <p:cond delay="0"/>
                                          </p:stCondLst>
                                        </p:cTn>
                                        <p:tgtEl>
                                          <p:spTgt spid="4"/>
                                        </p:tgtEl>
                                        <p:attrNameLst>
                                          <p:attrName>style.visibility</p:attrName>
                                        </p:attrNameLst>
                                      </p:cBhvr>
                                      <p:to>
                                        <p:strVal val="hidden"/>
                                      </p:to>
                                    </p:set>
                                  </p:childTnLst>
                                </p:cTn>
                              </p:par>
                            </p:childTnLst>
                          </p:cTn>
                        </p:par>
                        <p:par>
                          <p:cTn id="23" fill="hold">
                            <p:stCondLst>
                              <p:cond delay="1250"/>
                            </p:stCondLst>
                            <p:childTnLst>
                              <p:par>
                                <p:cTn id="24" presetID="1"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3" name="yeah1.wav"/>
                                        </p:tgtEl>
                                      </p:cMediaNode>
                                    </p:audio>
                                  </p:subTnLst>
                                </p:cTn>
                              </p:par>
                              <p:par>
                                <p:cTn id="26" presetID="1" presetClass="exit" presetSubtype="0" fill="hold" nodeType="withEffect">
                                  <p:stCondLst>
                                    <p:cond delay="0"/>
                                  </p:stCondLst>
                                  <p:childTnLst>
                                    <p:set>
                                      <p:cBhvr>
                                        <p:cTn id="27" dur="1" fill="hold">
                                          <p:stCondLst>
                                            <p:cond delay="0"/>
                                          </p:stCondLst>
                                        </p:cTn>
                                        <p:tgtEl>
                                          <p:spTgt spid="7"/>
                                        </p:tgtEl>
                                        <p:attrNameLst>
                                          <p:attrName>style.visibility</p:attrName>
                                        </p:attrNameLst>
                                      </p:cBhvr>
                                      <p:to>
                                        <p:strVal val="hidden"/>
                                      </p:to>
                                    </p:set>
                                  </p:childTnLst>
                                </p:cTn>
                              </p:par>
                              <p:par>
                                <p:cTn id="28" presetID="53" presetClass="entr" presetSubtype="16"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subTnLst>
                                    <p:audio>
                                      <p:cMediaNode>
                                        <p:cTn display="0" masterRel="sameClick">
                                          <p:stCondLst>
                                            <p:cond evt="begin" delay="0">
                                              <p:tn val="28"/>
                                            </p:cond>
                                          </p:stCondLst>
                                          <p:endCondLst>
                                            <p:cond evt="onStopAudio" delay="0">
                                              <p:tgtEl>
                                                <p:sldTgt/>
                                              </p:tgtEl>
                                            </p:cond>
                                          </p:endCondLst>
                                        </p:cTn>
                                        <p:tgtEl>
                                          <p:sndTgt r:embed="rId4" name="yeeh.wav"/>
                                        </p:tgtEl>
                                      </p:cMediaNode>
                                    </p:audio>
                                  </p:subTnLst>
                                </p:cTn>
                              </p:par>
                            </p:childTnLst>
                          </p:cTn>
                        </p:par>
                      </p:childTnLst>
                    </p:cTn>
                  </p:par>
                </p:childTnLst>
              </p:cTn>
              <p:nextCondLst>
                <p:cond evt="onClick" delay="0">
                  <p:tgtEl>
                    <p:spTgt spid="9"/>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750" fill="hold"/>
                                        <p:tgtEl>
                                          <p:spTgt spid="11"/>
                                        </p:tgtEl>
                                        <p:attrNameLst>
                                          <p:attrName>fillcolor</p:attrName>
                                        </p:attrNameLst>
                                      </p:cBhvr>
                                      <p:to>
                                        <a:srgbClr val="FFC000"/>
                                      </p:to>
                                    </p:animClr>
                                    <p:set>
                                      <p:cBhvr>
                                        <p:cTn id="38" dur="750" fill="hold"/>
                                        <p:tgtEl>
                                          <p:spTgt spid="11"/>
                                        </p:tgtEl>
                                        <p:attrNameLst>
                                          <p:attrName>fill.type</p:attrName>
                                        </p:attrNameLst>
                                      </p:cBhvr>
                                      <p:to>
                                        <p:strVal val="solid"/>
                                      </p:to>
                                    </p:set>
                                    <p:set>
                                      <p:cBhvr>
                                        <p:cTn id="39" dur="750" fill="hold"/>
                                        <p:tgtEl>
                                          <p:spTgt spid="11"/>
                                        </p:tgtEl>
                                        <p:attrNameLst>
                                          <p:attrName>fill.on</p:attrName>
                                        </p:attrNameLst>
                                      </p:cBhvr>
                                      <p:to>
                                        <p:strVal val="true"/>
                                      </p:to>
                                    </p:set>
                                  </p:childTnLst>
                                </p:cTn>
                              </p:par>
                            </p:childTnLst>
                          </p:cTn>
                        </p:par>
                        <p:par>
                          <p:cTn id="40" fill="hold">
                            <p:stCondLst>
                              <p:cond delay="750"/>
                            </p:stCondLst>
                            <p:childTnLst>
                              <p:par>
                                <p:cTn id="41" presetID="64" presetClass="path" presetSubtype="0" accel="50000" decel="50000" fill="hold" nodeType="afterEffect">
                                  <p:stCondLst>
                                    <p:cond delay="0"/>
                                  </p:stCondLst>
                                  <p:childTnLst>
                                    <p:animMotion origin="layout" path="M 0 -1.85185E-6 L -0.12734 -0.24768 " pathEditMode="relative" rAng="0" ptsTypes="AA">
                                      <p:cBhvr>
                                        <p:cTn id="42" dur="500" fill="hold"/>
                                        <p:tgtEl>
                                          <p:spTgt spid="7"/>
                                        </p:tgtEl>
                                        <p:attrNameLst>
                                          <p:attrName>ppt_x</p:attrName>
                                          <p:attrName>ppt_y</p:attrName>
                                        </p:attrNameLst>
                                      </p:cBhvr>
                                      <p:rCtr x="-6367" y="-12384"/>
                                    </p:animMotion>
                                  </p:childTnLst>
                                  <p:subTnLst>
                                    <p:audio>
                                      <p:cMediaNode>
                                        <p:cTn display="0" masterRel="sameClick">
                                          <p:stCondLst>
                                            <p:cond evt="begin" delay="0">
                                              <p:tn val="41"/>
                                            </p:cond>
                                          </p:stCondLst>
                                          <p:endCondLst>
                                            <p:cond evt="onStopAudio" delay="0">
                                              <p:tgtEl>
                                                <p:sldTgt/>
                                              </p:tgtEl>
                                            </p:cond>
                                          </p:endCondLst>
                                        </p:cTn>
                                        <p:tgtEl>
                                          <p:sndTgt r:embed="rId2" name="sut.wav"/>
                                        </p:tgtEl>
                                      </p:cMediaNode>
                                    </p:audio>
                                  </p:subTnLst>
                                </p:cTn>
                              </p:par>
                              <p:par>
                                <p:cTn id="43" presetID="6" presetClass="emph" presetSubtype="0" fill="hold" nodeType="withEffect">
                                  <p:stCondLst>
                                    <p:cond delay="0"/>
                                  </p:stCondLst>
                                  <p:childTnLst>
                                    <p:animScale>
                                      <p:cBhvr>
                                        <p:cTn id="44" dur="500" fill="hold"/>
                                        <p:tgtEl>
                                          <p:spTgt spid="7"/>
                                        </p:tgtEl>
                                      </p:cBhvr>
                                      <p:by x="50000" y="50000"/>
                                    </p:animScale>
                                  </p:childTnLst>
                                </p:cTn>
                              </p:par>
                              <p:par>
                                <p:cTn id="45" presetID="8" presetClass="emph" presetSubtype="0" fill="hold" nodeType="withEffect">
                                  <p:stCondLst>
                                    <p:cond delay="0"/>
                                  </p:stCondLst>
                                  <p:childTnLst>
                                    <p:animRot by="5400000">
                                      <p:cBhvr>
                                        <p:cTn id="46" dur="500" fill="hold"/>
                                        <p:tgtEl>
                                          <p:spTgt spid="7"/>
                                        </p:tgtEl>
                                        <p:attrNameLst>
                                          <p:attrName>r</p:attrName>
                                        </p:attrNameLst>
                                      </p:cBhvr>
                                    </p:animRot>
                                  </p:childTnLst>
                                </p:cTn>
                              </p:par>
                              <p:par>
                                <p:cTn id="47" presetID="63" presetClass="path" presetSubtype="0" accel="50000" decel="50000" fill="hold" nodeType="withEffect">
                                  <p:stCondLst>
                                    <p:cond delay="0"/>
                                  </p:stCondLst>
                                  <p:childTnLst>
                                    <p:animMotion origin="layout" path="M 0 -1.48148E-6 L 0.17539 -0.02454 " pathEditMode="relative" rAng="0" ptsTypes="AA">
                                      <p:cBhvr>
                                        <p:cTn id="48" dur="500" fill="hold"/>
                                        <p:tgtEl>
                                          <p:spTgt spid="4"/>
                                        </p:tgtEl>
                                        <p:attrNameLst>
                                          <p:attrName>ppt_x</p:attrName>
                                          <p:attrName>ppt_y</p:attrName>
                                        </p:attrNameLst>
                                      </p:cBhvr>
                                      <p:rCtr x="8763" y="-1227"/>
                                    </p:animMotion>
                                  </p:childTnLst>
                                </p:cTn>
                              </p:par>
                              <p:par>
                                <p:cTn id="49" presetID="8" presetClass="emph" presetSubtype="0" fill="hold" nodeType="withEffect">
                                  <p:stCondLst>
                                    <p:cond delay="0"/>
                                  </p:stCondLst>
                                  <p:childTnLst>
                                    <p:animRot by="1800000">
                                      <p:cBhvr>
                                        <p:cTn id="50" dur="500" fill="hold"/>
                                        <p:tgtEl>
                                          <p:spTgt spid="4"/>
                                        </p:tgtEl>
                                        <p:attrNameLst>
                                          <p:attrName>r</p:attrName>
                                        </p:attrNameLst>
                                      </p:cBhvr>
                                    </p:animRot>
                                  </p:childTnLst>
                                </p:cTn>
                              </p:par>
                            </p:childTnLst>
                          </p:cTn>
                        </p:par>
                        <p:par>
                          <p:cTn id="51" fill="hold">
                            <p:stCondLst>
                              <p:cond delay="1250"/>
                            </p:stCondLst>
                            <p:childTnLst>
                              <p:par>
                                <p:cTn id="52" presetID="1" presetClass="exit" presetSubtype="0" fill="hold" nodeType="afterEffect">
                                  <p:stCondLst>
                                    <p:cond delay="0"/>
                                  </p:stCondLst>
                                  <p:childTnLst>
                                    <p:set>
                                      <p:cBhvr>
                                        <p:cTn id="53" dur="1" fill="hold">
                                          <p:stCondLst>
                                            <p:cond delay="0"/>
                                          </p:stCondLst>
                                        </p:cTn>
                                        <p:tgtEl>
                                          <p:spTgt spid="4"/>
                                        </p:tgtEl>
                                        <p:attrNameLst>
                                          <p:attrName>style.visibility</p:attrName>
                                        </p:attrNameLst>
                                      </p:cBhvr>
                                      <p:to>
                                        <p:strVal val="hidden"/>
                                      </p:to>
                                    </p:set>
                                  </p:childTnLst>
                                </p:cTn>
                              </p:par>
                              <p:par>
                                <p:cTn id="54" presetID="1" presetClass="entr" presetSubtype="0" fill="hold" nodeType="withEffect">
                                  <p:stCondLst>
                                    <p:cond delay="0"/>
                                  </p:stCondLst>
                                  <p:childTnLst>
                                    <p:set>
                                      <p:cBhvr>
                                        <p:cTn id="55"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5" name="sai.wav"/>
                                        </p:tgtEl>
                                      </p:cMediaNode>
                                    </p:audio>
                                  </p:subTnLst>
                                </p:cTn>
                              </p:par>
                            </p:childTnLst>
                          </p:cTn>
                        </p:par>
                        <p:par>
                          <p:cTn id="56" fill="hold">
                            <p:stCondLst>
                              <p:cond delay="1250"/>
                            </p:stCondLst>
                            <p:childTnLst>
                              <p:par>
                                <p:cTn id="57" presetID="26" presetClass="emph" presetSubtype="0" repeatCount="3000" fill="hold" nodeType="afterEffect">
                                  <p:stCondLst>
                                    <p:cond delay="0"/>
                                  </p:stCondLst>
                                  <p:childTnLst>
                                    <p:animEffect transition="out" filter="fade">
                                      <p:cBhvr>
                                        <p:cTn id="58" dur="500" tmFilter="0, 0; .2, .5; .8, .5; 1, 0"/>
                                        <p:tgtEl>
                                          <p:spTgt spid="9"/>
                                        </p:tgtEl>
                                      </p:cBhvr>
                                    </p:animEffect>
                                    <p:animScale>
                                      <p:cBhvr>
                                        <p:cTn id="59" dur="250" autoRev="1" fill="hold"/>
                                        <p:tgtEl>
                                          <p:spTgt spid="9"/>
                                        </p:tgtEl>
                                      </p:cBhvr>
                                      <p:by x="105000" y="105000"/>
                                    </p:animScale>
                                  </p:childTnLst>
                                </p:cTn>
                              </p:par>
                              <p:par>
                                <p:cTn id="60" presetID="1" presetClass="emph" presetSubtype="2" fill="hold" nodeType="withEffect">
                                  <p:stCondLst>
                                    <p:cond delay="0"/>
                                  </p:stCondLst>
                                  <p:childTnLst>
                                    <p:animClr clrSpc="rgb" dir="cw">
                                      <p:cBhvr>
                                        <p:cTn id="61" dur="1500" fill="hold"/>
                                        <p:tgtEl>
                                          <p:spTgt spid="9"/>
                                        </p:tgtEl>
                                        <p:attrNameLst>
                                          <p:attrName>fillcolor</p:attrName>
                                        </p:attrNameLst>
                                      </p:cBhvr>
                                      <p:to>
                                        <a:srgbClr val="FF0000"/>
                                      </p:to>
                                    </p:animClr>
                                    <p:set>
                                      <p:cBhvr>
                                        <p:cTn id="62" dur="1500" fill="hold"/>
                                        <p:tgtEl>
                                          <p:spTgt spid="9"/>
                                        </p:tgtEl>
                                        <p:attrNameLst>
                                          <p:attrName>fill.type</p:attrName>
                                        </p:attrNameLst>
                                      </p:cBhvr>
                                      <p:to>
                                        <p:strVal val="solid"/>
                                      </p:to>
                                    </p:set>
                                    <p:set>
                                      <p:cBhvr>
                                        <p:cTn id="63" dur="1500" fill="hold"/>
                                        <p:tgtEl>
                                          <p:spTgt spid="9"/>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64" restart="whenNotActive" fill="hold" evtFilter="cancelBubble" nodeType="interactiveSeq">
                <p:stCondLst>
                  <p:cond evt="onClick" delay="0">
                    <p:tgtEl>
                      <p:spTgt spid="10"/>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750" fill="hold"/>
                                        <p:tgtEl>
                                          <p:spTgt spid="10"/>
                                        </p:tgtEl>
                                        <p:attrNameLst>
                                          <p:attrName>fillcolor</p:attrName>
                                        </p:attrNameLst>
                                      </p:cBhvr>
                                      <p:to>
                                        <a:srgbClr val="FFC000"/>
                                      </p:to>
                                    </p:animClr>
                                    <p:set>
                                      <p:cBhvr>
                                        <p:cTn id="69" dur="750" fill="hold"/>
                                        <p:tgtEl>
                                          <p:spTgt spid="10"/>
                                        </p:tgtEl>
                                        <p:attrNameLst>
                                          <p:attrName>fill.type</p:attrName>
                                        </p:attrNameLst>
                                      </p:cBhvr>
                                      <p:to>
                                        <p:strVal val="solid"/>
                                      </p:to>
                                    </p:set>
                                    <p:set>
                                      <p:cBhvr>
                                        <p:cTn id="70" dur="750" fill="hold"/>
                                        <p:tgtEl>
                                          <p:spTgt spid="10"/>
                                        </p:tgtEl>
                                        <p:attrNameLst>
                                          <p:attrName>fill.on</p:attrName>
                                        </p:attrNameLst>
                                      </p:cBhvr>
                                      <p:to>
                                        <p:strVal val="true"/>
                                      </p:to>
                                    </p:set>
                                  </p:childTnLst>
                                </p:cTn>
                              </p:par>
                            </p:childTnLst>
                          </p:cTn>
                        </p:par>
                        <p:par>
                          <p:cTn id="71" fill="hold">
                            <p:stCondLst>
                              <p:cond delay="750"/>
                            </p:stCondLst>
                            <p:childTnLst>
                              <p:par>
                                <p:cTn id="72" presetID="64" presetClass="path" presetSubtype="0" accel="50000" decel="50000" fill="hold" nodeType="afterEffect">
                                  <p:stCondLst>
                                    <p:cond delay="0"/>
                                  </p:stCondLst>
                                  <p:childTnLst>
                                    <p:animMotion origin="layout" path="M 0 -1.85185E-6 L -0.01589 -0.22523 " pathEditMode="relative" rAng="0" ptsTypes="AA">
                                      <p:cBhvr>
                                        <p:cTn id="73" dur="500" fill="hold"/>
                                        <p:tgtEl>
                                          <p:spTgt spid="7"/>
                                        </p:tgtEl>
                                        <p:attrNameLst>
                                          <p:attrName>ppt_x</p:attrName>
                                          <p:attrName>ppt_y</p:attrName>
                                        </p:attrNameLst>
                                      </p:cBhvr>
                                      <p:rCtr x="-794" y="-11273"/>
                                    </p:animMotion>
                                  </p:childTnLst>
                                  <p:subTnLst>
                                    <p:audio>
                                      <p:cMediaNode>
                                        <p:cTn display="0" masterRel="sameClick">
                                          <p:stCondLst>
                                            <p:cond evt="begin" delay="0">
                                              <p:tn val="72"/>
                                            </p:cond>
                                          </p:stCondLst>
                                          <p:endCondLst>
                                            <p:cond evt="onStopAudio" delay="0">
                                              <p:tgtEl>
                                                <p:sldTgt/>
                                              </p:tgtEl>
                                            </p:cond>
                                          </p:endCondLst>
                                        </p:cTn>
                                        <p:tgtEl>
                                          <p:sndTgt r:embed="rId2" name="sut.wav"/>
                                        </p:tgtEl>
                                      </p:cMediaNode>
                                    </p:audio>
                                  </p:subTnLst>
                                </p:cTn>
                              </p:par>
                              <p:par>
                                <p:cTn id="74" presetID="6" presetClass="emph" presetSubtype="0" fill="hold" nodeType="withEffect">
                                  <p:stCondLst>
                                    <p:cond delay="0"/>
                                  </p:stCondLst>
                                  <p:childTnLst>
                                    <p:animScale>
                                      <p:cBhvr>
                                        <p:cTn id="75" dur="500" fill="hold"/>
                                        <p:tgtEl>
                                          <p:spTgt spid="7"/>
                                        </p:tgtEl>
                                      </p:cBhvr>
                                      <p:by x="50000" y="50000"/>
                                    </p:animScale>
                                  </p:childTnLst>
                                </p:cTn>
                              </p:par>
                              <p:par>
                                <p:cTn id="76" presetID="8" presetClass="emph" presetSubtype="0" fill="hold" nodeType="withEffect">
                                  <p:stCondLst>
                                    <p:cond delay="0"/>
                                  </p:stCondLst>
                                  <p:childTnLst>
                                    <p:animRot by="21600000">
                                      <p:cBhvr>
                                        <p:cTn id="77" dur="500" fill="hold"/>
                                        <p:tgtEl>
                                          <p:spTgt spid="7"/>
                                        </p:tgtEl>
                                        <p:attrNameLst>
                                          <p:attrName>r</p:attrName>
                                        </p:attrNameLst>
                                      </p:cBhvr>
                                    </p:animRot>
                                  </p:childTnLst>
                                </p:cTn>
                              </p:par>
                              <p:par>
                                <p:cTn id="78" presetID="63" presetClass="path" presetSubtype="0" accel="50000" decel="50000" fill="hold" nodeType="withEffect">
                                  <p:stCondLst>
                                    <p:cond delay="0"/>
                                  </p:stCondLst>
                                  <p:childTnLst>
                                    <p:animMotion origin="layout" path="M 0 -1.48148E-6 L 0.17578 -0.02592 " pathEditMode="relative" rAng="0" ptsTypes="AA">
                                      <p:cBhvr>
                                        <p:cTn id="79" dur="500" fill="hold"/>
                                        <p:tgtEl>
                                          <p:spTgt spid="4"/>
                                        </p:tgtEl>
                                        <p:attrNameLst>
                                          <p:attrName>ppt_x</p:attrName>
                                          <p:attrName>ppt_y</p:attrName>
                                        </p:attrNameLst>
                                      </p:cBhvr>
                                      <p:rCtr x="8789" y="-1296"/>
                                    </p:animMotion>
                                  </p:childTnLst>
                                </p:cTn>
                              </p:par>
                              <p:par>
                                <p:cTn id="80" presetID="8" presetClass="emph" presetSubtype="0" fill="hold" nodeType="withEffect">
                                  <p:stCondLst>
                                    <p:cond delay="0"/>
                                  </p:stCondLst>
                                  <p:childTnLst>
                                    <p:animRot by="1800000">
                                      <p:cBhvr>
                                        <p:cTn id="81" dur="500" fill="hold"/>
                                        <p:tgtEl>
                                          <p:spTgt spid="4"/>
                                        </p:tgtEl>
                                        <p:attrNameLst>
                                          <p:attrName>r</p:attrName>
                                        </p:attrNameLst>
                                      </p:cBhvr>
                                    </p:animRot>
                                  </p:childTnLst>
                                </p:cTn>
                              </p:par>
                            </p:childTnLst>
                          </p:cTn>
                        </p:par>
                        <p:par>
                          <p:cTn id="82" fill="hold">
                            <p:stCondLst>
                              <p:cond delay="1250"/>
                            </p:stCondLst>
                            <p:childTnLst>
                              <p:par>
                                <p:cTn id="83" presetID="1" presetClass="exit" presetSubtype="0" fill="hold" nodeType="afterEffect">
                                  <p:stCondLst>
                                    <p:cond delay="0"/>
                                  </p:stCondLst>
                                  <p:childTnLst>
                                    <p:set>
                                      <p:cBhvr>
                                        <p:cTn id="84" dur="1" fill="hold">
                                          <p:stCondLst>
                                            <p:cond delay="0"/>
                                          </p:stCondLst>
                                        </p:cTn>
                                        <p:tgtEl>
                                          <p:spTgt spid="4"/>
                                        </p:tgtEl>
                                        <p:attrNameLst>
                                          <p:attrName>style.visibility</p:attrName>
                                        </p:attrNameLst>
                                      </p:cBhvr>
                                      <p:to>
                                        <p:strVal val="hidden"/>
                                      </p:to>
                                    </p:set>
                                  </p:childTnLst>
                                </p:cTn>
                              </p:par>
                              <p:par>
                                <p:cTn id="85" presetID="1" presetClass="entr" presetSubtype="0" fill="hold" nodeType="withEffect">
                                  <p:stCondLst>
                                    <p:cond delay="0"/>
                                  </p:stCondLst>
                                  <p:childTnLst>
                                    <p:set>
                                      <p:cBhvr>
                                        <p:cTn id="86"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5" name="sai.wav"/>
                                        </p:tgtEl>
                                      </p:cMediaNode>
                                    </p:audio>
                                  </p:subTnLst>
                                </p:cTn>
                              </p:par>
                            </p:childTnLst>
                          </p:cTn>
                        </p:par>
                        <p:par>
                          <p:cTn id="87" fill="hold">
                            <p:stCondLst>
                              <p:cond delay="1250"/>
                            </p:stCondLst>
                            <p:childTnLst>
                              <p:par>
                                <p:cTn id="88" presetID="26" presetClass="emph" presetSubtype="0" repeatCount="3000" fill="hold" nodeType="afterEffect">
                                  <p:stCondLst>
                                    <p:cond delay="0"/>
                                  </p:stCondLst>
                                  <p:childTnLst>
                                    <p:animEffect transition="out" filter="fade">
                                      <p:cBhvr>
                                        <p:cTn id="89" dur="500" tmFilter="0, 0; .2, .5; .8, .5; 1, 0"/>
                                        <p:tgtEl>
                                          <p:spTgt spid="9"/>
                                        </p:tgtEl>
                                      </p:cBhvr>
                                    </p:animEffect>
                                    <p:animScale>
                                      <p:cBhvr>
                                        <p:cTn id="90" dur="250" autoRev="1" fill="hold"/>
                                        <p:tgtEl>
                                          <p:spTgt spid="9"/>
                                        </p:tgtEl>
                                      </p:cBhvr>
                                      <p:by x="105000" y="105000"/>
                                    </p:animScale>
                                  </p:childTnLst>
                                </p:cTn>
                              </p:par>
                              <p:par>
                                <p:cTn id="91" presetID="1" presetClass="emph" presetSubtype="2" fill="hold" nodeType="withEffect">
                                  <p:stCondLst>
                                    <p:cond delay="0"/>
                                  </p:stCondLst>
                                  <p:childTnLst>
                                    <p:animClr clrSpc="rgb" dir="cw">
                                      <p:cBhvr>
                                        <p:cTn id="92" dur="1250" fill="hold"/>
                                        <p:tgtEl>
                                          <p:spTgt spid="9"/>
                                        </p:tgtEl>
                                        <p:attrNameLst>
                                          <p:attrName>fillcolor</p:attrName>
                                        </p:attrNameLst>
                                      </p:cBhvr>
                                      <p:to>
                                        <a:srgbClr val="FF0000"/>
                                      </p:to>
                                    </p:animClr>
                                    <p:set>
                                      <p:cBhvr>
                                        <p:cTn id="93" dur="1250" fill="hold"/>
                                        <p:tgtEl>
                                          <p:spTgt spid="9"/>
                                        </p:tgtEl>
                                        <p:attrNameLst>
                                          <p:attrName>fill.type</p:attrName>
                                        </p:attrNameLst>
                                      </p:cBhvr>
                                      <p:to>
                                        <p:strVal val="solid"/>
                                      </p:to>
                                    </p:set>
                                    <p:set>
                                      <p:cBhvr>
                                        <p:cTn id="94" dur="1250" fill="hold"/>
                                        <p:tgtEl>
                                          <p:spTgt spid="9"/>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5" restart="whenNotActive" fill="hold" evtFilter="cancelBubble" nodeType="interactiveSeq">
                <p:stCondLst>
                  <p:cond evt="onClick" delay="0">
                    <p:tgtEl>
                      <p:spTgt spid="12"/>
                    </p:tgtEl>
                  </p:cond>
                </p:stCondLst>
                <p:endSync evt="end" delay="0">
                  <p:rtn val="all"/>
                </p:endSync>
                <p:childTnLst>
                  <p:par>
                    <p:cTn id="96" fill="hold">
                      <p:stCondLst>
                        <p:cond delay="0"/>
                      </p:stCondLst>
                      <p:childTnLst>
                        <p:par>
                          <p:cTn id="97" fill="hold">
                            <p:stCondLst>
                              <p:cond delay="0"/>
                            </p:stCondLst>
                            <p:childTnLst>
                              <p:par>
                                <p:cTn id="98" presetID="1" presetClass="emph" presetSubtype="2" fill="hold" nodeType="clickEffect">
                                  <p:stCondLst>
                                    <p:cond delay="0"/>
                                  </p:stCondLst>
                                  <p:childTnLst>
                                    <p:animClr clrSpc="rgb" dir="cw">
                                      <p:cBhvr>
                                        <p:cTn id="99" dur="750" fill="hold"/>
                                        <p:tgtEl>
                                          <p:spTgt spid="12"/>
                                        </p:tgtEl>
                                        <p:attrNameLst>
                                          <p:attrName>fillcolor</p:attrName>
                                        </p:attrNameLst>
                                      </p:cBhvr>
                                      <p:to>
                                        <a:srgbClr val="FFC000"/>
                                      </p:to>
                                    </p:animClr>
                                    <p:set>
                                      <p:cBhvr>
                                        <p:cTn id="100" dur="750" fill="hold"/>
                                        <p:tgtEl>
                                          <p:spTgt spid="12"/>
                                        </p:tgtEl>
                                        <p:attrNameLst>
                                          <p:attrName>fill.type</p:attrName>
                                        </p:attrNameLst>
                                      </p:cBhvr>
                                      <p:to>
                                        <p:strVal val="solid"/>
                                      </p:to>
                                    </p:set>
                                    <p:set>
                                      <p:cBhvr>
                                        <p:cTn id="101" dur="750" fill="hold"/>
                                        <p:tgtEl>
                                          <p:spTgt spid="12"/>
                                        </p:tgtEl>
                                        <p:attrNameLst>
                                          <p:attrName>fill.on</p:attrName>
                                        </p:attrNameLst>
                                      </p:cBhvr>
                                      <p:to>
                                        <p:strVal val="true"/>
                                      </p:to>
                                    </p:set>
                                  </p:childTnLst>
                                </p:cTn>
                              </p:par>
                            </p:childTnLst>
                          </p:cTn>
                        </p:par>
                        <p:par>
                          <p:cTn id="102" fill="hold">
                            <p:stCondLst>
                              <p:cond delay="750"/>
                            </p:stCondLst>
                            <p:childTnLst>
                              <p:par>
                                <p:cTn id="103" presetID="64" presetClass="path" presetSubtype="0" accel="50000" decel="50000" fill="hold" nodeType="afterEffect">
                                  <p:stCondLst>
                                    <p:cond delay="0"/>
                                  </p:stCondLst>
                                  <p:childTnLst>
                                    <p:animMotion origin="layout" path="M 0 -1.85185E-6 L -0.17643 -0.44676 " pathEditMode="relative" rAng="0" ptsTypes="AA">
                                      <p:cBhvr>
                                        <p:cTn id="104" dur="500" fill="hold"/>
                                        <p:tgtEl>
                                          <p:spTgt spid="7"/>
                                        </p:tgtEl>
                                        <p:attrNameLst>
                                          <p:attrName>ppt_x</p:attrName>
                                          <p:attrName>ppt_y</p:attrName>
                                        </p:attrNameLst>
                                      </p:cBhvr>
                                      <p:rCtr x="-8880" y="-21736"/>
                                    </p:animMotion>
                                  </p:childTnLst>
                                  <p:subTnLst>
                                    <p:audio>
                                      <p:cMediaNode>
                                        <p:cTn display="0" masterRel="sameClick">
                                          <p:stCondLst>
                                            <p:cond evt="begin" delay="0">
                                              <p:tn val="103"/>
                                            </p:cond>
                                          </p:stCondLst>
                                          <p:endCondLst>
                                            <p:cond evt="onStopAudio" delay="0">
                                              <p:tgtEl>
                                                <p:sldTgt/>
                                              </p:tgtEl>
                                            </p:cond>
                                          </p:endCondLst>
                                        </p:cTn>
                                        <p:tgtEl>
                                          <p:sndTgt r:embed="rId2" name="sut.wav"/>
                                        </p:tgtEl>
                                      </p:cMediaNode>
                                    </p:audio>
                                  </p:subTnLst>
                                </p:cTn>
                              </p:par>
                              <p:par>
                                <p:cTn id="105" presetID="42" presetClass="path" presetSubtype="0" accel="50000" decel="50000" fill="hold" nodeType="withEffect">
                                  <p:stCondLst>
                                    <p:cond delay="500"/>
                                  </p:stCondLst>
                                  <p:childTnLst>
                                    <p:animMotion origin="layout" path="M -0.17643 -0.44676 L -0.17422 -0.22824 " pathEditMode="relative" rAng="0" ptsTypes="AA">
                                      <p:cBhvr>
                                        <p:cTn id="106" dur="250" fill="hold"/>
                                        <p:tgtEl>
                                          <p:spTgt spid="7"/>
                                        </p:tgtEl>
                                        <p:attrNameLst>
                                          <p:attrName>ppt_x</p:attrName>
                                          <p:attrName>ppt_y</p:attrName>
                                        </p:attrNameLst>
                                      </p:cBhvr>
                                      <p:rCtr x="104" y="10926"/>
                                    </p:animMotion>
                                  </p:childTnLst>
                                </p:cTn>
                              </p:par>
                              <p:par>
                                <p:cTn id="107" presetID="6" presetClass="emph" presetSubtype="0" fill="hold" nodeType="withEffect">
                                  <p:stCondLst>
                                    <p:cond delay="0"/>
                                  </p:stCondLst>
                                  <p:childTnLst>
                                    <p:animScale>
                                      <p:cBhvr>
                                        <p:cTn id="108" dur="500" fill="hold"/>
                                        <p:tgtEl>
                                          <p:spTgt spid="7"/>
                                        </p:tgtEl>
                                      </p:cBhvr>
                                      <p:by x="50000" y="50000"/>
                                    </p:animScale>
                                  </p:childTnLst>
                                </p:cTn>
                              </p:par>
                              <p:par>
                                <p:cTn id="109" presetID="8" presetClass="emph" presetSubtype="0" fill="hold" nodeType="withEffect">
                                  <p:stCondLst>
                                    <p:cond delay="0"/>
                                  </p:stCondLst>
                                  <p:childTnLst>
                                    <p:animRot by="1800000">
                                      <p:cBhvr>
                                        <p:cTn id="110" dur="500" fill="hold"/>
                                        <p:tgtEl>
                                          <p:spTgt spid="7"/>
                                        </p:tgtEl>
                                        <p:attrNameLst>
                                          <p:attrName>r</p:attrName>
                                        </p:attrNameLst>
                                      </p:cBhvr>
                                    </p:animRot>
                                  </p:childTnLst>
                                </p:cTn>
                              </p:par>
                              <p:par>
                                <p:cTn id="111" presetID="63" presetClass="path" presetSubtype="0" accel="50000" decel="50000" fill="hold" nodeType="withEffect">
                                  <p:stCondLst>
                                    <p:cond delay="0"/>
                                  </p:stCondLst>
                                  <p:childTnLst>
                                    <p:animMotion origin="layout" path="M 0 -1.48148E-6 L 0.17734 -0.02592 " pathEditMode="relative" rAng="0" ptsTypes="AA">
                                      <p:cBhvr>
                                        <p:cTn id="112" dur="500" fill="hold"/>
                                        <p:tgtEl>
                                          <p:spTgt spid="4"/>
                                        </p:tgtEl>
                                        <p:attrNameLst>
                                          <p:attrName>ppt_x</p:attrName>
                                          <p:attrName>ppt_y</p:attrName>
                                        </p:attrNameLst>
                                      </p:cBhvr>
                                      <p:rCtr x="8867" y="-1296"/>
                                    </p:animMotion>
                                  </p:childTnLst>
                                </p:cTn>
                              </p:par>
                              <p:par>
                                <p:cTn id="113" presetID="8" presetClass="emph" presetSubtype="0" fill="hold" nodeType="withEffect">
                                  <p:stCondLst>
                                    <p:cond delay="0"/>
                                  </p:stCondLst>
                                  <p:childTnLst>
                                    <p:animRot by="1800000">
                                      <p:cBhvr>
                                        <p:cTn id="114" dur="500" fill="hold"/>
                                        <p:tgtEl>
                                          <p:spTgt spid="4"/>
                                        </p:tgtEl>
                                        <p:attrNameLst>
                                          <p:attrName>r</p:attrName>
                                        </p:attrNameLst>
                                      </p:cBhvr>
                                    </p:animRot>
                                  </p:childTnLst>
                                </p:cTn>
                              </p:par>
                              <p:par>
                                <p:cTn id="115" presetID="1" presetClass="exit" presetSubtype="0" fill="hold" nodeType="withEffect">
                                  <p:stCondLst>
                                    <p:cond delay="500"/>
                                  </p:stCondLst>
                                  <p:childTnLst>
                                    <p:set>
                                      <p:cBhvr>
                                        <p:cTn id="116" dur="1" fill="hold">
                                          <p:stCondLst>
                                            <p:cond delay="0"/>
                                          </p:stCondLst>
                                        </p:cTn>
                                        <p:tgtEl>
                                          <p:spTgt spid="4"/>
                                        </p:tgtEl>
                                        <p:attrNameLst>
                                          <p:attrName>style.visibility</p:attrName>
                                        </p:attrNameLst>
                                      </p:cBhvr>
                                      <p:to>
                                        <p:strVal val="hidden"/>
                                      </p:to>
                                    </p:set>
                                  </p:childTnLst>
                                </p:cTn>
                              </p:par>
                              <p:par>
                                <p:cTn id="117" presetID="1" presetClass="entr" presetSubtype="0" fill="hold" nodeType="withEffect">
                                  <p:stCondLst>
                                    <p:cond delay="500"/>
                                  </p:stCondLst>
                                  <p:childTnLst>
                                    <p:set>
                                      <p:cBhvr>
                                        <p:cTn id="118"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5" name="sai.wav"/>
                                        </p:tgtEl>
                                      </p:cMediaNode>
                                    </p:audio>
                                  </p:subTnLst>
                                </p:cTn>
                              </p:par>
                            </p:childTnLst>
                          </p:cTn>
                        </p:par>
                        <p:par>
                          <p:cTn id="119" fill="hold">
                            <p:stCondLst>
                              <p:cond delay="1500"/>
                            </p:stCondLst>
                            <p:childTnLst>
                              <p:par>
                                <p:cTn id="120" presetID="26" presetClass="emph" presetSubtype="0" repeatCount="3000" fill="hold" nodeType="afterEffect">
                                  <p:stCondLst>
                                    <p:cond delay="0"/>
                                  </p:stCondLst>
                                  <p:childTnLst>
                                    <p:animEffect transition="out" filter="fade">
                                      <p:cBhvr>
                                        <p:cTn id="121" dur="500" tmFilter="0, 0; .2, .5; .8, .5; 1, 0"/>
                                        <p:tgtEl>
                                          <p:spTgt spid="9"/>
                                        </p:tgtEl>
                                      </p:cBhvr>
                                    </p:animEffect>
                                    <p:animScale>
                                      <p:cBhvr>
                                        <p:cTn id="122" dur="250" autoRev="1" fill="hold"/>
                                        <p:tgtEl>
                                          <p:spTgt spid="9"/>
                                        </p:tgtEl>
                                      </p:cBhvr>
                                      <p:by x="105000" y="105000"/>
                                    </p:animScale>
                                  </p:childTnLst>
                                </p:cTn>
                              </p:par>
                              <p:par>
                                <p:cTn id="123" presetID="1" presetClass="emph" presetSubtype="2" fill="hold" nodeType="withEffect">
                                  <p:stCondLst>
                                    <p:cond delay="0"/>
                                  </p:stCondLst>
                                  <p:childTnLst>
                                    <p:animClr clrSpc="rgb" dir="cw">
                                      <p:cBhvr>
                                        <p:cTn id="124" dur="1500" fill="hold"/>
                                        <p:tgtEl>
                                          <p:spTgt spid="9"/>
                                        </p:tgtEl>
                                        <p:attrNameLst>
                                          <p:attrName>fillcolor</p:attrName>
                                        </p:attrNameLst>
                                      </p:cBhvr>
                                      <p:to>
                                        <a:srgbClr val="FF0000"/>
                                      </p:to>
                                    </p:animClr>
                                    <p:set>
                                      <p:cBhvr>
                                        <p:cTn id="125" dur="1500" fill="hold"/>
                                        <p:tgtEl>
                                          <p:spTgt spid="9"/>
                                        </p:tgtEl>
                                        <p:attrNameLst>
                                          <p:attrName>fill.type</p:attrName>
                                        </p:attrNameLst>
                                      </p:cBhvr>
                                      <p:to>
                                        <p:strVal val="solid"/>
                                      </p:to>
                                    </p:set>
                                    <p:set>
                                      <p:cBhvr>
                                        <p:cTn id="126" dur="1500" fill="hold"/>
                                        <p:tgtEl>
                                          <p:spTgt spid="9"/>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giu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516" y="1573966"/>
            <a:ext cx="1892972" cy="2514818"/>
          </a:xfrm>
          <a:prstGeom prst="rect">
            <a:avLst/>
          </a:prstGeom>
        </p:spPr>
      </p:pic>
      <p:pic>
        <p:nvPicPr>
          <p:cNvPr id="5" name="tha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90487" y="1244172"/>
            <a:ext cx="1892972" cy="2944623"/>
          </a:xfrm>
          <a:prstGeom prst="rect">
            <a:avLst/>
          </a:prstGeom>
        </p:spPr>
      </p:pic>
      <p:pic>
        <p:nvPicPr>
          <p:cNvPr id="6" name="thua"/>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05220" y="1892470"/>
            <a:ext cx="1170534" cy="2121593"/>
          </a:xfrm>
          <a:prstGeom prst="rect">
            <a:avLst/>
          </a:prstGeom>
        </p:spPr>
      </p:pic>
      <p:pic>
        <p:nvPicPr>
          <p:cNvPr id="7" name="bo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00478" y="5170240"/>
            <a:ext cx="887045" cy="887045"/>
          </a:xfrm>
          <a:prstGeom prst="rect">
            <a:avLst/>
          </a:prstGeom>
        </p:spPr>
      </p:pic>
      <p:sp>
        <p:nvSpPr>
          <p:cNvPr id="8" name="cauhoi"/>
          <p:cNvSpPr/>
          <p:nvPr/>
        </p:nvSpPr>
        <p:spPr>
          <a:xfrm>
            <a:off x="160019" y="5580992"/>
            <a:ext cx="17967960" cy="15577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200" b="1" noProof="1">
                <a:solidFill>
                  <a:schemeClr val="tx1"/>
                </a:solidFill>
                <a:latin typeface="Arial" panose="020B0604020202020204" pitchFamily="34" charset="0"/>
                <a:cs typeface="Arial" panose="020B0604020202020204" pitchFamily="34" charset="0"/>
              </a:rPr>
              <a:t>Câu </a:t>
            </a:r>
            <a:r>
              <a:rPr lang="en-US" sz="4200" b="1" noProof="1" smtClean="0">
                <a:solidFill>
                  <a:schemeClr val="tx1"/>
                </a:solidFill>
                <a:latin typeface="Arial" panose="020B0604020202020204" pitchFamily="34" charset="0"/>
                <a:cs typeface="Arial" panose="020B0604020202020204" pitchFamily="34" charset="0"/>
              </a:rPr>
              <a:t>3: </a:t>
            </a:r>
            <a:r>
              <a:rPr lang="fr-FR" sz="4200" dirty="0" err="1">
                <a:solidFill>
                  <a:schemeClr val="tx1"/>
                </a:solidFill>
                <a:latin typeface="Arial" panose="020B0604020202020204" pitchFamily="34" charset="0"/>
                <a:cs typeface="Arial" panose="020B0604020202020204" pitchFamily="34" charset="0"/>
              </a:rPr>
              <a:t>Hệ</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số</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cao</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nhất</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của</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đa</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thức</a:t>
            </a:r>
            <a:r>
              <a:rPr lang="fr-FR" sz="4200" dirty="0">
                <a:solidFill>
                  <a:schemeClr val="tx1"/>
                </a:solidFill>
                <a:latin typeface="Arial" panose="020B0604020202020204" pitchFamily="34" charset="0"/>
                <a:cs typeface="Arial" panose="020B0604020202020204" pitchFamily="34" charset="0"/>
              </a:rPr>
              <a:t> 5x</a:t>
            </a:r>
            <a:r>
              <a:rPr lang="fr-FR" sz="4200" baseline="30000" dirty="0">
                <a:solidFill>
                  <a:schemeClr val="tx1"/>
                </a:solidFill>
                <a:latin typeface="Arial" panose="020B0604020202020204" pitchFamily="34" charset="0"/>
                <a:cs typeface="Arial" panose="020B0604020202020204" pitchFamily="34" charset="0"/>
              </a:rPr>
              <a:t>6</a:t>
            </a:r>
            <a:r>
              <a:rPr lang="fr-FR" sz="4200" dirty="0">
                <a:solidFill>
                  <a:schemeClr val="tx1"/>
                </a:solidFill>
                <a:latin typeface="Arial" panose="020B0604020202020204" pitchFamily="34" charset="0"/>
                <a:cs typeface="Arial" panose="020B0604020202020204" pitchFamily="34" charset="0"/>
              </a:rPr>
              <a:t> + 6x</a:t>
            </a:r>
            <a:r>
              <a:rPr lang="fr-FR" sz="4200" baseline="30000" dirty="0">
                <a:solidFill>
                  <a:schemeClr val="tx1"/>
                </a:solidFill>
                <a:latin typeface="Arial" panose="020B0604020202020204" pitchFamily="34" charset="0"/>
                <a:cs typeface="Arial" panose="020B0604020202020204" pitchFamily="34" charset="0"/>
              </a:rPr>
              <a:t>5</a:t>
            </a:r>
            <a:r>
              <a:rPr lang="fr-FR" sz="4200" dirty="0">
                <a:solidFill>
                  <a:schemeClr val="tx1"/>
                </a:solidFill>
                <a:latin typeface="Arial" panose="020B0604020202020204" pitchFamily="34" charset="0"/>
                <a:cs typeface="Arial" panose="020B0604020202020204" pitchFamily="34" charset="0"/>
              </a:rPr>
              <a:t> + x</a:t>
            </a:r>
            <a:r>
              <a:rPr lang="fr-FR" sz="4200" baseline="30000" dirty="0">
                <a:solidFill>
                  <a:schemeClr val="tx1"/>
                </a:solidFill>
                <a:latin typeface="Arial" panose="020B0604020202020204" pitchFamily="34" charset="0"/>
                <a:cs typeface="Arial" panose="020B0604020202020204" pitchFamily="34" charset="0"/>
              </a:rPr>
              <a:t>4</a:t>
            </a:r>
            <a:r>
              <a:rPr lang="fr-FR" sz="4200" dirty="0">
                <a:solidFill>
                  <a:schemeClr val="tx1"/>
                </a:solidFill>
                <a:latin typeface="Arial" panose="020B0604020202020204" pitchFamily="34" charset="0"/>
                <a:cs typeface="Arial" panose="020B0604020202020204" pitchFamily="34" charset="0"/>
              </a:rPr>
              <a:t> - 3x</a:t>
            </a:r>
            <a:r>
              <a:rPr lang="fr-FR" sz="4200" baseline="30000" dirty="0">
                <a:solidFill>
                  <a:schemeClr val="tx1"/>
                </a:solidFill>
                <a:latin typeface="Arial" panose="020B0604020202020204" pitchFamily="34" charset="0"/>
                <a:cs typeface="Arial" panose="020B0604020202020204" pitchFamily="34" charset="0"/>
              </a:rPr>
              <a:t>2</a:t>
            </a:r>
            <a:r>
              <a:rPr lang="fr-FR" sz="4200" dirty="0">
                <a:solidFill>
                  <a:schemeClr val="tx1"/>
                </a:solidFill>
                <a:latin typeface="Arial" panose="020B0604020202020204" pitchFamily="34" charset="0"/>
                <a:cs typeface="Arial" panose="020B0604020202020204" pitchFamily="34" charset="0"/>
              </a:rPr>
              <a:t> + </a:t>
            </a:r>
            <a:r>
              <a:rPr lang="fr-FR" sz="4200" dirty="0" smtClean="0">
                <a:solidFill>
                  <a:schemeClr val="tx1"/>
                </a:solidFill>
                <a:latin typeface="Arial" panose="020B0604020202020204" pitchFamily="34" charset="0"/>
                <a:cs typeface="Arial" panose="020B0604020202020204" pitchFamily="34" charset="0"/>
              </a:rPr>
              <a:t>7 ?</a:t>
            </a:r>
            <a:endParaRPr lang="en-US" sz="4200" dirty="0">
              <a:solidFill>
                <a:schemeClr val="tx1"/>
              </a:solidFill>
              <a:latin typeface="Arial" panose="020B0604020202020204" pitchFamily="34" charset="0"/>
              <a:cs typeface="Arial" panose="020B0604020202020204" pitchFamily="34" charset="0"/>
            </a:endParaRPr>
          </a:p>
        </p:txBody>
      </p:sp>
      <p:sp>
        <p:nvSpPr>
          <p:cNvPr id="9" name="1"/>
          <p:cNvSpPr/>
          <p:nvPr/>
        </p:nvSpPr>
        <p:spPr>
          <a:xfrm>
            <a:off x="160019"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A. </a:t>
            </a:r>
            <a:r>
              <a:rPr lang="en-US" sz="4200" noProof="1" smtClean="0">
                <a:solidFill>
                  <a:prstClr val="white"/>
                </a:solidFill>
                <a:latin typeface="Arial" panose="020B0604020202020204" pitchFamily="34" charset="0"/>
                <a:cs typeface="Arial" panose="020B0604020202020204" pitchFamily="34" charset="0"/>
              </a:rPr>
              <a:t>6</a:t>
            </a:r>
            <a:endParaRPr lang="vi-VN" sz="4200" noProof="1">
              <a:solidFill>
                <a:prstClr val="white"/>
              </a:solidFill>
              <a:latin typeface="Arial" panose="020B0604020202020204" pitchFamily="34" charset="0"/>
              <a:cs typeface="Arial" panose="020B0604020202020204" pitchFamily="34" charset="0"/>
            </a:endParaRPr>
          </a:p>
        </p:txBody>
      </p:sp>
      <p:sp>
        <p:nvSpPr>
          <p:cNvPr id="10" name="3"/>
          <p:cNvSpPr/>
          <p:nvPr/>
        </p:nvSpPr>
        <p:spPr>
          <a:xfrm>
            <a:off x="160018" y="882689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C. </a:t>
            </a:r>
            <a:r>
              <a:rPr lang="en-US" sz="4200" noProof="1" smtClean="0">
                <a:solidFill>
                  <a:prstClr val="white"/>
                </a:solidFill>
                <a:latin typeface="Arial" panose="020B0604020202020204" pitchFamily="34" charset="0"/>
                <a:cs typeface="Arial" panose="020B0604020202020204" pitchFamily="34" charset="0"/>
              </a:rPr>
              <a:t>4</a:t>
            </a:r>
            <a:endParaRPr lang="vi-VN" sz="4200" noProof="1">
              <a:solidFill>
                <a:prstClr val="white"/>
              </a:solidFill>
              <a:latin typeface="Arial" panose="020B0604020202020204" pitchFamily="34" charset="0"/>
              <a:cs typeface="Arial" panose="020B0604020202020204" pitchFamily="34" charset="0"/>
            </a:endParaRPr>
          </a:p>
        </p:txBody>
      </p:sp>
      <p:sp>
        <p:nvSpPr>
          <p:cNvPr id="11" name="2"/>
          <p:cNvSpPr/>
          <p:nvPr/>
        </p:nvSpPr>
        <p:spPr>
          <a:xfrm>
            <a:off x="9587521"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B. </a:t>
            </a:r>
            <a:r>
              <a:rPr lang="en-US" sz="4200" noProof="1" smtClean="0">
                <a:solidFill>
                  <a:prstClr val="white"/>
                </a:solidFill>
                <a:latin typeface="Arial" panose="020B0604020202020204" pitchFamily="34" charset="0"/>
                <a:cs typeface="Arial" panose="020B0604020202020204" pitchFamily="34" charset="0"/>
              </a:rPr>
              <a:t>7</a:t>
            </a:r>
            <a:endParaRPr lang="vi-VN" sz="4200" noProof="1">
              <a:solidFill>
                <a:prstClr val="white"/>
              </a:solidFill>
              <a:latin typeface="Arial" panose="020B0604020202020204" pitchFamily="34" charset="0"/>
              <a:cs typeface="Arial" panose="020B0604020202020204" pitchFamily="34" charset="0"/>
            </a:endParaRPr>
          </a:p>
        </p:txBody>
      </p:sp>
      <p:sp>
        <p:nvSpPr>
          <p:cNvPr id="12" name="4"/>
          <p:cNvSpPr/>
          <p:nvPr/>
        </p:nvSpPr>
        <p:spPr>
          <a:xfrm>
            <a:off x="9587519" y="8792661"/>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D. </a:t>
            </a:r>
            <a:r>
              <a:rPr lang="en-US" sz="4200" noProof="1" smtClean="0">
                <a:solidFill>
                  <a:prstClr val="white"/>
                </a:solidFill>
                <a:latin typeface="Arial" panose="020B0604020202020204" pitchFamily="34" charset="0"/>
                <a:cs typeface="Arial" panose="020B0604020202020204" pitchFamily="34" charset="0"/>
              </a:rPr>
              <a:t>5</a:t>
            </a:r>
            <a:endParaRPr lang="vi-VN" sz="4200" noProof="1">
              <a:solidFill>
                <a:prstClr val="white"/>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398191" y="183376"/>
            <a:ext cx="4334631" cy="2121593"/>
          </a:xfrm>
          <a:prstGeom prst="rect">
            <a:avLst/>
          </a:prstGeom>
        </p:spPr>
      </p:pic>
    </p:spTree>
    <p:extLst>
      <p:ext uri="{BB962C8B-B14F-4D97-AF65-F5344CB8AC3E}">
        <p14:creationId xmlns:p14="http://schemas.microsoft.com/office/powerpoint/2010/main" val="4087113212"/>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750" fill="hold"/>
                                        <p:tgtEl>
                                          <p:spTgt spid="9"/>
                                        </p:tgtEl>
                                        <p:attrNameLst>
                                          <p:attrName>fillcolor</p:attrName>
                                        </p:attrNameLst>
                                      </p:cBhvr>
                                      <p:to>
                                        <a:srgbClr val="FFC000"/>
                                      </p:to>
                                    </p:animClr>
                                    <p:set>
                                      <p:cBhvr>
                                        <p:cTn id="7" dur="750" fill="hold"/>
                                        <p:tgtEl>
                                          <p:spTgt spid="9"/>
                                        </p:tgtEl>
                                        <p:attrNameLst>
                                          <p:attrName>fill.type</p:attrName>
                                        </p:attrNameLst>
                                      </p:cBhvr>
                                      <p:to>
                                        <p:strVal val="solid"/>
                                      </p:to>
                                    </p:set>
                                    <p:set>
                                      <p:cBhvr>
                                        <p:cTn id="8" dur="750" fill="hold"/>
                                        <p:tgtEl>
                                          <p:spTgt spid="9"/>
                                        </p:tgtEl>
                                        <p:attrNameLst>
                                          <p:attrName>fill.on</p:attrName>
                                        </p:attrNameLst>
                                      </p:cBhvr>
                                      <p:to>
                                        <p:strVal val="true"/>
                                      </p:to>
                                    </p:set>
                                  </p:childTnLst>
                                </p:cTn>
                              </p:par>
                            </p:childTnLst>
                          </p:cTn>
                        </p:par>
                        <p:par>
                          <p:cTn id="9" fill="hold">
                            <p:stCondLst>
                              <p:cond delay="750"/>
                            </p:stCondLst>
                            <p:childTnLst>
                              <p:par>
                                <p:cTn id="10" presetID="64" presetClass="path" presetSubtype="0" accel="50000" decel="50000" fill="hold" nodeType="afterEffect">
                                  <p:stCondLst>
                                    <p:cond delay="0"/>
                                  </p:stCondLst>
                                  <p:childTnLst>
                                    <p:animMotion origin="layout" path="M 0 -1.85185E-6 L -0.0332 -0.45 " pathEditMode="relative" rAng="0" ptsTypes="AA">
                                      <p:cBhvr>
                                        <p:cTn id="11" dur="500" fill="hold"/>
                                        <p:tgtEl>
                                          <p:spTgt spid="7"/>
                                        </p:tgtEl>
                                        <p:attrNameLst>
                                          <p:attrName>ppt_x</p:attrName>
                                          <p:attrName>ppt_y</p:attrName>
                                        </p:attrNameLst>
                                      </p:cBhvr>
                                      <p:rCtr x="-1667" y="-22500"/>
                                    </p:animMotion>
                                  </p:childTnLst>
                                  <p:subTnLst>
                                    <p:audio>
                                      <p:cMediaNode>
                                        <p:cTn display="0" masterRel="sameClick">
                                          <p:stCondLst>
                                            <p:cond evt="begin" delay="0">
                                              <p:tn val="10"/>
                                            </p:cond>
                                          </p:stCondLst>
                                          <p:endCondLst>
                                            <p:cond evt="onStopAudio" delay="0">
                                              <p:tgtEl>
                                                <p:sldTgt/>
                                              </p:tgtEl>
                                            </p:cond>
                                          </p:endCondLst>
                                        </p:cTn>
                                        <p:tgtEl>
                                          <p:sndTgt r:embed="rId2" name="sut.wav"/>
                                        </p:tgtEl>
                                      </p:cMediaNode>
                                    </p:audio>
                                  </p:subTnLst>
                                </p:cTn>
                              </p:par>
                              <p:par>
                                <p:cTn id="12" presetID="42" presetClass="path" presetSubtype="0" accel="50000" decel="50000" fill="hold" nodeType="withEffect">
                                  <p:stCondLst>
                                    <p:cond delay="500"/>
                                  </p:stCondLst>
                                  <p:childTnLst>
                                    <p:animMotion origin="layout" path="M -0.0332 -0.45 L -0.04271 -0.2419 " pathEditMode="relative" rAng="0" ptsTypes="AA">
                                      <p:cBhvr>
                                        <p:cTn id="13" dur="250" fill="hold"/>
                                        <p:tgtEl>
                                          <p:spTgt spid="7"/>
                                        </p:tgtEl>
                                        <p:attrNameLst>
                                          <p:attrName>ppt_x</p:attrName>
                                          <p:attrName>ppt_y</p:attrName>
                                        </p:attrNameLst>
                                      </p:cBhvr>
                                      <p:rCtr x="-482" y="10394"/>
                                    </p:animMotion>
                                  </p:childTnLst>
                                </p:cTn>
                              </p:par>
                              <p:par>
                                <p:cTn id="14" presetID="6" presetClass="emph" presetSubtype="0" fill="hold" nodeType="withEffect">
                                  <p:stCondLst>
                                    <p:cond delay="0"/>
                                  </p:stCondLst>
                                  <p:childTnLst>
                                    <p:animScale>
                                      <p:cBhvr>
                                        <p:cTn id="15" dur="500" fill="hold"/>
                                        <p:tgtEl>
                                          <p:spTgt spid="7"/>
                                        </p:tgtEl>
                                      </p:cBhvr>
                                      <p:by x="50000" y="50000"/>
                                    </p:animScale>
                                  </p:childTnLst>
                                </p:cTn>
                              </p:par>
                              <p:par>
                                <p:cTn id="16" presetID="8" presetClass="emph" presetSubtype="0" fill="hold" nodeType="withEffect">
                                  <p:stCondLst>
                                    <p:cond delay="0"/>
                                  </p:stCondLst>
                                  <p:childTnLst>
                                    <p:animRot by="43200000">
                                      <p:cBhvr>
                                        <p:cTn id="17" dur="500" fill="hold"/>
                                        <p:tgtEl>
                                          <p:spTgt spid="7"/>
                                        </p:tgtEl>
                                        <p:attrNameLst>
                                          <p:attrName>r</p:attrName>
                                        </p:attrNameLst>
                                      </p:cBhvr>
                                    </p:animRot>
                                  </p:childTnLst>
                                </p:cTn>
                              </p:par>
                              <p:par>
                                <p:cTn id="18" presetID="63" presetClass="path" presetSubtype="0" accel="50000" decel="50000" fill="hold" nodeType="withEffect">
                                  <p:stCondLst>
                                    <p:cond delay="0"/>
                                  </p:stCondLst>
                                  <p:childTnLst>
                                    <p:animMotion origin="layout" path="M 0 -1.48148E-6 L 0.05169 -0.00579 " pathEditMode="relative" rAng="0" ptsTypes="AA">
                                      <p:cBhvr>
                                        <p:cTn id="19" dur="500" fill="hold"/>
                                        <p:tgtEl>
                                          <p:spTgt spid="4"/>
                                        </p:tgtEl>
                                        <p:attrNameLst>
                                          <p:attrName>ppt_x</p:attrName>
                                          <p:attrName>ppt_y</p:attrName>
                                        </p:attrNameLst>
                                      </p:cBhvr>
                                      <p:rCtr x="2578" y="-301"/>
                                    </p:animMotion>
                                  </p:childTnLst>
                                </p:cTn>
                              </p:par>
                              <p:par>
                                <p:cTn id="20" presetID="8" presetClass="emph" presetSubtype="0" fill="hold" nodeType="withEffect">
                                  <p:stCondLst>
                                    <p:cond delay="0"/>
                                  </p:stCondLst>
                                  <p:childTnLst>
                                    <p:animRot by="1800000">
                                      <p:cBhvr>
                                        <p:cTn id="21" dur="500" fill="hold"/>
                                        <p:tgtEl>
                                          <p:spTgt spid="4"/>
                                        </p:tgtEl>
                                        <p:attrNameLst>
                                          <p:attrName>r</p:attrName>
                                        </p:attrNameLst>
                                      </p:cBhvr>
                                    </p:animRot>
                                  </p:childTnLst>
                                </p:cTn>
                              </p:par>
                              <p:par>
                                <p:cTn id="22" presetID="1" presetClass="exit" presetSubtype="0" fill="hold" nodeType="withEffect">
                                  <p:stCondLst>
                                    <p:cond delay="500"/>
                                  </p:stCondLst>
                                  <p:childTnLst>
                                    <p:set>
                                      <p:cBhvr>
                                        <p:cTn id="23" dur="1" fill="hold">
                                          <p:stCondLst>
                                            <p:cond delay="0"/>
                                          </p:stCondLst>
                                        </p:cTn>
                                        <p:tgtEl>
                                          <p:spTgt spid="4"/>
                                        </p:tgtEl>
                                        <p:attrNameLst>
                                          <p:attrName>style.visibility</p:attrName>
                                        </p:attrNameLst>
                                      </p:cBhvr>
                                      <p:to>
                                        <p:strVal val="hidden"/>
                                      </p:to>
                                    </p:set>
                                  </p:childTnLst>
                                </p:cTn>
                              </p:par>
                              <p:par>
                                <p:cTn id="24" presetID="1" presetClass="entr" presetSubtype="0" fill="hold" nodeType="withEffect">
                                  <p:stCondLst>
                                    <p:cond delay="500"/>
                                  </p:stCondLst>
                                  <p:childTnLst>
                                    <p:set>
                                      <p:cBhvr>
                                        <p:cTn id="25"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3" name="sai.wav"/>
                                        </p:tgtEl>
                                      </p:cMediaNode>
                                    </p:audio>
                                  </p:subTnLst>
                                </p:cTn>
                              </p:par>
                            </p:childTnLst>
                          </p:cTn>
                        </p:par>
                        <p:par>
                          <p:cTn id="26" fill="hold">
                            <p:stCondLst>
                              <p:cond delay="1500"/>
                            </p:stCondLst>
                            <p:childTnLst>
                              <p:par>
                                <p:cTn id="27" presetID="26" presetClass="emph" presetSubtype="0" repeatCount="3000" fill="hold" grpId="0" nodeType="afterEffect">
                                  <p:stCondLst>
                                    <p:cond delay="0"/>
                                  </p:stCondLst>
                                  <p:childTnLst>
                                    <p:animEffect transition="out" filter="fade">
                                      <p:cBhvr>
                                        <p:cTn id="28" dur="500" tmFilter="0, 0; .2, .5; .8, .5; 1, 0"/>
                                        <p:tgtEl>
                                          <p:spTgt spid="12"/>
                                        </p:tgtEl>
                                      </p:cBhvr>
                                    </p:animEffect>
                                    <p:animScale>
                                      <p:cBhvr>
                                        <p:cTn id="29" dur="250" autoRev="1" fill="hold"/>
                                        <p:tgtEl>
                                          <p:spTgt spid="12"/>
                                        </p:tgtEl>
                                      </p:cBhvr>
                                      <p:by x="105000" y="105000"/>
                                    </p:animScale>
                                  </p:childTnLst>
                                </p:cTn>
                              </p:par>
                              <p:par>
                                <p:cTn id="30" presetID="1" presetClass="emph" presetSubtype="2" fill="hold" nodeType="withEffect">
                                  <p:stCondLst>
                                    <p:cond delay="0"/>
                                  </p:stCondLst>
                                  <p:childTnLst>
                                    <p:animClr clrSpc="rgb" dir="cw">
                                      <p:cBhvr>
                                        <p:cTn id="31" dur="1500" fill="hold"/>
                                        <p:tgtEl>
                                          <p:spTgt spid="12"/>
                                        </p:tgtEl>
                                        <p:attrNameLst>
                                          <p:attrName>fillcolor</p:attrName>
                                        </p:attrNameLst>
                                      </p:cBhvr>
                                      <p:to>
                                        <a:schemeClr val="accent2"/>
                                      </p:to>
                                    </p:animClr>
                                    <p:set>
                                      <p:cBhvr>
                                        <p:cTn id="32" dur="1500" fill="hold"/>
                                        <p:tgtEl>
                                          <p:spTgt spid="12"/>
                                        </p:tgtEl>
                                        <p:attrNameLst>
                                          <p:attrName>fill.type</p:attrName>
                                        </p:attrNameLst>
                                      </p:cBhvr>
                                      <p:to>
                                        <p:strVal val="solid"/>
                                      </p:to>
                                    </p:set>
                                    <p:set>
                                      <p:cBhvr>
                                        <p:cTn id="33" dur="1500" fill="hold"/>
                                        <p:tgtEl>
                                          <p:spTgt spid="12"/>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750" fill="hold"/>
                                        <p:tgtEl>
                                          <p:spTgt spid="11"/>
                                        </p:tgtEl>
                                        <p:attrNameLst>
                                          <p:attrName>fillcolor</p:attrName>
                                        </p:attrNameLst>
                                      </p:cBhvr>
                                      <p:to>
                                        <a:srgbClr val="FFC000"/>
                                      </p:to>
                                    </p:animClr>
                                    <p:set>
                                      <p:cBhvr>
                                        <p:cTn id="39" dur="750" fill="hold"/>
                                        <p:tgtEl>
                                          <p:spTgt spid="11"/>
                                        </p:tgtEl>
                                        <p:attrNameLst>
                                          <p:attrName>fill.type</p:attrName>
                                        </p:attrNameLst>
                                      </p:cBhvr>
                                      <p:to>
                                        <p:strVal val="solid"/>
                                      </p:to>
                                    </p:set>
                                    <p:set>
                                      <p:cBhvr>
                                        <p:cTn id="40" dur="750" fill="hold"/>
                                        <p:tgtEl>
                                          <p:spTgt spid="11"/>
                                        </p:tgtEl>
                                        <p:attrNameLst>
                                          <p:attrName>fill.on</p:attrName>
                                        </p:attrNameLst>
                                      </p:cBhvr>
                                      <p:to>
                                        <p:strVal val="true"/>
                                      </p:to>
                                    </p:set>
                                  </p:childTnLst>
                                </p:cTn>
                              </p:par>
                            </p:childTnLst>
                          </p:cTn>
                        </p:par>
                        <p:par>
                          <p:cTn id="41" fill="hold">
                            <p:stCondLst>
                              <p:cond delay="750"/>
                            </p:stCondLst>
                            <p:childTnLst>
                              <p:par>
                                <p:cTn id="42" presetID="64" presetClass="path" presetSubtype="0" accel="50000" decel="50000" fill="hold" nodeType="afterEffect">
                                  <p:stCondLst>
                                    <p:cond delay="0"/>
                                  </p:stCondLst>
                                  <p:childTnLst>
                                    <p:animMotion origin="layout" path="M 0 -1.85185E-6 L 0.16797 -0.24143 " pathEditMode="relative" rAng="0" ptsTypes="AA">
                                      <p:cBhvr>
                                        <p:cTn id="43" dur="500" fill="hold"/>
                                        <p:tgtEl>
                                          <p:spTgt spid="7"/>
                                        </p:tgtEl>
                                        <p:attrNameLst>
                                          <p:attrName>ppt_x</p:attrName>
                                          <p:attrName>ppt_y</p:attrName>
                                        </p:attrNameLst>
                                      </p:cBhvr>
                                      <p:rCtr x="8398" y="-12083"/>
                                    </p:animMotion>
                                  </p:childTnLst>
                                  <p:subTnLst>
                                    <p:audio>
                                      <p:cMediaNode>
                                        <p:cTn display="0" masterRel="sameClick">
                                          <p:stCondLst>
                                            <p:cond evt="begin" delay="0">
                                              <p:tn val="42"/>
                                            </p:cond>
                                          </p:stCondLst>
                                          <p:endCondLst>
                                            <p:cond evt="onStopAudio" delay="0">
                                              <p:tgtEl>
                                                <p:sldTgt/>
                                              </p:tgtEl>
                                            </p:cond>
                                          </p:endCondLst>
                                        </p:cTn>
                                        <p:tgtEl>
                                          <p:sndTgt r:embed="rId2" name="sut.wav"/>
                                        </p:tgtEl>
                                      </p:cMediaNode>
                                    </p:audio>
                                  </p:subTnLst>
                                </p:cTn>
                              </p:par>
                              <p:par>
                                <p:cTn id="44" presetID="6" presetClass="emph" presetSubtype="0" fill="hold" nodeType="withEffect">
                                  <p:stCondLst>
                                    <p:cond delay="0"/>
                                  </p:stCondLst>
                                  <p:childTnLst>
                                    <p:animScale>
                                      <p:cBhvr>
                                        <p:cTn id="45" dur="500" fill="hold"/>
                                        <p:tgtEl>
                                          <p:spTgt spid="7"/>
                                        </p:tgtEl>
                                      </p:cBhvr>
                                      <p:by x="50000" y="50000"/>
                                    </p:animScale>
                                  </p:childTnLst>
                                </p:cTn>
                              </p:par>
                              <p:par>
                                <p:cTn id="46" presetID="8" presetClass="emph" presetSubtype="0" fill="hold" nodeType="withEffect">
                                  <p:stCondLst>
                                    <p:cond delay="0"/>
                                  </p:stCondLst>
                                  <p:childTnLst>
                                    <p:animRot by="43200000">
                                      <p:cBhvr>
                                        <p:cTn id="47" dur="500" fill="hold"/>
                                        <p:tgtEl>
                                          <p:spTgt spid="7"/>
                                        </p:tgtEl>
                                        <p:attrNameLst>
                                          <p:attrName>r</p:attrName>
                                        </p:attrNameLst>
                                      </p:cBhvr>
                                    </p:animRot>
                                  </p:childTnLst>
                                </p:cTn>
                              </p:par>
                              <p:par>
                                <p:cTn id="48" presetID="63" presetClass="path" presetSubtype="0" accel="50000" decel="50000" fill="hold" nodeType="withEffect">
                                  <p:stCondLst>
                                    <p:cond delay="0"/>
                                  </p:stCondLst>
                                  <p:childTnLst>
                                    <p:animMotion origin="layout" path="M 0 -1.48148E-6 L 0.05169 -0.00717 " pathEditMode="relative" rAng="0" ptsTypes="AA">
                                      <p:cBhvr>
                                        <p:cTn id="49" dur="500" fill="hold"/>
                                        <p:tgtEl>
                                          <p:spTgt spid="4"/>
                                        </p:tgtEl>
                                        <p:attrNameLst>
                                          <p:attrName>ppt_x</p:attrName>
                                          <p:attrName>ppt_y</p:attrName>
                                        </p:attrNameLst>
                                      </p:cBhvr>
                                      <p:rCtr x="2578" y="-370"/>
                                    </p:animMotion>
                                  </p:childTnLst>
                                </p:cTn>
                              </p:par>
                              <p:par>
                                <p:cTn id="50" presetID="8" presetClass="emph" presetSubtype="0" fill="hold" nodeType="withEffect">
                                  <p:stCondLst>
                                    <p:cond delay="0"/>
                                  </p:stCondLst>
                                  <p:childTnLst>
                                    <p:animRot by="1800000">
                                      <p:cBhvr>
                                        <p:cTn id="51" dur="500" fill="hold"/>
                                        <p:tgtEl>
                                          <p:spTgt spid="4"/>
                                        </p:tgtEl>
                                        <p:attrNameLst>
                                          <p:attrName>r</p:attrName>
                                        </p:attrNameLst>
                                      </p:cBhvr>
                                    </p:animRot>
                                  </p:childTnLst>
                                </p:cTn>
                              </p:par>
                            </p:childTnLst>
                          </p:cTn>
                        </p:par>
                        <p:par>
                          <p:cTn id="52" fill="hold">
                            <p:stCondLst>
                              <p:cond delay="1250"/>
                            </p:stCondLst>
                            <p:childTnLst>
                              <p:par>
                                <p:cTn id="53" presetID="1" presetClass="exit" presetSubtype="0" fill="hold" nodeType="afterEffect">
                                  <p:stCondLst>
                                    <p:cond delay="0"/>
                                  </p:stCondLst>
                                  <p:childTnLst>
                                    <p:set>
                                      <p:cBhvr>
                                        <p:cTn id="54" dur="1" fill="hold">
                                          <p:stCondLst>
                                            <p:cond delay="0"/>
                                          </p:stCondLst>
                                        </p:cTn>
                                        <p:tgtEl>
                                          <p:spTgt spid="4"/>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sai.wav"/>
                                        </p:tgtEl>
                                      </p:cMediaNode>
                                    </p:audio>
                                  </p:subTnLst>
                                </p:cTn>
                              </p:par>
                            </p:childTnLst>
                          </p:cTn>
                        </p:par>
                        <p:par>
                          <p:cTn id="57" fill="hold">
                            <p:stCondLst>
                              <p:cond delay="1250"/>
                            </p:stCondLst>
                            <p:childTnLst>
                              <p:par>
                                <p:cTn id="58" presetID="26" presetClass="emph" presetSubtype="0" repeatCount="3000" fill="hold" grpId="1" nodeType="afterEffect">
                                  <p:stCondLst>
                                    <p:cond delay="0"/>
                                  </p:stCondLst>
                                  <p:childTnLst>
                                    <p:animEffect transition="out" filter="fade">
                                      <p:cBhvr>
                                        <p:cTn id="59" dur="500" tmFilter="0, 0; .2, .5; .8, .5; 1, 0"/>
                                        <p:tgtEl>
                                          <p:spTgt spid="12"/>
                                        </p:tgtEl>
                                      </p:cBhvr>
                                    </p:animEffect>
                                    <p:animScale>
                                      <p:cBhvr>
                                        <p:cTn id="60" dur="250" autoRev="1" fill="hold"/>
                                        <p:tgtEl>
                                          <p:spTgt spid="12"/>
                                        </p:tgtEl>
                                      </p:cBhvr>
                                      <p:by x="105000" y="105000"/>
                                    </p:animScale>
                                  </p:childTnLst>
                                </p:cTn>
                              </p:par>
                              <p:par>
                                <p:cTn id="61" presetID="1" presetClass="emph" presetSubtype="2" fill="hold" nodeType="withEffect">
                                  <p:stCondLst>
                                    <p:cond delay="0"/>
                                  </p:stCondLst>
                                  <p:childTnLst>
                                    <p:animClr clrSpc="rgb" dir="cw">
                                      <p:cBhvr>
                                        <p:cTn id="62" dur="1500" fill="hold"/>
                                        <p:tgtEl>
                                          <p:spTgt spid="12"/>
                                        </p:tgtEl>
                                        <p:attrNameLst>
                                          <p:attrName>fillcolor</p:attrName>
                                        </p:attrNameLst>
                                      </p:cBhvr>
                                      <p:to>
                                        <a:schemeClr val="accent2"/>
                                      </p:to>
                                    </p:animClr>
                                    <p:set>
                                      <p:cBhvr>
                                        <p:cTn id="63" dur="1500" fill="hold"/>
                                        <p:tgtEl>
                                          <p:spTgt spid="12"/>
                                        </p:tgtEl>
                                        <p:attrNameLst>
                                          <p:attrName>fill.type</p:attrName>
                                        </p:attrNameLst>
                                      </p:cBhvr>
                                      <p:to>
                                        <p:strVal val="solid"/>
                                      </p:to>
                                    </p:set>
                                    <p:set>
                                      <p:cBhvr>
                                        <p:cTn id="64" dur="1500" fill="hold"/>
                                        <p:tgtEl>
                                          <p:spTgt spid="12"/>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0"/>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750" fill="hold"/>
                                        <p:tgtEl>
                                          <p:spTgt spid="10"/>
                                        </p:tgtEl>
                                        <p:attrNameLst>
                                          <p:attrName>fillcolor</p:attrName>
                                        </p:attrNameLst>
                                      </p:cBhvr>
                                      <p:to>
                                        <a:srgbClr val="FFC000"/>
                                      </p:to>
                                    </p:animClr>
                                    <p:set>
                                      <p:cBhvr>
                                        <p:cTn id="70" dur="750" fill="hold"/>
                                        <p:tgtEl>
                                          <p:spTgt spid="10"/>
                                        </p:tgtEl>
                                        <p:attrNameLst>
                                          <p:attrName>fill.type</p:attrName>
                                        </p:attrNameLst>
                                      </p:cBhvr>
                                      <p:to>
                                        <p:strVal val="solid"/>
                                      </p:to>
                                    </p:set>
                                    <p:set>
                                      <p:cBhvr>
                                        <p:cTn id="71" dur="750" fill="hold"/>
                                        <p:tgtEl>
                                          <p:spTgt spid="10"/>
                                        </p:tgtEl>
                                        <p:attrNameLst>
                                          <p:attrName>fill.on</p:attrName>
                                        </p:attrNameLst>
                                      </p:cBhvr>
                                      <p:to>
                                        <p:strVal val="true"/>
                                      </p:to>
                                    </p:set>
                                  </p:childTnLst>
                                </p:cTn>
                              </p:par>
                            </p:childTnLst>
                          </p:cTn>
                        </p:par>
                        <p:par>
                          <p:cTn id="72" fill="hold">
                            <p:stCondLst>
                              <p:cond delay="750"/>
                            </p:stCondLst>
                            <p:childTnLst>
                              <p:par>
                                <p:cTn id="73" presetID="64" presetClass="path" presetSubtype="0" accel="50000" decel="50000" fill="hold" nodeType="afterEffect">
                                  <p:stCondLst>
                                    <p:cond delay="0"/>
                                  </p:stCondLst>
                                  <p:childTnLst>
                                    <p:animMotion origin="layout" path="M 0 -1.85185E-6 L -0.07305 -0.23287 " pathEditMode="relative" rAng="0" ptsTypes="AA">
                                      <p:cBhvr>
                                        <p:cTn id="74" dur="500" fill="hold"/>
                                        <p:tgtEl>
                                          <p:spTgt spid="7"/>
                                        </p:tgtEl>
                                        <p:attrNameLst>
                                          <p:attrName>ppt_x</p:attrName>
                                          <p:attrName>ppt_y</p:attrName>
                                        </p:attrNameLst>
                                      </p:cBhvr>
                                      <p:rCtr x="-3659" y="-11644"/>
                                    </p:animMotion>
                                  </p:childTnLst>
                                  <p:subTnLst>
                                    <p:audio>
                                      <p:cMediaNode>
                                        <p:cTn display="0" masterRel="sameClick">
                                          <p:stCondLst>
                                            <p:cond evt="begin" delay="0">
                                              <p:tn val="73"/>
                                            </p:cond>
                                          </p:stCondLst>
                                          <p:endCondLst>
                                            <p:cond evt="onStopAudio" delay="0">
                                              <p:tgtEl>
                                                <p:sldTgt/>
                                              </p:tgtEl>
                                            </p:cond>
                                          </p:endCondLst>
                                        </p:cTn>
                                        <p:tgtEl>
                                          <p:sndTgt r:embed="rId2" name="sut.wav"/>
                                        </p:tgtEl>
                                      </p:cMediaNode>
                                    </p:audio>
                                  </p:subTnLst>
                                </p:cTn>
                              </p:par>
                              <p:par>
                                <p:cTn id="75" presetID="6" presetClass="emph" presetSubtype="0" fill="hold" nodeType="withEffect">
                                  <p:stCondLst>
                                    <p:cond delay="0"/>
                                  </p:stCondLst>
                                  <p:childTnLst>
                                    <p:animScale>
                                      <p:cBhvr>
                                        <p:cTn id="76" dur="500" fill="hold"/>
                                        <p:tgtEl>
                                          <p:spTgt spid="7"/>
                                        </p:tgtEl>
                                      </p:cBhvr>
                                      <p:by x="50000" y="50000"/>
                                    </p:animScale>
                                  </p:childTnLst>
                                </p:cTn>
                              </p:par>
                              <p:par>
                                <p:cTn id="77" presetID="8" presetClass="emph" presetSubtype="0" fill="hold" nodeType="withEffect">
                                  <p:stCondLst>
                                    <p:cond delay="0"/>
                                  </p:stCondLst>
                                  <p:childTnLst>
                                    <p:animRot by="43200000">
                                      <p:cBhvr>
                                        <p:cTn id="78" dur="500" fill="hold"/>
                                        <p:tgtEl>
                                          <p:spTgt spid="7"/>
                                        </p:tgtEl>
                                        <p:attrNameLst>
                                          <p:attrName>r</p:attrName>
                                        </p:attrNameLst>
                                      </p:cBhvr>
                                    </p:animRot>
                                  </p:childTnLst>
                                </p:cTn>
                              </p:par>
                              <p:par>
                                <p:cTn id="79" presetID="63" presetClass="path" presetSubtype="0" accel="50000" decel="50000" fill="hold" nodeType="withEffect">
                                  <p:stCondLst>
                                    <p:cond delay="0"/>
                                  </p:stCondLst>
                                  <p:childTnLst>
                                    <p:animMotion origin="layout" path="M 0 -1.48148E-6 L 0.05169 -0.00995 " pathEditMode="relative" rAng="0" ptsTypes="AA">
                                      <p:cBhvr>
                                        <p:cTn id="80" dur="500" fill="hold"/>
                                        <p:tgtEl>
                                          <p:spTgt spid="4"/>
                                        </p:tgtEl>
                                        <p:attrNameLst>
                                          <p:attrName>ppt_x</p:attrName>
                                          <p:attrName>ppt_y</p:attrName>
                                        </p:attrNameLst>
                                      </p:cBhvr>
                                      <p:rCtr x="2578" y="-509"/>
                                    </p:animMotion>
                                  </p:childTnLst>
                                </p:cTn>
                              </p:par>
                              <p:par>
                                <p:cTn id="81" presetID="8" presetClass="emph" presetSubtype="0" fill="hold" nodeType="withEffect">
                                  <p:stCondLst>
                                    <p:cond delay="0"/>
                                  </p:stCondLst>
                                  <p:childTnLst>
                                    <p:animRot by="1800000">
                                      <p:cBhvr>
                                        <p:cTn id="82" dur="500" fill="hold"/>
                                        <p:tgtEl>
                                          <p:spTgt spid="4"/>
                                        </p:tgtEl>
                                        <p:attrNameLst>
                                          <p:attrName>r</p:attrName>
                                        </p:attrNameLst>
                                      </p:cBhvr>
                                    </p:animRot>
                                  </p:childTnLst>
                                </p:cTn>
                              </p:par>
                            </p:childTnLst>
                          </p:cTn>
                        </p:par>
                        <p:par>
                          <p:cTn id="83" fill="hold">
                            <p:stCondLst>
                              <p:cond delay="1250"/>
                            </p:stCondLst>
                            <p:childTnLst>
                              <p:par>
                                <p:cTn id="84" presetID="1" presetClass="exit" presetSubtype="0" fill="hold" nodeType="afterEffect">
                                  <p:stCondLst>
                                    <p:cond delay="0"/>
                                  </p:stCondLst>
                                  <p:childTnLst>
                                    <p:set>
                                      <p:cBhvr>
                                        <p:cTn id="85" dur="1" fill="hold">
                                          <p:stCondLst>
                                            <p:cond delay="0"/>
                                          </p:stCondLst>
                                        </p:cTn>
                                        <p:tgtEl>
                                          <p:spTgt spid="4"/>
                                        </p:tgtEl>
                                        <p:attrNameLst>
                                          <p:attrName>style.visibility</p:attrName>
                                        </p:attrNameLst>
                                      </p:cBhvr>
                                      <p:to>
                                        <p:strVal val="hidden"/>
                                      </p:to>
                                    </p:set>
                                  </p:childTnLst>
                                </p:cTn>
                              </p:par>
                              <p:par>
                                <p:cTn id="86" presetID="1" presetClass="entr" presetSubtype="0" fill="hold" nodeType="withEffect">
                                  <p:stCondLst>
                                    <p:cond delay="0"/>
                                  </p:stCondLst>
                                  <p:childTnLst>
                                    <p:set>
                                      <p:cBhvr>
                                        <p:cTn id="87"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3" name="sai.wav"/>
                                        </p:tgtEl>
                                      </p:cMediaNode>
                                    </p:audio>
                                  </p:subTnLst>
                                </p:cTn>
                              </p:par>
                            </p:childTnLst>
                          </p:cTn>
                        </p:par>
                        <p:par>
                          <p:cTn id="88" fill="hold">
                            <p:stCondLst>
                              <p:cond delay="1250"/>
                            </p:stCondLst>
                            <p:childTnLst>
                              <p:par>
                                <p:cTn id="89" presetID="26" presetClass="emph" presetSubtype="0" repeatCount="3000" fill="hold" grpId="2" nodeType="afterEffect">
                                  <p:stCondLst>
                                    <p:cond delay="0"/>
                                  </p:stCondLst>
                                  <p:childTnLst>
                                    <p:animEffect transition="out" filter="fade">
                                      <p:cBhvr>
                                        <p:cTn id="90" dur="500" tmFilter="0, 0; .2, .5; .8, .5; 1, 0"/>
                                        <p:tgtEl>
                                          <p:spTgt spid="12"/>
                                        </p:tgtEl>
                                      </p:cBhvr>
                                    </p:animEffect>
                                    <p:animScale>
                                      <p:cBhvr>
                                        <p:cTn id="91" dur="250" autoRev="1" fill="hold"/>
                                        <p:tgtEl>
                                          <p:spTgt spid="12"/>
                                        </p:tgtEl>
                                      </p:cBhvr>
                                      <p:by x="105000" y="105000"/>
                                    </p:animScale>
                                  </p:childTnLst>
                                </p:cTn>
                              </p:par>
                              <p:par>
                                <p:cTn id="92" presetID="1" presetClass="emph" presetSubtype="2" fill="hold" nodeType="withEffect">
                                  <p:stCondLst>
                                    <p:cond delay="0"/>
                                  </p:stCondLst>
                                  <p:childTnLst>
                                    <p:animClr clrSpc="rgb" dir="cw">
                                      <p:cBhvr>
                                        <p:cTn id="93" dur="1500" fill="hold"/>
                                        <p:tgtEl>
                                          <p:spTgt spid="12"/>
                                        </p:tgtEl>
                                        <p:attrNameLst>
                                          <p:attrName>fillcolor</p:attrName>
                                        </p:attrNameLst>
                                      </p:cBhvr>
                                      <p:to>
                                        <a:schemeClr val="accent2"/>
                                      </p:to>
                                    </p:animClr>
                                    <p:set>
                                      <p:cBhvr>
                                        <p:cTn id="94" dur="1500" fill="hold"/>
                                        <p:tgtEl>
                                          <p:spTgt spid="12"/>
                                        </p:tgtEl>
                                        <p:attrNameLst>
                                          <p:attrName>fill.type</p:attrName>
                                        </p:attrNameLst>
                                      </p:cBhvr>
                                      <p:to>
                                        <p:strVal val="solid"/>
                                      </p:to>
                                    </p:set>
                                    <p:set>
                                      <p:cBhvr>
                                        <p:cTn id="95" dur="1500" fill="hold"/>
                                        <p:tgtEl>
                                          <p:spTgt spid="12"/>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6" restart="whenNotActive" fill="hold" evtFilter="cancelBubble" nodeType="interactiveSeq">
                <p:stCondLst>
                  <p:cond evt="onClick" delay="0">
                    <p:tgtEl>
                      <p:spTgt spid="12"/>
                    </p:tgtEl>
                  </p:cond>
                </p:stCondLst>
                <p:endSync evt="end" delay="0">
                  <p:rtn val="all"/>
                </p:endSync>
                <p:childTnLst>
                  <p:par>
                    <p:cTn id="97" fill="hold">
                      <p:stCondLst>
                        <p:cond delay="0"/>
                      </p:stCondLst>
                      <p:childTnLst>
                        <p:par>
                          <p:cTn id="98" fill="hold">
                            <p:stCondLst>
                              <p:cond delay="0"/>
                            </p:stCondLst>
                            <p:childTnLst>
                              <p:par>
                                <p:cTn id="99" presetID="1" presetClass="emph" presetSubtype="2" fill="hold" nodeType="clickEffect">
                                  <p:stCondLst>
                                    <p:cond delay="0"/>
                                  </p:stCondLst>
                                  <p:childTnLst>
                                    <p:animClr clrSpc="rgb" dir="cw">
                                      <p:cBhvr>
                                        <p:cTn id="100" dur="750" fill="hold"/>
                                        <p:tgtEl>
                                          <p:spTgt spid="12"/>
                                        </p:tgtEl>
                                        <p:attrNameLst>
                                          <p:attrName>fillcolor</p:attrName>
                                        </p:attrNameLst>
                                      </p:cBhvr>
                                      <p:to>
                                        <a:srgbClr val="FFC000"/>
                                      </p:to>
                                    </p:animClr>
                                    <p:set>
                                      <p:cBhvr>
                                        <p:cTn id="101" dur="750" fill="hold"/>
                                        <p:tgtEl>
                                          <p:spTgt spid="12"/>
                                        </p:tgtEl>
                                        <p:attrNameLst>
                                          <p:attrName>fill.type</p:attrName>
                                        </p:attrNameLst>
                                      </p:cBhvr>
                                      <p:to>
                                        <p:strVal val="solid"/>
                                      </p:to>
                                    </p:set>
                                    <p:set>
                                      <p:cBhvr>
                                        <p:cTn id="102" dur="750" fill="hold"/>
                                        <p:tgtEl>
                                          <p:spTgt spid="12"/>
                                        </p:tgtEl>
                                        <p:attrNameLst>
                                          <p:attrName>fill.on</p:attrName>
                                        </p:attrNameLst>
                                      </p:cBhvr>
                                      <p:to>
                                        <p:strVal val="true"/>
                                      </p:to>
                                    </p:set>
                                  </p:childTnLst>
                                </p:cTn>
                              </p:par>
                            </p:childTnLst>
                          </p:cTn>
                        </p:par>
                        <p:par>
                          <p:cTn id="103" fill="hold">
                            <p:stCondLst>
                              <p:cond delay="750"/>
                            </p:stCondLst>
                            <p:childTnLst>
                              <p:par>
                                <p:cTn id="104" presetID="64" presetClass="path" presetSubtype="0" accel="50000" decel="50000" fill="hold" nodeType="afterEffect">
                                  <p:stCondLst>
                                    <p:cond delay="0"/>
                                  </p:stCondLst>
                                  <p:childTnLst>
                                    <p:animMotion origin="layout" path="M 0 -1.85185E-6 L 0.12773 -0.3081 " pathEditMode="relative" rAng="0" ptsTypes="AA">
                                      <p:cBhvr>
                                        <p:cTn id="105" dur="500" fill="hold"/>
                                        <p:tgtEl>
                                          <p:spTgt spid="7"/>
                                        </p:tgtEl>
                                        <p:attrNameLst>
                                          <p:attrName>ppt_x</p:attrName>
                                          <p:attrName>ppt_y</p:attrName>
                                        </p:attrNameLst>
                                      </p:cBhvr>
                                      <p:rCtr x="6380" y="-15417"/>
                                    </p:animMotion>
                                  </p:childTnLst>
                                  <p:subTnLst>
                                    <p:audio>
                                      <p:cMediaNode>
                                        <p:cTn display="0" masterRel="sameClick">
                                          <p:stCondLst>
                                            <p:cond evt="begin" delay="0">
                                              <p:tn val="104"/>
                                            </p:cond>
                                          </p:stCondLst>
                                          <p:endCondLst>
                                            <p:cond evt="onStopAudio" delay="0">
                                              <p:tgtEl>
                                                <p:sldTgt/>
                                              </p:tgtEl>
                                            </p:cond>
                                          </p:endCondLst>
                                        </p:cTn>
                                        <p:tgtEl>
                                          <p:sndTgt r:embed="rId2" name="sut.wav"/>
                                        </p:tgtEl>
                                      </p:cMediaNode>
                                    </p:audio>
                                  </p:subTnLst>
                                </p:cTn>
                              </p:par>
                              <p:par>
                                <p:cTn id="106" presetID="6" presetClass="emph" presetSubtype="0" fill="hold" nodeType="withEffect">
                                  <p:stCondLst>
                                    <p:cond delay="0"/>
                                  </p:stCondLst>
                                  <p:childTnLst>
                                    <p:animScale>
                                      <p:cBhvr>
                                        <p:cTn id="107" dur="500" fill="hold"/>
                                        <p:tgtEl>
                                          <p:spTgt spid="7"/>
                                        </p:tgtEl>
                                      </p:cBhvr>
                                      <p:by x="70000" y="70000"/>
                                    </p:animScale>
                                  </p:childTnLst>
                                </p:cTn>
                              </p:par>
                              <p:par>
                                <p:cTn id="108" presetID="8" presetClass="emph" presetSubtype="0" fill="hold" nodeType="withEffect">
                                  <p:stCondLst>
                                    <p:cond delay="0"/>
                                  </p:stCondLst>
                                  <p:childTnLst>
                                    <p:animRot by="43200000">
                                      <p:cBhvr>
                                        <p:cTn id="109" dur="500" fill="hold"/>
                                        <p:tgtEl>
                                          <p:spTgt spid="7"/>
                                        </p:tgtEl>
                                        <p:attrNameLst>
                                          <p:attrName>r</p:attrName>
                                        </p:attrNameLst>
                                      </p:cBhvr>
                                    </p:animRot>
                                  </p:childTnLst>
                                </p:cTn>
                              </p:par>
                              <p:par>
                                <p:cTn id="110" presetID="35" presetClass="path" presetSubtype="0" accel="50000" decel="50000" fill="hold" nodeType="withEffect">
                                  <p:stCondLst>
                                    <p:cond delay="0"/>
                                  </p:stCondLst>
                                  <p:childTnLst>
                                    <p:animMotion origin="layout" path="M 0 -1.48148E-6 L 0.09128 0.0081 " pathEditMode="relative" rAng="0" ptsTypes="AA">
                                      <p:cBhvr>
                                        <p:cTn id="111" dur="500" fill="hold"/>
                                        <p:tgtEl>
                                          <p:spTgt spid="4"/>
                                        </p:tgtEl>
                                        <p:attrNameLst>
                                          <p:attrName>ppt_x</p:attrName>
                                          <p:attrName>ppt_y</p:attrName>
                                        </p:attrNameLst>
                                      </p:cBhvr>
                                      <p:rCtr x="4557" y="394"/>
                                    </p:animMotion>
                                  </p:childTnLst>
                                </p:cTn>
                              </p:par>
                              <p:par>
                                <p:cTn id="112" presetID="8" presetClass="emph" presetSubtype="0" fill="hold" nodeType="withEffect">
                                  <p:stCondLst>
                                    <p:cond delay="0"/>
                                  </p:stCondLst>
                                  <p:childTnLst>
                                    <p:animRot by="1800000">
                                      <p:cBhvr>
                                        <p:cTn id="113" dur="500" fill="hold"/>
                                        <p:tgtEl>
                                          <p:spTgt spid="4"/>
                                        </p:tgtEl>
                                        <p:attrNameLst>
                                          <p:attrName>r</p:attrName>
                                        </p:attrNameLst>
                                      </p:cBhvr>
                                    </p:animRot>
                                  </p:childTnLst>
                                </p:cTn>
                              </p:par>
                            </p:childTnLst>
                          </p:cTn>
                        </p:par>
                        <p:par>
                          <p:cTn id="114" fill="hold">
                            <p:stCondLst>
                              <p:cond delay="1250"/>
                            </p:stCondLst>
                            <p:childTnLst>
                              <p:par>
                                <p:cTn id="115" presetID="1" presetClass="exit" presetSubtype="0" fill="hold" nodeType="afterEffect">
                                  <p:stCondLst>
                                    <p:cond delay="0"/>
                                  </p:stCondLst>
                                  <p:childTnLst>
                                    <p:set>
                                      <p:cBhvr>
                                        <p:cTn id="116" dur="1" fill="hold">
                                          <p:stCondLst>
                                            <p:cond delay="0"/>
                                          </p:stCondLst>
                                        </p:cTn>
                                        <p:tgtEl>
                                          <p:spTgt spid="4"/>
                                        </p:tgtEl>
                                        <p:attrNameLst>
                                          <p:attrName>style.visibility</p:attrName>
                                        </p:attrNameLst>
                                      </p:cBhvr>
                                      <p:to>
                                        <p:strVal val="hidden"/>
                                      </p:to>
                                    </p:set>
                                  </p:childTnLst>
                                </p:cTn>
                              </p:par>
                            </p:childTnLst>
                          </p:cTn>
                        </p:par>
                        <p:par>
                          <p:cTn id="117" fill="hold">
                            <p:stCondLst>
                              <p:cond delay="1250"/>
                            </p:stCondLst>
                            <p:childTnLst>
                              <p:par>
                                <p:cTn id="118" presetID="1" presetClass="entr" presetSubtype="0" fill="hold" nodeType="afterEffect">
                                  <p:stCondLst>
                                    <p:cond delay="0"/>
                                  </p:stCondLst>
                                  <p:childTnLst>
                                    <p:set>
                                      <p:cBhvr>
                                        <p:cTn id="119"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4" name="yeah1.wav"/>
                                        </p:tgtEl>
                                      </p:cMediaNode>
                                    </p:audio>
                                  </p:subTnLst>
                                </p:cTn>
                              </p:par>
                              <p:par>
                                <p:cTn id="120" presetID="1" presetClass="exit" presetSubtype="0" fill="hold" nodeType="withEffect">
                                  <p:stCondLst>
                                    <p:cond delay="0"/>
                                  </p:stCondLst>
                                  <p:childTnLst>
                                    <p:set>
                                      <p:cBhvr>
                                        <p:cTn id="121" dur="1" fill="hold">
                                          <p:stCondLst>
                                            <p:cond delay="0"/>
                                          </p:stCondLst>
                                        </p:cTn>
                                        <p:tgtEl>
                                          <p:spTgt spid="7"/>
                                        </p:tgtEl>
                                        <p:attrNameLst>
                                          <p:attrName>style.visibility</p:attrName>
                                        </p:attrNameLst>
                                      </p:cBhvr>
                                      <p:to>
                                        <p:strVal val="hidden"/>
                                      </p:to>
                                    </p:set>
                                  </p:childTnLst>
                                </p:cTn>
                              </p:par>
                              <p:par>
                                <p:cTn id="122" presetID="53" presetClass="entr" presetSubtype="16" fill="hold" nodeType="withEffect">
                                  <p:stCondLst>
                                    <p:cond delay="0"/>
                                  </p:stCondLst>
                                  <p:childTnLst>
                                    <p:set>
                                      <p:cBhvr>
                                        <p:cTn id="123" dur="1" fill="hold">
                                          <p:stCondLst>
                                            <p:cond delay="0"/>
                                          </p:stCondLst>
                                        </p:cTn>
                                        <p:tgtEl>
                                          <p:spTgt spid="13"/>
                                        </p:tgtEl>
                                        <p:attrNameLst>
                                          <p:attrName>style.visibility</p:attrName>
                                        </p:attrNameLst>
                                      </p:cBhvr>
                                      <p:to>
                                        <p:strVal val="visible"/>
                                      </p:to>
                                    </p:set>
                                    <p:anim calcmode="lin" valueType="num">
                                      <p:cBhvr>
                                        <p:cTn id="124" dur="500" fill="hold"/>
                                        <p:tgtEl>
                                          <p:spTgt spid="13"/>
                                        </p:tgtEl>
                                        <p:attrNameLst>
                                          <p:attrName>ppt_w</p:attrName>
                                        </p:attrNameLst>
                                      </p:cBhvr>
                                      <p:tavLst>
                                        <p:tav tm="0">
                                          <p:val>
                                            <p:fltVal val="0"/>
                                          </p:val>
                                        </p:tav>
                                        <p:tav tm="100000">
                                          <p:val>
                                            <p:strVal val="#ppt_w"/>
                                          </p:val>
                                        </p:tav>
                                      </p:tavLst>
                                    </p:anim>
                                    <p:anim calcmode="lin" valueType="num">
                                      <p:cBhvr>
                                        <p:cTn id="125" dur="500" fill="hold"/>
                                        <p:tgtEl>
                                          <p:spTgt spid="13"/>
                                        </p:tgtEl>
                                        <p:attrNameLst>
                                          <p:attrName>ppt_h</p:attrName>
                                        </p:attrNameLst>
                                      </p:cBhvr>
                                      <p:tavLst>
                                        <p:tav tm="0">
                                          <p:val>
                                            <p:fltVal val="0"/>
                                          </p:val>
                                        </p:tav>
                                        <p:tav tm="100000">
                                          <p:val>
                                            <p:strVal val="#ppt_h"/>
                                          </p:val>
                                        </p:tav>
                                      </p:tavLst>
                                    </p:anim>
                                    <p:animEffect transition="in" filter="fade">
                                      <p:cBhvr>
                                        <p:cTn id="126" dur="500"/>
                                        <p:tgtEl>
                                          <p:spTgt spid="13"/>
                                        </p:tgtEl>
                                      </p:cBhvr>
                                    </p:animEffect>
                                  </p:childTnLst>
                                  <p:subTnLst>
                                    <p:audio>
                                      <p:cMediaNode>
                                        <p:cTn display="0" masterRel="sameClick">
                                          <p:stCondLst>
                                            <p:cond evt="begin" delay="0">
                                              <p:tn val="122"/>
                                            </p:cond>
                                          </p:stCondLst>
                                          <p:endCondLst>
                                            <p:cond evt="onStopAudio" delay="0">
                                              <p:tgtEl>
                                                <p:sldTgt/>
                                              </p:tgtEl>
                                            </p:cond>
                                          </p:endCondLst>
                                        </p:cTn>
                                        <p:tgtEl>
                                          <p:sndTgt r:embed="rId5" name="yeeh.wav"/>
                                        </p:tgtEl>
                                      </p:cMediaNode>
                                    </p:audio>
                                  </p:subTnLst>
                                </p:cTn>
                              </p:par>
                            </p:childTnLst>
                          </p:cTn>
                        </p:par>
                      </p:childTnLst>
                    </p:cTn>
                  </p:par>
                </p:childTnLst>
              </p:cTn>
              <p:nextCondLst>
                <p:cond evt="onClick" delay="0">
                  <p:tgtEl>
                    <p:spTgt spid="12"/>
                  </p:tgtEl>
                </p:cond>
              </p:nextCondLst>
            </p:seq>
          </p:childTnLst>
        </p:cTn>
      </p:par>
    </p:tnLst>
    <p:bldLst>
      <p:bldP spid="9" grpId="0" animBg="1"/>
      <p:bldP spid="12" grpId="0" animBg="1"/>
      <p:bldP spid="12" grpId="1" animBg="1"/>
      <p:bldP spid="12" grpId="2"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giu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516" y="1573966"/>
            <a:ext cx="1892972" cy="2514818"/>
          </a:xfrm>
          <a:prstGeom prst="rect">
            <a:avLst/>
          </a:prstGeom>
        </p:spPr>
      </p:pic>
      <p:pic>
        <p:nvPicPr>
          <p:cNvPr id="5" name="tha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40717" y="1144160"/>
            <a:ext cx="1892972" cy="2944623"/>
          </a:xfrm>
          <a:prstGeom prst="rect">
            <a:avLst/>
          </a:prstGeom>
        </p:spPr>
      </p:pic>
      <p:pic>
        <p:nvPicPr>
          <p:cNvPr id="6" name="thua"/>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54238" y="1805479"/>
            <a:ext cx="1170534" cy="2121593"/>
          </a:xfrm>
          <a:prstGeom prst="rect">
            <a:avLst/>
          </a:prstGeom>
        </p:spPr>
      </p:pic>
      <p:pic>
        <p:nvPicPr>
          <p:cNvPr id="7" name="bo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00478" y="5170240"/>
            <a:ext cx="887045" cy="887045"/>
          </a:xfrm>
          <a:prstGeom prst="rect">
            <a:avLst/>
          </a:prstGeom>
        </p:spPr>
      </p:pic>
      <p:sp>
        <p:nvSpPr>
          <p:cNvPr id="8" name="cauhoi"/>
          <p:cNvSpPr/>
          <p:nvPr/>
        </p:nvSpPr>
        <p:spPr>
          <a:xfrm>
            <a:off x="160019" y="5580992"/>
            <a:ext cx="17967960" cy="15577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200" b="1" noProof="1" smtClean="0">
                <a:solidFill>
                  <a:schemeClr val="tx1"/>
                </a:solidFill>
                <a:latin typeface="Arial" panose="020B0604020202020204" pitchFamily="34" charset="0"/>
                <a:cs typeface="Arial" panose="020B0604020202020204" pitchFamily="34" charset="0"/>
              </a:rPr>
              <a:t>Câu</a:t>
            </a:r>
            <a:r>
              <a:rPr lang="en-US" sz="4200" b="1" noProof="1" smtClean="0">
                <a:solidFill>
                  <a:schemeClr val="tx1"/>
                </a:solidFill>
                <a:latin typeface="Arial" panose="020B0604020202020204" pitchFamily="34" charset="0"/>
                <a:cs typeface="Arial" panose="020B0604020202020204" pitchFamily="34" charset="0"/>
              </a:rPr>
              <a:t> 4: </a:t>
            </a:r>
            <a:r>
              <a:rPr lang="fr-FR" sz="4200" dirty="0">
                <a:solidFill>
                  <a:schemeClr val="tx1"/>
                </a:solidFill>
                <a:latin typeface="Arial" panose="020B0604020202020204" pitchFamily="34" charset="0"/>
                <a:cs typeface="Arial" panose="020B0604020202020204" pitchFamily="34" charset="0"/>
              </a:rPr>
              <a:t>Cho a, b, c là </a:t>
            </a:r>
            <a:r>
              <a:rPr lang="fr-FR" sz="4200" dirty="0" err="1">
                <a:solidFill>
                  <a:schemeClr val="tx1"/>
                </a:solidFill>
                <a:latin typeface="Arial" panose="020B0604020202020204" pitchFamily="34" charset="0"/>
                <a:cs typeface="Arial" panose="020B0604020202020204" pitchFamily="34" charset="0"/>
              </a:rPr>
              <a:t>hằng</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số</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hệ</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số</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tự</a:t>
            </a:r>
            <a:r>
              <a:rPr lang="fr-FR" sz="4200" dirty="0">
                <a:solidFill>
                  <a:schemeClr val="tx1"/>
                </a:solidFill>
                <a:latin typeface="Arial" panose="020B0604020202020204" pitchFamily="34" charset="0"/>
                <a:cs typeface="Arial" panose="020B0604020202020204" pitchFamily="34" charset="0"/>
              </a:rPr>
              <a:t> do </a:t>
            </a:r>
            <a:r>
              <a:rPr lang="fr-FR" sz="4200" dirty="0" err="1">
                <a:solidFill>
                  <a:schemeClr val="tx1"/>
                </a:solidFill>
                <a:latin typeface="Arial" panose="020B0604020202020204" pitchFamily="34" charset="0"/>
                <a:cs typeface="Arial" panose="020B0604020202020204" pitchFamily="34" charset="0"/>
              </a:rPr>
              <a:t>của</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đa</a:t>
            </a:r>
            <a:r>
              <a:rPr lang="fr-FR" sz="4200" dirty="0">
                <a:solidFill>
                  <a:schemeClr val="tx1"/>
                </a:solidFill>
                <a:latin typeface="Arial" panose="020B0604020202020204" pitchFamily="34" charset="0"/>
                <a:cs typeface="Arial" panose="020B0604020202020204" pitchFamily="34" charset="0"/>
              </a:rPr>
              <a:t> </a:t>
            </a:r>
            <a:r>
              <a:rPr lang="fr-FR" sz="4200" dirty="0" err="1">
                <a:solidFill>
                  <a:schemeClr val="tx1"/>
                </a:solidFill>
                <a:latin typeface="Arial" panose="020B0604020202020204" pitchFamily="34" charset="0"/>
                <a:cs typeface="Arial" panose="020B0604020202020204" pitchFamily="34" charset="0"/>
              </a:rPr>
              <a:t>thức</a:t>
            </a:r>
            <a:r>
              <a:rPr lang="fr-FR" sz="4200" dirty="0">
                <a:solidFill>
                  <a:schemeClr val="tx1"/>
                </a:solidFill>
                <a:latin typeface="Arial" panose="020B0604020202020204" pitchFamily="34" charset="0"/>
                <a:cs typeface="Arial" panose="020B0604020202020204" pitchFamily="34" charset="0"/>
              </a:rPr>
              <a:t> </a:t>
            </a:r>
            <a:endParaRPr lang="fr-FR" sz="4200" dirty="0" smtClean="0">
              <a:solidFill>
                <a:schemeClr val="tx1"/>
              </a:solidFill>
              <a:latin typeface="Arial" panose="020B0604020202020204" pitchFamily="34" charset="0"/>
              <a:cs typeface="Arial" panose="020B0604020202020204" pitchFamily="34" charset="0"/>
            </a:endParaRPr>
          </a:p>
          <a:p>
            <a:pPr algn="ctr">
              <a:defRPr/>
            </a:pPr>
            <a:r>
              <a:rPr lang="fr-FR" sz="4200" dirty="0" smtClean="0">
                <a:solidFill>
                  <a:schemeClr val="tx1"/>
                </a:solidFill>
                <a:latin typeface="Arial" panose="020B0604020202020204" pitchFamily="34" charset="0"/>
                <a:cs typeface="Arial" panose="020B0604020202020204" pitchFamily="34" charset="0"/>
              </a:rPr>
              <a:t>x</a:t>
            </a:r>
            <a:r>
              <a:rPr lang="fr-FR" sz="4200" baseline="30000" dirty="0" smtClean="0">
                <a:solidFill>
                  <a:schemeClr val="tx1"/>
                </a:solidFill>
                <a:latin typeface="Arial" panose="020B0604020202020204" pitchFamily="34" charset="0"/>
                <a:cs typeface="Arial" panose="020B0604020202020204" pitchFamily="34" charset="0"/>
              </a:rPr>
              <a:t>2</a:t>
            </a:r>
            <a:r>
              <a:rPr lang="fr-FR" sz="4200" dirty="0">
                <a:solidFill>
                  <a:schemeClr val="tx1"/>
                </a:solidFill>
                <a:latin typeface="Arial" panose="020B0604020202020204" pitchFamily="34" charset="0"/>
                <a:cs typeface="Arial" panose="020B0604020202020204" pitchFamily="34" charset="0"/>
              </a:rPr>
              <a:t> + (A + B)x - 5a + 3b + 2 </a:t>
            </a:r>
            <a:r>
              <a:rPr lang="fr-FR" sz="4200" dirty="0" smtClean="0">
                <a:solidFill>
                  <a:schemeClr val="tx1"/>
                </a:solidFill>
                <a:latin typeface="Arial" panose="020B0604020202020204" pitchFamily="34" charset="0"/>
                <a:cs typeface="Arial" panose="020B0604020202020204" pitchFamily="34" charset="0"/>
              </a:rPr>
              <a:t>là</a:t>
            </a:r>
            <a:endParaRPr lang="vi-VN" sz="4200" noProof="1">
              <a:solidFill>
                <a:schemeClr val="tx1"/>
              </a:solidFill>
              <a:latin typeface="Arial" panose="020B0604020202020204" pitchFamily="34" charset="0"/>
              <a:cs typeface="Arial" panose="020B0604020202020204" pitchFamily="34" charset="0"/>
            </a:endParaRPr>
          </a:p>
        </p:txBody>
      </p:sp>
      <p:sp>
        <p:nvSpPr>
          <p:cNvPr id="9" name="1"/>
          <p:cNvSpPr/>
          <p:nvPr/>
        </p:nvSpPr>
        <p:spPr>
          <a:xfrm>
            <a:off x="160019"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schemeClr val="bg1"/>
                </a:solidFill>
                <a:latin typeface="Arial" panose="020B0604020202020204" pitchFamily="34" charset="0"/>
                <a:cs typeface="Arial" panose="020B0604020202020204" pitchFamily="34" charset="0"/>
              </a:rPr>
              <a:t>A. </a:t>
            </a:r>
            <a:r>
              <a:rPr lang="en-US" sz="4200" dirty="0">
                <a:latin typeface="Arial" panose="020B0604020202020204" pitchFamily="34" charset="0"/>
                <a:cs typeface="Arial" panose="020B0604020202020204" pitchFamily="34" charset="0"/>
              </a:rPr>
              <a:t>5a + 3a + </a:t>
            </a:r>
            <a:r>
              <a:rPr lang="en-US" sz="4200" dirty="0" smtClean="0">
                <a:latin typeface="Arial" panose="020B0604020202020204" pitchFamily="34" charset="0"/>
                <a:cs typeface="Arial" panose="020B0604020202020204" pitchFamily="34" charset="0"/>
              </a:rPr>
              <a:t>2</a:t>
            </a:r>
            <a:endParaRPr lang="en-US" sz="4200" dirty="0">
              <a:latin typeface="Arial" panose="020B0604020202020204" pitchFamily="34" charset="0"/>
              <a:cs typeface="Arial" panose="020B0604020202020204" pitchFamily="34" charset="0"/>
            </a:endParaRPr>
          </a:p>
        </p:txBody>
      </p:sp>
      <p:sp>
        <p:nvSpPr>
          <p:cNvPr id="10" name="3"/>
          <p:cNvSpPr/>
          <p:nvPr/>
        </p:nvSpPr>
        <p:spPr>
          <a:xfrm>
            <a:off x="160018" y="882689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schemeClr val="bg1"/>
                </a:solidFill>
                <a:latin typeface="Arial" panose="020B0604020202020204" pitchFamily="34" charset="0"/>
                <a:cs typeface="Arial" panose="020B0604020202020204" pitchFamily="34" charset="0"/>
              </a:rPr>
              <a:t>C. </a:t>
            </a:r>
            <a:r>
              <a:rPr lang="en-US" sz="4200" noProof="1" smtClean="0">
                <a:solidFill>
                  <a:schemeClr val="bg1"/>
                </a:solidFill>
                <a:latin typeface="Arial" panose="020B0604020202020204" pitchFamily="34" charset="0"/>
                <a:cs typeface="Arial" panose="020B0604020202020204" pitchFamily="34" charset="0"/>
              </a:rPr>
              <a:t>2</a:t>
            </a:r>
            <a:endParaRPr lang="en-US" sz="4200" dirty="0">
              <a:solidFill>
                <a:schemeClr val="bg1"/>
              </a:solidFill>
              <a:latin typeface="Arial" panose="020B0604020202020204" pitchFamily="34" charset="0"/>
              <a:cs typeface="Arial" panose="020B0604020202020204" pitchFamily="34" charset="0"/>
            </a:endParaRPr>
          </a:p>
        </p:txBody>
      </p:sp>
      <p:sp>
        <p:nvSpPr>
          <p:cNvPr id="11" name="2"/>
          <p:cNvSpPr/>
          <p:nvPr/>
        </p:nvSpPr>
        <p:spPr>
          <a:xfrm>
            <a:off x="9587521"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smtClean="0">
                <a:solidFill>
                  <a:schemeClr val="bg1"/>
                </a:solidFill>
                <a:latin typeface="Arial" panose="020B0604020202020204" pitchFamily="34" charset="0"/>
                <a:cs typeface="Arial" panose="020B0604020202020204" pitchFamily="34" charset="0"/>
              </a:rPr>
              <a:t>B.</a:t>
            </a:r>
            <a:r>
              <a:rPr lang="en-US" sz="4200" dirty="0" smtClean="0">
                <a:latin typeface="Arial" panose="020B0604020202020204" pitchFamily="34" charset="0"/>
                <a:cs typeface="Arial" panose="020B0604020202020204" pitchFamily="34" charset="0"/>
              </a:rPr>
              <a:t> </a:t>
            </a:r>
            <a:r>
              <a:rPr lang="en-US" sz="4200" dirty="0">
                <a:latin typeface="Arial" panose="020B0604020202020204" pitchFamily="34" charset="0"/>
                <a:cs typeface="Arial" panose="020B0604020202020204" pitchFamily="34" charset="0"/>
              </a:rPr>
              <a:t>-5a + 3a + </a:t>
            </a:r>
            <a:r>
              <a:rPr lang="en-US" sz="4200" dirty="0" smtClean="0">
                <a:latin typeface="Arial" panose="020B0604020202020204" pitchFamily="34" charset="0"/>
                <a:cs typeface="Arial" panose="020B0604020202020204" pitchFamily="34" charset="0"/>
              </a:rPr>
              <a:t>2</a:t>
            </a:r>
            <a:endParaRPr lang="en-US" sz="4200" dirty="0">
              <a:latin typeface="Arial" panose="020B0604020202020204" pitchFamily="34" charset="0"/>
              <a:cs typeface="Arial" panose="020B0604020202020204" pitchFamily="34" charset="0"/>
            </a:endParaRPr>
          </a:p>
        </p:txBody>
      </p:sp>
      <p:sp>
        <p:nvSpPr>
          <p:cNvPr id="12" name="4"/>
          <p:cNvSpPr/>
          <p:nvPr/>
        </p:nvSpPr>
        <p:spPr>
          <a:xfrm>
            <a:off x="9587519" y="8792661"/>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schemeClr val="bg1"/>
                </a:solidFill>
                <a:latin typeface="Arial" panose="020B0604020202020204" pitchFamily="34" charset="0"/>
                <a:cs typeface="Arial" panose="020B0604020202020204" pitchFamily="34" charset="0"/>
              </a:rPr>
              <a:t>D. </a:t>
            </a:r>
            <a:r>
              <a:rPr lang="en-US" sz="4200" noProof="1" smtClean="0">
                <a:solidFill>
                  <a:schemeClr val="bg1"/>
                </a:solidFill>
                <a:latin typeface="Arial" panose="020B0604020202020204" pitchFamily="34" charset="0"/>
                <a:cs typeface="Arial" panose="020B0604020202020204" pitchFamily="34" charset="0"/>
              </a:rPr>
              <a:t>3b + 2</a:t>
            </a:r>
            <a:endParaRPr lang="en-US" sz="4200" dirty="0">
              <a:solidFill>
                <a:schemeClr val="bg1"/>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448418" y="19792"/>
            <a:ext cx="4334631" cy="2121593"/>
          </a:xfrm>
          <a:prstGeom prst="rect">
            <a:avLst/>
          </a:prstGeom>
        </p:spPr>
      </p:pic>
    </p:spTree>
    <p:extLst>
      <p:ext uri="{BB962C8B-B14F-4D97-AF65-F5344CB8AC3E}">
        <p14:creationId xmlns:p14="http://schemas.microsoft.com/office/powerpoint/2010/main" val="14661492"/>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750" fill="hold"/>
                                        <p:tgtEl>
                                          <p:spTgt spid="9"/>
                                        </p:tgtEl>
                                        <p:attrNameLst>
                                          <p:attrName>fillcolor</p:attrName>
                                        </p:attrNameLst>
                                      </p:cBhvr>
                                      <p:to>
                                        <a:srgbClr val="FFC000"/>
                                      </p:to>
                                    </p:animClr>
                                    <p:set>
                                      <p:cBhvr>
                                        <p:cTn id="7" dur="750" fill="hold"/>
                                        <p:tgtEl>
                                          <p:spTgt spid="9"/>
                                        </p:tgtEl>
                                        <p:attrNameLst>
                                          <p:attrName>fill.type</p:attrName>
                                        </p:attrNameLst>
                                      </p:cBhvr>
                                      <p:to>
                                        <p:strVal val="solid"/>
                                      </p:to>
                                    </p:set>
                                    <p:set>
                                      <p:cBhvr>
                                        <p:cTn id="8" dur="750" fill="hold"/>
                                        <p:tgtEl>
                                          <p:spTgt spid="9"/>
                                        </p:tgtEl>
                                        <p:attrNameLst>
                                          <p:attrName>fill.on</p:attrName>
                                        </p:attrNameLst>
                                      </p:cBhvr>
                                      <p:to>
                                        <p:strVal val="true"/>
                                      </p:to>
                                    </p:set>
                                  </p:childTnLst>
                                </p:cTn>
                              </p:par>
                            </p:childTnLst>
                          </p:cTn>
                        </p:par>
                        <p:par>
                          <p:cTn id="9" fill="hold">
                            <p:stCondLst>
                              <p:cond delay="750"/>
                            </p:stCondLst>
                            <p:childTnLst>
                              <p:par>
                                <p:cTn id="10" presetID="64" presetClass="path" presetSubtype="0" accel="50000" decel="50000" fill="hold" nodeType="afterEffect">
                                  <p:stCondLst>
                                    <p:cond delay="0"/>
                                  </p:stCondLst>
                                  <p:childTnLst>
                                    <p:animMotion origin="layout" path="M 0 -1.85185E-6 L 0.10833 -0.23241 " pathEditMode="relative" rAng="0" ptsTypes="AA">
                                      <p:cBhvr>
                                        <p:cTn id="11" dur="500" fill="hold"/>
                                        <p:tgtEl>
                                          <p:spTgt spid="7"/>
                                        </p:tgtEl>
                                        <p:attrNameLst>
                                          <p:attrName>ppt_x</p:attrName>
                                          <p:attrName>ppt_y</p:attrName>
                                        </p:attrNameLst>
                                      </p:cBhvr>
                                      <p:rCtr x="5417" y="-11620"/>
                                    </p:animMotion>
                                  </p:childTnLst>
                                  <p:subTnLst>
                                    <p:audio>
                                      <p:cMediaNode>
                                        <p:cTn display="0" masterRel="sameClick">
                                          <p:stCondLst>
                                            <p:cond evt="begin" delay="0">
                                              <p:tn val="10"/>
                                            </p:cond>
                                          </p:stCondLst>
                                          <p:endCondLst>
                                            <p:cond evt="onStopAudio" delay="0">
                                              <p:tgtEl>
                                                <p:sldTgt/>
                                              </p:tgtEl>
                                            </p:cond>
                                          </p:endCondLst>
                                        </p:cTn>
                                        <p:tgtEl>
                                          <p:sndTgt r:embed="rId2" name="sut.wav"/>
                                        </p:tgtEl>
                                      </p:cMediaNode>
                                    </p:audio>
                                  </p:subTnLst>
                                </p:cTn>
                              </p:par>
                              <p:par>
                                <p:cTn id="12" presetID="6" presetClass="emph" presetSubtype="0" fill="hold" nodeType="withEffect">
                                  <p:stCondLst>
                                    <p:cond delay="0"/>
                                  </p:stCondLst>
                                  <p:childTnLst>
                                    <p:animScale>
                                      <p:cBhvr>
                                        <p:cTn id="13" dur="500" fill="hold"/>
                                        <p:tgtEl>
                                          <p:spTgt spid="7"/>
                                        </p:tgtEl>
                                      </p:cBhvr>
                                      <p:by x="50000" y="50000"/>
                                    </p:animScale>
                                  </p:childTnLst>
                                </p:cTn>
                              </p:par>
                              <p:par>
                                <p:cTn id="14" presetID="8" presetClass="emph" presetSubtype="0" fill="hold" nodeType="withEffect">
                                  <p:stCondLst>
                                    <p:cond delay="0"/>
                                  </p:stCondLst>
                                  <p:childTnLst>
                                    <p:animRot by="43200000">
                                      <p:cBhvr>
                                        <p:cTn id="15" dur="500" fill="hold"/>
                                        <p:tgtEl>
                                          <p:spTgt spid="7"/>
                                        </p:tgtEl>
                                        <p:attrNameLst>
                                          <p:attrName>r</p:attrName>
                                        </p:attrNameLst>
                                      </p:cBhvr>
                                    </p:animRot>
                                  </p:childTnLst>
                                </p:cTn>
                              </p:par>
                              <p:par>
                                <p:cTn id="16" presetID="63" presetClass="path" presetSubtype="0" accel="50000" decel="50000" fill="hold" nodeType="withEffect">
                                  <p:stCondLst>
                                    <p:cond delay="0"/>
                                  </p:stCondLst>
                                  <p:childTnLst>
                                    <p:animMotion origin="layout" path="M 0 -1.48148E-6 L -0.16432 -1.48148E-6 " pathEditMode="relative" rAng="0" ptsTypes="AA">
                                      <p:cBhvr>
                                        <p:cTn id="17" dur="500" fill="hold"/>
                                        <p:tgtEl>
                                          <p:spTgt spid="4"/>
                                        </p:tgtEl>
                                        <p:attrNameLst>
                                          <p:attrName>ppt_x</p:attrName>
                                          <p:attrName>ppt_y</p:attrName>
                                        </p:attrNameLst>
                                      </p:cBhvr>
                                      <p:rCtr x="-8216" y="0"/>
                                    </p:animMotion>
                                  </p:childTnLst>
                                </p:cTn>
                              </p:par>
                              <p:par>
                                <p:cTn id="18" presetID="8" presetClass="emph" presetSubtype="0" fill="hold" nodeType="withEffect">
                                  <p:stCondLst>
                                    <p:cond delay="0"/>
                                  </p:stCondLst>
                                  <p:childTnLst>
                                    <p:animRot by="-1800000">
                                      <p:cBhvr>
                                        <p:cTn id="19" dur="500" fill="hold"/>
                                        <p:tgtEl>
                                          <p:spTgt spid="4"/>
                                        </p:tgtEl>
                                        <p:attrNameLst>
                                          <p:attrName>r</p:attrName>
                                        </p:attrNameLst>
                                      </p:cBhvr>
                                    </p:animRot>
                                  </p:childTnLst>
                                </p:cTn>
                              </p:par>
                            </p:childTnLst>
                          </p:cTn>
                        </p:par>
                        <p:par>
                          <p:cTn id="20" fill="hold">
                            <p:stCondLst>
                              <p:cond delay="1250"/>
                            </p:stCondLst>
                            <p:childTnLst>
                              <p:par>
                                <p:cTn id="21" presetID="1" presetClass="exit" presetSubtype="0" fill="hold" nodeType="afterEffect">
                                  <p:stCondLst>
                                    <p:cond delay="0"/>
                                  </p:stCondLst>
                                  <p:childTnLst>
                                    <p:set>
                                      <p:cBhvr>
                                        <p:cTn id="22" dur="1" fill="hold">
                                          <p:stCondLst>
                                            <p:cond delay="0"/>
                                          </p:stCondLst>
                                        </p:cTn>
                                        <p:tgtEl>
                                          <p:spTgt spid="4"/>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par>
                          <p:cTn id="25" fill="hold">
                            <p:stCondLst>
                              <p:cond delay="1250"/>
                            </p:stCondLst>
                            <p:childTnLst>
                              <p:par>
                                <p:cTn id="26" presetID="26" presetClass="emph" presetSubtype="0" repeatCount="3000" fill="hold" grpId="0" nodeType="afterEffect">
                                  <p:stCondLst>
                                    <p:cond delay="0"/>
                                  </p:stCondLst>
                                  <p:childTnLst>
                                    <p:animEffect transition="out" filter="fade">
                                      <p:cBhvr>
                                        <p:cTn id="27" dur="500" tmFilter="0, 0; .2, .5; .8, .5; 1, 0"/>
                                        <p:tgtEl>
                                          <p:spTgt spid="11"/>
                                        </p:tgtEl>
                                      </p:cBhvr>
                                    </p:animEffect>
                                    <p:animScale>
                                      <p:cBhvr>
                                        <p:cTn id="28" dur="250" autoRev="1" fill="hold"/>
                                        <p:tgtEl>
                                          <p:spTgt spid="11"/>
                                        </p:tgtEl>
                                      </p:cBhvr>
                                      <p:by x="105000" y="105000"/>
                                    </p:animScale>
                                  </p:childTnLst>
                                </p:cTn>
                              </p:par>
                              <p:par>
                                <p:cTn id="29" presetID="1" presetClass="emph" presetSubtype="2" fill="hold" nodeType="withEffect">
                                  <p:stCondLst>
                                    <p:cond delay="0"/>
                                  </p:stCondLst>
                                  <p:childTnLst>
                                    <p:animClr clrSpc="rgb" dir="cw">
                                      <p:cBhvr>
                                        <p:cTn id="30" dur="1500" fill="hold"/>
                                        <p:tgtEl>
                                          <p:spTgt spid="11"/>
                                        </p:tgtEl>
                                        <p:attrNameLst>
                                          <p:attrName>fillcolor</p:attrName>
                                        </p:attrNameLst>
                                      </p:cBhvr>
                                      <p:to>
                                        <a:schemeClr val="accent2"/>
                                      </p:to>
                                    </p:animClr>
                                    <p:set>
                                      <p:cBhvr>
                                        <p:cTn id="31" dur="1500" fill="hold"/>
                                        <p:tgtEl>
                                          <p:spTgt spid="11"/>
                                        </p:tgtEl>
                                        <p:attrNameLst>
                                          <p:attrName>fill.type</p:attrName>
                                        </p:attrNameLst>
                                      </p:cBhvr>
                                      <p:to>
                                        <p:strVal val="solid"/>
                                      </p:to>
                                    </p:set>
                                    <p:set>
                                      <p:cBhvr>
                                        <p:cTn id="32" dur="1500" fill="hold"/>
                                        <p:tgtEl>
                                          <p:spTgt spid="11"/>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750" fill="hold"/>
                                        <p:tgtEl>
                                          <p:spTgt spid="11"/>
                                        </p:tgtEl>
                                        <p:attrNameLst>
                                          <p:attrName>fillcolor</p:attrName>
                                        </p:attrNameLst>
                                      </p:cBhvr>
                                      <p:to>
                                        <a:srgbClr val="FFC000"/>
                                      </p:to>
                                    </p:animClr>
                                    <p:set>
                                      <p:cBhvr>
                                        <p:cTn id="38" dur="750" fill="hold"/>
                                        <p:tgtEl>
                                          <p:spTgt spid="11"/>
                                        </p:tgtEl>
                                        <p:attrNameLst>
                                          <p:attrName>fill.type</p:attrName>
                                        </p:attrNameLst>
                                      </p:cBhvr>
                                      <p:to>
                                        <p:strVal val="solid"/>
                                      </p:to>
                                    </p:set>
                                    <p:set>
                                      <p:cBhvr>
                                        <p:cTn id="39" dur="750" fill="hold"/>
                                        <p:tgtEl>
                                          <p:spTgt spid="11"/>
                                        </p:tgtEl>
                                        <p:attrNameLst>
                                          <p:attrName>fill.on</p:attrName>
                                        </p:attrNameLst>
                                      </p:cBhvr>
                                      <p:to>
                                        <p:strVal val="true"/>
                                      </p:to>
                                    </p:set>
                                  </p:childTnLst>
                                </p:cTn>
                              </p:par>
                            </p:childTnLst>
                          </p:cTn>
                        </p:par>
                        <p:par>
                          <p:cTn id="40" fill="hold">
                            <p:stCondLst>
                              <p:cond delay="750"/>
                            </p:stCondLst>
                            <p:childTnLst>
                              <p:par>
                                <p:cTn id="41" presetID="64" presetClass="path" presetSubtype="0" accel="50000" decel="50000" fill="hold" nodeType="afterEffect">
                                  <p:stCondLst>
                                    <p:cond delay="0"/>
                                  </p:stCondLst>
                                  <p:childTnLst>
                                    <p:animMotion origin="layout" path="M 0 -1.85185E-6 L 0.16549 -0.30856 " pathEditMode="relative" rAng="0" ptsTypes="AA">
                                      <p:cBhvr>
                                        <p:cTn id="42" dur="500" fill="hold"/>
                                        <p:tgtEl>
                                          <p:spTgt spid="7"/>
                                        </p:tgtEl>
                                        <p:attrNameLst>
                                          <p:attrName>ppt_x</p:attrName>
                                          <p:attrName>ppt_y</p:attrName>
                                        </p:attrNameLst>
                                      </p:cBhvr>
                                      <p:rCtr x="8268" y="-15440"/>
                                    </p:animMotion>
                                  </p:childTnLst>
                                  <p:subTnLst>
                                    <p:audio>
                                      <p:cMediaNode>
                                        <p:cTn display="0" masterRel="sameClick">
                                          <p:stCondLst>
                                            <p:cond evt="begin" delay="0">
                                              <p:tn val="41"/>
                                            </p:cond>
                                          </p:stCondLst>
                                          <p:endCondLst>
                                            <p:cond evt="onStopAudio" delay="0">
                                              <p:tgtEl>
                                                <p:sldTgt/>
                                              </p:tgtEl>
                                            </p:cond>
                                          </p:endCondLst>
                                        </p:cTn>
                                        <p:tgtEl>
                                          <p:sndTgt r:embed="rId2" name="sut.wav"/>
                                        </p:tgtEl>
                                      </p:cMediaNode>
                                    </p:audio>
                                  </p:subTnLst>
                                </p:cTn>
                              </p:par>
                              <p:par>
                                <p:cTn id="43" presetID="6" presetClass="emph" presetSubtype="0" fill="hold" nodeType="withEffect">
                                  <p:stCondLst>
                                    <p:cond delay="0"/>
                                  </p:stCondLst>
                                  <p:childTnLst>
                                    <p:animScale>
                                      <p:cBhvr>
                                        <p:cTn id="44" dur="500" fill="hold"/>
                                        <p:tgtEl>
                                          <p:spTgt spid="7"/>
                                        </p:tgtEl>
                                      </p:cBhvr>
                                      <p:by x="70000" y="70000"/>
                                    </p:animScale>
                                  </p:childTnLst>
                                </p:cTn>
                              </p:par>
                              <p:par>
                                <p:cTn id="45" presetID="8" presetClass="emph" presetSubtype="0" fill="hold" nodeType="withEffect">
                                  <p:stCondLst>
                                    <p:cond delay="0"/>
                                  </p:stCondLst>
                                  <p:childTnLst>
                                    <p:animRot by="43200000">
                                      <p:cBhvr>
                                        <p:cTn id="46" dur="500" fill="hold"/>
                                        <p:tgtEl>
                                          <p:spTgt spid="7"/>
                                        </p:tgtEl>
                                        <p:attrNameLst>
                                          <p:attrName>r</p:attrName>
                                        </p:attrNameLst>
                                      </p:cBhvr>
                                    </p:animRot>
                                  </p:childTnLst>
                                </p:cTn>
                              </p:par>
                              <p:par>
                                <p:cTn id="47" presetID="35" presetClass="path" presetSubtype="0" accel="50000" decel="50000" fill="hold" nodeType="withEffect">
                                  <p:stCondLst>
                                    <p:cond delay="0"/>
                                  </p:stCondLst>
                                  <p:childTnLst>
                                    <p:animMotion origin="layout" path="M 0 -1.48148E-6 L 0.13932 -0.02338 " pathEditMode="relative" rAng="0" ptsTypes="AA">
                                      <p:cBhvr>
                                        <p:cTn id="48" dur="500" fill="hold"/>
                                        <p:tgtEl>
                                          <p:spTgt spid="4"/>
                                        </p:tgtEl>
                                        <p:attrNameLst>
                                          <p:attrName>ppt_x</p:attrName>
                                          <p:attrName>ppt_y</p:attrName>
                                        </p:attrNameLst>
                                      </p:cBhvr>
                                      <p:rCtr x="6966" y="-1181"/>
                                    </p:animMotion>
                                  </p:childTnLst>
                                </p:cTn>
                              </p:par>
                              <p:par>
                                <p:cTn id="49" presetID="8" presetClass="emph" presetSubtype="0" fill="hold" nodeType="withEffect">
                                  <p:stCondLst>
                                    <p:cond delay="0"/>
                                  </p:stCondLst>
                                  <p:childTnLst>
                                    <p:animRot by="1800000">
                                      <p:cBhvr>
                                        <p:cTn id="50" dur="500" fill="hold"/>
                                        <p:tgtEl>
                                          <p:spTgt spid="4"/>
                                        </p:tgtEl>
                                        <p:attrNameLst>
                                          <p:attrName>r</p:attrName>
                                        </p:attrNameLst>
                                      </p:cBhvr>
                                    </p:animRot>
                                  </p:childTnLst>
                                </p:cTn>
                              </p:par>
                            </p:childTnLst>
                          </p:cTn>
                        </p:par>
                        <p:par>
                          <p:cTn id="51" fill="hold">
                            <p:stCondLst>
                              <p:cond delay="1250"/>
                            </p:stCondLst>
                            <p:childTnLst>
                              <p:par>
                                <p:cTn id="52" presetID="1" presetClass="exit" presetSubtype="0" fill="hold" nodeType="afterEffect">
                                  <p:stCondLst>
                                    <p:cond delay="0"/>
                                  </p:stCondLst>
                                  <p:childTnLst>
                                    <p:set>
                                      <p:cBhvr>
                                        <p:cTn id="53" dur="1" fill="hold">
                                          <p:stCondLst>
                                            <p:cond delay="0"/>
                                          </p:stCondLst>
                                        </p:cTn>
                                        <p:tgtEl>
                                          <p:spTgt spid="4"/>
                                        </p:tgtEl>
                                        <p:attrNameLst>
                                          <p:attrName>style.visibility</p:attrName>
                                        </p:attrNameLst>
                                      </p:cBhvr>
                                      <p:to>
                                        <p:strVal val="hidden"/>
                                      </p:to>
                                    </p:set>
                                  </p:childTnLst>
                                </p:cTn>
                              </p:par>
                            </p:childTnLst>
                          </p:cTn>
                        </p:par>
                        <p:par>
                          <p:cTn id="54" fill="hold">
                            <p:stCondLst>
                              <p:cond delay="1250"/>
                            </p:stCondLst>
                            <p:childTnLst>
                              <p:par>
                                <p:cTn id="55" presetID="1" presetClass="entr" presetSubtype="0" fill="hold" nodeType="afterEffect">
                                  <p:stCondLst>
                                    <p:cond delay="0"/>
                                  </p:stCondLst>
                                  <p:childTnLst>
                                    <p:set>
                                      <p:cBhvr>
                                        <p:cTn id="56"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yeah1.wav"/>
                                        </p:tgtEl>
                                      </p:cMediaNode>
                                    </p:audio>
                                  </p:subTnLst>
                                </p:cTn>
                              </p:par>
                              <p:par>
                                <p:cTn id="57" presetID="1" presetClass="exit" presetSubtype="0" fill="hold" nodeType="withEffect">
                                  <p:stCondLst>
                                    <p:cond delay="0"/>
                                  </p:stCondLst>
                                  <p:childTnLst>
                                    <p:set>
                                      <p:cBhvr>
                                        <p:cTn id="58" dur="1" fill="hold">
                                          <p:stCondLst>
                                            <p:cond delay="0"/>
                                          </p:stCondLst>
                                        </p:cTn>
                                        <p:tgtEl>
                                          <p:spTgt spid="7"/>
                                        </p:tgtEl>
                                        <p:attrNameLst>
                                          <p:attrName>style.visibility</p:attrName>
                                        </p:attrNameLst>
                                      </p:cBhvr>
                                      <p:to>
                                        <p:strVal val="hidden"/>
                                      </p:to>
                                    </p:set>
                                  </p:childTnLst>
                                </p:cTn>
                              </p:par>
                              <p:par>
                                <p:cTn id="59" presetID="53" presetClass="entr" presetSubtype="16"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subTnLst>
                                    <p:audio>
                                      <p:cMediaNode>
                                        <p:cTn display="0" masterRel="sameClick">
                                          <p:stCondLst>
                                            <p:cond evt="begin" delay="0">
                                              <p:tn val="59"/>
                                            </p:cond>
                                          </p:stCondLst>
                                          <p:endCondLst>
                                            <p:cond evt="onStopAudio" delay="0">
                                              <p:tgtEl>
                                                <p:sldTgt/>
                                              </p:tgtEl>
                                            </p:cond>
                                          </p:endCondLst>
                                        </p:cTn>
                                        <p:tgtEl>
                                          <p:sndTgt r:embed="rId5" name="yeeh.wav"/>
                                        </p:tgtEl>
                                      </p:cMediaNode>
                                    </p:audio>
                                  </p:subTnLst>
                                </p:cTn>
                              </p:par>
                            </p:childTnLst>
                          </p:cTn>
                        </p:par>
                      </p:childTnLst>
                    </p:cTn>
                  </p:par>
                </p:childTnLst>
              </p:cTn>
              <p:nextCondLst>
                <p:cond evt="onClick" delay="0">
                  <p:tgtEl>
                    <p:spTgt spid="11"/>
                  </p:tgtEl>
                </p:cond>
              </p:nextCondLst>
            </p:seq>
            <p:seq concurrent="1" nextAc="seek">
              <p:cTn id="64" restart="whenNotActive" fill="hold" evtFilter="cancelBubble" nodeType="interactiveSeq">
                <p:stCondLst>
                  <p:cond evt="onClick" delay="0">
                    <p:tgtEl>
                      <p:spTgt spid="10"/>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750" fill="hold"/>
                                        <p:tgtEl>
                                          <p:spTgt spid="10"/>
                                        </p:tgtEl>
                                        <p:attrNameLst>
                                          <p:attrName>fillcolor</p:attrName>
                                        </p:attrNameLst>
                                      </p:cBhvr>
                                      <p:to>
                                        <a:srgbClr val="FFC000"/>
                                      </p:to>
                                    </p:animClr>
                                    <p:set>
                                      <p:cBhvr>
                                        <p:cTn id="69" dur="750" fill="hold"/>
                                        <p:tgtEl>
                                          <p:spTgt spid="10"/>
                                        </p:tgtEl>
                                        <p:attrNameLst>
                                          <p:attrName>fill.type</p:attrName>
                                        </p:attrNameLst>
                                      </p:cBhvr>
                                      <p:to>
                                        <p:strVal val="solid"/>
                                      </p:to>
                                    </p:set>
                                    <p:set>
                                      <p:cBhvr>
                                        <p:cTn id="70" dur="750" fill="hold"/>
                                        <p:tgtEl>
                                          <p:spTgt spid="10"/>
                                        </p:tgtEl>
                                        <p:attrNameLst>
                                          <p:attrName>fill.on</p:attrName>
                                        </p:attrNameLst>
                                      </p:cBhvr>
                                      <p:to>
                                        <p:strVal val="true"/>
                                      </p:to>
                                    </p:set>
                                  </p:childTnLst>
                                </p:cTn>
                              </p:par>
                            </p:childTnLst>
                          </p:cTn>
                        </p:par>
                        <p:par>
                          <p:cTn id="71" fill="hold">
                            <p:stCondLst>
                              <p:cond delay="750"/>
                            </p:stCondLst>
                            <p:childTnLst>
                              <p:par>
                                <p:cTn id="72" presetID="64" presetClass="path" presetSubtype="0" accel="50000" decel="50000" fill="hold" nodeType="afterEffect">
                                  <p:stCondLst>
                                    <p:cond delay="0"/>
                                  </p:stCondLst>
                                  <p:childTnLst>
                                    <p:animMotion origin="layout" path="M 0 -1.85185E-6 L -0.04102 -0.24514 " pathEditMode="relative" rAng="0" ptsTypes="AA">
                                      <p:cBhvr>
                                        <p:cTn id="73" dur="500" fill="hold"/>
                                        <p:tgtEl>
                                          <p:spTgt spid="7"/>
                                        </p:tgtEl>
                                        <p:attrNameLst>
                                          <p:attrName>ppt_x</p:attrName>
                                          <p:attrName>ppt_y</p:attrName>
                                        </p:attrNameLst>
                                      </p:cBhvr>
                                      <p:rCtr x="-2057" y="-12269"/>
                                    </p:animMotion>
                                  </p:childTnLst>
                                  <p:subTnLst>
                                    <p:audio>
                                      <p:cMediaNode>
                                        <p:cTn display="0" masterRel="sameClick">
                                          <p:stCondLst>
                                            <p:cond evt="begin" delay="0">
                                              <p:tn val="72"/>
                                            </p:cond>
                                          </p:stCondLst>
                                          <p:endCondLst>
                                            <p:cond evt="onStopAudio" delay="0">
                                              <p:tgtEl>
                                                <p:sldTgt/>
                                              </p:tgtEl>
                                            </p:cond>
                                          </p:endCondLst>
                                        </p:cTn>
                                        <p:tgtEl>
                                          <p:sndTgt r:embed="rId2" name="sut.wav"/>
                                        </p:tgtEl>
                                      </p:cMediaNode>
                                    </p:audio>
                                  </p:subTnLst>
                                </p:cTn>
                              </p:par>
                              <p:par>
                                <p:cTn id="74" presetID="6" presetClass="emph" presetSubtype="0" fill="hold" nodeType="withEffect">
                                  <p:stCondLst>
                                    <p:cond delay="0"/>
                                  </p:stCondLst>
                                  <p:childTnLst>
                                    <p:animScale>
                                      <p:cBhvr>
                                        <p:cTn id="75" dur="500" fill="hold"/>
                                        <p:tgtEl>
                                          <p:spTgt spid="7"/>
                                        </p:tgtEl>
                                      </p:cBhvr>
                                      <p:by x="50000" y="50000"/>
                                    </p:animScale>
                                  </p:childTnLst>
                                </p:cTn>
                              </p:par>
                              <p:par>
                                <p:cTn id="76" presetID="8" presetClass="emph" presetSubtype="0" fill="hold" nodeType="withEffect">
                                  <p:stCondLst>
                                    <p:cond delay="0"/>
                                  </p:stCondLst>
                                  <p:childTnLst>
                                    <p:animRot by="43200000">
                                      <p:cBhvr>
                                        <p:cTn id="77" dur="500" fill="hold"/>
                                        <p:tgtEl>
                                          <p:spTgt spid="7"/>
                                        </p:tgtEl>
                                        <p:attrNameLst>
                                          <p:attrName>r</p:attrName>
                                        </p:attrNameLst>
                                      </p:cBhvr>
                                    </p:animRot>
                                  </p:childTnLst>
                                </p:cTn>
                              </p:par>
                              <p:par>
                                <p:cTn id="78" presetID="63" presetClass="path" presetSubtype="0" accel="50000" decel="50000" fill="hold" nodeType="withEffect">
                                  <p:stCondLst>
                                    <p:cond delay="0"/>
                                  </p:stCondLst>
                                  <p:childTnLst>
                                    <p:animMotion origin="layout" path="M 0 -1.48148E-6 L -0.16315 0.00208 " pathEditMode="relative" rAng="0" ptsTypes="AA">
                                      <p:cBhvr>
                                        <p:cTn id="79" dur="500" fill="hold"/>
                                        <p:tgtEl>
                                          <p:spTgt spid="4"/>
                                        </p:tgtEl>
                                        <p:attrNameLst>
                                          <p:attrName>ppt_x</p:attrName>
                                          <p:attrName>ppt_y</p:attrName>
                                        </p:attrNameLst>
                                      </p:cBhvr>
                                      <p:rCtr x="-8164" y="93"/>
                                    </p:animMotion>
                                  </p:childTnLst>
                                </p:cTn>
                              </p:par>
                              <p:par>
                                <p:cTn id="80" presetID="8" presetClass="emph" presetSubtype="0" fill="hold" nodeType="withEffect">
                                  <p:stCondLst>
                                    <p:cond delay="0"/>
                                  </p:stCondLst>
                                  <p:childTnLst>
                                    <p:animRot by="-1800000">
                                      <p:cBhvr>
                                        <p:cTn id="81" dur="500" fill="hold"/>
                                        <p:tgtEl>
                                          <p:spTgt spid="4"/>
                                        </p:tgtEl>
                                        <p:attrNameLst>
                                          <p:attrName>r</p:attrName>
                                        </p:attrNameLst>
                                      </p:cBhvr>
                                    </p:animRot>
                                  </p:childTnLst>
                                </p:cTn>
                              </p:par>
                            </p:childTnLst>
                          </p:cTn>
                        </p:par>
                        <p:par>
                          <p:cTn id="82" fill="hold">
                            <p:stCondLst>
                              <p:cond delay="1250"/>
                            </p:stCondLst>
                            <p:childTnLst>
                              <p:par>
                                <p:cTn id="83" presetID="1" presetClass="exit" presetSubtype="0" fill="hold" nodeType="afterEffect">
                                  <p:stCondLst>
                                    <p:cond delay="0"/>
                                  </p:stCondLst>
                                  <p:childTnLst>
                                    <p:set>
                                      <p:cBhvr>
                                        <p:cTn id="84" dur="1" fill="hold">
                                          <p:stCondLst>
                                            <p:cond delay="0"/>
                                          </p:stCondLst>
                                        </p:cTn>
                                        <p:tgtEl>
                                          <p:spTgt spid="4"/>
                                        </p:tgtEl>
                                        <p:attrNameLst>
                                          <p:attrName>style.visibility</p:attrName>
                                        </p:attrNameLst>
                                      </p:cBhvr>
                                      <p:to>
                                        <p:strVal val="hidden"/>
                                      </p:to>
                                    </p:set>
                                  </p:childTnLst>
                                </p:cTn>
                              </p:par>
                              <p:par>
                                <p:cTn id="85" presetID="1" presetClass="entr" presetSubtype="0" fill="hold" nodeType="withEffect">
                                  <p:stCondLst>
                                    <p:cond delay="0"/>
                                  </p:stCondLst>
                                  <p:childTnLst>
                                    <p:set>
                                      <p:cBhvr>
                                        <p:cTn id="86"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sai.wav"/>
                                        </p:tgtEl>
                                      </p:cMediaNode>
                                    </p:audio>
                                  </p:subTnLst>
                                </p:cTn>
                              </p:par>
                            </p:childTnLst>
                          </p:cTn>
                        </p:par>
                        <p:par>
                          <p:cTn id="87" fill="hold">
                            <p:stCondLst>
                              <p:cond delay="1250"/>
                            </p:stCondLst>
                            <p:childTnLst>
                              <p:par>
                                <p:cTn id="88" presetID="26" presetClass="emph" presetSubtype="0" repeatCount="3000" fill="hold" grpId="1" nodeType="afterEffect">
                                  <p:stCondLst>
                                    <p:cond delay="0"/>
                                  </p:stCondLst>
                                  <p:childTnLst>
                                    <p:animEffect transition="out" filter="fade">
                                      <p:cBhvr>
                                        <p:cTn id="89" dur="500" tmFilter="0, 0; .2, .5; .8, .5; 1, 0"/>
                                        <p:tgtEl>
                                          <p:spTgt spid="11"/>
                                        </p:tgtEl>
                                      </p:cBhvr>
                                    </p:animEffect>
                                    <p:animScale>
                                      <p:cBhvr>
                                        <p:cTn id="90" dur="250" autoRev="1" fill="hold"/>
                                        <p:tgtEl>
                                          <p:spTgt spid="11"/>
                                        </p:tgtEl>
                                      </p:cBhvr>
                                      <p:by x="105000" y="105000"/>
                                    </p:animScale>
                                  </p:childTnLst>
                                </p:cTn>
                              </p:par>
                              <p:par>
                                <p:cTn id="91" presetID="1" presetClass="emph" presetSubtype="2" fill="hold" nodeType="withEffect">
                                  <p:stCondLst>
                                    <p:cond delay="0"/>
                                  </p:stCondLst>
                                  <p:childTnLst>
                                    <p:animClr clrSpc="rgb" dir="cw">
                                      <p:cBhvr>
                                        <p:cTn id="92" dur="1500" fill="hold"/>
                                        <p:tgtEl>
                                          <p:spTgt spid="11"/>
                                        </p:tgtEl>
                                        <p:attrNameLst>
                                          <p:attrName>fillcolor</p:attrName>
                                        </p:attrNameLst>
                                      </p:cBhvr>
                                      <p:to>
                                        <a:schemeClr val="accent2"/>
                                      </p:to>
                                    </p:animClr>
                                    <p:set>
                                      <p:cBhvr>
                                        <p:cTn id="93" dur="1500" fill="hold"/>
                                        <p:tgtEl>
                                          <p:spTgt spid="11"/>
                                        </p:tgtEl>
                                        <p:attrNameLst>
                                          <p:attrName>fill.type</p:attrName>
                                        </p:attrNameLst>
                                      </p:cBhvr>
                                      <p:to>
                                        <p:strVal val="solid"/>
                                      </p:to>
                                    </p:set>
                                    <p:set>
                                      <p:cBhvr>
                                        <p:cTn id="94" dur="1500" fill="hold"/>
                                        <p:tgtEl>
                                          <p:spTgt spid="11"/>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5" restart="whenNotActive" fill="hold" evtFilter="cancelBubble" nodeType="interactiveSeq">
                <p:stCondLst>
                  <p:cond evt="onClick" delay="0">
                    <p:tgtEl>
                      <p:spTgt spid="12"/>
                    </p:tgtEl>
                  </p:cond>
                </p:stCondLst>
                <p:endSync evt="end" delay="0">
                  <p:rtn val="all"/>
                </p:endSync>
                <p:childTnLst>
                  <p:par>
                    <p:cTn id="96" fill="hold">
                      <p:stCondLst>
                        <p:cond delay="0"/>
                      </p:stCondLst>
                      <p:childTnLst>
                        <p:par>
                          <p:cTn id="97" fill="hold">
                            <p:stCondLst>
                              <p:cond delay="0"/>
                            </p:stCondLst>
                            <p:childTnLst>
                              <p:par>
                                <p:cTn id="98" presetID="1" presetClass="emph" presetSubtype="2" fill="hold" nodeType="clickEffect">
                                  <p:stCondLst>
                                    <p:cond delay="0"/>
                                  </p:stCondLst>
                                  <p:childTnLst>
                                    <p:animClr clrSpc="rgb" dir="cw">
                                      <p:cBhvr>
                                        <p:cTn id="99" dur="750" fill="hold"/>
                                        <p:tgtEl>
                                          <p:spTgt spid="12"/>
                                        </p:tgtEl>
                                        <p:attrNameLst>
                                          <p:attrName>fillcolor</p:attrName>
                                        </p:attrNameLst>
                                      </p:cBhvr>
                                      <p:to>
                                        <a:srgbClr val="FFC000"/>
                                      </p:to>
                                    </p:animClr>
                                    <p:set>
                                      <p:cBhvr>
                                        <p:cTn id="100" dur="750" fill="hold"/>
                                        <p:tgtEl>
                                          <p:spTgt spid="12"/>
                                        </p:tgtEl>
                                        <p:attrNameLst>
                                          <p:attrName>fill.type</p:attrName>
                                        </p:attrNameLst>
                                      </p:cBhvr>
                                      <p:to>
                                        <p:strVal val="solid"/>
                                      </p:to>
                                    </p:set>
                                    <p:set>
                                      <p:cBhvr>
                                        <p:cTn id="101" dur="750" fill="hold"/>
                                        <p:tgtEl>
                                          <p:spTgt spid="12"/>
                                        </p:tgtEl>
                                        <p:attrNameLst>
                                          <p:attrName>fill.on</p:attrName>
                                        </p:attrNameLst>
                                      </p:cBhvr>
                                      <p:to>
                                        <p:strVal val="true"/>
                                      </p:to>
                                    </p:set>
                                  </p:childTnLst>
                                </p:cTn>
                              </p:par>
                            </p:childTnLst>
                          </p:cTn>
                        </p:par>
                        <p:par>
                          <p:cTn id="102" fill="hold">
                            <p:stCondLst>
                              <p:cond delay="750"/>
                            </p:stCondLst>
                            <p:childTnLst>
                              <p:par>
                                <p:cTn id="103" presetID="64" presetClass="path" presetSubtype="0" accel="50000" decel="50000" fill="hold" nodeType="afterEffect">
                                  <p:stCondLst>
                                    <p:cond delay="0"/>
                                  </p:stCondLst>
                                  <p:childTnLst>
                                    <p:animMotion origin="layout" path="M 0 -1.85185E-6 L 0.18073 -0.43449 " pathEditMode="relative" rAng="0" ptsTypes="AA">
                                      <p:cBhvr>
                                        <p:cTn id="104" dur="500" fill="hold"/>
                                        <p:tgtEl>
                                          <p:spTgt spid="7"/>
                                        </p:tgtEl>
                                        <p:attrNameLst>
                                          <p:attrName>ppt_x</p:attrName>
                                          <p:attrName>ppt_y</p:attrName>
                                        </p:attrNameLst>
                                      </p:cBhvr>
                                      <p:rCtr x="9036" y="-21736"/>
                                    </p:animMotion>
                                  </p:childTnLst>
                                  <p:subTnLst>
                                    <p:audio>
                                      <p:cMediaNode>
                                        <p:cTn display="0" masterRel="sameClick">
                                          <p:stCondLst>
                                            <p:cond evt="begin" delay="0">
                                              <p:tn val="103"/>
                                            </p:cond>
                                          </p:stCondLst>
                                          <p:endCondLst>
                                            <p:cond evt="onStopAudio" delay="0">
                                              <p:tgtEl>
                                                <p:sldTgt/>
                                              </p:tgtEl>
                                            </p:cond>
                                          </p:endCondLst>
                                        </p:cTn>
                                        <p:tgtEl>
                                          <p:sndTgt r:embed="rId2" name="sut.wav"/>
                                        </p:tgtEl>
                                      </p:cMediaNode>
                                    </p:audio>
                                  </p:subTnLst>
                                </p:cTn>
                              </p:par>
                              <p:par>
                                <p:cTn id="105" presetID="42" presetClass="path" presetSubtype="0" accel="50000" decel="50000" fill="hold" nodeType="withEffect">
                                  <p:stCondLst>
                                    <p:cond delay="500"/>
                                  </p:stCondLst>
                                  <p:childTnLst>
                                    <p:animMotion origin="layout" path="M 0.18073 -0.43449 L 0.18073 -0.22824 " pathEditMode="relative" rAng="0" ptsTypes="AA">
                                      <p:cBhvr>
                                        <p:cTn id="106" dur="250" fill="hold"/>
                                        <p:tgtEl>
                                          <p:spTgt spid="7"/>
                                        </p:tgtEl>
                                        <p:attrNameLst>
                                          <p:attrName>ppt_x</p:attrName>
                                          <p:attrName>ppt_y</p:attrName>
                                        </p:attrNameLst>
                                      </p:cBhvr>
                                      <p:rCtr x="0" y="10301"/>
                                    </p:animMotion>
                                  </p:childTnLst>
                                </p:cTn>
                              </p:par>
                              <p:par>
                                <p:cTn id="107" presetID="6" presetClass="emph" presetSubtype="0" fill="hold" nodeType="withEffect">
                                  <p:stCondLst>
                                    <p:cond delay="0"/>
                                  </p:stCondLst>
                                  <p:childTnLst>
                                    <p:animScale>
                                      <p:cBhvr>
                                        <p:cTn id="108" dur="500" fill="hold"/>
                                        <p:tgtEl>
                                          <p:spTgt spid="7"/>
                                        </p:tgtEl>
                                      </p:cBhvr>
                                      <p:by x="50000" y="50000"/>
                                    </p:animScale>
                                  </p:childTnLst>
                                </p:cTn>
                              </p:par>
                              <p:par>
                                <p:cTn id="109" presetID="8" presetClass="emph" presetSubtype="0" fill="hold" nodeType="withEffect">
                                  <p:stCondLst>
                                    <p:cond delay="0"/>
                                  </p:stCondLst>
                                  <p:childTnLst>
                                    <p:animRot by="43200000">
                                      <p:cBhvr>
                                        <p:cTn id="110" dur="500" fill="hold"/>
                                        <p:tgtEl>
                                          <p:spTgt spid="7"/>
                                        </p:tgtEl>
                                        <p:attrNameLst>
                                          <p:attrName>r</p:attrName>
                                        </p:attrNameLst>
                                      </p:cBhvr>
                                    </p:animRot>
                                  </p:childTnLst>
                                </p:cTn>
                              </p:par>
                              <p:par>
                                <p:cTn id="111" presetID="63" presetClass="path" presetSubtype="0" accel="50000" decel="50000" fill="hold" nodeType="withEffect">
                                  <p:stCondLst>
                                    <p:cond delay="0"/>
                                  </p:stCondLst>
                                  <p:childTnLst>
                                    <p:animMotion origin="layout" path="M 0 -1.48148E-6 L -0.16432 -0.00231 " pathEditMode="relative" rAng="0" ptsTypes="AA">
                                      <p:cBhvr>
                                        <p:cTn id="112" dur="500" fill="hold"/>
                                        <p:tgtEl>
                                          <p:spTgt spid="4"/>
                                        </p:tgtEl>
                                        <p:attrNameLst>
                                          <p:attrName>ppt_x</p:attrName>
                                          <p:attrName>ppt_y</p:attrName>
                                        </p:attrNameLst>
                                      </p:cBhvr>
                                      <p:rCtr x="-8216" y="-116"/>
                                    </p:animMotion>
                                  </p:childTnLst>
                                </p:cTn>
                              </p:par>
                              <p:par>
                                <p:cTn id="113" presetID="8" presetClass="emph" presetSubtype="0" fill="hold" nodeType="withEffect">
                                  <p:stCondLst>
                                    <p:cond delay="0"/>
                                  </p:stCondLst>
                                  <p:childTnLst>
                                    <p:animRot by="-1800000">
                                      <p:cBhvr>
                                        <p:cTn id="114" dur="500" fill="hold"/>
                                        <p:tgtEl>
                                          <p:spTgt spid="4"/>
                                        </p:tgtEl>
                                        <p:attrNameLst>
                                          <p:attrName>r</p:attrName>
                                        </p:attrNameLst>
                                      </p:cBhvr>
                                    </p:animRot>
                                  </p:childTnLst>
                                </p:cTn>
                              </p:par>
                              <p:par>
                                <p:cTn id="115" presetID="1" presetClass="exit" presetSubtype="0" fill="hold" nodeType="withEffect">
                                  <p:stCondLst>
                                    <p:cond delay="500"/>
                                  </p:stCondLst>
                                  <p:childTnLst>
                                    <p:set>
                                      <p:cBhvr>
                                        <p:cTn id="116" dur="1" fill="hold">
                                          <p:stCondLst>
                                            <p:cond delay="0"/>
                                          </p:stCondLst>
                                        </p:cTn>
                                        <p:tgtEl>
                                          <p:spTgt spid="4"/>
                                        </p:tgtEl>
                                        <p:attrNameLst>
                                          <p:attrName>style.visibility</p:attrName>
                                        </p:attrNameLst>
                                      </p:cBhvr>
                                      <p:to>
                                        <p:strVal val="hidden"/>
                                      </p:to>
                                    </p:set>
                                  </p:childTnLst>
                                </p:cTn>
                              </p:par>
                              <p:par>
                                <p:cTn id="117" presetID="1" presetClass="entr" presetSubtype="0" fill="hold" nodeType="withEffect">
                                  <p:stCondLst>
                                    <p:cond delay="500"/>
                                  </p:stCondLst>
                                  <p:childTnLst>
                                    <p:set>
                                      <p:cBhvr>
                                        <p:cTn id="118"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3" name="sai.wav"/>
                                        </p:tgtEl>
                                      </p:cMediaNode>
                                    </p:audio>
                                  </p:subTnLst>
                                </p:cTn>
                              </p:par>
                            </p:childTnLst>
                          </p:cTn>
                        </p:par>
                        <p:par>
                          <p:cTn id="119" fill="hold">
                            <p:stCondLst>
                              <p:cond delay="1500"/>
                            </p:stCondLst>
                            <p:childTnLst>
                              <p:par>
                                <p:cTn id="120" presetID="26" presetClass="emph" presetSubtype="0" repeatCount="3000" fill="hold" grpId="2" nodeType="afterEffect">
                                  <p:stCondLst>
                                    <p:cond delay="0"/>
                                  </p:stCondLst>
                                  <p:childTnLst>
                                    <p:animEffect transition="out" filter="fade">
                                      <p:cBhvr>
                                        <p:cTn id="121" dur="500" tmFilter="0, 0; .2, .5; .8, .5; 1, 0"/>
                                        <p:tgtEl>
                                          <p:spTgt spid="11"/>
                                        </p:tgtEl>
                                      </p:cBhvr>
                                    </p:animEffect>
                                    <p:animScale>
                                      <p:cBhvr>
                                        <p:cTn id="122" dur="250" autoRev="1" fill="hold"/>
                                        <p:tgtEl>
                                          <p:spTgt spid="11"/>
                                        </p:tgtEl>
                                      </p:cBhvr>
                                      <p:by x="105000" y="105000"/>
                                    </p:animScale>
                                  </p:childTnLst>
                                </p:cTn>
                              </p:par>
                              <p:par>
                                <p:cTn id="123" presetID="1" presetClass="emph" presetSubtype="2" fill="hold" nodeType="withEffect">
                                  <p:stCondLst>
                                    <p:cond delay="0"/>
                                  </p:stCondLst>
                                  <p:childTnLst>
                                    <p:animClr clrSpc="rgb" dir="cw">
                                      <p:cBhvr>
                                        <p:cTn id="124" dur="1500" fill="hold"/>
                                        <p:tgtEl>
                                          <p:spTgt spid="11"/>
                                        </p:tgtEl>
                                        <p:attrNameLst>
                                          <p:attrName>fillcolor</p:attrName>
                                        </p:attrNameLst>
                                      </p:cBhvr>
                                      <p:to>
                                        <a:schemeClr val="accent2"/>
                                      </p:to>
                                    </p:animClr>
                                    <p:set>
                                      <p:cBhvr>
                                        <p:cTn id="125" dur="1500" fill="hold"/>
                                        <p:tgtEl>
                                          <p:spTgt spid="11"/>
                                        </p:tgtEl>
                                        <p:attrNameLst>
                                          <p:attrName>fill.type</p:attrName>
                                        </p:attrNameLst>
                                      </p:cBhvr>
                                      <p:to>
                                        <p:strVal val="solid"/>
                                      </p:to>
                                    </p:set>
                                    <p:set>
                                      <p:cBhvr>
                                        <p:cTn id="126" dur="1500" fill="hold"/>
                                        <p:tgtEl>
                                          <p:spTgt spid="11"/>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9" grpId="0" animBg="1"/>
      <p:bldP spid="11" grpId="0" animBg="1"/>
      <p:bldP spid="11" grpId="1" animBg="1"/>
      <p:bldP spid="11" grpId="2"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giu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516" y="1573966"/>
            <a:ext cx="1892972" cy="2514818"/>
          </a:xfrm>
          <a:prstGeom prst="rect">
            <a:avLst/>
          </a:prstGeom>
        </p:spPr>
      </p:pic>
      <p:pic>
        <p:nvPicPr>
          <p:cNvPr id="5" name="tha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18456" y="1144160"/>
            <a:ext cx="1892972" cy="2944623"/>
          </a:xfrm>
          <a:prstGeom prst="rect">
            <a:avLst/>
          </a:prstGeom>
        </p:spPr>
      </p:pic>
      <p:pic>
        <p:nvPicPr>
          <p:cNvPr id="6" name="thua"/>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54630" y="1967191"/>
            <a:ext cx="1170534" cy="2121593"/>
          </a:xfrm>
          <a:prstGeom prst="rect">
            <a:avLst/>
          </a:prstGeom>
        </p:spPr>
      </p:pic>
      <p:pic>
        <p:nvPicPr>
          <p:cNvPr id="7" name="bo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00478" y="5170240"/>
            <a:ext cx="887045" cy="887045"/>
          </a:xfrm>
          <a:prstGeom prst="rect">
            <a:avLst/>
          </a:prstGeom>
        </p:spPr>
      </p:pic>
      <p:sp>
        <p:nvSpPr>
          <p:cNvPr id="8" name="cauhoi"/>
          <p:cNvSpPr/>
          <p:nvPr/>
        </p:nvSpPr>
        <p:spPr>
          <a:xfrm>
            <a:off x="160019" y="5580992"/>
            <a:ext cx="17967960" cy="15577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200" b="1" noProof="1" smtClean="0">
                <a:solidFill>
                  <a:schemeClr val="tx1"/>
                </a:solidFill>
                <a:latin typeface="Arial" panose="020B0604020202020204" pitchFamily="34" charset="0"/>
                <a:cs typeface="Arial" panose="020B0604020202020204" pitchFamily="34" charset="0"/>
              </a:rPr>
              <a:t>Câu</a:t>
            </a:r>
            <a:r>
              <a:rPr lang="en-US" sz="4200" b="1" noProof="1" smtClean="0">
                <a:solidFill>
                  <a:schemeClr val="tx1"/>
                </a:solidFill>
                <a:latin typeface="Arial" panose="020B0604020202020204" pitchFamily="34" charset="0"/>
                <a:cs typeface="Arial" panose="020B0604020202020204" pitchFamily="34" charset="0"/>
              </a:rPr>
              <a:t> 5: </a:t>
            </a:r>
            <a:r>
              <a:rPr lang="en-US" sz="4200" dirty="0">
                <a:solidFill>
                  <a:schemeClr val="tx1"/>
                </a:solidFill>
                <a:latin typeface="Arial" panose="020B0604020202020204" pitchFamily="34" charset="0"/>
                <a:cs typeface="Arial" panose="020B0604020202020204" pitchFamily="34" charset="0"/>
              </a:rPr>
              <a:t>Cho </a:t>
            </a:r>
            <a:r>
              <a:rPr lang="en-US" sz="4200" dirty="0" err="1">
                <a:solidFill>
                  <a:schemeClr val="tx1"/>
                </a:solidFill>
                <a:latin typeface="Arial" panose="020B0604020202020204" pitchFamily="34" charset="0"/>
                <a:cs typeface="Arial" panose="020B0604020202020204" pitchFamily="34" charset="0"/>
              </a:rPr>
              <a:t>hai</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đa</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thức</a:t>
            </a:r>
            <a:r>
              <a:rPr lang="en-US" sz="4200" dirty="0">
                <a:solidFill>
                  <a:schemeClr val="tx1"/>
                </a:solidFill>
                <a:latin typeface="Arial" panose="020B0604020202020204" pitchFamily="34" charset="0"/>
                <a:cs typeface="Arial" panose="020B0604020202020204" pitchFamily="34" charset="0"/>
              </a:rPr>
              <a:t> f(x) = 3x</a:t>
            </a:r>
            <a:r>
              <a:rPr lang="en-US" sz="4200" baseline="30000" dirty="0">
                <a:solidFill>
                  <a:schemeClr val="tx1"/>
                </a:solidFill>
                <a:latin typeface="Arial" panose="020B0604020202020204" pitchFamily="34" charset="0"/>
                <a:cs typeface="Arial" panose="020B0604020202020204" pitchFamily="34" charset="0"/>
              </a:rPr>
              <a:t>4</a:t>
            </a:r>
            <a:r>
              <a:rPr lang="en-US" sz="4200" dirty="0">
                <a:solidFill>
                  <a:schemeClr val="tx1"/>
                </a:solidFill>
                <a:latin typeface="Arial" panose="020B0604020202020204" pitchFamily="34" charset="0"/>
                <a:cs typeface="Arial" panose="020B0604020202020204" pitchFamily="34" charset="0"/>
              </a:rPr>
              <a:t> - 1 </a:t>
            </a:r>
            <a:r>
              <a:rPr lang="en-US" sz="4200" dirty="0" err="1">
                <a:solidFill>
                  <a:schemeClr val="tx1"/>
                </a:solidFill>
                <a:latin typeface="Arial" panose="020B0604020202020204" pitchFamily="34" charset="0"/>
                <a:cs typeface="Arial" panose="020B0604020202020204" pitchFamily="34" charset="0"/>
              </a:rPr>
              <a:t>và</a:t>
            </a:r>
            <a:r>
              <a:rPr lang="en-US" sz="4200" dirty="0">
                <a:solidFill>
                  <a:schemeClr val="tx1"/>
                </a:solidFill>
                <a:latin typeface="Arial" panose="020B0604020202020204" pitchFamily="34" charset="0"/>
                <a:cs typeface="Arial" panose="020B0604020202020204" pitchFamily="34" charset="0"/>
              </a:rPr>
              <a:t> g(x) = 5x</a:t>
            </a:r>
            <a:r>
              <a:rPr lang="en-US" sz="4200" baseline="30000" dirty="0">
                <a:solidFill>
                  <a:schemeClr val="tx1"/>
                </a:solidFill>
                <a:latin typeface="Arial" panose="020B0604020202020204" pitchFamily="34" charset="0"/>
                <a:cs typeface="Arial" panose="020B0604020202020204" pitchFamily="34" charset="0"/>
              </a:rPr>
              <a:t>4</a:t>
            </a:r>
            <a:r>
              <a:rPr lang="en-US" sz="4200" dirty="0">
                <a:solidFill>
                  <a:schemeClr val="tx1"/>
                </a:solidFill>
                <a:latin typeface="Arial" panose="020B0604020202020204" pitchFamily="34" charset="0"/>
                <a:cs typeface="Arial" panose="020B0604020202020204" pitchFamily="34" charset="0"/>
              </a:rPr>
              <a:t> - 3x</a:t>
            </a:r>
            <a:r>
              <a:rPr lang="en-US" sz="4200" baseline="30000" dirty="0">
                <a:solidFill>
                  <a:schemeClr val="tx1"/>
                </a:solidFill>
                <a:latin typeface="Arial" panose="020B0604020202020204" pitchFamily="34" charset="0"/>
                <a:cs typeface="Arial" panose="020B0604020202020204" pitchFamily="34" charset="0"/>
              </a:rPr>
              <a:t>3</a:t>
            </a:r>
            <a:r>
              <a:rPr lang="en-US" sz="4200" dirty="0">
                <a:solidFill>
                  <a:schemeClr val="tx1"/>
                </a:solidFill>
                <a:latin typeface="Arial" panose="020B0604020202020204" pitchFamily="34" charset="0"/>
                <a:cs typeface="Arial" panose="020B0604020202020204" pitchFamily="34" charset="0"/>
              </a:rPr>
              <a:t> + </a:t>
            </a:r>
            <a:r>
              <a:rPr lang="en-US" sz="4200" dirty="0" smtClean="0">
                <a:solidFill>
                  <a:schemeClr val="tx1"/>
                </a:solidFill>
                <a:latin typeface="Arial" panose="020B0604020202020204" pitchFamily="34" charset="0"/>
                <a:cs typeface="Arial" panose="020B0604020202020204" pitchFamily="34" charset="0"/>
              </a:rPr>
              <a:t>2x. </a:t>
            </a:r>
          </a:p>
          <a:p>
            <a:pPr algn="ctr">
              <a:defRPr/>
            </a:pPr>
            <a:r>
              <a:rPr lang="en-US" sz="4200" dirty="0" err="1" smtClean="0">
                <a:solidFill>
                  <a:schemeClr val="tx1"/>
                </a:solidFill>
                <a:latin typeface="Arial" panose="020B0604020202020204" pitchFamily="34" charset="0"/>
                <a:cs typeface="Arial" panose="020B0604020202020204" pitchFamily="34" charset="0"/>
              </a:rPr>
              <a:t>Chọn</a:t>
            </a:r>
            <a:r>
              <a:rPr lang="en-US" sz="4200" dirty="0" smtClean="0">
                <a:solidFill>
                  <a:schemeClr val="tx1"/>
                </a:solidFill>
                <a:latin typeface="Arial" panose="020B0604020202020204" pitchFamily="34" charset="0"/>
                <a:cs typeface="Arial" panose="020B0604020202020204" pitchFamily="34" charset="0"/>
              </a:rPr>
              <a:t> </a:t>
            </a:r>
            <a:r>
              <a:rPr lang="en-US" sz="4200" dirty="0" err="1" smtClean="0">
                <a:solidFill>
                  <a:schemeClr val="tx1"/>
                </a:solidFill>
                <a:latin typeface="Arial" panose="020B0604020202020204" pitchFamily="34" charset="0"/>
                <a:cs typeface="Arial" panose="020B0604020202020204" pitchFamily="34" charset="0"/>
              </a:rPr>
              <a:t>đáp</a:t>
            </a:r>
            <a:r>
              <a:rPr lang="en-US" sz="4200" dirty="0" smtClean="0">
                <a:solidFill>
                  <a:schemeClr val="tx1"/>
                </a:solidFill>
                <a:latin typeface="Arial" panose="020B0604020202020204" pitchFamily="34" charset="0"/>
                <a:cs typeface="Arial" panose="020B0604020202020204" pitchFamily="34" charset="0"/>
              </a:rPr>
              <a:t> </a:t>
            </a:r>
            <a:r>
              <a:rPr lang="en-US" sz="4200" dirty="0" err="1" smtClean="0">
                <a:solidFill>
                  <a:schemeClr val="tx1"/>
                </a:solidFill>
                <a:latin typeface="Arial" panose="020B0604020202020204" pitchFamily="34" charset="0"/>
                <a:cs typeface="Arial" panose="020B0604020202020204" pitchFamily="34" charset="0"/>
              </a:rPr>
              <a:t>án</a:t>
            </a:r>
            <a:r>
              <a:rPr lang="en-US" sz="4200" dirty="0" smtClean="0">
                <a:solidFill>
                  <a:schemeClr val="tx1"/>
                </a:solidFill>
                <a:latin typeface="Arial" panose="020B0604020202020204" pitchFamily="34" charset="0"/>
                <a:cs typeface="Arial" panose="020B0604020202020204" pitchFamily="34" charset="0"/>
              </a:rPr>
              <a:t> </a:t>
            </a:r>
            <a:r>
              <a:rPr lang="en-US" sz="4200" dirty="0" err="1" smtClean="0">
                <a:solidFill>
                  <a:schemeClr val="tx1"/>
                </a:solidFill>
                <a:latin typeface="Arial" panose="020B0604020202020204" pitchFamily="34" charset="0"/>
                <a:cs typeface="Arial" panose="020B0604020202020204" pitchFamily="34" charset="0"/>
              </a:rPr>
              <a:t>đúng</a:t>
            </a:r>
            <a:r>
              <a:rPr lang="vi-VN" sz="4200" noProof="1" smtClean="0">
                <a:solidFill>
                  <a:schemeClr val="tx1"/>
                </a:solidFill>
                <a:latin typeface="Arial" panose="020B0604020202020204" pitchFamily="34" charset="0"/>
                <a:cs typeface="Arial" panose="020B0604020202020204" pitchFamily="34" charset="0"/>
              </a:rPr>
              <a:t>?</a:t>
            </a:r>
            <a:endParaRPr lang="vi-VN" sz="4200" noProof="1">
              <a:solidFill>
                <a:schemeClr val="tx1"/>
              </a:solidFill>
              <a:latin typeface="Arial" panose="020B0604020202020204" pitchFamily="34" charset="0"/>
              <a:cs typeface="Arial" panose="020B0604020202020204" pitchFamily="34" charset="0"/>
            </a:endParaRPr>
          </a:p>
        </p:txBody>
      </p:sp>
      <p:sp>
        <p:nvSpPr>
          <p:cNvPr id="9" name="1"/>
          <p:cNvSpPr/>
          <p:nvPr/>
        </p:nvSpPr>
        <p:spPr>
          <a:xfrm>
            <a:off x="160019"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A. </a:t>
            </a:r>
            <a:r>
              <a:rPr lang="en-US" sz="4200" dirty="0">
                <a:latin typeface="Arial" panose="020B0604020202020204" pitchFamily="34" charset="0"/>
                <a:cs typeface="Arial" panose="020B0604020202020204" pitchFamily="34" charset="0"/>
              </a:rPr>
              <a:t>f(2) = g(2</a:t>
            </a:r>
            <a:r>
              <a:rPr lang="en-US" sz="4200" dirty="0" smtClean="0">
                <a:latin typeface="Arial" panose="020B0604020202020204" pitchFamily="34" charset="0"/>
                <a:cs typeface="Arial" panose="020B0604020202020204" pitchFamily="34" charset="0"/>
              </a:rPr>
              <a:t>)</a:t>
            </a:r>
            <a:endParaRPr lang="en-US" sz="4200" dirty="0">
              <a:latin typeface="Arial" panose="020B0604020202020204" pitchFamily="34" charset="0"/>
              <a:cs typeface="Arial" panose="020B0604020202020204" pitchFamily="34" charset="0"/>
            </a:endParaRPr>
          </a:p>
        </p:txBody>
      </p:sp>
      <p:sp>
        <p:nvSpPr>
          <p:cNvPr id="10" name="3"/>
          <p:cNvSpPr/>
          <p:nvPr/>
        </p:nvSpPr>
        <p:spPr>
          <a:xfrm>
            <a:off x="160018" y="882689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C. </a:t>
            </a:r>
            <a:r>
              <a:rPr lang="en-US" sz="4200" dirty="0">
                <a:latin typeface="Arial" panose="020B0604020202020204" pitchFamily="34" charset="0"/>
                <a:cs typeface="Arial" panose="020B0604020202020204" pitchFamily="34" charset="0"/>
              </a:rPr>
              <a:t>f(2) &lt; g(2)</a:t>
            </a:r>
            <a:endParaRPr lang="vi-VN" sz="4200" noProof="1">
              <a:solidFill>
                <a:prstClr val="white"/>
              </a:solidFill>
              <a:latin typeface="Arial" panose="020B0604020202020204" pitchFamily="34" charset="0"/>
              <a:cs typeface="Arial" panose="020B0604020202020204" pitchFamily="34" charset="0"/>
            </a:endParaRPr>
          </a:p>
        </p:txBody>
      </p:sp>
      <p:sp>
        <p:nvSpPr>
          <p:cNvPr id="11" name="2"/>
          <p:cNvSpPr/>
          <p:nvPr/>
        </p:nvSpPr>
        <p:spPr>
          <a:xfrm>
            <a:off x="9587521"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B. </a:t>
            </a:r>
            <a:r>
              <a:rPr lang="en-US" sz="4200" dirty="0">
                <a:latin typeface="Arial" panose="020B0604020202020204" pitchFamily="34" charset="0"/>
                <a:cs typeface="Arial" panose="020B0604020202020204" pitchFamily="34" charset="0"/>
              </a:rPr>
              <a:t>f(2)  = 2.g(2)</a:t>
            </a:r>
            <a:endParaRPr lang="vi-VN" sz="4200" noProof="1">
              <a:solidFill>
                <a:prstClr val="white"/>
              </a:solidFill>
              <a:latin typeface="Arial" panose="020B0604020202020204" pitchFamily="34" charset="0"/>
              <a:cs typeface="Arial" panose="020B0604020202020204" pitchFamily="34" charset="0"/>
            </a:endParaRPr>
          </a:p>
        </p:txBody>
      </p:sp>
      <p:sp>
        <p:nvSpPr>
          <p:cNvPr id="12" name="4"/>
          <p:cNvSpPr/>
          <p:nvPr/>
        </p:nvSpPr>
        <p:spPr>
          <a:xfrm>
            <a:off x="9587519" y="8792661"/>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D. </a:t>
            </a:r>
            <a:r>
              <a:rPr lang="en-US" sz="4200" dirty="0">
                <a:latin typeface="Arial" panose="020B0604020202020204" pitchFamily="34" charset="0"/>
                <a:cs typeface="Arial" panose="020B0604020202020204" pitchFamily="34" charset="0"/>
              </a:rPr>
              <a:t>f(2) &gt; g(2</a:t>
            </a:r>
            <a:r>
              <a:rPr lang="en-US" sz="4200" dirty="0" smtClean="0">
                <a:latin typeface="Arial" panose="020B0604020202020204" pitchFamily="34" charset="0"/>
                <a:cs typeface="Arial" panose="020B0604020202020204" pitchFamily="34" charset="0"/>
              </a:rPr>
              <a:t>)</a:t>
            </a:r>
            <a:endParaRPr lang="en-US" sz="4200" dirty="0">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42052" y="494879"/>
            <a:ext cx="4334631" cy="2121593"/>
          </a:xfrm>
          <a:prstGeom prst="rect">
            <a:avLst/>
          </a:prstGeom>
        </p:spPr>
      </p:pic>
    </p:spTree>
    <p:extLst>
      <p:ext uri="{BB962C8B-B14F-4D97-AF65-F5344CB8AC3E}">
        <p14:creationId xmlns:p14="http://schemas.microsoft.com/office/powerpoint/2010/main" val="1578633217"/>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750" fill="hold"/>
                                        <p:tgtEl>
                                          <p:spTgt spid="9"/>
                                        </p:tgtEl>
                                        <p:attrNameLst>
                                          <p:attrName>fillcolor</p:attrName>
                                        </p:attrNameLst>
                                      </p:cBhvr>
                                      <p:to>
                                        <a:srgbClr val="FFC000"/>
                                      </p:to>
                                    </p:animClr>
                                    <p:set>
                                      <p:cBhvr>
                                        <p:cTn id="7" dur="750" fill="hold"/>
                                        <p:tgtEl>
                                          <p:spTgt spid="9"/>
                                        </p:tgtEl>
                                        <p:attrNameLst>
                                          <p:attrName>fill.type</p:attrName>
                                        </p:attrNameLst>
                                      </p:cBhvr>
                                      <p:to>
                                        <p:strVal val="solid"/>
                                      </p:to>
                                    </p:set>
                                    <p:set>
                                      <p:cBhvr>
                                        <p:cTn id="8" dur="750" fill="hold"/>
                                        <p:tgtEl>
                                          <p:spTgt spid="9"/>
                                        </p:tgtEl>
                                        <p:attrNameLst>
                                          <p:attrName>fill.on</p:attrName>
                                        </p:attrNameLst>
                                      </p:cBhvr>
                                      <p:to>
                                        <p:strVal val="true"/>
                                      </p:to>
                                    </p:set>
                                  </p:childTnLst>
                                </p:cTn>
                              </p:par>
                            </p:childTnLst>
                          </p:cTn>
                        </p:par>
                        <p:par>
                          <p:cTn id="9" fill="hold">
                            <p:stCondLst>
                              <p:cond delay="750"/>
                            </p:stCondLst>
                            <p:childTnLst>
                              <p:par>
                                <p:cTn id="10" presetID="64" presetClass="path" presetSubtype="0" accel="50000" decel="50000" fill="hold" nodeType="afterEffect">
                                  <p:stCondLst>
                                    <p:cond delay="0"/>
                                  </p:stCondLst>
                                  <p:childTnLst>
                                    <p:animMotion origin="layout" path="M 0 -1.85185E-6 L 0.02422 -0.41019 " pathEditMode="relative" rAng="0" ptsTypes="AA">
                                      <p:cBhvr>
                                        <p:cTn id="11" dur="500" fill="hold"/>
                                        <p:tgtEl>
                                          <p:spTgt spid="7"/>
                                        </p:tgtEl>
                                        <p:attrNameLst>
                                          <p:attrName>ppt_x</p:attrName>
                                          <p:attrName>ppt_y</p:attrName>
                                        </p:attrNameLst>
                                      </p:cBhvr>
                                      <p:rCtr x="1211" y="-20486"/>
                                    </p:animMotion>
                                  </p:childTnLst>
                                  <p:subTnLst>
                                    <p:audio>
                                      <p:cMediaNode>
                                        <p:cTn display="0" masterRel="sameClick">
                                          <p:stCondLst>
                                            <p:cond evt="begin" delay="0">
                                              <p:tn val="10"/>
                                            </p:cond>
                                          </p:stCondLst>
                                          <p:endCondLst>
                                            <p:cond evt="onStopAudio" delay="0">
                                              <p:tgtEl>
                                                <p:sldTgt/>
                                              </p:tgtEl>
                                            </p:cond>
                                          </p:endCondLst>
                                        </p:cTn>
                                        <p:tgtEl>
                                          <p:sndTgt r:embed="rId2" name="sut.wav"/>
                                        </p:tgtEl>
                                      </p:cMediaNode>
                                    </p:audio>
                                  </p:subTnLst>
                                </p:cTn>
                              </p:par>
                              <p:par>
                                <p:cTn id="12" presetID="42" presetClass="path" presetSubtype="0" accel="50000" decel="50000" fill="hold" nodeType="withEffect">
                                  <p:stCondLst>
                                    <p:cond delay="500"/>
                                  </p:stCondLst>
                                  <p:childTnLst>
                                    <p:animMotion origin="layout" path="M 0.02422 -0.41018 L 0.02422 -0.24143 " pathEditMode="relative" rAng="0" ptsTypes="AA">
                                      <p:cBhvr>
                                        <p:cTn id="13" dur="250" fill="hold"/>
                                        <p:tgtEl>
                                          <p:spTgt spid="7"/>
                                        </p:tgtEl>
                                        <p:attrNameLst>
                                          <p:attrName>ppt_x</p:attrName>
                                          <p:attrName>ppt_y</p:attrName>
                                        </p:attrNameLst>
                                      </p:cBhvr>
                                      <p:rCtr x="0" y="8426"/>
                                    </p:animMotion>
                                  </p:childTnLst>
                                </p:cTn>
                              </p:par>
                              <p:par>
                                <p:cTn id="14" presetID="6" presetClass="emph" presetSubtype="0" fill="hold" nodeType="withEffect">
                                  <p:stCondLst>
                                    <p:cond delay="0"/>
                                  </p:stCondLst>
                                  <p:childTnLst>
                                    <p:animScale>
                                      <p:cBhvr>
                                        <p:cTn id="15" dur="500" fill="hold"/>
                                        <p:tgtEl>
                                          <p:spTgt spid="7"/>
                                        </p:tgtEl>
                                      </p:cBhvr>
                                      <p:by x="50000" y="50000"/>
                                    </p:animScale>
                                  </p:childTnLst>
                                </p:cTn>
                              </p:par>
                              <p:par>
                                <p:cTn id="16" presetID="8" presetClass="emph" presetSubtype="0" fill="hold" nodeType="withEffect">
                                  <p:stCondLst>
                                    <p:cond delay="0"/>
                                  </p:stCondLst>
                                  <p:childTnLst>
                                    <p:animRot by="-43200000">
                                      <p:cBhvr>
                                        <p:cTn id="17" dur="500" fill="hold"/>
                                        <p:tgtEl>
                                          <p:spTgt spid="7"/>
                                        </p:tgtEl>
                                        <p:attrNameLst>
                                          <p:attrName>r</p:attrName>
                                        </p:attrNameLst>
                                      </p:cBhvr>
                                    </p:animRot>
                                  </p:childTnLst>
                                </p:cTn>
                              </p:par>
                              <p:par>
                                <p:cTn id="18" presetID="63" presetClass="path" presetSubtype="0" accel="50000" decel="50000" fill="hold" nodeType="withEffect">
                                  <p:stCondLst>
                                    <p:cond delay="0"/>
                                  </p:stCondLst>
                                  <p:childTnLst>
                                    <p:animMotion origin="layout" path="M 0 -1.48148E-6 L 0.17539 -0.02454 " pathEditMode="relative" rAng="0" ptsTypes="AA">
                                      <p:cBhvr>
                                        <p:cTn id="19" dur="500" fill="hold"/>
                                        <p:tgtEl>
                                          <p:spTgt spid="4"/>
                                        </p:tgtEl>
                                        <p:attrNameLst>
                                          <p:attrName>ppt_x</p:attrName>
                                          <p:attrName>ppt_y</p:attrName>
                                        </p:attrNameLst>
                                      </p:cBhvr>
                                      <p:rCtr x="8763" y="-1227"/>
                                    </p:animMotion>
                                  </p:childTnLst>
                                </p:cTn>
                              </p:par>
                              <p:par>
                                <p:cTn id="20" presetID="8" presetClass="emph" presetSubtype="0" fill="hold" nodeType="withEffect">
                                  <p:stCondLst>
                                    <p:cond delay="0"/>
                                  </p:stCondLst>
                                  <p:childTnLst>
                                    <p:animRot by="1800000">
                                      <p:cBhvr>
                                        <p:cTn id="21" dur="500" fill="hold"/>
                                        <p:tgtEl>
                                          <p:spTgt spid="4"/>
                                        </p:tgtEl>
                                        <p:attrNameLst>
                                          <p:attrName>r</p:attrName>
                                        </p:attrNameLst>
                                      </p:cBhvr>
                                    </p:animRot>
                                  </p:childTnLst>
                                </p:cTn>
                              </p:par>
                              <p:par>
                                <p:cTn id="22" presetID="1" presetClass="exit" presetSubtype="0" fill="hold" nodeType="withEffect">
                                  <p:stCondLst>
                                    <p:cond delay="500"/>
                                  </p:stCondLst>
                                  <p:childTnLst>
                                    <p:set>
                                      <p:cBhvr>
                                        <p:cTn id="23" dur="1" fill="hold">
                                          <p:stCondLst>
                                            <p:cond delay="0"/>
                                          </p:stCondLst>
                                        </p:cTn>
                                        <p:tgtEl>
                                          <p:spTgt spid="4"/>
                                        </p:tgtEl>
                                        <p:attrNameLst>
                                          <p:attrName>style.visibility</p:attrName>
                                        </p:attrNameLst>
                                      </p:cBhvr>
                                      <p:to>
                                        <p:strVal val="hidden"/>
                                      </p:to>
                                    </p:set>
                                  </p:childTnLst>
                                </p:cTn>
                              </p:par>
                              <p:par>
                                <p:cTn id="24" presetID="1" presetClass="entr" presetSubtype="0" fill="hold" nodeType="withEffect">
                                  <p:stCondLst>
                                    <p:cond delay="500"/>
                                  </p:stCondLst>
                                  <p:childTnLst>
                                    <p:set>
                                      <p:cBhvr>
                                        <p:cTn id="25"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3" name="sai.wav"/>
                                        </p:tgtEl>
                                      </p:cMediaNode>
                                    </p:audio>
                                  </p:subTnLst>
                                </p:cTn>
                              </p:par>
                            </p:childTnLst>
                          </p:cTn>
                        </p:par>
                        <p:par>
                          <p:cTn id="26" fill="hold">
                            <p:stCondLst>
                              <p:cond delay="1500"/>
                            </p:stCondLst>
                            <p:childTnLst>
                              <p:par>
                                <p:cTn id="27" presetID="26" presetClass="emph" presetSubtype="0" repeatCount="3000" fill="hold" grpId="0" nodeType="afterEffect">
                                  <p:stCondLst>
                                    <p:cond delay="0"/>
                                  </p:stCondLst>
                                  <p:childTnLst>
                                    <p:animEffect transition="out" filter="fade">
                                      <p:cBhvr>
                                        <p:cTn id="28" dur="500" tmFilter="0, 0; .2, .5; .8, .5; 1, 0"/>
                                        <p:tgtEl>
                                          <p:spTgt spid="10"/>
                                        </p:tgtEl>
                                      </p:cBhvr>
                                    </p:animEffect>
                                    <p:animScale>
                                      <p:cBhvr>
                                        <p:cTn id="29" dur="250" autoRev="1" fill="hold"/>
                                        <p:tgtEl>
                                          <p:spTgt spid="10"/>
                                        </p:tgtEl>
                                      </p:cBhvr>
                                      <p:by x="105000" y="105000"/>
                                    </p:animScale>
                                  </p:childTnLst>
                                </p:cTn>
                              </p:par>
                              <p:par>
                                <p:cTn id="30" presetID="1" presetClass="emph" presetSubtype="2" fill="hold" nodeType="withEffect">
                                  <p:stCondLst>
                                    <p:cond delay="0"/>
                                  </p:stCondLst>
                                  <p:childTnLst>
                                    <p:animClr clrSpc="rgb" dir="cw">
                                      <p:cBhvr>
                                        <p:cTn id="31" dur="1500" fill="hold"/>
                                        <p:tgtEl>
                                          <p:spTgt spid="10"/>
                                        </p:tgtEl>
                                        <p:attrNameLst>
                                          <p:attrName>fillcolor</p:attrName>
                                        </p:attrNameLst>
                                      </p:cBhvr>
                                      <p:to>
                                        <a:schemeClr val="accent2"/>
                                      </p:to>
                                    </p:animClr>
                                    <p:set>
                                      <p:cBhvr>
                                        <p:cTn id="32" dur="1500" fill="hold"/>
                                        <p:tgtEl>
                                          <p:spTgt spid="10"/>
                                        </p:tgtEl>
                                        <p:attrNameLst>
                                          <p:attrName>fill.type</p:attrName>
                                        </p:attrNameLst>
                                      </p:cBhvr>
                                      <p:to>
                                        <p:strVal val="solid"/>
                                      </p:to>
                                    </p:set>
                                    <p:set>
                                      <p:cBhvr>
                                        <p:cTn id="33" dur="1500" fill="hold"/>
                                        <p:tgtEl>
                                          <p:spTgt spid="10"/>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750" fill="hold"/>
                                        <p:tgtEl>
                                          <p:spTgt spid="11"/>
                                        </p:tgtEl>
                                        <p:attrNameLst>
                                          <p:attrName>fillcolor</p:attrName>
                                        </p:attrNameLst>
                                      </p:cBhvr>
                                      <p:to>
                                        <a:srgbClr val="FFC000"/>
                                      </p:to>
                                    </p:animClr>
                                    <p:set>
                                      <p:cBhvr>
                                        <p:cTn id="39" dur="750" fill="hold"/>
                                        <p:tgtEl>
                                          <p:spTgt spid="11"/>
                                        </p:tgtEl>
                                        <p:attrNameLst>
                                          <p:attrName>fill.type</p:attrName>
                                        </p:attrNameLst>
                                      </p:cBhvr>
                                      <p:to>
                                        <p:strVal val="solid"/>
                                      </p:to>
                                    </p:set>
                                    <p:set>
                                      <p:cBhvr>
                                        <p:cTn id="40" dur="750" fill="hold"/>
                                        <p:tgtEl>
                                          <p:spTgt spid="11"/>
                                        </p:tgtEl>
                                        <p:attrNameLst>
                                          <p:attrName>fill.on</p:attrName>
                                        </p:attrNameLst>
                                      </p:cBhvr>
                                      <p:to>
                                        <p:strVal val="true"/>
                                      </p:to>
                                    </p:set>
                                  </p:childTnLst>
                                </p:cTn>
                              </p:par>
                            </p:childTnLst>
                          </p:cTn>
                        </p:par>
                        <p:par>
                          <p:cTn id="41" fill="hold">
                            <p:stCondLst>
                              <p:cond delay="750"/>
                            </p:stCondLst>
                            <p:childTnLst>
                              <p:par>
                                <p:cTn id="42" presetID="64" presetClass="path" presetSubtype="0" accel="50000" decel="50000" fill="hold" nodeType="afterEffect">
                                  <p:stCondLst>
                                    <p:cond delay="0"/>
                                  </p:stCondLst>
                                  <p:childTnLst>
                                    <p:animMotion origin="layout" path="M 0 -1.85185E-6 L -0.05169 -0.23866 " pathEditMode="relative" rAng="0" ptsTypes="AA">
                                      <p:cBhvr>
                                        <p:cTn id="43" dur="500" fill="hold"/>
                                        <p:tgtEl>
                                          <p:spTgt spid="7"/>
                                        </p:tgtEl>
                                        <p:attrNameLst>
                                          <p:attrName>ppt_x</p:attrName>
                                          <p:attrName>ppt_y</p:attrName>
                                        </p:attrNameLst>
                                      </p:cBhvr>
                                      <p:rCtr x="-2591" y="-11944"/>
                                    </p:animMotion>
                                  </p:childTnLst>
                                  <p:subTnLst>
                                    <p:audio>
                                      <p:cMediaNode>
                                        <p:cTn display="0" masterRel="sameClick">
                                          <p:stCondLst>
                                            <p:cond evt="begin" delay="0">
                                              <p:tn val="42"/>
                                            </p:cond>
                                          </p:stCondLst>
                                          <p:endCondLst>
                                            <p:cond evt="onStopAudio" delay="0">
                                              <p:tgtEl>
                                                <p:sldTgt/>
                                              </p:tgtEl>
                                            </p:cond>
                                          </p:endCondLst>
                                        </p:cTn>
                                        <p:tgtEl>
                                          <p:sndTgt r:embed="rId2" name="sut.wav"/>
                                        </p:tgtEl>
                                      </p:cMediaNode>
                                    </p:audio>
                                  </p:subTnLst>
                                </p:cTn>
                              </p:par>
                              <p:par>
                                <p:cTn id="44" presetID="6" presetClass="emph" presetSubtype="0" fill="hold" nodeType="withEffect">
                                  <p:stCondLst>
                                    <p:cond delay="0"/>
                                  </p:stCondLst>
                                  <p:childTnLst>
                                    <p:animScale>
                                      <p:cBhvr>
                                        <p:cTn id="45" dur="500" fill="hold"/>
                                        <p:tgtEl>
                                          <p:spTgt spid="7"/>
                                        </p:tgtEl>
                                      </p:cBhvr>
                                      <p:by x="50000" y="50000"/>
                                    </p:animScale>
                                  </p:childTnLst>
                                </p:cTn>
                              </p:par>
                              <p:par>
                                <p:cTn id="46" presetID="8" presetClass="emph" presetSubtype="0" fill="hold" nodeType="withEffect">
                                  <p:stCondLst>
                                    <p:cond delay="0"/>
                                  </p:stCondLst>
                                  <p:childTnLst>
                                    <p:animRot by="-43200000">
                                      <p:cBhvr>
                                        <p:cTn id="47" dur="500" fill="hold"/>
                                        <p:tgtEl>
                                          <p:spTgt spid="7"/>
                                        </p:tgtEl>
                                        <p:attrNameLst>
                                          <p:attrName>r</p:attrName>
                                        </p:attrNameLst>
                                      </p:cBhvr>
                                    </p:animRot>
                                  </p:childTnLst>
                                </p:cTn>
                              </p:par>
                              <p:par>
                                <p:cTn id="48" presetID="63" presetClass="path" presetSubtype="0" accel="50000" decel="50000" fill="hold" nodeType="withEffect">
                                  <p:stCondLst>
                                    <p:cond delay="0"/>
                                  </p:stCondLst>
                                  <p:childTnLst>
                                    <p:animMotion origin="layout" path="M 0 -1.48148E-6 L 0.17578 -0.02592 " pathEditMode="relative" rAng="0" ptsTypes="AA">
                                      <p:cBhvr>
                                        <p:cTn id="49" dur="500" fill="hold"/>
                                        <p:tgtEl>
                                          <p:spTgt spid="4"/>
                                        </p:tgtEl>
                                        <p:attrNameLst>
                                          <p:attrName>ppt_x</p:attrName>
                                          <p:attrName>ppt_y</p:attrName>
                                        </p:attrNameLst>
                                      </p:cBhvr>
                                      <p:rCtr x="8789" y="-1296"/>
                                    </p:animMotion>
                                  </p:childTnLst>
                                </p:cTn>
                              </p:par>
                              <p:par>
                                <p:cTn id="50" presetID="8" presetClass="emph" presetSubtype="0" fill="hold" nodeType="withEffect">
                                  <p:stCondLst>
                                    <p:cond delay="0"/>
                                  </p:stCondLst>
                                  <p:childTnLst>
                                    <p:animRot by="1800000">
                                      <p:cBhvr>
                                        <p:cTn id="51" dur="500" fill="hold"/>
                                        <p:tgtEl>
                                          <p:spTgt spid="4"/>
                                        </p:tgtEl>
                                        <p:attrNameLst>
                                          <p:attrName>r</p:attrName>
                                        </p:attrNameLst>
                                      </p:cBhvr>
                                    </p:animRot>
                                  </p:childTnLst>
                                </p:cTn>
                              </p:par>
                            </p:childTnLst>
                          </p:cTn>
                        </p:par>
                        <p:par>
                          <p:cTn id="52" fill="hold">
                            <p:stCondLst>
                              <p:cond delay="1250"/>
                            </p:stCondLst>
                            <p:childTnLst>
                              <p:par>
                                <p:cTn id="53" presetID="1" presetClass="exit" presetSubtype="0" fill="hold" nodeType="afterEffect">
                                  <p:stCondLst>
                                    <p:cond delay="0"/>
                                  </p:stCondLst>
                                  <p:childTnLst>
                                    <p:set>
                                      <p:cBhvr>
                                        <p:cTn id="54" dur="1" fill="hold">
                                          <p:stCondLst>
                                            <p:cond delay="0"/>
                                          </p:stCondLst>
                                        </p:cTn>
                                        <p:tgtEl>
                                          <p:spTgt spid="4"/>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sai.wav"/>
                                        </p:tgtEl>
                                      </p:cMediaNode>
                                    </p:audio>
                                  </p:subTnLst>
                                </p:cTn>
                              </p:par>
                            </p:childTnLst>
                          </p:cTn>
                        </p:par>
                        <p:par>
                          <p:cTn id="57" fill="hold">
                            <p:stCondLst>
                              <p:cond delay="1250"/>
                            </p:stCondLst>
                            <p:childTnLst>
                              <p:par>
                                <p:cTn id="58" presetID="26" presetClass="emph" presetSubtype="0" repeatCount="3000" fill="hold" grpId="1" nodeType="afterEffect">
                                  <p:stCondLst>
                                    <p:cond delay="0"/>
                                  </p:stCondLst>
                                  <p:childTnLst>
                                    <p:animEffect transition="out" filter="fade">
                                      <p:cBhvr>
                                        <p:cTn id="59" dur="500" tmFilter="0, 0; .2, .5; .8, .5; 1, 0"/>
                                        <p:tgtEl>
                                          <p:spTgt spid="10"/>
                                        </p:tgtEl>
                                      </p:cBhvr>
                                    </p:animEffect>
                                    <p:animScale>
                                      <p:cBhvr>
                                        <p:cTn id="60" dur="250" autoRev="1" fill="hold"/>
                                        <p:tgtEl>
                                          <p:spTgt spid="10"/>
                                        </p:tgtEl>
                                      </p:cBhvr>
                                      <p:by x="105000" y="105000"/>
                                    </p:animScale>
                                  </p:childTnLst>
                                </p:cTn>
                              </p:par>
                              <p:par>
                                <p:cTn id="61" presetID="1" presetClass="emph" presetSubtype="2" fill="hold" nodeType="withEffect">
                                  <p:stCondLst>
                                    <p:cond delay="0"/>
                                  </p:stCondLst>
                                  <p:childTnLst>
                                    <p:animClr clrSpc="rgb" dir="cw">
                                      <p:cBhvr>
                                        <p:cTn id="62" dur="1500" fill="hold"/>
                                        <p:tgtEl>
                                          <p:spTgt spid="10"/>
                                        </p:tgtEl>
                                        <p:attrNameLst>
                                          <p:attrName>fillcolor</p:attrName>
                                        </p:attrNameLst>
                                      </p:cBhvr>
                                      <p:to>
                                        <a:schemeClr val="accent2"/>
                                      </p:to>
                                    </p:animClr>
                                    <p:set>
                                      <p:cBhvr>
                                        <p:cTn id="63" dur="1500" fill="hold"/>
                                        <p:tgtEl>
                                          <p:spTgt spid="10"/>
                                        </p:tgtEl>
                                        <p:attrNameLst>
                                          <p:attrName>fill.type</p:attrName>
                                        </p:attrNameLst>
                                      </p:cBhvr>
                                      <p:to>
                                        <p:strVal val="solid"/>
                                      </p:to>
                                    </p:set>
                                    <p:set>
                                      <p:cBhvr>
                                        <p:cTn id="64" dur="1500" fill="hold"/>
                                        <p:tgtEl>
                                          <p:spTgt spid="10"/>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0"/>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750" fill="hold"/>
                                        <p:tgtEl>
                                          <p:spTgt spid="10"/>
                                        </p:tgtEl>
                                        <p:attrNameLst>
                                          <p:attrName>fillcolor</p:attrName>
                                        </p:attrNameLst>
                                      </p:cBhvr>
                                      <p:to>
                                        <a:srgbClr val="FFC000"/>
                                      </p:to>
                                    </p:animClr>
                                    <p:set>
                                      <p:cBhvr>
                                        <p:cTn id="70" dur="750" fill="hold"/>
                                        <p:tgtEl>
                                          <p:spTgt spid="10"/>
                                        </p:tgtEl>
                                        <p:attrNameLst>
                                          <p:attrName>fill.type</p:attrName>
                                        </p:attrNameLst>
                                      </p:cBhvr>
                                      <p:to>
                                        <p:strVal val="solid"/>
                                      </p:to>
                                    </p:set>
                                    <p:set>
                                      <p:cBhvr>
                                        <p:cTn id="71" dur="750" fill="hold"/>
                                        <p:tgtEl>
                                          <p:spTgt spid="10"/>
                                        </p:tgtEl>
                                        <p:attrNameLst>
                                          <p:attrName>fill.on</p:attrName>
                                        </p:attrNameLst>
                                      </p:cBhvr>
                                      <p:to>
                                        <p:strVal val="true"/>
                                      </p:to>
                                    </p:set>
                                  </p:childTnLst>
                                </p:cTn>
                              </p:par>
                            </p:childTnLst>
                          </p:cTn>
                        </p:par>
                        <p:par>
                          <p:cTn id="72" fill="hold">
                            <p:stCondLst>
                              <p:cond delay="750"/>
                            </p:stCondLst>
                            <p:childTnLst>
                              <p:par>
                                <p:cTn id="73" presetID="64" presetClass="path" presetSubtype="0" accel="50000" decel="50000" fill="hold" nodeType="afterEffect">
                                  <p:stCondLst>
                                    <p:cond delay="0"/>
                                  </p:stCondLst>
                                  <p:childTnLst>
                                    <p:animMotion origin="layout" path="M 0 -1.85185E-6 L -0.04167 -0.31481 " pathEditMode="relative" rAng="0" ptsTypes="AA">
                                      <p:cBhvr>
                                        <p:cTn id="74" dur="500" fill="hold"/>
                                        <p:tgtEl>
                                          <p:spTgt spid="7"/>
                                        </p:tgtEl>
                                        <p:attrNameLst>
                                          <p:attrName>ppt_x</p:attrName>
                                          <p:attrName>ppt_y</p:attrName>
                                        </p:attrNameLst>
                                      </p:cBhvr>
                                      <p:rCtr x="-2083" y="-15741"/>
                                    </p:animMotion>
                                  </p:childTnLst>
                                  <p:subTnLst>
                                    <p:audio>
                                      <p:cMediaNode>
                                        <p:cTn display="0" masterRel="sameClick">
                                          <p:stCondLst>
                                            <p:cond evt="begin" delay="0">
                                              <p:tn val="73"/>
                                            </p:cond>
                                          </p:stCondLst>
                                          <p:endCondLst>
                                            <p:cond evt="onStopAudio" delay="0">
                                              <p:tgtEl>
                                                <p:sldTgt/>
                                              </p:tgtEl>
                                            </p:cond>
                                          </p:endCondLst>
                                        </p:cTn>
                                        <p:tgtEl>
                                          <p:sndTgt r:embed="rId2" name="sut.wav"/>
                                        </p:tgtEl>
                                      </p:cMediaNode>
                                    </p:audio>
                                  </p:subTnLst>
                                </p:cTn>
                              </p:par>
                              <p:par>
                                <p:cTn id="75" presetID="6" presetClass="emph" presetSubtype="0" fill="hold" nodeType="withEffect">
                                  <p:stCondLst>
                                    <p:cond delay="0"/>
                                  </p:stCondLst>
                                  <p:childTnLst>
                                    <p:animScale>
                                      <p:cBhvr>
                                        <p:cTn id="76" dur="500" fill="hold"/>
                                        <p:tgtEl>
                                          <p:spTgt spid="7"/>
                                        </p:tgtEl>
                                      </p:cBhvr>
                                      <p:by x="70000" y="70000"/>
                                    </p:animScale>
                                  </p:childTnLst>
                                </p:cTn>
                              </p:par>
                              <p:par>
                                <p:cTn id="77" presetID="8" presetClass="emph" presetSubtype="0" fill="hold" nodeType="withEffect">
                                  <p:stCondLst>
                                    <p:cond delay="0"/>
                                  </p:stCondLst>
                                  <p:childTnLst>
                                    <p:animRot by="-43200000">
                                      <p:cBhvr>
                                        <p:cTn id="78" dur="500" fill="hold"/>
                                        <p:tgtEl>
                                          <p:spTgt spid="7"/>
                                        </p:tgtEl>
                                        <p:attrNameLst>
                                          <p:attrName>r</p:attrName>
                                        </p:attrNameLst>
                                      </p:cBhvr>
                                    </p:animRot>
                                  </p:childTnLst>
                                </p:cTn>
                              </p:par>
                              <p:par>
                                <p:cTn id="79" presetID="35" presetClass="path" presetSubtype="0" accel="50000" decel="50000" fill="hold" nodeType="withEffect">
                                  <p:stCondLst>
                                    <p:cond delay="0"/>
                                  </p:stCondLst>
                                  <p:childTnLst>
                                    <p:animMotion origin="layout" path="M 0 -1.48148E-6 L -0.075 -0.00231 " pathEditMode="relative" rAng="0" ptsTypes="AA">
                                      <p:cBhvr>
                                        <p:cTn id="80" dur="500" fill="hold"/>
                                        <p:tgtEl>
                                          <p:spTgt spid="4"/>
                                        </p:tgtEl>
                                        <p:attrNameLst>
                                          <p:attrName>ppt_x</p:attrName>
                                          <p:attrName>ppt_y</p:attrName>
                                        </p:attrNameLst>
                                      </p:cBhvr>
                                      <p:rCtr x="-3750" y="-116"/>
                                    </p:animMotion>
                                  </p:childTnLst>
                                </p:cTn>
                              </p:par>
                              <p:par>
                                <p:cTn id="81" presetID="8" presetClass="emph" presetSubtype="0" fill="hold" nodeType="withEffect">
                                  <p:stCondLst>
                                    <p:cond delay="0"/>
                                  </p:stCondLst>
                                  <p:childTnLst>
                                    <p:animRot by="-1800000">
                                      <p:cBhvr>
                                        <p:cTn id="82" dur="500" fill="hold"/>
                                        <p:tgtEl>
                                          <p:spTgt spid="4"/>
                                        </p:tgtEl>
                                        <p:attrNameLst>
                                          <p:attrName>r</p:attrName>
                                        </p:attrNameLst>
                                      </p:cBhvr>
                                    </p:animRot>
                                  </p:childTnLst>
                                </p:cTn>
                              </p:par>
                            </p:childTnLst>
                          </p:cTn>
                        </p:par>
                        <p:par>
                          <p:cTn id="83" fill="hold">
                            <p:stCondLst>
                              <p:cond delay="1250"/>
                            </p:stCondLst>
                            <p:childTnLst>
                              <p:par>
                                <p:cTn id="84" presetID="1" presetClass="exit" presetSubtype="0" fill="hold" nodeType="afterEffect">
                                  <p:stCondLst>
                                    <p:cond delay="0"/>
                                  </p:stCondLst>
                                  <p:childTnLst>
                                    <p:set>
                                      <p:cBhvr>
                                        <p:cTn id="85" dur="1" fill="hold">
                                          <p:stCondLst>
                                            <p:cond delay="0"/>
                                          </p:stCondLst>
                                        </p:cTn>
                                        <p:tgtEl>
                                          <p:spTgt spid="4"/>
                                        </p:tgtEl>
                                        <p:attrNameLst>
                                          <p:attrName>style.visibility</p:attrName>
                                        </p:attrNameLst>
                                      </p:cBhvr>
                                      <p:to>
                                        <p:strVal val="hidden"/>
                                      </p:to>
                                    </p:set>
                                  </p:childTnLst>
                                </p:cTn>
                              </p:par>
                            </p:childTnLst>
                          </p:cTn>
                        </p:par>
                        <p:par>
                          <p:cTn id="86" fill="hold">
                            <p:stCondLst>
                              <p:cond delay="1250"/>
                            </p:stCondLst>
                            <p:childTnLst>
                              <p:par>
                                <p:cTn id="87" presetID="1" presetClass="entr" presetSubtype="0" fill="hold" nodeType="afterEffect">
                                  <p:stCondLst>
                                    <p:cond delay="0"/>
                                  </p:stCondLst>
                                  <p:childTnLst>
                                    <p:set>
                                      <p:cBhvr>
                                        <p:cTn id="88"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4" name="yeah1.wav"/>
                                        </p:tgtEl>
                                      </p:cMediaNode>
                                    </p:audio>
                                  </p:subTnLst>
                                </p:cTn>
                              </p:par>
                              <p:par>
                                <p:cTn id="89" presetID="1" presetClass="exit" presetSubtype="0" fill="hold" nodeType="withEffect">
                                  <p:stCondLst>
                                    <p:cond delay="0"/>
                                  </p:stCondLst>
                                  <p:childTnLst>
                                    <p:set>
                                      <p:cBhvr>
                                        <p:cTn id="90" dur="1" fill="hold">
                                          <p:stCondLst>
                                            <p:cond delay="0"/>
                                          </p:stCondLst>
                                        </p:cTn>
                                        <p:tgtEl>
                                          <p:spTgt spid="7"/>
                                        </p:tgtEl>
                                        <p:attrNameLst>
                                          <p:attrName>style.visibility</p:attrName>
                                        </p:attrNameLst>
                                      </p:cBhvr>
                                      <p:to>
                                        <p:strVal val="hidden"/>
                                      </p:to>
                                    </p:set>
                                  </p:childTnLst>
                                </p:cTn>
                              </p:par>
                              <p:par>
                                <p:cTn id="91" presetID="53" presetClass="entr" presetSubtype="16" fill="hold" nodeType="withEffect">
                                  <p:stCondLst>
                                    <p:cond delay="0"/>
                                  </p:stCondLst>
                                  <p:childTnLst>
                                    <p:set>
                                      <p:cBhvr>
                                        <p:cTn id="92" dur="1" fill="hold">
                                          <p:stCondLst>
                                            <p:cond delay="0"/>
                                          </p:stCondLst>
                                        </p:cTn>
                                        <p:tgtEl>
                                          <p:spTgt spid="13"/>
                                        </p:tgtEl>
                                        <p:attrNameLst>
                                          <p:attrName>style.visibility</p:attrName>
                                        </p:attrNameLst>
                                      </p:cBhvr>
                                      <p:to>
                                        <p:strVal val="visible"/>
                                      </p:to>
                                    </p:set>
                                    <p:anim calcmode="lin" valueType="num">
                                      <p:cBhvr>
                                        <p:cTn id="93" dur="500" fill="hold"/>
                                        <p:tgtEl>
                                          <p:spTgt spid="13"/>
                                        </p:tgtEl>
                                        <p:attrNameLst>
                                          <p:attrName>ppt_w</p:attrName>
                                        </p:attrNameLst>
                                      </p:cBhvr>
                                      <p:tavLst>
                                        <p:tav tm="0">
                                          <p:val>
                                            <p:fltVal val="0"/>
                                          </p:val>
                                        </p:tav>
                                        <p:tav tm="100000">
                                          <p:val>
                                            <p:strVal val="#ppt_w"/>
                                          </p:val>
                                        </p:tav>
                                      </p:tavLst>
                                    </p:anim>
                                    <p:anim calcmode="lin" valueType="num">
                                      <p:cBhvr>
                                        <p:cTn id="94" dur="500" fill="hold"/>
                                        <p:tgtEl>
                                          <p:spTgt spid="13"/>
                                        </p:tgtEl>
                                        <p:attrNameLst>
                                          <p:attrName>ppt_h</p:attrName>
                                        </p:attrNameLst>
                                      </p:cBhvr>
                                      <p:tavLst>
                                        <p:tav tm="0">
                                          <p:val>
                                            <p:fltVal val="0"/>
                                          </p:val>
                                        </p:tav>
                                        <p:tav tm="100000">
                                          <p:val>
                                            <p:strVal val="#ppt_h"/>
                                          </p:val>
                                        </p:tav>
                                      </p:tavLst>
                                    </p:anim>
                                    <p:animEffect transition="in" filter="fade">
                                      <p:cBhvr>
                                        <p:cTn id="95" dur="500"/>
                                        <p:tgtEl>
                                          <p:spTgt spid="13"/>
                                        </p:tgtEl>
                                      </p:cBhvr>
                                    </p:animEffect>
                                  </p:childTnLst>
                                  <p:subTnLst>
                                    <p:audio>
                                      <p:cMediaNode>
                                        <p:cTn display="0" masterRel="sameClick">
                                          <p:stCondLst>
                                            <p:cond evt="begin" delay="0">
                                              <p:tn val="91"/>
                                            </p:cond>
                                          </p:stCondLst>
                                          <p:endCondLst>
                                            <p:cond evt="onStopAudio" delay="0">
                                              <p:tgtEl>
                                                <p:sldTgt/>
                                              </p:tgtEl>
                                            </p:cond>
                                          </p:endCondLst>
                                        </p:cTn>
                                        <p:tgtEl>
                                          <p:sndTgt r:embed="rId5" name="yeeh.wav"/>
                                        </p:tgtEl>
                                      </p:cMediaNode>
                                    </p:audio>
                                  </p:subTnLst>
                                </p:cTn>
                              </p:par>
                            </p:childTnLst>
                          </p:cTn>
                        </p:par>
                      </p:childTnLst>
                    </p:cTn>
                  </p:par>
                </p:childTnLst>
              </p:cTn>
              <p:nextCondLst>
                <p:cond evt="onClick" delay="0">
                  <p:tgtEl>
                    <p:spTgt spid="10"/>
                  </p:tgtEl>
                </p:cond>
              </p:nextCondLst>
            </p:seq>
            <p:seq concurrent="1" nextAc="seek">
              <p:cTn id="96" restart="whenNotActive" fill="hold" evtFilter="cancelBubble" nodeType="interactiveSeq">
                <p:stCondLst>
                  <p:cond evt="onClick" delay="0">
                    <p:tgtEl>
                      <p:spTgt spid="12"/>
                    </p:tgtEl>
                  </p:cond>
                </p:stCondLst>
                <p:endSync evt="end" delay="0">
                  <p:rtn val="all"/>
                </p:endSync>
                <p:childTnLst>
                  <p:par>
                    <p:cTn id="97" fill="hold">
                      <p:stCondLst>
                        <p:cond delay="0"/>
                      </p:stCondLst>
                      <p:childTnLst>
                        <p:par>
                          <p:cTn id="98" fill="hold">
                            <p:stCondLst>
                              <p:cond delay="0"/>
                            </p:stCondLst>
                            <p:childTnLst>
                              <p:par>
                                <p:cTn id="99" presetID="1" presetClass="emph" presetSubtype="2" fill="hold" nodeType="clickEffect">
                                  <p:stCondLst>
                                    <p:cond delay="0"/>
                                  </p:stCondLst>
                                  <p:childTnLst>
                                    <p:animClr clrSpc="rgb" dir="cw">
                                      <p:cBhvr>
                                        <p:cTn id="100" dur="750" fill="hold"/>
                                        <p:tgtEl>
                                          <p:spTgt spid="12"/>
                                        </p:tgtEl>
                                        <p:attrNameLst>
                                          <p:attrName>fillcolor</p:attrName>
                                        </p:attrNameLst>
                                      </p:cBhvr>
                                      <p:to>
                                        <a:srgbClr val="FFC000"/>
                                      </p:to>
                                    </p:animClr>
                                    <p:set>
                                      <p:cBhvr>
                                        <p:cTn id="101" dur="750" fill="hold"/>
                                        <p:tgtEl>
                                          <p:spTgt spid="12"/>
                                        </p:tgtEl>
                                        <p:attrNameLst>
                                          <p:attrName>fill.type</p:attrName>
                                        </p:attrNameLst>
                                      </p:cBhvr>
                                      <p:to>
                                        <p:strVal val="solid"/>
                                      </p:to>
                                    </p:set>
                                    <p:set>
                                      <p:cBhvr>
                                        <p:cTn id="102" dur="750" fill="hold"/>
                                        <p:tgtEl>
                                          <p:spTgt spid="12"/>
                                        </p:tgtEl>
                                        <p:attrNameLst>
                                          <p:attrName>fill.on</p:attrName>
                                        </p:attrNameLst>
                                      </p:cBhvr>
                                      <p:to>
                                        <p:strVal val="true"/>
                                      </p:to>
                                    </p:set>
                                  </p:childTnLst>
                                </p:cTn>
                              </p:par>
                            </p:childTnLst>
                          </p:cTn>
                        </p:par>
                        <p:par>
                          <p:cTn id="103" fill="hold">
                            <p:stCondLst>
                              <p:cond delay="750"/>
                            </p:stCondLst>
                            <p:childTnLst>
                              <p:par>
                                <p:cTn id="104" presetID="64" presetClass="path" presetSubtype="0" accel="50000" decel="50000" fill="hold" nodeType="afterEffect">
                                  <p:stCondLst>
                                    <p:cond delay="0"/>
                                  </p:stCondLst>
                                  <p:childTnLst>
                                    <p:animMotion origin="layout" path="M 0 -1.85185E-6 L -0.17148 -0.24305 " pathEditMode="relative" rAng="0" ptsTypes="AA">
                                      <p:cBhvr>
                                        <p:cTn id="105" dur="500" fill="hold"/>
                                        <p:tgtEl>
                                          <p:spTgt spid="7"/>
                                        </p:tgtEl>
                                        <p:attrNameLst>
                                          <p:attrName>ppt_x</p:attrName>
                                          <p:attrName>ppt_y</p:attrName>
                                        </p:attrNameLst>
                                      </p:cBhvr>
                                      <p:rCtr x="-8581" y="-12153"/>
                                    </p:animMotion>
                                  </p:childTnLst>
                                  <p:subTnLst>
                                    <p:audio>
                                      <p:cMediaNode>
                                        <p:cTn display="0" masterRel="sameClick">
                                          <p:stCondLst>
                                            <p:cond evt="begin" delay="0">
                                              <p:tn val="104"/>
                                            </p:cond>
                                          </p:stCondLst>
                                          <p:endCondLst>
                                            <p:cond evt="onStopAudio" delay="0">
                                              <p:tgtEl>
                                                <p:sldTgt/>
                                              </p:tgtEl>
                                            </p:cond>
                                          </p:endCondLst>
                                        </p:cTn>
                                        <p:tgtEl>
                                          <p:sndTgt r:embed="rId2" name="sut.wav"/>
                                        </p:tgtEl>
                                      </p:cMediaNode>
                                    </p:audio>
                                  </p:subTnLst>
                                </p:cTn>
                              </p:par>
                              <p:par>
                                <p:cTn id="106" presetID="6" presetClass="emph" presetSubtype="0" fill="hold" nodeType="withEffect">
                                  <p:stCondLst>
                                    <p:cond delay="0"/>
                                  </p:stCondLst>
                                  <p:childTnLst>
                                    <p:animScale>
                                      <p:cBhvr>
                                        <p:cTn id="107" dur="500" fill="hold"/>
                                        <p:tgtEl>
                                          <p:spTgt spid="7"/>
                                        </p:tgtEl>
                                      </p:cBhvr>
                                      <p:by x="50000" y="50000"/>
                                    </p:animScale>
                                  </p:childTnLst>
                                </p:cTn>
                              </p:par>
                              <p:par>
                                <p:cTn id="108" presetID="8" presetClass="emph" presetSubtype="0" fill="hold" nodeType="withEffect">
                                  <p:stCondLst>
                                    <p:cond delay="0"/>
                                  </p:stCondLst>
                                  <p:childTnLst>
                                    <p:animRot by="-43200000">
                                      <p:cBhvr>
                                        <p:cTn id="109" dur="500" fill="hold"/>
                                        <p:tgtEl>
                                          <p:spTgt spid="7"/>
                                        </p:tgtEl>
                                        <p:attrNameLst>
                                          <p:attrName>r</p:attrName>
                                        </p:attrNameLst>
                                      </p:cBhvr>
                                    </p:animRot>
                                  </p:childTnLst>
                                </p:cTn>
                              </p:par>
                              <p:par>
                                <p:cTn id="110" presetID="63" presetClass="path" presetSubtype="0" accel="50000" decel="50000" fill="hold" nodeType="withEffect">
                                  <p:stCondLst>
                                    <p:cond delay="0"/>
                                  </p:stCondLst>
                                  <p:childTnLst>
                                    <p:animMotion origin="layout" path="M 0 -1.48148E-6 L 0.17734 -0.02592 " pathEditMode="relative" rAng="0" ptsTypes="AA">
                                      <p:cBhvr>
                                        <p:cTn id="111" dur="500" fill="hold"/>
                                        <p:tgtEl>
                                          <p:spTgt spid="4"/>
                                        </p:tgtEl>
                                        <p:attrNameLst>
                                          <p:attrName>ppt_x</p:attrName>
                                          <p:attrName>ppt_y</p:attrName>
                                        </p:attrNameLst>
                                      </p:cBhvr>
                                      <p:rCtr x="8867" y="-1296"/>
                                    </p:animMotion>
                                  </p:childTnLst>
                                </p:cTn>
                              </p:par>
                              <p:par>
                                <p:cTn id="112" presetID="8" presetClass="emph" presetSubtype="0" fill="hold" nodeType="withEffect">
                                  <p:stCondLst>
                                    <p:cond delay="0"/>
                                  </p:stCondLst>
                                  <p:childTnLst>
                                    <p:animRot by="1800000">
                                      <p:cBhvr>
                                        <p:cTn id="113" dur="500" fill="hold"/>
                                        <p:tgtEl>
                                          <p:spTgt spid="4"/>
                                        </p:tgtEl>
                                        <p:attrNameLst>
                                          <p:attrName>r</p:attrName>
                                        </p:attrNameLst>
                                      </p:cBhvr>
                                    </p:animRot>
                                  </p:childTnLst>
                                </p:cTn>
                              </p:par>
                            </p:childTnLst>
                          </p:cTn>
                        </p:par>
                        <p:par>
                          <p:cTn id="114" fill="hold">
                            <p:stCondLst>
                              <p:cond delay="1250"/>
                            </p:stCondLst>
                            <p:childTnLst>
                              <p:par>
                                <p:cTn id="115" presetID="1" presetClass="exit" presetSubtype="0" fill="hold" nodeType="afterEffect">
                                  <p:stCondLst>
                                    <p:cond delay="0"/>
                                  </p:stCondLst>
                                  <p:childTnLst>
                                    <p:set>
                                      <p:cBhvr>
                                        <p:cTn id="116" dur="1" fill="hold">
                                          <p:stCondLst>
                                            <p:cond delay="0"/>
                                          </p:stCondLst>
                                        </p:cTn>
                                        <p:tgtEl>
                                          <p:spTgt spid="4"/>
                                        </p:tgtEl>
                                        <p:attrNameLst>
                                          <p:attrName>style.visibility</p:attrName>
                                        </p:attrNameLst>
                                      </p:cBhvr>
                                      <p:to>
                                        <p:strVal val="hidden"/>
                                      </p:to>
                                    </p:set>
                                  </p:childTnLst>
                                </p:cTn>
                              </p:par>
                              <p:par>
                                <p:cTn id="117" presetID="1" presetClass="entr" presetSubtype="0" fill="hold" nodeType="withEffect">
                                  <p:stCondLst>
                                    <p:cond delay="0"/>
                                  </p:stCondLst>
                                  <p:childTnLst>
                                    <p:set>
                                      <p:cBhvr>
                                        <p:cTn id="118"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3" name="sai.wav"/>
                                        </p:tgtEl>
                                      </p:cMediaNode>
                                    </p:audio>
                                  </p:subTnLst>
                                </p:cTn>
                              </p:par>
                            </p:childTnLst>
                          </p:cTn>
                        </p:par>
                        <p:par>
                          <p:cTn id="119" fill="hold">
                            <p:stCondLst>
                              <p:cond delay="1250"/>
                            </p:stCondLst>
                            <p:childTnLst>
                              <p:par>
                                <p:cTn id="120" presetID="26" presetClass="emph" presetSubtype="0" repeatCount="3000" fill="hold" grpId="2" nodeType="afterEffect">
                                  <p:stCondLst>
                                    <p:cond delay="0"/>
                                  </p:stCondLst>
                                  <p:childTnLst>
                                    <p:animEffect transition="out" filter="fade">
                                      <p:cBhvr>
                                        <p:cTn id="121" dur="500" tmFilter="0, 0; .2, .5; .8, .5; 1, 0"/>
                                        <p:tgtEl>
                                          <p:spTgt spid="10"/>
                                        </p:tgtEl>
                                      </p:cBhvr>
                                    </p:animEffect>
                                    <p:animScale>
                                      <p:cBhvr>
                                        <p:cTn id="122" dur="250" autoRev="1" fill="hold"/>
                                        <p:tgtEl>
                                          <p:spTgt spid="10"/>
                                        </p:tgtEl>
                                      </p:cBhvr>
                                      <p:by x="105000" y="105000"/>
                                    </p:animScale>
                                  </p:childTnLst>
                                </p:cTn>
                              </p:par>
                              <p:par>
                                <p:cTn id="123" presetID="1" presetClass="emph" presetSubtype="2" fill="hold" nodeType="withEffect">
                                  <p:stCondLst>
                                    <p:cond delay="0"/>
                                  </p:stCondLst>
                                  <p:childTnLst>
                                    <p:animClr clrSpc="rgb" dir="cw">
                                      <p:cBhvr>
                                        <p:cTn id="124" dur="1500" fill="hold"/>
                                        <p:tgtEl>
                                          <p:spTgt spid="10"/>
                                        </p:tgtEl>
                                        <p:attrNameLst>
                                          <p:attrName>fillcolor</p:attrName>
                                        </p:attrNameLst>
                                      </p:cBhvr>
                                      <p:to>
                                        <a:schemeClr val="accent2"/>
                                      </p:to>
                                    </p:animClr>
                                    <p:set>
                                      <p:cBhvr>
                                        <p:cTn id="125" dur="1500" fill="hold"/>
                                        <p:tgtEl>
                                          <p:spTgt spid="10"/>
                                        </p:tgtEl>
                                        <p:attrNameLst>
                                          <p:attrName>fill.type</p:attrName>
                                        </p:attrNameLst>
                                      </p:cBhvr>
                                      <p:to>
                                        <p:strVal val="solid"/>
                                      </p:to>
                                    </p:set>
                                    <p:set>
                                      <p:cBhvr>
                                        <p:cTn id="126" dur="1500" fill="hold"/>
                                        <p:tgtEl>
                                          <p:spTgt spid="10"/>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9" grpId="0" animBg="1"/>
      <p:bldP spid="10" grpId="0" animBg="1"/>
      <p:bldP spid="10" grpId="1" animBg="1"/>
      <p:bldP spid="10" grpId="2"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giu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7516" y="1573966"/>
            <a:ext cx="1892972" cy="2514818"/>
          </a:xfrm>
          <a:prstGeom prst="rect">
            <a:avLst/>
          </a:prstGeom>
        </p:spPr>
      </p:pic>
      <p:pic>
        <p:nvPicPr>
          <p:cNvPr id="5" name="tha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18456" y="1144160"/>
            <a:ext cx="1892972" cy="2944623"/>
          </a:xfrm>
          <a:prstGeom prst="rect">
            <a:avLst/>
          </a:prstGeom>
        </p:spPr>
      </p:pic>
      <p:pic>
        <p:nvPicPr>
          <p:cNvPr id="6" name="thua"/>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54630" y="1967191"/>
            <a:ext cx="1170534" cy="2121593"/>
          </a:xfrm>
          <a:prstGeom prst="rect">
            <a:avLst/>
          </a:prstGeom>
        </p:spPr>
      </p:pic>
      <p:pic>
        <p:nvPicPr>
          <p:cNvPr id="7" name="bo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00478" y="5170240"/>
            <a:ext cx="887045" cy="887045"/>
          </a:xfrm>
          <a:prstGeom prst="rect">
            <a:avLst/>
          </a:prstGeom>
        </p:spPr>
      </p:pic>
      <p:sp>
        <p:nvSpPr>
          <p:cNvPr id="8" name="cauhoi"/>
          <p:cNvSpPr/>
          <p:nvPr/>
        </p:nvSpPr>
        <p:spPr>
          <a:xfrm>
            <a:off x="160019" y="5580992"/>
            <a:ext cx="17967960" cy="15577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4200" b="1" noProof="1" smtClean="0">
                <a:solidFill>
                  <a:schemeClr val="tx1"/>
                </a:solidFill>
                <a:latin typeface="Arial" panose="020B0604020202020204" pitchFamily="34" charset="0"/>
                <a:cs typeface="Arial" panose="020B0604020202020204" pitchFamily="34" charset="0"/>
              </a:rPr>
              <a:t>Câu</a:t>
            </a:r>
            <a:r>
              <a:rPr lang="en-US" sz="4200" b="1" noProof="1" smtClean="0">
                <a:solidFill>
                  <a:schemeClr val="tx1"/>
                </a:solidFill>
                <a:latin typeface="Arial" panose="020B0604020202020204" pitchFamily="34" charset="0"/>
                <a:cs typeface="Arial" panose="020B0604020202020204" pitchFamily="34" charset="0"/>
              </a:rPr>
              <a:t> 6: </a:t>
            </a:r>
            <a:r>
              <a:rPr lang="en-US" sz="4200" dirty="0" err="1">
                <a:solidFill>
                  <a:schemeClr val="tx1"/>
                </a:solidFill>
                <a:latin typeface="Arial" panose="020B0604020202020204" pitchFamily="34" charset="0"/>
                <a:cs typeface="Arial" panose="020B0604020202020204" pitchFamily="34" charset="0"/>
              </a:rPr>
              <a:t>Tính</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đa</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thức</a:t>
            </a:r>
            <a:r>
              <a:rPr lang="en-US" sz="4200" dirty="0">
                <a:solidFill>
                  <a:schemeClr val="tx1"/>
                </a:solidFill>
                <a:latin typeface="Arial" panose="020B0604020202020204" pitchFamily="34" charset="0"/>
                <a:cs typeface="Arial" panose="020B0604020202020204" pitchFamily="34" charset="0"/>
              </a:rPr>
              <a:t> f(x) = </a:t>
            </a:r>
            <a:r>
              <a:rPr lang="en-US" sz="4200" dirty="0" smtClean="0">
                <a:solidFill>
                  <a:schemeClr val="tx1"/>
                </a:solidFill>
                <a:latin typeface="Arial" panose="020B0604020202020204" pitchFamily="34" charset="0"/>
                <a:cs typeface="Arial" panose="020B0604020202020204" pitchFamily="34" charset="0"/>
              </a:rPr>
              <a:t>ax + b</a:t>
            </a:r>
            <a:r>
              <a:rPr lang="en-US" sz="4200" dirty="0">
                <a:solidFill>
                  <a:schemeClr val="tx1"/>
                </a:solidFill>
                <a:latin typeface="Arial" panose="020B0604020202020204" pitchFamily="34" charset="0"/>
                <a:cs typeface="Arial" panose="020B0604020202020204" pitchFamily="34" charset="0"/>
              </a:rPr>
              <a:t>. </a:t>
            </a:r>
            <a:r>
              <a:rPr lang="en-US" sz="4200" dirty="0" err="1">
                <a:solidFill>
                  <a:schemeClr val="tx1"/>
                </a:solidFill>
                <a:latin typeface="Arial" panose="020B0604020202020204" pitchFamily="34" charset="0"/>
                <a:cs typeface="Arial" panose="020B0604020202020204" pitchFamily="34" charset="0"/>
              </a:rPr>
              <a:t>Biết</a:t>
            </a:r>
            <a:r>
              <a:rPr lang="en-US" sz="4200" dirty="0">
                <a:solidFill>
                  <a:schemeClr val="tx1"/>
                </a:solidFill>
                <a:latin typeface="Arial" panose="020B0604020202020204" pitchFamily="34" charset="0"/>
                <a:cs typeface="Arial" panose="020B0604020202020204" pitchFamily="34" charset="0"/>
              </a:rPr>
              <a:t> f(0) = 4; f(3) = </a:t>
            </a:r>
            <a:r>
              <a:rPr lang="en-US" sz="4200" dirty="0" smtClean="0">
                <a:solidFill>
                  <a:schemeClr val="tx1"/>
                </a:solidFill>
                <a:latin typeface="Arial" panose="020B0604020202020204" pitchFamily="34" charset="0"/>
                <a:cs typeface="Arial" panose="020B0604020202020204" pitchFamily="34" charset="0"/>
              </a:rPr>
              <a:t>12.</a:t>
            </a:r>
            <a:endParaRPr lang="en-US" sz="4200" dirty="0">
              <a:solidFill>
                <a:schemeClr val="tx1"/>
              </a:solidFill>
              <a:latin typeface="Arial" panose="020B0604020202020204" pitchFamily="34" charset="0"/>
              <a:cs typeface="Arial" panose="020B0604020202020204" pitchFamily="34" charset="0"/>
            </a:endParaRPr>
          </a:p>
        </p:txBody>
      </p:sp>
      <p:sp>
        <p:nvSpPr>
          <p:cNvPr id="9" name="1"/>
          <p:cNvSpPr/>
          <p:nvPr/>
        </p:nvSpPr>
        <p:spPr>
          <a:xfrm>
            <a:off x="160019"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A. </a:t>
            </a:r>
            <a:r>
              <a:rPr lang="en-US" sz="4200" dirty="0">
                <a:latin typeface="Arial" panose="020B0604020202020204" pitchFamily="34" charset="0"/>
                <a:cs typeface="Arial" panose="020B0604020202020204" pitchFamily="34" charset="0"/>
              </a:rPr>
              <a:t>f(x) =  3x + 4</a:t>
            </a:r>
          </a:p>
        </p:txBody>
      </p:sp>
      <mc:AlternateContent xmlns:mc="http://schemas.openxmlformats.org/markup-compatibility/2006" xmlns:a14="http://schemas.microsoft.com/office/drawing/2010/main">
        <mc:Choice Requires="a14">
          <p:sp>
            <p:nvSpPr>
              <p:cNvPr id="10" name="3"/>
              <p:cNvSpPr/>
              <p:nvPr/>
            </p:nvSpPr>
            <p:spPr>
              <a:xfrm>
                <a:off x="160018" y="882689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C. </a:t>
                </a:r>
                <a:r>
                  <a:rPr lang="en-US" sz="4200" dirty="0">
                    <a:latin typeface="Arial" panose="020B0604020202020204" pitchFamily="34" charset="0"/>
                    <a:cs typeface="Arial" panose="020B0604020202020204" pitchFamily="34" charset="0"/>
                  </a:rPr>
                  <a:t>f(x) = </a:t>
                </a:r>
                <a14:m>
                  <m:oMath xmlns:m="http://schemas.openxmlformats.org/officeDocument/2006/math">
                    <m:f>
                      <m:fPr>
                        <m:ctrlPr>
                          <a:rPr lang="en-US" sz="4200" i="1">
                            <a:latin typeface="Cambria Math" panose="02040503050406030204" pitchFamily="18" charset="0"/>
                          </a:rPr>
                        </m:ctrlPr>
                      </m:fPr>
                      <m:num>
                        <m:r>
                          <a:rPr lang="en-US" sz="4200" i="1">
                            <a:latin typeface="Cambria Math" panose="02040503050406030204" pitchFamily="18" charset="0"/>
                          </a:rPr>
                          <m:t>8</m:t>
                        </m:r>
                      </m:num>
                      <m:den>
                        <m:r>
                          <a:rPr lang="en-US" sz="4200" i="1">
                            <a:latin typeface="Cambria Math" panose="02040503050406030204" pitchFamily="18" charset="0"/>
                          </a:rPr>
                          <m:t>3</m:t>
                        </m:r>
                      </m:den>
                    </m:f>
                    <m:r>
                      <a:rPr lang="en-US" sz="4200" i="1">
                        <a:latin typeface="Cambria Math" panose="02040503050406030204" pitchFamily="18" charset="0"/>
                      </a:rPr>
                      <m:t>𝑥</m:t>
                    </m:r>
                    <m:r>
                      <a:rPr lang="en-US" sz="4200" i="1">
                        <a:latin typeface="Cambria Math" panose="02040503050406030204" pitchFamily="18" charset="0"/>
                      </a:rPr>
                      <m:t>+4</m:t>
                    </m:r>
                  </m:oMath>
                </a14:m>
                <a:endParaRPr lang="en-US" sz="4200" dirty="0">
                  <a:latin typeface="Arial" panose="020B0604020202020204" pitchFamily="34" charset="0"/>
                  <a:cs typeface="Arial" panose="020B0604020202020204" pitchFamily="34" charset="0"/>
                </a:endParaRPr>
              </a:p>
            </p:txBody>
          </p:sp>
        </mc:Choice>
        <mc:Fallback xmlns="">
          <p:sp>
            <p:nvSpPr>
              <p:cNvPr id="10" name="3"/>
              <p:cNvSpPr>
                <a:spLocks noRot="1" noChangeAspect="1" noMove="1" noResize="1" noEditPoints="1" noAdjustHandles="1" noChangeArrowheads="1" noChangeShapeType="1" noTextEdit="1"/>
              </p:cNvSpPr>
              <p:nvPr/>
            </p:nvSpPr>
            <p:spPr>
              <a:xfrm>
                <a:off x="160018" y="8826896"/>
                <a:ext cx="8540459" cy="1336011"/>
              </a:xfrm>
              <a:prstGeom prst="rect">
                <a:avLst/>
              </a:prstGeom>
              <a:blipFill rotWithShape="0">
                <a:blip r:embed="rId11"/>
                <a:stretch>
                  <a:fillRect l="-2712"/>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2"/>
              <p:cNvSpPr/>
              <p:nvPr/>
            </p:nvSpPr>
            <p:spPr>
              <a:xfrm>
                <a:off x="9587521" y="7265886"/>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B. </a:t>
                </a:r>
                <a:r>
                  <a:rPr lang="en-US" sz="4200" dirty="0">
                    <a:latin typeface="Arial" panose="020B0604020202020204" pitchFamily="34" charset="0"/>
                    <a:cs typeface="Arial" panose="020B0604020202020204" pitchFamily="34" charset="0"/>
                  </a:rPr>
                  <a:t>f(x) = </a:t>
                </a:r>
                <a14:m>
                  <m:oMath xmlns:m="http://schemas.openxmlformats.org/officeDocument/2006/math">
                    <m:f>
                      <m:fPr>
                        <m:ctrlPr>
                          <a:rPr lang="en-US" sz="4200" i="1">
                            <a:latin typeface="Cambria Math" panose="02040503050406030204" pitchFamily="18" charset="0"/>
                          </a:rPr>
                        </m:ctrlPr>
                      </m:fPr>
                      <m:num>
                        <m:r>
                          <a:rPr lang="en-US" sz="4200" i="1">
                            <a:latin typeface="Cambria Math" panose="02040503050406030204" pitchFamily="18" charset="0"/>
                          </a:rPr>
                          <m:t>8</m:t>
                        </m:r>
                      </m:num>
                      <m:den>
                        <m:r>
                          <a:rPr lang="en-US" sz="4200" i="1">
                            <a:latin typeface="Cambria Math" panose="02040503050406030204" pitchFamily="18" charset="0"/>
                          </a:rPr>
                          <m:t>3</m:t>
                        </m:r>
                      </m:den>
                    </m:f>
                    <m:r>
                      <a:rPr lang="en-US" sz="4200" i="1">
                        <a:latin typeface="Cambria Math" panose="02040503050406030204" pitchFamily="18" charset="0"/>
                      </a:rPr>
                      <m:t>𝑥</m:t>
                    </m:r>
                    <m:r>
                      <a:rPr lang="en-US" sz="4200" i="1">
                        <a:latin typeface="Cambria Math" panose="02040503050406030204" pitchFamily="18" charset="0"/>
                      </a:rPr>
                      <m:t>−4</m:t>
                    </m:r>
                  </m:oMath>
                </a14:m>
                <a:endParaRPr lang="en-US" sz="4200" dirty="0">
                  <a:latin typeface="Arial" panose="020B0604020202020204" pitchFamily="34" charset="0"/>
                  <a:cs typeface="Arial" panose="020B0604020202020204" pitchFamily="34" charset="0"/>
                </a:endParaRPr>
              </a:p>
            </p:txBody>
          </p:sp>
        </mc:Choice>
        <mc:Fallback xmlns="">
          <p:sp>
            <p:nvSpPr>
              <p:cNvPr id="11" name="2"/>
              <p:cNvSpPr>
                <a:spLocks noRot="1" noChangeAspect="1" noMove="1" noResize="1" noEditPoints="1" noAdjustHandles="1" noChangeArrowheads="1" noChangeShapeType="1" noTextEdit="1"/>
              </p:cNvSpPr>
              <p:nvPr/>
            </p:nvSpPr>
            <p:spPr>
              <a:xfrm>
                <a:off x="9587521" y="7265886"/>
                <a:ext cx="8540459" cy="1336011"/>
              </a:xfrm>
              <a:prstGeom prst="rect">
                <a:avLst/>
              </a:prstGeom>
              <a:blipFill rotWithShape="0">
                <a:blip r:embed="rId12"/>
                <a:stretch>
                  <a:fillRect l="-278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4"/>
              <p:cNvSpPr/>
              <p:nvPr/>
            </p:nvSpPr>
            <p:spPr>
              <a:xfrm>
                <a:off x="9587519" y="8792661"/>
                <a:ext cx="8540459" cy="133601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vi-VN" sz="4200" noProof="1">
                    <a:solidFill>
                      <a:prstClr val="white"/>
                    </a:solidFill>
                    <a:latin typeface="Arial" panose="020B0604020202020204" pitchFamily="34" charset="0"/>
                    <a:cs typeface="Arial" panose="020B0604020202020204" pitchFamily="34" charset="0"/>
                  </a:rPr>
                  <a:t>D. </a:t>
                </a:r>
                <a:r>
                  <a:rPr lang="fr-FR" sz="4200" dirty="0">
                    <a:latin typeface="Arial" panose="020B0604020202020204" pitchFamily="34" charset="0"/>
                    <a:cs typeface="Arial" panose="020B0604020202020204" pitchFamily="34" charset="0"/>
                  </a:rPr>
                  <a:t>f(x) = </a:t>
                </a:r>
                <a14:m>
                  <m:oMath xmlns:m="http://schemas.openxmlformats.org/officeDocument/2006/math">
                    <m:r>
                      <a:rPr lang="fr-FR" sz="4200" i="1">
                        <a:latin typeface="Cambria Math" panose="02040503050406030204" pitchFamily="18" charset="0"/>
                      </a:rPr>
                      <m:t>−</m:t>
                    </m:r>
                    <m:f>
                      <m:fPr>
                        <m:ctrlPr>
                          <a:rPr lang="en-US" sz="4200" i="1">
                            <a:latin typeface="Cambria Math" panose="02040503050406030204" pitchFamily="18" charset="0"/>
                          </a:rPr>
                        </m:ctrlPr>
                      </m:fPr>
                      <m:num>
                        <m:r>
                          <a:rPr lang="fr-FR" sz="4200" i="1">
                            <a:latin typeface="Cambria Math" panose="02040503050406030204" pitchFamily="18" charset="0"/>
                          </a:rPr>
                          <m:t>8</m:t>
                        </m:r>
                      </m:num>
                      <m:den>
                        <m:r>
                          <a:rPr lang="fr-FR" sz="4200" i="1">
                            <a:latin typeface="Cambria Math" panose="02040503050406030204" pitchFamily="18" charset="0"/>
                          </a:rPr>
                          <m:t>3</m:t>
                        </m:r>
                      </m:den>
                    </m:f>
                    <m:r>
                      <a:rPr lang="en-US" sz="4200" i="1">
                        <a:latin typeface="Cambria Math" panose="02040503050406030204" pitchFamily="18" charset="0"/>
                      </a:rPr>
                      <m:t>𝑥</m:t>
                    </m:r>
                    <m:r>
                      <a:rPr lang="fr-FR" sz="4200" i="1">
                        <a:latin typeface="Cambria Math" panose="02040503050406030204" pitchFamily="18" charset="0"/>
                      </a:rPr>
                      <m:t>−4</m:t>
                    </m:r>
                  </m:oMath>
                </a14:m>
                <a:endParaRPr lang="en-US" sz="4200" dirty="0">
                  <a:latin typeface="Arial" panose="020B0604020202020204" pitchFamily="34" charset="0"/>
                  <a:cs typeface="Arial" panose="020B0604020202020204" pitchFamily="34" charset="0"/>
                </a:endParaRPr>
              </a:p>
            </p:txBody>
          </p:sp>
        </mc:Choice>
        <mc:Fallback xmlns="">
          <p:sp>
            <p:nvSpPr>
              <p:cNvPr id="12" name="4"/>
              <p:cNvSpPr>
                <a:spLocks noRot="1" noChangeAspect="1" noMove="1" noResize="1" noEditPoints="1" noAdjustHandles="1" noChangeArrowheads="1" noChangeShapeType="1" noTextEdit="1"/>
              </p:cNvSpPr>
              <p:nvPr/>
            </p:nvSpPr>
            <p:spPr>
              <a:xfrm>
                <a:off x="9587519" y="8792661"/>
                <a:ext cx="8540459" cy="1336011"/>
              </a:xfrm>
              <a:prstGeom prst="rect">
                <a:avLst/>
              </a:prstGeom>
              <a:blipFill rotWithShape="0">
                <a:blip r:embed="rId13"/>
                <a:stretch>
                  <a:fillRect l="-2784"/>
                </a:stretch>
              </a:blipFill>
              <a:ln>
                <a:noFill/>
              </a:ln>
            </p:spPr>
            <p:txBody>
              <a:bodyPr/>
              <a:lstStyle/>
              <a:p>
                <a:r>
                  <a:rPr lang="en-US">
                    <a:noFill/>
                  </a:rPr>
                  <a:t> </a:t>
                </a:r>
              </a:p>
            </p:txBody>
          </p:sp>
        </mc:Fallback>
      </mc:AlternateContent>
      <p:pic>
        <p:nvPicPr>
          <p:cNvPr id="13" name="Picture 1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442052" y="494879"/>
            <a:ext cx="4334631" cy="2121593"/>
          </a:xfrm>
          <a:prstGeom prst="rect">
            <a:avLst/>
          </a:prstGeom>
        </p:spPr>
      </p:pic>
    </p:spTree>
    <p:extLst>
      <p:ext uri="{BB962C8B-B14F-4D97-AF65-F5344CB8AC3E}">
        <p14:creationId xmlns:p14="http://schemas.microsoft.com/office/powerpoint/2010/main" val="2253127639"/>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750" fill="hold"/>
                                        <p:tgtEl>
                                          <p:spTgt spid="9"/>
                                        </p:tgtEl>
                                        <p:attrNameLst>
                                          <p:attrName>fillcolor</p:attrName>
                                        </p:attrNameLst>
                                      </p:cBhvr>
                                      <p:to>
                                        <a:srgbClr val="FFC000"/>
                                      </p:to>
                                    </p:animClr>
                                    <p:set>
                                      <p:cBhvr>
                                        <p:cTn id="7" dur="750" fill="hold"/>
                                        <p:tgtEl>
                                          <p:spTgt spid="9"/>
                                        </p:tgtEl>
                                        <p:attrNameLst>
                                          <p:attrName>fill.type</p:attrName>
                                        </p:attrNameLst>
                                      </p:cBhvr>
                                      <p:to>
                                        <p:strVal val="solid"/>
                                      </p:to>
                                    </p:set>
                                    <p:set>
                                      <p:cBhvr>
                                        <p:cTn id="8" dur="750" fill="hold"/>
                                        <p:tgtEl>
                                          <p:spTgt spid="9"/>
                                        </p:tgtEl>
                                        <p:attrNameLst>
                                          <p:attrName>fill.on</p:attrName>
                                        </p:attrNameLst>
                                      </p:cBhvr>
                                      <p:to>
                                        <p:strVal val="true"/>
                                      </p:to>
                                    </p:set>
                                  </p:childTnLst>
                                </p:cTn>
                              </p:par>
                            </p:childTnLst>
                          </p:cTn>
                        </p:par>
                        <p:par>
                          <p:cTn id="9" fill="hold">
                            <p:stCondLst>
                              <p:cond delay="750"/>
                            </p:stCondLst>
                            <p:childTnLst>
                              <p:par>
                                <p:cTn id="10" presetID="64" presetClass="path" presetSubtype="0" accel="50000" decel="50000" fill="hold" nodeType="afterEffect">
                                  <p:stCondLst>
                                    <p:cond delay="0"/>
                                  </p:stCondLst>
                                  <p:childTnLst>
                                    <p:animMotion origin="layout" path="M 0 -1.85185E-6 L 0.02422 -0.41019 " pathEditMode="relative" rAng="0" ptsTypes="AA">
                                      <p:cBhvr>
                                        <p:cTn id="11" dur="500" fill="hold"/>
                                        <p:tgtEl>
                                          <p:spTgt spid="7"/>
                                        </p:tgtEl>
                                        <p:attrNameLst>
                                          <p:attrName>ppt_x</p:attrName>
                                          <p:attrName>ppt_y</p:attrName>
                                        </p:attrNameLst>
                                      </p:cBhvr>
                                      <p:rCtr x="1211" y="-20486"/>
                                    </p:animMotion>
                                  </p:childTnLst>
                                  <p:subTnLst>
                                    <p:audio>
                                      <p:cMediaNode>
                                        <p:cTn display="0" masterRel="sameClick">
                                          <p:stCondLst>
                                            <p:cond evt="begin" delay="0">
                                              <p:tn val="10"/>
                                            </p:cond>
                                          </p:stCondLst>
                                          <p:endCondLst>
                                            <p:cond evt="onStopAudio" delay="0">
                                              <p:tgtEl>
                                                <p:sldTgt/>
                                              </p:tgtEl>
                                            </p:cond>
                                          </p:endCondLst>
                                        </p:cTn>
                                        <p:tgtEl>
                                          <p:sndTgt r:embed="rId2" name="sut.wav"/>
                                        </p:tgtEl>
                                      </p:cMediaNode>
                                    </p:audio>
                                  </p:subTnLst>
                                </p:cTn>
                              </p:par>
                              <p:par>
                                <p:cTn id="12" presetID="42" presetClass="path" presetSubtype="0" accel="50000" decel="50000" fill="hold" nodeType="withEffect">
                                  <p:stCondLst>
                                    <p:cond delay="500"/>
                                  </p:stCondLst>
                                  <p:childTnLst>
                                    <p:animMotion origin="layout" path="M 0.02422 -0.41018 L 0.02422 -0.24143 " pathEditMode="relative" rAng="0" ptsTypes="AA">
                                      <p:cBhvr>
                                        <p:cTn id="13" dur="250" fill="hold"/>
                                        <p:tgtEl>
                                          <p:spTgt spid="7"/>
                                        </p:tgtEl>
                                        <p:attrNameLst>
                                          <p:attrName>ppt_x</p:attrName>
                                          <p:attrName>ppt_y</p:attrName>
                                        </p:attrNameLst>
                                      </p:cBhvr>
                                      <p:rCtr x="0" y="8426"/>
                                    </p:animMotion>
                                  </p:childTnLst>
                                </p:cTn>
                              </p:par>
                              <p:par>
                                <p:cTn id="14" presetID="6" presetClass="emph" presetSubtype="0" fill="hold" nodeType="withEffect">
                                  <p:stCondLst>
                                    <p:cond delay="0"/>
                                  </p:stCondLst>
                                  <p:childTnLst>
                                    <p:animScale>
                                      <p:cBhvr>
                                        <p:cTn id="15" dur="500" fill="hold"/>
                                        <p:tgtEl>
                                          <p:spTgt spid="7"/>
                                        </p:tgtEl>
                                      </p:cBhvr>
                                      <p:by x="50000" y="50000"/>
                                    </p:animScale>
                                  </p:childTnLst>
                                </p:cTn>
                              </p:par>
                              <p:par>
                                <p:cTn id="16" presetID="8" presetClass="emph" presetSubtype="0" fill="hold" nodeType="withEffect">
                                  <p:stCondLst>
                                    <p:cond delay="0"/>
                                  </p:stCondLst>
                                  <p:childTnLst>
                                    <p:animRot by="-43200000">
                                      <p:cBhvr>
                                        <p:cTn id="17" dur="500" fill="hold"/>
                                        <p:tgtEl>
                                          <p:spTgt spid="7"/>
                                        </p:tgtEl>
                                        <p:attrNameLst>
                                          <p:attrName>r</p:attrName>
                                        </p:attrNameLst>
                                      </p:cBhvr>
                                    </p:animRot>
                                  </p:childTnLst>
                                </p:cTn>
                              </p:par>
                              <p:par>
                                <p:cTn id="18" presetID="63" presetClass="path" presetSubtype="0" accel="50000" decel="50000" fill="hold" nodeType="withEffect">
                                  <p:stCondLst>
                                    <p:cond delay="0"/>
                                  </p:stCondLst>
                                  <p:childTnLst>
                                    <p:animMotion origin="layout" path="M 0 -1.48148E-6 L 0.17539 -0.02454 " pathEditMode="relative" rAng="0" ptsTypes="AA">
                                      <p:cBhvr>
                                        <p:cTn id="19" dur="500" fill="hold"/>
                                        <p:tgtEl>
                                          <p:spTgt spid="4"/>
                                        </p:tgtEl>
                                        <p:attrNameLst>
                                          <p:attrName>ppt_x</p:attrName>
                                          <p:attrName>ppt_y</p:attrName>
                                        </p:attrNameLst>
                                      </p:cBhvr>
                                      <p:rCtr x="8763" y="-1227"/>
                                    </p:animMotion>
                                  </p:childTnLst>
                                </p:cTn>
                              </p:par>
                              <p:par>
                                <p:cTn id="20" presetID="8" presetClass="emph" presetSubtype="0" fill="hold" nodeType="withEffect">
                                  <p:stCondLst>
                                    <p:cond delay="0"/>
                                  </p:stCondLst>
                                  <p:childTnLst>
                                    <p:animRot by="1800000">
                                      <p:cBhvr>
                                        <p:cTn id="21" dur="500" fill="hold"/>
                                        <p:tgtEl>
                                          <p:spTgt spid="4"/>
                                        </p:tgtEl>
                                        <p:attrNameLst>
                                          <p:attrName>r</p:attrName>
                                        </p:attrNameLst>
                                      </p:cBhvr>
                                    </p:animRot>
                                  </p:childTnLst>
                                </p:cTn>
                              </p:par>
                              <p:par>
                                <p:cTn id="22" presetID="1" presetClass="exit" presetSubtype="0" fill="hold" nodeType="withEffect">
                                  <p:stCondLst>
                                    <p:cond delay="500"/>
                                  </p:stCondLst>
                                  <p:childTnLst>
                                    <p:set>
                                      <p:cBhvr>
                                        <p:cTn id="23" dur="1" fill="hold">
                                          <p:stCondLst>
                                            <p:cond delay="0"/>
                                          </p:stCondLst>
                                        </p:cTn>
                                        <p:tgtEl>
                                          <p:spTgt spid="4"/>
                                        </p:tgtEl>
                                        <p:attrNameLst>
                                          <p:attrName>style.visibility</p:attrName>
                                        </p:attrNameLst>
                                      </p:cBhvr>
                                      <p:to>
                                        <p:strVal val="hidden"/>
                                      </p:to>
                                    </p:set>
                                  </p:childTnLst>
                                </p:cTn>
                              </p:par>
                              <p:par>
                                <p:cTn id="24" presetID="1" presetClass="entr" presetSubtype="0" fill="hold" nodeType="withEffect">
                                  <p:stCondLst>
                                    <p:cond delay="500"/>
                                  </p:stCondLst>
                                  <p:childTnLst>
                                    <p:set>
                                      <p:cBhvr>
                                        <p:cTn id="25"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3" name="sai.wav"/>
                                        </p:tgtEl>
                                      </p:cMediaNode>
                                    </p:audio>
                                  </p:subTnLst>
                                </p:cTn>
                              </p:par>
                            </p:childTnLst>
                          </p:cTn>
                        </p:par>
                        <p:par>
                          <p:cTn id="26" fill="hold">
                            <p:stCondLst>
                              <p:cond delay="1500"/>
                            </p:stCondLst>
                            <p:childTnLst>
                              <p:par>
                                <p:cTn id="27" presetID="26" presetClass="emph" presetSubtype="0" repeatCount="3000" fill="hold" grpId="0" nodeType="afterEffect">
                                  <p:stCondLst>
                                    <p:cond delay="0"/>
                                  </p:stCondLst>
                                  <p:childTnLst>
                                    <p:animEffect transition="out" filter="fade">
                                      <p:cBhvr>
                                        <p:cTn id="28" dur="500" tmFilter="0, 0; .2, .5; .8, .5; 1, 0"/>
                                        <p:tgtEl>
                                          <p:spTgt spid="10"/>
                                        </p:tgtEl>
                                      </p:cBhvr>
                                    </p:animEffect>
                                    <p:animScale>
                                      <p:cBhvr>
                                        <p:cTn id="29" dur="250" autoRev="1" fill="hold"/>
                                        <p:tgtEl>
                                          <p:spTgt spid="10"/>
                                        </p:tgtEl>
                                      </p:cBhvr>
                                      <p:by x="105000" y="105000"/>
                                    </p:animScale>
                                  </p:childTnLst>
                                </p:cTn>
                              </p:par>
                              <p:par>
                                <p:cTn id="30" presetID="1" presetClass="emph" presetSubtype="2" fill="hold" nodeType="withEffect">
                                  <p:stCondLst>
                                    <p:cond delay="0"/>
                                  </p:stCondLst>
                                  <p:childTnLst>
                                    <p:animClr clrSpc="rgb" dir="cw">
                                      <p:cBhvr>
                                        <p:cTn id="31" dur="1500" fill="hold"/>
                                        <p:tgtEl>
                                          <p:spTgt spid="10"/>
                                        </p:tgtEl>
                                        <p:attrNameLst>
                                          <p:attrName>fillcolor</p:attrName>
                                        </p:attrNameLst>
                                      </p:cBhvr>
                                      <p:to>
                                        <a:schemeClr val="accent2"/>
                                      </p:to>
                                    </p:animClr>
                                    <p:set>
                                      <p:cBhvr>
                                        <p:cTn id="32" dur="1500" fill="hold"/>
                                        <p:tgtEl>
                                          <p:spTgt spid="10"/>
                                        </p:tgtEl>
                                        <p:attrNameLst>
                                          <p:attrName>fill.type</p:attrName>
                                        </p:attrNameLst>
                                      </p:cBhvr>
                                      <p:to>
                                        <p:strVal val="solid"/>
                                      </p:to>
                                    </p:set>
                                    <p:set>
                                      <p:cBhvr>
                                        <p:cTn id="33" dur="1500" fill="hold"/>
                                        <p:tgtEl>
                                          <p:spTgt spid="10"/>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750" fill="hold"/>
                                        <p:tgtEl>
                                          <p:spTgt spid="11"/>
                                        </p:tgtEl>
                                        <p:attrNameLst>
                                          <p:attrName>fillcolor</p:attrName>
                                        </p:attrNameLst>
                                      </p:cBhvr>
                                      <p:to>
                                        <a:srgbClr val="FFC000"/>
                                      </p:to>
                                    </p:animClr>
                                    <p:set>
                                      <p:cBhvr>
                                        <p:cTn id="39" dur="750" fill="hold"/>
                                        <p:tgtEl>
                                          <p:spTgt spid="11"/>
                                        </p:tgtEl>
                                        <p:attrNameLst>
                                          <p:attrName>fill.type</p:attrName>
                                        </p:attrNameLst>
                                      </p:cBhvr>
                                      <p:to>
                                        <p:strVal val="solid"/>
                                      </p:to>
                                    </p:set>
                                    <p:set>
                                      <p:cBhvr>
                                        <p:cTn id="40" dur="750" fill="hold"/>
                                        <p:tgtEl>
                                          <p:spTgt spid="11"/>
                                        </p:tgtEl>
                                        <p:attrNameLst>
                                          <p:attrName>fill.on</p:attrName>
                                        </p:attrNameLst>
                                      </p:cBhvr>
                                      <p:to>
                                        <p:strVal val="true"/>
                                      </p:to>
                                    </p:set>
                                  </p:childTnLst>
                                </p:cTn>
                              </p:par>
                            </p:childTnLst>
                          </p:cTn>
                        </p:par>
                        <p:par>
                          <p:cTn id="41" fill="hold">
                            <p:stCondLst>
                              <p:cond delay="750"/>
                            </p:stCondLst>
                            <p:childTnLst>
                              <p:par>
                                <p:cTn id="42" presetID="64" presetClass="path" presetSubtype="0" accel="50000" decel="50000" fill="hold" nodeType="afterEffect">
                                  <p:stCondLst>
                                    <p:cond delay="0"/>
                                  </p:stCondLst>
                                  <p:childTnLst>
                                    <p:animMotion origin="layout" path="M 0 -1.85185E-6 L -0.05169 -0.23866 " pathEditMode="relative" rAng="0" ptsTypes="AA">
                                      <p:cBhvr>
                                        <p:cTn id="43" dur="500" fill="hold"/>
                                        <p:tgtEl>
                                          <p:spTgt spid="7"/>
                                        </p:tgtEl>
                                        <p:attrNameLst>
                                          <p:attrName>ppt_x</p:attrName>
                                          <p:attrName>ppt_y</p:attrName>
                                        </p:attrNameLst>
                                      </p:cBhvr>
                                      <p:rCtr x="-2591" y="-11944"/>
                                    </p:animMotion>
                                  </p:childTnLst>
                                  <p:subTnLst>
                                    <p:audio>
                                      <p:cMediaNode>
                                        <p:cTn display="0" masterRel="sameClick">
                                          <p:stCondLst>
                                            <p:cond evt="begin" delay="0">
                                              <p:tn val="42"/>
                                            </p:cond>
                                          </p:stCondLst>
                                          <p:endCondLst>
                                            <p:cond evt="onStopAudio" delay="0">
                                              <p:tgtEl>
                                                <p:sldTgt/>
                                              </p:tgtEl>
                                            </p:cond>
                                          </p:endCondLst>
                                        </p:cTn>
                                        <p:tgtEl>
                                          <p:sndTgt r:embed="rId2" name="sut.wav"/>
                                        </p:tgtEl>
                                      </p:cMediaNode>
                                    </p:audio>
                                  </p:subTnLst>
                                </p:cTn>
                              </p:par>
                              <p:par>
                                <p:cTn id="44" presetID="6" presetClass="emph" presetSubtype="0" fill="hold" nodeType="withEffect">
                                  <p:stCondLst>
                                    <p:cond delay="0"/>
                                  </p:stCondLst>
                                  <p:childTnLst>
                                    <p:animScale>
                                      <p:cBhvr>
                                        <p:cTn id="45" dur="500" fill="hold"/>
                                        <p:tgtEl>
                                          <p:spTgt spid="7"/>
                                        </p:tgtEl>
                                      </p:cBhvr>
                                      <p:by x="50000" y="50000"/>
                                    </p:animScale>
                                  </p:childTnLst>
                                </p:cTn>
                              </p:par>
                              <p:par>
                                <p:cTn id="46" presetID="8" presetClass="emph" presetSubtype="0" fill="hold" nodeType="withEffect">
                                  <p:stCondLst>
                                    <p:cond delay="0"/>
                                  </p:stCondLst>
                                  <p:childTnLst>
                                    <p:animRot by="-43200000">
                                      <p:cBhvr>
                                        <p:cTn id="47" dur="500" fill="hold"/>
                                        <p:tgtEl>
                                          <p:spTgt spid="7"/>
                                        </p:tgtEl>
                                        <p:attrNameLst>
                                          <p:attrName>r</p:attrName>
                                        </p:attrNameLst>
                                      </p:cBhvr>
                                    </p:animRot>
                                  </p:childTnLst>
                                </p:cTn>
                              </p:par>
                              <p:par>
                                <p:cTn id="48" presetID="63" presetClass="path" presetSubtype="0" accel="50000" decel="50000" fill="hold" nodeType="withEffect">
                                  <p:stCondLst>
                                    <p:cond delay="0"/>
                                  </p:stCondLst>
                                  <p:childTnLst>
                                    <p:animMotion origin="layout" path="M 0 -1.48148E-6 L 0.17578 -0.02592 " pathEditMode="relative" rAng="0" ptsTypes="AA">
                                      <p:cBhvr>
                                        <p:cTn id="49" dur="500" fill="hold"/>
                                        <p:tgtEl>
                                          <p:spTgt spid="4"/>
                                        </p:tgtEl>
                                        <p:attrNameLst>
                                          <p:attrName>ppt_x</p:attrName>
                                          <p:attrName>ppt_y</p:attrName>
                                        </p:attrNameLst>
                                      </p:cBhvr>
                                      <p:rCtr x="8789" y="-1296"/>
                                    </p:animMotion>
                                  </p:childTnLst>
                                </p:cTn>
                              </p:par>
                              <p:par>
                                <p:cTn id="50" presetID="8" presetClass="emph" presetSubtype="0" fill="hold" nodeType="withEffect">
                                  <p:stCondLst>
                                    <p:cond delay="0"/>
                                  </p:stCondLst>
                                  <p:childTnLst>
                                    <p:animRot by="1800000">
                                      <p:cBhvr>
                                        <p:cTn id="51" dur="500" fill="hold"/>
                                        <p:tgtEl>
                                          <p:spTgt spid="4"/>
                                        </p:tgtEl>
                                        <p:attrNameLst>
                                          <p:attrName>r</p:attrName>
                                        </p:attrNameLst>
                                      </p:cBhvr>
                                    </p:animRot>
                                  </p:childTnLst>
                                </p:cTn>
                              </p:par>
                            </p:childTnLst>
                          </p:cTn>
                        </p:par>
                        <p:par>
                          <p:cTn id="52" fill="hold">
                            <p:stCondLst>
                              <p:cond delay="1250"/>
                            </p:stCondLst>
                            <p:childTnLst>
                              <p:par>
                                <p:cTn id="53" presetID="1" presetClass="exit" presetSubtype="0" fill="hold" nodeType="afterEffect">
                                  <p:stCondLst>
                                    <p:cond delay="0"/>
                                  </p:stCondLst>
                                  <p:childTnLst>
                                    <p:set>
                                      <p:cBhvr>
                                        <p:cTn id="54" dur="1" fill="hold">
                                          <p:stCondLst>
                                            <p:cond delay="0"/>
                                          </p:stCondLst>
                                        </p:cTn>
                                        <p:tgtEl>
                                          <p:spTgt spid="4"/>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sai.wav"/>
                                        </p:tgtEl>
                                      </p:cMediaNode>
                                    </p:audio>
                                  </p:subTnLst>
                                </p:cTn>
                              </p:par>
                            </p:childTnLst>
                          </p:cTn>
                        </p:par>
                        <p:par>
                          <p:cTn id="57" fill="hold">
                            <p:stCondLst>
                              <p:cond delay="1250"/>
                            </p:stCondLst>
                            <p:childTnLst>
                              <p:par>
                                <p:cTn id="58" presetID="26" presetClass="emph" presetSubtype="0" repeatCount="3000" fill="hold" grpId="1" nodeType="afterEffect">
                                  <p:stCondLst>
                                    <p:cond delay="0"/>
                                  </p:stCondLst>
                                  <p:childTnLst>
                                    <p:animEffect transition="out" filter="fade">
                                      <p:cBhvr>
                                        <p:cTn id="59" dur="500" tmFilter="0, 0; .2, .5; .8, .5; 1, 0"/>
                                        <p:tgtEl>
                                          <p:spTgt spid="10"/>
                                        </p:tgtEl>
                                      </p:cBhvr>
                                    </p:animEffect>
                                    <p:animScale>
                                      <p:cBhvr>
                                        <p:cTn id="60" dur="250" autoRev="1" fill="hold"/>
                                        <p:tgtEl>
                                          <p:spTgt spid="10"/>
                                        </p:tgtEl>
                                      </p:cBhvr>
                                      <p:by x="105000" y="105000"/>
                                    </p:animScale>
                                  </p:childTnLst>
                                </p:cTn>
                              </p:par>
                              <p:par>
                                <p:cTn id="61" presetID="1" presetClass="emph" presetSubtype="2" fill="hold" nodeType="withEffect">
                                  <p:stCondLst>
                                    <p:cond delay="0"/>
                                  </p:stCondLst>
                                  <p:childTnLst>
                                    <p:animClr clrSpc="rgb" dir="cw">
                                      <p:cBhvr>
                                        <p:cTn id="62" dur="1500" fill="hold"/>
                                        <p:tgtEl>
                                          <p:spTgt spid="10"/>
                                        </p:tgtEl>
                                        <p:attrNameLst>
                                          <p:attrName>fillcolor</p:attrName>
                                        </p:attrNameLst>
                                      </p:cBhvr>
                                      <p:to>
                                        <a:schemeClr val="accent2"/>
                                      </p:to>
                                    </p:animClr>
                                    <p:set>
                                      <p:cBhvr>
                                        <p:cTn id="63" dur="1500" fill="hold"/>
                                        <p:tgtEl>
                                          <p:spTgt spid="10"/>
                                        </p:tgtEl>
                                        <p:attrNameLst>
                                          <p:attrName>fill.type</p:attrName>
                                        </p:attrNameLst>
                                      </p:cBhvr>
                                      <p:to>
                                        <p:strVal val="solid"/>
                                      </p:to>
                                    </p:set>
                                    <p:set>
                                      <p:cBhvr>
                                        <p:cTn id="64" dur="1500" fill="hold"/>
                                        <p:tgtEl>
                                          <p:spTgt spid="10"/>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0"/>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750" fill="hold"/>
                                        <p:tgtEl>
                                          <p:spTgt spid="10"/>
                                        </p:tgtEl>
                                        <p:attrNameLst>
                                          <p:attrName>fillcolor</p:attrName>
                                        </p:attrNameLst>
                                      </p:cBhvr>
                                      <p:to>
                                        <a:srgbClr val="FFC000"/>
                                      </p:to>
                                    </p:animClr>
                                    <p:set>
                                      <p:cBhvr>
                                        <p:cTn id="70" dur="750" fill="hold"/>
                                        <p:tgtEl>
                                          <p:spTgt spid="10"/>
                                        </p:tgtEl>
                                        <p:attrNameLst>
                                          <p:attrName>fill.type</p:attrName>
                                        </p:attrNameLst>
                                      </p:cBhvr>
                                      <p:to>
                                        <p:strVal val="solid"/>
                                      </p:to>
                                    </p:set>
                                    <p:set>
                                      <p:cBhvr>
                                        <p:cTn id="71" dur="750" fill="hold"/>
                                        <p:tgtEl>
                                          <p:spTgt spid="10"/>
                                        </p:tgtEl>
                                        <p:attrNameLst>
                                          <p:attrName>fill.on</p:attrName>
                                        </p:attrNameLst>
                                      </p:cBhvr>
                                      <p:to>
                                        <p:strVal val="true"/>
                                      </p:to>
                                    </p:set>
                                  </p:childTnLst>
                                </p:cTn>
                              </p:par>
                            </p:childTnLst>
                          </p:cTn>
                        </p:par>
                        <p:par>
                          <p:cTn id="72" fill="hold">
                            <p:stCondLst>
                              <p:cond delay="750"/>
                            </p:stCondLst>
                            <p:childTnLst>
                              <p:par>
                                <p:cTn id="73" presetID="64" presetClass="path" presetSubtype="0" accel="50000" decel="50000" fill="hold" nodeType="afterEffect">
                                  <p:stCondLst>
                                    <p:cond delay="0"/>
                                  </p:stCondLst>
                                  <p:childTnLst>
                                    <p:animMotion origin="layout" path="M 0 -1.85185E-6 L -0.04167 -0.31481 " pathEditMode="relative" rAng="0" ptsTypes="AA">
                                      <p:cBhvr>
                                        <p:cTn id="74" dur="500" fill="hold"/>
                                        <p:tgtEl>
                                          <p:spTgt spid="7"/>
                                        </p:tgtEl>
                                        <p:attrNameLst>
                                          <p:attrName>ppt_x</p:attrName>
                                          <p:attrName>ppt_y</p:attrName>
                                        </p:attrNameLst>
                                      </p:cBhvr>
                                      <p:rCtr x="-2083" y="-15741"/>
                                    </p:animMotion>
                                  </p:childTnLst>
                                  <p:subTnLst>
                                    <p:audio>
                                      <p:cMediaNode>
                                        <p:cTn display="0" masterRel="sameClick">
                                          <p:stCondLst>
                                            <p:cond evt="begin" delay="0">
                                              <p:tn val="73"/>
                                            </p:cond>
                                          </p:stCondLst>
                                          <p:endCondLst>
                                            <p:cond evt="onStopAudio" delay="0">
                                              <p:tgtEl>
                                                <p:sldTgt/>
                                              </p:tgtEl>
                                            </p:cond>
                                          </p:endCondLst>
                                        </p:cTn>
                                        <p:tgtEl>
                                          <p:sndTgt r:embed="rId2" name="sut.wav"/>
                                        </p:tgtEl>
                                      </p:cMediaNode>
                                    </p:audio>
                                  </p:subTnLst>
                                </p:cTn>
                              </p:par>
                              <p:par>
                                <p:cTn id="75" presetID="6" presetClass="emph" presetSubtype="0" fill="hold" nodeType="withEffect">
                                  <p:stCondLst>
                                    <p:cond delay="0"/>
                                  </p:stCondLst>
                                  <p:childTnLst>
                                    <p:animScale>
                                      <p:cBhvr>
                                        <p:cTn id="76" dur="500" fill="hold"/>
                                        <p:tgtEl>
                                          <p:spTgt spid="7"/>
                                        </p:tgtEl>
                                      </p:cBhvr>
                                      <p:by x="70000" y="70000"/>
                                    </p:animScale>
                                  </p:childTnLst>
                                </p:cTn>
                              </p:par>
                              <p:par>
                                <p:cTn id="77" presetID="8" presetClass="emph" presetSubtype="0" fill="hold" nodeType="withEffect">
                                  <p:stCondLst>
                                    <p:cond delay="0"/>
                                  </p:stCondLst>
                                  <p:childTnLst>
                                    <p:animRot by="-43200000">
                                      <p:cBhvr>
                                        <p:cTn id="78" dur="500" fill="hold"/>
                                        <p:tgtEl>
                                          <p:spTgt spid="7"/>
                                        </p:tgtEl>
                                        <p:attrNameLst>
                                          <p:attrName>r</p:attrName>
                                        </p:attrNameLst>
                                      </p:cBhvr>
                                    </p:animRot>
                                  </p:childTnLst>
                                </p:cTn>
                              </p:par>
                              <p:par>
                                <p:cTn id="79" presetID="35" presetClass="path" presetSubtype="0" accel="50000" decel="50000" fill="hold" nodeType="withEffect">
                                  <p:stCondLst>
                                    <p:cond delay="0"/>
                                  </p:stCondLst>
                                  <p:childTnLst>
                                    <p:animMotion origin="layout" path="M 0 -1.48148E-6 L -0.075 -0.00231 " pathEditMode="relative" rAng="0" ptsTypes="AA">
                                      <p:cBhvr>
                                        <p:cTn id="80" dur="500" fill="hold"/>
                                        <p:tgtEl>
                                          <p:spTgt spid="4"/>
                                        </p:tgtEl>
                                        <p:attrNameLst>
                                          <p:attrName>ppt_x</p:attrName>
                                          <p:attrName>ppt_y</p:attrName>
                                        </p:attrNameLst>
                                      </p:cBhvr>
                                      <p:rCtr x="-3750" y="-116"/>
                                    </p:animMotion>
                                  </p:childTnLst>
                                </p:cTn>
                              </p:par>
                              <p:par>
                                <p:cTn id="81" presetID="8" presetClass="emph" presetSubtype="0" fill="hold" nodeType="withEffect">
                                  <p:stCondLst>
                                    <p:cond delay="0"/>
                                  </p:stCondLst>
                                  <p:childTnLst>
                                    <p:animRot by="-1800000">
                                      <p:cBhvr>
                                        <p:cTn id="82" dur="500" fill="hold"/>
                                        <p:tgtEl>
                                          <p:spTgt spid="4"/>
                                        </p:tgtEl>
                                        <p:attrNameLst>
                                          <p:attrName>r</p:attrName>
                                        </p:attrNameLst>
                                      </p:cBhvr>
                                    </p:animRot>
                                  </p:childTnLst>
                                </p:cTn>
                              </p:par>
                            </p:childTnLst>
                          </p:cTn>
                        </p:par>
                        <p:par>
                          <p:cTn id="83" fill="hold">
                            <p:stCondLst>
                              <p:cond delay="1250"/>
                            </p:stCondLst>
                            <p:childTnLst>
                              <p:par>
                                <p:cTn id="84" presetID="1" presetClass="exit" presetSubtype="0" fill="hold" nodeType="afterEffect">
                                  <p:stCondLst>
                                    <p:cond delay="0"/>
                                  </p:stCondLst>
                                  <p:childTnLst>
                                    <p:set>
                                      <p:cBhvr>
                                        <p:cTn id="85" dur="1" fill="hold">
                                          <p:stCondLst>
                                            <p:cond delay="0"/>
                                          </p:stCondLst>
                                        </p:cTn>
                                        <p:tgtEl>
                                          <p:spTgt spid="4"/>
                                        </p:tgtEl>
                                        <p:attrNameLst>
                                          <p:attrName>style.visibility</p:attrName>
                                        </p:attrNameLst>
                                      </p:cBhvr>
                                      <p:to>
                                        <p:strVal val="hidden"/>
                                      </p:to>
                                    </p:set>
                                  </p:childTnLst>
                                </p:cTn>
                              </p:par>
                            </p:childTnLst>
                          </p:cTn>
                        </p:par>
                        <p:par>
                          <p:cTn id="86" fill="hold">
                            <p:stCondLst>
                              <p:cond delay="1250"/>
                            </p:stCondLst>
                            <p:childTnLst>
                              <p:par>
                                <p:cTn id="87" presetID="1" presetClass="entr" presetSubtype="0" fill="hold" nodeType="afterEffect">
                                  <p:stCondLst>
                                    <p:cond delay="0"/>
                                  </p:stCondLst>
                                  <p:childTnLst>
                                    <p:set>
                                      <p:cBhvr>
                                        <p:cTn id="88"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4" name="yeah1.wav"/>
                                        </p:tgtEl>
                                      </p:cMediaNode>
                                    </p:audio>
                                  </p:subTnLst>
                                </p:cTn>
                              </p:par>
                              <p:par>
                                <p:cTn id="89" presetID="1" presetClass="exit" presetSubtype="0" fill="hold" nodeType="withEffect">
                                  <p:stCondLst>
                                    <p:cond delay="0"/>
                                  </p:stCondLst>
                                  <p:childTnLst>
                                    <p:set>
                                      <p:cBhvr>
                                        <p:cTn id="90" dur="1" fill="hold">
                                          <p:stCondLst>
                                            <p:cond delay="0"/>
                                          </p:stCondLst>
                                        </p:cTn>
                                        <p:tgtEl>
                                          <p:spTgt spid="7"/>
                                        </p:tgtEl>
                                        <p:attrNameLst>
                                          <p:attrName>style.visibility</p:attrName>
                                        </p:attrNameLst>
                                      </p:cBhvr>
                                      <p:to>
                                        <p:strVal val="hidden"/>
                                      </p:to>
                                    </p:set>
                                  </p:childTnLst>
                                </p:cTn>
                              </p:par>
                              <p:par>
                                <p:cTn id="91" presetID="53" presetClass="entr" presetSubtype="16" fill="hold" nodeType="withEffect">
                                  <p:stCondLst>
                                    <p:cond delay="0"/>
                                  </p:stCondLst>
                                  <p:childTnLst>
                                    <p:set>
                                      <p:cBhvr>
                                        <p:cTn id="92" dur="1" fill="hold">
                                          <p:stCondLst>
                                            <p:cond delay="0"/>
                                          </p:stCondLst>
                                        </p:cTn>
                                        <p:tgtEl>
                                          <p:spTgt spid="13"/>
                                        </p:tgtEl>
                                        <p:attrNameLst>
                                          <p:attrName>style.visibility</p:attrName>
                                        </p:attrNameLst>
                                      </p:cBhvr>
                                      <p:to>
                                        <p:strVal val="visible"/>
                                      </p:to>
                                    </p:set>
                                    <p:anim calcmode="lin" valueType="num">
                                      <p:cBhvr>
                                        <p:cTn id="93" dur="500" fill="hold"/>
                                        <p:tgtEl>
                                          <p:spTgt spid="13"/>
                                        </p:tgtEl>
                                        <p:attrNameLst>
                                          <p:attrName>ppt_w</p:attrName>
                                        </p:attrNameLst>
                                      </p:cBhvr>
                                      <p:tavLst>
                                        <p:tav tm="0">
                                          <p:val>
                                            <p:fltVal val="0"/>
                                          </p:val>
                                        </p:tav>
                                        <p:tav tm="100000">
                                          <p:val>
                                            <p:strVal val="#ppt_w"/>
                                          </p:val>
                                        </p:tav>
                                      </p:tavLst>
                                    </p:anim>
                                    <p:anim calcmode="lin" valueType="num">
                                      <p:cBhvr>
                                        <p:cTn id="94" dur="500" fill="hold"/>
                                        <p:tgtEl>
                                          <p:spTgt spid="13"/>
                                        </p:tgtEl>
                                        <p:attrNameLst>
                                          <p:attrName>ppt_h</p:attrName>
                                        </p:attrNameLst>
                                      </p:cBhvr>
                                      <p:tavLst>
                                        <p:tav tm="0">
                                          <p:val>
                                            <p:fltVal val="0"/>
                                          </p:val>
                                        </p:tav>
                                        <p:tav tm="100000">
                                          <p:val>
                                            <p:strVal val="#ppt_h"/>
                                          </p:val>
                                        </p:tav>
                                      </p:tavLst>
                                    </p:anim>
                                    <p:animEffect transition="in" filter="fade">
                                      <p:cBhvr>
                                        <p:cTn id="95" dur="500"/>
                                        <p:tgtEl>
                                          <p:spTgt spid="13"/>
                                        </p:tgtEl>
                                      </p:cBhvr>
                                    </p:animEffect>
                                  </p:childTnLst>
                                  <p:subTnLst>
                                    <p:audio>
                                      <p:cMediaNode>
                                        <p:cTn display="0" masterRel="sameClick">
                                          <p:stCondLst>
                                            <p:cond evt="begin" delay="0">
                                              <p:tn val="91"/>
                                            </p:cond>
                                          </p:stCondLst>
                                          <p:endCondLst>
                                            <p:cond evt="onStopAudio" delay="0">
                                              <p:tgtEl>
                                                <p:sldTgt/>
                                              </p:tgtEl>
                                            </p:cond>
                                          </p:endCondLst>
                                        </p:cTn>
                                        <p:tgtEl>
                                          <p:sndTgt r:embed="rId5" name="yeeh.wav"/>
                                        </p:tgtEl>
                                      </p:cMediaNode>
                                    </p:audio>
                                  </p:subTnLst>
                                </p:cTn>
                              </p:par>
                            </p:childTnLst>
                          </p:cTn>
                        </p:par>
                      </p:childTnLst>
                    </p:cTn>
                  </p:par>
                </p:childTnLst>
              </p:cTn>
              <p:nextCondLst>
                <p:cond evt="onClick" delay="0">
                  <p:tgtEl>
                    <p:spTgt spid="10"/>
                  </p:tgtEl>
                </p:cond>
              </p:nextCondLst>
            </p:seq>
            <p:seq concurrent="1" nextAc="seek">
              <p:cTn id="96" restart="whenNotActive" fill="hold" evtFilter="cancelBubble" nodeType="interactiveSeq">
                <p:stCondLst>
                  <p:cond evt="onClick" delay="0">
                    <p:tgtEl>
                      <p:spTgt spid="12"/>
                    </p:tgtEl>
                  </p:cond>
                </p:stCondLst>
                <p:endSync evt="end" delay="0">
                  <p:rtn val="all"/>
                </p:endSync>
                <p:childTnLst>
                  <p:par>
                    <p:cTn id="97" fill="hold">
                      <p:stCondLst>
                        <p:cond delay="0"/>
                      </p:stCondLst>
                      <p:childTnLst>
                        <p:par>
                          <p:cTn id="98" fill="hold">
                            <p:stCondLst>
                              <p:cond delay="0"/>
                            </p:stCondLst>
                            <p:childTnLst>
                              <p:par>
                                <p:cTn id="99" presetID="1" presetClass="emph" presetSubtype="2" fill="hold" nodeType="clickEffect">
                                  <p:stCondLst>
                                    <p:cond delay="0"/>
                                  </p:stCondLst>
                                  <p:childTnLst>
                                    <p:animClr clrSpc="rgb" dir="cw">
                                      <p:cBhvr>
                                        <p:cTn id="100" dur="750" fill="hold"/>
                                        <p:tgtEl>
                                          <p:spTgt spid="12"/>
                                        </p:tgtEl>
                                        <p:attrNameLst>
                                          <p:attrName>fillcolor</p:attrName>
                                        </p:attrNameLst>
                                      </p:cBhvr>
                                      <p:to>
                                        <a:srgbClr val="FFC000"/>
                                      </p:to>
                                    </p:animClr>
                                    <p:set>
                                      <p:cBhvr>
                                        <p:cTn id="101" dur="750" fill="hold"/>
                                        <p:tgtEl>
                                          <p:spTgt spid="12"/>
                                        </p:tgtEl>
                                        <p:attrNameLst>
                                          <p:attrName>fill.type</p:attrName>
                                        </p:attrNameLst>
                                      </p:cBhvr>
                                      <p:to>
                                        <p:strVal val="solid"/>
                                      </p:to>
                                    </p:set>
                                    <p:set>
                                      <p:cBhvr>
                                        <p:cTn id="102" dur="750" fill="hold"/>
                                        <p:tgtEl>
                                          <p:spTgt spid="12"/>
                                        </p:tgtEl>
                                        <p:attrNameLst>
                                          <p:attrName>fill.on</p:attrName>
                                        </p:attrNameLst>
                                      </p:cBhvr>
                                      <p:to>
                                        <p:strVal val="true"/>
                                      </p:to>
                                    </p:set>
                                  </p:childTnLst>
                                </p:cTn>
                              </p:par>
                            </p:childTnLst>
                          </p:cTn>
                        </p:par>
                        <p:par>
                          <p:cTn id="103" fill="hold">
                            <p:stCondLst>
                              <p:cond delay="750"/>
                            </p:stCondLst>
                            <p:childTnLst>
                              <p:par>
                                <p:cTn id="104" presetID="64" presetClass="path" presetSubtype="0" accel="50000" decel="50000" fill="hold" nodeType="afterEffect">
                                  <p:stCondLst>
                                    <p:cond delay="0"/>
                                  </p:stCondLst>
                                  <p:childTnLst>
                                    <p:animMotion origin="layout" path="M 0 -1.85185E-6 L -0.17148 -0.24305 " pathEditMode="relative" rAng="0" ptsTypes="AA">
                                      <p:cBhvr>
                                        <p:cTn id="105" dur="500" fill="hold"/>
                                        <p:tgtEl>
                                          <p:spTgt spid="7"/>
                                        </p:tgtEl>
                                        <p:attrNameLst>
                                          <p:attrName>ppt_x</p:attrName>
                                          <p:attrName>ppt_y</p:attrName>
                                        </p:attrNameLst>
                                      </p:cBhvr>
                                      <p:rCtr x="-8581" y="-12153"/>
                                    </p:animMotion>
                                  </p:childTnLst>
                                  <p:subTnLst>
                                    <p:audio>
                                      <p:cMediaNode>
                                        <p:cTn display="0" masterRel="sameClick">
                                          <p:stCondLst>
                                            <p:cond evt="begin" delay="0">
                                              <p:tn val="104"/>
                                            </p:cond>
                                          </p:stCondLst>
                                          <p:endCondLst>
                                            <p:cond evt="onStopAudio" delay="0">
                                              <p:tgtEl>
                                                <p:sldTgt/>
                                              </p:tgtEl>
                                            </p:cond>
                                          </p:endCondLst>
                                        </p:cTn>
                                        <p:tgtEl>
                                          <p:sndTgt r:embed="rId2" name="sut.wav"/>
                                        </p:tgtEl>
                                      </p:cMediaNode>
                                    </p:audio>
                                  </p:subTnLst>
                                </p:cTn>
                              </p:par>
                              <p:par>
                                <p:cTn id="106" presetID="6" presetClass="emph" presetSubtype="0" fill="hold" nodeType="withEffect">
                                  <p:stCondLst>
                                    <p:cond delay="0"/>
                                  </p:stCondLst>
                                  <p:childTnLst>
                                    <p:animScale>
                                      <p:cBhvr>
                                        <p:cTn id="107" dur="500" fill="hold"/>
                                        <p:tgtEl>
                                          <p:spTgt spid="7"/>
                                        </p:tgtEl>
                                      </p:cBhvr>
                                      <p:by x="50000" y="50000"/>
                                    </p:animScale>
                                  </p:childTnLst>
                                </p:cTn>
                              </p:par>
                              <p:par>
                                <p:cTn id="108" presetID="8" presetClass="emph" presetSubtype="0" fill="hold" nodeType="withEffect">
                                  <p:stCondLst>
                                    <p:cond delay="0"/>
                                  </p:stCondLst>
                                  <p:childTnLst>
                                    <p:animRot by="-43200000">
                                      <p:cBhvr>
                                        <p:cTn id="109" dur="500" fill="hold"/>
                                        <p:tgtEl>
                                          <p:spTgt spid="7"/>
                                        </p:tgtEl>
                                        <p:attrNameLst>
                                          <p:attrName>r</p:attrName>
                                        </p:attrNameLst>
                                      </p:cBhvr>
                                    </p:animRot>
                                  </p:childTnLst>
                                </p:cTn>
                              </p:par>
                              <p:par>
                                <p:cTn id="110" presetID="63" presetClass="path" presetSubtype="0" accel="50000" decel="50000" fill="hold" nodeType="withEffect">
                                  <p:stCondLst>
                                    <p:cond delay="0"/>
                                  </p:stCondLst>
                                  <p:childTnLst>
                                    <p:animMotion origin="layout" path="M 0 -1.48148E-6 L 0.17734 -0.02592 " pathEditMode="relative" rAng="0" ptsTypes="AA">
                                      <p:cBhvr>
                                        <p:cTn id="111" dur="500" fill="hold"/>
                                        <p:tgtEl>
                                          <p:spTgt spid="4"/>
                                        </p:tgtEl>
                                        <p:attrNameLst>
                                          <p:attrName>ppt_x</p:attrName>
                                          <p:attrName>ppt_y</p:attrName>
                                        </p:attrNameLst>
                                      </p:cBhvr>
                                      <p:rCtr x="8867" y="-1296"/>
                                    </p:animMotion>
                                  </p:childTnLst>
                                </p:cTn>
                              </p:par>
                              <p:par>
                                <p:cTn id="112" presetID="8" presetClass="emph" presetSubtype="0" fill="hold" nodeType="withEffect">
                                  <p:stCondLst>
                                    <p:cond delay="0"/>
                                  </p:stCondLst>
                                  <p:childTnLst>
                                    <p:animRot by="1800000">
                                      <p:cBhvr>
                                        <p:cTn id="113" dur="500" fill="hold"/>
                                        <p:tgtEl>
                                          <p:spTgt spid="4"/>
                                        </p:tgtEl>
                                        <p:attrNameLst>
                                          <p:attrName>r</p:attrName>
                                        </p:attrNameLst>
                                      </p:cBhvr>
                                    </p:animRot>
                                  </p:childTnLst>
                                </p:cTn>
                              </p:par>
                            </p:childTnLst>
                          </p:cTn>
                        </p:par>
                        <p:par>
                          <p:cTn id="114" fill="hold">
                            <p:stCondLst>
                              <p:cond delay="1250"/>
                            </p:stCondLst>
                            <p:childTnLst>
                              <p:par>
                                <p:cTn id="115" presetID="1" presetClass="exit" presetSubtype="0" fill="hold" nodeType="afterEffect">
                                  <p:stCondLst>
                                    <p:cond delay="0"/>
                                  </p:stCondLst>
                                  <p:childTnLst>
                                    <p:set>
                                      <p:cBhvr>
                                        <p:cTn id="116" dur="1" fill="hold">
                                          <p:stCondLst>
                                            <p:cond delay="0"/>
                                          </p:stCondLst>
                                        </p:cTn>
                                        <p:tgtEl>
                                          <p:spTgt spid="4"/>
                                        </p:tgtEl>
                                        <p:attrNameLst>
                                          <p:attrName>style.visibility</p:attrName>
                                        </p:attrNameLst>
                                      </p:cBhvr>
                                      <p:to>
                                        <p:strVal val="hidden"/>
                                      </p:to>
                                    </p:set>
                                  </p:childTnLst>
                                </p:cTn>
                              </p:par>
                              <p:par>
                                <p:cTn id="117" presetID="1" presetClass="entr" presetSubtype="0" fill="hold" nodeType="withEffect">
                                  <p:stCondLst>
                                    <p:cond delay="0"/>
                                  </p:stCondLst>
                                  <p:childTnLst>
                                    <p:set>
                                      <p:cBhvr>
                                        <p:cTn id="118" dur="1" fill="hold">
                                          <p:stCondLst>
                                            <p:cond delay="0"/>
                                          </p:stCondLst>
                                        </p:cTn>
                                        <p:tgtEl>
                                          <p:spTgt spid="6"/>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3" name="sai.wav"/>
                                        </p:tgtEl>
                                      </p:cMediaNode>
                                    </p:audio>
                                  </p:subTnLst>
                                </p:cTn>
                              </p:par>
                            </p:childTnLst>
                          </p:cTn>
                        </p:par>
                        <p:par>
                          <p:cTn id="119" fill="hold">
                            <p:stCondLst>
                              <p:cond delay="1250"/>
                            </p:stCondLst>
                            <p:childTnLst>
                              <p:par>
                                <p:cTn id="120" presetID="26" presetClass="emph" presetSubtype="0" repeatCount="3000" fill="hold" grpId="2" nodeType="afterEffect">
                                  <p:stCondLst>
                                    <p:cond delay="0"/>
                                  </p:stCondLst>
                                  <p:childTnLst>
                                    <p:animEffect transition="out" filter="fade">
                                      <p:cBhvr>
                                        <p:cTn id="121" dur="500" tmFilter="0, 0; .2, .5; .8, .5; 1, 0"/>
                                        <p:tgtEl>
                                          <p:spTgt spid="10"/>
                                        </p:tgtEl>
                                      </p:cBhvr>
                                    </p:animEffect>
                                    <p:animScale>
                                      <p:cBhvr>
                                        <p:cTn id="122" dur="250" autoRev="1" fill="hold"/>
                                        <p:tgtEl>
                                          <p:spTgt spid="10"/>
                                        </p:tgtEl>
                                      </p:cBhvr>
                                      <p:by x="105000" y="105000"/>
                                    </p:animScale>
                                  </p:childTnLst>
                                </p:cTn>
                              </p:par>
                              <p:par>
                                <p:cTn id="123" presetID="1" presetClass="emph" presetSubtype="2" fill="hold" nodeType="withEffect">
                                  <p:stCondLst>
                                    <p:cond delay="0"/>
                                  </p:stCondLst>
                                  <p:childTnLst>
                                    <p:animClr clrSpc="rgb" dir="cw">
                                      <p:cBhvr>
                                        <p:cTn id="124" dur="1500" fill="hold"/>
                                        <p:tgtEl>
                                          <p:spTgt spid="10"/>
                                        </p:tgtEl>
                                        <p:attrNameLst>
                                          <p:attrName>fillcolor</p:attrName>
                                        </p:attrNameLst>
                                      </p:cBhvr>
                                      <p:to>
                                        <a:schemeClr val="accent2"/>
                                      </p:to>
                                    </p:animClr>
                                    <p:set>
                                      <p:cBhvr>
                                        <p:cTn id="125" dur="1500" fill="hold"/>
                                        <p:tgtEl>
                                          <p:spTgt spid="10"/>
                                        </p:tgtEl>
                                        <p:attrNameLst>
                                          <p:attrName>fill.type</p:attrName>
                                        </p:attrNameLst>
                                      </p:cBhvr>
                                      <p:to>
                                        <p:strVal val="solid"/>
                                      </p:to>
                                    </p:set>
                                    <p:set>
                                      <p:cBhvr>
                                        <p:cTn id="126" dur="1500" fill="hold"/>
                                        <p:tgtEl>
                                          <p:spTgt spid="10"/>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9" grpId="0" animBg="1"/>
      <p:bldP spid="10" grpId="0" animBg="1"/>
      <p:bldP spid="10" grpId="1" animBg="1"/>
      <p:bldP spid="10" grpId="2"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901097" y="376753"/>
            <a:ext cx="20115594" cy="1600200"/>
          </a:xfrm>
          <a:custGeom>
            <a:avLst/>
            <a:gdLst/>
            <a:ahLst/>
            <a:cxnLst/>
            <a:rect l="l" t="t" r="r" b="b"/>
            <a:pathLst>
              <a:path w="5297934" h="647287">
                <a:moveTo>
                  <a:pt x="0" y="0"/>
                </a:moveTo>
                <a:lnTo>
                  <a:pt x="5297934" y="0"/>
                </a:lnTo>
                <a:lnTo>
                  <a:pt x="5297934" y="647287"/>
                </a:lnTo>
                <a:lnTo>
                  <a:pt x="0" y="647287"/>
                </a:lnTo>
                <a:close/>
              </a:path>
            </a:pathLst>
          </a:custGeom>
          <a:solidFill>
            <a:srgbClr val="D3FA68"/>
          </a:solidFill>
        </p:spPr>
      </p:sp>
      <p:grpSp>
        <p:nvGrpSpPr>
          <p:cNvPr id="6" name="Group 6"/>
          <p:cNvGrpSpPr/>
          <p:nvPr/>
        </p:nvGrpSpPr>
        <p:grpSpPr>
          <a:xfrm>
            <a:off x="-913797" y="9772650"/>
            <a:ext cx="20115594" cy="1228355"/>
            <a:chOff x="0" y="0"/>
            <a:chExt cx="5297934" cy="323517"/>
          </a:xfrm>
        </p:grpSpPr>
        <p:sp>
          <p:nvSpPr>
            <p:cNvPr id="7" name="Freeform 7"/>
            <p:cNvSpPr/>
            <p:nvPr/>
          </p:nvSpPr>
          <p:spPr>
            <a:xfrm>
              <a:off x="0" y="0"/>
              <a:ext cx="5297934" cy="323517"/>
            </a:xfrm>
            <a:custGeom>
              <a:avLst/>
              <a:gdLst/>
              <a:ahLst/>
              <a:cxnLst/>
              <a:rect l="l" t="t" r="r" b="b"/>
              <a:pathLst>
                <a:path w="5297934" h="323517">
                  <a:moveTo>
                    <a:pt x="0" y="0"/>
                  </a:moveTo>
                  <a:lnTo>
                    <a:pt x="5297934" y="0"/>
                  </a:lnTo>
                  <a:lnTo>
                    <a:pt x="5297934" y="323517"/>
                  </a:lnTo>
                  <a:lnTo>
                    <a:pt x="0" y="323517"/>
                  </a:lnTo>
                  <a:close/>
                </a:path>
              </a:pathLst>
            </a:custGeom>
            <a:solidFill>
              <a:srgbClr val="F8DC52"/>
            </a:solidFill>
          </p:spPr>
        </p:sp>
        <p:sp>
          <p:nvSpPr>
            <p:cNvPr id="8" name="TextBox 8"/>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28" name="Rectangle 27"/>
          <p:cNvSpPr/>
          <p:nvPr/>
        </p:nvSpPr>
        <p:spPr>
          <a:xfrm>
            <a:off x="7011722" y="669021"/>
            <a:ext cx="4289957" cy="1015663"/>
          </a:xfrm>
          <a:prstGeom prst="rect">
            <a:avLst/>
          </a:prstGeom>
        </p:spPr>
        <p:txBody>
          <a:bodyPr wrap="none">
            <a:spAutoFit/>
          </a:bodyPr>
          <a:lstStyle/>
          <a:p>
            <a:pPr algn="ctr"/>
            <a:r>
              <a:rPr lang="en-US" sz="6000" b="1" dirty="0" smtClean="0">
                <a:solidFill>
                  <a:schemeClr val="tx2">
                    <a:lumMod val="75000"/>
                  </a:schemeClr>
                </a:solidFill>
                <a:latin typeface="Arial" panose="020B0604020202020204" pitchFamily="34" charset="0"/>
                <a:cs typeface="Arial" panose="020B0604020202020204" pitchFamily="34" charset="0"/>
              </a:rPr>
              <a:t>VẬN DỤNG</a:t>
            </a:r>
            <a:endParaRPr lang="en-US" sz="6000" b="1" dirty="0">
              <a:solidFill>
                <a:schemeClr val="tx2">
                  <a:lumMod val="75000"/>
                </a:schemeClr>
              </a:solidFill>
              <a:latin typeface="Arial" panose="020B0604020202020204" pitchFamily="34" charset="0"/>
              <a:cs typeface="Arial" panose="020B0604020202020204" pitchFamily="34" charset="0"/>
            </a:endParaRPr>
          </a:p>
        </p:txBody>
      </p:sp>
      <p:sp>
        <p:nvSpPr>
          <p:cNvPr id="5" name="Rounded Rectangle 4"/>
          <p:cNvSpPr/>
          <p:nvPr/>
        </p:nvSpPr>
        <p:spPr>
          <a:xfrm>
            <a:off x="1066800" y="2048656"/>
            <a:ext cx="2743200" cy="1143000"/>
          </a:xfrm>
          <a:prstGeom prst="roundRect">
            <a:avLst/>
          </a:prstGeom>
          <a:solidFill>
            <a:schemeClr val="accent5">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200" b="1" dirty="0" err="1" smtClean="0">
                <a:solidFill>
                  <a:schemeClr val="bg1"/>
                </a:solidFill>
                <a:latin typeface="Arial" panose="020B0604020202020204" pitchFamily="34" charset="0"/>
                <a:cs typeface="Arial" panose="020B0604020202020204" pitchFamily="34" charset="0"/>
              </a:rPr>
              <a:t>Bài</a:t>
            </a:r>
            <a:r>
              <a:rPr lang="en-US" sz="4200" b="1" dirty="0" smtClean="0">
                <a:solidFill>
                  <a:schemeClr val="bg1"/>
                </a:solidFill>
                <a:latin typeface="Arial" panose="020B0604020202020204" pitchFamily="34" charset="0"/>
                <a:cs typeface="Arial" panose="020B0604020202020204" pitchFamily="34" charset="0"/>
              </a:rPr>
              <a:t> 7.8</a:t>
            </a:r>
            <a:endParaRPr lang="en-US" sz="4200" b="1" dirty="0">
              <a:solidFill>
                <a:schemeClr val="bg1"/>
              </a:solidFill>
              <a:latin typeface="Arial" panose="020B0604020202020204" pitchFamily="34" charset="0"/>
              <a:cs typeface="Arial" panose="020B0604020202020204" pitchFamily="34" charset="0"/>
            </a:endParaRPr>
          </a:p>
        </p:txBody>
      </p:sp>
      <p:sp>
        <p:nvSpPr>
          <p:cNvPr id="11" name="Rectangle 10"/>
          <p:cNvSpPr/>
          <p:nvPr/>
        </p:nvSpPr>
        <p:spPr>
          <a:xfrm>
            <a:off x="1056640" y="3128805"/>
            <a:ext cx="16474440" cy="6709529"/>
          </a:xfrm>
          <a:prstGeom prst="rect">
            <a:avLst/>
          </a:prstGeom>
        </p:spPr>
        <p:txBody>
          <a:bodyPr wrap="square">
            <a:spAutoFit/>
          </a:bodyPr>
          <a:lstStyle/>
          <a:p>
            <a:pPr algn="just">
              <a:lnSpc>
                <a:spcPct val="150000"/>
              </a:lnSpc>
              <a:spcBef>
                <a:spcPts val="600"/>
              </a:spcBef>
              <a:spcAft>
                <a:spcPts val="600"/>
              </a:spcAft>
            </a:pPr>
            <a:r>
              <a:rPr lang="en-US" sz="4000" dirty="0" err="1">
                <a:latin typeface="Arial" panose="020B0604020202020204" pitchFamily="34" charset="0"/>
                <a:ea typeface="Calibri" panose="020F0502020204030204" pitchFamily="34" charset="0"/>
                <a:cs typeface="Arial" panose="020B0604020202020204" pitchFamily="34" charset="0"/>
              </a:rPr>
              <a:t>Người</a:t>
            </a:r>
            <a:r>
              <a:rPr lang="en-US" sz="4000" dirty="0">
                <a:latin typeface="Arial" panose="020B0604020202020204" pitchFamily="34" charset="0"/>
                <a:ea typeface="Calibri" panose="020F0502020204030204" pitchFamily="34" charset="0"/>
                <a:cs typeface="Arial" panose="020B0604020202020204" pitchFamily="34" charset="0"/>
              </a:rPr>
              <a:t> ta </a:t>
            </a:r>
            <a:r>
              <a:rPr lang="en-US" sz="4000" dirty="0" err="1">
                <a:latin typeface="Arial" panose="020B0604020202020204" pitchFamily="34" charset="0"/>
                <a:ea typeface="Calibri" panose="020F0502020204030204" pitchFamily="34" charset="0"/>
                <a:cs typeface="Arial" panose="020B0604020202020204" pitchFamily="34" charset="0"/>
              </a:rPr>
              <a:t>dùng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máy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bơm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bơm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nước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chứa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nước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Máy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nhất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bơm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giờ</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22m</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nước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Máy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bơm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giờ</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16m</a:t>
            </a:r>
            <a:r>
              <a:rPr lang="en-US" sz="4000" baseline="30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nước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máy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chạy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giờ</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người</a:t>
            </a:r>
            <a:r>
              <a:rPr lang="en-US" sz="4000" dirty="0">
                <a:latin typeface="Arial" panose="020B0604020202020204" pitchFamily="34" charset="0"/>
                <a:ea typeface="Calibri" panose="020F0502020204030204" pitchFamily="34" charset="0"/>
                <a:cs typeface="Arial" panose="020B0604020202020204" pitchFamily="34" charset="0"/>
              </a:rPr>
              <a:t> ta </a:t>
            </a:r>
            <a:r>
              <a:rPr lang="en-US" sz="4000" dirty="0" err="1">
                <a:latin typeface="Arial" panose="020B0604020202020204" pitchFamily="34" charset="0"/>
                <a:ea typeface="Calibri" panose="020F0502020204030204" pitchFamily="34" charset="0"/>
                <a:cs typeface="Arial" panose="020B0604020202020204" pitchFamily="34" charset="0"/>
              </a:rPr>
              <a:t>tắt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máy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nhất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máy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chạy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thêm</a:t>
            </a:r>
            <a:r>
              <a:rPr lang="en-US" sz="4000" dirty="0">
                <a:latin typeface="Arial" panose="020B0604020202020204" pitchFamily="34" charset="0"/>
                <a:ea typeface="Calibri" panose="020F0502020204030204" pitchFamily="34" charset="0"/>
                <a:cs typeface="Arial" panose="020B0604020202020204" pitchFamily="34" charset="0"/>
              </a:rPr>
              <a:t> 0,5 </a:t>
            </a:r>
            <a:r>
              <a:rPr lang="en-US" sz="4000" dirty="0" err="1">
                <a:latin typeface="Arial" panose="020B0604020202020204" pitchFamily="34" charset="0"/>
                <a:ea typeface="Calibri" panose="020F0502020204030204" pitchFamily="34" charset="0"/>
                <a:cs typeface="Arial" panose="020B0604020202020204" pitchFamily="34" charset="0"/>
              </a:rPr>
              <a:t>giờ</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nữa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thì</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nước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đầy</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en-US" sz="4000" dirty="0" err="1">
                <a:latin typeface="Arial" panose="020B0604020202020204" pitchFamily="34" charset="0"/>
                <a:ea typeface="Times New Roman" panose="02020603050405020304" pitchFamily="18" charset="0"/>
                <a:cs typeface="Arial" panose="020B0604020202020204" pitchFamily="34" charset="0"/>
              </a:rPr>
              <a:t>Hãy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viết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thức</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biến</a:t>
            </a:r>
            <a:r>
              <a:rPr lang="en-US" sz="4000" dirty="0">
                <a:latin typeface="Arial" panose="020B0604020202020204" pitchFamily="34" charset="0"/>
                <a:ea typeface="Times New Roman" panose="02020603050405020304" pitchFamily="18" charset="0"/>
                <a:cs typeface="Arial" panose="020B0604020202020204" pitchFamily="34" charset="0"/>
              </a:rPr>
              <a:t> x) </a:t>
            </a:r>
            <a:r>
              <a:rPr lang="en-US" sz="4000" dirty="0" err="1">
                <a:latin typeface="Arial" panose="020B0604020202020204" pitchFamily="34" charset="0"/>
                <a:ea typeface="Times New Roman" panose="02020603050405020304" pitchFamily="18" charset="0"/>
                <a:cs typeface="Arial" panose="020B0604020202020204" pitchFamily="34" charset="0"/>
              </a:rPr>
              <a:t>biểu</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thị</a:t>
            </a:r>
            <a:r>
              <a:rPr lang="en-US" sz="4000" dirty="0">
                <a:latin typeface="Arial" panose="020B0604020202020204" pitchFamily="34" charset="0"/>
                <a:ea typeface="Times New Roman" panose="02020603050405020304" pitchFamily="18" charset="0"/>
                <a:cs typeface="Arial" panose="020B0604020202020204" pitchFamily="34" charset="0"/>
              </a:rPr>
              <a:t> dung </a:t>
            </a:r>
            <a:r>
              <a:rPr lang="en-US" sz="4000" dirty="0" err="1">
                <a:latin typeface="Arial" panose="020B0604020202020204" pitchFamily="34" charset="0"/>
                <a:ea typeface="Times New Roman" panose="02020603050405020304" pitchFamily="18" charset="0"/>
                <a:cs typeface="Arial" panose="020B0604020202020204" pitchFamily="34" charset="0"/>
              </a:rPr>
              <a:t>tích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của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bể</a:t>
            </a:r>
            <a:r>
              <a:rPr lang="en-US" sz="4000" dirty="0">
                <a:latin typeface="Arial" panose="020B0604020202020204" pitchFamily="34" charset="0"/>
                <a:ea typeface="Times New Roman" panose="02020603050405020304" pitchFamily="18" charset="0"/>
                <a:cs typeface="Arial" panose="020B0604020202020204" pitchFamily="34" charset="0"/>
              </a:rPr>
              <a:t> (m</a:t>
            </a:r>
            <a:r>
              <a:rPr lang="en-US" sz="4000" baseline="30000" dirty="0">
                <a:latin typeface="Arial" panose="020B0604020202020204" pitchFamily="34" charset="0"/>
                <a:ea typeface="Times New Roman" panose="02020603050405020304" pitchFamily="18" charset="0"/>
                <a:cs typeface="Arial" panose="020B0604020202020204" pitchFamily="34" charset="0"/>
              </a:rPr>
              <a:t>3</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biết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rằng</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trước</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khi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bơm</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trong</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bể</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có</a:t>
            </a:r>
            <a:r>
              <a:rPr lang="en-US" sz="4000" dirty="0">
                <a:latin typeface="Arial" panose="020B0604020202020204" pitchFamily="34" charset="0"/>
                <a:ea typeface="Times New Roman" panose="02020603050405020304" pitchFamily="18" charset="0"/>
                <a:cs typeface="Arial" panose="020B0604020202020204" pitchFamily="34" charset="0"/>
              </a:rPr>
              <a:t> 1,5 m</a:t>
            </a:r>
            <a:r>
              <a:rPr lang="en-US" sz="4000" baseline="30000" dirty="0">
                <a:latin typeface="Arial" panose="020B0604020202020204" pitchFamily="34" charset="0"/>
                <a:ea typeface="Times New Roman" panose="02020603050405020304" pitchFamily="18" charset="0"/>
                <a:cs typeface="Arial" panose="020B0604020202020204" pitchFamily="34" charset="0"/>
              </a:rPr>
              <a:t>3</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nước</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Tìm</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hệ</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số</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cao</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nhất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và</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hệ</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số</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tự</a:t>
            </a:r>
            <a:r>
              <a:rPr lang="en-US" sz="4000" dirty="0">
                <a:latin typeface="Arial" panose="020B0604020202020204" pitchFamily="34" charset="0"/>
                <a:ea typeface="Times New Roman" panose="02020603050405020304" pitchFamily="18" charset="0"/>
                <a:cs typeface="Arial" panose="020B0604020202020204" pitchFamily="34" charset="0"/>
              </a:rPr>
              <a:t> do </a:t>
            </a:r>
            <a:r>
              <a:rPr lang="en-US" sz="4000" dirty="0" err="1">
                <a:latin typeface="Arial" panose="020B0604020202020204" pitchFamily="34" charset="0"/>
                <a:ea typeface="Times New Roman" panose="02020603050405020304" pitchFamily="18" charset="0"/>
                <a:cs typeface="Arial" panose="020B0604020202020204" pitchFamily="34" charset="0"/>
              </a:rPr>
              <a:t>của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đa</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thức</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đó</a:t>
            </a:r>
            <a:r>
              <a:rPr lang="en-US" sz="4000" dirty="0">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9442679"/>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9"/>
          <p:cNvGrpSpPr/>
          <p:nvPr/>
        </p:nvGrpSpPr>
        <p:grpSpPr>
          <a:xfrm>
            <a:off x="15697200" y="-2568883"/>
            <a:ext cx="4756765" cy="4588183"/>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21" name="TextBox 21"/>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22" name="Group 22"/>
          <p:cNvGrpSpPr/>
          <p:nvPr/>
        </p:nvGrpSpPr>
        <p:grpSpPr>
          <a:xfrm>
            <a:off x="-246135" y="9772650"/>
            <a:ext cx="18780269" cy="746154"/>
            <a:chOff x="0" y="0"/>
            <a:chExt cx="4946244" cy="196518"/>
          </a:xfrm>
        </p:grpSpPr>
        <p:sp>
          <p:nvSpPr>
            <p:cNvPr id="23" name="Freeform 23"/>
            <p:cNvSpPr/>
            <p:nvPr/>
          </p:nvSpPr>
          <p:spPr>
            <a:xfrm>
              <a:off x="0" y="0"/>
              <a:ext cx="4946244" cy="196518"/>
            </a:xfrm>
            <a:custGeom>
              <a:avLst/>
              <a:gdLst/>
              <a:ahLst/>
              <a:cxnLst/>
              <a:rect l="l" t="t" r="r" b="b"/>
              <a:pathLst>
                <a:path w="4946244" h="196518">
                  <a:moveTo>
                    <a:pt x="0" y="0"/>
                  </a:moveTo>
                  <a:lnTo>
                    <a:pt x="4946244" y="0"/>
                  </a:lnTo>
                  <a:lnTo>
                    <a:pt x="4946244" y="196518"/>
                  </a:lnTo>
                  <a:lnTo>
                    <a:pt x="0" y="196518"/>
                  </a:lnTo>
                  <a:close/>
                </a:path>
              </a:pathLst>
            </a:custGeom>
            <a:solidFill>
              <a:srgbClr val="3884FD"/>
            </a:solidFill>
          </p:spPr>
        </p:sp>
        <p:sp>
          <p:nvSpPr>
            <p:cNvPr id="24" name="TextBox 24"/>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15" name="Oval Callout 14"/>
          <p:cNvSpPr/>
          <p:nvPr/>
        </p:nvSpPr>
        <p:spPr>
          <a:xfrm>
            <a:off x="8112964" y="495834"/>
            <a:ext cx="2062069" cy="1299265"/>
          </a:xfrm>
          <a:prstGeom prst="wedgeEllipseCallout">
            <a:avLst>
              <a:gd name="adj1" fmla="val -25446"/>
              <a:gd name="adj2" fmla="val 6248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1742440" y="2048256"/>
                <a:ext cx="12192000" cy="4431983"/>
              </a:xfrm>
              <a:prstGeom prst="rect">
                <a:avLst/>
              </a:prstGeom>
            </p:spPr>
            <p:txBody>
              <a:bodyPr wrap="square">
                <a:spAutoFit/>
              </a:bodyPr>
              <a:lstStyle/>
              <a:p>
                <a:pPr algn="just">
                  <a:lnSpc>
                    <a:spcPct val="150000"/>
                  </a:lnSpc>
                  <a:spcBef>
                    <a:spcPts val="600"/>
                  </a:spcBef>
                  <a:spcAft>
                    <a:spcPts val="600"/>
                  </a:spcAft>
                </a:pPr>
                <a:r>
                  <a:rPr lang="en-US" sz="4200" dirty="0" smtClean="0">
                    <a:solidFill>
                      <a:schemeClr val="tx1"/>
                    </a:solidFill>
                    <a:latin typeface="Arial" panose="020B0604020202020204" pitchFamily="34" charset="0"/>
                    <a:ea typeface="Calibri" panose="020F0502020204030204" pitchFamily="34" charset="0"/>
                    <a:cs typeface="Arial" panose="020B0604020202020204" pitchFamily="34" charset="0"/>
                  </a:rPr>
                  <a:t>a) </a:t>
                </a:r>
                <a:r>
                  <a:rPr lang="en-US" sz="4200" dirty="0" err="1">
                    <a:solidFill>
                      <a:schemeClr val="tx1"/>
                    </a:solidFill>
                    <a:latin typeface="Arial" panose="020B0604020202020204" pitchFamily="34" charset="0"/>
                    <a:ea typeface="Calibri" panose="020F0502020204030204" pitchFamily="34" charset="0"/>
                    <a:cs typeface="Arial" panose="020B0604020202020204" pitchFamily="34" charset="0"/>
                  </a:rPr>
                  <a:t>Gọi</a:t>
                </a:r>
                <a:r>
                  <a:rPr lang="en-US" sz="4200" dirty="0">
                    <a:solidFill>
                      <a:schemeClr val="tx1"/>
                    </a:solidFill>
                    <a:latin typeface="Arial" panose="020B0604020202020204" pitchFamily="34" charset="0"/>
                    <a:ea typeface="Calibri" panose="020F0502020204030204" pitchFamily="34" charset="0"/>
                    <a:cs typeface="Arial" panose="020B0604020202020204" pitchFamily="34" charset="0"/>
                  </a:rPr>
                  <a:t> V </a:t>
                </a:r>
                <a:r>
                  <a:rPr lang="en-US" sz="4200" dirty="0" err="1">
                    <a:solidFill>
                      <a:schemeClr val="tx1"/>
                    </a:solidFill>
                    <a:latin typeface="Arial" panose="020B0604020202020204" pitchFamily="34" charset="0"/>
                    <a:ea typeface="Calibri" panose="020F0502020204030204" pitchFamily="34" charset="0"/>
                    <a:cs typeface="Arial" panose="020B0604020202020204" pitchFamily="34" charset="0"/>
                  </a:rPr>
                  <a:t>là</a:t>
                </a:r>
                <a:r>
                  <a:rPr lang="en-US" sz="4200" dirty="0">
                    <a:solidFill>
                      <a:schemeClr val="tx1"/>
                    </a:solidFill>
                    <a:latin typeface="Arial" panose="020B0604020202020204" pitchFamily="34" charset="0"/>
                    <a:ea typeface="Calibri" panose="020F0502020204030204" pitchFamily="34" charset="0"/>
                    <a:cs typeface="Arial" panose="020B0604020202020204" pitchFamily="34" charset="0"/>
                  </a:rPr>
                  <a:t> dung </a:t>
                </a:r>
                <a:r>
                  <a:rPr lang="en-US" sz="4200" dirty="0" err="1">
                    <a:solidFill>
                      <a:schemeClr val="tx1"/>
                    </a:solidFill>
                    <a:latin typeface="Arial" panose="020B0604020202020204" pitchFamily="34" charset="0"/>
                    <a:ea typeface="Calibri" panose="020F0502020204030204" pitchFamily="34" charset="0"/>
                    <a:cs typeface="Arial" panose="020B0604020202020204" pitchFamily="34" charset="0"/>
                  </a:rPr>
                  <a:t>tích</a:t>
                </a:r>
                <a:r>
                  <a:rPr lang="en-US" sz="42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schemeClr val="tx1"/>
                    </a:solidFill>
                    <a:latin typeface="Arial" panose="020B0604020202020204" pitchFamily="34" charset="0"/>
                    <a:ea typeface="Calibri" panose="020F0502020204030204" pitchFamily="34" charset="0"/>
                    <a:cs typeface="Arial" panose="020B0604020202020204" pitchFamily="34" charset="0"/>
                  </a:rPr>
                  <a:t>bể</a:t>
                </a:r>
                <a:r>
                  <a:rPr lang="en-US" sz="42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US" sz="4200" dirty="0">
                    <a:solidFill>
                      <a:schemeClr val="tx1"/>
                    </a:solidFill>
                    <a:latin typeface="Arial" panose="020B0604020202020204" pitchFamily="34" charset="0"/>
                    <a:ea typeface="Calibri" panose="020F0502020204030204" pitchFamily="34" charset="0"/>
                    <a:cs typeface="Arial" panose="020B0604020202020204" pitchFamily="34" charset="0"/>
                  </a:rPr>
                  <a:t>.</a:t>
                </a:r>
                <a:endPar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rPr>
                  <a:t>Ta </a:t>
                </a:r>
                <a:r>
                  <a:rPr lang="en-US" sz="42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có</a:t>
                </a:r>
                <a:r>
                  <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Đa</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thức</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biến</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rPr>
                  <a:t>x</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biểu</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thị</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dung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tích</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của</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2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bể</a:t>
                </a: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14:m>
                  <m:oMath xmlns:m="http://schemas.openxmlformats.org/officeDocument/2006/math">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𝑉</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=1,5+22</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+16</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+0,5.16</m:t>
                    </m:r>
                  </m:oMath>
                </a14:m>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4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=38</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2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+9,5</m:t>
                    </m:r>
                  </m:oMath>
                </a14:m>
                <a:endParaRPr lang="en-US" sz="4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742440" y="2048256"/>
                <a:ext cx="12192000" cy="4431983"/>
              </a:xfrm>
              <a:prstGeom prst="rect">
                <a:avLst/>
              </a:prstGeom>
              <a:blipFill rotWithShape="0">
                <a:blip r:embed="rId2"/>
                <a:stretch>
                  <a:fillRect l="-1950"/>
                </a:stretch>
              </a:blipFill>
            </p:spPr>
            <p:txBody>
              <a:bodyPr/>
              <a:lstStyle/>
              <a:p>
                <a:r>
                  <a:rPr lang="en-US">
                    <a:noFill/>
                  </a:rPr>
                  <a:t> </a:t>
                </a:r>
              </a:p>
            </p:txBody>
          </p:sp>
        </mc:Fallback>
      </mc:AlternateContent>
      <p:sp>
        <p:nvSpPr>
          <p:cNvPr id="6" name="Rectangle 5"/>
          <p:cNvSpPr/>
          <p:nvPr/>
        </p:nvSpPr>
        <p:spPr>
          <a:xfrm>
            <a:off x="1752600" y="6245168"/>
            <a:ext cx="9634624" cy="3308598"/>
          </a:xfrm>
          <a:prstGeom prst="rect">
            <a:avLst/>
          </a:prstGeom>
        </p:spPr>
        <p:txBody>
          <a:bodyPr wrap="square">
            <a:spAutoFit/>
          </a:bodyPr>
          <a:lstStyle/>
          <a:p>
            <a:pPr algn="just">
              <a:lnSpc>
                <a:spcPct val="150000"/>
              </a:lnSpc>
              <a:spcBef>
                <a:spcPts val="600"/>
              </a:spcBef>
              <a:spcAft>
                <a:spcPts val="600"/>
              </a:spcAft>
            </a:pPr>
            <a:r>
              <a:rPr lang="en-US" sz="4200" dirty="0">
                <a:latin typeface="Arial" panose="020B0604020202020204" pitchFamily="34" charset="0"/>
                <a:ea typeface="Calibri" panose="020F0502020204030204" pitchFamily="34" charset="0"/>
                <a:cs typeface="Arial" panose="020B0604020202020204" pitchFamily="34" charset="0"/>
              </a:rPr>
              <a:t>b) </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600"/>
              </a:spcBef>
              <a:spcAft>
                <a:spcPts val="600"/>
              </a:spcAft>
              <a:buFont typeface="Arial" panose="020B0604020202020204" pitchFamily="34" charset="0"/>
              <a:buChar char="•"/>
            </a:pPr>
            <a:r>
              <a:rPr lang="en-US" sz="4200" dirty="0" err="1" smtClean="0">
                <a:latin typeface="Arial" panose="020B0604020202020204" pitchFamily="34" charset="0"/>
                <a:ea typeface="Calibri" panose="020F0502020204030204" pitchFamily="34" charset="0"/>
                <a:cs typeface="Arial" panose="020B0604020202020204" pitchFamily="34" charset="0"/>
              </a:rPr>
              <a:t>Hệ</a:t>
            </a:r>
            <a:r>
              <a:rPr lang="en-US" sz="4200" dirty="0" smtClean="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số</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cao</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nhất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của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thức</a:t>
            </a:r>
            <a:r>
              <a:rPr lang="en-US" sz="4200" dirty="0">
                <a:latin typeface="Arial" panose="020B0604020202020204" pitchFamily="34" charset="0"/>
                <a:ea typeface="Calibri" panose="020F0502020204030204" pitchFamily="34" charset="0"/>
                <a:cs typeface="Arial" panose="020B0604020202020204" pitchFamily="34" charset="0"/>
              </a:rPr>
              <a:t> V </a:t>
            </a:r>
            <a:r>
              <a:rPr lang="en-US" sz="4200" dirty="0" err="1">
                <a:latin typeface="Arial" panose="020B0604020202020204" pitchFamily="34" charset="0"/>
                <a:ea typeface="Calibri" panose="020F0502020204030204" pitchFamily="34" charset="0"/>
                <a:cs typeface="Arial" panose="020B0604020202020204" pitchFamily="34" charset="0"/>
              </a:rPr>
              <a:t>là</a:t>
            </a:r>
            <a:r>
              <a:rPr lang="en-US" sz="4200" dirty="0">
                <a:latin typeface="Arial" panose="020B0604020202020204" pitchFamily="34" charset="0"/>
                <a:ea typeface="Calibri" panose="020F0502020204030204" pitchFamily="34" charset="0"/>
                <a:cs typeface="Arial" panose="020B0604020202020204" pitchFamily="34" charset="0"/>
              </a:rPr>
              <a:t>: 38</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Bef>
                <a:spcPts val="600"/>
              </a:spcBef>
              <a:spcAft>
                <a:spcPts val="600"/>
              </a:spcAft>
              <a:buFont typeface="Arial" panose="020B0604020202020204" pitchFamily="34" charset="0"/>
              <a:buChar char="•"/>
            </a:pPr>
            <a:r>
              <a:rPr lang="en-US" sz="4200" dirty="0" err="1" smtClean="0">
                <a:latin typeface="Arial" panose="020B0604020202020204" pitchFamily="34" charset="0"/>
                <a:ea typeface="Calibri" panose="020F0502020204030204" pitchFamily="34" charset="0"/>
                <a:cs typeface="Arial" panose="020B0604020202020204" pitchFamily="34" charset="0"/>
              </a:rPr>
              <a:t>Hệ</a:t>
            </a:r>
            <a:r>
              <a:rPr lang="en-US" sz="4200" dirty="0" smtClean="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số</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tự</a:t>
            </a:r>
            <a:r>
              <a:rPr lang="en-US" sz="4200" dirty="0">
                <a:latin typeface="Arial" panose="020B0604020202020204" pitchFamily="34" charset="0"/>
                <a:ea typeface="Calibri" panose="020F0502020204030204" pitchFamily="34" charset="0"/>
                <a:cs typeface="Arial" panose="020B0604020202020204" pitchFamily="34" charset="0"/>
              </a:rPr>
              <a:t> do: 9,5</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8"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698941" y="5295900"/>
            <a:ext cx="6583456" cy="4476750"/>
          </a:xfrm>
          <a:prstGeom prst="rect">
            <a:avLst/>
          </a:prstGeom>
        </p:spPr>
      </p:pic>
    </p:spTree>
    <p:extLst>
      <p:ext uri="{BB962C8B-B14F-4D97-AF65-F5344CB8AC3E}">
        <p14:creationId xmlns:p14="http://schemas.microsoft.com/office/powerpoint/2010/main" val="31810848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57400" y="4018203"/>
            <a:ext cx="3661496" cy="3625334"/>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9" name="Group 19"/>
          <p:cNvGrpSpPr/>
          <p:nvPr/>
        </p:nvGrpSpPr>
        <p:grpSpPr>
          <a:xfrm>
            <a:off x="-801456" y="9772650"/>
            <a:ext cx="19890912" cy="1172716"/>
            <a:chOff x="0" y="0"/>
            <a:chExt cx="5238759" cy="308863"/>
          </a:xfrm>
        </p:grpSpPr>
        <p:sp>
          <p:nvSpPr>
            <p:cNvPr id="20" name="Freeform 20"/>
            <p:cNvSpPr/>
            <p:nvPr/>
          </p:nvSpPr>
          <p:spPr>
            <a:xfrm>
              <a:off x="0" y="0"/>
              <a:ext cx="5238759" cy="308863"/>
            </a:xfrm>
            <a:custGeom>
              <a:avLst/>
              <a:gdLst/>
              <a:ahLst/>
              <a:cxnLst/>
              <a:rect l="l" t="t" r="r" b="b"/>
              <a:pathLst>
                <a:path w="5238759" h="308863">
                  <a:moveTo>
                    <a:pt x="0" y="0"/>
                  </a:moveTo>
                  <a:lnTo>
                    <a:pt x="5238759" y="0"/>
                  </a:lnTo>
                  <a:lnTo>
                    <a:pt x="5238759" y="308863"/>
                  </a:lnTo>
                  <a:lnTo>
                    <a:pt x="0" y="308863"/>
                  </a:lnTo>
                  <a:close/>
                </a:path>
              </a:pathLst>
            </a:custGeom>
            <a:solidFill>
              <a:srgbClr val="F8DC52"/>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18" name="Freeform 8"/>
          <p:cNvSpPr/>
          <p:nvPr/>
        </p:nvSpPr>
        <p:spPr>
          <a:xfrm>
            <a:off x="16154400" y="-1714500"/>
            <a:ext cx="3871646" cy="38890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14" name="Rounded Rectangle 13"/>
          <p:cNvSpPr/>
          <p:nvPr/>
        </p:nvSpPr>
        <p:spPr>
          <a:xfrm>
            <a:off x="1822576" y="773341"/>
            <a:ext cx="2743200" cy="1143000"/>
          </a:xfrm>
          <a:prstGeom prst="roundRect">
            <a:avLst/>
          </a:prstGeom>
          <a:solidFill>
            <a:schemeClr val="accent6">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n-US" sz="4200" b="1" dirty="0" err="1" smtClean="0">
                <a:solidFill>
                  <a:schemeClr val="bg1"/>
                </a:solidFill>
                <a:latin typeface="Arial" panose="020B0604020202020204" pitchFamily="34" charset="0"/>
                <a:cs typeface="Arial" panose="020B0604020202020204" pitchFamily="34" charset="0"/>
              </a:rPr>
              <a:t>Bài</a:t>
            </a:r>
            <a:r>
              <a:rPr lang="en-US" sz="4200" b="1" dirty="0" smtClean="0">
                <a:solidFill>
                  <a:schemeClr val="bg1"/>
                </a:solidFill>
                <a:latin typeface="Arial" panose="020B0604020202020204" pitchFamily="34" charset="0"/>
                <a:cs typeface="Arial" panose="020B0604020202020204" pitchFamily="34" charset="0"/>
              </a:rPr>
              <a:t> 7.11</a:t>
            </a:r>
            <a:endParaRPr lang="en-US" sz="4200" b="1" dirty="0">
              <a:solidFill>
                <a:schemeClr val="bg1"/>
              </a:solidFill>
              <a:latin typeface="Arial" panose="020B0604020202020204" pitchFamily="34" charset="0"/>
              <a:cs typeface="Arial" panose="020B0604020202020204" pitchFamily="34" charset="0"/>
            </a:endParaRPr>
          </a:p>
        </p:txBody>
      </p:sp>
      <p:sp>
        <p:nvSpPr>
          <p:cNvPr id="9" name="Rectangle 8"/>
          <p:cNvSpPr/>
          <p:nvPr/>
        </p:nvSpPr>
        <p:spPr>
          <a:xfrm>
            <a:off x="1822576" y="2206331"/>
            <a:ext cx="15246224" cy="7186583"/>
          </a:xfrm>
          <a:prstGeom prst="rect">
            <a:avLst/>
          </a:prstGeom>
        </p:spPr>
        <p:txBody>
          <a:bodyPr wrap="square">
            <a:spAutoFit/>
          </a:bodyPr>
          <a:lstStyle/>
          <a:p>
            <a:pPr algn="just">
              <a:lnSpc>
                <a:spcPct val="150000"/>
              </a:lnSpc>
              <a:spcBef>
                <a:spcPts val="600"/>
              </a:spcBef>
              <a:spcAft>
                <a:spcPts val="600"/>
              </a:spcAft>
            </a:pPr>
            <a:r>
              <a:rPr lang="en-US" sz="4200" dirty="0" err="1">
                <a:latin typeface="Arial" panose="020B0604020202020204" pitchFamily="34" charset="0"/>
                <a:ea typeface="Calibri" panose="020F0502020204030204" pitchFamily="34" charset="0"/>
                <a:cs typeface="Arial" panose="020B0604020202020204" pitchFamily="34" charset="0"/>
              </a:rPr>
              <a:t>Mẹ</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cho</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Quỳnh</a:t>
            </a:r>
            <a:r>
              <a:rPr lang="en-US" sz="4200" dirty="0">
                <a:latin typeface="Arial" panose="020B0604020202020204" pitchFamily="34" charset="0"/>
                <a:ea typeface="Calibri" panose="020F0502020204030204" pitchFamily="34" charset="0"/>
                <a:cs typeface="Arial" panose="020B0604020202020204" pitchFamily="34" charset="0"/>
              </a:rPr>
              <a:t> 100 </a:t>
            </a:r>
            <a:r>
              <a:rPr lang="en-US" sz="4200" dirty="0" err="1">
                <a:latin typeface="Arial" panose="020B0604020202020204" pitchFamily="34" charset="0"/>
                <a:ea typeface="Calibri" panose="020F0502020204030204" pitchFamily="34" charset="0"/>
                <a:cs typeface="Arial" panose="020B0604020202020204" pitchFamily="34" charset="0"/>
              </a:rPr>
              <a:t>nghìn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đồng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Quỳnh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mua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một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bộ</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dụng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cụ</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học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tập</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có</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giá</a:t>
            </a:r>
            <a:r>
              <a:rPr lang="en-US" sz="4200" dirty="0">
                <a:latin typeface="Arial" panose="020B0604020202020204" pitchFamily="34" charset="0"/>
                <a:ea typeface="Calibri" panose="020F0502020204030204" pitchFamily="34" charset="0"/>
                <a:cs typeface="Arial" panose="020B0604020202020204" pitchFamily="34" charset="0"/>
              </a:rPr>
              <a:t> 37 </a:t>
            </a:r>
            <a:r>
              <a:rPr lang="en-US" sz="4200" dirty="0" err="1">
                <a:latin typeface="Arial" panose="020B0604020202020204" pitchFamily="34" charset="0"/>
                <a:ea typeface="Calibri" panose="020F0502020204030204" pitchFamily="34" charset="0"/>
                <a:cs typeface="Arial" panose="020B0604020202020204" pitchFamily="34" charset="0"/>
              </a:rPr>
              <a:t>nghìn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đồng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và</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một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cuốn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sách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tham</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khảo</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môn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Toán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với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giá</a:t>
            </a:r>
            <a:r>
              <a:rPr lang="en-US" sz="4200" dirty="0">
                <a:latin typeface="Arial" panose="020B0604020202020204" pitchFamily="34" charset="0"/>
                <a:ea typeface="Calibri" panose="020F0502020204030204" pitchFamily="34" charset="0"/>
                <a:cs typeface="Arial" panose="020B0604020202020204" pitchFamily="34" charset="0"/>
              </a:rPr>
              <a:t> x (</a:t>
            </a:r>
            <a:r>
              <a:rPr lang="en-US" sz="4200" dirty="0" err="1">
                <a:latin typeface="Arial" panose="020B0604020202020204" pitchFamily="34" charset="0"/>
                <a:ea typeface="Calibri" panose="020F0502020204030204" pitchFamily="34" charset="0"/>
                <a:cs typeface="Arial" panose="020B0604020202020204" pitchFamily="34" charset="0"/>
              </a:rPr>
              <a:t>nghìn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đồng</a:t>
            </a:r>
            <a:r>
              <a:rPr lang="en-US" sz="4200" dirty="0">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en-US" sz="4200" dirty="0">
                <a:latin typeface="Arial" panose="020B0604020202020204" pitchFamily="34" charset="0"/>
                <a:ea typeface="Times New Roman" panose="02020603050405020304" pitchFamily="18" charset="0"/>
                <a:cs typeface="Arial" panose="020B0604020202020204" pitchFamily="34" charset="0"/>
              </a:rPr>
              <a:t>a) </a:t>
            </a:r>
            <a:r>
              <a:rPr lang="en-US" sz="4200" dirty="0" err="1">
                <a:latin typeface="Arial" panose="020B0604020202020204" pitchFamily="34" charset="0"/>
                <a:ea typeface="Times New Roman" panose="02020603050405020304" pitchFamily="18" charset="0"/>
                <a:cs typeface="Arial" panose="020B0604020202020204" pitchFamily="34" charset="0"/>
              </a:rPr>
              <a:t>Hãy</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tìm</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đa</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thức</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biến</a:t>
            </a:r>
            <a:r>
              <a:rPr lang="en-US" sz="4200" dirty="0">
                <a:latin typeface="Arial" panose="020B0604020202020204" pitchFamily="34" charset="0"/>
                <a:ea typeface="Times New Roman" panose="02020603050405020304" pitchFamily="18" charset="0"/>
                <a:cs typeface="Arial" panose="020B0604020202020204" pitchFamily="34" charset="0"/>
              </a:rPr>
              <a:t> x) </a:t>
            </a:r>
            <a:r>
              <a:rPr lang="en-US" sz="4200" dirty="0" err="1">
                <a:latin typeface="Arial" panose="020B0604020202020204" pitchFamily="34" charset="0"/>
                <a:ea typeface="Times New Roman" panose="02020603050405020304" pitchFamily="18" charset="0"/>
                <a:cs typeface="Arial" panose="020B0604020202020204" pitchFamily="34" charset="0"/>
              </a:rPr>
              <a:t>biểu</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thị</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số</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tiền</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Quỳnh</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còn</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lại</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đơn</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vị</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nghìn</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đồng</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Tìm</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bậc</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của</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đa</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thức</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đó</a:t>
            </a:r>
            <a:r>
              <a:rPr lang="en-US" sz="4200" dirty="0">
                <a:latin typeface="Arial" panose="020B0604020202020204" pitchFamily="34" charset="0"/>
                <a:ea typeface="Times New Roman" panose="02020603050405020304" pitchFamily="18"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en-US" sz="4200" dirty="0">
                <a:latin typeface="Arial" panose="020B0604020202020204" pitchFamily="34" charset="0"/>
                <a:ea typeface="Times New Roman" panose="02020603050405020304" pitchFamily="18" charset="0"/>
                <a:cs typeface="Arial" panose="020B0604020202020204" pitchFamily="34" charset="0"/>
              </a:rPr>
              <a:t>b) </a:t>
            </a:r>
            <a:r>
              <a:rPr lang="en-US" sz="4200" dirty="0" err="1">
                <a:latin typeface="Arial" panose="020B0604020202020204" pitchFamily="34" charset="0"/>
                <a:ea typeface="Times New Roman" panose="02020603050405020304" pitchFamily="18" charset="0"/>
                <a:cs typeface="Arial" panose="020B0604020202020204" pitchFamily="34" charset="0"/>
              </a:rPr>
              <a:t>Sau</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khi</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mua</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sách</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thì</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Quỳnh</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tiêu</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vừa</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hết</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số</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tiền</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mẹ</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cho</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Hỏi</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giá</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tiền</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của</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cuốn</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sách</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là</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bao</a:t>
            </a:r>
            <a:r>
              <a:rPr lang="en-US" sz="4200" dirty="0">
                <a:latin typeface="Arial" panose="020B0604020202020204" pitchFamily="34" charset="0"/>
                <a:ea typeface="Times New Roman" panose="02020603050405020304" pitchFamily="18" charset="0"/>
                <a:cs typeface="Arial" panose="020B0604020202020204" pitchFamily="34" charset="0"/>
              </a:rPr>
              <a:t> </a:t>
            </a:r>
            <a:r>
              <a:rPr lang="en-US" sz="4200" dirty="0" err="1">
                <a:latin typeface="Arial" panose="020B0604020202020204" pitchFamily="34" charset="0"/>
                <a:ea typeface="Times New Roman" panose="02020603050405020304" pitchFamily="18" charset="0"/>
                <a:cs typeface="Arial" panose="020B0604020202020204" pitchFamily="34" charset="0"/>
              </a:rPr>
              <a:t>nhiêu</a:t>
            </a:r>
            <a:r>
              <a:rPr lang="en-US" sz="4200" dirty="0">
                <a:latin typeface="Arial" panose="020B0604020202020204" pitchFamily="34" charset="0"/>
                <a:ea typeface="Times New Roman" panose="02020603050405020304" pitchFamily="18"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12115800" y="461376"/>
            <a:ext cx="2908044" cy="1713124"/>
          </a:xfrm>
          <a:prstGeom prst="rect">
            <a:avLst/>
          </a:prstGeom>
        </p:spPr>
      </p:pic>
    </p:spTree>
    <p:extLst>
      <p:ext uri="{BB962C8B-B14F-4D97-AF65-F5344CB8AC3E}">
        <p14:creationId xmlns:p14="http://schemas.microsoft.com/office/powerpoint/2010/main" val="9167035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vertical)">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57400" y="4018203"/>
            <a:ext cx="3661496" cy="3625334"/>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solidFill>
                  <a:prstClr val="black"/>
                </a:solidFill>
              </a:endParaRPr>
            </a:p>
          </p:txBody>
        </p:sp>
      </p:grpSp>
      <p:grpSp>
        <p:nvGrpSpPr>
          <p:cNvPr id="19" name="Group 19"/>
          <p:cNvGrpSpPr/>
          <p:nvPr/>
        </p:nvGrpSpPr>
        <p:grpSpPr>
          <a:xfrm>
            <a:off x="-801456" y="9772650"/>
            <a:ext cx="19890912" cy="1172716"/>
            <a:chOff x="0" y="0"/>
            <a:chExt cx="5238759" cy="308863"/>
          </a:xfrm>
        </p:grpSpPr>
        <p:sp>
          <p:nvSpPr>
            <p:cNvPr id="20" name="Freeform 20"/>
            <p:cNvSpPr/>
            <p:nvPr/>
          </p:nvSpPr>
          <p:spPr>
            <a:xfrm>
              <a:off x="0" y="0"/>
              <a:ext cx="5238759" cy="308863"/>
            </a:xfrm>
            <a:custGeom>
              <a:avLst/>
              <a:gdLst/>
              <a:ahLst/>
              <a:cxnLst/>
              <a:rect l="l" t="t" r="r" b="b"/>
              <a:pathLst>
                <a:path w="5238759" h="308863">
                  <a:moveTo>
                    <a:pt x="0" y="0"/>
                  </a:moveTo>
                  <a:lnTo>
                    <a:pt x="5238759" y="0"/>
                  </a:lnTo>
                  <a:lnTo>
                    <a:pt x="5238759" y="308863"/>
                  </a:lnTo>
                  <a:lnTo>
                    <a:pt x="0" y="308863"/>
                  </a:lnTo>
                  <a:close/>
                </a:path>
              </a:pathLst>
            </a:custGeom>
            <a:solidFill>
              <a:srgbClr val="F8DC52"/>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solidFill>
                  <a:prstClr val="black"/>
                </a:solidFill>
              </a:endParaRPr>
            </a:p>
          </p:txBody>
        </p:sp>
      </p:grpSp>
      <p:sp>
        <p:nvSpPr>
          <p:cNvPr id="18" name="Freeform 8"/>
          <p:cNvSpPr/>
          <p:nvPr/>
        </p:nvSpPr>
        <p:spPr>
          <a:xfrm>
            <a:off x="16154400" y="-1714500"/>
            <a:ext cx="3871646" cy="38890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12" name="Oval Callout 11"/>
          <p:cNvSpPr/>
          <p:nvPr/>
        </p:nvSpPr>
        <p:spPr>
          <a:xfrm>
            <a:off x="8112965" y="268100"/>
            <a:ext cx="2062069" cy="1299265"/>
          </a:xfrm>
          <a:prstGeom prst="wedgeEllipseCallout">
            <a:avLst>
              <a:gd name="adj1" fmla="val -25446"/>
              <a:gd name="adj2" fmla="val 62486"/>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6" name="Rectangle 5"/>
          <p:cNvSpPr/>
          <p:nvPr/>
        </p:nvSpPr>
        <p:spPr>
          <a:xfrm>
            <a:off x="1931022" y="1706196"/>
            <a:ext cx="14782800" cy="4708981"/>
          </a:xfrm>
          <a:prstGeom prst="rect">
            <a:avLst/>
          </a:prstGeom>
        </p:spPr>
        <p:txBody>
          <a:bodyPr wrap="square">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tiền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Quỳnh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bỏ</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cụ</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Toán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37 + x </a:t>
            </a:r>
            <a:r>
              <a:rPr lang="en-US" sz="4000" dirty="0" err="1">
                <a:latin typeface="Arial" panose="020B0604020202020204" pitchFamily="34" charset="0"/>
                <a:cs typeface="Arial" panose="020B0604020202020204" pitchFamily="34" charset="0"/>
              </a:rPr>
              <a:t>nghìn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a:t>
            </a:r>
          </a:p>
          <a:p>
            <a:pPr algn="just">
              <a:lnSpc>
                <a:spcPct val="150000"/>
              </a:lnSpc>
            </a:pPr>
            <a:r>
              <a:rPr lang="en-US" sz="4000" dirty="0" err="1">
                <a:latin typeface="Arial" panose="020B0604020202020204" pitchFamily="34" charset="0"/>
                <a:cs typeface="Arial" panose="020B0604020202020204" pitchFamily="34" charset="0"/>
              </a:rPr>
              <a:t>Đa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tiền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Quỳnh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còn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p>
          <a:p>
            <a:pPr algn="ctr">
              <a:lnSpc>
                <a:spcPct val="150000"/>
              </a:lnSpc>
            </a:pPr>
            <a:r>
              <a:rPr lang="en-US" sz="4000" dirty="0">
                <a:latin typeface="Arial" panose="020B0604020202020204" pitchFamily="34" charset="0"/>
                <a:cs typeface="Arial" panose="020B0604020202020204" pitchFamily="34" charset="0"/>
              </a:rPr>
              <a:t> Q(x) = 100 – (37 + x) = 63 - x (</a:t>
            </a:r>
            <a:r>
              <a:rPr lang="en-US" sz="4000" dirty="0" err="1">
                <a:latin typeface="Arial" panose="020B0604020202020204" pitchFamily="34" charset="0"/>
                <a:cs typeface="Arial" panose="020B0604020202020204" pitchFamily="34" charset="0"/>
              </a:rPr>
              <a:t>nghìn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a:t>
            </a:r>
          </a:p>
          <a:p>
            <a:pPr marL="571500" indent="-571500" algn="just">
              <a:lnSpc>
                <a:spcPct val="150000"/>
              </a:lnSpc>
              <a:buFont typeface="Arial" panose="020B0604020202020204" pitchFamily="34" charset="0"/>
              <a:buChar char="•"/>
            </a:pPr>
            <a:r>
              <a:rPr lang="en-US" sz="4000" dirty="0" err="1" smtClean="0">
                <a:latin typeface="Arial" panose="020B0604020202020204" pitchFamily="34" charset="0"/>
                <a:cs typeface="Arial" panose="020B0604020202020204" pitchFamily="34" charset="0"/>
              </a:rPr>
              <a:t>Bậc</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bậc</a:t>
            </a:r>
            <a:r>
              <a:rPr lang="en-US" sz="4000" dirty="0">
                <a:latin typeface="Arial" panose="020B0604020202020204" pitchFamily="34" charset="0"/>
                <a:cs typeface="Arial" panose="020B0604020202020204" pitchFamily="34" charset="0"/>
              </a:rPr>
              <a:t> 1.</a:t>
            </a:r>
          </a:p>
        </p:txBody>
      </p:sp>
      <p:sp>
        <p:nvSpPr>
          <p:cNvPr id="8" name="Rectangle 7"/>
          <p:cNvSpPr/>
          <p:nvPr/>
        </p:nvSpPr>
        <p:spPr>
          <a:xfrm>
            <a:off x="1931022" y="6593208"/>
            <a:ext cx="14859000" cy="2748253"/>
          </a:xfrm>
          <a:prstGeom prst="rect">
            <a:avLst/>
          </a:prstGeom>
        </p:spPr>
        <p:txBody>
          <a:bodyPr wrap="square">
            <a:spAutoFit/>
          </a:bodyPr>
          <a:lstStyle/>
          <a:p>
            <a:pPr>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Quỳnh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vừa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tiền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mẹ</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Q(x) = </a:t>
            </a:r>
            <a:r>
              <a:rPr lang="en-US" sz="4000" dirty="0" smtClean="0">
                <a:latin typeface="Arial" panose="020B0604020202020204" pitchFamily="34" charset="0"/>
                <a:cs typeface="Arial" panose="020B0604020202020204" pitchFamily="34" charset="0"/>
              </a:rPr>
              <a:t>0 ⇒ </a:t>
            </a:r>
            <a:r>
              <a:rPr lang="en-US" sz="4000" dirty="0">
                <a:latin typeface="Arial" panose="020B0604020202020204" pitchFamily="34" charset="0"/>
                <a:cs typeface="Arial" panose="020B0604020202020204" pitchFamily="34" charset="0"/>
              </a:rPr>
              <a:t>63 - x = 0 </a:t>
            </a:r>
            <a:r>
              <a:rPr lang="en-US" sz="4000" dirty="0" smtClean="0">
                <a:latin typeface="Arial" panose="020B0604020202020204" pitchFamily="34" charset="0"/>
                <a:cs typeface="Arial" panose="020B0604020202020204" pitchFamily="34" charset="0"/>
              </a:rPr>
              <a:t> ⇒ </a:t>
            </a:r>
            <a:r>
              <a:rPr lang="en-US" sz="4000" dirty="0">
                <a:latin typeface="Arial" panose="020B0604020202020204" pitchFamily="34" charset="0"/>
                <a:cs typeface="Arial" panose="020B0604020202020204" pitchFamily="34" charset="0"/>
              </a:rPr>
              <a:t>x = 63</a:t>
            </a:r>
          </a:p>
          <a:p>
            <a:pPr>
              <a:lnSpc>
                <a:spcPct val="150000"/>
              </a:lnSpc>
            </a:pPr>
            <a:r>
              <a:rPr lang="en-US" sz="4000" dirty="0" err="1">
                <a:latin typeface="Arial" panose="020B0604020202020204" pitchFamily="34" charset="0"/>
                <a:cs typeface="Arial" panose="020B0604020202020204" pitchFamily="34" charset="0"/>
              </a:rPr>
              <a:t>Vậy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cuốn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63 </a:t>
            </a:r>
            <a:r>
              <a:rPr lang="en-US" sz="4000" dirty="0" err="1">
                <a:latin typeface="Arial" panose="020B0604020202020204" pitchFamily="34" charset="0"/>
                <a:cs typeface="Arial" panose="020B0604020202020204" pitchFamily="34" charset="0"/>
              </a:rPr>
              <a:t>nghìn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đồng</a:t>
            </a:r>
            <a:r>
              <a:rPr lang="en-US" sz="4000" dirty="0">
                <a:latin typeface="Arial" panose="020B0604020202020204" pitchFamily="34" charset="0"/>
                <a:cs typeface="Arial" panose="020B0604020202020204" pitchFamily="34" charset="0"/>
              </a:rPr>
              <a: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826912">
            <a:off x="15014385" y="7906681"/>
            <a:ext cx="2280027" cy="1913389"/>
          </a:xfrm>
          <a:prstGeom prst="rect">
            <a:avLst/>
          </a:prstGeom>
        </p:spPr>
      </p:pic>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87400" y="8229923"/>
            <a:ext cx="1497857" cy="1521861"/>
          </a:xfrm>
          <a:prstGeom prst="rect">
            <a:avLst/>
          </a:prstGeom>
        </p:spPr>
      </p:pic>
    </p:spTree>
    <p:extLst>
      <p:ext uri="{BB962C8B-B14F-4D97-AF65-F5344CB8AC3E}">
        <p14:creationId xmlns:p14="http://schemas.microsoft.com/office/powerpoint/2010/main" val="5940831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2760" y="190500"/>
            <a:ext cx="12095480" cy="8862466"/>
          </a:xfrm>
          <a:prstGeom prst="rect">
            <a:avLst/>
          </a:prstGeom>
        </p:spPr>
      </p:pic>
      <p:sp>
        <p:nvSpPr>
          <p:cNvPr id="14" name="TextBox 14"/>
          <p:cNvSpPr txBox="1"/>
          <p:nvPr/>
        </p:nvSpPr>
        <p:spPr>
          <a:xfrm>
            <a:off x="3665220" y="3069082"/>
            <a:ext cx="10830560" cy="5539978"/>
          </a:xfrm>
          <a:prstGeom prst="rect">
            <a:avLst/>
          </a:prstGeom>
        </p:spPr>
        <p:txBody>
          <a:bodyPr wrap="square" lIns="0" tIns="0" rIns="0" bIns="0" rtlCol="0" anchor="t">
            <a:spAutoFit/>
          </a:bodyPr>
          <a:lstStyle/>
          <a:p>
            <a:pPr algn="ctr">
              <a:lnSpc>
                <a:spcPct val="150000"/>
              </a:lnSpc>
            </a:pPr>
            <a:r>
              <a:rPr lang="en-US" sz="8000" b="1" dirty="0" smtClean="0">
                <a:solidFill>
                  <a:srgbClr val="C00000"/>
                </a:solidFill>
                <a:latin typeface="Arial" panose="020B0604020202020204" pitchFamily="34" charset="0"/>
                <a:cs typeface="Arial" panose="020B0604020202020204" pitchFamily="34" charset="0"/>
              </a:rPr>
              <a:t>TIẾT 90</a:t>
            </a:r>
          </a:p>
          <a:p>
            <a:pPr algn="ctr">
              <a:lnSpc>
                <a:spcPct val="150000"/>
              </a:lnSpc>
            </a:pPr>
            <a:r>
              <a:rPr lang="en-US" sz="8000" b="1" dirty="0" smtClean="0">
                <a:solidFill>
                  <a:srgbClr val="C00000"/>
                </a:solidFill>
                <a:latin typeface="Arial" panose="020B0604020202020204" pitchFamily="34" charset="0"/>
                <a:cs typeface="Arial" panose="020B0604020202020204" pitchFamily="34" charset="0"/>
              </a:rPr>
              <a:t>BÀI </a:t>
            </a:r>
            <a:r>
              <a:rPr lang="en-US" sz="8000" b="1" dirty="0" smtClean="0">
                <a:solidFill>
                  <a:srgbClr val="C00000"/>
                </a:solidFill>
                <a:latin typeface="Arial" panose="020B0604020202020204" pitchFamily="34" charset="0"/>
                <a:cs typeface="Arial" panose="020B0604020202020204" pitchFamily="34" charset="0"/>
              </a:rPr>
              <a:t>25: ĐA THỨC MỘT BIẾN </a:t>
            </a:r>
            <a:r>
              <a:rPr lang="en-US" sz="8000" b="1" dirty="0" smtClean="0">
                <a:solidFill>
                  <a:srgbClr val="C00000"/>
                </a:solidFill>
                <a:latin typeface="Arial" panose="020B0604020202020204" pitchFamily="34" charset="0"/>
                <a:cs typeface="Arial" panose="020B0604020202020204" pitchFamily="34" charset="0"/>
              </a:rPr>
              <a:t>(</a:t>
            </a:r>
            <a:r>
              <a:rPr lang="en-US" sz="8000" b="1" dirty="0" err="1" smtClean="0">
                <a:solidFill>
                  <a:srgbClr val="C00000"/>
                </a:solidFill>
                <a:latin typeface="Arial" panose="020B0604020202020204" pitchFamily="34" charset="0"/>
                <a:cs typeface="Arial" panose="020B0604020202020204" pitchFamily="34" charset="0"/>
              </a:rPr>
              <a:t>Tiết</a:t>
            </a:r>
            <a:r>
              <a:rPr lang="en-US" sz="8000" b="1" dirty="0" smtClean="0">
                <a:solidFill>
                  <a:srgbClr val="C00000"/>
                </a:solidFill>
                <a:latin typeface="Arial" panose="020B0604020202020204" pitchFamily="34" charset="0"/>
                <a:cs typeface="Arial" panose="020B0604020202020204" pitchFamily="34" charset="0"/>
              </a:rPr>
              <a:t> 1)</a:t>
            </a:r>
            <a:endParaRPr lang="en-US" sz="8000" b="1" dirty="0">
              <a:solidFill>
                <a:srgbClr val="C00000"/>
              </a:solidFill>
              <a:latin typeface="Arial" panose="020B0604020202020204" pitchFamily="34" charset="0"/>
              <a:cs typeface="Arial" panose="020B0604020202020204" pitchFamily="34" charset="0"/>
            </a:endParaRPr>
          </a:p>
        </p:txBody>
      </p:sp>
      <p:grpSp>
        <p:nvGrpSpPr>
          <p:cNvPr id="15" name="Group 15"/>
          <p:cNvGrpSpPr/>
          <p:nvPr/>
        </p:nvGrpSpPr>
        <p:grpSpPr>
          <a:xfrm>
            <a:off x="-505781" y="9772650"/>
            <a:ext cx="19299562" cy="1079985"/>
            <a:chOff x="0" y="0"/>
            <a:chExt cx="5083012" cy="284441"/>
          </a:xfrm>
        </p:grpSpPr>
        <p:sp>
          <p:nvSpPr>
            <p:cNvPr id="16" name="Freeform 16"/>
            <p:cNvSpPr/>
            <p:nvPr/>
          </p:nvSpPr>
          <p:spPr>
            <a:xfrm>
              <a:off x="0" y="0"/>
              <a:ext cx="5083012" cy="284441"/>
            </a:xfrm>
            <a:custGeom>
              <a:avLst/>
              <a:gdLst/>
              <a:ahLst/>
              <a:cxnLst/>
              <a:rect l="l" t="t" r="r" b="b"/>
              <a:pathLst>
                <a:path w="5083012" h="284441">
                  <a:moveTo>
                    <a:pt x="0" y="0"/>
                  </a:moveTo>
                  <a:lnTo>
                    <a:pt x="5083012" y="0"/>
                  </a:lnTo>
                  <a:lnTo>
                    <a:pt x="5083012" y="284441"/>
                  </a:lnTo>
                  <a:lnTo>
                    <a:pt x="0" y="284441"/>
                  </a:lnTo>
                  <a:close/>
                </a:path>
              </a:pathLst>
            </a:custGeom>
            <a:solidFill>
              <a:srgbClr val="F8DC52"/>
            </a:solidFill>
          </p:spPr>
        </p:sp>
        <p:sp>
          <p:nvSpPr>
            <p:cNvPr id="17" name="TextBox 17"/>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grpSp>
        <p:nvGrpSpPr>
          <p:cNvPr id="18" name="Group 18"/>
          <p:cNvGrpSpPr/>
          <p:nvPr/>
        </p:nvGrpSpPr>
        <p:grpSpPr>
          <a:xfrm>
            <a:off x="16761341" y="9772650"/>
            <a:ext cx="1856730" cy="828139"/>
            <a:chOff x="0" y="0"/>
            <a:chExt cx="2383950" cy="1063289"/>
          </a:xfrm>
        </p:grpSpPr>
        <p:sp>
          <p:nvSpPr>
            <p:cNvPr id="19" name="Freeform 19"/>
            <p:cNvSpPr/>
            <p:nvPr/>
          </p:nvSpPr>
          <p:spPr>
            <a:xfrm>
              <a:off x="0" y="0"/>
              <a:ext cx="2383950" cy="1063289"/>
            </a:xfrm>
            <a:custGeom>
              <a:avLst/>
              <a:gdLst/>
              <a:ahLst/>
              <a:cxnLst/>
              <a:rect l="l" t="t" r="r" b="b"/>
              <a:pathLst>
                <a:path w="2383950" h="1063289">
                  <a:moveTo>
                    <a:pt x="2259490" y="1063289"/>
                  </a:moveTo>
                  <a:lnTo>
                    <a:pt x="124460" y="1063289"/>
                  </a:lnTo>
                  <a:cubicBezTo>
                    <a:pt x="55880" y="1063289"/>
                    <a:pt x="0" y="1007409"/>
                    <a:pt x="0" y="938829"/>
                  </a:cubicBezTo>
                  <a:lnTo>
                    <a:pt x="0" y="124460"/>
                  </a:lnTo>
                  <a:cubicBezTo>
                    <a:pt x="0" y="55880"/>
                    <a:pt x="55880" y="0"/>
                    <a:pt x="124460" y="0"/>
                  </a:cubicBezTo>
                  <a:lnTo>
                    <a:pt x="2259490" y="0"/>
                  </a:lnTo>
                  <a:cubicBezTo>
                    <a:pt x="2328070" y="0"/>
                    <a:pt x="2383950" y="55880"/>
                    <a:pt x="2383950" y="124460"/>
                  </a:cubicBezTo>
                  <a:lnTo>
                    <a:pt x="2383950" y="938829"/>
                  </a:lnTo>
                  <a:cubicBezTo>
                    <a:pt x="2383950" y="1007409"/>
                    <a:pt x="2328070" y="1063289"/>
                    <a:pt x="2259490" y="1063289"/>
                  </a:cubicBezTo>
                  <a:close/>
                </a:path>
              </a:pathLst>
            </a:custGeom>
            <a:solidFill>
              <a:srgbClr val="3884FD"/>
            </a:solidFill>
          </p:spPr>
        </p:sp>
      </p:grpSp>
      <p:pic>
        <p:nvPicPr>
          <p:cNvPr id="21" name="Picture 21"/>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7306925" y="9860980"/>
            <a:ext cx="608450" cy="337690"/>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28668">
            <a:off x="686145" y="6463986"/>
            <a:ext cx="1828800" cy="2605107"/>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939866">
            <a:off x="15864733" y="2652673"/>
            <a:ext cx="1562259" cy="2133600"/>
          </a:xfrm>
          <a:prstGeom prst="rect">
            <a:avLst/>
          </a:prstGeom>
        </p:spPr>
      </p:pic>
    </p:spTree>
    <p:extLst>
      <p:ext uri="{BB962C8B-B14F-4D97-AF65-F5344CB8AC3E}">
        <p14:creationId xmlns:p14="http://schemas.microsoft.com/office/powerpoint/2010/main" val="2475759657"/>
      </p:ext>
    </p:extLst>
  </p:cSld>
  <p:clrMapOvr>
    <a:masterClrMapping/>
  </p:clrMapOvr>
  <p:transition spd="slow">
    <p:blinds dir="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8431892" y="3719284"/>
            <a:ext cx="1424216" cy="1424216"/>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2894183" y="3719284"/>
            <a:ext cx="1424216" cy="1424216"/>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11" name="Group 11"/>
          <p:cNvGrpSpPr/>
          <p:nvPr/>
        </p:nvGrpSpPr>
        <p:grpSpPr>
          <a:xfrm>
            <a:off x="13969601" y="3719284"/>
            <a:ext cx="1424216" cy="1424216"/>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759577" y="3886111"/>
            <a:ext cx="768847" cy="1090563"/>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261610" y="4021666"/>
            <a:ext cx="689363" cy="819451"/>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238094" y="3953889"/>
            <a:ext cx="887229" cy="887229"/>
          </a:xfrm>
          <a:prstGeom prst="rect">
            <a:avLst/>
          </a:prstGeom>
        </p:spPr>
      </p:pic>
      <p:sp>
        <p:nvSpPr>
          <p:cNvPr id="18" name="TextBox 18"/>
          <p:cNvSpPr txBox="1"/>
          <p:nvPr/>
        </p:nvSpPr>
        <p:spPr>
          <a:xfrm>
            <a:off x="3027703" y="1063774"/>
            <a:ext cx="12288158" cy="1096710"/>
          </a:xfrm>
          <a:prstGeom prst="rect">
            <a:avLst/>
          </a:prstGeom>
        </p:spPr>
        <p:txBody>
          <a:bodyPr lIns="0" tIns="0" rIns="0" bIns="0" rtlCol="0" anchor="t">
            <a:spAutoFit/>
          </a:bodyPr>
          <a:lstStyle/>
          <a:p>
            <a:pPr algn="ctr">
              <a:lnSpc>
                <a:spcPts val="9350"/>
              </a:lnSpc>
            </a:pPr>
            <a:r>
              <a:rPr lang="en-US" sz="6600" b="1" dirty="0" smtClean="0">
                <a:solidFill>
                  <a:srgbClr val="243762"/>
                </a:solidFill>
                <a:latin typeface="Arial" panose="020B0604020202020204" pitchFamily="34" charset="0"/>
                <a:cs typeface="Arial" panose="020B0604020202020204" pitchFamily="34" charset="0"/>
              </a:rPr>
              <a:t>HƯỚNG DẪN VỀ NHÀ</a:t>
            </a:r>
            <a:endParaRPr lang="en-US" sz="6600" b="1" dirty="0">
              <a:solidFill>
                <a:srgbClr val="243762"/>
              </a:solidFill>
              <a:latin typeface="Arial" panose="020B0604020202020204" pitchFamily="34" charset="0"/>
              <a:cs typeface="Arial" panose="020B0604020202020204" pitchFamily="34" charset="0"/>
            </a:endParaRPr>
          </a:p>
        </p:txBody>
      </p:sp>
      <p:sp>
        <p:nvSpPr>
          <p:cNvPr id="28" name="TextBox 27"/>
          <p:cNvSpPr txBox="1"/>
          <p:nvPr/>
        </p:nvSpPr>
        <p:spPr>
          <a:xfrm>
            <a:off x="1390648" y="6063052"/>
            <a:ext cx="4431283"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Ôn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kiến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thức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đã</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học</a:t>
            </a:r>
            <a:endParaRPr lang="en-US" sz="4400" dirty="0">
              <a:latin typeface="Arial" panose="020B0604020202020204" pitchFamily="34" charset="0"/>
              <a:cs typeface="Arial" panose="020B0604020202020204" pitchFamily="34" charset="0"/>
            </a:endParaRPr>
          </a:p>
        </p:txBody>
      </p:sp>
      <p:sp>
        <p:nvSpPr>
          <p:cNvPr id="29" name="TextBox 28"/>
          <p:cNvSpPr txBox="1"/>
          <p:nvPr/>
        </p:nvSpPr>
        <p:spPr>
          <a:xfrm>
            <a:off x="6545830" y="5957066"/>
            <a:ext cx="5175760" cy="3139321"/>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Hoàn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thành</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còn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lại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trong</a:t>
            </a:r>
            <a:r>
              <a:rPr lang="en-US" sz="4400" dirty="0" smtClean="0">
                <a:latin typeface="Arial" panose="020B0604020202020204" pitchFamily="34" charset="0"/>
                <a:cs typeface="Arial" panose="020B0604020202020204" pitchFamily="34" charset="0"/>
              </a:rPr>
              <a:t> SGK </a:t>
            </a:r>
            <a:r>
              <a:rPr lang="en-US" sz="4400" dirty="0" err="1" smtClean="0">
                <a:latin typeface="Arial" panose="020B0604020202020204" pitchFamily="34" charset="0"/>
                <a:cs typeface="Arial" panose="020B0604020202020204" pitchFamily="34" charset="0"/>
              </a:rPr>
              <a:t>và</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SBT</a:t>
            </a:r>
            <a:endParaRPr lang="en-US" sz="4400" dirty="0">
              <a:latin typeface="Arial" panose="020B0604020202020204" pitchFamily="34" charset="0"/>
              <a:cs typeface="Arial" panose="020B0604020202020204" pitchFamily="34" charset="0"/>
            </a:endParaRPr>
          </a:p>
        </p:txBody>
      </p:sp>
      <p:sp>
        <p:nvSpPr>
          <p:cNvPr id="30" name="TextBox 29"/>
          <p:cNvSpPr txBox="1"/>
          <p:nvPr/>
        </p:nvSpPr>
        <p:spPr>
          <a:xfrm>
            <a:off x="12083540" y="6188534"/>
            <a:ext cx="5175760" cy="1998176"/>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Chuẩn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bị</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sau</a:t>
            </a:r>
            <a:r>
              <a:rPr lang="en-US" sz="4400" dirty="0" smtClean="0">
                <a:latin typeface="Arial" panose="020B0604020202020204" pitchFamily="34" charset="0"/>
                <a:cs typeface="Arial" panose="020B0604020202020204" pitchFamily="34" charset="0"/>
              </a:rPr>
              <a:t> - </a:t>
            </a:r>
            <a:r>
              <a:rPr lang="en-US" sz="4400" b="1" dirty="0" err="1" smtClean="0">
                <a:latin typeface="Arial" panose="020B0604020202020204" pitchFamily="34" charset="0"/>
                <a:cs typeface="Arial" panose="020B0604020202020204" pitchFamily="34" charset="0"/>
              </a:rPr>
              <a:t>Bài</a:t>
            </a:r>
            <a:r>
              <a:rPr lang="en-US" sz="4400" b="1" dirty="0" smtClean="0">
                <a:latin typeface="Arial" panose="020B0604020202020204" pitchFamily="34" charset="0"/>
                <a:cs typeface="Arial" panose="020B0604020202020204" pitchFamily="34" charset="0"/>
              </a:rPr>
              <a:t> 26</a:t>
            </a:r>
            <a:endParaRPr lang="en-US" sz="4400" b="1" dirty="0">
              <a:latin typeface="Arial" panose="020B0604020202020204" pitchFamily="34" charset="0"/>
              <a:cs typeface="Arial" panose="020B0604020202020204" pitchFamily="34"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500" fill="hold"/>
                                        <p:tgtEl>
                                          <p:spTgt spid="29"/>
                                        </p:tgtEl>
                                        <p:attrNameLst>
                                          <p:attrName>ppt_w</p:attrName>
                                        </p:attrNameLst>
                                      </p:cBhvr>
                                      <p:tavLst>
                                        <p:tav tm="0">
                                          <p:val>
                                            <p:fltVal val="0"/>
                                          </p:val>
                                        </p:tav>
                                        <p:tav tm="100000">
                                          <p:val>
                                            <p:strVal val="#ppt_w"/>
                                          </p:val>
                                        </p:tav>
                                      </p:tavLst>
                                    </p:anim>
                                    <p:anim calcmode="lin" valueType="num">
                                      <p:cBhvr>
                                        <p:cTn id="14" dur="500" fill="hold"/>
                                        <p:tgtEl>
                                          <p:spTgt spid="29"/>
                                        </p:tgtEl>
                                        <p:attrNameLst>
                                          <p:attrName>ppt_h</p:attrName>
                                        </p:attrNameLst>
                                      </p:cBhvr>
                                      <p:tavLst>
                                        <p:tav tm="0">
                                          <p:val>
                                            <p:fltVal val="0"/>
                                          </p:val>
                                        </p:tav>
                                        <p:tav tm="100000">
                                          <p:val>
                                            <p:strVal val="#ppt_h"/>
                                          </p:val>
                                        </p:tav>
                                      </p:tavLst>
                                    </p:anim>
                                    <p:animEffect transition="in" filter="fade">
                                      <p:cBhvr>
                                        <p:cTn id="15" dur="500"/>
                                        <p:tgtEl>
                                          <p:spTgt spid="2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p:cTn id="19" dur="500" fill="hold"/>
                                        <p:tgtEl>
                                          <p:spTgt spid="30"/>
                                        </p:tgtEl>
                                        <p:attrNameLst>
                                          <p:attrName>ppt_w</p:attrName>
                                        </p:attrNameLst>
                                      </p:cBhvr>
                                      <p:tavLst>
                                        <p:tav tm="0">
                                          <p:val>
                                            <p:fltVal val="0"/>
                                          </p:val>
                                        </p:tav>
                                        <p:tav tm="100000">
                                          <p:val>
                                            <p:strVal val="#ppt_w"/>
                                          </p:val>
                                        </p:tav>
                                      </p:tavLst>
                                    </p:anim>
                                    <p:anim calcmode="lin" valueType="num">
                                      <p:cBhvr>
                                        <p:cTn id="20" dur="500" fill="hold"/>
                                        <p:tgtEl>
                                          <p:spTgt spid="30"/>
                                        </p:tgtEl>
                                        <p:attrNameLst>
                                          <p:attrName>ppt_h</p:attrName>
                                        </p:attrNameLst>
                                      </p:cBhvr>
                                      <p:tavLst>
                                        <p:tav tm="0">
                                          <p:val>
                                            <p:fltVal val="0"/>
                                          </p:val>
                                        </p:tav>
                                        <p:tav tm="100000">
                                          <p:val>
                                            <p:strVal val="#ppt_h"/>
                                          </p:val>
                                        </p:tav>
                                      </p:tavLst>
                                    </p:anim>
                                    <p:animEffect transition="in" filter="fade">
                                      <p:cBhvr>
                                        <p:cTn id="2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1055" y="-555581"/>
            <a:ext cx="20456597" cy="2117682"/>
            <a:chOff x="0" y="0"/>
            <a:chExt cx="4399071" cy="1100876"/>
          </a:xfrm>
        </p:grpSpPr>
        <p:sp>
          <p:nvSpPr>
            <p:cNvPr id="3" name="Freeform 3"/>
            <p:cNvSpPr/>
            <p:nvPr/>
          </p:nvSpPr>
          <p:spPr>
            <a:xfrm>
              <a:off x="0" y="0"/>
              <a:ext cx="4399071" cy="1100876"/>
            </a:xfrm>
            <a:custGeom>
              <a:avLst/>
              <a:gdLst/>
              <a:ahLst/>
              <a:cxnLst/>
              <a:rect l="l" t="t" r="r" b="b"/>
              <a:pathLst>
                <a:path w="4399071" h="1100876">
                  <a:moveTo>
                    <a:pt x="0" y="0"/>
                  </a:moveTo>
                  <a:lnTo>
                    <a:pt x="4399071" y="0"/>
                  </a:lnTo>
                  <a:lnTo>
                    <a:pt x="4399071" y="1100876"/>
                  </a:lnTo>
                  <a:lnTo>
                    <a:pt x="0" y="1100876"/>
                  </a:lnTo>
                  <a:close/>
                </a:path>
              </a:pathLst>
            </a:custGeom>
            <a:solidFill>
              <a:srgbClr val="3884FD"/>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3359"/>
                </a:lnSpc>
              </a:pPr>
              <a:endParaRPr/>
            </a:p>
          </p:txBody>
        </p:sp>
      </p:grpSp>
      <p:grpSp>
        <p:nvGrpSpPr>
          <p:cNvPr id="25" name="Group 25"/>
          <p:cNvGrpSpPr/>
          <p:nvPr/>
        </p:nvGrpSpPr>
        <p:grpSpPr>
          <a:xfrm>
            <a:off x="-691243" y="9772650"/>
            <a:ext cx="19670486" cy="1079985"/>
            <a:chOff x="0" y="0"/>
            <a:chExt cx="5180704" cy="284441"/>
          </a:xfrm>
        </p:grpSpPr>
        <p:sp>
          <p:nvSpPr>
            <p:cNvPr id="26" name="Freeform 26"/>
            <p:cNvSpPr/>
            <p:nvPr/>
          </p:nvSpPr>
          <p:spPr>
            <a:xfrm>
              <a:off x="0" y="0"/>
              <a:ext cx="5180704" cy="284441"/>
            </a:xfrm>
            <a:custGeom>
              <a:avLst/>
              <a:gdLst/>
              <a:ahLst/>
              <a:cxnLst/>
              <a:rect l="l" t="t" r="r" b="b"/>
              <a:pathLst>
                <a:path w="5180704" h="284441">
                  <a:moveTo>
                    <a:pt x="0" y="0"/>
                  </a:moveTo>
                  <a:lnTo>
                    <a:pt x="5180704" y="0"/>
                  </a:lnTo>
                  <a:lnTo>
                    <a:pt x="5180704" y="284441"/>
                  </a:lnTo>
                  <a:lnTo>
                    <a:pt x="0" y="284441"/>
                  </a:lnTo>
                  <a:close/>
                </a:path>
              </a:pathLst>
            </a:custGeom>
            <a:solidFill>
              <a:srgbClr val="F8DC52"/>
            </a:solidFill>
          </p:spPr>
        </p:sp>
        <p:sp>
          <p:nvSpPr>
            <p:cNvPr id="27" name="TextBox 27"/>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sp>
        <p:nvSpPr>
          <p:cNvPr id="28" name="TextBox 27"/>
          <p:cNvSpPr txBox="1"/>
          <p:nvPr/>
        </p:nvSpPr>
        <p:spPr>
          <a:xfrm>
            <a:off x="4961331" y="503260"/>
            <a:ext cx="8365337" cy="830997"/>
          </a:xfrm>
          <a:prstGeom prst="rect">
            <a:avLst/>
          </a:prstGeom>
          <a:noFill/>
        </p:spPr>
        <p:txBody>
          <a:bodyPr wrap="square" rtlCol="0">
            <a:spAutoFit/>
          </a:bodyPr>
          <a:lstStyle/>
          <a:p>
            <a:pPr algn="ctr"/>
            <a:r>
              <a:rPr lang="en-US" sz="4800" b="1" dirty="0" smtClean="0">
                <a:solidFill>
                  <a:schemeClr val="bg1"/>
                </a:solidFill>
                <a:latin typeface="Arial" panose="020B0604020202020204" pitchFamily="34" charset="0"/>
                <a:cs typeface="Arial" panose="020B0604020202020204" pitchFamily="34" charset="0"/>
              </a:rPr>
              <a:t>1. </a:t>
            </a:r>
            <a:r>
              <a:rPr lang="en-US" sz="4800" b="1" dirty="0" err="1" smtClean="0">
                <a:solidFill>
                  <a:schemeClr val="bg1"/>
                </a:solidFill>
                <a:latin typeface="Arial" panose="020B0604020202020204" pitchFamily="34" charset="0"/>
                <a:cs typeface="Arial" panose="020B0604020202020204" pitchFamily="34" charset="0"/>
              </a:rPr>
              <a:t>Sắp</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xếp</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đa</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thức</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một</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biến</a:t>
            </a:r>
            <a:endParaRPr lang="en-US" sz="4800" b="1" dirty="0">
              <a:solidFill>
                <a:schemeClr val="bg1"/>
              </a:solidFill>
              <a:latin typeface="Arial" panose="020B0604020202020204" pitchFamily="34" charset="0"/>
              <a:cs typeface="Arial" panose="020B0604020202020204" pitchFamily="34" charset="0"/>
            </a:endParaRPr>
          </a:p>
        </p:txBody>
      </p:sp>
      <p:pic>
        <p:nvPicPr>
          <p:cNvPr id="29" name="Picture 28"/>
          <p:cNvPicPr>
            <a:picLocks noChangeAspect="1"/>
          </p:cNvPicPr>
          <p:nvPr/>
        </p:nvPicPr>
        <p:blipFill>
          <a:blip r:embed="rId2"/>
          <a:stretch>
            <a:fillRect/>
          </a:stretch>
        </p:blipFill>
        <p:spPr>
          <a:xfrm flipH="1">
            <a:off x="718629" y="4094093"/>
            <a:ext cx="3096615" cy="5678557"/>
          </a:xfrm>
          <a:prstGeom prst="rect">
            <a:avLst/>
          </a:prstGeom>
        </p:spPr>
      </p:pic>
      <p:grpSp>
        <p:nvGrpSpPr>
          <p:cNvPr id="32" name="Group 31"/>
          <p:cNvGrpSpPr/>
          <p:nvPr/>
        </p:nvGrpSpPr>
        <p:grpSpPr>
          <a:xfrm>
            <a:off x="4419600" y="2370238"/>
            <a:ext cx="12801600" cy="4114800"/>
            <a:chOff x="4419600" y="2370238"/>
            <a:chExt cx="12801600" cy="4114800"/>
          </a:xfrm>
        </p:grpSpPr>
        <p:sp>
          <p:nvSpPr>
            <p:cNvPr id="30" name="Rounded Rectangular Callout 29"/>
            <p:cNvSpPr/>
            <p:nvPr/>
          </p:nvSpPr>
          <p:spPr>
            <a:xfrm>
              <a:off x="4419600" y="2370238"/>
              <a:ext cx="12801600" cy="4114800"/>
            </a:xfrm>
            <a:prstGeom prst="wedgeRoundRectCallout">
              <a:avLst>
                <a:gd name="adj1" fmla="val -54521"/>
                <a:gd name="adj2" fmla="val 33858"/>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1" name="Rectangle 30"/>
                <p:cNvSpPr/>
                <p:nvPr/>
              </p:nvSpPr>
              <p:spPr>
                <a:xfrm>
                  <a:off x="4961331" y="2582842"/>
                  <a:ext cx="11811000" cy="3559949"/>
                </a:xfrm>
                <a:prstGeom prst="rect">
                  <a:avLst/>
                </a:prstGeom>
              </p:spPr>
              <p:txBody>
                <a:bodyPr wrap="square">
                  <a:spAutoFit/>
                </a:bodyPr>
                <a:lstStyle/>
                <a:p>
                  <a:pPr algn="just">
                    <a:lnSpc>
                      <a:spcPct val="150000"/>
                    </a:lnSpc>
                    <a:spcBef>
                      <a:spcPts val="600"/>
                    </a:spcBef>
                    <a:spcAft>
                      <a:spcPts val="600"/>
                    </a:spcAft>
                  </a:pPr>
                  <a:r>
                    <a:rPr lang="nl-NL" sz="4400" dirty="0">
                      <a:latin typeface="Arial" panose="020B0604020202020204" pitchFamily="34" charset="0"/>
                      <a:ea typeface="Calibri" panose="020F0502020204030204" pitchFamily="34" charset="0"/>
                      <a:cs typeface="Arial" panose="020B0604020202020204" pitchFamily="34" charset="0"/>
                    </a:rPr>
                    <a:t>Các biểu thức như -0,5x; 3x</a:t>
                  </a:r>
                  <a:r>
                    <a:rPr lang="nl-NL" sz="4400" baseline="30000" dirty="0">
                      <a:effectLst/>
                      <a:latin typeface="Arial" panose="020B0604020202020204" pitchFamily="34" charset="0"/>
                      <a:ea typeface="Calibri" panose="020F0502020204030204" pitchFamily="34" charset="0"/>
                      <a:cs typeface="Arial" panose="020B0604020202020204" pitchFamily="34" charset="0"/>
                    </a:rPr>
                    <a:t>2</a:t>
                  </a:r>
                  <a:r>
                    <a:rPr lang="nl-NL"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nl-NL" sz="4400" i="1">
                          <a:effectLst/>
                          <a:latin typeface="Cambria Math" panose="02040503050406030204" pitchFamily="18" charset="0"/>
                          <a:ea typeface="Calibri" panose="020F0502020204030204" pitchFamily="34" charset="0"/>
                          <a:cs typeface="Arial" panose="020B0604020202020204" pitchFamily="34" charset="0"/>
                        </a:rPr>
                        <m:t>−</m:t>
                      </m:r>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nl-NL" sz="4400" i="1">
                              <a:effectLst/>
                              <a:latin typeface="Cambria Math" panose="02040503050406030204" pitchFamily="18" charset="0"/>
                              <a:ea typeface="Calibri" panose="020F0502020204030204" pitchFamily="34" charset="0"/>
                              <a:cs typeface="Arial" panose="020B0604020202020204" pitchFamily="34" charset="0"/>
                            </a:rPr>
                            <m:t>3</m:t>
                          </m:r>
                        </m:num>
                        <m:den>
                          <m:r>
                            <a:rPr lang="nl-NL" sz="4400" i="1">
                              <a:effectLst/>
                              <a:latin typeface="Cambria Math" panose="02040503050406030204" pitchFamily="18" charset="0"/>
                              <a:ea typeface="Calibri" panose="020F0502020204030204" pitchFamily="34" charset="0"/>
                              <a:cs typeface="Arial" panose="020B0604020202020204" pitchFamily="34" charset="0"/>
                            </a:rPr>
                            <m:t>4</m:t>
                          </m:r>
                        </m:den>
                      </m:f>
                      <m:sSup>
                        <m:sSupPr>
                          <m:ctrlPr>
                            <a:rPr lang="en-US" sz="4400" i="1">
                              <a:effectLst/>
                              <a:latin typeface="Cambria Math" panose="02040503050406030204" pitchFamily="18" charset="0"/>
                              <a:ea typeface="Calibri" panose="020F0502020204030204" pitchFamily="34" charset="0"/>
                              <a:cs typeface="Arial" panose="020B0604020202020204" pitchFamily="34" charset="0"/>
                            </a:rPr>
                          </m:ctrlPr>
                        </m:sSupPr>
                        <m:e>
                          <m:r>
                            <a:rPr lang="en-US" sz="4400" i="1">
                              <a:effectLst/>
                              <a:latin typeface="Cambria Math" panose="02040503050406030204" pitchFamily="18" charset="0"/>
                              <a:ea typeface="Calibri" panose="020F0502020204030204" pitchFamily="34" charset="0"/>
                              <a:cs typeface="Arial" panose="020B0604020202020204" pitchFamily="34" charset="0"/>
                            </a:rPr>
                            <m:t>𝑥</m:t>
                          </m:r>
                        </m:e>
                        <m:sup>
                          <m:r>
                            <a:rPr lang="nl-NL" sz="4400" i="1">
                              <a:effectLst/>
                              <a:latin typeface="Cambria Math" panose="02040503050406030204" pitchFamily="18" charset="0"/>
                              <a:ea typeface="Calibri" panose="020F0502020204030204" pitchFamily="34" charset="0"/>
                              <a:cs typeface="Arial" panose="020B0604020202020204" pitchFamily="34" charset="0"/>
                            </a:rPr>
                            <m:t>5</m:t>
                          </m:r>
                        </m:sup>
                      </m:sSup>
                    </m:oMath>
                  </a14:m>
                  <a:r>
                    <a:rPr lang="nl-NL" sz="4400" dirty="0">
                      <a:effectLst/>
                      <a:latin typeface="Arial" panose="020B0604020202020204" pitchFamily="34" charset="0"/>
                      <a:ea typeface="Calibri" panose="020F0502020204030204" pitchFamily="34" charset="0"/>
                      <a:cs typeface="Arial" panose="020B0604020202020204" pitchFamily="34" charset="0"/>
                    </a:rPr>
                    <a:t> là những ví dụ về đơn thức một biến. Chúng đều là tích của một số với một lũy thừa của x.</a:t>
                  </a:r>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1" name="Rectangle 30"/>
                <p:cNvSpPr>
                  <a:spLocks noRot="1" noChangeAspect="1" noMove="1" noResize="1" noEditPoints="1" noAdjustHandles="1" noChangeArrowheads="1" noChangeShapeType="1" noTextEdit="1"/>
                </p:cNvSpPr>
                <p:nvPr/>
              </p:nvSpPr>
              <p:spPr>
                <a:xfrm>
                  <a:off x="4961331" y="2582842"/>
                  <a:ext cx="11811000" cy="3559949"/>
                </a:xfrm>
                <a:prstGeom prst="rect">
                  <a:avLst/>
                </a:prstGeom>
                <a:blipFill rotWithShape="0">
                  <a:blip r:embed="rId3"/>
                  <a:stretch>
                    <a:fillRect l="-2117" r="-2065" b="-3596"/>
                  </a:stretch>
                </a:blipFill>
              </p:spPr>
              <p:txBody>
                <a:bodyPr/>
                <a:lstStyle/>
                <a:p>
                  <a:r>
                    <a:rPr lang="en-US">
                      <a:noFill/>
                    </a:rPr>
                    <a:t> </a:t>
                  </a:r>
                </a:p>
              </p:txBody>
            </p:sp>
          </mc:Fallback>
        </mc:AlternateContent>
      </p:grpSp>
      <p:sp>
        <p:nvSpPr>
          <p:cNvPr id="33" name="Rectangle 32"/>
          <p:cNvSpPr/>
          <p:nvPr/>
        </p:nvSpPr>
        <p:spPr>
          <a:xfrm>
            <a:off x="7134879" y="8150749"/>
            <a:ext cx="7463903" cy="769441"/>
          </a:xfrm>
          <a:prstGeom prst="rect">
            <a:avLst/>
          </a:prstGeom>
        </p:spPr>
        <p:txBody>
          <a:bodyPr wrap="none">
            <a:spAutoFit/>
          </a:bodyPr>
          <a:lstStyle/>
          <a:p>
            <a:r>
              <a:rPr lang="vi-VN" sz="4400" i="1" dirty="0">
                <a:solidFill>
                  <a:srgbClr val="C00000"/>
                </a:solidFill>
                <a:latin typeface="Arial" panose="020B0604020202020204" pitchFamily="34" charset="0"/>
                <a:cs typeface="Arial" panose="020B0604020202020204" pitchFamily="34" charset="0"/>
              </a:rPr>
              <a:t>Vậy đơn thức một biến là gì?</a:t>
            </a:r>
            <a:endParaRPr lang="en-US" sz="4400" i="1" dirty="0">
              <a:solidFill>
                <a:srgbClr val="C00000"/>
              </a:solidFill>
              <a:latin typeface="Arial" panose="020B0604020202020204" pitchFamily="34" charset="0"/>
              <a:cs typeface="Arial" panose="020B0604020202020204" pitchFamily="34" charset="0"/>
            </a:endParaRPr>
          </a:p>
        </p:txBody>
      </p:sp>
      <p:pic>
        <p:nvPicPr>
          <p:cNvPr id="34" name="Picture 33"/>
          <p:cNvPicPr>
            <a:picLocks noChangeAspect="1"/>
          </p:cNvPicPr>
          <p:nvPr/>
        </p:nvPicPr>
        <p:blipFill>
          <a:blip r:embed="rId4"/>
          <a:stretch>
            <a:fillRect/>
          </a:stretch>
        </p:blipFill>
        <p:spPr>
          <a:xfrm>
            <a:off x="10205378" y="6823763"/>
            <a:ext cx="1191865" cy="1243969"/>
          </a:xfrm>
          <a:prstGeom prst="rect">
            <a:avLst/>
          </a:prstGeom>
        </p:spPr>
      </p:pic>
    </p:spTree>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500"/>
                                        <p:tgtEl>
                                          <p:spTgt spid="29"/>
                                        </p:tgtEl>
                                      </p:cBhvr>
                                    </p:animEffect>
                                  </p:childTnLst>
                                </p:cTn>
                              </p:par>
                              <p:par>
                                <p:cTn id="15" presetID="22" presetClass="entr" presetSubtype="8"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anim calcmode="lin" valueType="num">
                                      <p:cBhvr>
                                        <p:cTn id="23" dur="500" fill="hold"/>
                                        <p:tgtEl>
                                          <p:spTgt spid="34"/>
                                        </p:tgtEl>
                                        <p:attrNameLst>
                                          <p:attrName>ppt_x</p:attrName>
                                        </p:attrNameLst>
                                      </p:cBhvr>
                                      <p:tavLst>
                                        <p:tav tm="0">
                                          <p:val>
                                            <p:strVal val="#ppt_x"/>
                                          </p:val>
                                        </p:tav>
                                        <p:tav tm="100000">
                                          <p:val>
                                            <p:strVal val="#ppt_x"/>
                                          </p:val>
                                        </p:tav>
                                      </p:tavLst>
                                    </p:anim>
                                    <p:anim calcmode="lin" valueType="num">
                                      <p:cBhvr>
                                        <p:cTn id="24" dur="500" fill="hold"/>
                                        <p:tgtEl>
                                          <p:spTgt spid="3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anim calcmode="lin" valueType="num">
                                      <p:cBhvr>
                                        <p:cTn id="28" dur="500" fill="hold"/>
                                        <p:tgtEl>
                                          <p:spTgt spid="33"/>
                                        </p:tgtEl>
                                        <p:attrNameLst>
                                          <p:attrName>ppt_x</p:attrName>
                                        </p:attrNameLst>
                                      </p:cBhvr>
                                      <p:tavLst>
                                        <p:tav tm="0">
                                          <p:val>
                                            <p:strVal val="#ppt_x"/>
                                          </p:val>
                                        </p:tav>
                                        <p:tav tm="100000">
                                          <p:val>
                                            <p:strVal val="#ppt_x"/>
                                          </p:val>
                                        </p:tav>
                                      </p:tavLst>
                                    </p:anim>
                                    <p:anim calcmode="lin" valueType="num">
                                      <p:cBhvr>
                                        <p:cTn id="29" dur="5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4502807" y="8394403"/>
            <a:ext cx="3785193" cy="3785193"/>
          </a:xfrm>
          <a:prstGeom prst="rect">
            <a:avLst/>
          </a:prstGeom>
        </p:spPr>
      </p:pic>
      <p:grpSp>
        <p:nvGrpSpPr>
          <p:cNvPr id="7" name="Group 7"/>
          <p:cNvGrpSpPr/>
          <p:nvPr/>
        </p:nvGrpSpPr>
        <p:grpSpPr>
          <a:xfrm>
            <a:off x="-3040625" y="-3467100"/>
            <a:ext cx="6524849" cy="6524849"/>
            <a:chOff x="0" y="0"/>
            <a:chExt cx="812800" cy="812800"/>
          </a:xfrm>
        </p:grpSpPr>
        <p:sp>
          <p:nvSpPr>
            <p:cNvPr id="8" name="Freeform 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3884FD"/>
            </a:solidFill>
          </p:spPr>
        </p:sp>
        <p:sp>
          <p:nvSpPr>
            <p:cNvPr id="9" name="TextBox 9"/>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14" name="Group 14"/>
          <p:cNvGrpSpPr/>
          <p:nvPr/>
        </p:nvGrpSpPr>
        <p:grpSpPr>
          <a:xfrm>
            <a:off x="-802520" y="9772650"/>
            <a:ext cx="19893040" cy="1135624"/>
            <a:chOff x="0" y="0"/>
            <a:chExt cx="5239319" cy="299094"/>
          </a:xfrm>
        </p:grpSpPr>
        <p:sp>
          <p:nvSpPr>
            <p:cNvPr id="15" name="Freeform 15"/>
            <p:cNvSpPr/>
            <p:nvPr/>
          </p:nvSpPr>
          <p:spPr>
            <a:xfrm>
              <a:off x="0" y="0"/>
              <a:ext cx="5239319" cy="299094"/>
            </a:xfrm>
            <a:custGeom>
              <a:avLst/>
              <a:gdLst/>
              <a:ahLst/>
              <a:cxnLst/>
              <a:rect l="l" t="t" r="r" b="b"/>
              <a:pathLst>
                <a:path w="5239319" h="299094">
                  <a:moveTo>
                    <a:pt x="0" y="0"/>
                  </a:moveTo>
                  <a:lnTo>
                    <a:pt x="5239319" y="0"/>
                  </a:lnTo>
                  <a:lnTo>
                    <a:pt x="5239319" y="299094"/>
                  </a:lnTo>
                  <a:lnTo>
                    <a:pt x="0" y="299094"/>
                  </a:lnTo>
                  <a:close/>
                </a:path>
              </a:pathLst>
            </a:custGeom>
            <a:solidFill>
              <a:srgbClr val="F8DC52"/>
            </a:solidFill>
          </p:spPr>
        </p:sp>
        <p:sp>
          <p:nvSpPr>
            <p:cNvPr id="16" name="TextBox 16"/>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sp>
        <p:nvSpPr>
          <p:cNvPr id="17" name="TextBox 16"/>
          <p:cNvSpPr txBox="1"/>
          <p:nvPr/>
        </p:nvSpPr>
        <p:spPr>
          <a:xfrm rot="19172439">
            <a:off x="-13918" y="1104094"/>
            <a:ext cx="3246145" cy="769441"/>
          </a:xfrm>
          <a:prstGeom prst="rect">
            <a:avLst/>
          </a:prstGeom>
          <a:noFill/>
        </p:spPr>
        <p:txBody>
          <a:bodyPr wrap="square" rtlCol="0">
            <a:spAutoFit/>
          </a:bodyPr>
          <a:lstStyle/>
          <a:p>
            <a:pPr algn="ctr"/>
            <a:r>
              <a:rPr lang="en-US" sz="4400" b="1" dirty="0" smtClean="0">
                <a:solidFill>
                  <a:schemeClr val="bg1"/>
                </a:solidFill>
                <a:latin typeface="Arial" panose="020B0604020202020204" pitchFamily="34" charset="0"/>
                <a:cs typeface="Arial" panose="020B0604020202020204" pitchFamily="34" charset="0"/>
              </a:rPr>
              <a:t>KẾT LUẬN</a:t>
            </a:r>
            <a:endParaRPr lang="en-US" sz="4400" b="1" dirty="0">
              <a:solidFill>
                <a:schemeClr val="bg1"/>
              </a:solidFill>
              <a:latin typeface="Arial" panose="020B0604020202020204" pitchFamily="34" charset="0"/>
              <a:cs typeface="Arial" panose="020B0604020202020204" pitchFamily="34" charset="0"/>
            </a:endParaRPr>
          </a:p>
        </p:txBody>
      </p:sp>
      <p:sp>
        <p:nvSpPr>
          <p:cNvPr id="18" name="Rectangle 17"/>
          <p:cNvSpPr/>
          <p:nvPr/>
        </p:nvSpPr>
        <p:spPr>
          <a:xfrm>
            <a:off x="3704742" y="1301502"/>
            <a:ext cx="8541121" cy="769441"/>
          </a:xfrm>
          <a:prstGeom prst="rect">
            <a:avLst/>
          </a:prstGeom>
        </p:spPr>
        <p:txBody>
          <a:bodyPr wrap="none">
            <a:spAutoFit/>
          </a:bodyPr>
          <a:lstStyle/>
          <a:p>
            <a:r>
              <a:rPr lang="vi-VN" sz="4400" b="1" dirty="0" smtClean="0">
                <a:solidFill>
                  <a:srgbClr val="C00000"/>
                </a:solidFill>
                <a:latin typeface="Arial" panose="020B0604020202020204" pitchFamily="34" charset="0"/>
                <a:cs typeface="Arial" panose="020B0604020202020204" pitchFamily="34" charset="0"/>
              </a:rPr>
              <a:t>Sơ </a:t>
            </a:r>
            <a:r>
              <a:rPr lang="vi-VN" sz="4400" b="1" dirty="0">
                <a:solidFill>
                  <a:srgbClr val="C00000"/>
                </a:solidFill>
                <a:latin typeface="Arial" panose="020B0604020202020204" pitchFamily="34" charset="0"/>
                <a:cs typeface="Arial" panose="020B0604020202020204" pitchFamily="34" charset="0"/>
              </a:rPr>
              <a:t>lược về đơn thức một biến:</a:t>
            </a:r>
            <a:endParaRPr lang="en-US" sz="4400" b="1" dirty="0">
              <a:solidFill>
                <a:srgbClr val="C00000"/>
              </a:solidFill>
              <a:latin typeface="Arial" panose="020B0604020202020204" pitchFamily="34" charset="0"/>
              <a:cs typeface="Arial" panose="020B0604020202020204" pitchFamily="34" charset="0"/>
            </a:endParaRPr>
          </a:p>
        </p:txBody>
      </p:sp>
      <p:sp>
        <p:nvSpPr>
          <p:cNvPr id="19" name="Rectangle 18"/>
          <p:cNvSpPr/>
          <p:nvPr/>
        </p:nvSpPr>
        <p:spPr>
          <a:xfrm>
            <a:off x="3704742" y="2324100"/>
            <a:ext cx="12801600" cy="3970318"/>
          </a:xfrm>
          <a:prstGeom prst="rect">
            <a:avLst/>
          </a:prstGeom>
        </p:spPr>
        <p:txBody>
          <a:bodyPr wrap="square">
            <a:spAutoFit/>
          </a:bodyPr>
          <a:lstStyle/>
          <a:p>
            <a:pPr algn="just">
              <a:lnSpc>
                <a:spcPct val="150000"/>
              </a:lnSpc>
            </a:pPr>
            <a:r>
              <a:rPr lang="vi-VN" sz="4200" dirty="0">
                <a:solidFill>
                  <a:srgbClr val="0070C0"/>
                </a:solidFill>
                <a:latin typeface="Arial" panose="020B0604020202020204" pitchFamily="34" charset="0"/>
                <a:cs typeface="Arial" panose="020B0604020202020204" pitchFamily="34" charset="0"/>
              </a:rPr>
              <a:t>Đơn thức một biến </a:t>
            </a:r>
            <a:r>
              <a:rPr lang="vi-VN" sz="4200" dirty="0">
                <a:latin typeface="Arial" panose="020B0604020202020204" pitchFamily="34" charset="0"/>
                <a:cs typeface="Arial" panose="020B0604020202020204" pitchFamily="34" charset="0"/>
              </a:rPr>
              <a:t>(</a:t>
            </a:r>
            <a:r>
              <a:rPr lang="vi-VN" sz="4200" dirty="0">
                <a:solidFill>
                  <a:srgbClr val="0070C0"/>
                </a:solidFill>
                <a:latin typeface="Arial" panose="020B0604020202020204" pitchFamily="34" charset="0"/>
                <a:cs typeface="Arial" panose="020B0604020202020204" pitchFamily="34" charset="0"/>
              </a:rPr>
              <a:t>đơn thức</a:t>
            </a:r>
            <a:r>
              <a:rPr lang="vi-VN" sz="4200" dirty="0">
                <a:latin typeface="Arial" panose="020B0604020202020204" pitchFamily="34" charset="0"/>
                <a:cs typeface="Arial" panose="020B0604020202020204" pitchFamily="34" charset="0"/>
              </a:rPr>
              <a:t>) là </a:t>
            </a:r>
            <a:r>
              <a:rPr lang="en-US" sz="4200" dirty="0" err="1" smtClean="0">
                <a:latin typeface="Arial" panose="020B0604020202020204" pitchFamily="34" charset="0"/>
                <a:cs typeface="Arial" panose="020B0604020202020204" pitchFamily="34" charset="0"/>
              </a:rPr>
              <a:t>biểu</a:t>
            </a:r>
            <a:r>
              <a:rPr lang="en-US" sz="4200" dirty="0" smtClean="0">
                <a:latin typeface="Arial" panose="020B0604020202020204" pitchFamily="34" charset="0"/>
                <a:cs typeface="Arial" panose="020B0604020202020204" pitchFamily="34" charset="0"/>
              </a:rPr>
              <a:t> </a:t>
            </a:r>
            <a:r>
              <a:rPr lang="en-US" sz="4200" dirty="0" err="1" smtClean="0">
                <a:latin typeface="Arial" panose="020B0604020202020204" pitchFamily="34" charset="0"/>
                <a:cs typeface="Arial" panose="020B0604020202020204" pitchFamily="34" charset="0"/>
              </a:rPr>
              <a:t>thức</a:t>
            </a:r>
            <a:r>
              <a:rPr lang="en-US" sz="4200" dirty="0" smtClean="0">
                <a:latin typeface="Arial" panose="020B0604020202020204" pitchFamily="34" charset="0"/>
                <a:cs typeface="Arial" panose="020B0604020202020204" pitchFamily="34" charset="0"/>
              </a:rPr>
              <a:t> </a:t>
            </a:r>
            <a:r>
              <a:rPr lang="en-US" sz="4200" dirty="0" err="1" smtClean="0">
                <a:latin typeface="Arial" panose="020B0604020202020204" pitchFamily="34" charset="0"/>
                <a:cs typeface="Arial" panose="020B0604020202020204" pitchFamily="34" charset="0"/>
              </a:rPr>
              <a:t>đại</a:t>
            </a:r>
            <a:r>
              <a:rPr lang="en-US" sz="4200" dirty="0" smtClean="0">
                <a:latin typeface="Arial" panose="020B0604020202020204" pitchFamily="34" charset="0"/>
                <a:cs typeface="Arial" panose="020B0604020202020204" pitchFamily="34" charset="0"/>
              </a:rPr>
              <a:t> </a:t>
            </a:r>
            <a:r>
              <a:rPr lang="en-US" sz="4200" dirty="0" err="1" smtClean="0">
                <a:latin typeface="Arial" panose="020B0604020202020204" pitchFamily="34" charset="0"/>
                <a:cs typeface="Arial" panose="020B0604020202020204" pitchFamily="34" charset="0"/>
              </a:rPr>
              <a:t>số</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có </a:t>
            </a:r>
            <a:r>
              <a:rPr lang="vi-VN" sz="4200" dirty="0">
                <a:latin typeface="Arial" panose="020B0604020202020204" pitchFamily="34" charset="0"/>
                <a:cs typeface="Arial" panose="020B0604020202020204" pitchFamily="34" charset="0"/>
              </a:rPr>
              <a:t>dạng tích của môt số thực với một lũy thừa của biến, trong đó số thực gọi là </a:t>
            </a:r>
            <a:r>
              <a:rPr lang="vi-VN" sz="4200" dirty="0">
                <a:solidFill>
                  <a:srgbClr val="0070C0"/>
                </a:solidFill>
                <a:latin typeface="Arial" panose="020B0604020202020204" pitchFamily="34" charset="0"/>
                <a:cs typeface="Arial" panose="020B0604020202020204" pitchFamily="34" charset="0"/>
              </a:rPr>
              <a:t>hệ số</a:t>
            </a:r>
            <a:r>
              <a:rPr lang="vi-VN" sz="4200" dirty="0">
                <a:latin typeface="Arial" panose="020B0604020202020204" pitchFamily="34" charset="0"/>
                <a:cs typeface="Arial" panose="020B0604020202020204" pitchFamily="34" charset="0"/>
              </a:rPr>
              <a:t>, số mũ của lũy thừa của biến gọi là </a:t>
            </a:r>
            <a:r>
              <a:rPr lang="vi-VN" sz="4200" dirty="0">
                <a:solidFill>
                  <a:srgbClr val="0070C0"/>
                </a:solidFill>
                <a:latin typeface="Arial" panose="020B0604020202020204" pitchFamily="34" charset="0"/>
                <a:cs typeface="Arial" panose="020B0604020202020204" pitchFamily="34" charset="0"/>
              </a:rPr>
              <a:t>bậc</a:t>
            </a:r>
            <a:r>
              <a:rPr lang="vi-VN" sz="4200" dirty="0">
                <a:latin typeface="Arial" panose="020B0604020202020204" pitchFamily="34" charset="0"/>
                <a:cs typeface="Arial" panose="020B0604020202020204" pitchFamily="34" charset="0"/>
              </a:rPr>
              <a:t> của đơn thức. </a:t>
            </a:r>
            <a:endParaRPr lang="en-US" sz="4200" dirty="0">
              <a:latin typeface="Arial" panose="020B0604020202020204" pitchFamily="34" charset="0"/>
              <a:cs typeface="Arial" panose="020B0604020202020204" pitchFamily="34" charset="0"/>
            </a:endParaRPr>
          </a:p>
        </p:txBody>
      </p:sp>
      <p:sp>
        <p:nvSpPr>
          <p:cNvPr id="20" name="Rounded Rectangle 19"/>
          <p:cNvSpPr/>
          <p:nvPr/>
        </p:nvSpPr>
        <p:spPr>
          <a:xfrm>
            <a:off x="3704741" y="6743700"/>
            <a:ext cx="12650549" cy="2438400"/>
          </a:xfrm>
          <a:prstGeom prst="round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50000"/>
              </a:lnSpc>
            </a:pPr>
            <a:r>
              <a:rPr lang="en-US" sz="4200" b="1" dirty="0" smtClean="0">
                <a:solidFill>
                  <a:schemeClr val="tx1"/>
                </a:solidFill>
                <a:latin typeface="Arial" panose="020B0604020202020204" pitchFamily="34" charset="0"/>
                <a:cs typeface="Arial" panose="020B0604020202020204" pitchFamily="34" charset="0"/>
              </a:rPr>
              <a:t>Đ</a:t>
            </a:r>
            <a:r>
              <a:rPr lang="vi-VN" sz="4200" b="1" dirty="0" smtClean="0">
                <a:solidFill>
                  <a:schemeClr val="tx1"/>
                </a:solidFill>
                <a:latin typeface="Arial" panose="020B0604020202020204" pitchFamily="34" charset="0"/>
                <a:cs typeface="Arial" panose="020B0604020202020204" pitchFamily="34" charset="0"/>
              </a:rPr>
              <a:t>ặc </a:t>
            </a:r>
            <a:r>
              <a:rPr lang="vi-VN" sz="4200" b="1" dirty="0">
                <a:solidFill>
                  <a:schemeClr val="tx1"/>
                </a:solidFill>
                <a:latin typeface="Arial" panose="020B0604020202020204" pitchFamily="34" charset="0"/>
                <a:cs typeface="Arial" panose="020B0604020202020204" pitchFamily="34" charset="0"/>
              </a:rPr>
              <a:t>điểm của các đơn thức một biến: </a:t>
            </a:r>
          </a:p>
          <a:p>
            <a:pPr algn="just">
              <a:lnSpc>
                <a:spcPct val="150000"/>
              </a:lnSpc>
            </a:pPr>
            <a:r>
              <a:rPr lang="en-US" sz="4200" dirty="0" smtClean="0">
                <a:solidFill>
                  <a:schemeClr val="tx1"/>
                </a:solidFill>
                <a:latin typeface="Arial" panose="020B0604020202020204" pitchFamily="34" charset="0"/>
                <a:cs typeface="Arial" panose="020B0604020202020204" pitchFamily="34" charset="0"/>
              </a:rPr>
              <a:t>C</a:t>
            </a:r>
            <a:r>
              <a:rPr lang="vi-VN" sz="4200" dirty="0" smtClean="0">
                <a:solidFill>
                  <a:schemeClr val="tx1"/>
                </a:solidFill>
                <a:latin typeface="Arial" panose="020B0604020202020204" pitchFamily="34" charset="0"/>
                <a:cs typeface="Arial" panose="020B0604020202020204" pitchFamily="34" charset="0"/>
              </a:rPr>
              <a:t>ó </a:t>
            </a:r>
            <a:r>
              <a:rPr lang="vi-VN" sz="4200" dirty="0">
                <a:solidFill>
                  <a:schemeClr val="tx1"/>
                </a:solidFill>
                <a:latin typeface="Arial" panose="020B0604020202020204" pitchFamily="34" charset="0"/>
                <a:cs typeface="Arial" panose="020B0604020202020204" pitchFamily="34" charset="0"/>
              </a:rPr>
              <a:t>dạng tích của một số với một lũy thừa của </a:t>
            </a:r>
            <a:r>
              <a:rPr lang="vi-VN" sz="4200" dirty="0" smtClean="0">
                <a:solidFill>
                  <a:schemeClr val="tx1"/>
                </a:solidFill>
                <a:latin typeface="Arial" panose="020B0604020202020204" pitchFamily="34" charset="0"/>
                <a:cs typeface="Arial" panose="020B0604020202020204" pitchFamily="34" charset="0"/>
              </a:rPr>
              <a:t>biến</a:t>
            </a:r>
            <a:r>
              <a:rPr lang="en-US" sz="4200" dirty="0" smtClean="0">
                <a:solidFill>
                  <a:schemeClr val="tx1"/>
                </a:solidFill>
                <a:latin typeface="Arial" panose="020B0604020202020204" pitchFamily="34" charset="0"/>
                <a:cs typeface="Arial" panose="020B0604020202020204" pitchFamily="34" charset="0"/>
              </a:rPr>
              <a:t>.</a:t>
            </a:r>
            <a:endParaRPr lang="vi-VN" sz="4200" dirty="0">
              <a:solidFill>
                <a:schemeClr val="tx1"/>
              </a:solidFill>
              <a:latin typeface="Arial" panose="020B0604020202020204" pitchFamily="34" charset="0"/>
              <a:cs typeface="Arial" panose="020B0604020202020204" pitchFamily="34" charset="0"/>
            </a:endParaRPr>
          </a:p>
        </p:txBody>
      </p:sp>
      <p:grpSp>
        <p:nvGrpSpPr>
          <p:cNvPr id="23" name="Group 22"/>
          <p:cNvGrpSpPr/>
          <p:nvPr/>
        </p:nvGrpSpPr>
        <p:grpSpPr>
          <a:xfrm>
            <a:off x="443020" y="5645708"/>
            <a:ext cx="3109937" cy="2855620"/>
            <a:chOff x="443020" y="5667737"/>
            <a:chExt cx="3109937" cy="2855620"/>
          </a:xfrm>
        </p:grpSpPr>
        <p:pic>
          <p:nvPicPr>
            <p:cNvPr id="21" name="Picture 20"/>
            <p:cNvPicPr>
              <a:picLocks noChangeAspect="1"/>
            </p:cNvPicPr>
            <p:nvPr/>
          </p:nvPicPr>
          <p:blipFill>
            <a:blip r:embed="rId4"/>
            <a:stretch>
              <a:fillRect/>
            </a:stretch>
          </p:blipFill>
          <p:spPr>
            <a:xfrm>
              <a:off x="443020" y="5667737"/>
              <a:ext cx="3109937" cy="2855620"/>
            </a:xfrm>
            <a:prstGeom prst="rect">
              <a:avLst/>
            </a:prstGeom>
          </p:spPr>
        </p:pic>
        <p:sp>
          <p:nvSpPr>
            <p:cNvPr id="22" name="TextBox 21"/>
            <p:cNvSpPr txBox="1"/>
            <p:nvPr/>
          </p:nvSpPr>
          <p:spPr>
            <a:xfrm>
              <a:off x="1278910" y="6208152"/>
              <a:ext cx="1644510" cy="1572225"/>
            </a:xfrm>
            <a:prstGeom prst="rect">
              <a:avLst/>
            </a:prstGeom>
            <a:noFill/>
          </p:spPr>
          <p:txBody>
            <a:bodyPr wrap="square" rtlCol="0">
              <a:spAutoFit/>
            </a:bodyPr>
            <a:lstStyle/>
            <a:p>
              <a:pPr algn="ctr">
                <a:lnSpc>
                  <a:spcPct val="120000"/>
                </a:lnSpc>
              </a:pPr>
              <a:r>
                <a:rPr lang="en-US" sz="4200" b="1" dirty="0" err="1" smtClean="0">
                  <a:solidFill>
                    <a:srgbClr val="C00000"/>
                  </a:solidFill>
                  <a:latin typeface="Arial" panose="020B0604020202020204" pitchFamily="34" charset="0"/>
                  <a:cs typeface="Arial" panose="020B0604020202020204" pitchFamily="34" charset="0"/>
                </a:rPr>
                <a:t>Ghi</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nhớ</a:t>
              </a:r>
              <a:endParaRPr lang="en-US" sz="4200" b="1" dirty="0">
                <a:solidFill>
                  <a:srgbClr val="C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3089897"/>
      </p:ext>
    </p:extLst>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500" fill="hold"/>
                                        <p:tgtEl>
                                          <p:spTgt spid="23"/>
                                        </p:tgtEl>
                                        <p:attrNameLst>
                                          <p:attrName>ppt_w</p:attrName>
                                        </p:attrNameLst>
                                      </p:cBhvr>
                                      <p:tavLst>
                                        <p:tav tm="0">
                                          <p:val>
                                            <p:fltVal val="0"/>
                                          </p:val>
                                        </p:tav>
                                        <p:tav tm="100000">
                                          <p:val>
                                            <p:strVal val="#ppt_w"/>
                                          </p:val>
                                        </p:tav>
                                      </p:tavLst>
                                    </p:anim>
                                    <p:anim calcmode="lin" valueType="num">
                                      <p:cBhvr>
                                        <p:cTn id="20" dur="500" fill="hold"/>
                                        <p:tgtEl>
                                          <p:spTgt spid="23"/>
                                        </p:tgtEl>
                                        <p:attrNameLst>
                                          <p:attrName>ppt_h</p:attrName>
                                        </p:attrNameLst>
                                      </p:cBhvr>
                                      <p:tavLst>
                                        <p:tav tm="0">
                                          <p:val>
                                            <p:fltVal val="0"/>
                                          </p:val>
                                        </p:tav>
                                        <p:tav tm="100000">
                                          <p:val>
                                            <p:strVal val="#ppt_h"/>
                                          </p:val>
                                        </p:tav>
                                      </p:tavLst>
                                    </p:anim>
                                    <p:animEffect transition="in" filter="fad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arn(inVertical)">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706600" y="-4152900"/>
            <a:ext cx="6170056" cy="6705600"/>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3FA68"/>
            </a:solidFill>
          </p:spPr>
        </p:sp>
        <p:sp>
          <p:nvSpPr>
            <p:cNvPr id="4" name="TextBox 4"/>
            <p:cNvSpPr txBox="1"/>
            <p:nvPr/>
          </p:nvSpPr>
          <p:spPr>
            <a:xfrm>
              <a:off x="76200" y="9525"/>
              <a:ext cx="660400" cy="727075"/>
            </a:xfrm>
            <a:prstGeom prst="rect">
              <a:avLst/>
            </a:prstGeom>
          </p:spPr>
          <p:txBody>
            <a:bodyPr lIns="50800" tIns="50800" rIns="50800" bIns="50800" rtlCol="0" anchor="ctr"/>
            <a:lstStyle/>
            <a:p>
              <a:pPr algn="ctr">
                <a:lnSpc>
                  <a:spcPts val="3600"/>
                </a:lnSpc>
              </a:pPr>
              <a:endParaRPr/>
            </a:p>
          </p:txBody>
        </p:sp>
      </p:grpSp>
      <p:grpSp>
        <p:nvGrpSpPr>
          <p:cNvPr id="19" name="Group 19"/>
          <p:cNvGrpSpPr/>
          <p:nvPr/>
        </p:nvGrpSpPr>
        <p:grpSpPr>
          <a:xfrm>
            <a:off x="-801456" y="9772650"/>
            <a:ext cx="19890912" cy="1172716"/>
            <a:chOff x="0" y="0"/>
            <a:chExt cx="5238759" cy="308863"/>
          </a:xfrm>
        </p:grpSpPr>
        <p:sp>
          <p:nvSpPr>
            <p:cNvPr id="20" name="Freeform 20"/>
            <p:cNvSpPr/>
            <p:nvPr/>
          </p:nvSpPr>
          <p:spPr>
            <a:xfrm>
              <a:off x="0" y="0"/>
              <a:ext cx="5238759" cy="308863"/>
            </a:xfrm>
            <a:custGeom>
              <a:avLst/>
              <a:gdLst/>
              <a:ahLst/>
              <a:cxnLst/>
              <a:rect l="l" t="t" r="r" b="b"/>
              <a:pathLst>
                <a:path w="5238759" h="308863">
                  <a:moveTo>
                    <a:pt x="0" y="0"/>
                  </a:moveTo>
                  <a:lnTo>
                    <a:pt x="5238759" y="0"/>
                  </a:lnTo>
                  <a:lnTo>
                    <a:pt x="5238759" y="308863"/>
                  </a:lnTo>
                  <a:lnTo>
                    <a:pt x="0" y="308863"/>
                  </a:lnTo>
                  <a:close/>
                </a:path>
              </a:pathLst>
            </a:custGeom>
            <a:solidFill>
              <a:srgbClr val="F8DC52"/>
            </a:solidFill>
          </p:spPr>
        </p:sp>
        <p:sp>
          <p:nvSpPr>
            <p:cNvPr id="21" name="TextBox 21"/>
            <p:cNvSpPr txBox="1"/>
            <p:nvPr/>
          </p:nvSpPr>
          <p:spPr>
            <a:xfrm>
              <a:off x="0" y="-66675"/>
              <a:ext cx="812800" cy="879475"/>
            </a:xfrm>
            <a:prstGeom prst="rect">
              <a:avLst/>
            </a:prstGeom>
          </p:spPr>
          <p:txBody>
            <a:bodyPr lIns="50800" tIns="50800" rIns="50800" bIns="50800" rtlCol="0" anchor="ctr"/>
            <a:lstStyle/>
            <a:p>
              <a:pPr algn="ctr">
                <a:lnSpc>
                  <a:spcPts val="3600"/>
                </a:lnSpc>
              </a:pPr>
              <a:endParaRPr/>
            </a:p>
          </p:txBody>
        </p:sp>
      </p:grpSp>
      <p:sp>
        <p:nvSpPr>
          <p:cNvPr id="22" name="TextBox 21"/>
          <p:cNvSpPr txBox="1"/>
          <p:nvPr/>
        </p:nvSpPr>
        <p:spPr>
          <a:xfrm>
            <a:off x="16025169" y="723900"/>
            <a:ext cx="1752600" cy="769441"/>
          </a:xfrm>
          <a:prstGeom prst="rect">
            <a:avLst/>
          </a:prstGeom>
          <a:noFill/>
        </p:spPr>
        <p:txBody>
          <a:bodyPr wrap="square" rtlCol="0">
            <a:spAutoFit/>
          </a:bodyPr>
          <a:lstStyle/>
          <a:p>
            <a:r>
              <a:rPr lang="en-US" sz="4400" b="1" dirty="0" err="1" smtClean="0">
                <a:latin typeface="Arial" panose="020B0604020202020204" pitchFamily="34" charset="0"/>
                <a:cs typeface="Arial" panose="020B0604020202020204" pitchFamily="34" charset="0"/>
              </a:rPr>
              <a:t>Ví</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dụ</a:t>
            </a:r>
            <a:endParaRPr lang="en-US" sz="4400" b="1" dirty="0">
              <a:latin typeface="Arial" panose="020B0604020202020204" pitchFamily="34" charset="0"/>
              <a:cs typeface="Arial" panose="020B0604020202020204" pitchFamily="34" charset="0"/>
            </a:endParaRPr>
          </a:p>
        </p:txBody>
      </p:sp>
      <p:sp>
        <p:nvSpPr>
          <p:cNvPr id="23" name="Rectangle 22"/>
          <p:cNvSpPr/>
          <p:nvPr/>
        </p:nvSpPr>
        <p:spPr>
          <a:xfrm>
            <a:off x="1295400" y="521375"/>
            <a:ext cx="12614880" cy="2031325"/>
          </a:xfrm>
          <a:prstGeom prst="rect">
            <a:avLst/>
          </a:prstGeom>
        </p:spPr>
        <p:txBody>
          <a:bodyPr wrap="square">
            <a:spAutoFit/>
          </a:bodyPr>
          <a:lstStyle/>
          <a:p>
            <a:pPr marL="571500" indent="-571500" algn="just">
              <a:lnSpc>
                <a:spcPct val="150000"/>
              </a:lnSpc>
              <a:spcBef>
                <a:spcPts val="600"/>
              </a:spcBef>
              <a:spcAft>
                <a:spcPts val="600"/>
              </a:spcAft>
              <a:buFont typeface="Arial" panose="020B0604020202020204" pitchFamily="34" charset="0"/>
              <a:buChar char="•"/>
            </a:pPr>
            <a:r>
              <a:rPr lang="nl-NL" sz="4400" dirty="0">
                <a:latin typeface="Arial" panose="020B0604020202020204" pitchFamily="34" charset="0"/>
                <a:ea typeface="Calibri" panose="020F0502020204030204" pitchFamily="34" charset="0"/>
                <a:cs typeface="Arial" panose="020B0604020202020204" pitchFamily="34" charset="0"/>
              </a:rPr>
              <a:t>Biểu thức 4x</a:t>
            </a:r>
            <a:r>
              <a:rPr lang="nl-NL" sz="4400" baseline="30000" dirty="0">
                <a:latin typeface="Arial" panose="020B0604020202020204" pitchFamily="34" charset="0"/>
                <a:ea typeface="Calibri" panose="020F0502020204030204" pitchFamily="34" charset="0"/>
                <a:cs typeface="Arial" panose="020B0604020202020204" pitchFamily="34" charset="0"/>
              </a:rPr>
              <a:t>3</a:t>
            </a:r>
            <a:r>
              <a:rPr lang="nl-NL" sz="4400" dirty="0">
                <a:latin typeface="Arial" panose="020B0604020202020204" pitchFamily="34" charset="0"/>
                <a:ea typeface="Calibri" panose="020F0502020204030204" pitchFamily="34" charset="0"/>
                <a:cs typeface="Arial" panose="020B0604020202020204" pitchFamily="34" charset="0"/>
              </a:rPr>
              <a:t> là một đơn thức, trong đó 4 là hệ số, số mũ 3 của x là</a:t>
            </a:r>
            <a:r>
              <a:rPr lang="nl-NL" sz="4400" dirty="0">
                <a:solidFill>
                  <a:srgbClr val="0070C0"/>
                </a:solidFill>
                <a:latin typeface="Arial" panose="020B0604020202020204" pitchFamily="34" charset="0"/>
                <a:ea typeface="Calibri" panose="020F0502020204030204" pitchFamily="34" charset="0"/>
                <a:cs typeface="Arial" panose="020B0604020202020204" pitchFamily="34" charset="0"/>
              </a:rPr>
              <a:t> bậc </a:t>
            </a:r>
            <a:r>
              <a:rPr lang="nl-NL" sz="4400" dirty="0">
                <a:latin typeface="Arial" panose="020B0604020202020204" pitchFamily="34" charset="0"/>
                <a:ea typeface="Calibri" panose="020F0502020204030204" pitchFamily="34" charset="0"/>
                <a:cs typeface="Arial" panose="020B0604020202020204" pitchFamily="34" charset="0"/>
              </a:rPr>
              <a:t>của đơn thức đó.</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4" name="TextBox 23"/>
          <p:cNvSpPr txBox="1"/>
          <p:nvPr/>
        </p:nvSpPr>
        <p:spPr>
          <a:xfrm>
            <a:off x="8128476" y="3427625"/>
            <a:ext cx="1836480" cy="1323439"/>
          </a:xfrm>
          <a:prstGeom prst="rect">
            <a:avLst/>
          </a:prstGeom>
          <a:noFill/>
        </p:spPr>
        <p:txBody>
          <a:bodyPr wrap="square" rtlCol="0">
            <a:spAutoFit/>
          </a:bodyPr>
          <a:lstStyle/>
          <a:p>
            <a:r>
              <a:rPr lang="en-US" sz="8000" b="1" dirty="0" smtClean="0">
                <a:solidFill>
                  <a:srgbClr val="0070C0"/>
                </a:solidFill>
                <a:latin typeface="Arial" panose="020B0604020202020204" pitchFamily="34" charset="0"/>
                <a:cs typeface="Arial" panose="020B0604020202020204" pitchFamily="34" charset="0"/>
              </a:rPr>
              <a:t>4</a:t>
            </a:r>
            <a:r>
              <a:rPr lang="en-US" sz="8000" b="1" dirty="0" smtClean="0">
                <a:latin typeface="Arial" panose="020B0604020202020204" pitchFamily="34" charset="0"/>
                <a:cs typeface="Arial" panose="020B0604020202020204" pitchFamily="34" charset="0"/>
              </a:rPr>
              <a:t>x</a:t>
            </a:r>
            <a:r>
              <a:rPr lang="en-US" sz="8000" b="1" baseline="30000" dirty="0" smtClean="0">
                <a:solidFill>
                  <a:srgbClr val="FF0000"/>
                </a:solidFill>
                <a:latin typeface="Arial" panose="020B0604020202020204" pitchFamily="34" charset="0"/>
                <a:cs typeface="Arial" panose="020B0604020202020204" pitchFamily="34" charset="0"/>
              </a:rPr>
              <a:t>3</a:t>
            </a:r>
            <a:endParaRPr lang="en-US" sz="8000" b="1" dirty="0">
              <a:solidFill>
                <a:srgbClr val="FF0000"/>
              </a:solidFill>
              <a:latin typeface="Arial" panose="020B0604020202020204" pitchFamily="34" charset="0"/>
              <a:cs typeface="Arial" panose="020B0604020202020204" pitchFamily="34" charset="0"/>
            </a:endParaRPr>
          </a:p>
        </p:txBody>
      </p:sp>
      <p:sp>
        <p:nvSpPr>
          <p:cNvPr id="25" name="TextBox 24"/>
          <p:cNvSpPr txBox="1"/>
          <p:nvPr/>
        </p:nvSpPr>
        <p:spPr>
          <a:xfrm>
            <a:off x="6208265" y="2805857"/>
            <a:ext cx="1752600" cy="769441"/>
          </a:xfrm>
          <a:prstGeom prst="rect">
            <a:avLst/>
          </a:prstGeom>
          <a:noFill/>
        </p:spPr>
        <p:txBody>
          <a:bodyPr wrap="square" rtlCol="0">
            <a:spAutoFit/>
          </a:bodyPr>
          <a:lstStyle/>
          <a:p>
            <a:r>
              <a:rPr lang="en-US" sz="4400" dirty="0" err="1" smtClean="0">
                <a:latin typeface="Arial" panose="020B0604020202020204" pitchFamily="34" charset="0"/>
                <a:cs typeface="Arial" panose="020B0604020202020204" pitchFamily="34" charset="0"/>
              </a:rPr>
              <a:t>Hệ</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số</a:t>
            </a:r>
            <a:endParaRPr lang="en-US" sz="4400" dirty="0">
              <a:latin typeface="Arial" panose="020B0604020202020204" pitchFamily="34" charset="0"/>
              <a:cs typeface="Arial" panose="020B0604020202020204" pitchFamily="34" charset="0"/>
            </a:endParaRPr>
          </a:p>
        </p:txBody>
      </p:sp>
      <p:cxnSp>
        <p:nvCxnSpPr>
          <p:cNvPr id="27" name="Straight Arrow Connector 26"/>
          <p:cNvCxnSpPr>
            <a:stCxn id="25" idx="2"/>
            <a:endCxn id="24" idx="1"/>
          </p:cNvCxnSpPr>
          <p:nvPr/>
        </p:nvCxnSpPr>
        <p:spPr>
          <a:xfrm>
            <a:off x="7084565" y="3575298"/>
            <a:ext cx="1043911" cy="514047"/>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0515600" y="2805857"/>
            <a:ext cx="1464960" cy="769441"/>
          </a:xfrm>
          <a:prstGeom prst="rect">
            <a:avLst/>
          </a:prstGeom>
          <a:noFill/>
        </p:spPr>
        <p:txBody>
          <a:bodyPr wrap="square" rtlCol="0">
            <a:spAutoFit/>
          </a:bodyPr>
          <a:lstStyle/>
          <a:p>
            <a:pPr algn="ctr"/>
            <a:r>
              <a:rPr lang="en-US" sz="4400" dirty="0" err="1" smtClean="0">
                <a:latin typeface="Arial" panose="020B0604020202020204" pitchFamily="34" charset="0"/>
                <a:cs typeface="Arial" panose="020B0604020202020204" pitchFamily="34" charset="0"/>
              </a:rPr>
              <a:t>Bậc</a:t>
            </a:r>
            <a:endParaRPr lang="en-US" sz="4400" dirty="0">
              <a:latin typeface="Arial" panose="020B0604020202020204" pitchFamily="34" charset="0"/>
              <a:cs typeface="Arial" panose="020B0604020202020204" pitchFamily="34" charset="0"/>
            </a:endParaRPr>
          </a:p>
        </p:txBody>
      </p:sp>
      <p:cxnSp>
        <p:nvCxnSpPr>
          <p:cNvPr id="29" name="Straight Arrow Connector 28"/>
          <p:cNvCxnSpPr/>
          <p:nvPr/>
        </p:nvCxnSpPr>
        <p:spPr>
          <a:xfrm flipH="1">
            <a:off x="9721824" y="3357533"/>
            <a:ext cx="793776" cy="43553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1295400" y="4718045"/>
            <a:ext cx="15240000" cy="2123658"/>
          </a:xfrm>
          <a:prstGeom prst="rect">
            <a:avLst/>
          </a:prstGeom>
        </p:spPr>
        <p:txBody>
          <a:bodyPr wrap="square">
            <a:spAutoFit/>
          </a:bodyPr>
          <a:lstStyle/>
          <a:p>
            <a:pPr marL="571500" indent="-571500">
              <a:lnSpc>
                <a:spcPct val="150000"/>
              </a:lnSpc>
              <a:buFont typeface="Arial" panose="020B0604020202020204" pitchFamily="34" charset="0"/>
              <a:buChar char="•"/>
            </a:pPr>
            <a:r>
              <a:rPr lang="vi-VN" sz="4400" dirty="0" smtClean="0">
                <a:latin typeface="Arial" panose="020B0604020202020204" pitchFamily="34" charset="0"/>
                <a:cs typeface="Arial" panose="020B0604020202020204" pitchFamily="34" charset="0"/>
              </a:rPr>
              <a:t>Đơn </a:t>
            </a:r>
            <a:r>
              <a:rPr lang="vi-VN" sz="4400" dirty="0">
                <a:latin typeface="Arial" panose="020B0604020202020204" pitchFamily="34" charset="0"/>
                <a:cs typeface="Arial" panose="020B0604020202020204" pitchFamily="34" charset="0"/>
              </a:rPr>
              <a:t>thức -0,5x có hệ số là -0,5 và có bậc là 1 (vì x = </a:t>
            </a:r>
            <a:r>
              <a:rPr lang="vi-VN" sz="4400" dirty="0" smtClean="0">
                <a:latin typeface="Arial" panose="020B0604020202020204" pitchFamily="34" charset="0"/>
                <a:cs typeface="Arial" panose="020B0604020202020204" pitchFamily="34" charset="0"/>
              </a:rPr>
              <a:t>x</a:t>
            </a:r>
            <a:r>
              <a:rPr lang="en-US" sz="4400" baseline="30000" dirty="0" smtClean="0">
                <a:latin typeface="Arial" panose="020B0604020202020204" pitchFamily="34" charset="0"/>
                <a:cs typeface="Arial" panose="020B0604020202020204" pitchFamily="34" charset="0"/>
              </a:rPr>
              <a:t>1</a:t>
            </a:r>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a:p>
            <a:pPr marL="571500" indent="-571500">
              <a:lnSpc>
                <a:spcPct val="150000"/>
              </a:lnSpc>
              <a:buFont typeface="Arial" panose="020B0604020202020204" pitchFamily="34" charset="0"/>
              <a:buChar char="•"/>
            </a:pPr>
            <a:r>
              <a:rPr lang="vi-VN" sz="4400" dirty="0" smtClean="0">
                <a:latin typeface="Arial" panose="020B0604020202020204" pitchFamily="34" charset="0"/>
                <a:cs typeface="Arial" panose="020B0604020202020204" pitchFamily="34" charset="0"/>
              </a:rPr>
              <a:t>Một </a:t>
            </a:r>
            <a:r>
              <a:rPr lang="vi-VN" sz="4400" dirty="0">
                <a:latin typeface="Arial" panose="020B0604020202020204" pitchFamily="34" charset="0"/>
                <a:cs typeface="Arial" panose="020B0604020202020204" pitchFamily="34" charset="0"/>
              </a:rPr>
              <a:t>số khác 0 là một đơn thức bậc 0.</a:t>
            </a:r>
          </a:p>
        </p:txBody>
      </p:sp>
      <p:sp>
        <p:nvSpPr>
          <p:cNvPr id="36" name="Rectangle 35"/>
          <p:cNvSpPr/>
          <p:nvPr/>
        </p:nvSpPr>
        <p:spPr>
          <a:xfrm>
            <a:off x="4191000" y="7094860"/>
            <a:ext cx="11834169" cy="2123658"/>
          </a:xfrm>
          <a:prstGeom prst="rect">
            <a:avLst/>
          </a:prstGeom>
        </p:spPr>
        <p:txBody>
          <a:bodyPr wrap="square">
            <a:spAutoFit/>
          </a:bodyPr>
          <a:lstStyle/>
          <a:p>
            <a:pPr algn="just">
              <a:lnSpc>
                <a:spcPct val="150000"/>
              </a:lnSpc>
            </a:pPr>
            <a:r>
              <a:rPr lang="en-US" sz="4400" i="1" dirty="0" err="1" smtClean="0">
                <a:solidFill>
                  <a:srgbClr val="002060"/>
                </a:solidFill>
                <a:latin typeface="Arial" panose="020B0604020202020204" pitchFamily="34" charset="0"/>
                <a:cs typeface="Arial" panose="020B0604020202020204" pitchFamily="34" charset="0"/>
              </a:rPr>
              <a:t>Em</a:t>
            </a:r>
            <a:r>
              <a:rPr lang="en-US" sz="4400" i="1" dirty="0" smtClean="0">
                <a:solidFill>
                  <a:srgbClr val="002060"/>
                </a:solidFill>
                <a:latin typeface="Arial" panose="020B0604020202020204" pitchFamily="34" charset="0"/>
                <a:cs typeface="Arial" panose="020B0604020202020204" pitchFamily="34" charset="0"/>
              </a:rPr>
              <a:t> </a:t>
            </a:r>
            <a:r>
              <a:rPr lang="en-US" sz="4400" i="1" dirty="0" err="1" smtClean="0">
                <a:solidFill>
                  <a:srgbClr val="002060"/>
                </a:solidFill>
                <a:latin typeface="Arial" panose="020B0604020202020204" pitchFamily="34" charset="0"/>
                <a:cs typeface="Arial" panose="020B0604020202020204" pitchFamily="34" charset="0"/>
              </a:rPr>
              <a:t>hãy</a:t>
            </a:r>
            <a:r>
              <a:rPr lang="en-US" sz="4400" i="1" dirty="0" smtClean="0">
                <a:solidFill>
                  <a:srgbClr val="002060"/>
                </a:solidFill>
                <a:latin typeface="Arial" panose="020B0604020202020204" pitchFamily="34" charset="0"/>
                <a:cs typeface="Arial" panose="020B0604020202020204" pitchFamily="34" charset="0"/>
              </a:rPr>
              <a:t> </a:t>
            </a:r>
            <a:r>
              <a:rPr lang="vi-VN" sz="4400" i="1" dirty="0" smtClean="0">
                <a:solidFill>
                  <a:srgbClr val="002060"/>
                </a:solidFill>
                <a:latin typeface="Arial" panose="020B0604020202020204" pitchFamily="34" charset="0"/>
                <a:cs typeface="Arial" panose="020B0604020202020204" pitchFamily="34" charset="0"/>
              </a:rPr>
              <a:t>lấy </a:t>
            </a:r>
            <a:r>
              <a:rPr lang="vi-VN" sz="4400" i="1" dirty="0">
                <a:solidFill>
                  <a:srgbClr val="002060"/>
                </a:solidFill>
                <a:latin typeface="Arial" panose="020B0604020202020204" pitchFamily="34" charset="0"/>
                <a:cs typeface="Arial" panose="020B0604020202020204" pitchFamily="34" charset="0"/>
              </a:rPr>
              <a:t>ví dụ, sau đó chỉ ra bậc và hệ số của đơn thức đó.</a:t>
            </a:r>
            <a:endParaRPr lang="en-US" sz="4400" i="1" dirty="0">
              <a:solidFill>
                <a:srgbClr val="002060"/>
              </a:solidFill>
              <a:latin typeface="Arial" panose="020B0604020202020204" pitchFamily="34" charset="0"/>
              <a:cs typeface="Arial" panose="020B0604020202020204" pitchFamily="34" charset="0"/>
            </a:endParaRPr>
          </a:p>
        </p:txBody>
      </p:sp>
      <p:pic>
        <p:nvPicPr>
          <p:cNvPr id="37" name="Picture 36"/>
          <p:cNvPicPr>
            <a:picLocks noChangeAspect="1"/>
          </p:cNvPicPr>
          <p:nvPr/>
        </p:nvPicPr>
        <p:blipFill>
          <a:blip r:embed="rId2"/>
          <a:stretch>
            <a:fillRect/>
          </a:stretch>
        </p:blipFill>
        <p:spPr>
          <a:xfrm>
            <a:off x="1524000" y="7029605"/>
            <a:ext cx="2057400" cy="3329403"/>
          </a:xfrm>
          <a:prstGeom prst="rect">
            <a:avLst/>
          </a:prstGeom>
        </p:spPr>
      </p:pic>
      <p:pic>
        <p:nvPicPr>
          <p:cNvPr id="38" name="Picture 37"/>
          <p:cNvPicPr>
            <a:picLocks noChangeAspect="1"/>
          </p:cNvPicPr>
          <p:nvPr/>
        </p:nvPicPr>
        <p:blipFill>
          <a:blip r:embed="rId3"/>
          <a:stretch>
            <a:fillRect/>
          </a:stretch>
        </p:blipFill>
        <p:spPr>
          <a:xfrm>
            <a:off x="14935200" y="8400387"/>
            <a:ext cx="2524578" cy="148722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22" presetClass="entr" presetSubtype="8" fill="hold"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22" presetClass="entr" presetSubtype="1"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up)">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33">
                                            <p:txEl>
                                              <p:pRg st="0" end="0"/>
                                            </p:txEl>
                                          </p:spTgt>
                                        </p:tgtEl>
                                        <p:attrNameLst>
                                          <p:attrName>style.visibility</p:attrName>
                                        </p:attrNameLst>
                                      </p:cBhvr>
                                      <p:to>
                                        <p:strVal val="visible"/>
                                      </p:to>
                                    </p:set>
                                    <p:anim calcmode="lin" valueType="num">
                                      <p:cBhvr additive="base">
                                        <p:cTn id="35" dur="500"/>
                                        <p:tgtEl>
                                          <p:spTgt spid="33">
                                            <p:txEl>
                                              <p:pRg st="0" end="0"/>
                                            </p:txEl>
                                          </p:spTgt>
                                        </p:tgtEl>
                                        <p:attrNameLst>
                                          <p:attrName>ppt_y</p:attrName>
                                        </p:attrNameLst>
                                      </p:cBhvr>
                                      <p:tavLst>
                                        <p:tav tm="0">
                                          <p:val>
                                            <p:strVal val="#ppt_y+#ppt_h*1.125000"/>
                                          </p:val>
                                        </p:tav>
                                        <p:tav tm="100000">
                                          <p:val>
                                            <p:strVal val="#ppt_y"/>
                                          </p:val>
                                        </p:tav>
                                      </p:tavLst>
                                    </p:anim>
                                    <p:animEffect transition="in" filter="wipe(up)">
                                      <p:cBhvr>
                                        <p:cTn id="36" dur="500"/>
                                        <p:tgtEl>
                                          <p:spTgt spid="33">
                                            <p:txEl>
                                              <p:pRg st="0" end="0"/>
                                            </p:txEl>
                                          </p:spTgt>
                                        </p:tgtEl>
                                      </p:cBhvr>
                                    </p:animEffect>
                                  </p:childTnLst>
                                </p:cTn>
                              </p:par>
                              <p:par>
                                <p:cTn id="37" presetID="12" presetClass="entr" presetSubtype="4" fill="hold" nodeType="withEffect">
                                  <p:stCondLst>
                                    <p:cond delay="0"/>
                                  </p:stCondLst>
                                  <p:childTnLst>
                                    <p:set>
                                      <p:cBhvr>
                                        <p:cTn id="38" dur="1" fill="hold">
                                          <p:stCondLst>
                                            <p:cond delay="0"/>
                                          </p:stCondLst>
                                        </p:cTn>
                                        <p:tgtEl>
                                          <p:spTgt spid="33">
                                            <p:txEl>
                                              <p:pRg st="1" end="1"/>
                                            </p:txEl>
                                          </p:spTgt>
                                        </p:tgtEl>
                                        <p:attrNameLst>
                                          <p:attrName>style.visibility</p:attrName>
                                        </p:attrNameLst>
                                      </p:cBhvr>
                                      <p:to>
                                        <p:strVal val="visible"/>
                                      </p:to>
                                    </p:set>
                                    <p:anim calcmode="lin" valueType="num">
                                      <p:cBhvr additive="base">
                                        <p:cTn id="39" dur="500"/>
                                        <p:tgtEl>
                                          <p:spTgt spid="33">
                                            <p:txEl>
                                              <p:pRg st="1" end="1"/>
                                            </p:txEl>
                                          </p:spTgt>
                                        </p:tgtEl>
                                        <p:attrNameLst>
                                          <p:attrName>ppt_y</p:attrName>
                                        </p:attrNameLst>
                                      </p:cBhvr>
                                      <p:tavLst>
                                        <p:tav tm="0">
                                          <p:val>
                                            <p:strVal val="#ppt_y+#ppt_h*1.125000"/>
                                          </p:val>
                                        </p:tav>
                                        <p:tav tm="100000">
                                          <p:val>
                                            <p:strVal val="#ppt_y"/>
                                          </p:val>
                                        </p:tav>
                                      </p:tavLst>
                                    </p:anim>
                                    <p:animEffect transition="in" filter="wipe(up)">
                                      <p:cBhvr>
                                        <p:cTn id="40" dur="500"/>
                                        <p:tgtEl>
                                          <p:spTgt spid="33">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fade">
                                      <p:cBhvr>
                                        <p:cTn id="45" dur="500"/>
                                        <p:tgtEl>
                                          <p:spTgt spid="3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wipe(left)">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8" grpId="0"/>
      <p:bldP spid="3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656</TotalTime>
  <Words>3643</Words>
  <Application>Microsoft Office PowerPoint</Application>
  <PresentationFormat>Custom</PresentationFormat>
  <Paragraphs>383</Paragraphs>
  <Slides>60</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60</vt:i4>
      </vt:variant>
    </vt:vector>
  </HeadingPairs>
  <TitlesOfParts>
    <vt:vector size="70" baseType="lpstr">
      <vt:lpstr>Arial</vt:lpstr>
      <vt:lpstr>Symbol</vt:lpstr>
      <vt:lpstr>Cambria Math</vt:lpstr>
      <vt:lpstr>Calibri Light</vt:lpstr>
      <vt:lpstr>Calibri</vt:lpstr>
      <vt:lpstr>Times New Roman</vt:lpstr>
      <vt:lpstr>Wingdings</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account</cp:lastModifiedBy>
  <cp:revision>1</cp:revision>
  <dcterms:created xsi:type="dcterms:W3CDTF">2006-08-16T00:00:00Z</dcterms:created>
  <dcterms:modified xsi:type="dcterms:W3CDTF">2023-02-19T14:03:29Z</dcterms:modified>
  <dc:identifier>DAFUQKRqUj0</dc:identifier>
</cp:coreProperties>
</file>