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8" r:id="rId2"/>
    <p:sldId id="272" r:id="rId3"/>
    <p:sldId id="256" r:id="rId4"/>
    <p:sldId id="257" r:id="rId5"/>
    <p:sldId id="259" r:id="rId6"/>
    <p:sldId id="273" r:id="rId7"/>
    <p:sldId id="274" r:id="rId8"/>
    <p:sldId id="275" r:id="rId9"/>
    <p:sldId id="276" r:id="rId10"/>
    <p:sldId id="277" r:id="rId11"/>
    <p:sldId id="260" r:id="rId12"/>
    <p:sldId id="261" r:id="rId13"/>
    <p:sldId id="278" r:id="rId14"/>
    <p:sldId id="264" r:id="rId15"/>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Dancing Script" panose="03080600040507000D00" pitchFamily="66" charset="77"/>
      <p:regular r:id="rId21"/>
    </p:embeddedFont>
    <p:embeddedFont>
      <p:font typeface="Roboto Mono Regular"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43" autoAdjust="0"/>
  </p:normalViewPr>
  <p:slideViewPr>
    <p:cSldViewPr>
      <p:cViewPr varScale="1">
        <p:scale>
          <a:sx n="60" d="100"/>
          <a:sy n="60" d="100"/>
        </p:scale>
        <p:origin x="200" y="6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48EA7-92BD-FB47-951B-CC98CDE7DFBA}" type="datetimeFigureOut">
              <a:rPr lang="en-VN" smtClean="0"/>
              <a:t>7/17/22</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78DAF2-0C67-454D-8262-A1053E10B82A}" type="slidenum">
              <a:rPr lang="en-VN" smtClean="0"/>
              <a:t>‹#›</a:t>
            </a:fld>
            <a:endParaRPr lang="en-VN"/>
          </a:p>
        </p:txBody>
      </p:sp>
    </p:spTree>
    <p:extLst>
      <p:ext uri="{BB962C8B-B14F-4D97-AF65-F5344CB8AC3E}">
        <p14:creationId xmlns:p14="http://schemas.microsoft.com/office/powerpoint/2010/main" val="4212290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5</a:t>
            </a:fld>
            <a:endParaRPr lang="en-VN"/>
          </a:p>
        </p:txBody>
      </p:sp>
    </p:spTree>
    <p:extLst>
      <p:ext uri="{BB962C8B-B14F-4D97-AF65-F5344CB8AC3E}">
        <p14:creationId xmlns:p14="http://schemas.microsoft.com/office/powerpoint/2010/main" val="2134490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6</a:t>
            </a:fld>
            <a:endParaRPr lang="en-VN"/>
          </a:p>
        </p:txBody>
      </p:sp>
    </p:spTree>
    <p:extLst>
      <p:ext uri="{BB962C8B-B14F-4D97-AF65-F5344CB8AC3E}">
        <p14:creationId xmlns:p14="http://schemas.microsoft.com/office/powerpoint/2010/main" val="3934178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7</a:t>
            </a:fld>
            <a:endParaRPr lang="en-VN"/>
          </a:p>
        </p:txBody>
      </p:sp>
    </p:spTree>
    <p:extLst>
      <p:ext uri="{BB962C8B-B14F-4D97-AF65-F5344CB8AC3E}">
        <p14:creationId xmlns:p14="http://schemas.microsoft.com/office/powerpoint/2010/main" val="2266462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8</a:t>
            </a:fld>
            <a:endParaRPr lang="en-VN"/>
          </a:p>
        </p:txBody>
      </p:sp>
    </p:spTree>
    <p:extLst>
      <p:ext uri="{BB962C8B-B14F-4D97-AF65-F5344CB8AC3E}">
        <p14:creationId xmlns:p14="http://schemas.microsoft.com/office/powerpoint/2010/main" val="3726000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9</a:t>
            </a:fld>
            <a:endParaRPr lang="en-VN"/>
          </a:p>
        </p:txBody>
      </p:sp>
    </p:spTree>
    <p:extLst>
      <p:ext uri="{BB962C8B-B14F-4D97-AF65-F5344CB8AC3E}">
        <p14:creationId xmlns:p14="http://schemas.microsoft.com/office/powerpoint/2010/main" val="3786691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10</a:t>
            </a:fld>
            <a:endParaRPr lang="en-VN"/>
          </a:p>
        </p:txBody>
      </p:sp>
    </p:spTree>
    <p:extLst>
      <p:ext uri="{BB962C8B-B14F-4D97-AF65-F5344CB8AC3E}">
        <p14:creationId xmlns:p14="http://schemas.microsoft.com/office/powerpoint/2010/main" val="3494763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12</a:t>
            </a:fld>
            <a:endParaRPr lang="en-VN"/>
          </a:p>
        </p:txBody>
      </p:sp>
    </p:spTree>
    <p:extLst>
      <p:ext uri="{BB962C8B-B14F-4D97-AF65-F5344CB8AC3E}">
        <p14:creationId xmlns:p14="http://schemas.microsoft.com/office/powerpoint/2010/main" val="3282902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DF78DAF2-0C67-454D-8262-A1053E10B82A}" type="slidenum">
              <a:rPr lang="en-VN" smtClean="0"/>
              <a:t>13</a:t>
            </a:fld>
            <a:endParaRPr lang="en-VN"/>
          </a:p>
        </p:txBody>
      </p:sp>
    </p:spTree>
    <p:extLst>
      <p:ext uri="{BB962C8B-B14F-4D97-AF65-F5344CB8AC3E}">
        <p14:creationId xmlns:p14="http://schemas.microsoft.com/office/powerpoint/2010/main" val="2878450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8.png"/><Relationship Id="rId9"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3.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3.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4.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tiff"/><Relationship Id="rId5" Type="http://schemas.openxmlformats.org/officeDocument/2006/relationships/image" Target="../media/image4.png"/><Relationship Id="rId10" Type="http://schemas.openxmlformats.org/officeDocument/2006/relationships/image" Target="../media/image10.tiff"/><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2.png"/><Relationship Id="rId7" Type="http://schemas.openxmlformats.org/officeDocument/2006/relationships/image" Target="../media/image7.pn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7.png"/><Relationship Id="rId7"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8.png"/><Relationship Id="rId4" Type="http://schemas.openxmlformats.org/officeDocument/2006/relationships/image" Target="../media/image17.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7.png"/><Relationship Id="rId7"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8.png"/><Relationship Id="rId4" Type="http://schemas.openxmlformats.org/officeDocument/2006/relationships/image" Target="../media/image17.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notesSlide" Target="../notesSlides/notesSlide4.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490" t="15177" r="-20713" b="29854"/>
          <a:stretch>
            <a:fillRect/>
          </a:stretch>
        </p:blipFill>
        <p:spPr>
          <a:xfrm>
            <a:off x="0" y="0"/>
            <a:ext cx="18288000" cy="10287000"/>
          </a:xfrm>
          <a:prstGeom prst="rect">
            <a:avLst/>
          </a:prstGeom>
        </p:spPr>
      </p:pic>
      <p:grpSp>
        <p:nvGrpSpPr>
          <p:cNvPr id="3" name="Group 3"/>
          <p:cNvGrpSpPr/>
          <p:nvPr/>
        </p:nvGrpSpPr>
        <p:grpSpPr>
          <a:xfrm>
            <a:off x="7335727" y="1927277"/>
            <a:ext cx="7796965" cy="5319219"/>
            <a:chOff x="-3152470" y="-1414754"/>
            <a:chExt cx="10395952" cy="7092290"/>
          </a:xfrm>
        </p:grpSpPr>
        <p:sp>
          <p:nvSpPr>
            <p:cNvPr id="4" name="TextBox 4"/>
            <p:cNvSpPr txBox="1"/>
            <p:nvPr/>
          </p:nvSpPr>
          <p:spPr>
            <a:xfrm>
              <a:off x="-3152470" y="-72328"/>
              <a:ext cx="10395952" cy="5749864"/>
            </a:xfrm>
            <a:prstGeom prst="rect">
              <a:avLst/>
            </a:prstGeom>
          </p:spPr>
          <p:txBody>
            <a:bodyPr wrap="square" lIns="0" tIns="0" rIns="0" bIns="0" rtlCol="0" anchor="t">
              <a:spAutoFit/>
            </a:bodyPr>
            <a:lstStyle/>
            <a:p>
              <a:pPr marL="0" lvl="0" indent="0" algn="ctr">
                <a:lnSpc>
                  <a:spcPts val="8359"/>
                </a:lnSpc>
              </a:pPr>
              <a:r>
                <a:rPr lang="en-US" sz="7599" u="none" dirty="0" err="1">
                  <a:solidFill>
                    <a:srgbClr val="3C3333"/>
                  </a:solidFill>
                  <a:latin typeface="Dancing Script"/>
                </a:rPr>
                <a:t>Năng</a:t>
              </a:r>
              <a:r>
                <a:rPr lang="en-US" sz="7599" u="none" dirty="0">
                  <a:solidFill>
                    <a:srgbClr val="3C3333"/>
                  </a:solidFill>
                  <a:latin typeface="Dancing Script"/>
                </a:rPr>
                <a:t> </a:t>
              </a:r>
              <a:r>
                <a:rPr lang="en-US" sz="7599" u="none" dirty="0" err="1">
                  <a:solidFill>
                    <a:srgbClr val="3C3333"/>
                  </a:solidFill>
                  <a:latin typeface="Dancing Script"/>
                </a:rPr>
                <a:t>lượng</a:t>
              </a:r>
              <a:r>
                <a:rPr lang="en-US" sz="7599" u="none" dirty="0">
                  <a:solidFill>
                    <a:srgbClr val="3C3333"/>
                  </a:solidFill>
                  <a:latin typeface="Dancing Script"/>
                </a:rPr>
                <a:t> </a:t>
              </a:r>
              <a:r>
                <a:rPr lang="en-US" sz="7599" u="none" dirty="0" err="1">
                  <a:solidFill>
                    <a:srgbClr val="3C3333"/>
                  </a:solidFill>
                  <a:latin typeface="Dancing Script"/>
                </a:rPr>
                <a:t>dùng</a:t>
              </a:r>
              <a:r>
                <a:rPr lang="en-US" sz="7599" u="none" dirty="0">
                  <a:solidFill>
                    <a:srgbClr val="3C3333"/>
                  </a:solidFill>
                  <a:latin typeface="Dancing Script"/>
                </a:rPr>
                <a:t> </a:t>
              </a:r>
              <a:r>
                <a:rPr lang="en-US" sz="7599" u="none" dirty="0" err="1">
                  <a:solidFill>
                    <a:srgbClr val="3C3333"/>
                  </a:solidFill>
                  <a:latin typeface="Dancing Script"/>
                </a:rPr>
                <a:t>cho</a:t>
              </a:r>
              <a:r>
                <a:rPr lang="en-US" sz="7599" u="none" dirty="0">
                  <a:solidFill>
                    <a:srgbClr val="3C3333"/>
                  </a:solidFill>
                  <a:latin typeface="Dancing Script"/>
                </a:rPr>
                <a:t> </a:t>
              </a:r>
              <a:r>
                <a:rPr lang="en-US" sz="7599" u="none" dirty="0" err="1">
                  <a:solidFill>
                    <a:srgbClr val="3C3333"/>
                  </a:solidFill>
                  <a:latin typeface="Dancing Script"/>
                </a:rPr>
                <a:t>các</a:t>
              </a:r>
              <a:r>
                <a:rPr lang="en-US" sz="7599" u="none" dirty="0">
                  <a:solidFill>
                    <a:srgbClr val="3C3333"/>
                  </a:solidFill>
                  <a:latin typeface="Dancing Script"/>
                </a:rPr>
                <a:t> </a:t>
              </a:r>
              <a:r>
                <a:rPr lang="en-US" sz="7599" u="none" dirty="0" err="1">
                  <a:solidFill>
                    <a:srgbClr val="3C3333"/>
                  </a:solidFill>
                  <a:latin typeface="Dancing Script"/>
                </a:rPr>
                <a:t>hoạt</a:t>
              </a:r>
              <a:r>
                <a:rPr lang="en-US" sz="7599" u="none" dirty="0">
                  <a:solidFill>
                    <a:srgbClr val="3C3333"/>
                  </a:solidFill>
                  <a:latin typeface="Dancing Script"/>
                </a:rPr>
                <a:t> </a:t>
              </a:r>
              <a:r>
                <a:rPr lang="en-US" sz="7599" u="none" dirty="0" err="1">
                  <a:solidFill>
                    <a:srgbClr val="3C3333"/>
                  </a:solidFill>
                  <a:latin typeface="Dancing Script"/>
                </a:rPr>
                <a:t>động</a:t>
              </a:r>
              <a:r>
                <a:rPr lang="en-US" sz="7599" u="none" dirty="0">
                  <a:solidFill>
                    <a:srgbClr val="3C3333"/>
                  </a:solidFill>
                  <a:latin typeface="Dancing Script"/>
                </a:rPr>
                <a:t> </a:t>
              </a:r>
              <a:r>
                <a:rPr lang="en-US" sz="7599" u="none" dirty="0" err="1">
                  <a:solidFill>
                    <a:srgbClr val="3C3333"/>
                  </a:solidFill>
                  <a:latin typeface="Dancing Script"/>
                </a:rPr>
                <a:t>sống</a:t>
              </a:r>
              <a:r>
                <a:rPr lang="en-US" sz="7599" u="none" dirty="0">
                  <a:solidFill>
                    <a:srgbClr val="3C3333"/>
                  </a:solidFill>
                  <a:latin typeface="Dancing Script"/>
                </a:rPr>
                <a:t> </a:t>
              </a:r>
              <a:r>
                <a:rPr lang="en-US" sz="7599" u="none" dirty="0" err="1">
                  <a:solidFill>
                    <a:srgbClr val="3C3333"/>
                  </a:solidFill>
                  <a:latin typeface="Dancing Script"/>
                </a:rPr>
                <a:t>của</a:t>
              </a:r>
              <a:r>
                <a:rPr lang="en-US" sz="7599" u="none" dirty="0">
                  <a:solidFill>
                    <a:srgbClr val="3C3333"/>
                  </a:solidFill>
                  <a:latin typeface="Dancing Script"/>
                </a:rPr>
                <a:t> </a:t>
              </a:r>
              <a:r>
                <a:rPr lang="en-US" sz="7599" u="none" dirty="0" err="1">
                  <a:solidFill>
                    <a:srgbClr val="3C3333"/>
                  </a:solidFill>
                  <a:latin typeface="Dancing Script"/>
                </a:rPr>
                <a:t>sinh</a:t>
              </a:r>
              <a:r>
                <a:rPr lang="en-US" sz="7599" u="none" dirty="0">
                  <a:solidFill>
                    <a:srgbClr val="3C3333"/>
                  </a:solidFill>
                  <a:latin typeface="Dancing Script"/>
                </a:rPr>
                <a:t> </a:t>
              </a:r>
              <a:r>
                <a:rPr lang="en-US" sz="7599" u="none" dirty="0" err="1">
                  <a:solidFill>
                    <a:srgbClr val="3C3333"/>
                  </a:solidFill>
                  <a:latin typeface="Dancing Script"/>
                </a:rPr>
                <a:t>vật</a:t>
              </a:r>
              <a:r>
                <a:rPr lang="en-US" sz="7599" u="none" dirty="0">
                  <a:solidFill>
                    <a:srgbClr val="3C3333"/>
                  </a:solidFill>
                  <a:latin typeface="Dancing Script"/>
                </a:rPr>
                <a:t> </a:t>
              </a:r>
              <a:r>
                <a:rPr lang="en-US" sz="7599" u="none" dirty="0" err="1">
                  <a:solidFill>
                    <a:srgbClr val="3C3333"/>
                  </a:solidFill>
                  <a:latin typeface="Dancing Script"/>
                </a:rPr>
                <a:t>được</a:t>
              </a:r>
              <a:r>
                <a:rPr lang="en-US" sz="7599" u="none" dirty="0">
                  <a:solidFill>
                    <a:srgbClr val="3C3333"/>
                  </a:solidFill>
                  <a:latin typeface="Dancing Script"/>
                </a:rPr>
                <a:t> </a:t>
              </a:r>
              <a:r>
                <a:rPr lang="en-US" sz="7599" u="none" dirty="0" err="1">
                  <a:solidFill>
                    <a:srgbClr val="3C3333"/>
                  </a:solidFill>
                  <a:latin typeface="Dancing Script"/>
                </a:rPr>
                <a:t>tạo</a:t>
              </a:r>
              <a:r>
                <a:rPr lang="en-US" sz="7599" u="none" dirty="0">
                  <a:solidFill>
                    <a:srgbClr val="3C3333"/>
                  </a:solidFill>
                  <a:latin typeface="Dancing Script"/>
                </a:rPr>
                <a:t> ra </a:t>
              </a:r>
              <a:r>
                <a:rPr lang="en-US" sz="7599" u="none" dirty="0" err="1">
                  <a:solidFill>
                    <a:srgbClr val="3C3333"/>
                  </a:solidFill>
                  <a:latin typeface="Dancing Script"/>
                </a:rPr>
                <a:t>như</a:t>
              </a:r>
              <a:r>
                <a:rPr lang="en-US" sz="7599" u="none" dirty="0">
                  <a:solidFill>
                    <a:srgbClr val="3C3333"/>
                  </a:solidFill>
                  <a:latin typeface="Dancing Script"/>
                </a:rPr>
                <a:t> </a:t>
              </a:r>
              <a:r>
                <a:rPr lang="en-US" sz="7599" u="none" dirty="0" err="1">
                  <a:solidFill>
                    <a:srgbClr val="3C3333"/>
                  </a:solidFill>
                  <a:latin typeface="Dancing Script"/>
                </a:rPr>
                <a:t>thế</a:t>
              </a:r>
              <a:r>
                <a:rPr lang="en-US" sz="7599" u="none" dirty="0">
                  <a:solidFill>
                    <a:srgbClr val="3C3333"/>
                  </a:solidFill>
                  <a:latin typeface="Dancing Script"/>
                </a:rPr>
                <a:t> </a:t>
              </a:r>
              <a:r>
                <a:rPr lang="en-US" sz="7599" u="none" dirty="0" err="1">
                  <a:solidFill>
                    <a:srgbClr val="3C3333"/>
                  </a:solidFill>
                  <a:latin typeface="Dancing Script"/>
                </a:rPr>
                <a:t>nào</a:t>
              </a:r>
              <a:r>
                <a:rPr lang="en-US" sz="7599" u="none" dirty="0">
                  <a:solidFill>
                    <a:srgbClr val="3C3333"/>
                  </a:solidFill>
                  <a:latin typeface="Dancing Script"/>
                </a:rPr>
                <a:t>?</a:t>
              </a:r>
            </a:p>
          </p:txBody>
        </p:sp>
        <p:sp>
          <p:nvSpPr>
            <p:cNvPr id="5" name="TextBox 5"/>
            <p:cNvSpPr txBox="1"/>
            <p:nvPr/>
          </p:nvSpPr>
          <p:spPr>
            <a:xfrm>
              <a:off x="-2720935" y="-1414754"/>
              <a:ext cx="9532881" cy="1118512"/>
            </a:xfrm>
            <a:prstGeom prst="rect">
              <a:avLst/>
            </a:prstGeom>
          </p:spPr>
          <p:txBody>
            <a:bodyPr lIns="0" tIns="0" rIns="0" bIns="0" rtlCol="0" anchor="t">
              <a:spAutoFit/>
            </a:bodyPr>
            <a:lstStyle/>
            <a:p>
              <a:pPr algn="ctr">
                <a:lnSpc>
                  <a:spcPts val="3359"/>
                </a:lnSpc>
              </a:pPr>
              <a:r>
                <a:rPr lang="en-US" sz="2399" dirty="0" err="1">
                  <a:solidFill>
                    <a:srgbClr val="3C3333"/>
                  </a:solidFill>
                  <a:latin typeface="Roboto Mono Regular"/>
                </a:rPr>
                <a:t>Mọi</a:t>
              </a:r>
              <a:r>
                <a:rPr lang="en-US" sz="2399" dirty="0">
                  <a:solidFill>
                    <a:srgbClr val="3C3333"/>
                  </a:solidFill>
                  <a:latin typeface="Roboto Mono Regular"/>
                </a:rPr>
                <a:t> </a:t>
              </a:r>
              <a:r>
                <a:rPr lang="en-US" sz="2399" dirty="0" err="1">
                  <a:solidFill>
                    <a:srgbClr val="3C3333"/>
                  </a:solidFill>
                  <a:latin typeface="Roboto Mono Regular"/>
                </a:rPr>
                <a:t>hoạt</a:t>
              </a:r>
              <a:r>
                <a:rPr lang="en-US" sz="2399" dirty="0">
                  <a:solidFill>
                    <a:srgbClr val="3C3333"/>
                  </a:solidFill>
                  <a:latin typeface="Roboto Mono Regular"/>
                </a:rPr>
                <a:t> </a:t>
              </a:r>
              <a:r>
                <a:rPr lang="en-US" sz="2399" dirty="0" err="1">
                  <a:solidFill>
                    <a:srgbClr val="3C3333"/>
                  </a:solidFill>
                  <a:latin typeface="Roboto Mono Regular"/>
                </a:rPr>
                <a:t>động</a:t>
              </a:r>
              <a:r>
                <a:rPr lang="en-US" sz="2399" dirty="0">
                  <a:solidFill>
                    <a:srgbClr val="3C3333"/>
                  </a:solidFill>
                  <a:latin typeface="Roboto Mono Regular"/>
                </a:rPr>
                <a:t> </a:t>
              </a:r>
              <a:r>
                <a:rPr lang="en-US" sz="2399" dirty="0" err="1">
                  <a:solidFill>
                    <a:srgbClr val="3C3333"/>
                  </a:solidFill>
                  <a:latin typeface="Roboto Mono Regular"/>
                </a:rPr>
                <a:t>sống</a:t>
              </a:r>
              <a:r>
                <a:rPr lang="en-US" sz="2399" dirty="0">
                  <a:solidFill>
                    <a:srgbClr val="3C3333"/>
                  </a:solidFill>
                  <a:latin typeface="Roboto Mono Regular"/>
                </a:rPr>
                <a:t> </a:t>
              </a:r>
              <a:r>
                <a:rPr lang="en-US" sz="2399" dirty="0" err="1">
                  <a:solidFill>
                    <a:srgbClr val="3C3333"/>
                  </a:solidFill>
                  <a:latin typeface="Roboto Mono Regular"/>
                </a:rPr>
                <a:t>của</a:t>
              </a:r>
              <a:r>
                <a:rPr lang="en-US" sz="2399" dirty="0">
                  <a:solidFill>
                    <a:srgbClr val="3C3333"/>
                  </a:solidFill>
                  <a:latin typeface="Roboto Mono Regular"/>
                </a:rPr>
                <a:t> </a:t>
              </a:r>
              <a:r>
                <a:rPr lang="en-US" sz="2399" dirty="0" err="1">
                  <a:solidFill>
                    <a:srgbClr val="3C3333"/>
                  </a:solidFill>
                  <a:latin typeface="Roboto Mono Regular"/>
                </a:rPr>
                <a:t>sinh</a:t>
              </a:r>
              <a:r>
                <a:rPr lang="en-US" sz="2399" dirty="0">
                  <a:solidFill>
                    <a:srgbClr val="3C3333"/>
                  </a:solidFill>
                  <a:latin typeface="Roboto Mono Regular"/>
                </a:rPr>
                <a:t> </a:t>
              </a:r>
              <a:r>
                <a:rPr lang="en-US" sz="2399" dirty="0" err="1">
                  <a:solidFill>
                    <a:srgbClr val="3C3333"/>
                  </a:solidFill>
                  <a:latin typeface="Roboto Mono Regular"/>
                </a:rPr>
                <a:t>vật</a:t>
              </a:r>
              <a:r>
                <a:rPr lang="en-US" sz="2399" dirty="0">
                  <a:solidFill>
                    <a:srgbClr val="3C3333"/>
                  </a:solidFill>
                  <a:latin typeface="Roboto Mono Regular"/>
                </a:rPr>
                <a:t> </a:t>
              </a:r>
              <a:r>
                <a:rPr lang="en-US" sz="2399" dirty="0" err="1">
                  <a:solidFill>
                    <a:srgbClr val="3C3333"/>
                  </a:solidFill>
                  <a:latin typeface="Roboto Mono Regular"/>
                </a:rPr>
                <a:t>đều</a:t>
              </a:r>
              <a:r>
                <a:rPr lang="en-US" sz="2399" dirty="0">
                  <a:solidFill>
                    <a:srgbClr val="3C3333"/>
                  </a:solidFill>
                  <a:latin typeface="Roboto Mono Regular"/>
                </a:rPr>
                <a:t> </a:t>
              </a:r>
              <a:r>
                <a:rPr lang="en-US" sz="2399" dirty="0" err="1">
                  <a:solidFill>
                    <a:srgbClr val="3C3333"/>
                  </a:solidFill>
                  <a:latin typeface="Roboto Mono Regular"/>
                </a:rPr>
                <a:t>cần</a:t>
              </a:r>
              <a:r>
                <a:rPr lang="en-US" sz="2399" dirty="0">
                  <a:solidFill>
                    <a:srgbClr val="3C3333"/>
                  </a:solidFill>
                  <a:latin typeface="Roboto Mono Regular"/>
                </a:rPr>
                <a:t> </a:t>
              </a:r>
              <a:r>
                <a:rPr lang="en-US" sz="2399" dirty="0" err="1">
                  <a:solidFill>
                    <a:srgbClr val="3C3333"/>
                  </a:solidFill>
                  <a:latin typeface="Roboto Mono Regular"/>
                </a:rPr>
                <a:t>năng</a:t>
              </a:r>
              <a:r>
                <a:rPr lang="en-US" sz="2399" dirty="0">
                  <a:solidFill>
                    <a:srgbClr val="3C3333"/>
                  </a:solidFill>
                  <a:latin typeface="Roboto Mono Regular"/>
                </a:rPr>
                <a:t> </a:t>
              </a:r>
              <a:r>
                <a:rPr lang="en-US" sz="2399" dirty="0" err="1">
                  <a:solidFill>
                    <a:srgbClr val="3C3333"/>
                  </a:solidFill>
                  <a:latin typeface="Roboto Mono Regular"/>
                </a:rPr>
                <a:t>lượng</a:t>
              </a:r>
              <a:endParaRPr lang="en-US" sz="2399" dirty="0">
                <a:solidFill>
                  <a:srgbClr val="3C3333"/>
                </a:solidFill>
                <a:latin typeface="Roboto Mono Regular"/>
              </a:endParaRPr>
            </a:p>
          </p:txBody>
        </p:sp>
      </p:grpSp>
      <p:pic>
        <p:nvPicPr>
          <p:cNvPr id="6" name="Picture 6"/>
          <p:cNvPicPr>
            <a:picLocks noChangeAspect="1"/>
          </p:cNvPicPr>
          <p:nvPr/>
        </p:nvPicPr>
        <p:blipFill>
          <a:blip r:embed="rId3"/>
          <a:srcRect/>
          <a:stretch>
            <a:fillRect/>
          </a:stretch>
        </p:blipFill>
        <p:spPr>
          <a:xfrm rot="-437327">
            <a:off x="1134289" y="2375854"/>
            <a:ext cx="5287211" cy="5315334"/>
          </a:xfrm>
          <a:prstGeom prst="rect">
            <a:avLst/>
          </a:prstGeom>
        </p:spPr>
      </p:pic>
      <p:pic>
        <p:nvPicPr>
          <p:cNvPr id="9" name="Picture 9"/>
          <p:cNvPicPr>
            <a:picLocks noChangeAspect="1"/>
          </p:cNvPicPr>
          <p:nvPr/>
        </p:nvPicPr>
        <p:blipFill>
          <a:blip r:embed="rId4"/>
          <a:srcRect/>
          <a:stretch>
            <a:fillRect/>
          </a:stretch>
        </p:blipFill>
        <p:spPr>
          <a:xfrm rot="75119">
            <a:off x="4837745" y="2589634"/>
            <a:ext cx="2201762" cy="1226572"/>
          </a:xfrm>
          <a:prstGeom prst="rect">
            <a:avLst/>
          </a:prstGeom>
        </p:spPr>
      </p:pic>
      <p:pic>
        <p:nvPicPr>
          <p:cNvPr id="10" name="Picture 10"/>
          <p:cNvPicPr>
            <a:picLocks noChangeAspect="1"/>
          </p:cNvPicPr>
          <p:nvPr/>
        </p:nvPicPr>
        <p:blipFill>
          <a:blip r:embed="rId5"/>
          <a:srcRect/>
          <a:stretch>
            <a:fillRect/>
          </a:stretch>
        </p:blipFill>
        <p:spPr>
          <a:xfrm rot="-282138">
            <a:off x="3557343" y="8932399"/>
            <a:ext cx="11830348" cy="2188614"/>
          </a:xfrm>
          <a:prstGeom prst="rect">
            <a:avLst/>
          </a:prstGeom>
        </p:spPr>
      </p:pic>
      <p:pic>
        <p:nvPicPr>
          <p:cNvPr id="11" name="Picture 11"/>
          <p:cNvPicPr>
            <a:picLocks noChangeAspect="1"/>
          </p:cNvPicPr>
          <p:nvPr/>
        </p:nvPicPr>
        <p:blipFill>
          <a:blip r:embed="rId6"/>
          <a:srcRect/>
          <a:stretch>
            <a:fillRect/>
          </a:stretch>
        </p:blipFill>
        <p:spPr>
          <a:xfrm rot="328596">
            <a:off x="9144000" y="-940411"/>
            <a:ext cx="10123854" cy="2252557"/>
          </a:xfrm>
          <a:prstGeom prst="rect">
            <a:avLst/>
          </a:prstGeom>
        </p:spPr>
      </p:pic>
      <p:pic>
        <p:nvPicPr>
          <p:cNvPr id="12" name="Picture 12"/>
          <p:cNvPicPr>
            <a:picLocks noChangeAspect="1"/>
          </p:cNvPicPr>
          <p:nvPr/>
        </p:nvPicPr>
        <p:blipFill>
          <a:blip r:embed="rId7"/>
          <a:srcRect/>
          <a:stretch>
            <a:fillRect/>
          </a:stretch>
        </p:blipFill>
        <p:spPr>
          <a:xfrm rot="-1677575">
            <a:off x="822778" y="6903876"/>
            <a:ext cx="1869573" cy="2034909"/>
          </a:xfrm>
          <a:prstGeom prst="rect">
            <a:avLst/>
          </a:prstGeom>
        </p:spPr>
      </p:pic>
      <p:pic>
        <p:nvPicPr>
          <p:cNvPr id="13" name="Picture 13"/>
          <p:cNvPicPr>
            <a:picLocks noChangeAspect="1"/>
          </p:cNvPicPr>
          <p:nvPr/>
        </p:nvPicPr>
        <p:blipFill>
          <a:blip r:embed="rId7"/>
          <a:srcRect/>
          <a:stretch>
            <a:fillRect/>
          </a:stretch>
        </p:blipFill>
        <p:spPr>
          <a:xfrm rot="-1677575">
            <a:off x="1819488" y="4691144"/>
            <a:ext cx="1503344" cy="1636292"/>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49742" y="8451164"/>
            <a:ext cx="2502497" cy="1284649"/>
          </a:xfrm>
          <a:prstGeom prst="rect">
            <a:avLst/>
          </a:prstGeom>
        </p:spPr>
      </p:pic>
      <p:pic>
        <p:nvPicPr>
          <p:cNvPr id="15" name="Picture 14">
            <a:extLst>
              <a:ext uri="{FF2B5EF4-FFF2-40B4-BE49-F238E27FC236}">
                <a16:creationId xmlns:a16="http://schemas.microsoft.com/office/drawing/2014/main" id="{F46851C8-D1E2-0E42-BF97-E32F10C2D7E7}"/>
              </a:ext>
            </a:extLst>
          </p:cNvPr>
          <p:cNvPicPr>
            <a:picLocks noChangeAspect="1"/>
          </p:cNvPicPr>
          <p:nvPr/>
        </p:nvPicPr>
        <p:blipFill>
          <a:blip r:embed="rId10"/>
          <a:stretch>
            <a:fillRect/>
          </a:stretch>
        </p:blipFill>
        <p:spPr>
          <a:xfrm>
            <a:off x="279975" y="3702639"/>
            <a:ext cx="6477000" cy="3230226"/>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a:srcRect l="6032" r="6032"/>
          <a:stretch>
            <a:fillRect/>
          </a:stretch>
        </p:blipFill>
        <p:spPr>
          <a:xfrm rot="5505886">
            <a:off x="2377762" y="-5713591"/>
            <a:ext cx="12107276" cy="21681829"/>
          </a:xfrm>
          <a:prstGeom prst="rect">
            <a:avLst/>
          </a:prstGeom>
        </p:spPr>
      </p:pic>
      <p:sp>
        <p:nvSpPr>
          <p:cNvPr id="12" name="TextBox 12"/>
          <p:cNvSpPr txBox="1"/>
          <p:nvPr/>
        </p:nvSpPr>
        <p:spPr>
          <a:xfrm>
            <a:off x="1367299" y="1678435"/>
            <a:ext cx="16920701" cy="1542153"/>
          </a:xfrm>
          <a:prstGeom prst="rect">
            <a:avLst/>
          </a:prstGeom>
        </p:spPr>
        <p:txBody>
          <a:bodyPr wrap="square" lIns="0" tIns="0" rIns="0" bIns="0" rtlCol="0" anchor="t">
            <a:spAutoFit/>
          </a:bodyPr>
          <a:lstStyle/>
          <a:p>
            <a:pPr marL="342900" indent="-342900">
              <a:lnSpc>
                <a:spcPct val="150000"/>
              </a:lnSpc>
              <a:buFont typeface="Wingdings" pitchFamily="2" charset="2"/>
              <a:buChar char="Ø"/>
            </a:pPr>
            <a:r>
              <a:rPr lang="vi-VN" sz="3600" b="1" dirty="0">
                <a:latin typeface="Times New Roman" panose="02020603050405020304" pitchFamily="18" charset="0"/>
                <a:cs typeface="Times New Roman" panose="02020603050405020304" pitchFamily="18" charset="0"/>
              </a:rPr>
              <a:t>Nêu vai trò của quá trình hô hấp tế bào đối với cơ thể. </a:t>
            </a:r>
          </a:p>
          <a:p>
            <a:pPr>
              <a:lnSpc>
                <a:spcPct val="150000"/>
              </a:lnSpc>
            </a:pPr>
            <a:endParaRPr lang="en-US" sz="3500" u="sng" dirty="0">
              <a:solidFill>
                <a:srgbClr val="3C3333"/>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4"/>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7"/>
          <a:srcRect/>
          <a:stretch>
            <a:fillRect/>
          </a:stretch>
        </p:blipFill>
        <p:spPr>
          <a:xfrm>
            <a:off x="4038600" y="9334500"/>
            <a:ext cx="9283028" cy="1410718"/>
          </a:xfrm>
          <a:prstGeom prst="rect">
            <a:avLst/>
          </a:prstGeom>
        </p:spPr>
      </p:pic>
      <p:sp>
        <p:nvSpPr>
          <p:cNvPr id="2" name="TextBox 1">
            <a:extLst>
              <a:ext uri="{FF2B5EF4-FFF2-40B4-BE49-F238E27FC236}">
                <a16:creationId xmlns:a16="http://schemas.microsoft.com/office/drawing/2014/main" id="{48A7F01A-5695-9040-9333-E02D9B6455F7}"/>
              </a:ext>
            </a:extLst>
          </p:cNvPr>
          <p:cNvSpPr txBox="1"/>
          <p:nvPr/>
        </p:nvSpPr>
        <p:spPr>
          <a:xfrm>
            <a:off x="1367299" y="2827264"/>
            <a:ext cx="10395397" cy="6458884"/>
          </a:xfrm>
          <a:prstGeom prst="rect">
            <a:avLst/>
          </a:prstGeom>
          <a:noFill/>
        </p:spPr>
        <p:txBody>
          <a:bodyPr wrap="square" rtlCol="0">
            <a:spAutoFit/>
          </a:bodyPr>
          <a:lstStyle/>
          <a:p>
            <a:pPr>
              <a:lnSpc>
                <a:spcPct val="150000"/>
              </a:lnSpc>
            </a:pPr>
            <a:r>
              <a:rPr lang="vi-VN" sz="3500" dirty="0">
                <a:latin typeface="Times New Roman" panose="02020603050405020304" pitchFamily="18" charset="0"/>
                <a:cs typeface="Times New Roman" panose="02020603050405020304" pitchFamily="18" charset="0"/>
              </a:rPr>
              <a:t>- Hô hấp tế bào phân giải năng lượng tích lũy trong các hợp chất hữu cơ thành </a:t>
            </a:r>
            <a:r>
              <a:rPr lang="vi-VN" sz="3500" b="1" dirty="0">
                <a:latin typeface="Times New Roman" panose="02020603050405020304" pitchFamily="18" charset="0"/>
                <a:cs typeface="Times New Roman" panose="02020603050405020304" pitchFamily="18" charset="0"/>
              </a:rPr>
              <a:t>năng lượng ATP </a:t>
            </a:r>
            <a:r>
              <a:rPr lang="vi-VN" sz="3500" dirty="0">
                <a:latin typeface="Times New Roman" panose="02020603050405020304" pitchFamily="18" charset="0"/>
                <a:cs typeface="Times New Roman" panose="02020603050405020304" pitchFamily="18" charset="0"/>
              </a:rPr>
              <a:t>để cung cấp cho các hoạt động sống của tế bào và cơ thể.</a:t>
            </a:r>
            <a:br>
              <a:rPr lang="vi-VN" sz="3500" dirty="0">
                <a:latin typeface="Times New Roman" panose="02020603050405020304" pitchFamily="18" charset="0"/>
                <a:cs typeface="Times New Roman" panose="02020603050405020304" pitchFamily="18" charset="0"/>
              </a:rPr>
            </a:br>
            <a:r>
              <a:rPr lang="vi-VN" sz="3500" dirty="0">
                <a:latin typeface="Times New Roman" panose="02020603050405020304" pitchFamily="18" charset="0"/>
                <a:cs typeface="Times New Roman" panose="02020603050405020304" pitchFamily="18" charset="0"/>
              </a:rPr>
              <a:t>- Hô hấp tế bào cũng tạo ra nhiều sản phẩm trung gian cho quá trình tổng hợp các chất đặc trưng của cơ thể.</a:t>
            </a:r>
            <a:br>
              <a:rPr lang="vi-VN" sz="3500" dirty="0">
                <a:latin typeface="Times New Roman" panose="02020603050405020304" pitchFamily="18" charset="0"/>
                <a:cs typeface="Times New Roman" panose="02020603050405020304" pitchFamily="18" charset="0"/>
              </a:rPr>
            </a:br>
            <a:r>
              <a:rPr lang="vi-VN" sz="3500" dirty="0">
                <a:latin typeface="Times New Roman" panose="02020603050405020304" pitchFamily="18" charset="0"/>
                <a:cs typeface="Times New Roman" panose="02020603050405020304" pitchFamily="18" charset="0"/>
              </a:rPr>
              <a:t>- Ngoài năng lượng ATP, hô hấp tế bào cũng sinh ra nhiệt giúp cơ thể duy trì sự sống.</a:t>
            </a:r>
            <a:br>
              <a:rPr lang="vi-VN" sz="3500" dirty="0">
                <a:latin typeface="Times New Roman" panose="02020603050405020304" pitchFamily="18" charset="0"/>
                <a:cs typeface="Times New Roman" panose="02020603050405020304" pitchFamily="18" charset="0"/>
              </a:rPr>
            </a:br>
            <a:endParaRPr lang="vi-VN" sz="3500" dirty="0">
              <a:latin typeface="Times New Roman" panose="02020603050405020304" pitchFamily="18" charset="0"/>
              <a:cs typeface="Times New Roman" panose="02020603050405020304" pitchFamily="18" charset="0"/>
            </a:endParaRPr>
          </a:p>
        </p:txBody>
      </p:sp>
      <p:pic>
        <p:nvPicPr>
          <p:cNvPr id="3074" name="Picture 2" descr="Home">
            <a:extLst>
              <a:ext uri="{FF2B5EF4-FFF2-40B4-BE49-F238E27FC236}">
                <a16:creationId xmlns:a16="http://schemas.microsoft.com/office/drawing/2014/main" id="{0C90B6DF-E045-B24E-82A4-DD2F6C2DA8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10742" y="2879113"/>
            <a:ext cx="2770365" cy="27703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6" name="Picture 4" descr="Làm thế nào để tránh sốc nhiệt mùa hè | PTI.COM.VN ::..">
            <a:extLst>
              <a:ext uri="{FF2B5EF4-FFF2-40B4-BE49-F238E27FC236}">
                <a16:creationId xmlns:a16="http://schemas.microsoft.com/office/drawing/2014/main" id="{17855FC6-C6E6-B94B-AC3B-B0C285480E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801600" y="5987108"/>
            <a:ext cx="3852170" cy="25713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5980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checkerboard(across)">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checkerboard(across)">
                                      <p:cBhvr>
                                        <p:cTn id="17" dur="500"/>
                                        <p:tgtEl>
                                          <p:spTgt spid="3074"/>
                                        </p:tgtEl>
                                      </p:cBhvr>
                                    </p:animEffect>
                                  </p:childTnLst>
                                </p:cTn>
                              </p:par>
                              <p:par>
                                <p:cTn id="18" presetID="5" presetClass="entr" presetSubtype="10" fill="hold" nodeType="with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checkerboard(across)">
                                      <p:cBhvr>
                                        <p:cTn id="20"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490" t="15177" r="-20713" b="29854"/>
          <a:stretch>
            <a:fillRect/>
          </a:stretch>
        </p:blipFill>
        <p:spPr>
          <a:xfrm>
            <a:off x="0" y="0"/>
            <a:ext cx="18288000" cy="10287000"/>
          </a:xfrm>
          <a:prstGeom prst="rect">
            <a:avLst/>
          </a:prstGeom>
        </p:spPr>
      </p:pic>
      <p:sp>
        <p:nvSpPr>
          <p:cNvPr id="5" name="TextBox 5"/>
          <p:cNvSpPr txBox="1"/>
          <p:nvPr/>
        </p:nvSpPr>
        <p:spPr>
          <a:xfrm>
            <a:off x="1384872" y="396257"/>
            <a:ext cx="10867076" cy="4814460"/>
          </a:xfrm>
          <a:prstGeom prst="rect">
            <a:avLst/>
          </a:prstGeom>
        </p:spPr>
        <p:txBody>
          <a:bodyPr lIns="0" tIns="0" rIns="0" bIns="0" rtlCol="0" anchor="t">
            <a:spAutoFit/>
          </a:bodyPr>
          <a:lstStyle/>
          <a:p>
            <a:pPr marL="0" lvl="0" indent="0">
              <a:lnSpc>
                <a:spcPts val="7534"/>
              </a:lnSpc>
            </a:pPr>
            <a:endParaRPr dirty="0"/>
          </a:p>
          <a:p>
            <a:pPr marL="0" lvl="0" indent="0">
              <a:lnSpc>
                <a:spcPts val="7534"/>
              </a:lnSpc>
            </a:pPr>
            <a:r>
              <a:rPr lang="en-US" sz="6849" dirty="0">
                <a:solidFill>
                  <a:srgbClr val="3C3333"/>
                </a:solidFill>
                <a:latin typeface="Dancing Script"/>
              </a:rPr>
              <a:t>II - MỐI QUAN HỆ GIỮA TỔNG HỢP VÀ PHÂN GIẢI CHẤT HỮU CƠ </a:t>
            </a:r>
            <a:r>
              <a:rPr lang="en-US" sz="6849" dirty="0" err="1">
                <a:solidFill>
                  <a:srgbClr val="3C3333"/>
                </a:solidFill>
                <a:latin typeface="Dancing Script"/>
              </a:rPr>
              <a:t>Ở</a:t>
            </a:r>
            <a:r>
              <a:rPr lang="en-US" sz="6849" dirty="0">
                <a:solidFill>
                  <a:srgbClr val="3C3333"/>
                </a:solidFill>
                <a:latin typeface="Dancing Script"/>
              </a:rPr>
              <a:t> TẾ BÀO</a:t>
            </a:r>
          </a:p>
          <a:p>
            <a:pPr marL="0" lvl="0" indent="0">
              <a:lnSpc>
                <a:spcPts val="7534"/>
              </a:lnSpc>
            </a:pPr>
            <a:endParaRPr lang="en-US" sz="6849" dirty="0">
              <a:solidFill>
                <a:srgbClr val="3C3333"/>
              </a:solidFill>
              <a:latin typeface="Dancing Script"/>
            </a:endParaRPr>
          </a:p>
        </p:txBody>
      </p:sp>
      <p:pic>
        <p:nvPicPr>
          <p:cNvPr id="6" name="Picture 6"/>
          <p:cNvPicPr>
            <a:picLocks noChangeAspect="1"/>
          </p:cNvPicPr>
          <p:nvPr/>
        </p:nvPicPr>
        <p:blipFill>
          <a:blip r:embed="rId3"/>
          <a:srcRect/>
          <a:stretch>
            <a:fillRect/>
          </a:stretch>
        </p:blipFill>
        <p:spPr>
          <a:xfrm>
            <a:off x="11985815" y="8014333"/>
            <a:ext cx="7183372" cy="3582707"/>
          </a:xfrm>
          <a:prstGeom prst="rect">
            <a:avLst/>
          </a:prstGeom>
        </p:spPr>
      </p:pic>
      <p:pic>
        <p:nvPicPr>
          <p:cNvPr id="7" name="Picture 7"/>
          <p:cNvPicPr>
            <a:picLocks noChangeAspect="1"/>
          </p:cNvPicPr>
          <p:nvPr/>
        </p:nvPicPr>
        <p:blipFill>
          <a:blip r:embed="rId4"/>
          <a:srcRect/>
          <a:stretch>
            <a:fillRect/>
          </a:stretch>
        </p:blipFill>
        <p:spPr>
          <a:xfrm>
            <a:off x="12592433" y="4804287"/>
            <a:ext cx="4134952" cy="6993576"/>
          </a:xfrm>
          <a:prstGeom prst="rect">
            <a:avLst/>
          </a:prstGeom>
        </p:spPr>
      </p:pic>
      <p:pic>
        <p:nvPicPr>
          <p:cNvPr id="8" name="Picture 8"/>
          <p:cNvPicPr>
            <a:picLocks noChangeAspect="1"/>
          </p:cNvPicPr>
          <p:nvPr/>
        </p:nvPicPr>
        <p:blipFill>
          <a:blip r:embed="rId5"/>
          <a:srcRect/>
          <a:stretch>
            <a:fillRect/>
          </a:stretch>
        </p:blipFill>
        <p:spPr>
          <a:xfrm rot="-891811">
            <a:off x="13848102" y="8729000"/>
            <a:ext cx="3458798" cy="938199"/>
          </a:xfrm>
          <a:prstGeom prst="rect">
            <a:avLst/>
          </a:prstGeom>
        </p:spPr>
      </p:pic>
      <p:pic>
        <p:nvPicPr>
          <p:cNvPr id="9" name="Picture 9"/>
          <p:cNvPicPr>
            <a:picLocks noChangeAspect="1"/>
          </p:cNvPicPr>
          <p:nvPr/>
        </p:nvPicPr>
        <p:blipFill>
          <a:blip r:embed="rId6"/>
          <a:srcRect/>
          <a:stretch>
            <a:fillRect/>
          </a:stretch>
        </p:blipFill>
        <p:spPr>
          <a:xfrm rot="-267628">
            <a:off x="9860530" y="-808692"/>
            <a:ext cx="9588354" cy="2097452"/>
          </a:xfrm>
          <a:prstGeom prst="rect">
            <a:avLst/>
          </a:prstGeom>
        </p:spPr>
      </p:pic>
      <p:pic>
        <p:nvPicPr>
          <p:cNvPr id="10" name="Picture 10"/>
          <p:cNvPicPr>
            <a:picLocks noChangeAspect="1"/>
          </p:cNvPicPr>
          <p:nvPr/>
        </p:nvPicPr>
        <p:blipFill>
          <a:blip r:embed="rId7"/>
          <a:srcRect/>
          <a:stretch>
            <a:fillRect/>
          </a:stretch>
        </p:blipFill>
        <p:spPr>
          <a:xfrm>
            <a:off x="-285561" y="9581641"/>
            <a:ext cx="9283028" cy="1410718"/>
          </a:xfrm>
          <a:prstGeom prst="rect">
            <a:avLst/>
          </a:prstGeom>
        </p:spPr>
      </p:pic>
      <p:pic>
        <p:nvPicPr>
          <p:cNvPr id="11" name="Picture 11"/>
          <p:cNvPicPr>
            <a:picLocks noChangeAspect="1"/>
          </p:cNvPicPr>
          <p:nvPr/>
        </p:nvPicPr>
        <p:blipFill>
          <a:blip r:embed="rId8"/>
          <a:srcRect/>
          <a:stretch>
            <a:fillRect/>
          </a:stretch>
        </p:blipFill>
        <p:spPr>
          <a:xfrm rot="7325646">
            <a:off x="10301799" y="8207914"/>
            <a:ext cx="1170681" cy="1290007"/>
          </a:xfrm>
          <a:prstGeom prst="rect">
            <a:avLst/>
          </a:prstGeom>
        </p:spPr>
      </p:pic>
      <p:pic>
        <p:nvPicPr>
          <p:cNvPr id="12" name="Picture 12"/>
          <p:cNvPicPr>
            <a:picLocks noChangeAspect="1"/>
          </p:cNvPicPr>
          <p:nvPr/>
        </p:nvPicPr>
        <p:blipFill>
          <a:blip r:embed="rId8"/>
          <a:srcRect/>
          <a:stretch>
            <a:fillRect/>
          </a:stretch>
        </p:blipFill>
        <p:spPr>
          <a:xfrm rot="2216740">
            <a:off x="16293326" y="2095743"/>
            <a:ext cx="1170681" cy="1290007"/>
          </a:xfrm>
          <a:prstGeom prst="rect">
            <a:avLst/>
          </a:prstGeom>
        </p:spPr>
      </p:pic>
      <p:pic>
        <p:nvPicPr>
          <p:cNvPr id="13" name="Picture 13"/>
          <p:cNvPicPr>
            <a:picLocks noChangeAspect="1"/>
          </p:cNvPicPr>
          <p:nvPr/>
        </p:nvPicPr>
        <p:blipFill>
          <a:blip r:embed="rId8"/>
          <a:srcRect/>
          <a:stretch>
            <a:fillRect/>
          </a:stretch>
        </p:blipFill>
        <p:spPr>
          <a:xfrm rot="-1791089">
            <a:off x="12495336" y="-165055"/>
            <a:ext cx="1170681" cy="1290007"/>
          </a:xfrm>
          <a:prstGeom prst="rect">
            <a:avLst/>
          </a:prstGeom>
        </p:spPr>
      </p:pic>
      <p:sp>
        <p:nvSpPr>
          <p:cNvPr id="14" name="TextBox 4">
            <a:extLst>
              <a:ext uri="{FF2B5EF4-FFF2-40B4-BE49-F238E27FC236}">
                <a16:creationId xmlns:a16="http://schemas.microsoft.com/office/drawing/2014/main" id="{9B094709-31A0-D94C-8D09-55F0E0D0BFFB}"/>
              </a:ext>
            </a:extLst>
          </p:cNvPr>
          <p:cNvSpPr txBox="1"/>
          <p:nvPr/>
        </p:nvSpPr>
        <p:spPr>
          <a:xfrm>
            <a:off x="1384872" y="4511276"/>
            <a:ext cx="10867076" cy="1077218"/>
          </a:xfrm>
          <a:prstGeom prst="rect">
            <a:avLst/>
          </a:prstGeom>
        </p:spPr>
        <p:txBody>
          <a:bodyPr lIns="0" tIns="0" rIns="0" bIns="0" rtlCol="0" anchor="t">
            <a:spAutoFit/>
          </a:bodyPr>
          <a:lstStyle/>
          <a:p>
            <a:r>
              <a:rPr lang="vi-VN" sz="3500" i="1" dirty="0">
                <a:latin typeface="Times New Roman" panose="02020603050405020304" pitchFamily="18" charset="0"/>
                <a:cs typeface="Times New Roman" panose="02020603050405020304" pitchFamily="18" charset="0"/>
              </a:rPr>
              <a:t>Thảo luận nhóm, trả lời câu hỏi mục “Câu hỏi và bài tập” trang 112 SGK vào phiếu học tập</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2955"/>
          <a:stretch>
            <a:fillRect/>
          </a:stretch>
        </p:blipFill>
        <p:spPr>
          <a:xfrm rot="-5400000">
            <a:off x="5180134" y="-2856034"/>
            <a:ext cx="7962900" cy="18323168"/>
          </a:xfrm>
          <a:prstGeom prst="rect">
            <a:avLst/>
          </a:prstGeom>
        </p:spPr>
      </p:pic>
      <p:sp>
        <p:nvSpPr>
          <p:cNvPr id="11" name="TextBox 11"/>
          <p:cNvSpPr txBox="1"/>
          <p:nvPr/>
        </p:nvSpPr>
        <p:spPr>
          <a:xfrm>
            <a:off x="2868778" y="471745"/>
            <a:ext cx="12550443" cy="1056123"/>
          </a:xfrm>
          <a:prstGeom prst="rect">
            <a:avLst/>
          </a:prstGeom>
        </p:spPr>
        <p:txBody>
          <a:bodyPr lIns="0" tIns="0" rIns="0" bIns="0" rtlCol="0" anchor="t">
            <a:spAutoFit/>
          </a:bodyPr>
          <a:lstStyle/>
          <a:p>
            <a:pPr marL="0" lvl="0" indent="0" algn="ctr">
              <a:lnSpc>
                <a:spcPts val="8194"/>
              </a:lnSpc>
            </a:pPr>
            <a:r>
              <a:rPr lang="en-US" sz="7449" u="none" dirty="0">
                <a:solidFill>
                  <a:srgbClr val="3C3333"/>
                </a:solidFill>
                <a:latin typeface="Dancing Script"/>
              </a:rPr>
              <a:t>PHIẾU HỌC TẬP</a:t>
            </a:r>
          </a:p>
        </p:txBody>
      </p:sp>
      <p:sp>
        <p:nvSpPr>
          <p:cNvPr id="24" name="TextBox 23">
            <a:extLst>
              <a:ext uri="{FF2B5EF4-FFF2-40B4-BE49-F238E27FC236}">
                <a16:creationId xmlns:a16="http://schemas.microsoft.com/office/drawing/2014/main" id="{024471BD-7489-484C-AE6D-51A4BDCFDCB1}"/>
              </a:ext>
            </a:extLst>
          </p:cNvPr>
          <p:cNvSpPr txBox="1"/>
          <p:nvPr/>
        </p:nvSpPr>
        <p:spPr>
          <a:xfrm>
            <a:off x="7467600" y="1519076"/>
            <a:ext cx="2852063" cy="646331"/>
          </a:xfrm>
          <a:prstGeom prst="rect">
            <a:avLst/>
          </a:prstGeom>
          <a:noFill/>
        </p:spPr>
        <p:txBody>
          <a:bodyPr wrap="none" rtlCol="0">
            <a:spAutoFit/>
          </a:bodyPr>
          <a:lstStyle/>
          <a:p>
            <a:r>
              <a:rPr lang="en-VN" sz="3600" dirty="0">
                <a:latin typeface="Times New Roman" panose="02020603050405020304" pitchFamily="18" charset="0"/>
                <a:cs typeface="Times New Roman" panose="02020603050405020304" pitchFamily="18" charset="0"/>
              </a:rPr>
              <a:t>Nhóm:………</a:t>
            </a:r>
          </a:p>
        </p:txBody>
      </p:sp>
      <p:sp>
        <p:nvSpPr>
          <p:cNvPr id="25" name="Oval 24">
            <a:extLst>
              <a:ext uri="{FF2B5EF4-FFF2-40B4-BE49-F238E27FC236}">
                <a16:creationId xmlns:a16="http://schemas.microsoft.com/office/drawing/2014/main" id="{D3A09047-A9D3-7D47-9649-DDE164C1192A}"/>
              </a:ext>
            </a:extLst>
          </p:cNvPr>
          <p:cNvSpPr/>
          <p:nvPr/>
        </p:nvSpPr>
        <p:spPr>
          <a:xfrm>
            <a:off x="381000" y="2705100"/>
            <a:ext cx="762000" cy="762000"/>
          </a:xfrm>
          <a:prstGeom prst="ellipse">
            <a:avLst/>
          </a:prstGeom>
          <a:solidFill>
            <a:srgbClr val="F4D6D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3000" b="1" dirty="0"/>
              <a:t>1</a:t>
            </a:r>
          </a:p>
        </p:txBody>
      </p:sp>
      <p:sp>
        <p:nvSpPr>
          <p:cNvPr id="27" name="TextBox 26">
            <a:extLst>
              <a:ext uri="{FF2B5EF4-FFF2-40B4-BE49-F238E27FC236}">
                <a16:creationId xmlns:a16="http://schemas.microsoft.com/office/drawing/2014/main" id="{A6C991B8-74DD-4D4C-88C1-20DE227CAA6A}"/>
              </a:ext>
            </a:extLst>
          </p:cNvPr>
          <p:cNvSpPr txBox="1"/>
          <p:nvPr/>
        </p:nvSpPr>
        <p:spPr>
          <a:xfrm>
            <a:off x="1197430" y="2589490"/>
            <a:ext cx="16480969" cy="1015663"/>
          </a:xfrm>
          <a:prstGeom prst="rect">
            <a:avLst/>
          </a:prstGeom>
          <a:noFill/>
        </p:spPr>
        <p:txBody>
          <a:bodyPr wrap="square">
            <a:spAutoFit/>
          </a:bodyPr>
          <a:lstStyle/>
          <a:p>
            <a:r>
              <a:rPr lang="vi-VN" sz="3000" dirty="0">
                <a:effectLst/>
                <a:latin typeface="Times New Roman" panose="02020603050405020304" pitchFamily="18" charset="0"/>
              </a:rPr>
              <a:t>Đọc thông tin trong mục II, sử dụng các cụm từ: </a:t>
            </a:r>
            <a:r>
              <a:rPr lang="vi-VN" sz="3000" i="1" dirty="0">
                <a:effectLst/>
                <a:latin typeface="Times New Roman" panose="02020603050405020304" pitchFamily="18" charset="0"/>
              </a:rPr>
              <a:t>Glucose, Carbon dioxide, ATP, Nước, Oxygen</a:t>
            </a:r>
            <a:r>
              <a:rPr lang="vi-VN" sz="3000" dirty="0">
                <a:effectLst/>
                <a:latin typeface="Times New Roman" panose="02020603050405020304" pitchFamily="18" charset="0"/>
              </a:rPr>
              <a:t> thay thế cho các dấu (?) trong các phương trình dưới đây</a:t>
            </a:r>
            <a:r>
              <a:rPr lang="vi-VN" sz="3000" dirty="0">
                <a:latin typeface="Times New Roman" panose="02020603050405020304" pitchFamily="18" charset="0"/>
              </a:rPr>
              <a:t>:</a:t>
            </a:r>
            <a:endParaRPr lang="vi-VN" sz="3000" dirty="0"/>
          </a:p>
        </p:txBody>
      </p:sp>
      <p:sp>
        <p:nvSpPr>
          <p:cNvPr id="28" name="Rectangle 27">
            <a:extLst>
              <a:ext uri="{FF2B5EF4-FFF2-40B4-BE49-F238E27FC236}">
                <a16:creationId xmlns:a16="http://schemas.microsoft.com/office/drawing/2014/main" id="{B33FB802-EED3-C945-9801-93E8BCF1A893}"/>
              </a:ext>
            </a:extLst>
          </p:cNvPr>
          <p:cNvSpPr/>
          <p:nvPr/>
        </p:nvSpPr>
        <p:spPr>
          <a:xfrm>
            <a:off x="2833609" y="3718182"/>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a:t>
            </a:r>
          </a:p>
        </p:txBody>
      </p:sp>
      <p:sp>
        <p:nvSpPr>
          <p:cNvPr id="29" name="Rectangle 28">
            <a:extLst>
              <a:ext uri="{FF2B5EF4-FFF2-40B4-BE49-F238E27FC236}">
                <a16:creationId xmlns:a16="http://schemas.microsoft.com/office/drawing/2014/main" id="{C5238D90-A30D-BD44-A356-EAE72BC4A2B0}"/>
              </a:ext>
            </a:extLst>
          </p:cNvPr>
          <p:cNvSpPr/>
          <p:nvPr/>
        </p:nvSpPr>
        <p:spPr>
          <a:xfrm>
            <a:off x="5353022" y="3718182"/>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0" name="Rectangle 29">
            <a:extLst>
              <a:ext uri="{FF2B5EF4-FFF2-40B4-BE49-F238E27FC236}">
                <a16:creationId xmlns:a16="http://schemas.microsoft.com/office/drawing/2014/main" id="{7F536858-65B6-E04C-A3EE-4528B7D7DDF5}"/>
              </a:ext>
            </a:extLst>
          </p:cNvPr>
          <p:cNvSpPr/>
          <p:nvPr/>
        </p:nvSpPr>
        <p:spPr>
          <a:xfrm>
            <a:off x="9768166" y="3765425"/>
            <a:ext cx="2145552"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1" name="Rectangle 30">
            <a:extLst>
              <a:ext uri="{FF2B5EF4-FFF2-40B4-BE49-F238E27FC236}">
                <a16:creationId xmlns:a16="http://schemas.microsoft.com/office/drawing/2014/main" id="{91D9B73B-40D7-8C48-8682-BB6248C26792}"/>
              </a:ext>
            </a:extLst>
          </p:cNvPr>
          <p:cNvSpPr/>
          <p:nvPr/>
        </p:nvSpPr>
        <p:spPr>
          <a:xfrm>
            <a:off x="12440853" y="3765425"/>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2" name="Rectangle 31">
            <a:extLst>
              <a:ext uri="{FF2B5EF4-FFF2-40B4-BE49-F238E27FC236}">
                <a16:creationId xmlns:a16="http://schemas.microsoft.com/office/drawing/2014/main" id="{D7545B43-E84E-7C4B-A20F-C20484674743}"/>
              </a:ext>
            </a:extLst>
          </p:cNvPr>
          <p:cNvSpPr/>
          <p:nvPr/>
        </p:nvSpPr>
        <p:spPr>
          <a:xfrm>
            <a:off x="14942475" y="3765425"/>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4" name="TextBox 33">
            <a:extLst>
              <a:ext uri="{FF2B5EF4-FFF2-40B4-BE49-F238E27FC236}">
                <a16:creationId xmlns:a16="http://schemas.microsoft.com/office/drawing/2014/main" id="{70DC53AC-F20C-2B42-8E94-7DF1397AFF1E}"/>
              </a:ext>
            </a:extLst>
          </p:cNvPr>
          <p:cNvSpPr txBox="1"/>
          <p:nvPr/>
        </p:nvSpPr>
        <p:spPr>
          <a:xfrm>
            <a:off x="4765873" y="3716654"/>
            <a:ext cx="407484" cy="630942"/>
          </a:xfrm>
          <a:prstGeom prst="rect">
            <a:avLst/>
          </a:prstGeom>
          <a:noFill/>
        </p:spPr>
        <p:txBody>
          <a:bodyPr wrap="none" rtlCol="0">
            <a:spAutoFit/>
          </a:bodyPr>
          <a:lstStyle/>
          <a:p>
            <a:r>
              <a:rPr lang="en-VN" sz="3500" dirty="0"/>
              <a:t>+</a:t>
            </a:r>
          </a:p>
        </p:txBody>
      </p:sp>
      <p:cxnSp>
        <p:nvCxnSpPr>
          <p:cNvPr id="36" name="Straight Arrow Connector 35">
            <a:extLst>
              <a:ext uri="{FF2B5EF4-FFF2-40B4-BE49-F238E27FC236}">
                <a16:creationId xmlns:a16="http://schemas.microsoft.com/office/drawing/2014/main" id="{17A26EEC-29C4-254E-9702-1AACC7CF6027}"/>
              </a:ext>
            </a:extLst>
          </p:cNvPr>
          <p:cNvCxnSpPr/>
          <p:nvPr/>
        </p:nvCxnSpPr>
        <p:spPr>
          <a:xfrm>
            <a:off x="7285287" y="4000500"/>
            <a:ext cx="239211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2451EDF4-9031-8C43-B321-86B67A2D7B0C}"/>
              </a:ext>
            </a:extLst>
          </p:cNvPr>
          <p:cNvSpPr txBox="1"/>
          <p:nvPr/>
        </p:nvSpPr>
        <p:spPr>
          <a:xfrm>
            <a:off x="7743557" y="3532361"/>
            <a:ext cx="1388522" cy="477054"/>
          </a:xfrm>
          <a:prstGeom prst="rect">
            <a:avLst/>
          </a:prstGeom>
          <a:noFill/>
        </p:spPr>
        <p:txBody>
          <a:bodyPr wrap="none" rtlCol="0">
            <a:spAutoFit/>
          </a:bodyPr>
          <a:lstStyle/>
          <a:p>
            <a:r>
              <a:rPr lang="en-VN" sz="2500" dirty="0">
                <a:latin typeface="Times New Roman" panose="02020603050405020304" pitchFamily="18" charset="0"/>
                <a:cs typeface="Times New Roman" panose="02020603050405020304" pitchFamily="18" charset="0"/>
              </a:rPr>
              <a:t>Phân giải</a:t>
            </a:r>
          </a:p>
        </p:txBody>
      </p:sp>
      <p:sp>
        <p:nvSpPr>
          <p:cNvPr id="38" name="TextBox 37">
            <a:extLst>
              <a:ext uri="{FF2B5EF4-FFF2-40B4-BE49-F238E27FC236}">
                <a16:creationId xmlns:a16="http://schemas.microsoft.com/office/drawing/2014/main" id="{B57638EC-4F58-C64C-B8FC-E53B347C7111}"/>
              </a:ext>
            </a:extLst>
          </p:cNvPr>
          <p:cNvSpPr txBox="1"/>
          <p:nvPr/>
        </p:nvSpPr>
        <p:spPr>
          <a:xfrm>
            <a:off x="11862600" y="3752468"/>
            <a:ext cx="407484" cy="630942"/>
          </a:xfrm>
          <a:prstGeom prst="rect">
            <a:avLst/>
          </a:prstGeom>
          <a:noFill/>
        </p:spPr>
        <p:txBody>
          <a:bodyPr wrap="none" rtlCol="0">
            <a:spAutoFit/>
          </a:bodyPr>
          <a:lstStyle/>
          <a:p>
            <a:r>
              <a:rPr lang="en-VN" sz="3500" dirty="0"/>
              <a:t>+</a:t>
            </a:r>
          </a:p>
        </p:txBody>
      </p:sp>
      <p:sp>
        <p:nvSpPr>
          <p:cNvPr id="39" name="TextBox 38">
            <a:extLst>
              <a:ext uri="{FF2B5EF4-FFF2-40B4-BE49-F238E27FC236}">
                <a16:creationId xmlns:a16="http://schemas.microsoft.com/office/drawing/2014/main" id="{003A0C01-90A2-F347-B5BC-8A94199EE8AA}"/>
              </a:ext>
            </a:extLst>
          </p:cNvPr>
          <p:cNvSpPr txBox="1"/>
          <p:nvPr/>
        </p:nvSpPr>
        <p:spPr>
          <a:xfrm>
            <a:off x="14364222" y="3716654"/>
            <a:ext cx="407484" cy="630942"/>
          </a:xfrm>
          <a:prstGeom prst="rect">
            <a:avLst/>
          </a:prstGeom>
          <a:noFill/>
        </p:spPr>
        <p:txBody>
          <a:bodyPr wrap="none" rtlCol="0">
            <a:spAutoFit/>
          </a:bodyPr>
          <a:lstStyle/>
          <a:p>
            <a:r>
              <a:rPr lang="en-VN" sz="3500" dirty="0"/>
              <a:t>+</a:t>
            </a:r>
          </a:p>
        </p:txBody>
      </p:sp>
      <p:sp>
        <p:nvSpPr>
          <p:cNvPr id="40" name="Rectangle 39">
            <a:extLst>
              <a:ext uri="{FF2B5EF4-FFF2-40B4-BE49-F238E27FC236}">
                <a16:creationId xmlns:a16="http://schemas.microsoft.com/office/drawing/2014/main" id="{B93F3573-82F2-9641-AA4D-EE5E9492DBAC}"/>
              </a:ext>
            </a:extLst>
          </p:cNvPr>
          <p:cNvSpPr/>
          <p:nvPr/>
        </p:nvSpPr>
        <p:spPr>
          <a:xfrm>
            <a:off x="2452235" y="5000571"/>
            <a:ext cx="2185092"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a:t>
            </a:r>
          </a:p>
        </p:txBody>
      </p:sp>
      <p:sp>
        <p:nvSpPr>
          <p:cNvPr id="41" name="Rectangle 40">
            <a:extLst>
              <a:ext uri="{FF2B5EF4-FFF2-40B4-BE49-F238E27FC236}">
                <a16:creationId xmlns:a16="http://schemas.microsoft.com/office/drawing/2014/main" id="{2AFCBE3E-E66B-9F48-817B-067200B2078E}"/>
              </a:ext>
            </a:extLst>
          </p:cNvPr>
          <p:cNvSpPr/>
          <p:nvPr/>
        </p:nvSpPr>
        <p:spPr>
          <a:xfrm>
            <a:off x="5404140" y="5000571"/>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2" name="Rectangle 41">
            <a:extLst>
              <a:ext uri="{FF2B5EF4-FFF2-40B4-BE49-F238E27FC236}">
                <a16:creationId xmlns:a16="http://schemas.microsoft.com/office/drawing/2014/main" id="{F6122646-409B-C04A-8B41-D37500F48642}"/>
              </a:ext>
            </a:extLst>
          </p:cNvPr>
          <p:cNvSpPr/>
          <p:nvPr/>
        </p:nvSpPr>
        <p:spPr>
          <a:xfrm>
            <a:off x="9990349" y="5047814"/>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3" name="Rectangle 42">
            <a:extLst>
              <a:ext uri="{FF2B5EF4-FFF2-40B4-BE49-F238E27FC236}">
                <a16:creationId xmlns:a16="http://schemas.microsoft.com/office/drawing/2014/main" id="{7D8C165A-118E-D842-84E5-675596B7C14D}"/>
              </a:ext>
            </a:extLst>
          </p:cNvPr>
          <p:cNvSpPr/>
          <p:nvPr/>
        </p:nvSpPr>
        <p:spPr>
          <a:xfrm>
            <a:off x="12491971" y="5047814"/>
            <a:ext cx="17526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5" name="TextBox 44">
            <a:extLst>
              <a:ext uri="{FF2B5EF4-FFF2-40B4-BE49-F238E27FC236}">
                <a16:creationId xmlns:a16="http://schemas.microsoft.com/office/drawing/2014/main" id="{9FD2A156-7E28-9C4B-A0B2-C0AA3768DB17}"/>
              </a:ext>
            </a:extLst>
          </p:cNvPr>
          <p:cNvSpPr txBox="1"/>
          <p:nvPr/>
        </p:nvSpPr>
        <p:spPr>
          <a:xfrm>
            <a:off x="4816991" y="4999043"/>
            <a:ext cx="407484" cy="630942"/>
          </a:xfrm>
          <a:prstGeom prst="rect">
            <a:avLst/>
          </a:prstGeom>
          <a:noFill/>
        </p:spPr>
        <p:txBody>
          <a:bodyPr wrap="none" rtlCol="0">
            <a:spAutoFit/>
          </a:bodyPr>
          <a:lstStyle/>
          <a:p>
            <a:r>
              <a:rPr lang="en-VN" sz="3500" dirty="0"/>
              <a:t>+</a:t>
            </a:r>
          </a:p>
        </p:txBody>
      </p:sp>
      <p:cxnSp>
        <p:nvCxnSpPr>
          <p:cNvPr id="46" name="Straight Arrow Connector 45">
            <a:extLst>
              <a:ext uri="{FF2B5EF4-FFF2-40B4-BE49-F238E27FC236}">
                <a16:creationId xmlns:a16="http://schemas.microsoft.com/office/drawing/2014/main" id="{60144A1F-67F2-CE42-9889-53394D19FD39}"/>
              </a:ext>
            </a:extLst>
          </p:cNvPr>
          <p:cNvCxnSpPr/>
          <p:nvPr/>
        </p:nvCxnSpPr>
        <p:spPr>
          <a:xfrm>
            <a:off x="7336405" y="5282889"/>
            <a:ext cx="239211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4C19AAB3-B901-6446-8BBE-66FE5F26081A}"/>
              </a:ext>
            </a:extLst>
          </p:cNvPr>
          <p:cNvSpPr txBox="1"/>
          <p:nvPr/>
        </p:nvSpPr>
        <p:spPr>
          <a:xfrm>
            <a:off x="7589231" y="4610100"/>
            <a:ext cx="1712328" cy="1177374"/>
          </a:xfrm>
          <a:prstGeom prst="rect">
            <a:avLst/>
          </a:prstGeom>
          <a:noFill/>
        </p:spPr>
        <p:txBody>
          <a:bodyPr wrap="none" rtlCol="0">
            <a:spAutoFit/>
          </a:bodyPr>
          <a:lstStyle/>
          <a:p>
            <a:pPr algn="ctr">
              <a:lnSpc>
                <a:spcPct val="150000"/>
              </a:lnSpc>
            </a:pPr>
            <a:r>
              <a:rPr lang="en-VN" sz="2500" dirty="0">
                <a:latin typeface="Times New Roman" panose="02020603050405020304" pitchFamily="18" charset="0"/>
                <a:cs typeface="Times New Roman" panose="02020603050405020304" pitchFamily="18" charset="0"/>
              </a:rPr>
              <a:t>Tổng hợp</a:t>
            </a:r>
          </a:p>
          <a:p>
            <a:pPr algn="ctr">
              <a:lnSpc>
                <a:spcPct val="150000"/>
              </a:lnSpc>
            </a:pPr>
            <a:r>
              <a:rPr lang="en-VN" sz="2500" dirty="0">
                <a:latin typeface="Times New Roman" panose="02020603050405020304" pitchFamily="18" charset="0"/>
                <a:cs typeface="Times New Roman" panose="02020603050405020304" pitchFamily="18" charset="0"/>
              </a:rPr>
              <a:t>Năng lượng</a:t>
            </a:r>
          </a:p>
        </p:txBody>
      </p:sp>
      <p:sp>
        <p:nvSpPr>
          <p:cNvPr id="48" name="TextBox 47">
            <a:extLst>
              <a:ext uri="{FF2B5EF4-FFF2-40B4-BE49-F238E27FC236}">
                <a16:creationId xmlns:a16="http://schemas.microsoft.com/office/drawing/2014/main" id="{B219329A-2023-0E4C-8635-38204BCB5BE1}"/>
              </a:ext>
            </a:extLst>
          </p:cNvPr>
          <p:cNvSpPr txBox="1"/>
          <p:nvPr/>
        </p:nvSpPr>
        <p:spPr>
          <a:xfrm>
            <a:off x="11913718" y="5034857"/>
            <a:ext cx="407484" cy="630942"/>
          </a:xfrm>
          <a:prstGeom prst="rect">
            <a:avLst/>
          </a:prstGeom>
          <a:noFill/>
        </p:spPr>
        <p:txBody>
          <a:bodyPr wrap="none" rtlCol="0">
            <a:spAutoFit/>
          </a:bodyPr>
          <a:lstStyle/>
          <a:p>
            <a:r>
              <a:rPr lang="en-VN" sz="3500" dirty="0"/>
              <a:t>+</a:t>
            </a:r>
          </a:p>
        </p:txBody>
      </p:sp>
      <p:sp>
        <p:nvSpPr>
          <p:cNvPr id="50" name="Oval 49">
            <a:extLst>
              <a:ext uri="{FF2B5EF4-FFF2-40B4-BE49-F238E27FC236}">
                <a16:creationId xmlns:a16="http://schemas.microsoft.com/office/drawing/2014/main" id="{4FFBA3E6-D4E5-F447-A607-A7B892A31F40}"/>
              </a:ext>
            </a:extLst>
          </p:cNvPr>
          <p:cNvSpPr/>
          <p:nvPr/>
        </p:nvSpPr>
        <p:spPr>
          <a:xfrm>
            <a:off x="435430" y="6055722"/>
            <a:ext cx="762000" cy="762000"/>
          </a:xfrm>
          <a:prstGeom prst="ellipse">
            <a:avLst/>
          </a:prstGeom>
          <a:solidFill>
            <a:srgbClr val="F4D6D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3000" b="1" dirty="0"/>
              <a:t>2</a:t>
            </a:r>
          </a:p>
        </p:txBody>
      </p:sp>
      <p:sp>
        <p:nvSpPr>
          <p:cNvPr id="51" name="TextBox 50">
            <a:extLst>
              <a:ext uri="{FF2B5EF4-FFF2-40B4-BE49-F238E27FC236}">
                <a16:creationId xmlns:a16="http://schemas.microsoft.com/office/drawing/2014/main" id="{A4824A85-C667-8346-8562-DE22B9051EBC}"/>
              </a:ext>
            </a:extLst>
          </p:cNvPr>
          <p:cNvSpPr txBox="1"/>
          <p:nvPr/>
        </p:nvSpPr>
        <p:spPr>
          <a:xfrm>
            <a:off x="1254534" y="6106569"/>
            <a:ext cx="16480969" cy="1015663"/>
          </a:xfrm>
          <a:prstGeom prst="rect">
            <a:avLst/>
          </a:prstGeom>
          <a:noFill/>
        </p:spPr>
        <p:txBody>
          <a:bodyPr wrap="square">
            <a:spAutoFit/>
          </a:bodyPr>
          <a:lstStyle/>
          <a:p>
            <a:r>
              <a:rPr lang="vi-VN" sz="3000" dirty="0">
                <a:latin typeface="Times New Roman" panose="02020603050405020304" pitchFamily="18" charset="0"/>
                <a:cs typeface="Times New Roman" panose="02020603050405020304" pitchFamily="18" charset="0"/>
              </a:rPr>
              <a:t>Tại sao nói tổng hợp và phân giải chất hữu cơ có biểu hiện trái ngược nhau nhưng phụ thuộc lẫn nhau?</a:t>
            </a:r>
            <a:br>
              <a:rPr lang="vi-VN" sz="3000" dirty="0">
                <a:latin typeface="Times New Roman" panose="02020603050405020304" pitchFamily="18" charset="0"/>
                <a:cs typeface="Times New Roman" panose="02020603050405020304" pitchFamily="18" charset="0"/>
              </a:rPr>
            </a:br>
            <a:endParaRPr lang="vi-VN" sz="3000" dirty="0">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F555A8FC-74D8-C145-BA2D-AE3C9282F563}"/>
              </a:ext>
            </a:extLst>
          </p:cNvPr>
          <p:cNvSpPr txBox="1"/>
          <p:nvPr/>
        </p:nvSpPr>
        <p:spPr>
          <a:xfrm>
            <a:off x="2944740" y="3707883"/>
            <a:ext cx="1712328" cy="553998"/>
          </a:xfrm>
          <a:prstGeom prst="rect">
            <a:avLst/>
          </a:prstGeom>
          <a:noFill/>
        </p:spPr>
        <p:txBody>
          <a:bodyPr wrap="square">
            <a:spAutoFit/>
          </a:bodyPr>
          <a:lstStyle/>
          <a:p>
            <a:r>
              <a:rPr lang="vi-VN" sz="3000" i="1" dirty="0">
                <a:effectLst/>
                <a:latin typeface="Times New Roman" panose="02020603050405020304" pitchFamily="18" charset="0"/>
              </a:rPr>
              <a:t>Glucose</a:t>
            </a:r>
            <a:endParaRPr lang="en-VN" sz="3000" dirty="0"/>
          </a:p>
        </p:txBody>
      </p:sp>
      <p:sp>
        <p:nvSpPr>
          <p:cNvPr id="57" name="TextBox 56">
            <a:extLst>
              <a:ext uri="{FF2B5EF4-FFF2-40B4-BE49-F238E27FC236}">
                <a16:creationId xmlns:a16="http://schemas.microsoft.com/office/drawing/2014/main" id="{87474267-894C-6747-B80C-AC756E831962}"/>
              </a:ext>
            </a:extLst>
          </p:cNvPr>
          <p:cNvSpPr txBox="1"/>
          <p:nvPr/>
        </p:nvSpPr>
        <p:spPr>
          <a:xfrm>
            <a:off x="5514940" y="3707883"/>
            <a:ext cx="1712328" cy="553998"/>
          </a:xfrm>
          <a:prstGeom prst="rect">
            <a:avLst/>
          </a:prstGeom>
          <a:noFill/>
        </p:spPr>
        <p:txBody>
          <a:bodyPr wrap="square">
            <a:spAutoFit/>
          </a:bodyPr>
          <a:lstStyle/>
          <a:p>
            <a:r>
              <a:rPr lang="vi-VN" sz="3000" i="1" dirty="0">
                <a:effectLst/>
                <a:latin typeface="Times New Roman" panose="02020603050405020304" pitchFamily="18" charset="0"/>
              </a:rPr>
              <a:t>Oxygen</a:t>
            </a:r>
            <a:endParaRPr lang="en-VN" sz="3000" dirty="0"/>
          </a:p>
        </p:txBody>
      </p:sp>
      <p:sp>
        <p:nvSpPr>
          <p:cNvPr id="59" name="TextBox 58">
            <a:extLst>
              <a:ext uri="{FF2B5EF4-FFF2-40B4-BE49-F238E27FC236}">
                <a16:creationId xmlns:a16="http://schemas.microsoft.com/office/drawing/2014/main" id="{186460A7-2F9E-8E43-8AA9-B7BB633226C3}"/>
              </a:ext>
            </a:extLst>
          </p:cNvPr>
          <p:cNvSpPr txBox="1"/>
          <p:nvPr/>
        </p:nvSpPr>
        <p:spPr>
          <a:xfrm>
            <a:off x="9768166" y="3752468"/>
            <a:ext cx="2279287" cy="477054"/>
          </a:xfrm>
          <a:prstGeom prst="rect">
            <a:avLst/>
          </a:prstGeom>
          <a:noFill/>
        </p:spPr>
        <p:txBody>
          <a:bodyPr wrap="square">
            <a:spAutoFit/>
          </a:bodyPr>
          <a:lstStyle/>
          <a:p>
            <a:r>
              <a:rPr lang="vi-VN" sz="2500" i="1" dirty="0">
                <a:effectLst/>
                <a:latin typeface="Times New Roman" panose="02020603050405020304" pitchFamily="18" charset="0"/>
              </a:rPr>
              <a:t>Carbon dioxide</a:t>
            </a:r>
            <a:endParaRPr lang="en-VN" sz="2500" dirty="0"/>
          </a:p>
        </p:txBody>
      </p:sp>
      <p:sp>
        <p:nvSpPr>
          <p:cNvPr id="60" name="TextBox 59">
            <a:extLst>
              <a:ext uri="{FF2B5EF4-FFF2-40B4-BE49-F238E27FC236}">
                <a16:creationId xmlns:a16="http://schemas.microsoft.com/office/drawing/2014/main" id="{0E1005A8-012D-6F4E-BECB-C833A07C6C46}"/>
              </a:ext>
            </a:extLst>
          </p:cNvPr>
          <p:cNvSpPr txBox="1"/>
          <p:nvPr/>
        </p:nvSpPr>
        <p:spPr>
          <a:xfrm>
            <a:off x="12736129" y="3732416"/>
            <a:ext cx="1712328" cy="553998"/>
          </a:xfrm>
          <a:prstGeom prst="rect">
            <a:avLst/>
          </a:prstGeom>
          <a:noFill/>
        </p:spPr>
        <p:txBody>
          <a:bodyPr wrap="square">
            <a:spAutoFit/>
          </a:bodyPr>
          <a:lstStyle/>
          <a:p>
            <a:r>
              <a:rPr lang="vi-VN" sz="3000" i="1" dirty="0">
                <a:effectLst/>
                <a:latin typeface="Times New Roman" panose="02020603050405020304" pitchFamily="18" charset="0"/>
              </a:rPr>
              <a:t>Nước</a:t>
            </a:r>
            <a:endParaRPr lang="en-VN" sz="3000" dirty="0"/>
          </a:p>
        </p:txBody>
      </p:sp>
      <p:sp>
        <p:nvSpPr>
          <p:cNvPr id="61" name="TextBox 60">
            <a:extLst>
              <a:ext uri="{FF2B5EF4-FFF2-40B4-BE49-F238E27FC236}">
                <a16:creationId xmlns:a16="http://schemas.microsoft.com/office/drawing/2014/main" id="{8B657ADB-81F4-754D-987D-DEF587F4073F}"/>
              </a:ext>
            </a:extLst>
          </p:cNvPr>
          <p:cNvSpPr txBox="1"/>
          <p:nvPr/>
        </p:nvSpPr>
        <p:spPr>
          <a:xfrm>
            <a:off x="15220386" y="3732416"/>
            <a:ext cx="1712328" cy="553998"/>
          </a:xfrm>
          <a:prstGeom prst="rect">
            <a:avLst/>
          </a:prstGeom>
          <a:noFill/>
        </p:spPr>
        <p:txBody>
          <a:bodyPr wrap="square">
            <a:spAutoFit/>
          </a:bodyPr>
          <a:lstStyle/>
          <a:p>
            <a:r>
              <a:rPr lang="vi-VN" sz="3000" i="1" dirty="0">
                <a:effectLst/>
                <a:latin typeface="Times New Roman" panose="02020603050405020304" pitchFamily="18" charset="0"/>
              </a:rPr>
              <a:t>ATP</a:t>
            </a:r>
            <a:endParaRPr lang="en-VN" sz="3000" dirty="0"/>
          </a:p>
        </p:txBody>
      </p:sp>
      <p:sp>
        <p:nvSpPr>
          <p:cNvPr id="62" name="TextBox 61">
            <a:extLst>
              <a:ext uri="{FF2B5EF4-FFF2-40B4-BE49-F238E27FC236}">
                <a16:creationId xmlns:a16="http://schemas.microsoft.com/office/drawing/2014/main" id="{5336787D-120F-AA49-AE06-0C03980B0DC6}"/>
              </a:ext>
            </a:extLst>
          </p:cNvPr>
          <p:cNvSpPr txBox="1"/>
          <p:nvPr/>
        </p:nvSpPr>
        <p:spPr>
          <a:xfrm>
            <a:off x="2452319" y="5028744"/>
            <a:ext cx="2279287" cy="477054"/>
          </a:xfrm>
          <a:prstGeom prst="rect">
            <a:avLst/>
          </a:prstGeom>
          <a:noFill/>
        </p:spPr>
        <p:txBody>
          <a:bodyPr wrap="square">
            <a:spAutoFit/>
          </a:bodyPr>
          <a:lstStyle/>
          <a:p>
            <a:r>
              <a:rPr lang="vi-VN" sz="2500" i="1" dirty="0">
                <a:effectLst/>
                <a:latin typeface="Times New Roman" panose="02020603050405020304" pitchFamily="18" charset="0"/>
              </a:rPr>
              <a:t>Carbon dioxide</a:t>
            </a:r>
            <a:endParaRPr lang="en-VN" sz="2500" dirty="0"/>
          </a:p>
        </p:txBody>
      </p:sp>
      <p:sp>
        <p:nvSpPr>
          <p:cNvPr id="63" name="TextBox 62">
            <a:extLst>
              <a:ext uri="{FF2B5EF4-FFF2-40B4-BE49-F238E27FC236}">
                <a16:creationId xmlns:a16="http://schemas.microsoft.com/office/drawing/2014/main" id="{A8A607AF-58E7-A540-8DA0-2C2ECB52DCB2}"/>
              </a:ext>
            </a:extLst>
          </p:cNvPr>
          <p:cNvSpPr txBox="1"/>
          <p:nvPr/>
        </p:nvSpPr>
        <p:spPr>
          <a:xfrm>
            <a:off x="5701699" y="4970670"/>
            <a:ext cx="1712328" cy="553998"/>
          </a:xfrm>
          <a:prstGeom prst="rect">
            <a:avLst/>
          </a:prstGeom>
          <a:noFill/>
        </p:spPr>
        <p:txBody>
          <a:bodyPr wrap="square">
            <a:spAutoFit/>
          </a:bodyPr>
          <a:lstStyle/>
          <a:p>
            <a:r>
              <a:rPr lang="vi-VN" sz="3000" i="1" dirty="0">
                <a:effectLst/>
                <a:latin typeface="Times New Roman" panose="02020603050405020304" pitchFamily="18" charset="0"/>
              </a:rPr>
              <a:t>Nước</a:t>
            </a:r>
            <a:endParaRPr lang="en-VN" sz="3000" dirty="0"/>
          </a:p>
        </p:txBody>
      </p:sp>
      <p:sp>
        <p:nvSpPr>
          <p:cNvPr id="64" name="TextBox 63">
            <a:extLst>
              <a:ext uri="{FF2B5EF4-FFF2-40B4-BE49-F238E27FC236}">
                <a16:creationId xmlns:a16="http://schemas.microsoft.com/office/drawing/2014/main" id="{4FD7B720-37DF-EB42-A720-EB53485155A2}"/>
              </a:ext>
            </a:extLst>
          </p:cNvPr>
          <p:cNvSpPr txBox="1"/>
          <p:nvPr/>
        </p:nvSpPr>
        <p:spPr>
          <a:xfrm>
            <a:off x="10116006" y="5007614"/>
            <a:ext cx="1712328" cy="553998"/>
          </a:xfrm>
          <a:prstGeom prst="rect">
            <a:avLst/>
          </a:prstGeom>
          <a:noFill/>
        </p:spPr>
        <p:txBody>
          <a:bodyPr wrap="square">
            <a:spAutoFit/>
          </a:bodyPr>
          <a:lstStyle/>
          <a:p>
            <a:r>
              <a:rPr lang="vi-VN" sz="3000" i="1" dirty="0">
                <a:effectLst/>
                <a:latin typeface="Times New Roman" panose="02020603050405020304" pitchFamily="18" charset="0"/>
              </a:rPr>
              <a:t>Glucose</a:t>
            </a:r>
            <a:endParaRPr lang="en-VN" sz="3000" dirty="0"/>
          </a:p>
        </p:txBody>
      </p:sp>
      <p:sp>
        <p:nvSpPr>
          <p:cNvPr id="65" name="TextBox 64">
            <a:extLst>
              <a:ext uri="{FF2B5EF4-FFF2-40B4-BE49-F238E27FC236}">
                <a16:creationId xmlns:a16="http://schemas.microsoft.com/office/drawing/2014/main" id="{B130E4B9-5978-ED4C-9A42-F089B0EC6843}"/>
              </a:ext>
            </a:extLst>
          </p:cNvPr>
          <p:cNvSpPr txBox="1"/>
          <p:nvPr/>
        </p:nvSpPr>
        <p:spPr>
          <a:xfrm>
            <a:off x="12703012" y="4986768"/>
            <a:ext cx="1712328" cy="553998"/>
          </a:xfrm>
          <a:prstGeom prst="rect">
            <a:avLst/>
          </a:prstGeom>
          <a:noFill/>
        </p:spPr>
        <p:txBody>
          <a:bodyPr wrap="square">
            <a:spAutoFit/>
          </a:bodyPr>
          <a:lstStyle/>
          <a:p>
            <a:r>
              <a:rPr lang="vi-VN" sz="3000" i="1" dirty="0">
                <a:effectLst/>
                <a:latin typeface="Times New Roman" panose="02020603050405020304" pitchFamily="18" charset="0"/>
              </a:rPr>
              <a:t>Oxygen</a:t>
            </a:r>
            <a:endParaRPr lang="en-VN" sz="3000" dirty="0"/>
          </a:p>
        </p:txBody>
      </p:sp>
      <p:sp>
        <p:nvSpPr>
          <p:cNvPr id="67" name="TextBox 66">
            <a:extLst>
              <a:ext uri="{FF2B5EF4-FFF2-40B4-BE49-F238E27FC236}">
                <a16:creationId xmlns:a16="http://schemas.microsoft.com/office/drawing/2014/main" id="{A72FD65F-7829-9241-99EF-FDB6E0D5893C}"/>
              </a:ext>
            </a:extLst>
          </p:cNvPr>
          <p:cNvSpPr txBox="1"/>
          <p:nvPr/>
        </p:nvSpPr>
        <p:spPr>
          <a:xfrm>
            <a:off x="1540238" y="6640837"/>
            <a:ext cx="15909559" cy="3485698"/>
          </a:xfrm>
          <a:prstGeom prst="rect">
            <a:avLst/>
          </a:prstGeom>
          <a:noFill/>
        </p:spPr>
        <p:txBody>
          <a:bodyPr wrap="square">
            <a:spAutoFit/>
          </a:bodyPr>
          <a:lstStyle/>
          <a:p>
            <a:pPr algn="just">
              <a:lnSpc>
                <a:spcPct val="150000"/>
              </a:lnSpc>
            </a:pPr>
            <a:r>
              <a:rPr lang="vi-VN" sz="2500" dirty="0">
                <a:effectLst/>
                <a:latin typeface="Times New Roman" panose="02020603050405020304" pitchFamily="18" charset="0"/>
                <a:cs typeface="Times New Roman" panose="02020603050405020304" pitchFamily="18" charset="0"/>
              </a:rPr>
              <a:t>- </a:t>
            </a:r>
            <a:r>
              <a:rPr lang="vi-VN" sz="2500" b="1" dirty="0">
                <a:effectLst/>
                <a:latin typeface="Times New Roman" panose="02020603050405020304" pitchFamily="18" charset="0"/>
                <a:cs typeface="Times New Roman" panose="02020603050405020304" pitchFamily="18" charset="0"/>
              </a:rPr>
              <a:t>Biểu hiện trái ngược nhau vì: </a:t>
            </a:r>
            <a:r>
              <a:rPr lang="vi-VN" sz="2500" dirty="0">
                <a:effectLst/>
                <a:latin typeface="Times New Roman" panose="02020603050405020304" pitchFamily="18" charset="0"/>
                <a:cs typeface="Times New Roman" panose="02020603050405020304" pitchFamily="18" charset="0"/>
              </a:rPr>
              <a:t>Quá trình tổng hợp thực hiện tổng hợp các chất hữu cơ phức tạp từ những chất đơn giản. Ngược lại, quá trình phân giải là quá trình phân giải các chất hữu cơ phức tạp tạo thành các chất đơn giản như nước, carbon dioxide đồng thời giải phóng năng lượng cung cấp cho hoạt động sống của cơ thể. </a:t>
            </a:r>
            <a:endParaRPr lang="vi-VN" sz="2500" dirty="0">
              <a:latin typeface="Times New Roman" panose="02020603050405020304" pitchFamily="18" charset="0"/>
              <a:cs typeface="Times New Roman" panose="02020603050405020304" pitchFamily="18" charset="0"/>
            </a:endParaRPr>
          </a:p>
          <a:p>
            <a:pPr algn="just">
              <a:lnSpc>
                <a:spcPct val="150000"/>
              </a:lnSpc>
            </a:pPr>
            <a:r>
              <a:rPr lang="vi-VN" sz="2500" dirty="0">
                <a:effectLst/>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P</a:t>
            </a:r>
            <a:r>
              <a:rPr lang="vi-VN" sz="2500" b="1" dirty="0">
                <a:effectLst/>
                <a:latin typeface="Times New Roman" panose="02020603050405020304" pitchFamily="18" charset="0"/>
                <a:cs typeface="Times New Roman" panose="02020603050405020304" pitchFamily="18" charset="0"/>
              </a:rPr>
              <a:t>hụ thuộc lẫn nhau vì</a:t>
            </a:r>
            <a:r>
              <a:rPr lang="vi-VN" sz="2500" dirty="0">
                <a:effectLst/>
                <a:latin typeface="Times New Roman" panose="02020603050405020304" pitchFamily="18" charset="0"/>
                <a:cs typeface="Times New Roman" panose="02020603050405020304" pitchFamily="18" charset="0"/>
              </a:rPr>
              <a:t>: Quá trình tổng hợp chất hữu cơ đã tạo ra chất hữu cơ (như glucose) là nguyên liệu cho quá trình phân giải. Quá trình phân giải sẽ tạo các chất đơn giản – nguyên liệu cho quá trình tổng hợp đồng thời cũng tạo ra năng lượng cung cấp cho các hoạt động sống của tế bào trong đó có hoạt động tổng hợp. </a:t>
            </a:r>
            <a:endParaRPr lang="vi-VN" sz="25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checkerboard(across)">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checkerboard(across)">
                                      <p:cBhvr>
                                        <p:cTn id="12" dur="500"/>
                                        <p:tgtEl>
                                          <p:spTgt spid="5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checkerboard(across)">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checkerboard(across)">
                                      <p:cBhvr>
                                        <p:cTn id="22" dur="500"/>
                                        <p:tgtEl>
                                          <p:spTgt spid="6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checkerboard(across)">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blinds(horizontal)">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blinds(horizontal)">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checkerboard(across)">
                                      <p:cBhvr>
                                        <p:cTn id="42" dur="5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checkerboard(across)">
                                      <p:cBhvr>
                                        <p:cTn id="47" dur="500"/>
                                        <p:tgtEl>
                                          <p:spTgt spid="65"/>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67">
                                            <p:txEl>
                                              <p:pRg st="0" end="0"/>
                                            </p:txEl>
                                          </p:spTgt>
                                        </p:tgtEl>
                                        <p:attrNameLst>
                                          <p:attrName>style.visibility</p:attrName>
                                        </p:attrNameLst>
                                      </p:cBhvr>
                                      <p:to>
                                        <p:strVal val="visible"/>
                                      </p:to>
                                    </p:set>
                                    <p:animEffect transition="in" filter="blinds(horizontal)">
                                      <p:cBhvr>
                                        <p:cTn id="52" dur="500"/>
                                        <p:tgtEl>
                                          <p:spTgt spid="6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67">
                                            <p:txEl>
                                              <p:pRg st="1" end="1"/>
                                            </p:txEl>
                                          </p:spTgt>
                                        </p:tgtEl>
                                        <p:attrNameLst>
                                          <p:attrName>style.visibility</p:attrName>
                                        </p:attrNameLst>
                                      </p:cBhvr>
                                      <p:to>
                                        <p:strVal val="visible"/>
                                      </p:to>
                                    </p:set>
                                    <p:animEffect transition="in" filter="blinds(horizontal)">
                                      <p:cBhvr>
                                        <p:cTn id="57" dur="500"/>
                                        <p:tgtEl>
                                          <p:spTgt spid="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7" grpId="0"/>
      <p:bldP spid="59" grpId="0"/>
      <p:bldP spid="60" grpId="0"/>
      <p:bldP spid="61" grpId="0"/>
      <p:bldP spid="62" grpId="0"/>
      <p:bldP spid="63" grpId="0"/>
      <p:bldP spid="64" grpId="0"/>
      <p:bldP spid="6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7490" t="15177" r="-20713" b="29854"/>
          <a:stretch>
            <a:fillRect/>
          </a:stretch>
        </p:blipFill>
        <p:spPr>
          <a:xfrm>
            <a:off x="0" y="0"/>
            <a:ext cx="18288000" cy="10287000"/>
          </a:xfrm>
          <a:prstGeom prst="rect">
            <a:avLst/>
          </a:prstGeom>
        </p:spPr>
      </p:pic>
      <p:sp>
        <p:nvSpPr>
          <p:cNvPr id="5" name="TextBox 5"/>
          <p:cNvSpPr txBox="1"/>
          <p:nvPr/>
        </p:nvSpPr>
        <p:spPr>
          <a:xfrm>
            <a:off x="1384872" y="396257"/>
            <a:ext cx="10867076" cy="4814460"/>
          </a:xfrm>
          <a:prstGeom prst="rect">
            <a:avLst/>
          </a:prstGeom>
        </p:spPr>
        <p:txBody>
          <a:bodyPr lIns="0" tIns="0" rIns="0" bIns="0" rtlCol="0" anchor="t">
            <a:spAutoFit/>
          </a:bodyPr>
          <a:lstStyle/>
          <a:p>
            <a:pPr marL="0" lvl="0" indent="0">
              <a:lnSpc>
                <a:spcPts val="7534"/>
              </a:lnSpc>
            </a:pPr>
            <a:endParaRPr dirty="0"/>
          </a:p>
          <a:p>
            <a:pPr marL="0" lvl="0" indent="0">
              <a:lnSpc>
                <a:spcPts val="7534"/>
              </a:lnSpc>
            </a:pPr>
            <a:r>
              <a:rPr lang="en-US" sz="6849" dirty="0">
                <a:solidFill>
                  <a:srgbClr val="3C3333"/>
                </a:solidFill>
                <a:latin typeface="Dancing Script"/>
              </a:rPr>
              <a:t>II - MỐI QUAN HỆ GIỮA TỔNG HỢP VÀ PHÂN GIẢI CHẤT HỮU CƠ </a:t>
            </a:r>
            <a:r>
              <a:rPr lang="en-US" sz="6849" dirty="0" err="1">
                <a:solidFill>
                  <a:srgbClr val="3C3333"/>
                </a:solidFill>
                <a:latin typeface="Dancing Script"/>
              </a:rPr>
              <a:t>Ở</a:t>
            </a:r>
            <a:r>
              <a:rPr lang="en-US" sz="6849" dirty="0">
                <a:solidFill>
                  <a:srgbClr val="3C3333"/>
                </a:solidFill>
                <a:latin typeface="Dancing Script"/>
              </a:rPr>
              <a:t> TẾ BÀO</a:t>
            </a:r>
          </a:p>
          <a:p>
            <a:pPr marL="0" lvl="0" indent="0">
              <a:lnSpc>
                <a:spcPts val="7534"/>
              </a:lnSpc>
            </a:pPr>
            <a:endParaRPr lang="en-US" sz="6849" dirty="0">
              <a:solidFill>
                <a:srgbClr val="3C3333"/>
              </a:solidFill>
              <a:latin typeface="Dancing Script"/>
            </a:endParaRPr>
          </a:p>
        </p:txBody>
      </p:sp>
      <p:pic>
        <p:nvPicPr>
          <p:cNvPr id="6" name="Picture 6"/>
          <p:cNvPicPr>
            <a:picLocks noChangeAspect="1"/>
          </p:cNvPicPr>
          <p:nvPr/>
        </p:nvPicPr>
        <p:blipFill>
          <a:blip r:embed="rId4"/>
          <a:srcRect/>
          <a:stretch>
            <a:fillRect/>
          </a:stretch>
        </p:blipFill>
        <p:spPr>
          <a:xfrm>
            <a:off x="11985815" y="8014333"/>
            <a:ext cx="7183372" cy="3582707"/>
          </a:xfrm>
          <a:prstGeom prst="rect">
            <a:avLst/>
          </a:prstGeom>
        </p:spPr>
      </p:pic>
      <p:pic>
        <p:nvPicPr>
          <p:cNvPr id="7" name="Picture 7"/>
          <p:cNvPicPr>
            <a:picLocks noChangeAspect="1"/>
          </p:cNvPicPr>
          <p:nvPr/>
        </p:nvPicPr>
        <p:blipFill>
          <a:blip r:embed="rId5"/>
          <a:srcRect/>
          <a:stretch>
            <a:fillRect/>
          </a:stretch>
        </p:blipFill>
        <p:spPr>
          <a:xfrm>
            <a:off x="12592433" y="4804287"/>
            <a:ext cx="4134952" cy="6993576"/>
          </a:xfrm>
          <a:prstGeom prst="rect">
            <a:avLst/>
          </a:prstGeom>
        </p:spPr>
      </p:pic>
      <p:pic>
        <p:nvPicPr>
          <p:cNvPr id="8" name="Picture 8"/>
          <p:cNvPicPr>
            <a:picLocks noChangeAspect="1"/>
          </p:cNvPicPr>
          <p:nvPr/>
        </p:nvPicPr>
        <p:blipFill>
          <a:blip r:embed="rId6"/>
          <a:srcRect/>
          <a:stretch>
            <a:fillRect/>
          </a:stretch>
        </p:blipFill>
        <p:spPr>
          <a:xfrm rot="-891811">
            <a:off x="13848102" y="8729000"/>
            <a:ext cx="3458798" cy="938199"/>
          </a:xfrm>
          <a:prstGeom prst="rect">
            <a:avLst/>
          </a:prstGeom>
        </p:spPr>
      </p:pic>
      <p:pic>
        <p:nvPicPr>
          <p:cNvPr id="9" name="Picture 9"/>
          <p:cNvPicPr>
            <a:picLocks noChangeAspect="1"/>
          </p:cNvPicPr>
          <p:nvPr/>
        </p:nvPicPr>
        <p:blipFill>
          <a:blip r:embed="rId7"/>
          <a:srcRect/>
          <a:stretch>
            <a:fillRect/>
          </a:stretch>
        </p:blipFill>
        <p:spPr>
          <a:xfrm rot="-267628">
            <a:off x="9860530" y="-808692"/>
            <a:ext cx="9588354" cy="2097452"/>
          </a:xfrm>
          <a:prstGeom prst="rect">
            <a:avLst/>
          </a:prstGeom>
        </p:spPr>
      </p:pic>
      <p:pic>
        <p:nvPicPr>
          <p:cNvPr id="10" name="Picture 10"/>
          <p:cNvPicPr>
            <a:picLocks noChangeAspect="1"/>
          </p:cNvPicPr>
          <p:nvPr/>
        </p:nvPicPr>
        <p:blipFill>
          <a:blip r:embed="rId8"/>
          <a:srcRect/>
          <a:stretch>
            <a:fillRect/>
          </a:stretch>
        </p:blipFill>
        <p:spPr>
          <a:xfrm>
            <a:off x="-285561" y="9581641"/>
            <a:ext cx="9283028" cy="1410718"/>
          </a:xfrm>
          <a:prstGeom prst="rect">
            <a:avLst/>
          </a:prstGeom>
        </p:spPr>
      </p:pic>
      <p:pic>
        <p:nvPicPr>
          <p:cNvPr id="11" name="Picture 11"/>
          <p:cNvPicPr>
            <a:picLocks noChangeAspect="1"/>
          </p:cNvPicPr>
          <p:nvPr/>
        </p:nvPicPr>
        <p:blipFill>
          <a:blip r:embed="rId9"/>
          <a:srcRect/>
          <a:stretch>
            <a:fillRect/>
          </a:stretch>
        </p:blipFill>
        <p:spPr>
          <a:xfrm rot="7325646">
            <a:off x="10301799" y="8207914"/>
            <a:ext cx="1170681" cy="1290007"/>
          </a:xfrm>
          <a:prstGeom prst="rect">
            <a:avLst/>
          </a:prstGeom>
        </p:spPr>
      </p:pic>
      <p:pic>
        <p:nvPicPr>
          <p:cNvPr id="12" name="Picture 12"/>
          <p:cNvPicPr>
            <a:picLocks noChangeAspect="1"/>
          </p:cNvPicPr>
          <p:nvPr/>
        </p:nvPicPr>
        <p:blipFill>
          <a:blip r:embed="rId9"/>
          <a:srcRect/>
          <a:stretch>
            <a:fillRect/>
          </a:stretch>
        </p:blipFill>
        <p:spPr>
          <a:xfrm rot="2216740">
            <a:off x="16293326" y="2095743"/>
            <a:ext cx="1170681" cy="1290007"/>
          </a:xfrm>
          <a:prstGeom prst="rect">
            <a:avLst/>
          </a:prstGeom>
        </p:spPr>
      </p:pic>
      <p:pic>
        <p:nvPicPr>
          <p:cNvPr id="13" name="Picture 13"/>
          <p:cNvPicPr>
            <a:picLocks noChangeAspect="1"/>
          </p:cNvPicPr>
          <p:nvPr/>
        </p:nvPicPr>
        <p:blipFill>
          <a:blip r:embed="rId9"/>
          <a:srcRect/>
          <a:stretch>
            <a:fillRect/>
          </a:stretch>
        </p:blipFill>
        <p:spPr>
          <a:xfrm rot="-1791089">
            <a:off x="12495336" y="-165055"/>
            <a:ext cx="1170681" cy="1290007"/>
          </a:xfrm>
          <a:prstGeom prst="rect">
            <a:avLst/>
          </a:prstGeom>
        </p:spPr>
      </p:pic>
      <p:sp>
        <p:nvSpPr>
          <p:cNvPr id="14" name="TextBox 4">
            <a:extLst>
              <a:ext uri="{FF2B5EF4-FFF2-40B4-BE49-F238E27FC236}">
                <a16:creationId xmlns:a16="http://schemas.microsoft.com/office/drawing/2014/main" id="{9B094709-31A0-D94C-8D09-55F0E0D0BFFB}"/>
              </a:ext>
            </a:extLst>
          </p:cNvPr>
          <p:cNvSpPr txBox="1"/>
          <p:nvPr/>
        </p:nvSpPr>
        <p:spPr>
          <a:xfrm>
            <a:off x="1384872" y="4511276"/>
            <a:ext cx="10867076" cy="3942811"/>
          </a:xfrm>
          <a:prstGeom prst="rect">
            <a:avLst/>
          </a:prstGeom>
        </p:spPr>
        <p:txBody>
          <a:bodyPr lIns="0" tIns="0" rIns="0" bIns="0" rtlCol="0" anchor="t">
            <a:spAutoFit/>
          </a:bodyPr>
          <a:lstStyle/>
          <a:p>
            <a:pPr>
              <a:lnSpc>
                <a:spcPct val="150000"/>
              </a:lnSpc>
            </a:pPr>
            <a:r>
              <a:rPr lang="vi-VN" sz="3500" i="1" dirty="0">
                <a:latin typeface="Times New Roman" panose="02020603050405020304" pitchFamily="18" charset="0"/>
                <a:cs typeface="Times New Roman" panose="02020603050405020304" pitchFamily="18" charset="0"/>
              </a:rPr>
              <a:t>→ Như vậy, quá trình tổng hợp và quá trình phân giải là 2 mặt của quá trình chuyển hóa vật chất và năng lượng cho tế bào, nếu một trong 2 quá trình không xảy ra thì quá trình còn lại cũng bị ức chế.</a:t>
            </a:r>
            <a:br>
              <a:rPr lang="vi-VN" sz="3500" i="1" dirty="0">
                <a:latin typeface="Times New Roman" panose="02020603050405020304" pitchFamily="18" charset="0"/>
                <a:cs typeface="Times New Roman" panose="02020603050405020304" pitchFamily="18" charset="0"/>
              </a:rPr>
            </a:br>
            <a:endParaRPr lang="vi-VN" sz="35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01311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490" t="15177" r="-20713" b="29854"/>
          <a:stretch>
            <a:fillRect/>
          </a:stretch>
        </p:blipFill>
        <p:spPr>
          <a:xfrm>
            <a:off x="0" y="0"/>
            <a:ext cx="18288000" cy="10287000"/>
          </a:xfrm>
          <a:prstGeom prst="rect">
            <a:avLst/>
          </a:prstGeom>
        </p:spPr>
      </p:pic>
      <p:pic>
        <p:nvPicPr>
          <p:cNvPr id="12" name="Picture 12"/>
          <p:cNvPicPr>
            <a:picLocks noChangeAspect="1"/>
          </p:cNvPicPr>
          <p:nvPr/>
        </p:nvPicPr>
        <p:blipFill>
          <a:blip r:embed="rId3"/>
          <a:srcRect/>
          <a:stretch>
            <a:fillRect/>
          </a:stretch>
        </p:blipFill>
        <p:spPr>
          <a:xfrm rot="-10800000">
            <a:off x="-223151" y="8478756"/>
            <a:ext cx="18990943" cy="4035575"/>
          </a:xfrm>
          <a:prstGeom prst="rect">
            <a:avLst/>
          </a:prstGeom>
        </p:spPr>
      </p:pic>
      <p:pic>
        <p:nvPicPr>
          <p:cNvPr id="13" name="Picture 13"/>
          <p:cNvPicPr>
            <a:picLocks noChangeAspect="1"/>
          </p:cNvPicPr>
          <p:nvPr/>
        </p:nvPicPr>
        <p:blipFill>
          <a:blip r:embed="rId4"/>
          <a:srcRect/>
          <a:stretch>
            <a:fillRect/>
          </a:stretch>
        </p:blipFill>
        <p:spPr>
          <a:xfrm rot="874359">
            <a:off x="11818550" y="-2620643"/>
            <a:ext cx="10289691" cy="5530709"/>
          </a:xfrm>
          <a:prstGeom prst="rect">
            <a:avLst/>
          </a:prstGeom>
        </p:spPr>
      </p:pic>
      <p:pic>
        <p:nvPicPr>
          <p:cNvPr id="14" name="Picture 14"/>
          <p:cNvPicPr>
            <a:picLocks noChangeAspect="1"/>
          </p:cNvPicPr>
          <p:nvPr/>
        </p:nvPicPr>
        <p:blipFill>
          <a:blip r:embed="rId5"/>
          <a:srcRect/>
          <a:stretch>
            <a:fillRect/>
          </a:stretch>
        </p:blipFill>
        <p:spPr>
          <a:xfrm rot="-2061987">
            <a:off x="12785625" y="920911"/>
            <a:ext cx="1170681" cy="1290007"/>
          </a:xfrm>
          <a:prstGeom prst="rect">
            <a:avLst/>
          </a:prstGeom>
        </p:spPr>
      </p:pic>
      <p:pic>
        <p:nvPicPr>
          <p:cNvPr id="15" name="Picture 15"/>
          <p:cNvPicPr>
            <a:picLocks noChangeAspect="1"/>
          </p:cNvPicPr>
          <p:nvPr/>
        </p:nvPicPr>
        <p:blipFill>
          <a:blip r:embed="rId5"/>
          <a:srcRect/>
          <a:stretch>
            <a:fillRect/>
          </a:stretch>
        </p:blipFill>
        <p:spPr>
          <a:xfrm rot="-3535224">
            <a:off x="15523472" y="-292323"/>
            <a:ext cx="1170681" cy="1290007"/>
          </a:xfrm>
          <a:prstGeom prst="rect">
            <a:avLst/>
          </a:prstGeom>
        </p:spPr>
      </p:pic>
      <p:pic>
        <p:nvPicPr>
          <p:cNvPr id="16" name="Picture 16"/>
          <p:cNvPicPr>
            <a:picLocks noChangeAspect="1"/>
          </p:cNvPicPr>
          <p:nvPr/>
        </p:nvPicPr>
        <p:blipFill>
          <a:blip r:embed="rId5"/>
          <a:srcRect/>
          <a:stretch>
            <a:fillRect/>
          </a:stretch>
        </p:blipFill>
        <p:spPr>
          <a:xfrm rot="4420169">
            <a:off x="871156" y="8577902"/>
            <a:ext cx="1183374" cy="1303993"/>
          </a:xfrm>
          <a:prstGeom prst="rect">
            <a:avLst/>
          </a:prstGeom>
        </p:spPr>
      </p:pic>
      <p:pic>
        <p:nvPicPr>
          <p:cNvPr id="17" name="Picture 17"/>
          <p:cNvPicPr>
            <a:picLocks noChangeAspect="1"/>
          </p:cNvPicPr>
          <p:nvPr/>
        </p:nvPicPr>
        <p:blipFill>
          <a:blip r:embed="rId5"/>
          <a:srcRect/>
          <a:stretch>
            <a:fillRect/>
          </a:stretch>
        </p:blipFill>
        <p:spPr>
          <a:xfrm rot="-3858141">
            <a:off x="-30095" y="10621903"/>
            <a:ext cx="905166" cy="997429"/>
          </a:xfrm>
          <a:prstGeom prst="rect">
            <a:avLst/>
          </a:prstGeom>
        </p:spPr>
      </p:pic>
      <p:pic>
        <p:nvPicPr>
          <p:cNvPr id="18" name="Picture 18"/>
          <p:cNvPicPr>
            <a:picLocks noChangeAspect="1"/>
          </p:cNvPicPr>
          <p:nvPr/>
        </p:nvPicPr>
        <p:blipFill>
          <a:blip r:embed="rId6"/>
          <a:srcRect/>
          <a:stretch>
            <a:fillRect/>
          </a:stretch>
        </p:blipFill>
        <p:spPr>
          <a:xfrm>
            <a:off x="15254230" y="2106178"/>
            <a:ext cx="5129790" cy="989317"/>
          </a:xfrm>
          <a:prstGeom prst="rect">
            <a:avLst/>
          </a:prstGeom>
        </p:spPr>
      </p:pic>
      <p:sp>
        <p:nvSpPr>
          <p:cNvPr id="19" name="TextBox 19"/>
          <p:cNvSpPr txBox="1"/>
          <p:nvPr/>
        </p:nvSpPr>
        <p:spPr>
          <a:xfrm>
            <a:off x="1068128" y="182682"/>
            <a:ext cx="10720417" cy="1797993"/>
          </a:xfrm>
          <a:prstGeom prst="rect">
            <a:avLst/>
          </a:prstGeom>
        </p:spPr>
        <p:txBody>
          <a:bodyPr lIns="0" tIns="0" rIns="0" bIns="0" rtlCol="0" anchor="t">
            <a:spAutoFit/>
          </a:bodyPr>
          <a:lstStyle/>
          <a:p>
            <a:pPr marL="0" lvl="0" indent="0" algn="l">
              <a:lnSpc>
                <a:spcPts val="6957"/>
              </a:lnSpc>
            </a:pPr>
            <a:endParaRPr dirty="0"/>
          </a:p>
          <a:p>
            <a:pPr marL="0" lvl="0" indent="0" algn="l">
              <a:lnSpc>
                <a:spcPts val="6957"/>
              </a:lnSpc>
            </a:pPr>
            <a:r>
              <a:rPr lang="en-US" sz="6324" dirty="0">
                <a:solidFill>
                  <a:srgbClr val="3C3333"/>
                </a:solidFill>
                <a:latin typeface="Dancing Script"/>
              </a:rPr>
              <a:t>EM CÓ THỂ?</a:t>
            </a:r>
          </a:p>
        </p:txBody>
      </p:sp>
      <p:sp>
        <p:nvSpPr>
          <p:cNvPr id="22" name="TextBox 22"/>
          <p:cNvSpPr txBox="1"/>
          <p:nvPr/>
        </p:nvSpPr>
        <p:spPr>
          <a:xfrm>
            <a:off x="2568558" y="3081166"/>
            <a:ext cx="11507066" cy="7432932"/>
          </a:xfrm>
          <a:prstGeom prst="rect">
            <a:avLst/>
          </a:prstGeom>
        </p:spPr>
        <p:txBody>
          <a:bodyPr wrap="square" lIns="0" tIns="0" rIns="0" bIns="0" rtlCol="0" anchor="t">
            <a:spAutoFit/>
          </a:bodyPr>
          <a:lstStyle/>
          <a:p>
            <a:pPr>
              <a:lnSpc>
                <a:spcPct val="150000"/>
              </a:lnSpc>
            </a:pPr>
            <a:r>
              <a:rPr lang="vi-VN" sz="2500"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Đối với thực vậ</a:t>
            </a:r>
            <a:r>
              <a:rPr lang="vi-VN" sz="2500" dirty="0">
                <a:latin typeface="Times New Roman" panose="02020603050405020304" pitchFamily="18" charset="0"/>
                <a:cs typeface="Times New Roman" panose="02020603050405020304" pitchFamily="18" charset="0"/>
              </a:rPr>
              <a:t>t, oxygen là nguyên liệu để thực hiện quá trình quang hợp tổng hợp chất hữu cơ.</a:t>
            </a:r>
            <a:br>
              <a:rPr lang="vi-VN" sz="2500" dirty="0">
                <a:latin typeface="Times New Roman" panose="02020603050405020304" pitchFamily="18" charset="0"/>
                <a:cs typeface="Times New Roman" panose="02020603050405020304" pitchFamily="18" charset="0"/>
              </a:rPr>
            </a:br>
            <a:r>
              <a:rPr lang="vi-VN" sz="2500"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Đối với hầu hết các sinh vật</a:t>
            </a:r>
            <a:r>
              <a:rPr lang="vi-VN" sz="2500" dirty="0">
                <a:latin typeface="Times New Roman" panose="02020603050405020304" pitchFamily="18" charset="0"/>
                <a:cs typeface="Times New Roman" panose="02020603050405020304" pitchFamily="18" charset="0"/>
              </a:rPr>
              <a:t>, oxygen cũng là nguyên liệu của quá trình hô hấp tế bào tạo năng lượng cho các hoạt động sống của cơ thể. </a:t>
            </a:r>
          </a:p>
          <a:p>
            <a:pPr>
              <a:lnSpc>
                <a:spcPct val="150000"/>
              </a:lnSpc>
            </a:pPr>
            <a:r>
              <a:rPr lang="vi-VN" sz="2500" dirty="0">
                <a:latin typeface="Times New Roman" panose="02020603050405020304" pitchFamily="18" charset="0"/>
                <a:cs typeface="Times New Roman" panose="02020603050405020304" pitchFamily="18" charset="0"/>
              </a:rPr>
              <a:t>→ Nếu không có oxygen, sự sống của các sinh vật sẽ bị đe dọa.</a:t>
            </a:r>
            <a:br>
              <a:rPr lang="vi-VN" sz="2500" dirty="0">
                <a:latin typeface="Times New Roman" panose="02020603050405020304" pitchFamily="18" charset="0"/>
                <a:cs typeface="Times New Roman" panose="02020603050405020304" pitchFamily="18" charset="0"/>
              </a:rPr>
            </a:br>
            <a:r>
              <a:rPr lang="vi-VN" sz="2500"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Vai trò của khí carbon dioxide đối với cơ thể sống</a:t>
            </a:r>
            <a:r>
              <a:rPr lang="vi-VN" sz="2500" dirty="0">
                <a:latin typeface="Times New Roman" panose="02020603050405020304" pitchFamily="18" charset="0"/>
                <a:cs typeface="Times New Roman" panose="02020603050405020304" pitchFamily="18" charset="0"/>
              </a:rPr>
              <a:t>: Ở các sinh vật có khả năng quang hợp như thực vật, carbon dioxide là nguyên liệu cho quá trình quang hợp để tổng hợp nên chất hữu cơ và thải ra khí oxygen.</a:t>
            </a:r>
            <a:br>
              <a:rPr lang="vi-VN" sz="2500" dirty="0">
                <a:latin typeface="Times New Roman" panose="02020603050405020304" pitchFamily="18" charset="0"/>
                <a:cs typeface="Times New Roman" panose="02020603050405020304" pitchFamily="18" charset="0"/>
              </a:rPr>
            </a:br>
            <a:r>
              <a:rPr lang="vi-VN" sz="2500" dirty="0">
                <a:latin typeface="Times New Roman" panose="02020603050405020304" pitchFamily="18" charset="0"/>
                <a:cs typeface="Times New Roman" panose="02020603050405020304" pitchFamily="18" charset="0"/>
              </a:rPr>
              <a:t>+ Chất hữu cơ được tạo ra là nguồn thức ăn cung cấp năng lượng và vật chất chủ yếu cho sự sống của các sinh vật trên Trái Đất.</a:t>
            </a:r>
            <a:br>
              <a:rPr lang="vi-VN" sz="2500" dirty="0">
                <a:latin typeface="Times New Roman" panose="02020603050405020304" pitchFamily="18" charset="0"/>
                <a:cs typeface="Times New Roman" panose="02020603050405020304" pitchFamily="18" charset="0"/>
              </a:rPr>
            </a:br>
            <a:r>
              <a:rPr lang="vi-VN" sz="2500" dirty="0">
                <a:latin typeface="Times New Roman" panose="02020603050405020304" pitchFamily="18" charset="0"/>
                <a:cs typeface="Times New Roman" panose="02020603050405020304" pitchFamily="18" charset="0"/>
              </a:rPr>
              <a:t>+ Khí oxygen được tạo ra từ quá trình quang hợp này cũng giúp duy trì sự sống của các sinh vật.</a:t>
            </a:r>
            <a:br>
              <a:rPr lang="vi-VN" sz="2500" dirty="0">
                <a:latin typeface="Times New Roman" panose="02020603050405020304" pitchFamily="18" charset="0"/>
                <a:cs typeface="Times New Roman" panose="02020603050405020304" pitchFamily="18" charset="0"/>
              </a:rPr>
            </a:br>
            <a:r>
              <a:rPr lang="vi-VN" sz="2500" dirty="0">
                <a:latin typeface="Times New Roman" panose="02020603050405020304" pitchFamily="18" charset="0"/>
                <a:cs typeface="Times New Roman" panose="02020603050405020304" pitchFamily="18" charset="0"/>
              </a:rPr>
              <a:t>→ Carbon dioxide cũng có vai trò trong việc duy trì sự sống của các sinh vật. </a:t>
            </a:r>
          </a:p>
        </p:txBody>
      </p:sp>
      <p:pic>
        <p:nvPicPr>
          <p:cNvPr id="1026" name="Picture 2" descr="Oxygen Project — Wikipédia">
            <a:extLst>
              <a:ext uri="{FF2B5EF4-FFF2-40B4-BE49-F238E27FC236}">
                <a16:creationId xmlns:a16="http://schemas.microsoft.com/office/drawing/2014/main" id="{B246119B-69C9-A94B-8620-FCDFAE2D11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31714" y="3843126"/>
            <a:ext cx="2977269" cy="29772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bon dioxide – Wikipedia tiếng Việt">
            <a:extLst>
              <a:ext uri="{FF2B5EF4-FFF2-40B4-BE49-F238E27FC236}">
                <a16:creationId xmlns:a16="http://schemas.microsoft.com/office/drawing/2014/main" id="{951D3C0C-814A-934D-A4EE-3C006BEFD2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35545" y="7659511"/>
            <a:ext cx="5529041" cy="3634088"/>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21">
            <a:extLst>
              <a:ext uri="{FF2B5EF4-FFF2-40B4-BE49-F238E27FC236}">
                <a16:creationId xmlns:a16="http://schemas.microsoft.com/office/drawing/2014/main" id="{BCC93019-EE3A-5445-B70A-3B45FCCDAACE}"/>
              </a:ext>
            </a:extLst>
          </p:cNvPr>
          <p:cNvSpPr txBox="1"/>
          <p:nvPr/>
        </p:nvSpPr>
        <p:spPr>
          <a:xfrm>
            <a:off x="1454725" y="2437012"/>
            <a:ext cx="12763501" cy="742960"/>
          </a:xfrm>
          <a:prstGeom prst="rect">
            <a:avLst/>
          </a:prstGeom>
        </p:spPr>
        <p:txBody>
          <a:bodyPr wrap="square" lIns="0" tIns="0" rIns="0" bIns="0" rtlCol="0" anchor="t">
            <a:spAutoFit/>
          </a:bodyPr>
          <a:lstStyle/>
          <a:p>
            <a:r>
              <a:rPr lang="vi-VN" sz="3000" b="1" i="1" dirty="0">
                <a:latin typeface="Times New Roman" panose="02020603050405020304" pitchFamily="18" charset="0"/>
                <a:cs typeface="Times New Roman" panose="02020603050405020304" pitchFamily="18" charset="0"/>
              </a:rPr>
              <a:t>Giải thích được vai trò của khí oxygen và khí carbon dioxide đối với cơ thể sống. </a:t>
            </a:r>
          </a:p>
          <a:p>
            <a:pPr marL="0" lvl="0" indent="0">
              <a:lnSpc>
                <a:spcPts val="2280"/>
              </a:lnSpc>
              <a:spcBef>
                <a:spcPct val="0"/>
              </a:spcBef>
            </a:pPr>
            <a:endParaRPr lang="en-US" sz="1900" u="none" dirty="0">
              <a:solidFill>
                <a:srgbClr val="3C3333"/>
              </a:solidFill>
              <a:latin typeface="Roboto Mono Regular"/>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linds(horizontal)">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heckerboard(across)">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490" t="15177" r="-20713" b="29854"/>
          <a:stretch>
            <a:fillRect/>
          </a:stretch>
        </p:blipFill>
        <p:spPr>
          <a:xfrm>
            <a:off x="0" y="0"/>
            <a:ext cx="18288000" cy="10287000"/>
          </a:xfrm>
          <a:prstGeom prst="rect">
            <a:avLst/>
          </a:prstGeom>
        </p:spPr>
      </p:pic>
      <p:sp>
        <p:nvSpPr>
          <p:cNvPr id="4" name="TextBox 4"/>
          <p:cNvSpPr txBox="1"/>
          <p:nvPr/>
        </p:nvSpPr>
        <p:spPr>
          <a:xfrm>
            <a:off x="7335727" y="2934097"/>
            <a:ext cx="7796965" cy="3235181"/>
          </a:xfrm>
          <a:prstGeom prst="rect">
            <a:avLst/>
          </a:prstGeom>
        </p:spPr>
        <p:txBody>
          <a:bodyPr wrap="square" lIns="0" tIns="0" rIns="0" bIns="0" rtlCol="0" anchor="t">
            <a:spAutoFit/>
          </a:bodyPr>
          <a:lstStyle/>
          <a:p>
            <a:pPr marL="0" lvl="0" indent="0" algn="ctr">
              <a:lnSpc>
                <a:spcPts val="8359"/>
              </a:lnSpc>
            </a:pPr>
            <a:r>
              <a:rPr lang="en-US" sz="7599" u="none" dirty="0" err="1">
                <a:solidFill>
                  <a:srgbClr val="3C3333"/>
                </a:solidFill>
                <a:latin typeface="Dancing Script"/>
              </a:rPr>
              <a:t>Quá</a:t>
            </a:r>
            <a:r>
              <a:rPr lang="en-US" sz="7599" u="none" dirty="0">
                <a:solidFill>
                  <a:srgbClr val="3C3333"/>
                </a:solidFill>
                <a:latin typeface="Dancing Script"/>
              </a:rPr>
              <a:t> </a:t>
            </a:r>
            <a:r>
              <a:rPr lang="en-US" sz="7599" u="none" dirty="0" err="1">
                <a:solidFill>
                  <a:srgbClr val="3C3333"/>
                </a:solidFill>
                <a:latin typeface="Dancing Script"/>
              </a:rPr>
              <a:t>trình</a:t>
            </a:r>
            <a:r>
              <a:rPr lang="en-US" sz="7599" u="none" dirty="0">
                <a:solidFill>
                  <a:srgbClr val="3C3333"/>
                </a:solidFill>
                <a:latin typeface="Dancing Script"/>
              </a:rPr>
              <a:t> </a:t>
            </a:r>
            <a:r>
              <a:rPr lang="en-US" sz="7599" u="none" dirty="0" err="1">
                <a:solidFill>
                  <a:srgbClr val="3C3333"/>
                </a:solidFill>
                <a:latin typeface="Dancing Script"/>
              </a:rPr>
              <a:t>đó</a:t>
            </a:r>
            <a:r>
              <a:rPr lang="en-US" sz="7599" u="none" dirty="0">
                <a:solidFill>
                  <a:srgbClr val="3C3333"/>
                </a:solidFill>
                <a:latin typeface="Dancing Script"/>
              </a:rPr>
              <a:t> </a:t>
            </a:r>
            <a:r>
              <a:rPr lang="en-US" sz="7599" u="none" dirty="0" err="1">
                <a:solidFill>
                  <a:srgbClr val="3C3333"/>
                </a:solidFill>
                <a:latin typeface="Dancing Script"/>
              </a:rPr>
              <a:t>diễn</a:t>
            </a:r>
            <a:r>
              <a:rPr lang="en-US" sz="7599" u="none" dirty="0">
                <a:solidFill>
                  <a:srgbClr val="3C3333"/>
                </a:solidFill>
                <a:latin typeface="Dancing Script"/>
              </a:rPr>
              <a:t> ra </a:t>
            </a:r>
            <a:r>
              <a:rPr lang="en-US" sz="7599" u="none" dirty="0" err="1">
                <a:solidFill>
                  <a:srgbClr val="3C3333"/>
                </a:solidFill>
                <a:latin typeface="Dancing Script"/>
              </a:rPr>
              <a:t>ở</a:t>
            </a:r>
            <a:r>
              <a:rPr lang="en-US" sz="7599" u="none" dirty="0">
                <a:solidFill>
                  <a:srgbClr val="3C3333"/>
                </a:solidFill>
                <a:latin typeface="Dancing Script"/>
              </a:rPr>
              <a:t> </a:t>
            </a:r>
            <a:r>
              <a:rPr lang="en-US" sz="7599" u="none" dirty="0" err="1">
                <a:solidFill>
                  <a:srgbClr val="3C3333"/>
                </a:solidFill>
                <a:latin typeface="Dancing Script"/>
              </a:rPr>
              <a:t>đâu</a:t>
            </a:r>
            <a:r>
              <a:rPr lang="en-US" sz="7599" u="none" dirty="0">
                <a:solidFill>
                  <a:srgbClr val="3C3333"/>
                </a:solidFill>
                <a:latin typeface="Dancing Script"/>
              </a:rPr>
              <a:t> </a:t>
            </a:r>
            <a:r>
              <a:rPr lang="en-US" sz="7599" u="none" dirty="0" err="1">
                <a:solidFill>
                  <a:srgbClr val="3C3333"/>
                </a:solidFill>
                <a:latin typeface="Dancing Script"/>
              </a:rPr>
              <a:t>trong</a:t>
            </a:r>
            <a:r>
              <a:rPr lang="en-US" sz="7599" u="none" dirty="0">
                <a:solidFill>
                  <a:srgbClr val="3C3333"/>
                </a:solidFill>
                <a:latin typeface="Dancing Script"/>
              </a:rPr>
              <a:t> </a:t>
            </a:r>
            <a:r>
              <a:rPr lang="en-US" sz="7599" u="none" dirty="0" err="1">
                <a:solidFill>
                  <a:srgbClr val="3C3333"/>
                </a:solidFill>
                <a:latin typeface="Dancing Script"/>
              </a:rPr>
              <a:t>cơ</a:t>
            </a:r>
            <a:r>
              <a:rPr lang="en-US" sz="7599" u="none" dirty="0">
                <a:solidFill>
                  <a:srgbClr val="3C3333"/>
                </a:solidFill>
                <a:latin typeface="Dancing Script"/>
              </a:rPr>
              <a:t> </a:t>
            </a:r>
            <a:r>
              <a:rPr lang="en-US" sz="7599" u="none" dirty="0" err="1">
                <a:solidFill>
                  <a:srgbClr val="3C3333"/>
                </a:solidFill>
                <a:latin typeface="Dancing Script"/>
              </a:rPr>
              <a:t>thể</a:t>
            </a:r>
            <a:r>
              <a:rPr lang="en-US" sz="7599" u="none" dirty="0">
                <a:solidFill>
                  <a:srgbClr val="3C3333"/>
                </a:solidFill>
                <a:latin typeface="Dancing Script"/>
              </a:rPr>
              <a:t> </a:t>
            </a:r>
            <a:r>
              <a:rPr lang="en-US" sz="7599" u="none" dirty="0" err="1">
                <a:solidFill>
                  <a:srgbClr val="3C3333"/>
                </a:solidFill>
                <a:latin typeface="Dancing Script"/>
              </a:rPr>
              <a:t>sinh</a:t>
            </a:r>
            <a:r>
              <a:rPr lang="en-US" sz="7599" u="none" dirty="0">
                <a:solidFill>
                  <a:srgbClr val="3C3333"/>
                </a:solidFill>
                <a:latin typeface="Dancing Script"/>
              </a:rPr>
              <a:t> </a:t>
            </a:r>
            <a:r>
              <a:rPr lang="en-US" sz="7599" u="none" dirty="0" err="1">
                <a:solidFill>
                  <a:srgbClr val="3C3333"/>
                </a:solidFill>
                <a:latin typeface="Dancing Script"/>
              </a:rPr>
              <a:t>vật</a:t>
            </a:r>
            <a:r>
              <a:rPr lang="en-US" sz="7599" dirty="0">
                <a:solidFill>
                  <a:srgbClr val="3C3333"/>
                </a:solidFill>
                <a:latin typeface="Dancing Script"/>
              </a:rPr>
              <a:t>?</a:t>
            </a:r>
            <a:endParaRPr lang="en-US" sz="7599" u="none" dirty="0">
              <a:solidFill>
                <a:srgbClr val="3C3333"/>
              </a:solidFill>
              <a:latin typeface="Dancing Script"/>
            </a:endParaRPr>
          </a:p>
        </p:txBody>
      </p:sp>
      <p:pic>
        <p:nvPicPr>
          <p:cNvPr id="6" name="Picture 6"/>
          <p:cNvPicPr>
            <a:picLocks noChangeAspect="1"/>
          </p:cNvPicPr>
          <p:nvPr/>
        </p:nvPicPr>
        <p:blipFill>
          <a:blip r:embed="rId3"/>
          <a:srcRect/>
          <a:stretch>
            <a:fillRect/>
          </a:stretch>
        </p:blipFill>
        <p:spPr>
          <a:xfrm rot="-437327">
            <a:off x="1134289" y="2375854"/>
            <a:ext cx="5287211" cy="5315334"/>
          </a:xfrm>
          <a:prstGeom prst="rect">
            <a:avLst/>
          </a:prstGeom>
        </p:spPr>
      </p:pic>
      <p:pic>
        <p:nvPicPr>
          <p:cNvPr id="9" name="Picture 9"/>
          <p:cNvPicPr>
            <a:picLocks noChangeAspect="1"/>
          </p:cNvPicPr>
          <p:nvPr/>
        </p:nvPicPr>
        <p:blipFill>
          <a:blip r:embed="rId4"/>
          <a:srcRect/>
          <a:stretch>
            <a:fillRect/>
          </a:stretch>
        </p:blipFill>
        <p:spPr>
          <a:xfrm rot="75119">
            <a:off x="4837745" y="2589634"/>
            <a:ext cx="2201762" cy="1226572"/>
          </a:xfrm>
          <a:prstGeom prst="rect">
            <a:avLst/>
          </a:prstGeom>
        </p:spPr>
      </p:pic>
      <p:pic>
        <p:nvPicPr>
          <p:cNvPr id="10" name="Picture 10"/>
          <p:cNvPicPr>
            <a:picLocks noChangeAspect="1"/>
          </p:cNvPicPr>
          <p:nvPr/>
        </p:nvPicPr>
        <p:blipFill>
          <a:blip r:embed="rId5"/>
          <a:srcRect/>
          <a:stretch>
            <a:fillRect/>
          </a:stretch>
        </p:blipFill>
        <p:spPr>
          <a:xfrm rot="-282138">
            <a:off x="3557343" y="8932399"/>
            <a:ext cx="11830348" cy="2188614"/>
          </a:xfrm>
          <a:prstGeom prst="rect">
            <a:avLst/>
          </a:prstGeom>
        </p:spPr>
      </p:pic>
      <p:pic>
        <p:nvPicPr>
          <p:cNvPr id="11" name="Picture 11"/>
          <p:cNvPicPr>
            <a:picLocks noChangeAspect="1"/>
          </p:cNvPicPr>
          <p:nvPr/>
        </p:nvPicPr>
        <p:blipFill>
          <a:blip r:embed="rId6"/>
          <a:srcRect/>
          <a:stretch>
            <a:fillRect/>
          </a:stretch>
        </p:blipFill>
        <p:spPr>
          <a:xfrm rot="328596">
            <a:off x="9144000" y="-940411"/>
            <a:ext cx="10123854" cy="2252557"/>
          </a:xfrm>
          <a:prstGeom prst="rect">
            <a:avLst/>
          </a:prstGeom>
        </p:spPr>
      </p:pic>
      <p:pic>
        <p:nvPicPr>
          <p:cNvPr id="12" name="Picture 12"/>
          <p:cNvPicPr>
            <a:picLocks noChangeAspect="1"/>
          </p:cNvPicPr>
          <p:nvPr/>
        </p:nvPicPr>
        <p:blipFill>
          <a:blip r:embed="rId7"/>
          <a:srcRect/>
          <a:stretch>
            <a:fillRect/>
          </a:stretch>
        </p:blipFill>
        <p:spPr>
          <a:xfrm rot="-1677575">
            <a:off x="822778" y="6903876"/>
            <a:ext cx="1869573" cy="2034909"/>
          </a:xfrm>
          <a:prstGeom prst="rect">
            <a:avLst/>
          </a:prstGeom>
        </p:spPr>
      </p:pic>
      <p:pic>
        <p:nvPicPr>
          <p:cNvPr id="13" name="Picture 13"/>
          <p:cNvPicPr>
            <a:picLocks noChangeAspect="1"/>
          </p:cNvPicPr>
          <p:nvPr/>
        </p:nvPicPr>
        <p:blipFill>
          <a:blip r:embed="rId7"/>
          <a:srcRect/>
          <a:stretch>
            <a:fillRect/>
          </a:stretch>
        </p:blipFill>
        <p:spPr>
          <a:xfrm rot="-1677575">
            <a:off x="1819488" y="4691144"/>
            <a:ext cx="1503344" cy="1636292"/>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49742" y="8451164"/>
            <a:ext cx="2502497" cy="1284649"/>
          </a:xfrm>
          <a:prstGeom prst="rect">
            <a:avLst/>
          </a:prstGeom>
        </p:spPr>
      </p:pic>
      <p:pic>
        <p:nvPicPr>
          <p:cNvPr id="8" name="Picture 7">
            <a:extLst>
              <a:ext uri="{FF2B5EF4-FFF2-40B4-BE49-F238E27FC236}">
                <a16:creationId xmlns:a16="http://schemas.microsoft.com/office/drawing/2014/main" id="{8325ED2B-E209-D940-A943-D3B1837523FF}"/>
              </a:ext>
            </a:extLst>
          </p:cNvPr>
          <p:cNvPicPr>
            <a:picLocks noChangeAspect="1"/>
          </p:cNvPicPr>
          <p:nvPr/>
        </p:nvPicPr>
        <p:blipFill>
          <a:blip r:embed="rId10"/>
          <a:stretch>
            <a:fillRect/>
          </a:stretch>
        </p:blipFill>
        <p:spPr>
          <a:xfrm>
            <a:off x="3974305" y="1615877"/>
            <a:ext cx="2755900" cy="6324600"/>
          </a:xfrm>
          <a:prstGeom prst="rect">
            <a:avLst/>
          </a:prstGeom>
        </p:spPr>
      </p:pic>
      <p:pic>
        <p:nvPicPr>
          <p:cNvPr id="17" name="Picture 16">
            <a:extLst>
              <a:ext uri="{FF2B5EF4-FFF2-40B4-BE49-F238E27FC236}">
                <a16:creationId xmlns:a16="http://schemas.microsoft.com/office/drawing/2014/main" id="{8072A8FB-F385-5E44-B9AF-06510EE50982}"/>
              </a:ext>
            </a:extLst>
          </p:cNvPr>
          <p:cNvPicPr>
            <a:picLocks noChangeAspect="1"/>
          </p:cNvPicPr>
          <p:nvPr/>
        </p:nvPicPr>
        <p:blipFill>
          <a:blip r:embed="rId11"/>
          <a:stretch>
            <a:fillRect/>
          </a:stretch>
        </p:blipFill>
        <p:spPr>
          <a:xfrm>
            <a:off x="998709" y="4665185"/>
            <a:ext cx="4092846" cy="2978492"/>
          </a:xfrm>
          <a:prstGeom prst="rect">
            <a:avLst/>
          </a:prstGeom>
        </p:spPr>
      </p:pic>
    </p:spTree>
    <p:extLst>
      <p:ext uri="{BB962C8B-B14F-4D97-AF65-F5344CB8AC3E}">
        <p14:creationId xmlns:p14="http://schemas.microsoft.com/office/powerpoint/2010/main" val="1791482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490" t="15177" r="-20713" b="29854"/>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rot="-10800000">
            <a:off x="1265163" y="1959969"/>
            <a:ext cx="15757675" cy="7117217"/>
          </a:xfrm>
          <a:prstGeom prst="rect">
            <a:avLst/>
          </a:prstGeom>
        </p:spPr>
      </p:pic>
      <p:pic>
        <p:nvPicPr>
          <p:cNvPr id="4" name="Picture 4"/>
          <p:cNvPicPr>
            <a:picLocks noChangeAspect="1"/>
          </p:cNvPicPr>
          <p:nvPr/>
        </p:nvPicPr>
        <p:blipFill>
          <a:blip r:embed="rId4"/>
          <a:srcRect/>
          <a:stretch>
            <a:fillRect/>
          </a:stretch>
        </p:blipFill>
        <p:spPr>
          <a:xfrm>
            <a:off x="7586697" y="1376263"/>
            <a:ext cx="2821539" cy="1167412"/>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09891">
            <a:off x="-509416" y="-536436"/>
            <a:ext cx="3076231" cy="213114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008052" y="2932171"/>
            <a:ext cx="2502497" cy="1284649"/>
          </a:xfrm>
          <a:prstGeom prst="rect">
            <a:avLst/>
          </a:prstGeom>
        </p:spPr>
      </p:pic>
      <p:pic>
        <p:nvPicPr>
          <p:cNvPr id="7" name="Picture 7"/>
          <p:cNvPicPr>
            <a:picLocks noChangeAspect="1"/>
          </p:cNvPicPr>
          <p:nvPr/>
        </p:nvPicPr>
        <p:blipFill>
          <a:blip r:embed="rId9"/>
          <a:srcRect/>
          <a:stretch>
            <a:fillRect/>
          </a:stretch>
        </p:blipFill>
        <p:spPr>
          <a:xfrm>
            <a:off x="-285561" y="9581641"/>
            <a:ext cx="9283028" cy="1410718"/>
          </a:xfrm>
          <a:prstGeom prst="rect">
            <a:avLst/>
          </a:prstGeom>
        </p:spPr>
      </p:pic>
      <p:grpSp>
        <p:nvGrpSpPr>
          <p:cNvPr id="8" name="Group 8"/>
          <p:cNvGrpSpPr/>
          <p:nvPr/>
        </p:nvGrpSpPr>
        <p:grpSpPr>
          <a:xfrm>
            <a:off x="3280961" y="3881807"/>
            <a:ext cx="11726078" cy="2902218"/>
            <a:chOff x="0" y="1354296"/>
            <a:chExt cx="15634770" cy="3869624"/>
          </a:xfrm>
        </p:grpSpPr>
        <p:sp>
          <p:nvSpPr>
            <p:cNvPr id="9" name="TextBox 9"/>
            <p:cNvSpPr txBox="1"/>
            <p:nvPr/>
          </p:nvSpPr>
          <p:spPr>
            <a:xfrm>
              <a:off x="0" y="1354296"/>
              <a:ext cx="15634770" cy="1958571"/>
            </a:xfrm>
            <a:prstGeom prst="rect">
              <a:avLst/>
            </a:prstGeom>
          </p:spPr>
          <p:txBody>
            <a:bodyPr lIns="0" tIns="0" rIns="0" bIns="0" rtlCol="0" anchor="t">
              <a:spAutoFit/>
            </a:bodyPr>
            <a:lstStyle/>
            <a:p>
              <a:pPr algn="ctr">
                <a:lnSpc>
                  <a:spcPts val="11411"/>
                </a:lnSpc>
              </a:pPr>
              <a:r>
                <a:rPr lang="en-US" sz="10374" dirty="0">
                  <a:solidFill>
                    <a:srgbClr val="3C3333"/>
                  </a:solidFill>
                  <a:latin typeface="Dancing Script"/>
                </a:rPr>
                <a:t>HÔ HẤP TẾ BÀO</a:t>
              </a:r>
            </a:p>
          </p:txBody>
        </p:sp>
        <p:sp>
          <p:nvSpPr>
            <p:cNvPr id="10" name="TextBox 10"/>
            <p:cNvSpPr txBox="1"/>
            <p:nvPr/>
          </p:nvSpPr>
          <p:spPr>
            <a:xfrm>
              <a:off x="0" y="4557171"/>
              <a:ext cx="15634770" cy="666749"/>
            </a:xfrm>
            <a:prstGeom prst="rect">
              <a:avLst/>
            </a:prstGeom>
          </p:spPr>
          <p:txBody>
            <a:bodyPr lIns="0" tIns="0" rIns="0" bIns="0" rtlCol="0" anchor="t">
              <a:spAutoFit/>
            </a:bodyPr>
            <a:lstStyle/>
            <a:p>
              <a:pPr algn="ctr">
                <a:lnSpc>
                  <a:spcPts val="4200"/>
                </a:lnSpc>
                <a:spcBef>
                  <a:spcPct val="0"/>
                </a:spcBef>
              </a:pPr>
              <a:r>
                <a:rPr lang="en-US" sz="3000" dirty="0">
                  <a:solidFill>
                    <a:srgbClr val="3C3333"/>
                  </a:solidFill>
                  <a:latin typeface="Roboto Mono Regular"/>
                </a:rPr>
                <a:t>BÀI 25</a:t>
              </a:r>
            </a:p>
          </p:txBody>
        </p:sp>
      </p:grpSp>
      <p:pic>
        <p:nvPicPr>
          <p:cNvPr id="11" name="Picture 11"/>
          <p:cNvPicPr>
            <a:picLocks noChangeAspect="1"/>
          </p:cNvPicPr>
          <p:nvPr/>
        </p:nvPicPr>
        <p:blipFill>
          <a:blip r:embed="rId10"/>
          <a:srcRect/>
          <a:stretch>
            <a:fillRect/>
          </a:stretch>
        </p:blipFill>
        <p:spPr>
          <a:xfrm rot="-1345319">
            <a:off x="433466" y="5636042"/>
            <a:ext cx="3751223" cy="5895832"/>
          </a:xfrm>
          <a:prstGeom prst="rect">
            <a:avLst/>
          </a:prstGeom>
        </p:spPr>
      </p:pic>
      <p:pic>
        <p:nvPicPr>
          <p:cNvPr id="12" name="Picture 12"/>
          <p:cNvPicPr>
            <a:picLocks noChangeAspect="1"/>
          </p:cNvPicPr>
          <p:nvPr/>
        </p:nvPicPr>
        <p:blipFill>
          <a:blip r:embed="rId11"/>
          <a:srcRect/>
          <a:stretch>
            <a:fillRect/>
          </a:stretch>
        </p:blipFill>
        <p:spPr>
          <a:xfrm rot="-267628">
            <a:off x="9860530" y="-808692"/>
            <a:ext cx="9588354" cy="2097452"/>
          </a:xfrm>
          <a:prstGeom prst="rect">
            <a:avLst/>
          </a:prstGeom>
        </p:spPr>
      </p:pic>
      <p:pic>
        <p:nvPicPr>
          <p:cNvPr id="13" name="Picture 13"/>
          <p:cNvPicPr>
            <a:picLocks noChangeAspect="1"/>
          </p:cNvPicPr>
          <p:nvPr/>
        </p:nvPicPr>
        <p:blipFill>
          <a:blip r:embed="rId12"/>
          <a:srcRect/>
          <a:stretch>
            <a:fillRect/>
          </a:stretch>
        </p:blipFill>
        <p:spPr>
          <a:xfrm>
            <a:off x="13721202" y="7755065"/>
            <a:ext cx="1869573" cy="2034909"/>
          </a:xfrm>
          <a:prstGeom prst="rect">
            <a:avLst/>
          </a:prstGeom>
        </p:spPr>
      </p:pic>
      <p:pic>
        <p:nvPicPr>
          <p:cNvPr id="14" name="Picture 14"/>
          <p:cNvPicPr>
            <a:picLocks noChangeAspect="1"/>
          </p:cNvPicPr>
          <p:nvPr/>
        </p:nvPicPr>
        <p:blipFill>
          <a:blip r:embed="rId12"/>
          <a:srcRect/>
          <a:stretch>
            <a:fillRect/>
          </a:stretch>
        </p:blipFill>
        <p:spPr>
          <a:xfrm>
            <a:off x="15590775" y="6547110"/>
            <a:ext cx="1109808" cy="1207955"/>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28700" y="1205575"/>
            <a:ext cx="10900132" cy="8229600"/>
          </a:xfrm>
          <a:prstGeom prst="rect">
            <a:avLst/>
          </a:prstGeom>
        </p:spPr>
      </p:pic>
      <p:pic>
        <p:nvPicPr>
          <p:cNvPr id="3" name="Picture 3"/>
          <p:cNvPicPr>
            <a:picLocks noChangeAspect="1"/>
          </p:cNvPicPr>
          <p:nvPr/>
        </p:nvPicPr>
        <p:blipFill>
          <a:blip r:embed="rId3"/>
          <a:srcRect/>
          <a:stretch>
            <a:fillRect/>
          </a:stretch>
        </p:blipFill>
        <p:spPr>
          <a:xfrm rot="-5400000">
            <a:off x="10704772" y="1640173"/>
            <a:ext cx="12373782" cy="7006654"/>
          </a:xfrm>
          <a:prstGeom prst="rect">
            <a:avLst/>
          </a:prstGeom>
        </p:spPr>
      </p:pic>
      <p:pic>
        <p:nvPicPr>
          <p:cNvPr id="4" name="Picture 4"/>
          <p:cNvPicPr>
            <a:picLocks noChangeAspect="1"/>
          </p:cNvPicPr>
          <p:nvPr/>
        </p:nvPicPr>
        <p:blipFill>
          <a:blip r:embed="rId4"/>
          <a:srcRect/>
          <a:stretch>
            <a:fillRect/>
          </a:stretch>
        </p:blipFill>
        <p:spPr>
          <a:xfrm>
            <a:off x="5455326" y="851825"/>
            <a:ext cx="2046880" cy="1151370"/>
          </a:xfrm>
          <a:prstGeom prst="rect">
            <a:avLst/>
          </a:prstGeom>
        </p:spPr>
      </p:pic>
      <p:sp>
        <p:nvSpPr>
          <p:cNvPr id="7" name="TextBox 7"/>
          <p:cNvSpPr txBox="1"/>
          <p:nvPr/>
        </p:nvSpPr>
        <p:spPr>
          <a:xfrm>
            <a:off x="2312780" y="2460767"/>
            <a:ext cx="8331973" cy="1453356"/>
          </a:xfrm>
          <a:prstGeom prst="rect">
            <a:avLst/>
          </a:prstGeom>
        </p:spPr>
        <p:txBody>
          <a:bodyPr lIns="0" tIns="0" rIns="0" bIns="0" rtlCol="0" anchor="t">
            <a:spAutoFit/>
          </a:bodyPr>
          <a:lstStyle/>
          <a:p>
            <a:pPr marL="0" lvl="0" indent="0" algn="ctr">
              <a:lnSpc>
                <a:spcPts val="10999"/>
              </a:lnSpc>
            </a:pPr>
            <a:r>
              <a:rPr lang="en-US" sz="9999" dirty="0" err="1">
                <a:solidFill>
                  <a:srgbClr val="3C3333"/>
                </a:solidFill>
                <a:latin typeface="Dancing Script"/>
              </a:rPr>
              <a:t>Nội</a:t>
            </a:r>
            <a:r>
              <a:rPr lang="en-US" sz="9999" dirty="0">
                <a:solidFill>
                  <a:srgbClr val="3C3333"/>
                </a:solidFill>
                <a:latin typeface="Dancing Script"/>
              </a:rPr>
              <a:t> dung </a:t>
            </a:r>
            <a:r>
              <a:rPr lang="en-US" sz="9999" dirty="0" err="1">
                <a:solidFill>
                  <a:srgbClr val="3C3333"/>
                </a:solidFill>
                <a:latin typeface="Dancing Script"/>
              </a:rPr>
              <a:t>bài</a:t>
            </a:r>
            <a:r>
              <a:rPr lang="en-US" sz="9999" dirty="0">
                <a:solidFill>
                  <a:srgbClr val="3C3333"/>
                </a:solidFill>
                <a:latin typeface="Dancing Script"/>
              </a:rPr>
              <a:t> </a:t>
            </a:r>
            <a:r>
              <a:rPr lang="en-US" sz="9999" dirty="0" err="1">
                <a:solidFill>
                  <a:srgbClr val="3C3333"/>
                </a:solidFill>
                <a:latin typeface="Dancing Script"/>
              </a:rPr>
              <a:t>học</a:t>
            </a:r>
            <a:endParaRPr lang="en-US" sz="9999" dirty="0">
              <a:solidFill>
                <a:srgbClr val="3C3333"/>
              </a:solidFill>
              <a:latin typeface="Dancing Script"/>
            </a:endParaRPr>
          </a:p>
        </p:txBody>
      </p:sp>
      <p:sp>
        <p:nvSpPr>
          <p:cNvPr id="8" name="TextBox 8"/>
          <p:cNvSpPr txBox="1"/>
          <p:nvPr/>
        </p:nvSpPr>
        <p:spPr>
          <a:xfrm>
            <a:off x="2926094" y="4267873"/>
            <a:ext cx="3627454" cy="614207"/>
          </a:xfrm>
          <a:prstGeom prst="rect">
            <a:avLst/>
          </a:prstGeom>
        </p:spPr>
        <p:txBody>
          <a:bodyPr wrap="square" lIns="0" tIns="0" rIns="0" bIns="0" rtlCol="0" anchor="t">
            <a:spAutoFit/>
          </a:bodyPr>
          <a:lstStyle/>
          <a:p>
            <a:pPr marL="518158" lvl="1" indent="-259079" algn="just">
              <a:lnSpc>
                <a:spcPct val="150000"/>
              </a:lnSpc>
              <a:buFont typeface="Arial"/>
              <a:buChar char="•"/>
            </a:pPr>
            <a:r>
              <a:rPr lang="en-US" sz="3000" u="sng" dirty="0" err="1">
                <a:solidFill>
                  <a:srgbClr val="3C3333"/>
                </a:solidFill>
                <a:latin typeface="Roboto Mono Regular"/>
              </a:rPr>
              <a:t>Hô</a:t>
            </a:r>
            <a:r>
              <a:rPr lang="en-US" sz="3000" u="sng" dirty="0">
                <a:solidFill>
                  <a:srgbClr val="3C3333"/>
                </a:solidFill>
                <a:latin typeface="Roboto Mono Regular"/>
              </a:rPr>
              <a:t> </a:t>
            </a:r>
            <a:r>
              <a:rPr lang="en-US" sz="3000" u="sng" dirty="0" err="1">
                <a:solidFill>
                  <a:srgbClr val="3C3333"/>
                </a:solidFill>
                <a:latin typeface="Roboto Mono Regular"/>
              </a:rPr>
              <a:t>hấp</a:t>
            </a:r>
            <a:r>
              <a:rPr lang="en-US" sz="3000" u="sng" dirty="0">
                <a:solidFill>
                  <a:srgbClr val="3C3333"/>
                </a:solidFill>
                <a:latin typeface="Roboto Mono Regular"/>
              </a:rPr>
              <a:t> </a:t>
            </a:r>
            <a:r>
              <a:rPr lang="en-US" sz="3000" u="sng" dirty="0" err="1">
                <a:solidFill>
                  <a:srgbClr val="3C3333"/>
                </a:solidFill>
                <a:latin typeface="Roboto Mono Regular"/>
              </a:rPr>
              <a:t>tế</a:t>
            </a:r>
            <a:r>
              <a:rPr lang="en-US" sz="3000" u="sng" dirty="0">
                <a:solidFill>
                  <a:srgbClr val="3C3333"/>
                </a:solidFill>
                <a:latin typeface="Roboto Mono Regular"/>
              </a:rPr>
              <a:t> </a:t>
            </a:r>
            <a:r>
              <a:rPr lang="en-US" sz="3000" u="sng" dirty="0" err="1">
                <a:solidFill>
                  <a:srgbClr val="3C3333"/>
                </a:solidFill>
                <a:latin typeface="Roboto Mono Regular"/>
              </a:rPr>
              <a:t>bào</a:t>
            </a:r>
            <a:endParaRPr lang="en-US" sz="3000" u="sng" dirty="0">
              <a:solidFill>
                <a:srgbClr val="3C3333"/>
              </a:solidFill>
              <a:latin typeface="Roboto Mono Regular"/>
            </a:endParaRPr>
          </a:p>
        </p:txBody>
      </p:sp>
      <p:sp>
        <p:nvSpPr>
          <p:cNvPr id="10" name="TextBox 10"/>
          <p:cNvSpPr txBox="1"/>
          <p:nvPr/>
        </p:nvSpPr>
        <p:spPr>
          <a:xfrm>
            <a:off x="2926094" y="5388084"/>
            <a:ext cx="6963412" cy="1999202"/>
          </a:xfrm>
          <a:prstGeom prst="rect">
            <a:avLst/>
          </a:prstGeom>
        </p:spPr>
        <p:txBody>
          <a:bodyPr wrap="square" lIns="0" tIns="0" rIns="0" bIns="0" rtlCol="0" anchor="t">
            <a:spAutoFit/>
          </a:bodyPr>
          <a:lstStyle/>
          <a:p>
            <a:pPr marL="518158" lvl="1" indent="-259079" algn="l">
              <a:lnSpc>
                <a:spcPct val="150000"/>
              </a:lnSpc>
              <a:buFont typeface="Arial"/>
              <a:buChar char="•"/>
            </a:pPr>
            <a:r>
              <a:rPr lang="en-US" sz="3000" u="sng" dirty="0" err="1">
                <a:solidFill>
                  <a:srgbClr val="3C3333"/>
                </a:solidFill>
                <a:latin typeface="Roboto Mono Regular"/>
              </a:rPr>
              <a:t>Mối</a:t>
            </a:r>
            <a:r>
              <a:rPr lang="en-US" sz="3000" u="sng" dirty="0">
                <a:solidFill>
                  <a:srgbClr val="3C3333"/>
                </a:solidFill>
                <a:latin typeface="Roboto Mono Regular"/>
              </a:rPr>
              <a:t> </a:t>
            </a:r>
            <a:r>
              <a:rPr lang="en-US" sz="3000" u="sng" dirty="0" err="1">
                <a:solidFill>
                  <a:srgbClr val="3C3333"/>
                </a:solidFill>
                <a:latin typeface="Roboto Mono Regular"/>
              </a:rPr>
              <a:t>quan</a:t>
            </a:r>
            <a:r>
              <a:rPr lang="en-US" sz="3000" u="sng" dirty="0">
                <a:solidFill>
                  <a:srgbClr val="3C3333"/>
                </a:solidFill>
                <a:latin typeface="Roboto Mono Regular"/>
              </a:rPr>
              <a:t> </a:t>
            </a:r>
            <a:r>
              <a:rPr lang="en-US" sz="3000" u="sng" dirty="0" err="1">
                <a:solidFill>
                  <a:srgbClr val="3C3333"/>
                </a:solidFill>
                <a:latin typeface="Roboto Mono Regular"/>
              </a:rPr>
              <a:t>hệ</a:t>
            </a:r>
            <a:r>
              <a:rPr lang="en-US" sz="3000" u="sng" dirty="0">
                <a:solidFill>
                  <a:srgbClr val="3C3333"/>
                </a:solidFill>
                <a:latin typeface="Roboto Mono Regular"/>
              </a:rPr>
              <a:t> </a:t>
            </a:r>
            <a:r>
              <a:rPr lang="en-US" sz="3000" u="sng" dirty="0" err="1">
                <a:solidFill>
                  <a:srgbClr val="3C3333"/>
                </a:solidFill>
                <a:latin typeface="Roboto Mono Regular"/>
              </a:rPr>
              <a:t>giữa</a:t>
            </a:r>
            <a:r>
              <a:rPr lang="en-US" sz="3000" u="sng" dirty="0">
                <a:solidFill>
                  <a:srgbClr val="3C3333"/>
                </a:solidFill>
                <a:latin typeface="Roboto Mono Regular"/>
              </a:rPr>
              <a:t> </a:t>
            </a:r>
            <a:r>
              <a:rPr lang="en-US" sz="3000" u="sng" dirty="0" err="1">
                <a:solidFill>
                  <a:srgbClr val="3C3333"/>
                </a:solidFill>
                <a:latin typeface="Roboto Mono Regular"/>
              </a:rPr>
              <a:t>tổng</a:t>
            </a:r>
            <a:r>
              <a:rPr lang="en-US" sz="3000" u="sng" dirty="0">
                <a:solidFill>
                  <a:srgbClr val="3C3333"/>
                </a:solidFill>
                <a:latin typeface="Roboto Mono Regular"/>
              </a:rPr>
              <a:t> </a:t>
            </a:r>
            <a:r>
              <a:rPr lang="en-US" sz="3000" u="sng" dirty="0" err="1">
                <a:solidFill>
                  <a:srgbClr val="3C3333"/>
                </a:solidFill>
                <a:latin typeface="Roboto Mono Regular"/>
              </a:rPr>
              <a:t>hợp</a:t>
            </a:r>
            <a:r>
              <a:rPr lang="en-US" sz="3000" u="sng" dirty="0">
                <a:solidFill>
                  <a:srgbClr val="3C3333"/>
                </a:solidFill>
                <a:latin typeface="Roboto Mono Regular"/>
              </a:rPr>
              <a:t> </a:t>
            </a:r>
            <a:r>
              <a:rPr lang="en-US" sz="3000" u="sng" dirty="0" err="1">
                <a:solidFill>
                  <a:srgbClr val="3C3333"/>
                </a:solidFill>
                <a:latin typeface="Roboto Mono Regular"/>
              </a:rPr>
              <a:t>và</a:t>
            </a:r>
            <a:r>
              <a:rPr lang="en-US" sz="3000" u="sng" dirty="0">
                <a:solidFill>
                  <a:srgbClr val="3C3333"/>
                </a:solidFill>
                <a:latin typeface="Roboto Mono Regular"/>
              </a:rPr>
              <a:t> </a:t>
            </a:r>
            <a:r>
              <a:rPr lang="en-US" sz="3000" u="sng" dirty="0" err="1">
                <a:solidFill>
                  <a:srgbClr val="3C3333"/>
                </a:solidFill>
                <a:latin typeface="Roboto Mono Regular"/>
              </a:rPr>
              <a:t>phân</a:t>
            </a:r>
            <a:r>
              <a:rPr lang="en-US" sz="3000" u="sng" dirty="0">
                <a:solidFill>
                  <a:srgbClr val="3C3333"/>
                </a:solidFill>
                <a:latin typeface="Roboto Mono Regular"/>
              </a:rPr>
              <a:t> </a:t>
            </a:r>
            <a:r>
              <a:rPr lang="en-US" sz="3000" u="sng" dirty="0" err="1">
                <a:solidFill>
                  <a:srgbClr val="3C3333"/>
                </a:solidFill>
                <a:latin typeface="Roboto Mono Regular"/>
              </a:rPr>
              <a:t>giải</a:t>
            </a:r>
            <a:r>
              <a:rPr lang="en-US" sz="3000" u="sng" dirty="0">
                <a:solidFill>
                  <a:srgbClr val="3C3333"/>
                </a:solidFill>
                <a:latin typeface="Roboto Mono Regular"/>
              </a:rPr>
              <a:t> </a:t>
            </a:r>
            <a:r>
              <a:rPr lang="en-US" sz="3000" u="sng" dirty="0" err="1">
                <a:solidFill>
                  <a:srgbClr val="3C3333"/>
                </a:solidFill>
                <a:latin typeface="Roboto Mono Regular"/>
              </a:rPr>
              <a:t>chất</a:t>
            </a:r>
            <a:r>
              <a:rPr lang="en-US" sz="3000" u="sng" dirty="0">
                <a:solidFill>
                  <a:srgbClr val="3C3333"/>
                </a:solidFill>
                <a:latin typeface="Roboto Mono Regular"/>
              </a:rPr>
              <a:t> </a:t>
            </a:r>
            <a:r>
              <a:rPr lang="en-US" sz="3000" u="sng" dirty="0" err="1">
                <a:solidFill>
                  <a:srgbClr val="3C3333"/>
                </a:solidFill>
                <a:latin typeface="Roboto Mono Regular"/>
              </a:rPr>
              <a:t>hữu</a:t>
            </a:r>
            <a:r>
              <a:rPr lang="en-US" sz="3000" u="sng" dirty="0">
                <a:solidFill>
                  <a:srgbClr val="3C3333"/>
                </a:solidFill>
                <a:latin typeface="Roboto Mono Regular"/>
              </a:rPr>
              <a:t> </a:t>
            </a:r>
            <a:r>
              <a:rPr lang="en-US" sz="3000" u="sng" dirty="0" err="1">
                <a:solidFill>
                  <a:srgbClr val="3C3333"/>
                </a:solidFill>
                <a:latin typeface="Roboto Mono Regular"/>
              </a:rPr>
              <a:t>cơ</a:t>
            </a:r>
            <a:r>
              <a:rPr lang="en-US" sz="3000" u="sng" dirty="0">
                <a:solidFill>
                  <a:srgbClr val="3C3333"/>
                </a:solidFill>
                <a:latin typeface="Roboto Mono Regular"/>
              </a:rPr>
              <a:t> </a:t>
            </a:r>
            <a:r>
              <a:rPr lang="en-US" sz="3000" u="sng" dirty="0" err="1">
                <a:solidFill>
                  <a:srgbClr val="3C3333"/>
                </a:solidFill>
                <a:latin typeface="Roboto Mono Regular"/>
              </a:rPr>
              <a:t>ở</a:t>
            </a:r>
            <a:r>
              <a:rPr lang="en-US" sz="3000" u="sng" dirty="0">
                <a:solidFill>
                  <a:srgbClr val="3C3333"/>
                </a:solidFill>
                <a:latin typeface="Roboto Mono Regular"/>
              </a:rPr>
              <a:t> </a:t>
            </a:r>
            <a:r>
              <a:rPr lang="en-US" sz="3000" u="sng" dirty="0" err="1">
                <a:solidFill>
                  <a:srgbClr val="3C3333"/>
                </a:solidFill>
                <a:latin typeface="Roboto Mono Regular"/>
              </a:rPr>
              <a:t>tế</a:t>
            </a:r>
            <a:r>
              <a:rPr lang="en-US" sz="3000" u="sng" dirty="0">
                <a:solidFill>
                  <a:srgbClr val="3C3333"/>
                </a:solidFill>
                <a:latin typeface="Roboto Mono Regular"/>
              </a:rPr>
              <a:t> </a:t>
            </a:r>
            <a:r>
              <a:rPr lang="en-US" sz="3000" u="sng" dirty="0" err="1">
                <a:solidFill>
                  <a:srgbClr val="3C3333"/>
                </a:solidFill>
                <a:latin typeface="Roboto Mono Regular"/>
              </a:rPr>
              <a:t>bào</a:t>
            </a:r>
            <a:endParaRPr lang="en-US" sz="3000" u="sng" dirty="0">
              <a:solidFill>
                <a:srgbClr val="3C3333"/>
              </a:solidFill>
              <a:latin typeface="Roboto Mono Regular"/>
            </a:endParaRPr>
          </a:p>
        </p:txBody>
      </p:sp>
      <p:grpSp>
        <p:nvGrpSpPr>
          <p:cNvPr id="14" name="Group 14"/>
          <p:cNvGrpSpPr/>
          <p:nvPr/>
        </p:nvGrpSpPr>
        <p:grpSpPr>
          <a:xfrm>
            <a:off x="11036949" y="6226324"/>
            <a:ext cx="5369071" cy="3411810"/>
            <a:chOff x="0" y="0"/>
            <a:chExt cx="7158762" cy="4549080"/>
          </a:xfrm>
        </p:grpSpPr>
        <p:grpSp>
          <p:nvGrpSpPr>
            <p:cNvPr id="15" name="Group 15"/>
            <p:cNvGrpSpPr/>
            <p:nvPr/>
          </p:nvGrpSpPr>
          <p:grpSpPr>
            <a:xfrm>
              <a:off x="0" y="0"/>
              <a:ext cx="7158762" cy="4549080"/>
              <a:chOff x="0" y="0"/>
              <a:chExt cx="3472874" cy="2215732"/>
            </a:xfrm>
          </p:grpSpPr>
          <p:sp>
            <p:nvSpPr>
              <p:cNvPr id="16" name="Freeform 16"/>
              <p:cNvSpPr/>
              <p:nvPr/>
            </p:nvSpPr>
            <p:spPr>
              <a:xfrm>
                <a:off x="0" y="0"/>
                <a:ext cx="3472874" cy="2215732"/>
              </a:xfrm>
              <a:custGeom>
                <a:avLst/>
                <a:gdLst/>
                <a:ahLst/>
                <a:cxnLst/>
                <a:rect l="l" t="t" r="r" b="b"/>
                <a:pathLst>
                  <a:path w="3472874" h="2215732">
                    <a:moveTo>
                      <a:pt x="3348414" y="2215732"/>
                    </a:moveTo>
                    <a:lnTo>
                      <a:pt x="124460" y="2215732"/>
                    </a:lnTo>
                    <a:cubicBezTo>
                      <a:pt x="55880" y="2215732"/>
                      <a:pt x="0" y="2159852"/>
                      <a:pt x="0" y="2091272"/>
                    </a:cubicBezTo>
                    <a:lnTo>
                      <a:pt x="0" y="124460"/>
                    </a:lnTo>
                    <a:cubicBezTo>
                      <a:pt x="0" y="55880"/>
                      <a:pt x="55880" y="0"/>
                      <a:pt x="124460" y="0"/>
                    </a:cubicBezTo>
                    <a:lnTo>
                      <a:pt x="3348414" y="0"/>
                    </a:lnTo>
                    <a:cubicBezTo>
                      <a:pt x="3416994" y="0"/>
                      <a:pt x="3472874" y="55880"/>
                      <a:pt x="3472874" y="124460"/>
                    </a:cubicBezTo>
                    <a:lnTo>
                      <a:pt x="3472874" y="2091272"/>
                    </a:lnTo>
                    <a:cubicBezTo>
                      <a:pt x="3472874" y="2159852"/>
                      <a:pt x="3416994" y="2215732"/>
                      <a:pt x="3348414" y="2215732"/>
                    </a:cubicBezTo>
                    <a:close/>
                  </a:path>
                </a:pathLst>
              </a:custGeom>
              <a:solidFill>
                <a:srgbClr val="F2F1EB"/>
              </a:solidFill>
            </p:spPr>
          </p:sp>
        </p:grpSp>
        <p:pic>
          <p:nvPicPr>
            <p:cNvPr id="17" name="Picture 17"/>
            <p:cNvPicPr>
              <a:picLocks noChangeAspect="1"/>
            </p:cNvPicPr>
            <p:nvPr/>
          </p:nvPicPr>
          <p:blipFill>
            <a:blip r:embed="rId5"/>
            <a:srcRect/>
            <a:stretch>
              <a:fillRect/>
            </a:stretch>
          </p:blipFill>
          <p:spPr>
            <a:xfrm>
              <a:off x="280057" y="610649"/>
              <a:ext cx="754292" cy="806191"/>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700000">
              <a:off x="244291" y="2052491"/>
              <a:ext cx="825826" cy="825826"/>
            </a:xfrm>
            <a:prstGeom prst="rect">
              <a:avLst/>
            </a:prstGeom>
          </p:spPr>
        </p:pic>
      </p:grpSp>
      <p:pic>
        <p:nvPicPr>
          <p:cNvPr id="21" name="Picture 12">
            <a:extLst>
              <a:ext uri="{FF2B5EF4-FFF2-40B4-BE49-F238E27FC236}">
                <a16:creationId xmlns:a16="http://schemas.microsoft.com/office/drawing/2014/main" id="{4E8680B2-AA58-004F-BD1C-80FDB772C9BC}"/>
              </a:ext>
            </a:extLst>
          </p:cNvPr>
          <p:cNvPicPr>
            <a:picLocks noChangeAspect="1"/>
          </p:cNvPicPr>
          <p:nvPr/>
        </p:nvPicPr>
        <p:blipFill>
          <a:blip r:embed="rId8"/>
          <a:srcRect/>
          <a:stretch>
            <a:fillRect/>
          </a:stretch>
        </p:blipFill>
        <p:spPr>
          <a:xfrm>
            <a:off x="13137166" y="1823587"/>
            <a:ext cx="4134952" cy="6993576"/>
          </a:xfrm>
          <a:prstGeom prst="rect">
            <a:avLst/>
          </a:prstGeom>
        </p:spPr>
      </p:pic>
      <p:pic>
        <p:nvPicPr>
          <p:cNvPr id="22" name="Picture 13">
            <a:extLst>
              <a:ext uri="{FF2B5EF4-FFF2-40B4-BE49-F238E27FC236}">
                <a16:creationId xmlns:a16="http://schemas.microsoft.com/office/drawing/2014/main" id="{5B402345-3C41-3F41-B623-51E691860CEB}"/>
              </a:ext>
            </a:extLst>
          </p:cNvPr>
          <p:cNvPicPr>
            <a:picLocks noChangeAspect="1"/>
          </p:cNvPicPr>
          <p:nvPr/>
        </p:nvPicPr>
        <p:blipFill>
          <a:blip r:embed="rId9"/>
          <a:srcRect/>
          <a:stretch>
            <a:fillRect/>
          </a:stretch>
        </p:blipFill>
        <p:spPr>
          <a:xfrm rot="-891811">
            <a:off x="14392835" y="5748300"/>
            <a:ext cx="3458798" cy="938199"/>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a:srcRect l="6032" r="6032"/>
          <a:stretch>
            <a:fillRect/>
          </a:stretch>
        </p:blipFill>
        <p:spPr>
          <a:xfrm rot="5505886">
            <a:off x="-3145690" y="-535921"/>
            <a:ext cx="12107276" cy="10997457"/>
          </a:xfrm>
          <a:prstGeom prst="rect">
            <a:avLst/>
          </a:prstGeom>
        </p:spPr>
      </p:pic>
      <p:grpSp>
        <p:nvGrpSpPr>
          <p:cNvPr id="11" name="Group 11"/>
          <p:cNvGrpSpPr/>
          <p:nvPr/>
        </p:nvGrpSpPr>
        <p:grpSpPr>
          <a:xfrm>
            <a:off x="527261" y="3308686"/>
            <a:ext cx="6774419" cy="4235588"/>
            <a:chOff x="0" y="125731"/>
            <a:chExt cx="9032559" cy="5647450"/>
          </a:xfrm>
        </p:grpSpPr>
        <p:sp>
          <p:nvSpPr>
            <p:cNvPr id="12" name="TextBox 12"/>
            <p:cNvSpPr txBox="1"/>
            <p:nvPr/>
          </p:nvSpPr>
          <p:spPr>
            <a:xfrm>
              <a:off x="0" y="4654669"/>
              <a:ext cx="9032559" cy="1118512"/>
            </a:xfrm>
            <a:prstGeom prst="rect">
              <a:avLst/>
            </a:prstGeom>
          </p:spPr>
          <p:txBody>
            <a:bodyPr lIns="0" tIns="0" rIns="0" bIns="0" rtlCol="0" anchor="t">
              <a:spAutoFit/>
            </a:bodyPr>
            <a:lstStyle/>
            <a:p>
              <a:pPr algn="ctr">
                <a:lnSpc>
                  <a:spcPts val="3359"/>
                </a:lnSpc>
              </a:pPr>
              <a:r>
                <a:rPr lang="en-US" sz="2399" u="sng" dirty="0">
                  <a:solidFill>
                    <a:srgbClr val="3C3333"/>
                  </a:solidFill>
                  <a:latin typeface="Roboto Mono Regular"/>
                </a:rPr>
                <a:t>Quan </a:t>
              </a:r>
              <a:r>
                <a:rPr lang="en-US" sz="2399" u="sng" dirty="0" err="1">
                  <a:solidFill>
                    <a:srgbClr val="3C3333"/>
                  </a:solidFill>
                  <a:latin typeface="Roboto Mono Regular"/>
                </a:rPr>
                <a:t>sát</a:t>
              </a:r>
              <a:r>
                <a:rPr lang="en-US" sz="2399" u="sng" dirty="0">
                  <a:solidFill>
                    <a:srgbClr val="3C3333"/>
                  </a:solidFill>
                  <a:latin typeface="Roboto Mono Regular"/>
                </a:rPr>
                <a:t> </a:t>
              </a:r>
              <a:r>
                <a:rPr lang="en-US" sz="2399" u="sng" dirty="0" err="1">
                  <a:solidFill>
                    <a:srgbClr val="3C3333"/>
                  </a:solidFill>
                  <a:latin typeface="Roboto Mono Regular"/>
                </a:rPr>
                <a:t>hình</a:t>
              </a:r>
              <a:r>
                <a:rPr lang="en-US" sz="2399" u="sng" dirty="0">
                  <a:solidFill>
                    <a:srgbClr val="3C3333"/>
                  </a:solidFill>
                  <a:latin typeface="Roboto Mono Regular"/>
                </a:rPr>
                <a:t> 25.1, </a:t>
              </a:r>
              <a:r>
                <a:rPr lang="en-US" sz="2399" u="sng" dirty="0" err="1">
                  <a:solidFill>
                    <a:srgbClr val="3C3333"/>
                  </a:solidFill>
                  <a:latin typeface="Roboto Mono Regular"/>
                </a:rPr>
                <a:t>thảo</a:t>
              </a:r>
              <a:r>
                <a:rPr lang="en-US" sz="2399" u="sng" dirty="0">
                  <a:solidFill>
                    <a:srgbClr val="3C3333"/>
                  </a:solidFill>
                  <a:latin typeface="Roboto Mono Regular"/>
                </a:rPr>
                <a:t> </a:t>
              </a:r>
              <a:r>
                <a:rPr lang="en-US" sz="2399" u="sng" dirty="0" err="1">
                  <a:solidFill>
                    <a:srgbClr val="3C3333"/>
                  </a:solidFill>
                  <a:latin typeface="Roboto Mono Regular"/>
                </a:rPr>
                <a:t>luận</a:t>
              </a:r>
              <a:r>
                <a:rPr lang="en-US" sz="2399" u="sng" dirty="0">
                  <a:solidFill>
                    <a:srgbClr val="3C3333"/>
                  </a:solidFill>
                  <a:latin typeface="Roboto Mono Regular"/>
                </a:rPr>
                <a:t> </a:t>
              </a:r>
              <a:r>
                <a:rPr lang="en-US" sz="2399" u="sng" dirty="0" err="1">
                  <a:solidFill>
                    <a:srgbClr val="3C3333"/>
                  </a:solidFill>
                  <a:latin typeface="Roboto Mono Regular"/>
                </a:rPr>
                <a:t>nhóm</a:t>
              </a:r>
              <a:r>
                <a:rPr lang="en-US" sz="2399" u="sng" dirty="0">
                  <a:solidFill>
                    <a:srgbClr val="3C3333"/>
                  </a:solidFill>
                  <a:latin typeface="Roboto Mono Regular"/>
                </a:rPr>
                <a:t> </a:t>
              </a:r>
              <a:r>
                <a:rPr lang="en-US" sz="2399" u="sng" dirty="0" err="1">
                  <a:solidFill>
                    <a:srgbClr val="3C3333"/>
                  </a:solidFill>
                  <a:latin typeface="Roboto Mono Regular"/>
                </a:rPr>
                <a:t>và</a:t>
              </a:r>
              <a:r>
                <a:rPr lang="en-US" sz="2399" u="sng" dirty="0">
                  <a:solidFill>
                    <a:srgbClr val="3C3333"/>
                  </a:solidFill>
                  <a:latin typeface="Roboto Mono Regular"/>
                </a:rPr>
                <a:t> </a:t>
              </a:r>
              <a:r>
                <a:rPr lang="en-US" sz="2399" u="sng" dirty="0" err="1">
                  <a:solidFill>
                    <a:srgbClr val="3C3333"/>
                  </a:solidFill>
                  <a:latin typeface="Roboto Mono Regular"/>
                </a:rPr>
                <a:t>hoàn</a:t>
              </a:r>
              <a:r>
                <a:rPr lang="en-US" sz="2399" u="sng" dirty="0">
                  <a:solidFill>
                    <a:srgbClr val="3C3333"/>
                  </a:solidFill>
                  <a:latin typeface="Roboto Mono Regular"/>
                </a:rPr>
                <a:t> </a:t>
              </a:r>
              <a:r>
                <a:rPr lang="en-US" sz="2399" u="sng" dirty="0" err="1">
                  <a:solidFill>
                    <a:srgbClr val="3C3333"/>
                  </a:solidFill>
                  <a:latin typeface="Roboto Mono Regular"/>
                </a:rPr>
                <a:t>thành</a:t>
              </a:r>
              <a:r>
                <a:rPr lang="en-US" sz="2399" u="sng" dirty="0">
                  <a:solidFill>
                    <a:srgbClr val="3C3333"/>
                  </a:solidFill>
                  <a:latin typeface="Roboto Mono Regular"/>
                </a:rPr>
                <a:t> </a:t>
              </a:r>
              <a:r>
                <a:rPr lang="en-US" sz="2399" u="sng" dirty="0" err="1">
                  <a:solidFill>
                    <a:srgbClr val="3C3333"/>
                  </a:solidFill>
                  <a:latin typeface="Roboto Mono Regular"/>
                </a:rPr>
                <a:t>các</a:t>
              </a:r>
              <a:r>
                <a:rPr lang="en-US" sz="2399" u="sng" dirty="0">
                  <a:solidFill>
                    <a:srgbClr val="3C3333"/>
                  </a:solidFill>
                  <a:latin typeface="Roboto Mono Regular"/>
                </a:rPr>
                <a:t> </a:t>
              </a:r>
              <a:r>
                <a:rPr lang="en-US" sz="2399" u="sng" dirty="0" err="1">
                  <a:solidFill>
                    <a:srgbClr val="3C3333"/>
                  </a:solidFill>
                  <a:latin typeface="Roboto Mono Regular"/>
                </a:rPr>
                <a:t>yêu</a:t>
              </a:r>
              <a:r>
                <a:rPr lang="en-US" sz="2399" u="sng" dirty="0">
                  <a:solidFill>
                    <a:srgbClr val="3C3333"/>
                  </a:solidFill>
                  <a:latin typeface="Roboto Mono Regular"/>
                </a:rPr>
                <a:t> </a:t>
              </a:r>
              <a:r>
                <a:rPr lang="en-US" sz="2399" u="sng" dirty="0" err="1">
                  <a:solidFill>
                    <a:srgbClr val="3C3333"/>
                  </a:solidFill>
                  <a:latin typeface="Roboto Mono Regular"/>
                </a:rPr>
                <a:t>cầu</a:t>
              </a:r>
              <a:r>
                <a:rPr lang="en-US" sz="2399" u="sng" dirty="0">
                  <a:solidFill>
                    <a:srgbClr val="3C3333"/>
                  </a:solidFill>
                  <a:latin typeface="Roboto Mono Regular"/>
                </a:rPr>
                <a:t> </a:t>
              </a:r>
              <a:r>
                <a:rPr lang="en-US" sz="2399" u="sng" dirty="0" err="1">
                  <a:solidFill>
                    <a:srgbClr val="3C3333"/>
                  </a:solidFill>
                  <a:latin typeface="Roboto Mono Regular"/>
                </a:rPr>
                <a:t>sau</a:t>
              </a:r>
              <a:endParaRPr lang="en-US" sz="2399" u="sng" dirty="0">
                <a:solidFill>
                  <a:srgbClr val="3C3333"/>
                </a:solidFill>
                <a:latin typeface="Roboto Mono Regular"/>
              </a:endParaRPr>
            </a:p>
          </p:txBody>
        </p:sp>
        <p:sp>
          <p:nvSpPr>
            <p:cNvPr id="13" name="TextBox 13"/>
            <p:cNvSpPr txBox="1"/>
            <p:nvPr/>
          </p:nvSpPr>
          <p:spPr>
            <a:xfrm>
              <a:off x="0" y="125731"/>
              <a:ext cx="9032559" cy="3699560"/>
            </a:xfrm>
            <a:prstGeom prst="rect">
              <a:avLst/>
            </a:prstGeom>
          </p:spPr>
          <p:txBody>
            <a:bodyPr lIns="0" tIns="0" rIns="0" bIns="0" rtlCol="0" anchor="t">
              <a:spAutoFit/>
            </a:bodyPr>
            <a:lstStyle/>
            <a:p>
              <a:pPr marL="0" lvl="0" indent="0" algn="ctr">
                <a:lnSpc>
                  <a:spcPts val="10752"/>
                </a:lnSpc>
              </a:pPr>
              <a:r>
                <a:rPr lang="en-US" sz="9774" u="none" dirty="0">
                  <a:solidFill>
                    <a:srgbClr val="3C3333"/>
                  </a:solidFill>
                  <a:latin typeface="Dancing Script"/>
                </a:rPr>
                <a:t>I - HÔ HẤP TẾ BÀO</a:t>
              </a:r>
            </a:p>
          </p:txBody>
        </p:sp>
      </p:grpSp>
      <p:pic>
        <p:nvPicPr>
          <p:cNvPr id="15" name="Picture 15"/>
          <p:cNvPicPr>
            <a:picLocks noChangeAspect="1"/>
          </p:cNvPicPr>
          <p:nvPr/>
        </p:nvPicPr>
        <p:blipFill>
          <a:blip r:embed="rId4"/>
          <a:srcRect r="26418"/>
          <a:stretch>
            <a:fillRect/>
          </a:stretch>
        </p:blipFill>
        <p:spPr>
          <a:xfrm rot="-7420443">
            <a:off x="16327465" y="5789833"/>
            <a:ext cx="3112756" cy="6648844"/>
          </a:xfrm>
          <a:prstGeom prst="rect">
            <a:avLst/>
          </a:prstGeom>
        </p:spPr>
      </p:pic>
      <p:pic>
        <p:nvPicPr>
          <p:cNvPr id="16" name="Picture 16"/>
          <p:cNvPicPr>
            <a:picLocks noChangeAspect="1"/>
          </p:cNvPicPr>
          <p:nvPr/>
        </p:nvPicPr>
        <p:blipFill>
          <a:blip r:embed="rId5"/>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8"/>
          <a:srcRect/>
          <a:stretch>
            <a:fillRect/>
          </a:stretch>
        </p:blipFill>
        <p:spPr>
          <a:xfrm>
            <a:off x="4110940" y="9581641"/>
            <a:ext cx="9283028" cy="1410718"/>
          </a:xfrm>
          <a:prstGeom prst="rect">
            <a:avLst/>
          </a:prstGeom>
        </p:spPr>
      </p:pic>
      <p:pic>
        <p:nvPicPr>
          <p:cNvPr id="1026" name="Picture 2" descr="Bài 25. Hô hấp tế bào trang 111, 112 Khoa học tự nhiên 7 - Kết nối tri thức  | SGK Khoa học tự nhiên 7 - Kết nối tri thức">
            <a:extLst>
              <a:ext uri="{FF2B5EF4-FFF2-40B4-BE49-F238E27FC236}">
                <a16:creationId xmlns:a16="http://schemas.microsoft.com/office/drawing/2014/main" id="{B6E94ECA-D115-E542-9C07-982193E11FF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20157" y="3313877"/>
            <a:ext cx="8248581" cy="390830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 name="Picture 14">
            <a:extLst>
              <a:ext uri="{FF2B5EF4-FFF2-40B4-BE49-F238E27FC236}">
                <a16:creationId xmlns:a16="http://schemas.microsoft.com/office/drawing/2014/main" id="{F7EC517D-680B-B048-A021-B992879B5935}"/>
              </a:ext>
            </a:extLst>
          </p:cNvPr>
          <p:cNvPicPr>
            <a:picLocks noChangeAspect="1"/>
          </p:cNvPicPr>
          <p:nvPr/>
        </p:nvPicPr>
        <p:blipFill>
          <a:blip r:embed="rId4"/>
          <a:srcRect l="20905" t="6008" r="25252"/>
          <a:stretch>
            <a:fillRect/>
          </a:stretch>
        </p:blipFill>
        <p:spPr>
          <a:xfrm rot="-1345319">
            <a:off x="8005166" y="4000169"/>
            <a:ext cx="2277669" cy="6249324"/>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heckerboard(across)">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a:srcRect l="6032" r="6032"/>
          <a:stretch>
            <a:fillRect/>
          </a:stretch>
        </p:blipFill>
        <p:spPr>
          <a:xfrm rot="5505886">
            <a:off x="-3145690" y="-535921"/>
            <a:ext cx="12107276" cy="10997457"/>
          </a:xfrm>
          <a:prstGeom prst="rect">
            <a:avLst/>
          </a:prstGeom>
        </p:spPr>
      </p:pic>
      <p:sp>
        <p:nvSpPr>
          <p:cNvPr id="12" name="TextBox 12"/>
          <p:cNvSpPr txBox="1"/>
          <p:nvPr/>
        </p:nvSpPr>
        <p:spPr>
          <a:xfrm>
            <a:off x="501203" y="1678435"/>
            <a:ext cx="6774419" cy="8226996"/>
          </a:xfrm>
          <a:prstGeom prst="rect">
            <a:avLst/>
          </a:prstGeom>
        </p:spPr>
        <p:txBody>
          <a:bodyPr lIns="0" tIns="0" rIns="0" bIns="0" rtlCol="0" anchor="t">
            <a:spAutoFit/>
          </a:bodyPr>
          <a:lstStyle/>
          <a:p>
            <a:pPr>
              <a:lnSpc>
                <a:spcPct val="150000"/>
              </a:lnSpc>
            </a:pPr>
            <a:r>
              <a:rPr lang="en-US" sz="3000" i="1" dirty="0">
                <a:solidFill>
                  <a:srgbClr val="3C3333"/>
                </a:solidFill>
                <a:latin typeface="Times New Roman" panose="02020603050405020304" pitchFamily="18" charset="0"/>
                <a:cs typeface="Times New Roman" panose="02020603050405020304" pitchFamily="18" charset="0"/>
              </a:rPr>
              <a:t>Quan </a:t>
            </a:r>
            <a:r>
              <a:rPr lang="en-US" sz="3000" i="1" dirty="0" err="1">
                <a:solidFill>
                  <a:srgbClr val="3C3333"/>
                </a:solidFill>
                <a:latin typeface="Times New Roman" panose="02020603050405020304" pitchFamily="18" charset="0"/>
                <a:cs typeface="Times New Roman" panose="02020603050405020304" pitchFamily="18" charset="0"/>
              </a:rPr>
              <a:t>sát</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hình</a:t>
            </a:r>
            <a:r>
              <a:rPr lang="en-US" sz="3000" i="1" dirty="0">
                <a:solidFill>
                  <a:srgbClr val="3C3333"/>
                </a:solidFill>
                <a:latin typeface="Times New Roman" panose="02020603050405020304" pitchFamily="18" charset="0"/>
                <a:cs typeface="Times New Roman" panose="02020603050405020304" pitchFamily="18" charset="0"/>
              </a:rPr>
              <a:t> 25.1, </a:t>
            </a:r>
            <a:r>
              <a:rPr lang="en-US" sz="3000" i="1" dirty="0" err="1">
                <a:solidFill>
                  <a:srgbClr val="3C3333"/>
                </a:solidFill>
                <a:latin typeface="Times New Roman" panose="02020603050405020304" pitchFamily="18" charset="0"/>
                <a:cs typeface="Times New Roman" panose="02020603050405020304" pitchFamily="18" charset="0"/>
              </a:rPr>
              <a:t>thảo</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luận</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nhóm</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và</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hoàn</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thành</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các</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yêu</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cầu</a:t>
            </a:r>
            <a:r>
              <a:rPr lang="en-US" sz="3000" i="1" dirty="0">
                <a:solidFill>
                  <a:srgbClr val="3C3333"/>
                </a:solidFill>
                <a:latin typeface="Times New Roman" panose="02020603050405020304" pitchFamily="18" charset="0"/>
                <a:cs typeface="Times New Roman" panose="02020603050405020304" pitchFamily="18" charset="0"/>
              </a:rPr>
              <a:t> </a:t>
            </a:r>
            <a:r>
              <a:rPr lang="en-US" sz="3000" i="1" dirty="0" err="1">
                <a:solidFill>
                  <a:srgbClr val="3C3333"/>
                </a:solidFill>
                <a:latin typeface="Times New Roman" panose="02020603050405020304" pitchFamily="18" charset="0"/>
                <a:cs typeface="Times New Roman" panose="02020603050405020304" pitchFamily="18" charset="0"/>
              </a:rPr>
              <a:t>sau</a:t>
            </a:r>
            <a:r>
              <a:rPr lang="en-US" sz="3000" i="1" dirty="0">
                <a:solidFill>
                  <a:srgbClr val="3C3333"/>
                </a:solidFill>
                <a:latin typeface="Times New Roman" panose="02020603050405020304" pitchFamily="18" charset="0"/>
                <a:cs typeface="Times New Roman" panose="02020603050405020304" pitchFamily="18" charset="0"/>
              </a:rPr>
              <a:t> (10’):</a:t>
            </a:r>
          </a:p>
          <a:p>
            <a:pPr marL="342900" indent="-342900">
              <a:lnSpc>
                <a:spcPct val="150000"/>
              </a:lnSpc>
              <a:buFont typeface="Wingdings" pitchFamily="2" charset="2"/>
              <a:buChar char="Ø"/>
            </a:pPr>
            <a:r>
              <a:rPr lang="vi-VN" sz="3000" b="1" dirty="0">
                <a:latin typeface="Times New Roman" panose="02020603050405020304" pitchFamily="18" charset="0"/>
                <a:cs typeface="Times New Roman" panose="02020603050405020304" pitchFamily="18" charset="0"/>
              </a:rPr>
              <a:t>Kể tên các chất tham gia vào quá trình hô hấp và các sản phẩm được tạo ra từ quá trình này.</a:t>
            </a:r>
          </a:p>
          <a:p>
            <a:pPr marL="342900" indent="-342900">
              <a:lnSpc>
                <a:spcPct val="150000"/>
              </a:lnSpc>
              <a:buFont typeface="Wingdings" pitchFamily="2" charset="2"/>
              <a:buChar char="Ø"/>
            </a:pPr>
            <a:r>
              <a:rPr lang="vi-VN" sz="3000" b="1" dirty="0">
                <a:latin typeface="Times New Roman" panose="02020603050405020304" pitchFamily="18" charset="0"/>
                <a:cs typeface="Times New Roman" panose="02020603050405020304" pitchFamily="18" charset="0"/>
              </a:rPr>
              <a:t>Mô tả quá trình hô hấp diễn ra ở tế bào.</a:t>
            </a:r>
          </a:p>
          <a:p>
            <a:pPr marL="342900" indent="-342900">
              <a:lnSpc>
                <a:spcPct val="150000"/>
              </a:lnSpc>
              <a:buFont typeface="Wingdings" pitchFamily="2" charset="2"/>
              <a:buChar char="Ø"/>
            </a:pPr>
            <a:r>
              <a:rPr lang="vi-VN" sz="3000" b="1" dirty="0">
                <a:latin typeface="Times New Roman" panose="02020603050405020304" pitchFamily="18" charset="0"/>
                <a:cs typeface="Times New Roman" panose="02020603050405020304" pitchFamily="18" charset="0"/>
              </a:rPr>
              <a:t>Nêu vai trò của quá trình hô hấp tế bào đối với cơ thể. </a:t>
            </a:r>
          </a:p>
          <a:p>
            <a:pPr>
              <a:lnSpc>
                <a:spcPct val="150000"/>
              </a:lnSpc>
            </a:pPr>
            <a:br>
              <a:rPr lang="vi-VN" sz="3000" dirty="0">
                <a:latin typeface="Times New Roman" panose="02020603050405020304" pitchFamily="18" charset="0"/>
                <a:cs typeface="Times New Roman" panose="02020603050405020304" pitchFamily="18" charset="0"/>
              </a:rPr>
            </a:br>
            <a:endParaRPr lang="vi-VN" sz="3000" dirty="0">
              <a:latin typeface="Times New Roman" panose="02020603050405020304" pitchFamily="18" charset="0"/>
              <a:cs typeface="Times New Roman" panose="02020603050405020304" pitchFamily="18" charset="0"/>
            </a:endParaRPr>
          </a:p>
          <a:p>
            <a:pPr marL="342900" indent="-342900">
              <a:lnSpc>
                <a:spcPct val="150000"/>
              </a:lnSpc>
              <a:buFont typeface="Wingdings" pitchFamily="2" charset="2"/>
              <a:buChar char="Ø"/>
            </a:pPr>
            <a:endParaRPr lang="en-US" sz="3000" u="sng" dirty="0">
              <a:solidFill>
                <a:srgbClr val="3C3333"/>
              </a:solidFill>
              <a:latin typeface="Times New Roman" panose="02020603050405020304" pitchFamily="18" charset="0"/>
              <a:cs typeface="Times New Roman" panose="02020603050405020304" pitchFamily="18" charset="0"/>
            </a:endParaRPr>
          </a:p>
        </p:txBody>
      </p:sp>
      <p:pic>
        <p:nvPicPr>
          <p:cNvPr id="15" name="Picture 15"/>
          <p:cNvPicPr>
            <a:picLocks noChangeAspect="1"/>
          </p:cNvPicPr>
          <p:nvPr/>
        </p:nvPicPr>
        <p:blipFill>
          <a:blip r:embed="rId4"/>
          <a:srcRect r="26418"/>
          <a:stretch>
            <a:fillRect/>
          </a:stretch>
        </p:blipFill>
        <p:spPr>
          <a:xfrm rot="-7420443">
            <a:off x="16327465" y="5789833"/>
            <a:ext cx="3112756" cy="6648844"/>
          </a:xfrm>
          <a:prstGeom prst="rect">
            <a:avLst/>
          </a:prstGeom>
        </p:spPr>
      </p:pic>
      <p:pic>
        <p:nvPicPr>
          <p:cNvPr id="16" name="Picture 16"/>
          <p:cNvPicPr>
            <a:picLocks noChangeAspect="1"/>
          </p:cNvPicPr>
          <p:nvPr/>
        </p:nvPicPr>
        <p:blipFill>
          <a:blip r:embed="rId5"/>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8"/>
          <a:srcRect/>
          <a:stretch>
            <a:fillRect/>
          </a:stretch>
        </p:blipFill>
        <p:spPr>
          <a:xfrm>
            <a:off x="4110940" y="9581641"/>
            <a:ext cx="9283028" cy="1410718"/>
          </a:xfrm>
          <a:prstGeom prst="rect">
            <a:avLst/>
          </a:prstGeom>
        </p:spPr>
      </p:pic>
      <p:pic>
        <p:nvPicPr>
          <p:cNvPr id="1026" name="Picture 2" descr="Bài 25. Hô hấp tế bào trang 111, 112 Khoa học tự nhiên 7 - Kết nối tri thức  | SGK Khoa học tự nhiên 7 - Kết nối tri thức">
            <a:extLst>
              <a:ext uri="{FF2B5EF4-FFF2-40B4-BE49-F238E27FC236}">
                <a16:creationId xmlns:a16="http://schemas.microsoft.com/office/drawing/2014/main" id="{B6E94ECA-D115-E542-9C07-982193E11FF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20157" y="3313877"/>
            <a:ext cx="8248581" cy="390830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 name="Picture 14">
            <a:extLst>
              <a:ext uri="{FF2B5EF4-FFF2-40B4-BE49-F238E27FC236}">
                <a16:creationId xmlns:a16="http://schemas.microsoft.com/office/drawing/2014/main" id="{F7EC517D-680B-B048-A021-B992879B5935}"/>
              </a:ext>
            </a:extLst>
          </p:cNvPr>
          <p:cNvPicPr>
            <a:picLocks noChangeAspect="1"/>
          </p:cNvPicPr>
          <p:nvPr/>
        </p:nvPicPr>
        <p:blipFill>
          <a:blip r:embed="rId4"/>
          <a:srcRect l="20905" t="6008" r="25252"/>
          <a:stretch>
            <a:fillRect/>
          </a:stretch>
        </p:blipFill>
        <p:spPr>
          <a:xfrm rot="-1345319">
            <a:off x="8005166" y="4000169"/>
            <a:ext cx="2277669" cy="6249324"/>
          </a:xfrm>
          <a:prstGeom prst="rect">
            <a:avLst/>
          </a:prstGeom>
        </p:spPr>
      </p:pic>
    </p:spTree>
    <p:extLst>
      <p:ext uri="{BB962C8B-B14F-4D97-AF65-F5344CB8AC3E}">
        <p14:creationId xmlns:p14="http://schemas.microsoft.com/office/powerpoint/2010/main" val="39584967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blinds(horizontal)">
                                      <p:cBhvr>
                                        <p:cTn id="7" dur="500"/>
                                        <p:tgtEl>
                                          <p:spTgt spid="1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2">
                                            <p:txEl>
                                              <p:pRg st="2" end="2"/>
                                            </p:txEl>
                                          </p:spTgt>
                                        </p:tgtEl>
                                        <p:attrNameLst>
                                          <p:attrName>style.visibility</p:attrName>
                                        </p:attrNameLst>
                                      </p:cBhvr>
                                      <p:to>
                                        <p:strVal val="visible"/>
                                      </p:to>
                                    </p:set>
                                    <p:animEffect transition="in" filter="blinds(horizontal)">
                                      <p:cBhvr>
                                        <p:cTn id="10" dur="500"/>
                                        <p:tgtEl>
                                          <p:spTgt spid="1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animEffect transition="in" filter="blinds(horizontal)">
                                      <p:cBhvr>
                                        <p:cTn id="13"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a:srcRect l="6032" r="6032"/>
          <a:stretch>
            <a:fillRect/>
          </a:stretch>
        </p:blipFill>
        <p:spPr>
          <a:xfrm rot="5505886">
            <a:off x="2377762" y="-5713591"/>
            <a:ext cx="12107276" cy="21681829"/>
          </a:xfrm>
          <a:prstGeom prst="rect">
            <a:avLst/>
          </a:prstGeom>
        </p:spPr>
      </p:pic>
      <p:sp>
        <p:nvSpPr>
          <p:cNvPr id="12" name="TextBox 12"/>
          <p:cNvSpPr txBox="1"/>
          <p:nvPr/>
        </p:nvSpPr>
        <p:spPr>
          <a:xfrm>
            <a:off x="501203" y="1678435"/>
            <a:ext cx="16920701" cy="3942811"/>
          </a:xfrm>
          <a:prstGeom prst="rect">
            <a:avLst/>
          </a:prstGeom>
        </p:spPr>
        <p:txBody>
          <a:bodyPr wrap="square" lIns="0" tIns="0" rIns="0" bIns="0" rtlCol="0" anchor="t">
            <a:spAutoFit/>
          </a:bodyPr>
          <a:lstStyle/>
          <a:p>
            <a:pPr marL="342900" indent="-342900">
              <a:lnSpc>
                <a:spcPct val="150000"/>
              </a:lnSpc>
              <a:buFont typeface="Wingdings" pitchFamily="2" charset="2"/>
              <a:buChar char="Ø"/>
            </a:pPr>
            <a:r>
              <a:rPr lang="vi-VN" sz="3500" b="1" dirty="0">
                <a:latin typeface="Times New Roman" panose="02020603050405020304" pitchFamily="18" charset="0"/>
                <a:cs typeface="Times New Roman" panose="02020603050405020304" pitchFamily="18" charset="0"/>
              </a:rPr>
              <a:t>Kể tên các chất tham gia vào quá trình hô hấp và các sản phẩm được tạo ra từ quá trình này.</a:t>
            </a:r>
          </a:p>
          <a:p>
            <a:pPr>
              <a:lnSpc>
                <a:spcPct val="150000"/>
              </a:lnSpc>
            </a:pPr>
            <a:br>
              <a:rPr lang="vi-VN" sz="3500" dirty="0">
                <a:latin typeface="Times New Roman" panose="02020603050405020304" pitchFamily="18" charset="0"/>
                <a:cs typeface="Times New Roman" panose="02020603050405020304" pitchFamily="18" charset="0"/>
              </a:rPr>
            </a:br>
            <a:endParaRPr lang="vi-VN" sz="3500" dirty="0">
              <a:latin typeface="Times New Roman" panose="02020603050405020304" pitchFamily="18" charset="0"/>
              <a:cs typeface="Times New Roman" panose="02020603050405020304" pitchFamily="18" charset="0"/>
            </a:endParaRPr>
          </a:p>
          <a:p>
            <a:pPr marL="342900" indent="-342900">
              <a:lnSpc>
                <a:spcPct val="150000"/>
              </a:lnSpc>
              <a:buFont typeface="Wingdings" pitchFamily="2" charset="2"/>
              <a:buChar char="Ø"/>
            </a:pPr>
            <a:endParaRPr lang="en-US" sz="3500" u="sng" dirty="0">
              <a:solidFill>
                <a:srgbClr val="3C3333"/>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4"/>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7"/>
          <a:srcRect/>
          <a:stretch>
            <a:fillRect/>
          </a:stretch>
        </p:blipFill>
        <p:spPr>
          <a:xfrm>
            <a:off x="4110940" y="9581641"/>
            <a:ext cx="9283028" cy="1410718"/>
          </a:xfrm>
          <a:prstGeom prst="rect">
            <a:avLst/>
          </a:prstGeom>
        </p:spPr>
      </p:pic>
      <p:pic>
        <p:nvPicPr>
          <p:cNvPr id="1026" name="Picture 2" descr="Bài 25. Hô hấp tế bào trang 111, 112 Khoa học tự nhiên 7 - Kết nối tri thức  | SGK Khoa học tự nhiên 7 - Kết nối tri thức">
            <a:extLst>
              <a:ext uri="{FF2B5EF4-FFF2-40B4-BE49-F238E27FC236}">
                <a16:creationId xmlns:a16="http://schemas.microsoft.com/office/drawing/2014/main" id="{B6E94ECA-D115-E542-9C07-982193E11F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03034" y="3910557"/>
            <a:ext cx="10329756" cy="48943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8A7F01A-5695-9040-9333-E02D9B6455F7}"/>
              </a:ext>
            </a:extLst>
          </p:cNvPr>
          <p:cNvSpPr txBox="1"/>
          <p:nvPr/>
        </p:nvSpPr>
        <p:spPr>
          <a:xfrm>
            <a:off x="1387530" y="3427409"/>
            <a:ext cx="5839504" cy="5650971"/>
          </a:xfrm>
          <a:prstGeom prst="rect">
            <a:avLst/>
          </a:prstGeom>
          <a:noFill/>
        </p:spPr>
        <p:txBody>
          <a:bodyPr wrap="square" rtlCol="0">
            <a:spAutoFit/>
          </a:bodyPr>
          <a:lstStyle/>
          <a:p>
            <a:pPr>
              <a:lnSpc>
                <a:spcPct val="150000"/>
              </a:lnSpc>
            </a:pPr>
            <a:r>
              <a:rPr lang="en-VN" sz="3500" dirty="0">
                <a:latin typeface="Times New Roman" panose="02020603050405020304" pitchFamily="18" charset="0"/>
                <a:cs typeface="Times New Roman" panose="02020603050405020304" pitchFamily="18" charset="0"/>
              </a:rPr>
              <a:t>Các chất tham gia:</a:t>
            </a:r>
          </a:p>
          <a:p>
            <a:pPr marL="285750" indent="-285750">
              <a:lnSpc>
                <a:spcPct val="150000"/>
              </a:lnSpc>
              <a:buFontTx/>
              <a:buChar char="-"/>
            </a:pPr>
            <a:r>
              <a:rPr lang="en-VN" sz="3500" dirty="0">
                <a:latin typeface="Times New Roman" panose="02020603050405020304" pitchFamily="18" charset="0"/>
                <a:cs typeface="Times New Roman" panose="02020603050405020304" pitchFamily="18" charset="0"/>
              </a:rPr>
              <a:t>Glucose</a:t>
            </a:r>
          </a:p>
          <a:p>
            <a:pPr marL="285750" indent="-285750">
              <a:lnSpc>
                <a:spcPct val="150000"/>
              </a:lnSpc>
              <a:buFontTx/>
              <a:buChar char="-"/>
            </a:pPr>
            <a:r>
              <a:rPr lang="en-VN" sz="3500" dirty="0">
                <a:latin typeface="Times New Roman" panose="02020603050405020304" pitchFamily="18" charset="0"/>
                <a:cs typeface="Times New Roman" panose="02020603050405020304" pitchFamily="18" charset="0"/>
              </a:rPr>
              <a:t>Oxygen</a:t>
            </a:r>
          </a:p>
          <a:p>
            <a:pPr>
              <a:lnSpc>
                <a:spcPct val="150000"/>
              </a:lnSpc>
            </a:pPr>
            <a:r>
              <a:rPr lang="en-VN" sz="3500" dirty="0">
                <a:latin typeface="Times New Roman" panose="02020603050405020304" pitchFamily="18" charset="0"/>
                <a:cs typeface="Times New Roman" panose="02020603050405020304" pitchFamily="18" charset="0"/>
              </a:rPr>
              <a:t>Các sản phẩm được tạo ra:</a:t>
            </a:r>
          </a:p>
          <a:p>
            <a:pPr marL="285750" indent="-285750">
              <a:lnSpc>
                <a:spcPct val="150000"/>
              </a:lnSpc>
              <a:buFontTx/>
              <a:buChar char="-"/>
            </a:pPr>
            <a:r>
              <a:rPr lang="en-VN" sz="3500" dirty="0">
                <a:latin typeface="Times New Roman" panose="02020603050405020304" pitchFamily="18" charset="0"/>
                <a:cs typeface="Times New Roman" panose="02020603050405020304" pitchFamily="18" charset="0"/>
              </a:rPr>
              <a:t>Carbon dioxide</a:t>
            </a:r>
          </a:p>
          <a:p>
            <a:pPr marL="285750" indent="-285750">
              <a:lnSpc>
                <a:spcPct val="150000"/>
              </a:lnSpc>
              <a:buFontTx/>
              <a:buChar char="-"/>
            </a:pPr>
            <a:r>
              <a:rPr lang="en-VN" sz="3500" dirty="0">
                <a:latin typeface="Times New Roman" panose="02020603050405020304" pitchFamily="18" charset="0"/>
                <a:cs typeface="Times New Roman" panose="02020603050405020304" pitchFamily="18" charset="0"/>
              </a:rPr>
              <a:t>Nước</a:t>
            </a:r>
          </a:p>
          <a:p>
            <a:pPr marL="285750" indent="-285750">
              <a:lnSpc>
                <a:spcPct val="150000"/>
              </a:lnSpc>
              <a:buFontTx/>
              <a:buChar char="-"/>
            </a:pPr>
            <a:r>
              <a:rPr lang="en-VN" sz="3500" dirty="0">
                <a:latin typeface="Times New Roman" panose="02020603050405020304" pitchFamily="18" charset="0"/>
                <a:cs typeface="Times New Roman" panose="02020603050405020304" pitchFamily="18" charset="0"/>
              </a:rPr>
              <a:t>Năng lượng (ATP)</a:t>
            </a:r>
          </a:p>
        </p:txBody>
      </p:sp>
    </p:spTree>
    <p:extLst>
      <p:ext uri="{BB962C8B-B14F-4D97-AF65-F5344CB8AC3E}">
        <p14:creationId xmlns:p14="http://schemas.microsoft.com/office/powerpoint/2010/main" val="28242189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heckerboard(across)">
                                      <p:cBhvr>
                                        <p:cTn id="10" dur="500"/>
                                        <p:tgtEl>
                                          <p:spTgt spid="2">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heckerboard(across)">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linds(horizontal)">
                                      <p:cBhvr>
                                        <p:cTn id="21" dur="500"/>
                                        <p:tgtEl>
                                          <p:spTgt spid="2">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blinds(horizontal)">
                                      <p:cBhvr>
                                        <p:cTn id="24" dur="500"/>
                                        <p:tgtEl>
                                          <p:spTgt spid="2">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linds(horizontal)">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5"/>
          <a:srcRect l="6032" r="6032"/>
          <a:stretch>
            <a:fillRect/>
          </a:stretch>
        </p:blipFill>
        <p:spPr>
          <a:xfrm rot="5505886">
            <a:off x="2377762" y="-5713591"/>
            <a:ext cx="12107276" cy="21681829"/>
          </a:xfrm>
          <a:prstGeom prst="rect">
            <a:avLst/>
          </a:prstGeom>
        </p:spPr>
      </p:pic>
      <p:sp>
        <p:nvSpPr>
          <p:cNvPr id="12" name="TextBox 12"/>
          <p:cNvSpPr txBox="1"/>
          <p:nvPr/>
        </p:nvSpPr>
        <p:spPr>
          <a:xfrm>
            <a:off x="501203" y="1678435"/>
            <a:ext cx="16920701" cy="3157980"/>
          </a:xfrm>
          <a:prstGeom prst="rect">
            <a:avLst/>
          </a:prstGeom>
        </p:spPr>
        <p:txBody>
          <a:bodyPr wrap="square" lIns="0" tIns="0" rIns="0" bIns="0" rtlCol="0" anchor="t">
            <a:spAutoFit/>
          </a:bodyPr>
          <a:lstStyle/>
          <a:p>
            <a:pPr marL="342900" indent="-342900">
              <a:lnSpc>
                <a:spcPct val="150000"/>
              </a:lnSpc>
              <a:buFont typeface="Wingdings" pitchFamily="2" charset="2"/>
              <a:buChar char="Ø"/>
            </a:pPr>
            <a:r>
              <a:rPr lang="vi-VN" sz="3600" b="1" dirty="0">
                <a:latin typeface="Times New Roman" panose="02020603050405020304" pitchFamily="18" charset="0"/>
                <a:cs typeface="Times New Roman" panose="02020603050405020304" pitchFamily="18" charset="0"/>
              </a:rPr>
              <a:t>Mô tả quá trình hô hấp diễn ra ở tế bào.</a:t>
            </a:r>
          </a:p>
          <a:p>
            <a:pPr>
              <a:lnSpc>
                <a:spcPct val="150000"/>
              </a:lnSpc>
            </a:pPr>
            <a:r>
              <a:rPr lang="vi-VN" sz="3600" i="1" dirty="0">
                <a:latin typeface="Times New Roman" panose="02020603050405020304" pitchFamily="18" charset="0"/>
                <a:cs typeface="Times New Roman" panose="02020603050405020304" pitchFamily="18" charset="0"/>
              </a:rPr>
              <a:t>(Xem video)</a:t>
            </a:r>
            <a:br>
              <a:rPr lang="vi-VN" sz="3500" dirty="0">
                <a:latin typeface="Times New Roman" panose="02020603050405020304" pitchFamily="18" charset="0"/>
                <a:cs typeface="Times New Roman" panose="02020603050405020304" pitchFamily="18" charset="0"/>
              </a:rPr>
            </a:br>
            <a:endParaRPr lang="vi-VN" sz="3500" dirty="0">
              <a:latin typeface="Times New Roman" panose="02020603050405020304" pitchFamily="18" charset="0"/>
              <a:cs typeface="Times New Roman" panose="02020603050405020304" pitchFamily="18" charset="0"/>
            </a:endParaRPr>
          </a:p>
          <a:p>
            <a:pPr marL="342900" indent="-342900">
              <a:lnSpc>
                <a:spcPct val="150000"/>
              </a:lnSpc>
              <a:buFont typeface="Wingdings" pitchFamily="2" charset="2"/>
              <a:buChar char="Ø"/>
            </a:pPr>
            <a:endParaRPr lang="en-US" sz="3500" u="sng" dirty="0">
              <a:solidFill>
                <a:srgbClr val="3C3333"/>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6"/>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9"/>
          <a:srcRect/>
          <a:stretch>
            <a:fillRect/>
          </a:stretch>
        </p:blipFill>
        <p:spPr>
          <a:xfrm>
            <a:off x="4038600" y="9334500"/>
            <a:ext cx="9283028" cy="1410718"/>
          </a:xfrm>
          <a:prstGeom prst="rect">
            <a:avLst/>
          </a:prstGeom>
        </p:spPr>
      </p:pic>
      <p:pic>
        <p:nvPicPr>
          <p:cNvPr id="3" name="HÔ HẤP TẾ BÀO - Quá trình sản xuất năng lượng cho cơ thể - Khám Phá Sinh Học.mp4" descr="HÔ HẤP TẾ BÀO - Quá trình sản xuất năng lượng cho cơ thể - Khám Phá Sinh Học.mp4">
            <a:hlinkClick r:id="" action="ppaction://media"/>
            <a:extLst>
              <a:ext uri="{FF2B5EF4-FFF2-40B4-BE49-F238E27FC236}">
                <a16:creationId xmlns:a16="http://schemas.microsoft.com/office/drawing/2014/main" id="{98938A4D-DD07-2F4E-A5AF-33FFAC5B577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3712948" y="2713934"/>
            <a:ext cx="12623800" cy="71008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71878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71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checkerboard(across)">
                                      <p:cBhvr>
                                        <p:cTn id="11" dur="500"/>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animEffect transition="in" filter="checkerboard(across)">
                                      <p:cBhvr>
                                        <p:cTn id="16"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D6D6"/>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a:srcRect l="6032" r="6032"/>
          <a:stretch>
            <a:fillRect/>
          </a:stretch>
        </p:blipFill>
        <p:spPr>
          <a:xfrm rot="5505886">
            <a:off x="2377762" y="-5713591"/>
            <a:ext cx="12107276" cy="21681829"/>
          </a:xfrm>
          <a:prstGeom prst="rect">
            <a:avLst/>
          </a:prstGeom>
        </p:spPr>
      </p:pic>
      <p:sp>
        <p:nvSpPr>
          <p:cNvPr id="12" name="TextBox 12"/>
          <p:cNvSpPr txBox="1"/>
          <p:nvPr/>
        </p:nvSpPr>
        <p:spPr>
          <a:xfrm>
            <a:off x="501203" y="1678435"/>
            <a:ext cx="16920701" cy="3157980"/>
          </a:xfrm>
          <a:prstGeom prst="rect">
            <a:avLst/>
          </a:prstGeom>
        </p:spPr>
        <p:txBody>
          <a:bodyPr wrap="square" lIns="0" tIns="0" rIns="0" bIns="0" rtlCol="0" anchor="t">
            <a:spAutoFit/>
          </a:bodyPr>
          <a:lstStyle/>
          <a:p>
            <a:pPr marL="342900" indent="-342900">
              <a:lnSpc>
                <a:spcPct val="150000"/>
              </a:lnSpc>
              <a:buFont typeface="Wingdings" pitchFamily="2" charset="2"/>
              <a:buChar char="Ø"/>
            </a:pPr>
            <a:r>
              <a:rPr lang="vi-VN" sz="3600" b="1" dirty="0">
                <a:latin typeface="Times New Roman" panose="02020603050405020304" pitchFamily="18" charset="0"/>
                <a:cs typeface="Times New Roman" panose="02020603050405020304" pitchFamily="18" charset="0"/>
              </a:rPr>
              <a:t>Mô tả quá trình hô hấp diễn ra ở tế bào.</a:t>
            </a:r>
          </a:p>
          <a:p>
            <a:pPr>
              <a:lnSpc>
                <a:spcPct val="150000"/>
              </a:lnSpc>
            </a:pPr>
            <a:r>
              <a:rPr lang="vi-VN" sz="3600" i="1" dirty="0">
                <a:latin typeface="Times New Roman" panose="02020603050405020304" pitchFamily="18" charset="0"/>
                <a:cs typeface="Times New Roman" panose="02020603050405020304" pitchFamily="18" charset="0"/>
              </a:rPr>
              <a:t>(Xem video)</a:t>
            </a:r>
            <a:br>
              <a:rPr lang="vi-VN" sz="3500" dirty="0">
                <a:latin typeface="Times New Roman" panose="02020603050405020304" pitchFamily="18" charset="0"/>
                <a:cs typeface="Times New Roman" panose="02020603050405020304" pitchFamily="18" charset="0"/>
              </a:rPr>
            </a:br>
            <a:endParaRPr lang="vi-VN" sz="3500" dirty="0">
              <a:latin typeface="Times New Roman" panose="02020603050405020304" pitchFamily="18" charset="0"/>
              <a:cs typeface="Times New Roman" panose="02020603050405020304" pitchFamily="18" charset="0"/>
            </a:endParaRPr>
          </a:p>
          <a:p>
            <a:pPr marL="342900" indent="-342900">
              <a:lnSpc>
                <a:spcPct val="150000"/>
              </a:lnSpc>
              <a:buFont typeface="Wingdings" pitchFamily="2" charset="2"/>
              <a:buChar char="Ø"/>
            </a:pPr>
            <a:endParaRPr lang="en-US" sz="3500" u="sng" dirty="0">
              <a:solidFill>
                <a:srgbClr val="3C3333"/>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4"/>
          <a:srcRect l="11052" t="4199"/>
          <a:stretch>
            <a:fillRect/>
          </a:stretch>
        </p:blipFill>
        <p:spPr>
          <a:xfrm rot="7179490">
            <a:off x="11841992" y="-3778934"/>
            <a:ext cx="3762768" cy="6369608"/>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09891">
            <a:off x="6637980" y="-1093152"/>
            <a:ext cx="3155852" cy="2186304"/>
          </a:xfrm>
          <a:prstGeom prst="rect">
            <a:avLst/>
          </a:prstGeom>
        </p:spPr>
      </p:pic>
      <p:pic>
        <p:nvPicPr>
          <p:cNvPr id="18" name="Picture 18"/>
          <p:cNvPicPr>
            <a:picLocks noChangeAspect="1"/>
          </p:cNvPicPr>
          <p:nvPr/>
        </p:nvPicPr>
        <p:blipFill>
          <a:blip r:embed="rId7"/>
          <a:srcRect/>
          <a:stretch>
            <a:fillRect/>
          </a:stretch>
        </p:blipFill>
        <p:spPr>
          <a:xfrm>
            <a:off x="4038600" y="9334500"/>
            <a:ext cx="9283028" cy="1410718"/>
          </a:xfrm>
          <a:prstGeom prst="rect">
            <a:avLst/>
          </a:prstGeom>
        </p:spPr>
      </p:pic>
      <p:sp>
        <p:nvSpPr>
          <p:cNvPr id="2" name="TextBox 1">
            <a:extLst>
              <a:ext uri="{FF2B5EF4-FFF2-40B4-BE49-F238E27FC236}">
                <a16:creationId xmlns:a16="http://schemas.microsoft.com/office/drawing/2014/main" id="{48A7F01A-5695-9040-9333-E02D9B6455F7}"/>
              </a:ext>
            </a:extLst>
          </p:cNvPr>
          <p:cNvSpPr txBox="1"/>
          <p:nvPr/>
        </p:nvSpPr>
        <p:spPr>
          <a:xfrm>
            <a:off x="1334779" y="3331124"/>
            <a:ext cx="14690670" cy="4843057"/>
          </a:xfrm>
          <a:prstGeom prst="rect">
            <a:avLst/>
          </a:prstGeom>
          <a:noFill/>
        </p:spPr>
        <p:txBody>
          <a:bodyPr wrap="square" rtlCol="0">
            <a:spAutoFit/>
          </a:bodyPr>
          <a:lstStyle/>
          <a:p>
            <a:pPr>
              <a:lnSpc>
                <a:spcPct val="150000"/>
              </a:lnSpc>
            </a:pPr>
            <a:r>
              <a:rPr lang="vi-VN" sz="3500" dirty="0">
                <a:latin typeface="Times New Roman" panose="02020603050405020304" pitchFamily="18" charset="0"/>
                <a:cs typeface="Times New Roman" panose="02020603050405020304" pitchFamily="18" charset="0"/>
              </a:rPr>
              <a:t>- Trong quá trình hô hấp tế bào, với sự tham gia của khí </a:t>
            </a:r>
            <a:r>
              <a:rPr lang="vi-VN" sz="3500" b="1" dirty="0">
                <a:latin typeface="Times New Roman" panose="02020603050405020304" pitchFamily="18" charset="0"/>
                <a:cs typeface="Times New Roman" panose="02020603050405020304" pitchFamily="18" charset="0"/>
              </a:rPr>
              <a:t>oxygen</a:t>
            </a:r>
            <a:r>
              <a:rPr lang="vi-VN" sz="3500" dirty="0">
                <a:latin typeface="Times New Roman" panose="02020603050405020304" pitchFamily="18" charset="0"/>
                <a:cs typeface="Times New Roman" panose="02020603050405020304" pitchFamily="18" charset="0"/>
              </a:rPr>
              <a:t> mà các phân tử </a:t>
            </a:r>
            <a:r>
              <a:rPr lang="vi-VN" sz="3500" b="1" dirty="0">
                <a:latin typeface="Times New Roman" panose="02020603050405020304" pitchFamily="18" charset="0"/>
                <a:cs typeface="Times New Roman" panose="02020603050405020304" pitchFamily="18" charset="0"/>
              </a:rPr>
              <a:t>chất hữu cơ</a:t>
            </a:r>
            <a:r>
              <a:rPr lang="vi-VN" sz="3500" dirty="0">
                <a:latin typeface="Times New Roman" panose="02020603050405020304" pitchFamily="18" charset="0"/>
                <a:cs typeface="Times New Roman" panose="02020603050405020304" pitchFamily="18" charset="0"/>
              </a:rPr>
              <a:t>̛ (chủ yếu là </a:t>
            </a:r>
            <a:r>
              <a:rPr lang="vi-VN" sz="3500" b="1" dirty="0">
                <a:latin typeface="Times New Roman" panose="02020603050405020304" pitchFamily="18" charset="0"/>
                <a:cs typeface="Times New Roman" panose="02020603050405020304" pitchFamily="18" charset="0"/>
              </a:rPr>
              <a:t>glucose</a:t>
            </a:r>
            <a:r>
              <a:rPr lang="vi-VN" sz="3500" dirty="0">
                <a:latin typeface="Times New Roman" panose="02020603050405020304" pitchFamily="18" charset="0"/>
                <a:cs typeface="Times New Roman" panose="02020603050405020304" pitchFamily="18" charset="0"/>
              </a:rPr>
              <a:t>) được phân giải thành </a:t>
            </a:r>
            <a:r>
              <a:rPr lang="vi-VN" sz="3500" b="1" dirty="0">
                <a:latin typeface="Times New Roman" panose="02020603050405020304" pitchFamily="18" charset="0"/>
                <a:cs typeface="Times New Roman" panose="02020603050405020304" pitchFamily="18" charset="0"/>
              </a:rPr>
              <a:t>khí carbon dioxide </a:t>
            </a:r>
            <a:r>
              <a:rPr lang="vi-VN" sz="3500" dirty="0">
                <a:latin typeface="Times New Roman" panose="02020603050405020304" pitchFamily="18" charset="0"/>
                <a:cs typeface="Times New Roman" panose="02020603050405020304" pitchFamily="18" charset="0"/>
              </a:rPr>
              <a:t>và </a:t>
            </a:r>
            <a:r>
              <a:rPr lang="vi-VN" sz="3500" b="1" dirty="0">
                <a:latin typeface="Times New Roman" panose="02020603050405020304" pitchFamily="18" charset="0"/>
                <a:cs typeface="Times New Roman" panose="02020603050405020304" pitchFamily="18" charset="0"/>
              </a:rPr>
              <a:t>nước</a:t>
            </a:r>
            <a:r>
              <a:rPr lang="vi-VN" sz="3500" dirty="0">
                <a:latin typeface="Times New Roman" panose="02020603050405020304" pitchFamily="18" charset="0"/>
                <a:cs typeface="Times New Roman" panose="02020603050405020304" pitchFamily="18" charset="0"/>
              </a:rPr>
              <a:t>, đồng thời giải phóng năng lượng </a:t>
            </a:r>
            <a:r>
              <a:rPr lang="vi-VN" sz="3500" b="1" dirty="0">
                <a:latin typeface="Times New Roman" panose="02020603050405020304" pitchFamily="18" charset="0"/>
                <a:cs typeface="Times New Roman" panose="02020603050405020304" pitchFamily="18" charset="0"/>
              </a:rPr>
              <a:t>ATP</a:t>
            </a:r>
            <a:r>
              <a:rPr lang="vi-VN" sz="3500" dirty="0">
                <a:latin typeface="Times New Roman" panose="02020603050405020304" pitchFamily="18" charset="0"/>
                <a:cs typeface="Times New Roman" panose="02020603050405020304" pitchFamily="18" charset="0"/>
              </a:rPr>
              <a:t> cung cấp cho hoạt động của tế bào.</a:t>
            </a:r>
            <a:br>
              <a:rPr lang="vi-VN" sz="3500" dirty="0">
                <a:latin typeface="Times New Roman" panose="02020603050405020304" pitchFamily="18" charset="0"/>
                <a:cs typeface="Times New Roman" panose="02020603050405020304" pitchFamily="18" charset="0"/>
              </a:rPr>
            </a:br>
            <a:r>
              <a:rPr lang="vi-VN" sz="3500" dirty="0">
                <a:latin typeface="Times New Roman" panose="02020603050405020304" pitchFamily="18" charset="0"/>
                <a:cs typeface="Times New Roman" panose="02020603050405020304" pitchFamily="18" charset="0"/>
              </a:rPr>
              <a:t>- Ở đa số thực vật, glucose được tổng hợp từ quá trình quang hợp. Ở động vật, tế bào lấy glucose từ quá trình phân giải thức ăn.</a:t>
            </a:r>
            <a:br>
              <a:rPr lang="vi-VN" sz="3500" dirty="0">
                <a:latin typeface="Times New Roman" panose="02020603050405020304" pitchFamily="18" charset="0"/>
                <a:cs typeface="Times New Roman" panose="02020603050405020304" pitchFamily="18" charset="0"/>
              </a:rPr>
            </a:br>
            <a:endParaRPr lang="vi-VN" sz="3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72795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1259</Words>
  <Application>Microsoft Macintosh PowerPoint</Application>
  <PresentationFormat>Custom</PresentationFormat>
  <Paragraphs>77</Paragraphs>
  <Slides>14</Slides>
  <Notes>8</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Calibri</vt:lpstr>
      <vt:lpstr>Arial</vt:lpstr>
      <vt:lpstr>Wingdings</vt:lpstr>
      <vt:lpstr>Dancing Script</vt:lpstr>
      <vt:lpstr>Roboto Mono Regular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Màu be Sáng Hồng Sổ lưu niệm Cổ điển Đơn giản Bản thuyết trình về Ngày của Mẹ</dc:title>
  <cp:lastModifiedBy>Microsoft Office User</cp:lastModifiedBy>
  <cp:revision>3</cp:revision>
  <dcterms:created xsi:type="dcterms:W3CDTF">2006-08-16T00:00:00Z</dcterms:created>
  <dcterms:modified xsi:type="dcterms:W3CDTF">2022-07-17T13:58:44Z</dcterms:modified>
  <dc:identifier>DAFGrP3nbiQ</dc:identifier>
</cp:coreProperties>
</file>