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50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8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9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68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4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6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9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7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3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5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706B7C-42B1-4453-AEE1-C995A092768D}" type="datetimeFigureOut">
              <a:rPr lang="en-US" smtClean="0"/>
              <a:t>29/05/2021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53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6AE55-0A08-4B6F-874C-213D4F259A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>
                <a:solidFill>
                  <a:srgbClr val="0070C0"/>
                </a:solidFill>
              </a:rPr>
              <a:t>BÀI 26: KHÓA LƯỠNG PHÂN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E45E4-6483-49FE-BA1B-12256105A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>
                <a:solidFill>
                  <a:srgbClr val="002060"/>
                </a:solidFill>
              </a:rPr>
              <a:t>nhóm V1.1 Khoa học tự nhiên</a:t>
            </a:r>
          </a:p>
        </p:txBody>
      </p:sp>
    </p:spTree>
    <p:extLst>
      <p:ext uri="{BB962C8B-B14F-4D97-AF65-F5344CB8AC3E}">
        <p14:creationId xmlns:p14="http://schemas.microsoft.com/office/powerpoint/2010/main" val="422079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78202-E1BC-46CB-9EC1-8351B5FF0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77828"/>
          </a:xfrm>
        </p:spPr>
        <p:txBody>
          <a:bodyPr/>
          <a:lstStyle/>
          <a:p>
            <a:r>
              <a:rPr lang="en-US" b="1">
                <a:solidFill>
                  <a:srgbClr val="7030A0"/>
                </a:solidFill>
              </a:rPr>
              <a:t>Luyện tập xây dựng khóa lưỡng phân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08E60A-A56C-4020-B9E1-7A3F8824C2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7656" y="1846263"/>
            <a:ext cx="7677013" cy="4022725"/>
          </a:xfrm>
        </p:spPr>
      </p:pic>
    </p:spTree>
    <p:extLst>
      <p:ext uri="{BB962C8B-B14F-4D97-AF65-F5344CB8AC3E}">
        <p14:creationId xmlns:p14="http://schemas.microsoft.com/office/powerpoint/2010/main" val="167094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2D6C9-6C5E-4FE3-A6CE-B7285EC90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Đáp án: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7E2C5-83DA-49EB-87CA-19C3A41B6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1, Có xương sống 				Đi xuống 2</a:t>
            </a:r>
          </a:p>
          <a:p>
            <a:r>
              <a:rPr lang="en-US"/>
              <a:t>    Không có xương sống 				Cào cào (B)</a:t>
            </a:r>
          </a:p>
          <a:p>
            <a:r>
              <a:rPr lang="en-US"/>
              <a:t>2, Sống trên cạn					Cá mập (C)</a:t>
            </a:r>
          </a:p>
          <a:p>
            <a:r>
              <a:rPr lang="en-US"/>
              <a:t>    Sống trên cạn					Đi xuống 3</a:t>
            </a:r>
          </a:p>
          <a:p>
            <a:r>
              <a:rPr lang="en-US"/>
              <a:t>3, Biết bay					Chim (A)</a:t>
            </a:r>
          </a:p>
          <a:p>
            <a:r>
              <a:rPr lang="en-US"/>
              <a:t>    Không biết bay				Đi xuống 4</a:t>
            </a:r>
          </a:p>
          <a:p>
            <a:r>
              <a:rPr lang="en-US"/>
              <a:t>4, Sống dưới đất					Rùa (E)</a:t>
            </a:r>
          </a:p>
          <a:p>
            <a:r>
              <a:rPr lang="en-US"/>
              <a:t>    Sống trên cây					Khỉ (D)</a:t>
            </a:r>
          </a:p>
        </p:txBody>
      </p:sp>
    </p:spTree>
    <p:extLst>
      <p:ext uri="{BB962C8B-B14F-4D97-AF65-F5344CB8AC3E}">
        <p14:creationId xmlns:p14="http://schemas.microsoft.com/office/powerpoint/2010/main" val="51686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BCBF3-3242-4A96-8F01-F144B0E2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7030A0"/>
                </a:solidFill>
              </a:rPr>
              <a:t>Luyện tập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1A61D0-1889-4D10-AF81-62608D1664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97280" y="1993106"/>
            <a:ext cx="10139839" cy="195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94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5DD8-221C-4562-91B4-5D66993F8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Làm thế nào để phân biệt các loài sinh vật trong khu vườn?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621566-84DF-478C-B04D-53B0BC246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63" y="2622955"/>
            <a:ext cx="10058400" cy="2469340"/>
          </a:xfrm>
        </p:spPr>
      </p:pic>
    </p:spTree>
    <p:extLst>
      <p:ext uri="{BB962C8B-B14F-4D97-AF65-F5344CB8AC3E}">
        <p14:creationId xmlns:p14="http://schemas.microsoft.com/office/powerpoint/2010/main" val="334967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5DD8-221C-4562-91B4-5D66993F8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Làm thế nào để phân biệt các loài sinh vật trong khu vườn?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621566-84DF-478C-B04D-53B0BC246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987161"/>
            <a:ext cx="10058400" cy="246934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004C9A-03D1-4A2B-B35A-C669913B291C}"/>
              </a:ext>
            </a:extLst>
          </p:cNvPr>
          <p:cNvSpPr txBox="1"/>
          <p:nvPr/>
        </p:nvSpPr>
        <p:spPr>
          <a:xfrm>
            <a:off x="1002506" y="4520476"/>
            <a:ext cx="10506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Cách phân biệt các loài sinh vật:</a:t>
            </a:r>
          </a:p>
          <a:p>
            <a:pPr marL="342900" indent="-342900">
              <a:buAutoNum type="arabicPeriod"/>
            </a:pPr>
            <a:r>
              <a:rPr lang="en-US" sz="2400">
                <a:solidFill>
                  <a:srgbClr val="0070C0"/>
                </a:solidFill>
              </a:rPr>
              <a:t>Quan sát hình dạng bên ngoài của các loài sinh vật</a:t>
            </a:r>
          </a:p>
          <a:p>
            <a:pPr marL="342900" indent="-342900">
              <a:buAutoNum type="arabicPeriod"/>
            </a:pPr>
            <a:r>
              <a:rPr lang="en-US" sz="2400">
                <a:solidFill>
                  <a:srgbClr val="0070C0"/>
                </a:solidFill>
              </a:rPr>
              <a:t>Chia nhóm sinh vật theo đặc điểm đặc trưng: nhóm động vật, nhóm thực vật…</a:t>
            </a:r>
          </a:p>
          <a:p>
            <a:pPr marL="342900" indent="-342900">
              <a:buAutoNum type="arabicPeriod"/>
            </a:pPr>
            <a:r>
              <a:rPr lang="en-US" sz="2400">
                <a:solidFill>
                  <a:srgbClr val="0070C0"/>
                </a:solidFill>
              </a:rPr>
              <a:t>Chia nhỏ tiếp các nhóm cho đến tận loài: côn trùng hay động vật có xương…</a:t>
            </a:r>
          </a:p>
        </p:txBody>
      </p:sp>
    </p:spTree>
    <p:extLst>
      <p:ext uri="{BB962C8B-B14F-4D97-AF65-F5344CB8AC3E}">
        <p14:creationId xmlns:p14="http://schemas.microsoft.com/office/powerpoint/2010/main" val="300086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5E36-A3BF-418B-AC1A-13CEBD54F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Khóa lưỡng phân là gì?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8F172-EFC6-4B63-9AB5-6C7744893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002060"/>
                </a:solidFill>
              </a:rPr>
              <a:t> </a:t>
            </a:r>
            <a:r>
              <a:rPr lang="vi-VN" sz="2800">
                <a:solidFill>
                  <a:srgbClr val="002060"/>
                </a:solidFill>
              </a:rPr>
              <a:t>“Khóa lưỡng phân” có nghĩa là được chia thành hai phần (phân đôi), các khóa lưỡng phân luôn đưa ra hai lựa chọn (Có/Không có) dựa trên các đặc điểm chính của sinh vật trong mỗi bước. </a:t>
            </a:r>
            <a:endParaRPr lang="en-US" sz="280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002060"/>
                </a:solidFill>
              </a:rPr>
              <a:t> </a:t>
            </a:r>
            <a:r>
              <a:rPr lang="vi-VN" sz="2800">
                <a:solidFill>
                  <a:srgbClr val="002060"/>
                </a:solidFill>
              </a:rPr>
              <a:t>Bằng cách lựa chọn chính xác sự lựa chọn phù hợp ở mỗi giai đoạn, ta có thể xác định tên của sinh vật ở cuối. </a:t>
            </a:r>
            <a:endParaRPr lang="en-US" sz="28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4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5607C-6225-4BE1-AF23-B84B4CA0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Có 2 dạng khóa lưỡng phân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541AD-516B-4BE0-80EA-57131285F555}"/>
              </a:ext>
            </a:extLst>
          </p:cNvPr>
          <p:cNvSpPr txBox="1"/>
          <p:nvPr/>
        </p:nvSpPr>
        <p:spPr>
          <a:xfrm>
            <a:off x="1771650" y="5869094"/>
            <a:ext cx="3307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 sơ đồ phân nhánh</a:t>
            </a:r>
            <a:endParaRPr lang="en-US" sz="24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11C38A-224F-4C10-A82D-ABC83F85D419}"/>
              </a:ext>
            </a:extLst>
          </p:cNvPr>
          <p:cNvSpPr txBox="1"/>
          <p:nvPr/>
        </p:nvSpPr>
        <p:spPr>
          <a:xfrm>
            <a:off x="8020645" y="5869093"/>
            <a:ext cx="1544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 viết </a:t>
            </a:r>
            <a:endParaRPr lang="en-US" sz="2400" b="1"/>
          </a:p>
        </p:txBody>
      </p:sp>
      <p:pic>
        <p:nvPicPr>
          <p:cNvPr id="1028" name="Picture 4" descr="Tiến hành xây dựng khóa lưỡng phân để phân loại chúng - Tech12h">
            <a:extLst>
              <a:ext uri="{FF2B5EF4-FFF2-40B4-BE49-F238E27FC236}">
                <a16:creationId xmlns:a16="http://schemas.microsoft.com/office/drawing/2014/main" id="{E029743C-E38D-4C4A-A6DE-1A4E41D30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7" y="2628690"/>
            <a:ext cx="5493124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37E0BC-1308-4DF2-84F1-751DB96475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25" b="63250"/>
          <a:stretch/>
        </p:blipFill>
        <p:spPr>
          <a:xfrm>
            <a:off x="6047002" y="2735950"/>
            <a:ext cx="5492121" cy="21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3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A438-52BE-4215-873F-83315BA60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>
                <a:solidFill>
                  <a:srgbClr val="002060"/>
                </a:solidFill>
              </a:rPr>
              <a:t>Mục đích của khóa lưỡng phân: </a:t>
            </a:r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E9BAF7-C0A0-410A-A702-A5332C0F9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0027"/>
            <a:ext cx="10058400" cy="2247636"/>
          </a:xfrm>
        </p:spPr>
        <p:txBody>
          <a:bodyPr>
            <a:normAutofit/>
          </a:bodyPr>
          <a:lstStyle/>
          <a:p>
            <a:r>
              <a:rPr lang="vi-VN" sz="2800">
                <a:solidFill>
                  <a:srgbClr val="0070C0"/>
                </a:solidFill>
              </a:rPr>
              <a:t>- Xác định và phân loại sinh vật</a:t>
            </a:r>
          </a:p>
          <a:p>
            <a:r>
              <a:rPr lang="vi-VN" sz="2800">
                <a:solidFill>
                  <a:srgbClr val="0070C0"/>
                </a:solidFill>
              </a:rPr>
              <a:t>- Giúp học sinh dễ dàng hiểu các khái niệm khoa học khó hơn</a:t>
            </a:r>
          </a:p>
          <a:p>
            <a:r>
              <a:rPr lang="vi-VN" sz="2800">
                <a:solidFill>
                  <a:srgbClr val="0070C0"/>
                </a:solidFill>
              </a:rPr>
              <a:t>- Sắp xếp một lượng lớn thông tin giúp việc xác định một sinh vật dễ dàng hơn. </a:t>
            </a:r>
          </a:p>
          <a:p>
            <a:endParaRPr lang="en-US" sz="28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48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E4DC2-B4C8-40D4-9129-D051153E8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2060"/>
                </a:solidFill>
              </a:rPr>
              <a:t>Xây dựng khóa lưỡng phân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C0610E-2ADB-43D6-879F-477147B97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1: Liệt kê các đặc điểm: 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2: Sắp xếp các đặc điểm theo thứ tự. 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3: Chia mẫu vật. 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4: Chia nhỏ hơn nữa mẫu. 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280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Bước 5: Vẽ sơ đồ khóa phân đôi</a:t>
            </a:r>
            <a:endParaRPr lang="en-US" sz="280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32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2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97290-18A9-4AD9-98AC-6D2BD41A5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Thực hành xây dựng khóa lưỡng phân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A6063F-7EC3-462E-91D8-7486B442E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147" y="1846263"/>
            <a:ext cx="8934031" cy="4022725"/>
          </a:xfrm>
        </p:spPr>
      </p:pic>
    </p:spTree>
    <p:extLst>
      <p:ext uri="{BB962C8B-B14F-4D97-AF65-F5344CB8AC3E}">
        <p14:creationId xmlns:p14="http://schemas.microsoft.com/office/powerpoint/2010/main" val="102899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ACA2C6-D59E-4401-80CB-9C966701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"/>
            <a:ext cx="12192000" cy="68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1932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</TotalTime>
  <Words>417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Retrospect</vt:lpstr>
      <vt:lpstr>BÀI 26: KHÓA LƯỠNG PHÂN</vt:lpstr>
      <vt:lpstr>Làm thế nào để phân biệt các loài sinh vật trong khu vườn?</vt:lpstr>
      <vt:lpstr>Làm thế nào để phân biệt các loài sinh vật trong khu vườn?</vt:lpstr>
      <vt:lpstr>Khóa lưỡng phân là gì?</vt:lpstr>
      <vt:lpstr>Có 2 dạng khóa lưỡng phân</vt:lpstr>
      <vt:lpstr>Mục đích của khóa lưỡng phân: </vt:lpstr>
      <vt:lpstr>Xây dựng khóa lưỡng phân</vt:lpstr>
      <vt:lpstr>Thực hành xây dựng khóa lưỡng phân</vt:lpstr>
      <vt:lpstr>PowerPoint Presentation</vt:lpstr>
      <vt:lpstr>Luyện tập xây dựng khóa lưỡng phân</vt:lpstr>
      <vt:lpstr>Đáp án:</vt:lpstr>
      <vt:lpstr>Luyện tập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26: KHÓA LƯỠNG PHÂN</dc:title>
  <dc:creator>Nguyen Thi Duyen</dc:creator>
  <cp:lastModifiedBy>Nguyen Thi Duyen</cp:lastModifiedBy>
  <cp:revision>7</cp:revision>
  <dcterms:created xsi:type="dcterms:W3CDTF">2021-04-19T01:00:51Z</dcterms:created>
  <dcterms:modified xsi:type="dcterms:W3CDTF">2021-05-29T02:29:12Z</dcterms:modified>
</cp:coreProperties>
</file>