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  <p:sldMasterId id="2147483804" r:id="rId2"/>
  </p:sldMasterIdLst>
  <p:notesMasterIdLst>
    <p:notesMasterId r:id="rId49"/>
  </p:notesMasterIdLst>
  <p:sldIdLst>
    <p:sldId id="583" r:id="rId3"/>
    <p:sldId id="291" r:id="rId4"/>
    <p:sldId id="594" r:id="rId5"/>
    <p:sldId id="590" r:id="rId6"/>
    <p:sldId id="585" r:id="rId7"/>
    <p:sldId id="356" r:id="rId8"/>
    <p:sldId id="357" r:id="rId9"/>
    <p:sldId id="258" r:id="rId10"/>
    <p:sldId id="591" r:id="rId11"/>
    <p:sldId id="586" r:id="rId12"/>
    <p:sldId id="349" r:id="rId13"/>
    <p:sldId id="353" r:id="rId14"/>
    <p:sldId id="354" r:id="rId15"/>
    <p:sldId id="352" r:id="rId16"/>
    <p:sldId id="355" r:id="rId17"/>
    <p:sldId id="572" r:id="rId18"/>
    <p:sldId id="571" r:id="rId19"/>
    <p:sldId id="573" r:id="rId20"/>
    <p:sldId id="328" r:id="rId21"/>
    <p:sldId id="365" r:id="rId22"/>
    <p:sldId id="317" r:id="rId23"/>
    <p:sldId id="319" r:id="rId24"/>
    <p:sldId id="563" r:id="rId25"/>
    <p:sldId id="331" r:id="rId26"/>
    <p:sldId id="565" r:id="rId27"/>
    <p:sldId id="592" r:id="rId28"/>
    <p:sldId id="566" r:id="rId29"/>
    <p:sldId id="340" r:id="rId30"/>
    <p:sldId id="334" r:id="rId31"/>
    <p:sldId id="371" r:id="rId32"/>
    <p:sldId id="378" r:id="rId33"/>
    <p:sldId id="569" r:id="rId34"/>
    <p:sldId id="370" r:id="rId35"/>
    <p:sldId id="580" r:id="rId36"/>
    <p:sldId id="581" r:id="rId37"/>
    <p:sldId id="593" r:id="rId38"/>
    <p:sldId id="336" r:id="rId39"/>
    <p:sldId id="337" r:id="rId40"/>
    <p:sldId id="339" r:id="rId41"/>
    <p:sldId id="582" r:id="rId42"/>
    <p:sldId id="576" r:id="rId43"/>
    <p:sldId id="595" r:id="rId44"/>
    <p:sldId id="329" r:id="rId45"/>
    <p:sldId id="388" r:id="rId46"/>
    <p:sldId id="389" r:id="rId47"/>
    <p:sldId id="282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E5DB"/>
    <a:srgbClr val="FC7C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47" autoAdjust="0"/>
    <p:restoredTop sz="95126" autoAdjust="0"/>
  </p:normalViewPr>
  <p:slideViewPr>
    <p:cSldViewPr snapToGrid="0">
      <p:cViewPr varScale="1">
        <p:scale>
          <a:sx n="64" d="100"/>
          <a:sy n="64" d="100"/>
        </p:scale>
        <p:origin x="8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217A84-79C4-42B6-8A62-84C7B9825782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AA7B49-FBDE-4184-BB28-F301FCD60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464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vi-VN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7D2903-977D-4499-8F56-7A7412785E1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2505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A7B49-FBDE-4184-BB28-F301FCD60C39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116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C1AE3-BB3F-4A49-A872-93B98E4411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51BBB0-E45A-4BD8-956B-1F412AAC2C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D7D07-4005-4038-AED4-9203C703A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F20952-13F7-4F68-820A-CC26CAB27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5E5371-D891-470E-9BE4-AF272CA91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AB785-630F-42F4-ADE4-27B3D3DE089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3194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A9B71-2056-4541-9C76-B7DF5B7DC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EBBAD1-D01C-4F2F-AD14-0517DA9F0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E7EDF-0A85-41E7-8749-F99D6B44C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0C3DB-420E-4F72-A556-109CA7915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E7003-0A8B-43D3-971D-18A1CDF06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7922A9-22FA-45C5-BD12-5E0A2B2A12A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6842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E7C06A-71C5-422F-8593-A1F6A6583D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327FEE-50C7-4601-AE00-18D8855AAF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E5BA2A-BCD2-4D7B-9F2F-3972C0270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E4CE4-F0B1-4B4A-B218-CCD4B83C5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E74F53-A70E-43E7-9CEA-5955A2D1C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A855FE-F9F7-4517-9E88-9A0869E7B5B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1003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2C08CE2-0B8A-4CB6-91F9-735D859EC9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6F6CFB7-9428-4C50-BE91-31E3E546E9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A27518E-34CC-4635-8DFE-56053BCB73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AEDFF-BB46-48CD-8BCF-E2DFB6DA07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1643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29634E4A-2E1A-45F0-A23D-5239A0A4E90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66967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91275-FE67-45E0-8852-4F635A10A0A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1317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6D7EE-EEF9-4A78-9ACF-FC65E14993F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19895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D2E7-D193-4DE3-AC08-38B367AE38B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69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12B13-7857-4670-89AA-FF484A242A1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6312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CE75-80F0-4E45-9785-A401BDEBCDB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98293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9A407-747A-4CC9-A89D-E14C8D3F2E9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5033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BEAB9-14FD-43FD-9D43-0D8C77B32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3611F-7598-423F-A276-4C7A2E3989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9AFB98-0C08-4140-BDF3-6800FB8D3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73A8C4-ED65-4A5F-86F0-E0EA19D13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7DFEE6-A437-4031-AE7E-F9F1CDD0E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96242F-8C95-4794-841A-0A1E39962D0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75972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5B384CFF-CDF5-4434-896A-39BD5F1F895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73792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F11090EF-CC3F-485B-85BA-F03564ACBE7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3021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96E63-5473-4F34-8EEA-D22B4F31763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10719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880CC-F370-4364-B568-4A200DE8D24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5206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F7E76-6B53-4C2D-9691-0A0CEF874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525EA-F178-470A-936E-6D81A74E0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71A0C-F91B-4F38-99CF-A0AB1A563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2FAEA-F2CF-4D3F-B79D-C3789C08D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223002-C703-4131-9B6A-4A150908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A4C5A8-AF3A-4563-888F-C353EA078B9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0886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1C4F5-157D-4B4F-981A-DEF16AA8F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B9A82-D9FB-4B7D-BA2A-A4D7F756B4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866899-7501-4048-906E-BB1582230D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64C068-332A-4557-BC1E-78D31D08F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4990DD-9AB8-408E-8B52-984D030FD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B20B2C-5B06-469E-B3D5-EC3B93989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D7F488-B1FF-490D-B408-8BE5FAFABEF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3736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A8B0D-0156-4B06-9BD8-A3D873E03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FAA6C3-58C6-41C2-9DC6-8EB192C5ED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0CA104-1EC6-4EAC-8E14-1FA9E45781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194EDF-B7BD-4985-9C68-6905392554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493F28-2629-4821-B6AC-4FD725C8A8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3D3F60-474E-4E1F-8BA2-156CC775B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36D08E-4203-4694-BFEA-579ED0774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5741F8-2E05-44F7-A0B5-E70620750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F74D9C-EF77-4C8D-A164-0DA1703687E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0872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569DC-C7F2-49B1-8139-E030A0666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F4BA43-A9B8-47C1-99BB-13FA6DDE4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8B7565-FF25-497E-BA58-F18B82D32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017335-32AF-4843-83B9-9400EB9FB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DB3E0-2DAF-44B5-8922-77EA16B80B4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7124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568652-42E4-4012-9530-3A21EA4EF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425FAE-1C4C-4258-93BF-D4EAE4CE9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AC3540-C3F8-42D9-A3CF-1074A75B6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85C36D-AAED-4821-9ECF-7ADFB29ED06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7134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596C6-323C-4DFE-8323-7B4F7515F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EC935-9088-42E6-9AF3-C198B6106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B4CC78-531C-4DB6-96E9-BCAC0A2BFE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94180D-E2B1-481F-86F9-125539B20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F5FF51-C3B3-43AE-AA46-F86AAF74F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77D4C1-8F0B-4319-ADAC-E73017071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2F7471-5C45-47A2-B835-105757123CC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6343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439FE-E1B4-4CDD-85DB-6BF13CA41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C69DEA-C355-4B9B-AC15-91651184CB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4BCA45-F6B2-4EC0-9717-446299D26C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649C1-977D-4B84-AEB2-CB8C52121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A6728-FA92-45F7-9029-24C8DEDE4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DE80C5-028E-4564-AB49-ED7D6572A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A2C99D-E95F-49F5-9E27-26BDB2872D8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0547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AF6A07-03CA-4357-BC5B-BD7C5E2C3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981563-A21C-4ABC-A283-5BE4C28A13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B8395D-402C-45C9-984A-B425A15BDA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FA1D00-5CF7-43F8-840A-77032A4FE9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8C3864-E77F-437E-BF8E-AA608B644C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D043D-35F0-4852-A02F-4D48FE10750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2514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EA6D043D-35F0-4852-A02F-4D48FE10750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1615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file:///C:\AppData\Local\Temp\FineReader11.00\media\image394.jpeg" TargetMode="External"/><Relationship Id="rId7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9.jpeg"/><Relationship Id="rId7" Type="http://schemas.openxmlformats.org/officeDocument/2006/relationships/image" Target="../media/image32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file:///C:\AppData\Local\Temp\FineReader11.00\media\image402.jpeg" TargetMode="Externa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5.png"/><Relationship Id="rId7" Type="http://schemas.openxmlformats.org/officeDocument/2006/relationships/image" Target="../media/image76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8.png"/><Relationship Id="rId7" Type="http://schemas.openxmlformats.org/officeDocument/2006/relationships/image" Target="../media/image75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35.png"/><Relationship Id="rId9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5" Type="http://schemas.openxmlformats.org/officeDocument/2006/relationships/image" Target="file:///C:\AppData\Local\Temp\FineReader11.00\media\image407.jpeg" TargetMode="External"/><Relationship Id="rId4" Type="http://schemas.openxmlformats.org/officeDocument/2006/relationships/image" Target="../media/image82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jpeg"/><Relationship Id="rId4" Type="http://schemas.openxmlformats.org/officeDocument/2006/relationships/image" Target="../media/image8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jpeg"/><Relationship Id="rId4" Type="http://schemas.openxmlformats.org/officeDocument/2006/relationships/image" Target="../media/image96.jp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ranh phong cảnh rừng cây xanh đẹp ghép bộ 3 tấm Amia 1646">
            <a:extLst>
              <a:ext uri="{FF2B5EF4-FFF2-40B4-BE49-F238E27FC236}">
                <a16:creationId xmlns:a16="http://schemas.microsoft.com/office/drawing/2014/main" id="{0CCF4CB3-907D-4894-B3A0-2FEC32582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6" y="751561"/>
            <a:ext cx="12192000" cy="610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600A368-10AF-445F-A386-7B593E043DFA}"/>
              </a:ext>
            </a:extLst>
          </p:cNvPr>
          <p:cNvSpPr txBox="1">
            <a:spLocks noChangeArrowheads="1"/>
          </p:cNvSpPr>
          <p:nvPr/>
        </p:nvSpPr>
        <p:spPr>
          <a:xfrm>
            <a:off x="93436" y="35590"/>
            <a:ext cx="12098564" cy="715971"/>
          </a:xfrm>
          <a:prstGeom prst="rect">
            <a:avLst/>
          </a:prstGeom>
          <a:solidFill>
            <a:srgbClr val="00B0F0"/>
          </a:solidFill>
        </p:spPr>
        <p:txBody>
          <a:bodyPr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/>
              <a:t> </a:t>
            </a:r>
            <a:r>
              <a:rPr lang="en-US" altLang="en-US" sz="5800" b="1" dirty="0">
                <a:solidFill>
                  <a:schemeClr val="bg1"/>
                </a:solidFill>
              </a:rPr>
              <a:t>BÀI 34. THỰC VẬT</a:t>
            </a:r>
          </a:p>
        </p:txBody>
      </p:sp>
    </p:spTree>
    <p:extLst>
      <p:ext uri="{BB962C8B-B14F-4D97-AF65-F5344CB8AC3E}">
        <p14:creationId xmlns:p14="http://schemas.microsoft.com/office/powerpoint/2010/main" val="2409361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84DBDAD7-1A62-44D9-8C16-0A09B508A52E}"/>
              </a:ext>
            </a:extLst>
          </p:cNvPr>
          <p:cNvSpPr/>
          <p:nvPr/>
        </p:nvSpPr>
        <p:spPr>
          <a:xfrm>
            <a:off x="438411" y="839243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17BCCA4-FCB5-456B-A1F3-E3F55D35AED2}"/>
              </a:ext>
            </a:extLst>
          </p:cNvPr>
          <p:cNvSpPr/>
          <p:nvPr/>
        </p:nvSpPr>
        <p:spPr>
          <a:xfrm>
            <a:off x="402921" y="1250515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D40A4DB-737F-4506-BBBF-EC917F66263C}"/>
              </a:ext>
            </a:extLst>
          </p:cNvPr>
          <p:cNvSpPr/>
          <p:nvPr/>
        </p:nvSpPr>
        <p:spPr>
          <a:xfrm>
            <a:off x="402921" y="2212929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4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0143AFA-ABFE-477F-B2BB-A7B89A5E3743}"/>
              </a:ext>
            </a:extLst>
          </p:cNvPr>
          <p:cNvSpPr/>
          <p:nvPr/>
        </p:nvSpPr>
        <p:spPr>
          <a:xfrm>
            <a:off x="438411" y="1734854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3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68F33AF-F36B-41E1-9825-56ADEB3DD3F5}"/>
              </a:ext>
            </a:extLst>
          </p:cNvPr>
          <p:cNvSpPr/>
          <p:nvPr/>
        </p:nvSpPr>
        <p:spPr>
          <a:xfrm>
            <a:off x="1198323" y="812104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22B3031-6876-4C88-B0A2-612CDAFCE23C}"/>
              </a:ext>
            </a:extLst>
          </p:cNvPr>
          <p:cNvSpPr/>
          <p:nvPr/>
        </p:nvSpPr>
        <p:spPr>
          <a:xfrm>
            <a:off x="1162833" y="1223376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95925FC-DB5C-4438-90F3-443A422EDF83}"/>
              </a:ext>
            </a:extLst>
          </p:cNvPr>
          <p:cNvSpPr/>
          <p:nvPr/>
        </p:nvSpPr>
        <p:spPr>
          <a:xfrm>
            <a:off x="1162833" y="2185790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4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4A8DEBE-C44E-4875-B451-5CE7915C3983}"/>
              </a:ext>
            </a:extLst>
          </p:cNvPr>
          <p:cNvSpPr/>
          <p:nvPr/>
        </p:nvSpPr>
        <p:spPr>
          <a:xfrm>
            <a:off x="1198323" y="1707715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3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C470149-689F-4544-9AF5-B2A189A7C6F9}"/>
              </a:ext>
            </a:extLst>
          </p:cNvPr>
          <p:cNvSpPr/>
          <p:nvPr/>
        </p:nvSpPr>
        <p:spPr>
          <a:xfrm>
            <a:off x="3146121" y="866382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87C9E23-6096-4CF4-A112-892550B04B16}"/>
              </a:ext>
            </a:extLst>
          </p:cNvPr>
          <p:cNvSpPr/>
          <p:nvPr/>
        </p:nvSpPr>
        <p:spPr>
          <a:xfrm>
            <a:off x="3110631" y="1277654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218B4CB-94AF-45B4-9F7A-CF08C830A63F}"/>
              </a:ext>
            </a:extLst>
          </p:cNvPr>
          <p:cNvSpPr/>
          <p:nvPr/>
        </p:nvSpPr>
        <p:spPr>
          <a:xfrm>
            <a:off x="3110631" y="2240068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4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9E22773-078A-4B69-AD6B-7F6C07A3E892}"/>
              </a:ext>
            </a:extLst>
          </p:cNvPr>
          <p:cNvSpPr/>
          <p:nvPr/>
        </p:nvSpPr>
        <p:spPr>
          <a:xfrm>
            <a:off x="3146121" y="1761993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3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FA54D04-AD0B-4844-9F16-3DD493E41BD4}"/>
              </a:ext>
            </a:extLst>
          </p:cNvPr>
          <p:cNvSpPr/>
          <p:nvPr/>
        </p:nvSpPr>
        <p:spPr>
          <a:xfrm>
            <a:off x="3906033" y="839243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713FCCD-B052-48B3-98DC-28C5C7D66899}"/>
              </a:ext>
            </a:extLst>
          </p:cNvPr>
          <p:cNvSpPr/>
          <p:nvPr/>
        </p:nvSpPr>
        <p:spPr>
          <a:xfrm>
            <a:off x="3870543" y="1250515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A495D61-0771-4450-97F1-77A9E3068AB7}"/>
              </a:ext>
            </a:extLst>
          </p:cNvPr>
          <p:cNvSpPr/>
          <p:nvPr/>
        </p:nvSpPr>
        <p:spPr>
          <a:xfrm>
            <a:off x="3870543" y="2212929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4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7391B04-0A3C-48FF-8EE4-3C16C542E302}"/>
              </a:ext>
            </a:extLst>
          </p:cNvPr>
          <p:cNvSpPr/>
          <p:nvPr/>
        </p:nvSpPr>
        <p:spPr>
          <a:xfrm>
            <a:off x="3906033" y="1734854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3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86BAC2F-0557-4CD3-857A-134C069B5DF6}"/>
              </a:ext>
            </a:extLst>
          </p:cNvPr>
          <p:cNvSpPr/>
          <p:nvPr/>
        </p:nvSpPr>
        <p:spPr>
          <a:xfrm>
            <a:off x="6129403" y="839243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2789B0E-49B9-4FAF-B254-2A14F0899AE0}"/>
              </a:ext>
            </a:extLst>
          </p:cNvPr>
          <p:cNvSpPr/>
          <p:nvPr/>
        </p:nvSpPr>
        <p:spPr>
          <a:xfrm>
            <a:off x="6093913" y="1250515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9E2B3C9-1466-404F-97A0-C872BB0A4379}"/>
              </a:ext>
            </a:extLst>
          </p:cNvPr>
          <p:cNvSpPr/>
          <p:nvPr/>
        </p:nvSpPr>
        <p:spPr>
          <a:xfrm>
            <a:off x="6093913" y="2212929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4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AEAD66D-385C-498E-8C94-B01941A375EC}"/>
              </a:ext>
            </a:extLst>
          </p:cNvPr>
          <p:cNvSpPr/>
          <p:nvPr/>
        </p:nvSpPr>
        <p:spPr>
          <a:xfrm>
            <a:off x="6020752" y="1734854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3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98E02F1-F412-440E-A8F4-EDCCC60037DD}"/>
              </a:ext>
            </a:extLst>
          </p:cNvPr>
          <p:cNvSpPr/>
          <p:nvPr/>
        </p:nvSpPr>
        <p:spPr>
          <a:xfrm>
            <a:off x="6889315" y="812104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A59921F-F094-45D7-BFE8-67C17DA0B891}"/>
              </a:ext>
            </a:extLst>
          </p:cNvPr>
          <p:cNvSpPr/>
          <p:nvPr/>
        </p:nvSpPr>
        <p:spPr>
          <a:xfrm>
            <a:off x="6853825" y="1223376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6C08558-FF9B-4538-A1F4-42BC0B795F8F}"/>
              </a:ext>
            </a:extLst>
          </p:cNvPr>
          <p:cNvSpPr/>
          <p:nvPr/>
        </p:nvSpPr>
        <p:spPr>
          <a:xfrm>
            <a:off x="6853825" y="2185790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4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83A0F60-06A8-4D83-A9E8-54638D36CF11}"/>
              </a:ext>
            </a:extLst>
          </p:cNvPr>
          <p:cNvSpPr/>
          <p:nvPr/>
        </p:nvSpPr>
        <p:spPr>
          <a:xfrm>
            <a:off x="6889315" y="1707715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D46927C-FE28-4D8B-9E3F-CBF95815489A}"/>
              </a:ext>
            </a:extLst>
          </p:cNvPr>
          <p:cNvSpPr/>
          <p:nvPr/>
        </p:nvSpPr>
        <p:spPr>
          <a:xfrm>
            <a:off x="9450888" y="893521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A682EF5-AA77-4297-B155-C3E451C4BD19}"/>
              </a:ext>
            </a:extLst>
          </p:cNvPr>
          <p:cNvSpPr/>
          <p:nvPr/>
        </p:nvSpPr>
        <p:spPr>
          <a:xfrm>
            <a:off x="9415398" y="1304793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00ED1A0-CCB5-4C92-A669-A11A3D6D5C36}"/>
              </a:ext>
            </a:extLst>
          </p:cNvPr>
          <p:cNvSpPr/>
          <p:nvPr/>
        </p:nvSpPr>
        <p:spPr>
          <a:xfrm>
            <a:off x="9415398" y="2267207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4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174AD50-C197-426E-A017-A3B0616CE8E6}"/>
              </a:ext>
            </a:extLst>
          </p:cNvPr>
          <p:cNvSpPr/>
          <p:nvPr/>
        </p:nvSpPr>
        <p:spPr>
          <a:xfrm>
            <a:off x="9450888" y="1789132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3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1200D80-C655-43E3-B094-0D2D61507128}"/>
              </a:ext>
            </a:extLst>
          </p:cNvPr>
          <p:cNvSpPr/>
          <p:nvPr/>
        </p:nvSpPr>
        <p:spPr>
          <a:xfrm>
            <a:off x="10210800" y="866382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8D8B3B2-E813-40FA-A6C2-8D70230B54E5}"/>
              </a:ext>
            </a:extLst>
          </p:cNvPr>
          <p:cNvSpPr/>
          <p:nvPr/>
        </p:nvSpPr>
        <p:spPr>
          <a:xfrm>
            <a:off x="10175310" y="1277654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ED30462-57FA-484A-AD3A-A141094AF5B0}"/>
              </a:ext>
            </a:extLst>
          </p:cNvPr>
          <p:cNvSpPr/>
          <p:nvPr/>
        </p:nvSpPr>
        <p:spPr>
          <a:xfrm>
            <a:off x="10175310" y="2240068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4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DE45872-F44E-47BE-BC0C-2A8AB17A8209}"/>
              </a:ext>
            </a:extLst>
          </p:cNvPr>
          <p:cNvSpPr/>
          <p:nvPr/>
        </p:nvSpPr>
        <p:spPr>
          <a:xfrm>
            <a:off x="10210800" y="1761993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3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DC98F45-4C73-46C7-8150-2D6577894523}"/>
              </a:ext>
            </a:extLst>
          </p:cNvPr>
          <p:cNvSpPr/>
          <p:nvPr/>
        </p:nvSpPr>
        <p:spPr>
          <a:xfrm>
            <a:off x="475990" y="4461351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18E3071-8982-4494-9F1A-B0BC23C8926E}"/>
              </a:ext>
            </a:extLst>
          </p:cNvPr>
          <p:cNvSpPr/>
          <p:nvPr/>
        </p:nvSpPr>
        <p:spPr>
          <a:xfrm>
            <a:off x="440500" y="4872623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8548EB9-1F89-4088-829E-CD87F49A3857}"/>
              </a:ext>
            </a:extLst>
          </p:cNvPr>
          <p:cNvSpPr/>
          <p:nvPr/>
        </p:nvSpPr>
        <p:spPr>
          <a:xfrm>
            <a:off x="440500" y="5835037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80E44DF-CE4A-41EB-A788-F01A67AA5AB3}"/>
              </a:ext>
            </a:extLst>
          </p:cNvPr>
          <p:cNvSpPr/>
          <p:nvPr/>
        </p:nvSpPr>
        <p:spPr>
          <a:xfrm>
            <a:off x="475990" y="5356962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8208995E-383B-4F23-A1B3-8E2701C62563}"/>
              </a:ext>
            </a:extLst>
          </p:cNvPr>
          <p:cNvSpPr/>
          <p:nvPr/>
        </p:nvSpPr>
        <p:spPr>
          <a:xfrm>
            <a:off x="1235902" y="4434212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EC587D0-3077-4C66-A5D9-8D4B98BFC241}"/>
              </a:ext>
            </a:extLst>
          </p:cNvPr>
          <p:cNvSpPr/>
          <p:nvPr/>
        </p:nvSpPr>
        <p:spPr>
          <a:xfrm>
            <a:off x="1200412" y="4845484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9D9705C9-9C45-4FEF-A9BC-C1EDCD738E1E}"/>
              </a:ext>
            </a:extLst>
          </p:cNvPr>
          <p:cNvSpPr/>
          <p:nvPr/>
        </p:nvSpPr>
        <p:spPr>
          <a:xfrm>
            <a:off x="1200412" y="5807898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424B165-55AA-4E1D-B0CF-738EE0965EF8}"/>
              </a:ext>
            </a:extLst>
          </p:cNvPr>
          <p:cNvSpPr/>
          <p:nvPr/>
        </p:nvSpPr>
        <p:spPr>
          <a:xfrm>
            <a:off x="1235902" y="5329823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A8BAFBE-0B17-4047-8356-2F067D99513A}"/>
              </a:ext>
            </a:extLst>
          </p:cNvPr>
          <p:cNvSpPr/>
          <p:nvPr/>
        </p:nvSpPr>
        <p:spPr>
          <a:xfrm>
            <a:off x="3359076" y="4442560"/>
            <a:ext cx="939451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663FD316-721F-4B51-88CD-75A64BE780AC}"/>
              </a:ext>
            </a:extLst>
          </p:cNvPr>
          <p:cNvSpPr/>
          <p:nvPr/>
        </p:nvSpPr>
        <p:spPr>
          <a:xfrm>
            <a:off x="3425875" y="4891414"/>
            <a:ext cx="939451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E3DD1479-C4DE-4259-9423-4411B47D0F9C}"/>
              </a:ext>
            </a:extLst>
          </p:cNvPr>
          <p:cNvSpPr/>
          <p:nvPr/>
        </p:nvSpPr>
        <p:spPr>
          <a:xfrm>
            <a:off x="3425875" y="5853828"/>
            <a:ext cx="939451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DE4DDF02-B8CD-4355-AD87-4CA8D731D30E}"/>
              </a:ext>
            </a:extLst>
          </p:cNvPr>
          <p:cNvSpPr/>
          <p:nvPr/>
        </p:nvSpPr>
        <p:spPr>
          <a:xfrm>
            <a:off x="3461365" y="5375753"/>
            <a:ext cx="939451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F60A826F-3FE6-433A-9806-C407D088645A}"/>
              </a:ext>
            </a:extLst>
          </p:cNvPr>
          <p:cNvSpPr/>
          <p:nvPr/>
        </p:nvSpPr>
        <p:spPr>
          <a:xfrm>
            <a:off x="4221277" y="4453003"/>
            <a:ext cx="939451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2E8A9FCC-EA88-41ED-9A4C-8498DC59EFF6}"/>
              </a:ext>
            </a:extLst>
          </p:cNvPr>
          <p:cNvSpPr/>
          <p:nvPr/>
        </p:nvSpPr>
        <p:spPr>
          <a:xfrm>
            <a:off x="4185787" y="4864275"/>
            <a:ext cx="939451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5E90ABB-00C5-457C-B058-58343786517C}"/>
              </a:ext>
            </a:extLst>
          </p:cNvPr>
          <p:cNvSpPr/>
          <p:nvPr/>
        </p:nvSpPr>
        <p:spPr>
          <a:xfrm>
            <a:off x="4185787" y="5826689"/>
            <a:ext cx="939451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AF45308D-EB8E-4A06-B2C2-F6EA0DC8F5BF}"/>
              </a:ext>
            </a:extLst>
          </p:cNvPr>
          <p:cNvSpPr/>
          <p:nvPr/>
        </p:nvSpPr>
        <p:spPr>
          <a:xfrm>
            <a:off x="4221277" y="5348614"/>
            <a:ext cx="939451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C09B8BB3-531D-4FC7-903C-4D40B2FAF73B}"/>
              </a:ext>
            </a:extLst>
          </p:cNvPr>
          <p:cNvSpPr/>
          <p:nvPr/>
        </p:nvSpPr>
        <p:spPr>
          <a:xfrm>
            <a:off x="6642973" y="4434212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3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A9D67034-1D2A-4D2C-B176-905678955B52}"/>
              </a:ext>
            </a:extLst>
          </p:cNvPr>
          <p:cNvSpPr/>
          <p:nvPr/>
        </p:nvSpPr>
        <p:spPr>
          <a:xfrm>
            <a:off x="6607483" y="4845484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3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918E810C-6395-4B2F-BA81-7035F9DD6DC0}"/>
              </a:ext>
            </a:extLst>
          </p:cNvPr>
          <p:cNvSpPr/>
          <p:nvPr/>
        </p:nvSpPr>
        <p:spPr>
          <a:xfrm>
            <a:off x="6697252" y="5780757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3</a:t>
            </a: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1B9CFD11-887F-40E0-A8B1-F7F94281DC2A}"/>
              </a:ext>
            </a:extLst>
          </p:cNvPr>
          <p:cNvSpPr/>
          <p:nvPr/>
        </p:nvSpPr>
        <p:spPr>
          <a:xfrm>
            <a:off x="6642973" y="5329823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3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6EA3001D-373D-42C2-AA8B-310F12E2929C}"/>
              </a:ext>
            </a:extLst>
          </p:cNvPr>
          <p:cNvSpPr/>
          <p:nvPr/>
        </p:nvSpPr>
        <p:spPr>
          <a:xfrm>
            <a:off x="7402885" y="4407073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3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D933271C-DEA1-4050-8D23-DAB3DB507E5D}"/>
              </a:ext>
            </a:extLst>
          </p:cNvPr>
          <p:cNvSpPr/>
          <p:nvPr/>
        </p:nvSpPr>
        <p:spPr>
          <a:xfrm>
            <a:off x="7367395" y="4818345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3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15BCF737-1331-481A-A289-B9828225FA7D}"/>
              </a:ext>
            </a:extLst>
          </p:cNvPr>
          <p:cNvSpPr/>
          <p:nvPr/>
        </p:nvSpPr>
        <p:spPr>
          <a:xfrm>
            <a:off x="7367395" y="5780759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3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4712547F-BBF7-4CD1-BF3F-FF7D1E3E3C41}"/>
              </a:ext>
            </a:extLst>
          </p:cNvPr>
          <p:cNvSpPr/>
          <p:nvPr/>
        </p:nvSpPr>
        <p:spPr>
          <a:xfrm>
            <a:off x="7402885" y="5302684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3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936822DF-44FC-4456-877B-85018546C251}"/>
              </a:ext>
            </a:extLst>
          </p:cNvPr>
          <p:cNvSpPr/>
          <p:nvPr/>
        </p:nvSpPr>
        <p:spPr>
          <a:xfrm>
            <a:off x="9751526" y="4379934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4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2BDD3564-837C-4535-A31C-4B21698F4605}"/>
              </a:ext>
            </a:extLst>
          </p:cNvPr>
          <p:cNvSpPr/>
          <p:nvPr/>
        </p:nvSpPr>
        <p:spPr>
          <a:xfrm>
            <a:off x="9716036" y="4791206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4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DEB6E85E-A8B7-4511-BB08-F86453185B61}"/>
              </a:ext>
            </a:extLst>
          </p:cNvPr>
          <p:cNvSpPr/>
          <p:nvPr/>
        </p:nvSpPr>
        <p:spPr>
          <a:xfrm>
            <a:off x="9716036" y="5753620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4</a:t>
            </a: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3B8E9709-4D9D-4FE5-8ACC-EB75DF3E6282}"/>
              </a:ext>
            </a:extLst>
          </p:cNvPr>
          <p:cNvSpPr/>
          <p:nvPr/>
        </p:nvSpPr>
        <p:spPr>
          <a:xfrm>
            <a:off x="9751526" y="5275545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4</a:t>
            </a: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75A8FE9F-5AAD-46C7-A81E-7551A00A1086}"/>
              </a:ext>
            </a:extLst>
          </p:cNvPr>
          <p:cNvSpPr/>
          <p:nvPr/>
        </p:nvSpPr>
        <p:spPr>
          <a:xfrm>
            <a:off x="10511438" y="4352795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4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DC1F5C49-DA0E-4EAD-A809-C51A496A2338}"/>
              </a:ext>
            </a:extLst>
          </p:cNvPr>
          <p:cNvSpPr/>
          <p:nvPr/>
        </p:nvSpPr>
        <p:spPr>
          <a:xfrm>
            <a:off x="10475948" y="4764067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4</a:t>
            </a: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8D29B8B5-E63D-41DE-8D89-DDDFEBCDB144}"/>
              </a:ext>
            </a:extLst>
          </p:cNvPr>
          <p:cNvSpPr/>
          <p:nvPr/>
        </p:nvSpPr>
        <p:spPr>
          <a:xfrm>
            <a:off x="10475948" y="5726481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4</a:t>
            </a: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41AD9C55-24A8-44D9-BD5A-829565F2DC61}"/>
              </a:ext>
            </a:extLst>
          </p:cNvPr>
          <p:cNvSpPr/>
          <p:nvPr/>
        </p:nvSpPr>
        <p:spPr>
          <a:xfrm>
            <a:off x="10511438" y="5248406"/>
            <a:ext cx="701458" cy="438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4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CADE7031-84AD-467D-91EC-CD3623E911F3}"/>
              </a:ext>
            </a:extLst>
          </p:cNvPr>
          <p:cNvSpPr/>
          <p:nvPr/>
        </p:nvSpPr>
        <p:spPr>
          <a:xfrm>
            <a:off x="402921" y="6411237"/>
            <a:ext cx="1615853" cy="446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NHÓM 1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2B59042-041B-4EA6-8A1B-BEF79B885161}"/>
              </a:ext>
            </a:extLst>
          </p:cNvPr>
          <p:cNvSpPr/>
          <p:nvPr/>
        </p:nvSpPr>
        <p:spPr>
          <a:xfrm>
            <a:off x="3311049" y="6356951"/>
            <a:ext cx="1615853" cy="446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NHÓM 2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1B598056-7870-4F0D-BE49-BFE0E427C412}"/>
              </a:ext>
            </a:extLst>
          </p:cNvPr>
          <p:cNvSpPr/>
          <p:nvPr/>
        </p:nvSpPr>
        <p:spPr>
          <a:xfrm>
            <a:off x="6507275" y="6388268"/>
            <a:ext cx="1615853" cy="446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NHÓM 3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95579940-64D8-4C71-B547-619734B0D2F8}"/>
              </a:ext>
            </a:extLst>
          </p:cNvPr>
          <p:cNvSpPr/>
          <p:nvPr/>
        </p:nvSpPr>
        <p:spPr>
          <a:xfrm>
            <a:off x="9668021" y="6340255"/>
            <a:ext cx="1615853" cy="446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NHÓM 4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3BBD4AB1-A2D5-4981-9462-0FCF7B877CC3}"/>
              </a:ext>
            </a:extLst>
          </p:cNvPr>
          <p:cNvSpPr/>
          <p:nvPr/>
        </p:nvSpPr>
        <p:spPr>
          <a:xfrm>
            <a:off x="9402873" y="75150"/>
            <a:ext cx="1810023" cy="446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NHÓM HẠT KÍN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CDA3908-69D7-41AB-9A54-FC6C83B1CDDB}"/>
              </a:ext>
            </a:extLst>
          </p:cNvPr>
          <p:cNvSpPr/>
          <p:nvPr/>
        </p:nvSpPr>
        <p:spPr>
          <a:xfrm>
            <a:off x="5835046" y="55324"/>
            <a:ext cx="1918565" cy="446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NHÓM  HẠT TRẦN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BB71331-E88E-449C-BF09-ABEBCFDEB797}"/>
              </a:ext>
            </a:extLst>
          </p:cNvPr>
          <p:cNvSpPr/>
          <p:nvPr/>
        </p:nvSpPr>
        <p:spPr>
          <a:xfrm>
            <a:off x="3002078" y="167013"/>
            <a:ext cx="1810023" cy="446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NHÓM DƯƠNG XỈ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FF4EB768-E880-4665-8E3F-19C2014DBB3A}"/>
              </a:ext>
            </a:extLst>
          </p:cNvPr>
          <p:cNvSpPr/>
          <p:nvPr/>
        </p:nvSpPr>
        <p:spPr>
          <a:xfrm>
            <a:off x="266185" y="132565"/>
            <a:ext cx="1615853" cy="446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NHÓM  RÊU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68092386-BDC5-4655-8A37-DDCF77A8374D}"/>
              </a:ext>
            </a:extLst>
          </p:cNvPr>
          <p:cNvCxnSpPr>
            <a:cxnSpLocks/>
            <a:endCxn id="66" idx="0"/>
          </p:cNvCxnSpPr>
          <p:nvPr/>
        </p:nvCxnSpPr>
        <p:spPr>
          <a:xfrm>
            <a:off x="7014533" y="2598355"/>
            <a:ext cx="3087722" cy="17815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C16153B8-6EE0-4805-9CBE-15CF2E0AC6B5}"/>
              </a:ext>
            </a:extLst>
          </p:cNvPr>
          <p:cNvCxnSpPr>
            <a:cxnSpLocks/>
          </p:cNvCxnSpPr>
          <p:nvPr/>
        </p:nvCxnSpPr>
        <p:spPr>
          <a:xfrm>
            <a:off x="9948589" y="2503114"/>
            <a:ext cx="612940" cy="18308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77C9E3B3-EF83-4A5A-B453-117B5292447F}"/>
              </a:ext>
            </a:extLst>
          </p:cNvPr>
          <p:cNvCxnSpPr>
            <a:cxnSpLocks/>
          </p:cNvCxnSpPr>
          <p:nvPr/>
        </p:nvCxnSpPr>
        <p:spPr>
          <a:xfrm>
            <a:off x="4308356" y="2503108"/>
            <a:ext cx="5526950" cy="19206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2CBE333A-193D-42DB-A61B-786E8313C95D}"/>
              </a:ext>
            </a:extLst>
          </p:cNvPr>
          <p:cNvCxnSpPr>
            <a:cxnSpLocks/>
            <a:endCxn id="66" idx="2"/>
          </p:cNvCxnSpPr>
          <p:nvPr/>
        </p:nvCxnSpPr>
        <p:spPr>
          <a:xfrm>
            <a:off x="1527512" y="2585046"/>
            <a:ext cx="8224014" cy="20140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Arrow: Curved Right 92">
            <a:extLst>
              <a:ext uri="{FF2B5EF4-FFF2-40B4-BE49-F238E27FC236}">
                <a16:creationId xmlns:a16="http://schemas.microsoft.com/office/drawing/2014/main" id="{48000A87-9B5D-4772-AFC4-5D885CBFFD9D}"/>
              </a:ext>
            </a:extLst>
          </p:cNvPr>
          <p:cNvSpPr/>
          <p:nvPr/>
        </p:nvSpPr>
        <p:spPr>
          <a:xfrm>
            <a:off x="0" y="1102290"/>
            <a:ext cx="475990" cy="361793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5" name="Arrow: Curved Left 94">
            <a:extLst>
              <a:ext uri="{FF2B5EF4-FFF2-40B4-BE49-F238E27FC236}">
                <a16:creationId xmlns:a16="http://schemas.microsoft.com/office/drawing/2014/main" id="{DE276D2A-E4A1-4CEE-A15C-89DF058452BC}"/>
              </a:ext>
            </a:extLst>
          </p:cNvPr>
          <p:cNvSpPr/>
          <p:nvPr/>
        </p:nvSpPr>
        <p:spPr>
          <a:xfrm flipH="1">
            <a:off x="2364284" y="1453019"/>
            <a:ext cx="1055320" cy="3338187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6" name="Arrow: Curved Right 95">
            <a:extLst>
              <a:ext uri="{FF2B5EF4-FFF2-40B4-BE49-F238E27FC236}">
                <a16:creationId xmlns:a16="http://schemas.microsoft.com/office/drawing/2014/main" id="{7678DD56-D8AB-4978-818C-F8750BC01F1A}"/>
              </a:ext>
            </a:extLst>
          </p:cNvPr>
          <p:cNvSpPr/>
          <p:nvPr/>
        </p:nvSpPr>
        <p:spPr>
          <a:xfrm>
            <a:off x="5463268" y="1761993"/>
            <a:ext cx="826843" cy="399162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802988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5000"/>
            <a:lumOff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AutoShape 8">
            <a:extLst>
              <a:ext uri="{FF2B5EF4-FFF2-40B4-BE49-F238E27FC236}">
                <a16:creationId xmlns:a16="http://schemas.microsoft.com/office/drawing/2014/main" id="{08B5C2CB-D309-4511-B374-A5CC9F370B94}"/>
              </a:ext>
            </a:extLst>
          </p:cNvPr>
          <p:cNvSpPr>
            <a:spLocks noChangeAspect="1" noChangeArrowheads="1" noTextEdit="1"/>
          </p:cNvSpPr>
          <p:nvPr/>
        </p:nvSpPr>
        <p:spPr bwMode="gray">
          <a:xfrm flipH="1">
            <a:off x="6392864" y="31480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sp>
        <p:nvSpPr>
          <p:cNvPr id="15365" name="Rectangle 1">
            <a:extLst>
              <a:ext uri="{FF2B5EF4-FFF2-40B4-BE49-F238E27FC236}">
                <a16:creationId xmlns:a16="http://schemas.microsoft.com/office/drawing/2014/main" id="{DB52331C-C589-4A94-812C-87CFAB14C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34" y="641568"/>
            <a:ext cx="12056532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HS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miếng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bốc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A1FB189-DC69-4CCB-B346-FF4FAC328B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471046"/>
              </p:ext>
            </p:extLst>
          </p:nvPr>
        </p:nvGraphicFramePr>
        <p:xfrm>
          <a:off x="135468" y="2457451"/>
          <a:ext cx="11921067" cy="4495666"/>
        </p:xfrm>
        <a:graphic>
          <a:graphicData uri="http://schemas.openxmlformats.org/drawingml/2006/table">
            <a:tbl>
              <a:tblPr firstRow="1" firstCol="1" bandRow="1"/>
              <a:tblGrid>
                <a:gridCol w="2383687">
                  <a:extLst>
                    <a:ext uri="{9D8B030D-6E8A-4147-A177-3AD203B41FA5}">
                      <a16:colId xmlns:a16="http://schemas.microsoft.com/office/drawing/2014/main" val="5801495"/>
                    </a:ext>
                  </a:extLst>
                </a:gridCol>
                <a:gridCol w="2383687">
                  <a:extLst>
                    <a:ext uri="{9D8B030D-6E8A-4147-A177-3AD203B41FA5}">
                      <a16:colId xmlns:a16="http://schemas.microsoft.com/office/drawing/2014/main" val="3982390949"/>
                    </a:ext>
                  </a:extLst>
                </a:gridCol>
                <a:gridCol w="2383687">
                  <a:extLst>
                    <a:ext uri="{9D8B030D-6E8A-4147-A177-3AD203B41FA5}">
                      <a16:colId xmlns:a16="http://schemas.microsoft.com/office/drawing/2014/main" val="454647203"/>
                    </a:ext>
                  </a:extLst>
                </a:gridCol>
                <a:gridCol w="2385003">
                  <a:extLst>
                    <a:ext uri="{9D8B030D-6E8A-4147-A177-3AD203B41FA5}">
                      <a16:colId xmlns:a16="http://schemas.microsoft.com/office/drawing/2014/main" val="1441531782"/>
                    </a:ext>
                  </a:extLst>
                </a:gridCol>
                <a:gridCol w="2385003">
                  <a:extLst>
                    <a:ext uri="{9D8B030D-6E8A-4147-A177-3AD203B41FA5}">
                      <a16:colId xmlns:a16="http://schemas.microsoft.com/office/drawing/2014/main" val="578246731"/>
                    </a:ext>
                  </a:extLst>
                </a:gridCol>
              </a:tblGrid>
              <a:tr h="6346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ĐỘI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ĐỘI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ĐỘI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ĐỘI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506281"/>
                  </a:ext>
                </a:extLst>
              </a:tr>
              <a:tr h="70852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Ngành</a:t>
                      </a:r>
                      <a:endParaRPr lang="en-US" sz="3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4040798"/>
                  </a:ext>
                </a:extLst>
              </a:tr>
              <a:tr h="305739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US" sz="3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Đặc </a:t>
                      </a: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3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US" sz="3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US" sz="3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703932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CF1096A-2D5E-4E10-AF3A-9890A0FEF9A0}"/>
              </a:ext>
            </a:extLst>
          </p:cNvPr>
          <p:cNvSpPr/>
          <p:nvPr/>
        </p:nvSpPr>
        <p:spPr>
          <a:xfrm>
            <a:off x="3935874" y="-48995"/>
            <a:ext cx="33666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rPr>
              <a:t>TRÒ CHƠI</a:t>
            </a:r>
          </a:p>
        </p:txBody>
      </p:sp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>
            <a:extLst>
              <a:ext uri="{FF2B5EF4-FFF2-40B4-BE49-F238E27FC236}">
                <a16:creationId xmlns:a16="http://schemas.microsoft.com/office/drawing/2014/main" id="{04FA2714-1D26-4520-B246-80C3E8FDF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177" y="20069"/>
            <a:ext cx="3464118" cy="3093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8ED27AD1-59D1-4B65-9F3F-DBE7E85DF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9384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A41A400-5D04-457E-935D-3968BC06262A}"/>
              </a:ext>
            </a:extLst>
          </p:cNvPr>
          <p:cNvGrpSpPr/>
          <p:nvPr/>
        </p:nvGrpSpPr>
        <p:grpSpPr>
          <a:xfrm>
            <a:off x="0" y="20066"/>
            <a:ext cx="2927658" cy="2982622"/>
            <a:chOff x="7729714" y="3623733"/>
            <a:chExt cx="4462286" cy="3292369"/>
          </a:xfrm>
        </p:grpSpPr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1BCC8DF6-8C59-4938-AF54-DD9ED4B721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29714" y="3623733"/>
              <a:ext cx="4462286" cy="3151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459FC73-1575-43A4-A82C-19481BF56CFD}"/>
                </a:ext>
              </a:extLst>
            </p:cNvPr>
            <p:cNvGrpSpPr/>
            <p:nvPr/>
          </p:nvGrpSpPr>
          <p:grpSpPr>
            <a:xfrm>
              <a:off x="10577689" y="5608287"/>
              <a:ext cx="1174044" cy="1307815"/>
              <a:chOff x="10577689" y="5608287"/>
              <a:chExt cx="1174044" cy="1307815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BD67184-5AB1-4A21-857E-38DEABBAF40F}"/>
                  </a:ext>
                </a:extLst>
              </p:cNvPr>
              <p:cNvSpPr txBox="1"/>
              <p:nvPr/>
            </p:nvSpPr>
            <p:spPr>
              <a:xfrm>
                <a:off x="10577689" y="5608287"/>
                <a:ext cx="117404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err="1"/>
                  <a:t>Lá</a:t>
                </a:r>
                <a:endParaRPr lang="en-US" sz="2000" b="1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55E7DC2-047A-4A2A-A137-63D215307BED}"/>
                  </a:ext>
                </a:extLst>
              </p:cNvPr>
              <p:cNvSpPr txBox="1"/>
              <p:nvPr/>
            </p:nvSpPr>
            <p:spPr>
              <a:xfrm>
                <a:off x="10577689" y="6079070"/>
                <a:ext cx="117404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err="1"/>
                  <a:t>Thân</a:t>
                </a:r>
                <a:endParaRPr lang="en-US" sz="2000" b="1" dirty="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DD068C7-F8B4-4F62-9FF2-D25A0E3FFAE7}"/>
                  </a:ext>
                </a:extLst>
              </p:cNvPr>
              <p:cNvSpPr txBox="1"/>
              <p:nvPr/>
            </p:nvSpPr>
            <p:spPr>
              <a:xfrm>
                <a:off x="10577689" y="6515992"/>
                <a:ext cx="117404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err="1"/>
                  <a:t>Rễ</a:t>
                </a:r>
                <a:endParaRPr lang="en-US" sz="2000" b="1" dirty="0"/>
              </a:p>
            </p:txBody>
          </p:sp>
        </p:grp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77D75F8D-4850-4FE9-82D3-E016A629518E}"/>
              </a:ext>
            </a:extLst>
          </p:cNvPr>
          <p:cNvSpPr/>
          <p:nvPr/>
        </p:nvSpPr>
        <p:spPr>
          <a:xfrm>
            <a:off x="6872814" y="2088973"/>
            <a:ext cx="5450939" cy="12623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</a:rPr>
              <a:t>Để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tránh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rêu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mọc</a:t>
            </a:r>
            <a:r>
              <a:rPr lang="en-US" sz="2800" b="1" dirty="0">
                <a:solidFill>
                  <a:srgbClr val="FF0000"/>
                </a:solidFill>
              </a:rPr>
              <a:t> ở </a:t>
            </a:r>
            <a:r>
              <a:rPr lang="en-US" sz="2800" b="1" dirty="0" err="1">
                <a:solidFill>
                  <a:srgbClr val="FF0000"/>
                </a:solidFill>
              </a:rPr>
              <a:t>chân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tường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sân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bậc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thềm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gây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trơn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trượt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và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mất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thẩm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mĩ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chúng</a:t>
            </a:r>
            <a:r>
              <a:rPr lang="en-US" sz="2800" b="1" dirty="0">
                <a:solidFill>
                  <a:srgbClr val="FF0000"/>
                </a:solidFill>
              </a:rPr>
              <a:t> ta </a:t>
            </a:r>
            <a:r>
              <a:rPr lang="en-US" sz="2800" b="1" dirty="0" err="1">
                <a:solidFill>
                  <a:srgbClr val="FF0000"/>
                </a:solidFill>
              </a:rPr>
              <a:t>phải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làm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gì</a:t>
            </a:r>
            <a:r>
              <a:rPr lang="en-US" sz="2800" b="1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2054" name="Picture 6" descr="Cách diệt rong rêu trên nền xi măng và hồ xi măng ngoài trời">
            <a:extLst>
              <a:ext uri="{FF2B5EF4-FFF2-40B4-BE49-F238E27FC236}">
                <a16:creationId xmlns:a16="http://schemas.microsoft.com/office/drawing/2014/main" id="{8CEB6FAC-AEFF-4C34-9665-7737D7BF9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45568"/>
            <a:ext cx="3588152" cy="254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hất tẩy sạch rong rêu trên cây trồng- sân gạch- tường nhà đóng rong rêu và  xát khuẩn chuồng trại rất hiệu quả | Shopee Việt Nam">
            <a:extLst>
              <a:ext uri="{FF2B5EF4-FFF2-40B4-BE49-F238E27FC236}">
                <a16:creationId xmlns:a16="http://schemas.microsoft.com/office/drawing/2014/main" id="{4102EB7E-AD7F-448A-80A0-BDB41FBEA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31" y="3545568"/>
            <a:ext cx="3836610" cy="254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ÓA CHẤT DIỆT RÊU, TẢO HỒ BƠI A-TRINE">
            <a:extLst>
              <a:ext uri="{FF2B5EF4-FFF2-40B4-BE49-F238E27FC236}">
                <a16:creationId xmlns:a16="http://schemas.microsoft.com/office/drawing/2014/main" id="{046DFE94-72F0-4171-A061-4B375E1B4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498" y="3646113"/>
            <a:ext cx="3701816" cy="247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064FCF8-0972-4EEE-A231-82389E8E06C3}"/>
              </a:ext>
            </a:extLst>
          </p:cNvPr>
          <p:cNvSpPr txBox="1"/>
          <p:nvPr/>
        </p:nvSpPr>
        <p:spPr>
          <a:xfrm>
            <a:off x="200151" y="6217534"/>
            <a:ext cx="3067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Rêu</a:t>
            </a:r>
            <a:r>
              <a:rPr lang="en-US" b="1" dirty="0"/>
              <a:t> </a:t>
            </a:r>
            <a:r>
              <a:rPr lang="en-US" b="1" dirty="0" err="1"/>
              <a:t>mọc</a:t>
            </a:r>
            <a:r>
              <a:rPr lang="en-US" b="1" dirty="0"/>
              <a:t> </a:t>
            </a:r>
            <a:r>
              <a:rPr lang="en-US" b="1" dirty="0" err="1"/>
              <a:t>trên</a:t>
            </a:r>
            <a:r>
              <a:rPr lang="en-US" b="1" dirty="0"/>
              <a:t> </a:t>
            </a:r>
            <a:r>
              <a:rPr lang="en-US" b="1" dirty="0" err="1"/>
              <a:t>bậc</a:t>
            </a:r>
            <a:r>
              <a:rPr lang="en-US" b="1" dirty="0"/>
              <a:t> </a:t>
            </a:r>
            <a:r>
              <a:rPr lang="en-US" b="1" dirty="0" err="1"/>
              <a:t>thềm</a:t>
            </a:r>
            <a:endParaRPr lang="en-US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BAE8A7D-315C-4B50-84AA-60A2E0B6B3B2}"/>
              </a:ext>
            </a:extLst>
          </p:cNvPr>
          <p:cNvSpPr txBox="1"/>
          <p:nvPr/>
        </p:nvSpPr>
        <p:spPr>
          <a:xfrm>
            <a:off x="8478760" y="6217534"/>
            <a:ext cx="3067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Rêu</a:t>
            </a:r>
            <a:r>
              <a:rPr lang="en-US" b="1" dirty="0"/>
              <a:t> </a:t>
            </a:r>
            <a:r>
              <a:rPr lang="en-US" b="1" dirty="0" err="1"/>
              <a:t>mọc</a:t>
            </a:r>
            <a:r>
              <a:rPr lang="en-US" b="1" dirty="0"/>
              <a:t> </a:t>
            </a:r>
            <a:r>
              <a:rPr lang="en-US" b="1" dirty="0" err="1"/>
              <a:t>trong</a:t>
            </a:r>
            <a:r>
              <a:rPr lang="en-US" b="1" dirty="0"/>
              <a:t> </a:t>
            </a:r>
            <a:r>
              <a:rPr lang="en-US" b="1" dirty="0" err="1"/>
              <a:t>bể</a:t>
            </a:r>
            <a:r>
              <a:rPr lang="en-US" b="1" dirty="0"/>
              <a:t> </a:t>
            </a:r>
            <a:r>
              <a:rPr lang="en-US" b="1" dirty="0" err="1"/>
              <a:t>bơi</a:t>
            </a:r>
            <a:endParaRPr lang="en-US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14783E8-7F8C-4020-81B9-16440B3AF43E}"/>
              </a:ext>
            </a:extLst>
          </p:cNvPr>
          <p:cNvSpPr txBox="1"/>
          <p:nvPr/>
        </p:nvSpPr>
        <p:spPr>
          <a:xfrm>
            <a:off x="4339455" y="6187398"/>
            <a:ext cx="3067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Rêu</a:t>
            </a:r>
            <a:r>
              <a:rPr lang="en-US" b="1" dirty="0"/>
              <a:t> </a:t>
            </a:r>
            <a:r>
              <a:rPr lang="en-US" b="1" dirty="0" err="1"/>
              <a:t>mọc</a:t>
            </a:r>
            <a:r>
              <a:rPr lang="en-US" b="1" dirty="0"/>
              <a:t> </a:t>
            </a:r>
            <a:r>
              <a:rPr lang="en-US" b="1" dirty="0" err="1"/>
              <a:t>trên</a:t>
            </a:r>
            <a:r>
              <a:rPr lang="en-US" b="1" dirty="0"/>
              <a:t> </a:t>
            </a:r>
            <a:r>
              <a:rPr lang="en-US" b="1" dirty="0" err="1"/>
              <a:t>bờ</a:t>
            </a:r>
            <a:r>
              <a:rPr lang="en-US" b="1" dirty="0"/>
              <a:t> </a:t>
            </a:r>
            <a:r>
              <a:rPr lang="en-US" b="1" dirty="0" err="1"/>
              <a:t>tường</a:t>
            </a:r>
            <a:endParaRPr lang="en-US" b="1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D978E39-E841-4F21-B791-056A4024619B}"/>
              </a:ext>
            </a:extLst>
          </p:cNvPr>
          <p:cNvSpPr/>
          <p:nvPr/>
        </p:nvSpPr>
        <p:spPr>
          <a:xfrm>
            <a:off x="6872814" y="257455"/>
            <a:ext cx="5257800" cy="12623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Ở </a:t>
            </a:r>
            <a:r>
              <a:rPr lang="en-US" sz="2800" b="1" dirty="0" err="1">
                <a:solidFill>
                  <a:srgbClr val="FF0000"/>
                </a:solidFill>
              </a:rPr>
              <a:t>những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nơi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khô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hạn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ánh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nắng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chiếu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trực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tiếp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rêu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có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thể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sống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được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không</a:t>
            </a:r>
            <a:r>
              <a:rPr lang="en-US" sz="2800" b="1" dirty="0">
                <a:solidFill>
                  <a:srgbClr val="FF0000"/>
                </a:solidFill>
              </a:rPr>
              <a:t>? </a:t>
            </a:r>
            <a:r>
              <a:rPr lang="en-US" sz="2800" b="1" dirty="0" err="1">
                <a:solidFill>
                  <a:srgbClr val="FF0000"/>
                </a:solidFill>
              </a:rPr>
              <a:t>Vì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sao</a:t>
            </a:r>
            <a:r>
              <a:rPr lang="en-US" sz="2800" b="1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7708140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ây Dương Xỉ -Cây trang trí, cây phong thủy và là cây thuốc dùng ...">
            <a:extLst>
              <a:ext uri="{FF2B5EF4-FFF2-40B4-BE49-F238E27FC236}">
                <a16:creationId xmlns:a16="http://schemas.microsoft.com/office/drawing/2014/main" id="{FB2361B2-497B-4937-BEF0-6B9339CFF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0"/>
            <a:ext cx="7100586" cy="3841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DDA4612E-1354-4D8A-8C13-B98334DBB3DA}"/>
              </a:ext>
            </a:extLst>
          </p:cNvPr>
          <p:cNvSpPr/>
          <p:nvPr/>
        </p:nvSpPr>
        <p:spPr>
          <a:xfrm>
            <a:off x="1828800" y="4062713"/>
            <a:ext cx="8896350" cy="2187616"/>
          </a:xfrm>
          <a:prstGeom prst="wedgeEllipseCallout">
            <a:avLst/>
          </a:prstGeom>
          <a:noFill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</a:rPr>
              <a:t>Để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phân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biệt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Dương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xỉ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với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các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thực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vật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khác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người</a:t>
            </a:r>
            <a:r>
              <a:rPr lang="en-US" sz="3200" dirty="0">
                <a:solidFill>
                  <a:srgbClr val="FF0000"/>
                </a:solidFill>
              </a:rPr>
              <a:t> ta </a:t>
            </a:r>
            <a:r>
              <a:rPr lang="en-US" sz="3200" dirty="0" err="1">
                <a:solidFill>
                  <a:srgbClr val="FF0000"/>
                </a:solidFill>
              </a:rPr>
              <a:t>thường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đựa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vào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đặc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điểm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nào</a:t>
            </a:r>
            <a:r>
              <a:rPr lang="en-US" sz="3200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19460" name="Picture 4">
            <a:extLst>
              <a:ext uri="{FF2B5EF4-FFF2-40B4-BE49-F238E27FC236}">
                <a16:creationId xmlns:a16="http://schemas.microsoft.com/office/drawing/2014/main" id="{C889F4D3-0FBC-4298-B7D3-85A295159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4763"/>
            <a:ext cx="6091238" cy="3942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2599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30DA263-65A9-4620-AF2F-CD0278D92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074" y="2200310"/>
            <a:ext cx="3968926" cy="4657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id="{A91EB16C-09AB-48C5-8600-A919A05CC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025833" cy="359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>
            <a:extLst>
              <a:ext uri="{FF2B5EF4-FFF2-40B4-BE49-F238E27FC236}">
                <a16:creationId xmlns:a16="http://schemas.microsoft.com/office/drawing/2014/main" id="{160DA43F-D1CC-4F3E-B7E0-A3BCA086F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934" y="53759"/>
            <a:ext cx="4461437" cy="2321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01056628-2CF6-4AF5-91A3-3F132DFF2CFD}"/>
              </a:ext>
            </a:extLst>
          </p:cNvPr>
          <p:cNvSpPr/>
          <p:nvPr/>
        </p:nvSpPr>
        <p:spPr>
          <a:xfrm>
            <a:off x="894508" y="3590374"/>
            <a:ext cx="7820007" cy="3213867"/>
          </a:xfrm>
          <a:prstGeom prst="cloudCallou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9739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F1FF3C15-2650-4DF5-A171-6C48FF08F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C0657D-CF4E-44C3-864F-DAD4D70D987C}"/>
              </a:ext>
            </a:extLst>
          </p:cNvPr>
          <p:cNvSpPr txBox="1"/>
          <p:nvPr/>
        </p:nvSpPr>
        <p:spPr>
          <a:xfrm>
            <a:off x="4062714" y="6470248"/>
            <a:ext cx="4328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MỘT SỐ CÂY HẠT KÍN</a:t>
            </a:r>
          </a:p>
        </p:txBody>
      </p:sp>
      <p:pic>
        <p:nvPicPr>
          <p:cNvPr id="20484" name="Picture 4" descr="Cây mít gần trăm tuổi cho trăm quả của đại gia cây cảnh bậc nhất Hà Thành -  VietNamNet">
            <a:extLst>
              <a:ext uri="{FF2B5EF4-FFF2-40B4-BE49-F238E27FC236}">
                <a16:creationId xmlns:a16="http://schemas.microsoft.com/office/drawing/2014/main" id="{CDF02CE7-4577-4D03-8923-2BB10AF4E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328932" cy="304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Cây Khế | Cây Trồng Ăn Trái Sân Vườn | Dữ Liệu Xanh">
            <a:extLst>
              <a:ext uri="{FF2B5EF4-FFF2-40B4-BE49-F238E27FC236}">
                <a16:creationId xmlns:a16="http://schemas.microsoft.com/office/drawing/2014/main" id="{43FD7C0F-357F-4F48-B1C6-0855AFDFF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678" y="3429000"/>
            <a:ext cx="3946968" cy="304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8" name="Picture 8" descr="Cây Xoài - Công Ty TNHH THÀNH CHÀO">
            <a:extLst>
              <a:ext uri="{FF2B5EF4-FFF2-40B4-BE49-F238E27FC236}">
                <a16:creationId xmlns:a16="http://schemas.microsoft.com/office/drawing/2014/main" id="{801ECF33-404C-4742-916D-2DE57F970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392" y="3428998"/>
            <a:ext cx="3684607" cy="304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A930894-A6EB-4B90-80AC-CCD6BFBA4CA9}"/>
              </a:ext>
            </a:extLst>
          </p:cNvPr>
          <p:cNvSpPr/>
          <p:nvPr/>
        </p:nvSpPr>
        <p:spPr>
          <a:xfrm>
            <a:off x="243068" y="115747"/>
            <a:ext cx="1331089" cy="4977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CÂY CAM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D02043-9A0B-4F4F-84B9-411C4BF5D9EE}"/>
              </a:ext>
            </a:extLst>
          </p:cNvPr>
          <p:cNvSpPr/>
          <p:nvPr/>
        </p:nvSpPr>
        <p:spPr>
          <a:xfrm>
            <a:off x="0" y="5910277"/>
            <a:ext cx="1331089" cy="4977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CÂY MÍT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F7AAC1-E520-4403-B23A-543099D1F1B6}"/>
              </a:ext>
            </a:extLst>
          </p:cNvPr>
          <p:cNvSpPr/>
          <p:nvPr/>
        </p:nvSpPr>
        <p:spPr>
          <a:xfrm>
            <a:off x="8748531" y="75235"/>
            <a:ext cx="1331089" cy="4977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CÂY KHOAI TÂY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4AF167-1BB0-467C-ADD7-CAB930A434C3}"/>
              </a:ext>
            </a:extLst>
          </p:cNvPr>
          <p:cNvSpPr/>
          <p:nvPr/>
        </p:nvSpPr>
        <p:spPr>
          <a:xfrm>
            <a:off x="4543063" y="75236"/>
            <a:ext cx="1331089" cy="4977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CÂY NGÔ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BB5C7F-C985-4FFA-85F2-F69D96A25560}"/>
              </a:ext>
            </a:extLst>
          </p:cNvPr>
          <p:cNvSpPr/>
          <p:nvPr/>
        </p:nvSpPr>
        <p:spPr>
          <a:xfrm>
            <a:off x="4479401" y="5972536"/>
            <a:ext cx="1331089" cy="4977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CÂY KHẾ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90B69C-2C9A-44C8-AF5B-DEC5BC6BFBDD}"/>
              </a:ext>
            </a:extLst>
          </p:cNvPr>
          <p:cNvSpPr/>
          <p:nvPr/>
        </p:nvSpPr>
        <p:spPr>
          <a:xfrm>
            <a:off x="8507392" y="5972536"/>
            <a:ext cx="1331089" cy="4977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CÂY SOÀI</a:t>
            </a:r>
          </a:p>
        </p:txBody>
      </p:sp>
    </p:spTree>
    <p:extLst>
      <p:ext uri="{BB962C8B-B14F-4D97-AF65-F5344CB8AC3E}">
        <p14:creationId xmlns:p14="http://schemas.microsoft.com/office/powerpoint/2010/main" val="1647915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00A6C50-319A-4191-99AC-27C7F2765EA9}"/>
              </a:ext>
            </a:extLst>
          </p:cNvPr>
          <p:cNvGrpSpPr/>
          <p:nvPr/>
        </p:nvGrpSpPr>
        <p:grpSpPr>
          <a:xfrm>
            <a:off x="156658" y="952501"/>
            <a:ext cx="8568242" cy="5505450"/>
            <a:chOff x="232858" y="697871"/>
            <a:chExt cx="9066212" cy="6350121"/>
          </a:xfrm>
        </p:grpSpPr>
        <p:grpSp>
          <p:nvGrpSpPr>
            <p:cNvPr id="11289" name="Group 25"/>
            <p:cNvGrpSpPr>
              <a:grpSpLocks/>
            </p:cNvGrpSpPr>
            <p:nvPr/>
          </p:nvGrpSpPr>
          <p:grpSpPr bwMode="auto">
            <a:xfrm>
              <a:off x="2363284" y="697871"/>
              <a:ext cx="6305704" cy="1321007"/>
              <a:chOff x="1008" y="144"/>
              <a:chExt cx="4514" cy="768"/>
            </a:xfrm>
          </p:grpSpPr>
          <p:sp>
            <p:nvSpPr>
              <p:cNvPr id="11303" name="Oval 26"/>
              <p:cNvSpPr>
                <a:spLocks noChangeArrowheads="1"/>
              </p:cNvSpPr>
              <p:nvPr/>
            </p:nvSpPr>
            <p:spPr bwMode="auto">
              <a:xfrm>
                <a:off x="1104" y="240"/>
                <a:ext cx="3552" cy="672"/>
              </a:xfrm>
              <a:prstGeom prst="ellipse">
                <a:avLst/>
              </a:prstGeom>
              <a:gradFill rotWithShape="1">
                <a:gsLst>
                  <a:gs pos="0">
                    <a:srgbClr val="7BD91D"/>
                  </a:gs>
                  <a:gs pos="100000">
                    <a:schemeClr val="bg1"/>
                  </a:gs>
                </a:gsLst>
                <a:lin ang="5400000" scaled="1"/>
              </a:gradFill>
              <a:ln w="12700" cap="sq">
                <a:solidFill>
                  <a:srgbClr val="66FF33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algn="ctr"/>
                <a:r>
                  <a:rPr lang="en-US" sz="2800" b="1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Khí</a:t>
                </a:r>
                <a:r>
                  <a:rPr lang="en-US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cacbonic</a:t>
                </a:r>
                <a:r>
                  <a:rPr lang="en-US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>
                    <a:solidFill>
                      <a:srgbClr val="C0504D"/>
                    </a:solidFill>
                    <a:latin typeface="Times New Roman" pitchFamily="18" charset="0"/>
                    <a:cs typeface="Times New Roman" pitchFamily="18" charset="0"/>
                  </a:rPr>
                  <a:t>(CO</a:t>
                </a:r>
                <a:r>
                  <a:rPr lang="en-US" sz="2800" b="1" baseline="-25000" dirty="0">
                    <a:solidFill>
                      <a:srgbClr val="C0504D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>
                    <a:solidFill>
                      <a:srgbClr val="C0504D"/>
                    </a:solidFill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và</a:t>
                </a:r>
                <a:endPara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en-US" sz="2800" b="1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khí</a:t>
                </a:r>
                <a:r>
                  <a:rPr lang="en-US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oxi</a:t>
                </a:r>
                <a:r>
                  <a:rPr lang="en-US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>
                    <a:solidFill>
                      <a:srgbClr val="C0504D"/>
                    </a:solidFill>
                    <a:latin typeface="Times New Roman" pitchFamily="18" charset="0"/>
                    <a:cs typeface="Times New Roman" pitchFamily="18" charset="0"/>
                  </a:rPr>
                  <a:t>(O</a:t>
                </a:r>
                <a:r>
                  <a:rPr lang="en-US" sz="2800" b="1" baseline="-25000" dirty="0">
                    <a:solidFill>
                      <a:srgbClr val="C0504D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>
                    <a:solidFill>
                      <a:srgbClr val="C0504D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en-US" sz="2800" b="1" dirty="0">
                    <a:solidFill>
                      <a:srgbClr val="FF33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3300"/>
                    </a:solidFill>
                    <a:latin typeface="Times New Roman" pitchFamily="18" charset="0"/>
                    <a:cs typeface="Times New Roman" pitchFamily="18" charset="0"/>
                  </a:rPr>
                  <a:t>trong</a:t>
                </a:r>
                <a:r>
                  <a:rPr lang="en-US" sz="2800" b="1" dirty="0">
                    <a:solidFill>
                      <a:srgbClr val="FF33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3300"/>
                    </a:solidFill>
                    <a:latin typeface="Times New Roman" pitchFamily="18" charset="0"/>
                    <a:cs typeface="Times New Roman" pitchFamily="18" charset="0"/>
                  </a:rPr>
                  <a:t>không</a:t>
                </a:r>
                <a:r>
                  <a:rPr lang="en-US" sz="2800" b="1" dirty="0">
                    <a:solidFill>
                      <a:srgbClr val="FF33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3300"/>
                    </a:solidFill>
                    <a:latin typeface="Times New Roman" pitchFamily="18" charset="0"/>
                    <a:cs typeface="Times New Roman" pitchFamily="18" charset="0"/>
                  </a:rPr>
                  <a:t>khí</a:t>
                </a:r>
                <a:endParaRPr lang="en-US" sz="2800" b="1" dirty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304" name="Oval 27"/>
              <p:cNvSpPr>
                <a:spLocks noChangeArrowheads="1"/>
              </p:cNvSpPr>
              <p:nvPr/>
            </p:nvSpPr>
            <p:spPr bwMode="auto">
              <a:xfrm>
                <a:off x="4082" y="253"/>
                <a:ext cx="1440" cy="192"/>
              </a:xfrm>
              <a:prstGeom prst="ellipse">
                <a:avLst/>
              </a:prstGeom>
              <a:gradFill rotWithShape="1">
                <a:gsLst>
                  <a:gs pos="0">
                    <a:srgbClr val="7BD91D"/>
                  </a:gs>
                  <a:gs pos="100000">
                    <a:schemeClr val="bg1"/>
                  </a:gs>
                </a:gsLst>
                <a:lin ang="5400000" scaled="1"/>
              </a:gradFill>
              <a:ln w="12700" cap="sq">
                <a:solidFill>
                  <a:srgbClr val="66FF33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1305" name="Oval 28"/>
              <p:cNvSpPr>
                <a:spLocks noChangeArrowheads="1"/>
              </p:cNvSpPr>
              <p:nvPr/>
            </p:nvSpPr>
            <p:spPr bwMode="auto">
              <a:xfrm>
                <a:off x="1008" y="288"/>
                <a:ext cx="672" cy="144"/>
              </a:xfrm>
              <a:prstGeom prst="ellipse">
                <a:avLst/>
              </a:prstGeom>
              <a:gradFill rotWithShape="1">
                <a:gsLst>
                  <a:gs pos="0">
                    <a:srgbClr val="7BD91D"/>
                  </a:gs>
                  <a:gs pos="100000">
                    <a:schemeClr val="bg1"/>
                  </a:gs>
                </a:gsLst>
                <a:lin ang="5400000" scaled="1"/>
              </a:gradFill>
              <a:ln w="12700" cap="sq">
                <a:solidFill>
                  <a:srgbClr val="66FF33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1306" name="Oval 29"/>
              <p:cNvSpPr>
                <a:spLocks noChangeArrowheads="1"/>
              </p:cNvSpPr>
              <p:nvPr/>
            </p:nvSpPr>
            <p:spPr bwMode="auto">
              <a:xfrm>
                <a:off x="1296" y="192"/>
                <a:ext cx="672" cy="144"/>
              </a:xfrm>
              <a:prstGeom prst="ellipse">
                <a:avLst/>
              </a:prstGeom>
              <a:gradFill rotWithShape="1">
                <a:gsLst>
                  <a:gs pos="0">
                    <a:srgbClr val="7BD91D"/>
                  </a:gs>
                  <a:gs pos="100000">
                    <a:schemeClr val="bg1"/>
                  </a:gs>
                </a:gsLst>
                <a:lin ang="5400000" scaled="1"/>
              </a:gradFill>
              <a:ln w="12700" cap="sq">
                <a:solidFill>
                  <a:srgbClr val="66FF33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1307" name="Oval 30"/>
              <p:cNvSpPr>
                <a:spLocks noChangeArrowheads="1"/>
              </p:cNvSpPr>
              <p:nvPr/>
            </p:nvSpPr>
            <p:spPr bwMode="auto">
              <a:xfrm>
                <a:off x="3840" y="144"/>
                <a:ext cx="1440" cy="192"/>
              </a:xfrm>
              <a:prstGeom prst="ellipse">
                <a:avLst/>
              </a:prstGeom>
              <a:gradFill rotWithShape="1">
                <a:gsLst>
                  <a:gs pos="0">
                    <a:srgbClr val="7BD91D"/>
                  </a:gs>
                  <a:gs pos="100000">
                    <a:schemeClr val="bg1"/>
                  </a:gs>
                </a:gsLst>
                <a:lin ang="5400000" scaled="1"/>
              </a:gradFill>
              <a:ln w="12700" cap="sq">
                <a:solidFill>
                  <a:srgbClr val="66FF33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pic>
          <p:nvPicPr>
            <p:cNvPr id="11290" name="Picture 3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355" y="4761992"/>
              <a:ext cx="2362200" cy="2286000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0AC86B7-8CC6-4F03-9094-D6230B640123}"/>
                </a:ext>
              </a:extLst>
            </p:cNvPr>
            <p:cNvGrpSpPr/>
            <p:nvPr/>
          </p:nvGrpSpPr>
          <p:grpSpPr>
            <a:xfrm>
              <a:off x="232858" y="1326228"/>
              <a:ext cx="9066212" cy="5255299"/>
              <a:chOff x="1601788" y="603250"/>
              <a:chExt cx="9066212" cy="5626100"/>
            </a:xfrm>
          </p:grpSpPr>
          <p:pic>
            <p:nvPicPr>
              <p:cNvPr id="11269" name="Picture 2" descr="j0304933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00801" y="4114801"/>
                <a:ext cx="2276475" cy="16684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7939" name="Arc 3"/>
              <p:cNvSpPr>
                <a:spLocks/>
              </p:cNvSpPr>
              <p:nvPr/>
            </p:nvSpPr>
            <p:spPr bwMode="auto">
              <a:xfrm rot="3429509" flipH="1" flipV="1">
                <a:off x="2255044" y="1080294"/>
                <a:ext cx="2603500" cy="3910012"/>
              </a:xfrm>
              <a:custGeom>
                <a:avLst/>
                <a:gdLst>
                  <a:gd name="T0" fmla="*/ 87952859 w 21600"/>
                  <a:gd name="T1" fmla="*/ 0 h 25315"/>
                  <a:gd name="T2" fmla="*/ 306672894 w 21600"/>
                  <a:gd name="T3" fmla="*/ 603918382 h 25315"/>
                  <a:gd name="T4" fmla="*/ 0 w 21600"/>
                  <a:gd name="T5" fmla="*/ 494633431 h 25315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5315"/>
                  <a:gd name="T11" fmla="*/ 21600 w 21600"/>
                  <a:gd name="T12" fmla="*/ 25315 h 2531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5315" fill="none" extrusionOk="0">
                    <a:moveTo>
                      <a:pt x="6054" y="-1"/>
                    </a:moveTo>
                    <a:cubicBezTo>
                      <a:pt x="15267" y="2689"/>
                      <a:pt x="21600" y="11136"/>
                      <a:pt x="21600" y="20734"/>
                    </a:cubicBezTo>
                    <a:cubicBezTo>
                      <a:pt x="21600" y="22274"/>
                      <a:pt x="21435" y="23809"/>
                      <a:pt x="21108" y="25314"/>
                    </a:cubicBezTo>
                  </a:path>
                  <a:path w="21600" h="25315" stroke="0" extrusionOk="0">
                    <a:moveTo>
                      <a:pt x="6054" y="-1"/>
                    </a:moveTo>
                    <a:cubicBezTo>
                      <a:pt x="15267" y="2689"/>
                      <a:pt x="21600" y="11136"/>
                      <a:pt x="21600" y="20734"/>
                    </a:cubicBezTo>
                    <a:cubicBezTo>
                      <a:pt x="21600" y="22274"/>
                      <a:pt x="21435" y="23809"/>
                      <a:pt x="21108" y="25314"/>
                    </a:cubicBezTo>
                    <a:lnTo>
                      <a:pt x="0" y="20734"/>
                    </a:lnTo>
                    <a:lnTo>
                      <a:pt x="6054" y="-1"/>
                    </a:lnTo>
                    <a:close/>
                  </a:path>
                </a:pathLst>
              </a:custGeom>
              <a:noFill/>
              <a:ln w="57150" cap="sq">
                <a:solidFill>
                  <a:srgbClr val="FF00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 wrap="none" anchor="ctr"/>
              <a:lstStyle/>
              <a:p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67940" name="Arc 4"/>
              <p:cNvSpPr>
                <a:spLocks/>
              </p:cNvSpPr>
              <p:nvPr/>
            </p:nvSpPr>
            <p:spPr bwMode="auto">
              <a:xfrm rot="3916552" flipH="1" flipV="1">
                <a:off x="2730326" y="1635794"/>
                <a:ext cx="2509837" cy="3206750"/>
              </a:xfrm>
              <a:custGeom>
                <a:avLst/>
                <a:gdLst>
                  <a:gd name="T0" fmla="*/ 66022540 w 21600"/>
                  <a:gd name="T1" fmla="*/ 0 h 25620"/>
                  <a:gd name="T2" fmla="*/ 285004192 w 21600"/>
                  <a:gd name="T3" fmla="*/ 401375705 h 25620"/>
                  <a:gd name="T4" fmla="*/ 0 w 21600"/>
                  <a:gd name="T5" fmla="*/ 329607463 h 2562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5620"/>
                  <a:gd name="T11" fmla="*/ 21600 w 21600"/>
                  <a:gd name="T12" fmla="*/ 25620 h 2562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5620" fill="none" extrusionOk="0">
                    <a:moveTo>
                      <a:pt x="4890" y="-1"/>
                    </a:moveTo>
                    <a:cubicBezTo>
                      <a:pt x="14674" y="2274"/>
                      <a:pt x="21600" y="10993"/>
                      <a:pt x="21600" y="21039"/>
                    </a:cubicBezTo>
                    <a:cubicBezTo>
                      <a:pt x="21600" y="22579"/>
                      <a:pt x="21435" y="24114"/>
                      <a:pt x="21108" y="25619"/>
                    </a:cubicBezTo>
                  </a:path>
                  <a:path w="21600" h="25620" stroke="0" extrusionOk="0">
                    <a:moveTo>
                      <a:pt x="4890" y="-1"/>
                    </a:moveTo>
                    <a:cubicBezTo>
                      <a:pt x="14674" y="2274"/>
                      <a:pt x="21600" y="10993"/>
                      <a:pt x="21600" y="21039"/>
                    </a:cubicBezTo>
                    <a:cubicBezTo>
                      <a:pt x="21600" y="22579"/>
                      <a:pt x="21435" y="24114"/>
                      <a:pt x="21108" y="25619"/>
                    </a:cubicBezTo>
                    <a:lnTo>
                      <a:pt x="0" y="21039"/>
                    </a:lnTo>
                    <a:lnTo>
                      <a:pt x="4890" y="-1"/>
                    </a:lnTo>
                    <a:close/>
                  </a:path>
                </a:pathLst>
              </a:custGeom>
              <a:noFill/>
              <a:ln w="57150" cap="sq">
                <a:solidFill>
                  <a:srgbClr val="66FF33"/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67941" name="Oval 5"/>
              <p:cNvSpPr>
                <a:spLocks noChangeArrowheads="1"/>
              </p:cNvSpPr>
              <p:nvPr/>
            </p:nvSpPr>
            <p:spPr bwMode="auto">
              <a:xfrm>
                <a:off x="1741488" y="1981200"/>
                <a:ext cx="2667000" cy="990600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>
                  <a:defRPr/>
                </a:pPr>
                <a:r>
                  <a:rPr lang="en-US" sz="3200" b="1" dirty="0">
                    <a:solidFill>
                      <a:srgbClr val="C0504D">
                        <a:lumMod val="75000"/>
                      </a:srgbClr>
                    </a:solidFill>
                    <a:latin typeface="VNI-Times" pitchFamily="2" charset="0"/>
                  </a:rPr>
                  <a:t>Quang hợp</a:t>
                </a:r>
              </a:p>
            </p:txBody>
          </p:sp>
          <p:sp>
            <p:nvSpPr>
              <p:cNvPr id="11275" name="Text Box 6"/>
              <p:cNvSpPr txBox="1">
                <a:spLocks noChangeArrowheads="1"/>
              </p:cNvSpPr>
              <p:nvPr/>
            </p:nvSpPr>
            <p:spPr bwMode="auto">
              <a:xfrm>
                <a:off x="2613026" y="1363663"/>
                <a:ext cx="815975" cy="366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en-US" b="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167943" name="Text Box 7"/>
              <p:cNvSpPr txBox="1">
                <a:spLocks noChangeArrowheads="1"/>
              </p:cNvSpPr>
              <p:nvPr/>
            </p:nvSpPr>
            <p:spPr bwMode="auto">
              <a:xfrm>
                <a:off x="2590800" y="1290936"/>
                <a:ext cx="8382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2400" dirty="0">
                    <a:solidFill>
                      <a:prstClr val="black"/>
                    </a:solidFill>
                    <a:latin typeface="Arial" charset="0"/>
                  </a:rPr>
                  <a:t>CO</a:t>
                </a:r>
                <a:r>
                  <a:rPr lang="en-US" sz="2400" baseline="-25000" dirty="0">
                    <a:solidFill>
                      <a:prstClr val="black"/>
                    </a:solidFill>
                    <a:latin typeface="Arial" charset="0"/>
                  </a:rPr>
                  <a:t>2</a:t>
                </a:r>
                <a:endParaRPr lang="en-US" sz="2400" dirty="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167944" name="Text Box 8"/>
              <p:cNvSpPr txBox="1">
                <a:spLocks noChangeArrowheads="1"/>
              </p:cNvSpPr>
              <p:nvPr/>
            </p:nvSpPr>
            <p:spPr bwMode="auto">
              <a:xfrm>
                <a:off x="4329545" y="1691481"/>
                <a:ext cx="914400" cy="579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3200" dirty="0">
                    <a:solidFill>
                      <a:srgbClr val="339933"/>
                    </a:solidFill>
                    <a:latin typeface="Arial" charset="0"/>
                  </a:rPr>
                  <a:t>O</a:t>
                </a:r>
                <a:r>
                  <a:rPr lang="en-US" sz="3200" baseline="-25000" dirty="0">
                    <a:solidFill>
                      <a:srgbClr val="339933"/>
                    </a:solidFill>
                    <a:latin typeface="Arial" charset="0"/>
                  </a:rPr>
                  <a:t>2</a:t>
                </a:r>
                <a:endParaRPr lang="en-US" sz="3200" dirty="0">
                  <a:solidFill>
                    <a:srgbClr val="339933"/>
                  </a:solidFill>
                  <a:latin typeface="Arial" charset="0"/>
                </a:endParaRPr>
              </a:p>
            </p:txBody>
          </p:sp>
          <p:sp>
            <p:nvSpPr>
              <p:cNvPr id="167945" name="Arc 9"/>
              <p:cNvSpPr>
                <a:spLocks/>
              </p:cNvSpPr>
              <p:nvPr/>
            </p:nvSpPr>
            <p:spPr bwMode="auto">
              <a:xfrm rot="-10445628" flipH="1" flipV="1">
                <a:off x="6367875" y="1185264"/>
                <a:ext cx="4167188" cy="2798763"/>
              </a:xfrm>
              <a:custGeom>
                <a:avLst/>
                <a:gdLst>
                  <a:gd name="T0" fmla="*/ 421556018 w 21600"/>
                  <a:gd name="T1" fmla="*/ 0 h 22973"/>
                  <a:gd name="T2" fmla="*/ 785681240 w 21600"/>
                  <a:gd name="T3" fmla="*/ 340968717 h 22973"/>
                  <a:gd name="T4" fmla="*/ 0 w 21600"/>
                  <a:gd name="T5" fmla="*/ 272976794 h 22973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2973"/>
                  <a:gd name="T11" fmla="*/ 21600 w 21600"/>
                  <a:gd name="T12" fmla="*/ 22973 h 2297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2973" fill="none" extrusionOk="0">
                    <a:moveTo>
                      <a:pt x="11326" y="-1"/>
                    </a:moveTo>
                    <a:cubicBezTo>
                      <a:pt x="17711" y="3931"/>
                      <a:pt x="21600" y="10893"/>
                      <a:pt x="21600" y="18392"/>
                    </a:cubicBezTo>
                    <a:cubicBezTo>
                      <a:pt x="21600" y="19932"/>
                      <a:pt x="21435" y="21467"/>
                      <a:pt x="21108" y="22972"/>
                    </a:cubicBezTo>
                  </a:path>
                  <a:path w="21600" h="22973" stroke="0" extrusionOk="0">
                    <a:moveTo>
                      <a:pt x="11326" y="-1"/>
                    </a:moveTo>
                    <a:cubicBezTo>
                      <a:pt x="17711" y="3931"/>
                      <a:pt x="21600" y="10893"/>
                      <a:pt x="21600" y="18392"/>
                    </a:cubicBezTo>
                    <a:cubicBezTo>
                      <a:pt x="21600" y="19932"/>
                      <a:pt x="21435" y="21467"/>
                      <a:pt x="21108" y="22972"/>
                    </a:cubicBezTo>
                    <a:lnTo>
                      <a:pt x="0" y="18392"/>
                    </a:lnTo>
                    <a:lnTo>
                      <a:pt x="11326" y="-1"/>
                    </a:lnTo>
                    <a:close/>
                  </a:path>
                </a:pathLst>
              </a:custGeom>
              <a:noFill/>
              <a:ln w="57150" cap="sq">
                <a:solidFill>
                  <a:srgbClr val="0070C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0000FF"/>
                  </a:solidFill>
                  <a:latin typeface="Calibri"/>
                </a:endParaRPr>
              </a:p>
            </p:txBody>
          </p:sp>
          <p:grpSp>
            <p:nvGrpSpPr>
              <p:cNvPr id="11279" name="Group 10"/>
              <p:cNvGrpSpPr>
                <a:grpSpLocks/>
              </p:cNvGrpSpPr>
              <p:nvPr/>
            </p:nvGrpSpPr>
            <p:grpSpPr bwMode="auto">
              <a:xfrm>
                <a:off x="4419600" y="3352800"/>
                <a:ext cx="5791200" cy="1143000"/>
                <a:chOff x="1824" y="2112"/>
                <a:chExt cx="3648" cy="720"/>
              </a:xfrm>
            </p:grpSpPr>
            <p:sp>
              <p:nvSpPr>
                <p:cNvPr id="1131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824" y="2467"/>
                  <a:ext cx="528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 cap="sq">
                      <a:solidFill>
                        <a:srgbClr val="000000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1pPr>
                  <a:lvl2pPr marL="742950" indent="-285750"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2pPr>
                  <a:lvl3pPr marL="1143000" indent="-228600"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3pPr>
                  <a:lvl4pPr marL="1600200" indent="-228600"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4pPr>
                  <a:lvl5pPr marL="2057400" indent="-228600"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en-US" sz="3200">
                    <a:solidFill>
                      <a:srgbClr val="339933"/>
                    </a:solidFill>
                    <a:latin typeface="Arial" charset="0"/>
                  </a:endParaRPr>
                </a:p>
              </p:txBody>
            </p:sp>
            <p:sp>
              <p:nvSpPr>
                <p:cNvPr id="11313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3456" y="2280"/>
                  <a:ext cx="672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 cap="sq">
                      <a:solidFill>
                        <a:srgbClr val="000000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1pPr>
                  <a:lvl2pPr marL="742950" indent="-285750"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2pPr>
                  <a:lvl3pPr marL="1143000" indent="-228600"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3pPr>
                  <a:lvl4pPr marL="1600200" indent="-228600"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4pPr>
                  <a:lvl5pPr marL="2057400" indent="-228600"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en-US" sz="3200">
                    <a:solidFill>
                      <a:srgbClr val="339933"/>
                    </a:solidFill>
                    <a:latin typeface="Arial" charset="0"/>
                  </a:endParaRPr>
                </a:p>
              </p:txBody>
            </p:sp>
            <p:sp>
              <p:nvSpPr>
                <p:cNvPr id="1131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4800" y="2112"/>
                  <a:ext cx="672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 cap="sq">
                      <a:solidFill>
                        <a:srgbClr val="000000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1pPr>
                  <a:lvl2pPr marL="742950" indent="-285750"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2pPr>
                  <a:lvl3pPr marL="1143000" indent="-228600"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3pPr>
                  <a:lvl4pPr marL="1600200" indent="-228600"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4pPr>
                  <a:lvl5pPr marL="2057400" indent="-228600"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.VnArial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en-US" sz="3200">
                    <a:solidFill>
                      <a:srgbClr val="339933"/>
                    </a:solidFill>
                    <a:latin typeface="Arial" charset="0"/>
                  </a:endParaRPr>
                </a:p>
              </p:txBody>
            </p:sp>
          </p:grpSp>
          <p:grpSp>
            <p:nvGrpSpPr>
              <p:cNvPr id="3" name="Group 14"/>
              <p:cNvGrpSpPr>
                <a:grpSpLocks/>
              </p:cNvGrpSpPr>
              <p:nvPr/>
            </p:nvGrpSpPr>
            <p:grpSpPr bwMode="auto">
              <a:xfrm>
                <a:off x="3316288" y="685801"/>
                <a:ext cx="4760912" cy="3629025"/>
                <a:chOff x="1104" y="480"/>
                <a:chExt cx="2999" cy="2286"/>
              </a:xfrm>
            </p:grpSpPr>
            <p:sp>
              <p:nvSpPr>
                <p:cNvPr id="11310" name="Arc 15"/>
                <p:cNvSpPr>
                  <a:spLocks/>
                </p:cNvSpPr>
                <p:nvPr/>
              </p:nvSpPr>
              <p:spPr bwMode="auto">
                <a:xfrm rot="-6509995" flipH="1" flipV="1">
                  <a:off x="1154" y="430"/>
                  <a:ext cx="2286" cy="2385"/>
                </a:xfrm>
                <a:custGeom>
                  <a:avLst/>
                  <a:gdLst>
                    <a:gd name="T0" fmla="*/ 150 w 21600"/>
                    <a:gd name="T1" fmla="*/ 0 h 21560"/>
                    <a:gd name="T2" fmla="*/ 236 w 21600"/>
                    <a:gd name="T3" fmla="*/ 264 h 21560"/>
                    <a:gd name="T4" fmla="*/ 0 w 21600"/>
                    <a:gd name="T5" fmla="*/ 208 h 2156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560"/>
                    <a:gd name="T11" fmla="*/ 21600 w 21600"/>
                    <a:gd name="T12" fmla="*/ 21560 h 2156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560" fill="none" extrusionOk="0">
                      <a:moveTo>
                        <a:pt x="13351" y="0"/>
                      </a:moveTo>
                      <a:cubicBezTo>
                        <a:pt x="18559" y="4095"/>
                        <a:pt x="21600" y="10353"/>
                        <a:pt x="21600" y="16979"/>
                      </a:cubicBezTo>
                      <a:cubicBezTo>
                        <a:pt x="21600" y="18519"/>
                        <a:pt x="21435" y="20054"/>
                        <a:pt x="21108" y="21559"/>
                      </a:cubicBezTo>
                    </a:path>
                    <a:path w="21600" h="21560" stroke="0" extrusionOk="0">
                      <a:moveTo>
                        <a:pt x="13351" y="0"/>
                      </a:moveTo>
                      <a:cubicBezTo>
                        <a:pt x="18559" y="4095"/>
                        <a:pt x="21600" y="10353"/>
                        <a:pt x="21600" y="16979"/>
                      </a:cubicBezTo>
                      <a:cubicBezTo>
                        <a:pt x="21600" y="18519"/>
                        <a:pt x="21435" y="20054"/>
                        <a:pt x="21108" y="21559"/>
                      </a:cubicBezTo>
                      <a:lnTo>
                        <a:pt x="0" y="16979"/>
                      </a:lnTo>
                      <a:lnTo>
                        <a:pt x="13351" y="0"/>
                      </a:lnTo>
                      <a:close/>
                    </a:path>
                  </a:pathLst>
                </a:custGeom>
                <a:noFill/>
                <a:ln w="57150" cap="sq">
                  <a:solidFill>
                    <a:srgbClr val="FF00FF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rot="10800000" vert="eaVert" wrap="none" anchor="ctr"/>
                <a:lstStyle/>
                <a:p>
                  <a:endParaRPr lang="en-US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  <p:sp>
              <p:nvSpPr>
                <p:cNvPr id="11311" name="Arc 16"/>
                <p:cNvSpPr>
                  <a:spLocks/>
                </p:cNvSpPr>
                <p:nvPr/>
              </p:nvSpPr>
              <p:spPr bwMode="auto">
                <a:xfrm rot="-9561398" flipH="1" flipV="1">
                  <a:off x="2600" y="1248"/>
                  <a:ext cx="1503" cy="1248"/>
                </a:xfrm>
                <a:custGeom>
                  <a:avLst/>
                  <a:gdLst>
                    <a:gd name="T0" fmla="*/ 0 w 23305"/>
                    <a:gd name="T1" fmla="*/ 0 h 26181"/>
                    <a:gd name="T2" fmla="*/ 95 w 23305"/>
                    <a:gd name="T3" fmla="*/ 59 h 26181"/>
                    <a:gd name="T4" fmla="*/ 7 w 23305"/>
                    <a:gd name="T5" fmla="*/ 49 h 26181"/>
                    <a:gd name="T6" fmla="*/ 0 60000 65536"/>
                    <a:gd name="T7" fmla="*/ 0 60000 65536"/>
                    <a:gd name="T8" fmla="*/ 0 60000 65536"/>
                    <a:gd name="T9" fmla="*/ 0 w 23305"/>
                    <a:gd name="T10" fmla="*/ 0 h 26181"/>
                    <a:gd name="T11" fmla="*/ 23305 w 23305"/>
                    <a:gd name="T12" fmla="*/ 26181 h 2618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3305" h="26181" fill="none" extrusionOk="0">
                      <a:moveTo>
                        <a:pt x="0" y="67"/>
                      </a:moveTo>
                      <a:cubicBezTo>
                        <a:pt x="567" y="22"/>
                        <a:pt x="1136" y="-1"/>
                        <a:pt x="1705" y="0"/>
                      </a:cubicBezTo>
                      <a:cubicBezTo>
                        <a:pt x="13634" y="0"/>
                        <a:pt x="23305" y="9670"/>
                        <a:pt x="23305" y="21600"/>
                      </a:cubicBezTo>
                      <a:cubicBezTo>
                        <a:pt x="23305" y="23140"/>
                        <a:pt x="23140" y="24675"/>
                        <a:pt x="22813" y="26180"/>
                      </a:cubicBezTo>
                    </a:path>
                    <a:path w="23305" h="26181" stroke="0" extrusionOk="0">
                      <a:moveTo>
                        <a:pt x="0" y="67"/>
                      </a:moveTo>
                      <a:cubicBezTo>
                        <a:pt x="567" y="22"/>
                        <a:pt x="1136" y="-1"/>
                        <a:pt x="1705" y="0"/>
                      </a:cubicBezTo>
                      <a:cubicBezTo>
                        <a:pt x="13634" y="0"/>
                        <a:pt x="23305" y="9670"/>
                        <a:pt x="23305" y="21600"/>
                      </a:cubicBezTo>
                      <a:cubicBezTo>
                        <a:pt x="23305" y="23140"/>
                        <a:pt x="23140" y="24675"/>
                        <a:pt x="22813" y="26180"/>
                      </a:cubicBezTo>
                      <a:lnTo>
                        <a:pt x="1705" y="21600"/>
                      </a:lnTo>
                      <a:lnTo>
                        <a:pt x="0" y="67"/>
                      </a:lnTo>
                      <a:close/>
                    </a:path>
                  </a:pathLst>
                </a:custGeom>
                <a:noFill/>
                <a:ln w="57150" cap="sq">
                  <a:solidFill>
                    <a:srgbClr val="FF00FF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4" name="Group 17"/>
              <p:cNvGrpSpPr>
                <a:grpSpLocks/>
              </p:cNvGrpSpPr>
              <p:nvPr/>
            </p:nvGrpSpPr>
            <p:grpSpPr bwMode="auto">
              <a:xfrm>
                <a:off x="3521076" y="603250"/>
                <a:ext cx="5089525" cy="4425950"/>
                <a:chOff x="1226" y="287"/>
                <a:chExt cx="3206" cy="2788"/>
              </a:xfrm>
            </p:grpSpPr>
            <p:sp>
              <p:nvSpPr>
                <p:cNvPr id="11308" name="Arc 18"/>
                <p:cNvSpPr>
                  <a:spLocks/>
                </p:cNvSpPr>
                <p:nvPr/>
              </p:nvSpPr>
              <p:spPr bwMode="auto">
                <a:xfrm rot="-9561398" flipH="1" flipV="1">
                  <a:off x="3004" y="1092"/>
                  <a:ext cx="1428" cy="1451"/>
                </a:xfrm>
                <a:custGeom>
                  <a:avLst/>
                  <a:gdLst>
                    <a:gd name="T0" fmla="*/ 0 w 23305"/>
                    <a:gd name="T1" fmla="*/ 0 h 26181"/>
                    <a:gd name="T2" fmla="*/ 86 w 23305"/>
                    <a:gd name="T3" fmla="*/ 80 h 26181"/>
                    <a:gd name="T4" fmla="*/ 6 w 23305"/>
                    <a:gd name="T5" fmla="*/ 66 h 26181"/>
                    <a:gd name="T6" fmla="*/ 0 60000 65536"/>
                    <a:gd name="T7" fmla="*/ 0 60000 65536"/>
                    <a:gd name="T8" fmla="*/ 0 60000 65536"/>
                    <a:gd name="T9" fmla="*/ 0 w 23305"/>
                    <a:gd name="T10" fmla="*/ 0 h 26181"/>
                    <a:gd name="T11" fmla="*/ 23305 w 23305"/>
                    <a:gd name="T12" fmla="*/ 26181 h 2618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3305" h="26181" fill="none" extrusionOk="0">
                      <a:moveTo>
                        <a:pt x="0" y="67"/>
                      </a:moveTo>
                      <a:cubicBezTo>
                        <a:pt x="567" y="22"/>
                        <a:pt x="1136" y="-1"/>
                        <a:pt x="1705" y="0"/>
                      </a:cubicBezTo>
                      <a:cubicBezTo>
                        <a:pt x="13634" y="0"/>
                        <a:pt x="23305" y="9670"/>
                        <a:pt x="23305" y="21600"/>
                      </a:cubicBezTo>
                      <a:cubicBezTo>
                        <a:pt x="23305" y="23140"/>
                        <a:pt x="23140" y="24675"/>
                        <a:pt x="22813" y="26180"/>
                      </a:cubicBezTo>
                    </a:path>
                    <a:path w="23305" h="26181" stroke="0" extrusionOk="0">
                      <a:moveTo>
                        <a:pt x="0" y="67"/>
                      </a:moveTo>
                      <a:cubicBezTo>
                        <a:pt x="567" y="22"/>
                        <a:pt x="1136" y="-1"/>
                        <a:pt x="1705" y="0"/>
                      </a:cubicBezTo>
                      <a:cubicBezTo>
                        <a:pt x="13634" y="0"/>
                        <a:pt x="23305" y="9670"/>
                        <a:pt x="23305" y="21600"/>
                      </a:cubicBezTo>
                      <a:cubicBezTo>
                        <a:pt x="23305" y="23140"/>
                        <a:pt x="23140" y="24675"/>
                        <a:pt x="22813" y="26180"/>
                      </a:cubicBezTo>
                      <a:lnTo>
                        <a:pt x="1705" y="21600"/>
                      </a:lnTo>
                      <a:lnTo>
                        <a:pt x="0" y="67"/>
                      </a:lnTo>
                      <a:close/>
                    </a:path>
                  </a:pathLst>
                </a:custGeom>
                <a:noFill/>
                <a:ln w="57150" cap="sq">
                  <a:solidFill>
                    <a:srgbClr val="0070C0"/>
                  </a:solidFill>
                  <a:round/>
                  <a:headEnd type="triangle" w="med" len="med"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  <p:sp>
              <p:nvSpPr>
                <p:cNvPr id="11309" name="Arc 19"/>
                <p:cNvSpPr>
                  <a:spLocks/>
                </p:cNvSpPr>
                <p:nvPr/>
              </p:nvSpPr>
              <p:spPr bwMode="auto">
                <a:xfrm rot="-6336226" flipH="1" flipV="1">
                  <a:off x="1221" y="292"/>
                  <a:ext cx="2788" cy="2778"/>
                </a:xfrm>
                <a:custGeom>
                  <a:avLst/>
                  <a:gdLst>
                    <a:gd name="T0" fmla="*/ 189 w 21600"/>
                    <a:gd name="T1" fmla="*/ 0 h 21785"/>
                    <a:gd name="T2" fmla="*/ 355 w 21600"/>
                    <a:gd name="T3" fmla="*/ 354 h 21785"/>
                    <a:gd name="T4" fmla="*/ 0 w 21600"/>
                    <a:gd name="T5" fmla="*/ 299 h 21785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785"/>
                    <a:gd name="T11" fmla="*/ 21600 w 21600"/>
                    <a:gd name="T12" fmla="*/ 21785 h 2178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785" fill="none" extrusionOk="0">
                      <a:moveTo>
                        <a:pt x="11318" y="-1"/>
                      </a:moveTo>
                      <a:cubicBezTo>
                        <a:pt x="17707" y="3930"/>
                        <a:pt x="21600" y="10895"/>
                        <a:pt x="21600" y="18397"/>
                      </a:cubicBezTo>
                      <a:cubicBezTo>
                        <a:pt x="21600" y="19531"/>
                        <a:pt x="21510" y="20664"/>
                        <a:pt x="21332" y="21784"/>
                      </a:cubicBezTo>
                    </a:path>
                    <a:path w="21600" h="21785" stroke="0" extrusionOk="0">
                      <a:moveTo>
                        <a:pt x="11318" y="-1"/>
                      </a:moveTo>
                      <a:cubicBezTo>
                        <a:pt x="17707" y="3930"/>
                        <a:pt x="21600" y="10895"/>
                        <a:pt x="21600" y="18397"/>
                      </a:cubicBezTo>
                      <a:cubicBezTo>
                        <a:pt x="21600" y="19531"/>
                        <a:pt x="21510" y="20664"/>
                        <a:pt x="21332" y="21784"/>
                      </a:cubicBezTo>
                      <a:lnTo>
                        <a:pt x="0" y="18397"/>
                      </a:lnTo>
                      <a:lnTo>
                        <a:pt x="11318" y="-1"/>
                      </a:lnTo>
                      <a:close/>
                    </a:path>
                  </a:pathLst>
                </a:custGeom>
                <a:noFill/>
                <a:ln w="57150" cap="sq">
                  <a:solidFill>
                    <a:srgbClr val="0070C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</p:grpSp>
          <p:sp>
            <p:nvSpPr>
              <p:cNvPr id="167956" name="Text Box 20"/>
              <p:cNvSpPr txBox="1">
                <a:spLocks noChangeArrowheads="1"/>
              </p:cNvSpPr>
              <p:nvPr/>
            </p:nvSpPr>
            <p:spPr bwMode="auto">
              <a:xfrm>
                <a:off x="7543800" y="1447800"/>
                <a:ext cx="1066800" cy="579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3200" dirty="0">
                    <a:solidFill>
                      <a:prstClr val="black"/>
                    </a:solidFill>
                    <a:latin typeface="Arial" charset="0"/>
                  </a:rPr>
                  <a:t>CO</a:t>
                </a:r>
                <a:r>
                  <a:rPr lang="en-US" sz="3200" baseline="-25000" dirty="0">
                    <a:solidFill>
                      <a:prstClr val="black"/>
                    </a:solidFill>
                    <a:latin typeface="Arial" charset="0"/>
                  </a:rPr>
                  <a:t>2</a:t>
                </a:r>
                <a:endParaRPr lang="en-US" sz="3200" dirty="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167957" name="Oval 21"/>
              <p:cNvSpPr>
                <a:spLocks noChangeArrowheads="1"/>
              </p:cNvSpPr>
              <p:nvPr/>
            </p:nvSpPr>
            <p:spPr bwMode="auto">
              <a:xfrm>
                <a:off x="6582188" y="2362200"/>
                <a:ext cx="1876012" cy="838200"/>
              </a:xfrm>
              <a:prstGeom prst="ellipse">
                <a:avLst/>
              </a:prstGeom>
              <a:gradFill rotWithShape="1">
                <a:gsLst>
                  <a:gs pos="0">
                    <a:schemeClr val="tx1">
                      <a:alpha val="49001"/>
                    </a:schemeClr>
                  </a:gs>
                  <a:gs pos="50000">
                    <a:schemeClr val="bg1"/>
                  </a:gs>
                  <a:gs pos="100000">
                    <a:schemeClr val="tx1">
                      <a:alpha val="49001"/>
                    </a:schemeClr>
                  </a:gs>
                </a:gsLst>
                <a:lin ang="5400000" scaled="1"/>
              </a:gradFill>
              <a:ln w="12700" cap="sq">
                <a:solidFill>
                  <a:srgbClr val="FFFF99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32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Hô hấp</a:t>
                </a:r>
              </a:p>
            </p:txBody>
          </p:sp>
          <p:sp>
            <p:nvSpPr>
              <p:cNvPr id="167958" name="Text Box 22"/>
              <p:cNvSpPr txBox="1">
                <a:spLocks noChangeArrowheads="1"/>
              </p:cNvSpPr>
              <p:nvPr/>
            </p:nvSpPr>
            <p:spPr bwMode="auto">
              <a:xfrm>
                <a:off x="9220200" y="914400"/>
                <a:ext cx="1066800" cy="579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3200" dirty="0">
                    <a:solidFill>
                      <a:prstClr val="black"/>
                    </a:solidFill>
                    <a:latin typeface="Arial" charset="0"/>
                  </a:rPr>
                  <a:t>CO</a:t>
                </a:r>
                <a:r>
                  <a:rPr lang="en-US" sz="3200" baseline="-25000" dirty="0">
                    <a:solidFill>
                      <a:prstClr val="black"/>
                    </a:solidFill>
                    <a:latin typeface="Arial" charset="0"/>
                  </a:rPr>
                  <a:t>2</a:t>
                </a:r>
                <a:endParaRPr lang="en-US" sz="3200" dirty="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167959" name="Arc 23"/>
              <p:cNvSpPr>
                <a:spLocks/>
              </p:cNvSpPr>
              <p:nvPr/>
            </p:nvSpPr>
            <p:spPr bwMode="auto">
              <a:xfrm rot="-8878319" flipH="1" flipV="1">
                <a:off x="7391401" y="1905001"/>
                <a:ext cx="2943225" cy="1838325"/>
              </a:xfrm>
              <a:custGeom>
                <a:avLst/>
                <a:gdLst>
                  <a:gd name="T0" fmla="*/ 0 w 26677"/>
                  <a:gd name="T1" fmla="*/ 5504932 h 21600"/>
                  <a:gd name="T2" fmla="*/ 324720673 w 26677"/>
                  <a:gd name="T3" fmla="*/ 119775385 h 21600"/>
                  <a:gd name="T4" fmla="*/ 69126566 w 26677"/>
                  <a:gd name="T5" fmla="*/ 156455500 h 21600"/>
                  <a:gd name="T6" fmla="*/ 0 60000 65536"/>
                  <a:gd name="T7" fmla="*/ 0 60000 65536"/>
                  <a:gd name="T8" fmla="*/ 0 60000 65536"/>
                  <a:gd name="T9" fmla="*/ 0 w 26677"/>
                  <a:gd name="T10" fmla="*/ 0 h 21600"/>
                  <a:gd name="T11" fmla="*/ 26677 w 26677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6677" h="21600" fill="none" extrusionOk="0">
                    <a:moveTo>
                      <a:pt x="-1" y="759"/>
                    </a:moveTo>
                    <a:cubicBezTo>
                      <a:pt x="1850" y="255"/>
                      <a:pt x="3760" y="-1"/>
                      <a:pt x="5679" y="0"/>
                    </a:cubicBezTo>
                    <a:cubicBezTo>
                      <a:pt x="15657" y="0"/>
                      <a:pt x="24337" y="6835"/>
                      <a:pt x="26676" y="16536"/>
                    </a:cubicBezTo>
                  </a:path>
                  <a:path w="26677" h="21600" stroke="0" extrusionOk="0">
                    <a:moveTo>
                      <a:pt x="-1" y="759"/>
                    </a:moveTo>
                    <a:cubicBezTo>
                      <a:pt x="1850" y="255"/>
                      <a:pt x="3760" y="-1"/>
                      <a:pt x="5679" y="0"/>
                    </a:cubicBezTo>
                    <a:cubicBezTo>
                      <a:pt x="15657" y="0"/>
                      <a:pt x="24337" y="6835"/>
                      <a:pt x="26676" y="16536"/>
                    </a:cubicBezTo>
                    <a:lnTo>
                      <a:pt x="5679" y="21600"/>
                    </a:lnTo>
                    <a:lnTo>
                      <a:pt x="-1" y="759"/>
                    </a:lnTo>
                    <a:close/>
                  </a:path>
                </a:pathLst>
              </a:custGeom>
              <a:noFill/>
              <a:ln w="57150" cap="sq">
                <a:solidFill>
                  <a:srgbClr val="FF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67960" name="Oval 24"/>
              <p:cNvSpPr>
                <a:spLocks noChangeArrowheads="1"/>
              </p:cNvSpPr>
              <p:nvPr/>
            </p:nvSpPr>
            <p:spPr bwMode="auto">
              <a:xfrm>
                <a:off x="8890722" y="2142765"/>
                <a:ext cx="1655459" cy="762000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algn="ctr">
                  <a:defRPr/>
                </a:pPr>
                <a:r>
                  <a:rPr lang="en-US" sz="2800" b="1" dirty="0">
                    <a:solidFill>
                      <a:srgbClr val="F79646">
                        <a:lumMod val="75000"/>
                      </a:srgbClr>
                    </a:solidFill>
                    <a:latin typeface="VNI-Times" pitchFamily="2" charset="0"/>
                  </a:rPr>
                  <a:t>   </a:t>
                </a:r>
                <a:r>
                  <a:rPr lang="en-US" sz="2800" b="1" dirty="0">
                    <a:solidFill>
                      <a:srgbClr val="F79646">
                        <a:lumMod val="7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Đốt cháy</a:t>
                </a:r>
              </a:p>
            </p:txBody>
          </p:sp>
          <p:sp>
            <p:nvSpPr>
              <p:cNvPr id="11291" name="Text Box 32"/>
              <p:cNvSpPr txBox="1">
                <a:spLocks noChangeArrowheads="1"/>
              </p:cNvSpPr>
              <p:nvPr/>
            </p:nvSpPr>
            <p:spPr bwMode="auto">
              <a:xfrm>
                <a:off x="3640138" y="5862638"/>
                <a:ext cx="184150" cy="366712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algn="ctr"/>
                <a:endParaRPr lang="en-US">
                  <a:solidFill>
                    <a:srgbClr val="FF3300"/>
                  </a:solidFill>
                  <a:latin typeface="VNI-Times" pitchFamily="2" charset="0"/>
                </a:endParaRPr>
              </a:p>
            </p:txBody>
          </p:sp>
          <p:sp>
            <p:nvSpPr>
              <p:cNvPr id="11292" name="Line 33"/>
              <p:cNvSpPr>
                <a:spLocks noChangeShapeType="1"/>
              </p:cNvSpPr>
              <p:nvPr/>
            </p:nvSpPr>
            <p:spPr bwMode="auto">
              <a:xfrm flipV="1">
                <a:off x="2743200" y="5791200"/>
                <a:ext cx="7924800" cy="0"/>
              </a:xfrm>
              <a:prstGeom prst="line">
                <a:avLst/>
              </a:prstGeom>
              <a:noFill/>
              <a:ln w="38100" cap="sq">
                <a:solidFill>
                  <a:srgbClr val="FF99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pic>
            <p:nvPicPr>
              <p:cNvPr id="11297" name="Picture 40" descr="khong khi"/>
              <p:cNvPicPr>
                <a:picLocks noChangeAspect="1" noChangeArrowheads="1"/>
              </p:cNvPicPr>
              <p:nvPr/>
            </p:nvPicPr>
            <p:blipFill>
              <a:blip r:embed="rId4">
                <a:lum bright="24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28100" y="3987800"/>
                <a:ext cx="1714500" cy="1752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7978" name="Text Box 42"/>
              <p:cNvSpPr txBox="1">
                <a:spLocks noChangeArrowheads="1"/>
              </p:cNvSpPr>
              <p:nvPr/>
            </p:nvSpPr>
            <p:spPr bwMode="auto">
              <a:xfrm>
                <a:off x="4648200" y="3733800"/>
                <a:ext cx="1066800" cy="579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3200" dirty="0">
                    <a:solidFill>
                      <a:srgbClr val="009900"/>
                    </a:solidFill>
                    <a:latin typeface="Arial" charset="0"/>
                  </a:rPr>
                  <a:t>O</a:t>
                </a:r>
                <a:r>
                  <a:rPr lang="en-US" sz="3200" baseline="-25000" dirty="0">
                    <a:solidFill>
                      <a:srgbClr val="009900"/>
                    </a:solidFill>
                    <a:latin typeface="Arial" charset="0"/>
                  </a:rPr>
                  <a:t>2</a:t>
                </a:r>
                <a:endParaRPr lang="en-US" sz="3200" dirty="0">
                  <a:solidFill>
                    <a:srgbClr val="009900"/>
                  </a:solidFill>
                  <a:latin typeface="Arial" charset="0"/>
                </a:endParaRPr>
              </a:p>
            </p:txBody>
          </p:sp>
          <p:sp>
            <p:nvSpPr>
              <p:cNvPr id="167979" name="Text Box 43"/>
              <p:cNvSpPr txBox="1">
                <a:spLocks noChangeArrowheads="1"/>
              </p:cNvSpPr>
              <p:nvPr/>
            </p:nvSpPr>
            <p:spPr bwMode="auto">
              <a:xfrm>
                <a:off x="7239000" y="3352800"/>
                <a:ext cx="1066800" cy="579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3200" dirty="0">
                    <a:solidFill>
                      <a:srgbClr val="009900"/>
                    </a:solidFill>
                    <a:latin typeface="Arial" charset="0"/>
                  </a:rPr>
                  <a:t>O</a:t>
                </a:r>
                <a:r>
                  <a:rPr lang="en-US" sz="3200" baseline="-25000" dirty="0">
                    <a:solidFill>
                      <a:srgbClr val="009900"/>
                    </a:solidFill>
                    <a:latin typeface="Arial" charset="0"/>
                  </a:rPr>
                  <a:t>2</a:t>
                </a:r>
                <a:endParaRPr lang="en-US" sz="3200" dirty="0">
                  <a:solidFill>
                    <a:srgbClr val="009900"/>
                  </a:solidFill>
                  <a:latin typeface="Arial" charset="0"/>
                </a:endParaRPr>
              </a:p>
            </p:txBody>
          </p:sp>
          <p:sp>
            <p:nvSpPr>
              <p:cNvPr id="167980" name="Text Box 44"/>
              <p:cNvSpPr txBox="1">
                <a:spLocks noChangeArrowheads="1"/>
              </p:cNvSpPr>
              <p:nvPr/>
            </p:nvSpPr>
            <p:spPr bwMode="auto">
              <a:xfrm>
                <a:off x="9296400" y="3200400"/>
                <a:ext cx="1066800" cy="579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3200">
                    <a:solidFill>
                      <a:srgbClr val="009900"/>
                    </a:solidFill>
                    <a:latin typeface="Arial" charset="0"/>
                  </a:rPr>
                  <a:t>O</a:t>
                </a:r>
                <a:r>
                  <a:rPr lang="en-US" sz="3200" baseline="-25000">
                    <a:solidFill>
                      <a:srgbClr val="009900"/>
                    </a:solidFill>
                    <a:latin typeface="Arial" charset="0"/>
                  </a:rPr>
                  <a:t>2</a:t>
                </a:r>
                <a:endParaRPr lang="en-US" sz="3200">
                  <a:solidFill>
                    <a:srgbClr val="009900"/>
                  </a:solidFill>
                  <a:latin typeface="Arial" charset="0"/>
                </a:endParaRPr>
              </a:p>
            </p:txBody>
          </p:sp>
        </p:grpSp>
        <p:sp>
          <p:nvSpPr>
            <p:cNvPr id="2" name="Rectangle 1"/>
            <p:cNvSpPr/>
            <p:nvPr/>
          </p:nvSpPr>
          <p:spPr>
            <a:xfrm>
              <a:off x="3780247" y="6401739"/>
              <a:ext cx="3746500" cy="4310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prstClr val="black"/>
                  </a:solidFill>
                  <a:latin typeface="Calibri"/>
                </a:rPr>
                <a:t>Sơ</a:t>
              </a:r>
              <a:r>
                <a:rPr lang="en-US" sz="28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Calibri"/>
                </a:rPr>
                <a:t>đồ</a:t>
              </a:r>
              <a:r>
                <a:rPr lang="en-US" sz="28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Calibri"/>
                </a:rPr>
                <a:t>trao</a:t>
              </a:r>
              <a:r>
                <a:rPr lang="en-US" sz="28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Calibri"/>
                </a:rPr>
                <a:t>đổi</a:t>
              </a:r>
              <a:r>
                <a:rPr lang="en-US" sz="28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Calibri"/>
                </a:rPr>
                <a:t>khí</a:t>
              </a:r>
              <a:endParaRPr lang="en-US" sz="2800" b="1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9" name="Title 1">
            <a:extLst>
              <a:ext uri="{FF2B5EF4-FFF2-40B4-BE49-F238E27FC236}">
                <a16:creationId xmlns:a16="http://schemas.microsoft.com/office/drawing/2014/main" id="{358B88F6-0424-49F2-B69E-353FBB76DD55}"/>
              </a:ext>
            </a:extLst>
          </p:cNvPr>
          <p:cNvSpPr txBox="1">
            <a:spLocks/>
          </p:cNvSpPr>
          <p:nvPr/>
        </p:nvSpPr>
        <p:spPr>
          <a:xfrm>
            <a:off x="0" y="178829"/>
            <a:ext cx="7459253" cy="644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II. VAI TRÒ CỦA THỰC VẬT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731AE707-A87A-45F7-B5DD-629DC51FC13C}"/>
              </a:ext>
            </a:extLst>
          </p:cNvPr>
          <p:cNvSpPr/>
          <p:nvPr/>
        </p:nvSpPr>
        <p:spPr>
          <a:xfrm>
            <a:off x="8778580" y="-21079"/>
            <a:ext cx="3923642" cy="5969031"/>
          </a:xfrm>
          <a:prstGeom prst="wedgeEllipse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ổn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7863575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2" name="Picture 6" descr="me tay cay bong mat • Sài Gòn Hoa">
            <a:extLst>
              <a:ext uri="{FF2B5EF4-FFF2-40B4-BE49-F238E27FC236}">
                <a16:creationId xmlns:a16="http://schemas.microsoft.com/office/drawing/2014/main" id="{E7F4019E-AD16-40E3-9AFB-B2A345A7B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20" y="57150"/>
            <a:ext cx="5719948" cy="345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4" name="Picture 8" descr="Cây Thông Caribe - Mang lại không gian xanh, bầu không khí trong lành">
            <a:extLst>
              <a:ext uri="{FF2B5EF4-FFF2-40B4-BE49-F238E27FC236}">
                <a16:creationId xmlns:a16="http://schemas.microsoft.com/office/drawing/2014/main" id="{994C52D9-D2C7-43D0-B69E-D763297B7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09" y="3625348"/>
            <a:ext cx="5825603" cy="3175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6" name="Picture 10" descr="DUOC LIEU HOC - BACH DAN">
            <a:extLst>
              <a:ext uri="{FF2B5EF4-FFF2-40B4-BE49-F238E27FC236}">
                <a16:creationId xmlns:a16="http://schemas.microsoft.com/office/drawing/2014/main" id="{5E4EE0BA-8F9C-4A9E-8AB8-95A2AA968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823" y="3446164"/>
            <a:ext cx="5681257" cy="3082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8" name="Picture 12" descr="Bên trong rừng tràm Trà Sư mùa nước nổi - VnExpress Du lịch">
            <a:extLst>
              <a:ext uri="{FF2B5EF4-FFF2-40B4-BE49-F238E27FC236}">
                <a16:creationId xmlns:a16="http://schemas.microsoft.com/office/drawing/2014/main" id="{67ED12C4-E846-4B95-9454-DCF078EEF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562" y="10579"/>
            <a:ext cx="5702518" cy="3418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2CABDAE-C1E9-4039-9D3E-989A2948E95D}"/>
              </a:ext>
            </a:extLst>
          </p:cNvPr>
          <p:cNvSpPr/>
          <p:nvPr/>
        </p:nvSpPr>
        <p:spPr>
          <a:xfrm>
            <a:off x="571614" y="6317672"/>
            <a:ext cx="1764707" cy="422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Cây</a:t>
            </a:r>
            <a:r>
              <a:rPr lang="en-US" sz="2800" dirty="0"/>
              <a:t> </a:t>
            </a:r>
            <a:r>
              <a:rPr lang="en-US" sz="2800" dirty="0" err="1"/>
              <a:t>thông</a:t>
            </a:r>
            <a:endParaRPr lang="en-US" sz="28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A9A4C7-7758-4D30-8271-A4861D0799A2}"/>
              </a:ext>
            </a:extLst>
          </p:cNvPr>
          <p:cNvSpPr/>
          <p:nvPr/>
        </p:nvSpPr>
        <p:spPr>
          <a:xfrm>
            <a:off x="7882436" y="6354324"/>
            <a:ext cx="2520769" cy="422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Cây</a:t>
            </a:r>
            <a:r>
              <a:rPr lang="en-US" sz="2800" dirty="0"/>
              <a:t> </a:t>
            </a:r>
            <a:r>
              <a:rPr lang="en-US" sz="2800" dirty="0" err="1"/>
              <a:t>bạch</a:t>
            </a:r>
            <a:r>
              <a:rPr lang="en-US" sz="2800" dirty="0"/>
              <a:t> </a:t>
            </a:r>
            <a:r>
              <a:rPr lang="en-US" sz="2800" dirty="0" err="1"/>
              <a:t>đàn</a:t>
            </a:r>
            <a:endParaRPr lang="en-US" sz="28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A81924-C649-44D8-8FC1-119663F78CD0}"/>
              </a:ext>
            </a:extLst>
          </p:cNvPr>
          <p:cNvSpPr/>
          <p:nvPr/>
        </p:nvSpPr>
        <p:spPr>
          <a:xfrm>
            <a:off x="7882436" y="3063498"/>
            <a:ext cx="1764707" cy="422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Cây</a:t>
            </a:r>
            <a:r>
              <a:rPr lang="en-US" sz="2800" dirty="0"/>
              <a:t> </a:t>
            </a:r>
            <a:r>
              <a:rPr lang="en-US" sz="2800" dirty="0" err="1"/>
              <a:t>tràm</a:t>
            </a:r>
            <a:endParaRPr lang="en-US" sz="2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2B0251-EC1F-4E2D-B282-D43822170D43}"/>
              </a:ext>
            </a:extLst>
          </p:cNvPr>
          <p:cNvSpPr/>
          <p:nvPr/>
        </p:nvSpPr>
        <p:spPr>
          <a:xfrm>
            <a:off x="571614" y="3023293"/>
            <a:ext cx="2448297" cy="422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Cây</a:t>
            </a:r>
            <a:r>
              <a:rPr lang="en-US" sz="2800" dirty="0"/>
              <a:t> </a:t>
            </a:r>
            <a:r>
              <a:rPr lang="en-US" sz="2800" dirty="0" err="1"/>
              <a:t>bóng</a:t>
            </a:r>
            <a:r>
              <a:rPr lang="en-US" sz="2800" dirty="0"/>
              <a:t> </a:t>
            </a:r>
            <a:r>
              <a:rPr lang="en-US" sz="2800" dirty="0" err="1"/>
              <a:t>mát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2787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extLst>
              <a:ext uri="{FF2B5EF4-FFF2-40B4-BE49-F238E27FC236}">
                <a16:creationId xmlns:a16="http://schemas.microsoft.com/office/drawing/2014/main" id="{97229DC7-FEC8-4340-A7A9-29DE24DDF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2"/>
            <a:ext cx="3819092" cy="26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>
            <a:extLst>
              <a:ext uri="{FF2B5EF4-FFF2-40B4-BE49-F238E27FC236}">
                <a16:creationId xmlns:a16="http://schemas.microsoft.com/office/drawing/2014/main" id="{536ECA97-F6E2-463E-9001-C6C053161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621" y="147638"/>
            <a:ext cx="2933205" cy="2405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>
            <a:extLst>
              <a:ext uri="{FF2B5EF4-FFF2-40B4-BE49-F238E27FC236}">
                <a16:creationId xmlns:a16="http://schemas.microsoft.com/office/drawing/2014/main" id="{90DFE85C-F0A1-4F6F-874D-08EB442A4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4592" y="0"/>
            <a:ext cx="4242645" cy="269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7">
            <a:extLst>
              <a:ext uri="{FF2B5EF4-FFF2-40B4-BE49-F238E27FC236}">
                <a16:creationId xmlns:a16="http://schemas.microsoft.com/office/drawing/2014/main" id="{4A4879EA-FFF1-475C-9921-7A76911CF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986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5611" name="Picture 11" descr="45+ Cây Trồng Trong Nhà Đẹp Hợp Phong Thủy">
            <a:extLst>
              <a:ext uri="{FF2B5EF4-FFF2-40B4-BE49-F238E27FC236}">
                <a16:creationId xmlns:a16="http://schemas.microsoft.com/office/drawing/2014/main" id="{DCB4F998-A5B7-4F77-A09E-A4106275A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2700456"/>
            <a:ext cx="3819092" cy="361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3" name="Picture 13" descr="Cây trồng trong nhà tốt nhất là cây gì? TOP 20 các loại cây trồng thanh lọc  không khí trong nhà hiệu quả - KHBVPTR">
            <a:extLst>
              <a:ext uri="{FF2B5EF4-FFF2-40B4-BE49-F238E27FC236}">
                <a16:creationId xmlns:a16="http://schemas.microsoft.com/office/drawing/2014/main" id="{98E75128-A7BE-4AD2-BF82-F2C41A600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855" y="2700455"/>
            <a:ext cx="4242645" cy="361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5" name="Picture 15" descr="Những loại cây trồng trong nhà sang trọng, dễ trồng, thu hút tài lộc">
            <a:extLst>
              <a:ext uri="{FF2B5EF4-FFF2-40B4-BE49-F238E27FC236}">
                <a16:creationId xmlns:a16="http://schemas.microsoft.com/office/drawing/2014/main" id="{934724AA-DFDB-48B9-8C56-70D9B6789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625" y="2700450"/>
            <a:ext cx="4132612" cy="358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0B506A8-585C-40CB-9791-23AAAF776F0D}"/>
              </a:ext>
            </a:extLst>
          </p:cNvPr>
          <p:cNvSpPr/>
          <p:nvPr/>
        </p:nvSpPr>
        <p:spPr>
          <a:xfrm>
            <a:off x="2481943" y="6290841"/>
            <a:ext cx="6638306" cy="5671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MỘT SỐ CÂY TRỒNG TRONG NHÀ</a:t>
            </a:r>
          </a:p>
        </p:txBody>
      </p:sp>
      <p:pic>
        <p:nvPicPr>
          <p:cNvPr id="25604" name="Picture 4">
            <a:extLst>
              <a:ext uri="{FF2B5EF4-FFF2-40B4-BE49-F238E27FC236}">
                <a16:creationId xmlns:a16="http://schemas.microsoft.com/office/drawing/2014/main" id="{C15B61B5-A89B-4CA4-86FC-4E6988454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81300" cy="20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4980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935163"/>
            <a:ext cx="9525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12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176" y="1935164"/>
            <a:ext cx="187325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Text Box 153"/>
          <p:cNvSpPr txBox="1">
            <a:spLocks noChangeArrowheads="1"/>
          </p:cNvSpPr>
          <p:nvPr/>
        </p:nvSpPr>
        <p:spPr bwMode="auto">
          <a:xfrm>
            <a:off x="6416675" y="1474789"/>
            <a:ext cx="490538" cy="3587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Rơi xuống</a:t>
            </a:r>
          </a:p>
        </p:txBody>
      </p:sp>
      <p:sp>
        <p:nvSpPr>
          <p:cNvPr id="28677" name="Text Box 162"/>
          <p:cNvSpPr txBox="1">
            <a:spLocks noChangeArrowheads="1"/>
          </p:cNvSpPr>
          <p:nvPr/>
        </p:nvSpPr>
        <p:spPr bwMode="auto">
          <a:xfrm>
            <a:off x="3657600" y="1381126"/>
            <a:ext cx="1143000" cy="60007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Lượng</a:t>
            </a:r>
            <a:r>
              <a:rPr kumimoji="0" lang="en-US" altLang="vi-V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en-US" altLang="vi-VN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chảy</a:t>
            </a:r>
            <a:r>
              <a:rPr kumimoji="0" lang="en-US" altLang="vi-V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0,6m</a:t>
            </a:r>
            <a:r>
              <a:rPr kumimoji="0" lang="en-US" altLang="vi-VN" sz="15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3</a:t>
            </a:r>
            <a:r>
              <a:rPr kumimoji="0" lang="en-US" altLang="vi-V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/</a:t>
            </a:r>
            <a:r>
              <a:rPr kumimoji="0" lang="en-US" altLang="vi-VN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giây</a:t>
            </a:r>
            <a:endParaRPr kumimoji="0" lang="en-US" altLang="vi-VN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28678" name="Text Box 163"/>
          <p:cNvSpPr txBox="1">
            <a:spLocks noChangeArrowheads="1"/>
          </p:cNvSpPr>
          <p:nvPr/>
        </p:nvSpPr>
        <p:spPr bwMode="auto">
          <a:xfrm>
            <a:off x="8686800" y="1511300"/>
            <a:ext cx="1274762" cy="546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Lượng</a:t>
            </a:r>
            <a:r>
              <a:rPr kumimoji="0" lang="en-US" altLang="vi-V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en-US" altLang="vi-VN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chảy</a:t>
            </a:r>
            <a:r>
              <a:rPr kumimoji="0" lang="en-US" altLang="vi-V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21m</a:t>
            </a:r>
            <a:r>
              <a:rPr kumimoji="0" lang="en-US" altLang="vi-VN" sz="15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3</a:t>
            </a:r>
            <a:r>
              <a:rPr kumimoji="0" lang="en-US" altLang="vi-V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/</a:t>
            </a:r>
            <a:r>
              <a:rPr kumimoji="0" lang="en-US" altLang="vi-VN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giây</a:t>
            </a:r>
            <a:endParaRPr kumimoji="0" lang="en-US" altLang="vi-VN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cxnSp>
        <p:nvCxnSpPr>
          <p:cNvPr id="28679" name="AutoShape 118"/>
          <p:cNvCxnSpPr>
            <a:cxnSpLocks noChangeShapeType="1"/>
          </p:cNvCxnSpPr>
          <p:nvPr/>
        </p:nvCxnSpPr>
        <p:spPr bwMode="auto">
          <a:xfrm>
            <a:off x="4191000" y="2397125"/>
            <a:ext cx="4343400" cy="0"/>
          </a:xfrm>
          <a:prstGeom prst="straightConnector1">
            <a:avLst/>
          </a:prstGeom>
          <a:noFill/>
          <a:ln w="2540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680" name="Arc 119"/>
          <p:cNvSpPr>
            <a:spLocks/>
          </p:cNvSpPr>
          <p:nvPr/>
        </p:nvSpPr>
        <p:spPr bwMode="auto">
          <a:xfrm rot="14245348" flipV="1">
            <a:off x="4662488" y="1576439"/>
            <a:ext cx="1133475" cy="1663700"/>
          </a:xfrm>
          <a:custGeom>
            <a:avLst/>
            <a:gdLst>
              <a:gd name="T0" fmla="*/ 2147483647 w 21600"/>
              <a:gd name="T1" fmla="*/ 0 h 25634"/>
              <a:gd name="T2" fmla="*/ 2147483647 w 21600"/>
              <a:gd name="T3" fmla="*/ 2147483647 h 25634"/>
              <a:gd name="T4" fmla="*/ 0 w 21600"/>
              <a:gd name="T5" fmla="*/ 2147483647 h 25634"/>
              <a:gd name="T6" fmla="*/ 0 60000 65536"/>
              <a:gd name="T7" fmla="*/ 0 60000 65536"/>
              <a:gd name="T8" fmla="*/ 0 60000 65536"/>
              <a:gd name="T9" fmla="*/ 0 w 21600"/>
              <a:gd name="T10" fmla="*/ 0 h 25634"/>
              <a:gd name="T11" fmla="*/ 21600 w 21600"/>
              <a:gd name="T12" fmla="*/ 25634 h 2563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5634" fill="none" extrusionOk="0">
                <a:moveTo>
                  <a:pt x="830" y="-1"/>
                </a:moveTo>
                <a:cubicBezTo>
                  <a:pt x="12427" y="445"/>
                  <a:pt x="21600" y="9977"/>
                  <a:pt x="21600" y="21584"/>
                </a:cubicBezTo>
                <a:cubicBezTo>
                  <a:pt x="21600" y="22943"/>
                  <a:pt x="21471" y="24299"/>
                  <a:pt x="21216" y="25633"/>
                </a:cubicBezTo>
              </a:path>
              <a:path w="21600" h="25634" stroke="0" extrusionOk="0">
                <a:moveTo>
                  <a:pt x="830" y="-1"/>
                </a:moveTo>
                <a:cubicBezTo>
                  <a:pt x="12427" y="445"/>
                  <a:pt x="21600" y="9977"/>
                  <a:pt x="21600" y="21584"/>
                </a:cubicBezTo>
                <a:cubicBezTo>
                  <a:pt x="21600" y="22943"/>
                  <a:pt x="21471" y="24299"/>
                  <a:pt x="21216" y="25633"/>
                </a:cubicBezTo>
                <a:lnTo>
                  <a:pt x="0" y="21584"/>
                </a:lnTo>
                <a:close/>
              </a:path>
            </a:pathLst>
          </a:custGeom>
          <a:noFill/>
          <a:ln w="2540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pic>
        <p:nvPicPr>
          <p:cNvPr id="28681" name="Picture 12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513" y="2019301"/>
            <a:ext cx="119062" cy="9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1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77532">
            <a:off x="5276851" y="2019301"/>
            <a:ext cx="130175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3" name="Picture 12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225" y="2166939"/>
            <a:ext cx="128588" cy="10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4" name="Picture 12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120901"/>
            <a:ext cx="185738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5" name="Picture 1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914" y="2168526"/>
            <a:ext cx="185737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6" name="Picture 13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968500"/>
            <a:ext cx="96838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7" name="Picture 13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1968500"/>
            <a:ext cx="120650" cy="9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8" name="Picture 13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989" y="2036763"/>
            <a:ext cx="92075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9" name="Picture 13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564" y="1154113"/>
            <a:ext cx="473075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0" name="Picture 13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639" y="1555750"/>
            <a:ext cx="212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1" name="Picture 138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775" y="1271589"/>
            <a:ext cx="287338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2" name="Picture 139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1471614"/>
            <a:ext cx="2143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8693" name="AutoShape 152"/>
          <p:cNvCxnSpPr>
            <a:cxnSpLocks noChangeShapeType="1"/>
          </p:cNvCxnSpPr>
          <p:nvPr/>
        </p:nvCxnSpPr>
        <p:spPr bwMode="auto">
          <a:xfrm>
            <a:off x="6370639" y="1620839"/>
            <a:ext cx="15875" cy="2444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694" name="AutoShape 154"/>
          <p:cNvCxnSpPr>
            <a:cxnSpLocks noChangeShapeType="1"/>
          </p:cNvCxnSpPr>
          <p:nvPr/>
        </p:nvCxnSpPr>
        <p:spPr bwMode="auto">
          <a:xfrm>
            <a:off x="5175250" y="1620839"/>
            <a:ext cx="0" cy="2444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8695" name="Picture 140" descr="may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850" y="68263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6" name="Picture 141" descr="may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475" y="68263"/>
            <a:ext cx="182403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97" name="Text Box 142"/>
          <p:cNvSpPr txBox="1">
            <a:spLocks noChangeArrowheads="1"/>
          </p:cNvSpPr>
          <p:nvPr/>
        </p:nvSpPr>
        <p:spPr bwMode="auto">
          <a:xfrm>
            <a:off x="5643564" y="96839"/>
            <a:ext cx="661987" cy="2889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Mưa </a:t>
            </a:r>
          </a:p>
        </p:txBody>
      </p:sp>
      <p:sp>
        <p:nvSpPr>
          <p:cNvPr id="28698" name="Text Box 143"/>
          <p:cNvSpPr txBox="1">
            <a:spLocks noChangeArrowheads="1"/>
          </p:cNvSpPr>
          <p:nvPr/>
        </p:nvSpPr>
        <p:spPr bwMode="auto">
          <a:xfrm>
            <a:off x="7905750" y="73026"/>
            <a:ext cx="660400" cy="2889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Mưa </a:t>
            </a:r>
          </a:p>
        </p:txBody>
      </p:sp>
      <p:cxnSp>
        <p:nvCxnSpPr>
          <p:cNvPr id="28699" name="AutoShape 144"/>
          <p:cNvCxnSpPr>
            <a:cxnSpLocks noChangeShapeType="1"/>
          </p:cNvCxnSpPr>
          <p:nvPr/>
        </p:nvCxnSpPr>
        <p:spPr bwMode="auto">
          <a:xfrm flipH="1">
            <a:off x="5353050" y="504826"/>
            <a:ext cx="223838" cy="720725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700" name="AutoShape 145"/>
          <p:cNvCxnSpPr>
            <a:cxnSpLocks noChangeShapeType="1"/>
          </p:cNvCxnSpPr>
          <p:nvPr/>
        </p:nvCxnSpPr>
        <p:spPr bwMode="auto">
          <a:xfrm flipH="1">
            <a:off x="5534026" y="561975"/>
            <a:ext cx="207963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701" name="AutoShape 146"/>
          <p:cNvCxnSpPr>
            <a:cxnSpLocks noChangeShapeType="1"/>
          </p:cNvCxnSpPr>
          <p:nvPr/>
        </p:nvCxnSpPr>
        <p:spPr bwMode="auto">
          <a:xfrm flipH="1">
            <a:off x="5683250" y="504825"/>
            <a:ext cx="279400" cy="90805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702" name="AutoShape 147"/>
          <p:cNvCxnSpPr>
            <a:cxnSpLocks noChangeShapeType="1"/>
          </p:cNvCxnSpPr>
          <p:nvPr/>
        </p:nvCxnSpPr>
        <p:spPr bwMode="auto">
          <a:xfrm flipH="1">
            <a:off x="5810250" y="393701"/>
            <a:ext cx="381000" cy="1116013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703" name="AutoShape 148"/>
          <p:cNvCxnSpPr>
            <a:cxnSpLocks noChangeShapeType="1"/>
          </p:cNvCxnSpPr>
          <p:nvPr/>
        </p:nvCxnSpPr>
        <p:spPr bwMode="auto">
          <a:xfrm flipH="1">
            <a:off x="6115051" y="361951"/>
            <a:ext cx="269875" cy="925513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704" name="AutoShape 149"/>
          <p:cNvCxnSpPr>
            <a:cxnSpLocks noChangeShapeType="1"/>
          </p:cNvCxnSpPr>
          <p:nvPr/>
        </p:nvCxnSpPr>
        <p:spPr bwMode="auto">
          <a:xfrm flipH="1">
            <a:off x="6419851" y="161925"/>
            <a:ext cx="206375" cy="90170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705" name="AutoShape 150"/>
          <p:cNvCxnSpPr>
            <a:cxnSpLocks noChangeShapeType="1"/>
          </p:cNvCxnSpPr>
          <p:nvPr/>
        </p:nvCxnSpPr>
        <p:spPr bwMode="auto">
          <a:xfrm flipH="1">
            <a:off x="5200651" y="504825"/>
            <a:ext cx="231775" cy="776288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706" name="AutoShape 151"/>
          <p:cNvCxnSpPr>
            <a:cxnSpLocks noChangeShapeType="1"/>
          </p:cNvCxnSpPr>
          <p:nvPr/>
        </p:nvCxnSpPr>
        <p:spPr bwMode="auto">
          <a:xfrm flipH="1">
            <a:off x="4972051" y="409575"/>
            <a:ext cx="233363" cy="820738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707" name="AutoShape 155"/>
          <p:cNvCxnSpPr>
            <a:cxnSpLocks noChangeShapeType="1"/>
          </p:cNvCxnSpPr>
          <p:nvPr/>
        </p:nvCxnSpPr>
        <p:spPr bwMode="auto">
          <a:xfrm flipH="1">
            <a:off x="7129464" y="565151"/>
            <a:ext cx="346075" cy="995363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708" name="AutoShape 156"/>
          <p:cNvCxnSpPr>
            <a:cxnSpLocks noChangeShapeType="1"/>
          </p:cNvCxnSpPr>
          <p:nvPr/>
        </p:nvCxnSpPr>
        <p:spPr bwMode="auto">
          <a:xfrm flipH="1">
            <a:off x="7358064" y="666750"/>
            <a:ext cx="346075" cy="107315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709" name="AutoShape 157"/>
          <p:cNvCxnSpPr>
            <a:cxnSpLocks noChangeShapeType="1"/>
          </p:cNvCxnSpPr>
          <p:nvPr/>
        </p:nvCxnSpPr>
        <p:spPr bwMode="auto">
          <a:xfrm flipH="1">
            <a:off x="7604125" y="522289"/>
            <a:ext cx="363538" cy="1093787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710" name="AutoShape 158"/>
          <p:cNvCxnSpPr>
            <a:cxnSpLocks noChangeShapeType="1"/>
          </p:cNvCxnSpPr>
          <p:nvPr/>
        </p:nvCxnSpPr>
        <p:spPr bwMode="auto">
          <a:xfrm flipH="1">
            <a:off x="7834313" y="746125"/>
            <a:ext cx="285750" cy="814388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711" name="AutoShape 159"/>
          <p:cNvCxnSpPr>
            <a:cxnSpLocks noChangeShapeType="1"/>
          </p:cNvCxnSpPr>
          <p:nvPr/>
        </p:nvCxnSpPr>
        <p:spPr bwMode="auto">
          <a:xfrm flipH="1">
            <a:off x="8094663" y="611188"/>
            <a:ext cx="330200" cy="900112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712" name="AutoShape 160"/>
          <p:cNvCxnSpPr>
            <a:cxnSpLocks noChangeShapeType="1"/>
          </p:cNvCxnSpPr>
          <p:nvPr/>
        </p:nvCxnSpPr>
        <p:spPr bwMode="auto">
          <a:xfrm flipH="1">
            <a:off x="8304213" y="598489"/>
            <a:ext cx="349250" cy="962025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713" name="AutoShape 161"/>
          <p:cNvCxnSpPr>
            <a:cxnSpLocks noChangeShapeType="1"/>
          </p:cNvCxnSpPr>
          <p:nvPr/>
        </p:nvCxnSpPr>
        <p:spPr bwMode="auto">
          <a:xfrm flipH="1">
            <a:off x="8501063" y="458788"/>
            <a:ext cx="400050" cy="127000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714" name="Text Box 164"/>
          <p:cNvSpPr txBox="1">
            <a:spLocks noChangeArrowheads="1"/>
          </p:cNvSpPr>
          <p:nvPr/>
        </p:nvSpPr>
        <p:spPr bwMode="auto">
          <a:xfrm>
            <a:off x="6096001" y="2139950"/>
            <a:ext cx="155575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</a:t>
            </a:r>
          </a:p>
        </p:txBody>
      </p:sp>
      <p:sp>
        <p:nvSpPr>
          <p:cNvPr id="28715" name="Text Box 165"/>
          <p:cNvSpPr txBox="1">
            <a:spLocks noChangeArrowheads="1"/>
          </p:cNvSpPr>
          <p:nvPr/>
        </p:nvSpPr>
        <p:spPr bwMode="auto">
          <a:xfrm>
            <a:off x="8229600" y="2120900"/>
            <a:ext cx="153988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B</a:t>
            </a:r>
          </a:p>
        </p:txBody>
      </p:sp>
      <p:graphicFrame>
        <p:nvGraphicFramePr>
          <p:cNvPr id="28718" name="Group 46"/>
          <p:cNvGraphicFramePr>
            <a:graphicFrameLocks noGrp="1"/>
          </p:cNvGraphicFramePr>
          <p:nvPr>
            <p:ph idx="4294967295"/>
          </p:nvPr>
        </p:nvGraphicFramePr>
        <p:xfrm>
          <a:off x="0" y="4071938"/>
          <a:ext cx="11661569" cy="2619608"/>
        </p:xfrm>
        <a:graphic>
          <a:graphicData uri="http://schemas.openxmlformats.org/drawingml/2006/table">
            <a:tbl>
              <a:tblPr/>
              <a:tblGrid>
                <a:gridCol w="3523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9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787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524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vi-VN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Đặc</a:t>
                      </a:r>
                      <a:r>
                        <a:rPr kumimoji="0" lang="en-US" altLang="vi-V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vi-VN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điểm</a:t>
                      </a:r>
                      <a:endParaRPr kumimoji="0" lang="en-US" altLang="vi-VN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vi-VN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Khu</a:t>
                      </a:r>
                      <a:r>
                        <a:rPr kumimoji="0" lang="en-US" altLang="vi-V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vi-VN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vực</a:t>
                      </a:r>
                      <a:r>
                        <a:rPr kumimoji="0" lang="en-US" altLang="vi-V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A ( </a:t>
                      </a:r>
                      <a:r>
                        <a:rPr kumimoji="0" lang="en-US" altLang="vi-VN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có</a:t>
                      </a:r>
                      <a:r>
                        <a:rPr kumimoji="0" lang="en-US" altLang="vi-V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vi-VN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rừng</a:t>
                      </a:r>
                      <a:r>
                        <a:rPr kumimoji="0" lang="en-US" altLang="vi-V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vi-VN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Khu</a:t>
                      </a:r>
                      <a:r>
                        <a:rPr kumimoji="0" lang="en-US" altLang="vi-V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vi-VN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vực</a:t>
                      </a:r>
                      <a:r>
                        <a:rPr kumimoji="0" lang="en-US" altLang="vi-V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B( </a:t>
                      </a:r>
                      <a:r>
                        <a:rPr kumimoji="0" lang="en-US" altLang="vi-VN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đồi</a:t>
                      </a:r>
                      <a:r>
                        <a:rPr kumimoji="0" lang="en-US" altLang="vi-V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vi-VN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trọc</a:t>
                      </a:r>
                      <a:r>
                        <a:rPr kumimoji="0" lang="en-US" altLang="vi-V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24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vi-VN" altLang="vi-V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Ph</a:t>
                      </a:r>
                      <a:r>
                        <a:rPr kumimoji="0" lang="en-US" altLang="vi-VN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ân</a:t>
                      </a:r>
                      <a:r>
                        <a:rPr kumimoji="0" lang="en-US" altLang="vi-V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vi-VN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bố</a:t>
                      </a:r>
                      <a:r>
                        <a:rPr kumimoji="0" lang="en-US" altLang="vi-V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vi-VN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cây</a:t>
                      </a:r>
                      <a:r>
                        <a:rPr kumimoji="0" lang="en-US" altLang="vi-V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vi-VN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xanh</a:t>
                      </a:r>
                      <a:endParaRPr kumimoji="0" lang="en-US" altLang="vi-VN" sz="22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vi-VN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vi-VN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00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vi-VN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Lượng</a:t>
                      </a:r>
                      <a:r>
                        <a:rPr kumimoji="0" lang="en-US" altLang="vi-V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vi-VN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chảy</a:t>
                      </a:r>
                      <a:r>
                        <a:rPr kumimoji="0" lang="en-US" altLang="vi-V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vi-VN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của</a:t>
                      </a:r>
                      <a:r>
                        <a:rPr kumimoji="0" lang="en-US" altLang="vi-V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vi-VN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dòng</a:t>
                      </a:r>
                      <a:r>
                        <a:rPr kumimoji="0" lang="en-US" altLang="vi-V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vi-VN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nước</a:t>
                      </a:r>
                      <a:r>
                        <a:rPr kumimoji="0" lang="en-US" altLang="vi-V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vi-VN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mưa</a:t>
                      </a:r>
                      <a:endParaRPr kumimoji="0" lang="en-US" altLang="vi-VN" sz="22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vi-VN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vi-VN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36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vi-VN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Khả</a:t>
                      </a:r>
                      <a:r>
                        <a:rPr kumimoji="0" lang="en-US" altLang="vi-V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vi-VN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năng</a:t>
                      </a:r>
                      <a:r>
                        <a:rPr kumimoji="0" lang="en-US" altLang="vi-V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vi-VN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giữ</a:t>
                      </a:r>
                      <a:r>
                        <a:rPr kumimoji="0" lang="en-US" altLang="vi-V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vi-VN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đất</a:t>
                      </a:r>
                      <a:endParaRPr kumimoji="0" lang="en-US" altLang="vi-VN" sz="22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vi-VN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vi-VN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052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vi-VN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Khả</a:t>
                      </a:r>
                      <a:r>
                        <a:rPr kumimoji="0" lang="en-US" altLang="vi-V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vi-VN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năng</a:t>
                      </a:r>
                      <a:r>
                        <a:rPr kumimoji="0" lang="en-US" altLang="vi-V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vi-VN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giữ</a:t>
                      </a:r>
                      <a:r>
                        <a:rPr kumimoji="0" lang="en-US" altLang="vi-V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vi-VN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nước</a:t>
                      </a:r>
                      <a:endParaRPr kumimoji="0" lang="en-US" altLang="vi-VN" sz="22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vi-VN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vi-VN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8744" name="Text Box 102"/>
          <p:cNvSpPr txBox="1">
            <a:spLocks noChangeArrowheads="1"/>
          </p:cNvSpPr>
          <p:nvPr/>
        </p:nvSpPr>
        <p:spPr bwMode="auto">
          <a:xfrm>
            <a:off x="3276600" y="2678668"/>
            <a:ext cx="609600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Hình</a:t>
            </a:r>
            <a:r>
              <a:rPr kumimoji="0" lang="en-US" alt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vi-VN" dirty="0">
                <a:solidFill>
                  <a:prstClr val="black"/>
                </a:solidFill>
                <a:latin typeface="Times New Roman" pitchFamily="18" charset="0"/>
              </a:rPr>
              <a:t>34.9</a:t>
            </a:r>
            <a:r>
              <a:rPr kumimoji="0" lang="en-US" alt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: </a:t>
            </a:r>
            <a:r>
              <a:rPr kumimoji="0" lang="en-US" altLang="vi-VN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Lượng</a:t>
            </a:r>
            <a:r>
              <a:rPr kumimoji="0" lang="en-US" alt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chảy</a:t>
            </a:r>
            <a:r>
              <a:rPr kumimoji="0" lang="en-US" alt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của</a:t>
            </a:r>
            <a:r>
              <a:rPr kumimoji="0" lang="en-US" alt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dòng</a:t>
            </a:r>
            <a:r>
              <a:rPr kumimoji="0" lang="en-US" alt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nước</a:t>
            </a:r>
            <a:r>
              <a:rPr kumimoji="0" lang="en-US" alt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mưa</a:t>
            </a:r>
            <a:r>
              <a:rPr kumimoji="0" lang="en-US" alt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ở 2 </a:t>
            </a:r>
            <a:r>
              <a:rPr kumimoji="0" lang="en-US" altLang="vi-VN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nơi</a:t>
            </a:r>
            <a:r>
              <a:rPr kumimoji="0" lang="en-US" alt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khác</a:t>
            </a:r>
            <a:r>
              <a:rPr kumimoji="0" lang="en-US" alt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nhau</a:t>
            </a:r>
            <a:endParaRPr kumimoji="0" lang="en-US" altLang="vi-V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8745" name="Rectangle 103"/>
          <p:cNvSpPr>
            <a:spLocks noChangeArrowheads="1"/>
          </p:cNvSpPr>
          <p:nvPr/>
        </p:nvSpPr>
        <p:spPr bwMode="auto">
          <a:xfrm>
            <a:off x="4724400" y="2330450"/>
            <a:ext cx="370967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marR="0" lvl="1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A.Có</a:t>
            </a:r>
            <a:r>
              <a:rPr kumimoji="0" lang="en-US" altLang="vi-V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rừng</a:t>
            </a:r>
            <a:r>
              <a:rPr kumimoji="0" lang="en-US" altLang="vi-V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                  B. </a:t>
            </a:r>
            <a:r>
              <a:rPr kumimoji="0" lang="en-US" altLang="vi-VN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Đồi</a:t>
            </a:r>
            <a:r>
              <a:rPr kumimoji="0" lang="en-US" altLang="vi-V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trọc</a:t>
            </a:r>
            <a:endParaRPr kumimoji="0" lang="en-US" altLang="vi-V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80702" name="Rectangle 126"/>
          <p:cNvSpPr>
            <a:spLocks noChangeArrowheads="1"/>
          </p:cNvSpPr>
          <p:nvPr/>
        </p:nvSpPr>
        <p:spPr bwMode="auto">
          <a:xfrm>
            <a:off x="3733800" y="2362201"/>
            <a:ext cx="184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FF"/>
              </a:buClr>
              <a:buSzPct val="70000"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28756" name="Arc 119"/>
          <p:cNvSpPr>
            <a:spLocks/>
          </p:cNvSpPr>
          <p:nvPr/>
        </p:nvSpPr>
        <p:spPr bwMode="auto">
          <a:xfrm rot="14324243" flipV="1">
            <a:off x="7267285" y="1532094"/>
            <a:ext cx="1133475" cy="1663700"/>
          </a:xfrm>
          <a:custGeom>
            <a:avLst/>
            <a:gdLst>
              <a:gd name="T0" fmla="*/ 2147483647 w 21600"/>
              <a:gd name="T1" fmla="*/ 0 h 25634"/>
              <a:gd name="T2" fmla="*/ 2147483647 w 21600"/>
              <a:gd name="T3" fmla="*/ 2147483647 h 25634"/>
              <a:gd name="T4" fmla="*/ 0 w 21600"/>
              <a:gd name="T5" fmla="*/ 2147483647 h 25634"/>
              <a:gd name="T6" fmla="*/ 0 60000 65536"/>
              <a:gd name="T7" fmla="*/ 0 60000 65536"/>
              <a:gd name="T8" fmla="*/ 0 60000 65536"/>
              <a:gd name="T9" fmla="*/ 0 w 21600"/>
              <a:gd name="T10" fmla="*/ 0 h 25634"/>
              <a:gd name="T11" fmla="*/ 21600 w 21600"/>
              <a:gd name="T12" fmla="*/ 25634 h 2563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5634" fill="none" extrusionOk="0">
                <a:moveTo>
                  <a:pt x="830" y="-1"/>
                </a:moveTo>
                <a:cubicBezTo>
                  <a:pt x="12427" y="445"/>
                  <a:pt x="21600" y="9977"/>
                  <a:pt x="21600" y="21584"/>
                </a:cubicBezTo>
                <a:cubicBezTo>
                  <a:pt x="21600" y="22943"/>
                  <a:pt x="21471" y="24299"/>
                  <a:pt x="21216" y="25633"/>
                </a:cubicBezTo>
              </a:path>
              <a:path w="21600" h="25634" stroke="0" extrusionOk="0">
                <a:moveTo>
                  <a:pt x="830" y="-1"/>
                </a:moveTo>
                <a:cubicBezTo>
                  <a:pt x="12427" y="445"/>
                  <a:pt x="21600" y="9977"/>
                  <a:pt x="21600" y="21584"/>
                </a:cubicBezTo>
                <a:cubicBezTo>
                  <a:pt x="21600" y="22943"/>
                  <a:pt x="21471" y="24299"/>
                  <a:pt x="21216" y="25633"/>
                </a:cubicBezTo>
                <a:lnTo>
                  <a:pt x="0" y="21584"/>
                </a:lnTo>
                <a:close/>
              </a:path>
            </a:pathLst>
          </a:custGeom>
          <a:noFill/>
          <a:ln w="2540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58" name="Text Box 104"/>
          <p:cNvSpPr txBox="1">
            <a:spLocks noChangeArrowheads="1"/>
          </p:cNvSpPr>
          <p:nvPr/>
        </p:nvSpPr>
        <p:spPr bwMode="auto">
          <a:xfrm>
            <a:off x="249383" y="3124200"/>
            <a:ext cx="11661568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Quan </a:t>
            </a:r>
            <a:r>
              <a:rPr kumimoji="0" lang="en-US" altLang="vi-V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sát</a:t>
            </a:r>
            <a:r>
              <a:rPr kumimoji="0" lang="en-US" alt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H34.9  </a:t>
            </a:r>
            <a:r>
              <a:rPr kumimoji="0" lang="en-US" altLang="vi-V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và</a:t>
            </a:r>
            <a:r>
              <a:rPr kumimoji="0" lang="en-US" alt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thông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tin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Sgk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-120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dõi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thí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nghiệm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minh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hoạ</a:t>
            </a:r>
            <a:r>
              <a:rPr kumimoji="0" lang="en-US" alt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, </a:t>
            </a:r>
            <a:r>
              <a:rPr kumimoji="0" lang="en-US" altLang="vi-V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hoạt</a:t>
            </a:r>
            <a:r>
              <a:rPr kumimoji="0" lang="en-US" alt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động</a:t>
            </a:r>
            <a:r>
              <a:rPr kumimoji="0" lang="en-US" alt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nhóm</a:t>
            </a:r>
            <a:r>
              <a:rPr kumimoji="0" lang="en-US" alt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hoàn</a:t>
            </a:r>
            <a:r>
              <a:rPr kumimoji="0" lang="en-US" alt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thành</a:t>
            </a:r>
            <a:r>
              <a:rPr kumimoji="0" lang="en-US" alt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bảng</a:t>
            </a:r>
            <a:r>
              <a:rPr kumimoji="0" lang="en-US" alt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so </a:t>
            </a:r>
            <a:r>
              <a:rPr kumimoji="0" lang="en-US" altLang="vi-V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sánh</a:t>
            </a:r>
            <a:r>
              <a:rPr kumimoji="0" lang="en-US" alt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điểm</a:t>
            </a:r>
            <a:r>
              <a:rPr kumimoji="0" lang="en-US" alt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khác</a:t>
            </a:r>
            <a:r>
              <a:rPr kumimoji="0" lang="en-US" alt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nhau</a:t>
            </a:r>
            <a:r>
              <a:rPr kumimoji="0" lang="en-US" alt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giữa</a:t>
            </a:r>
            <a:r>
              <a:rPr kumimoji="0" lang="en-US" alt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2 </a:t>
            </a:r>
            <a:r>
              <a:rPr kumimoji="0" lang="en-US" altLang="vi-V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khu</a:t>
            </a:r>
            <a:r>
              <a:rPr kumimoji="0" lang="en-US" alt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vực</a:t>
            </a:r>
            <a:r>
              <a:rPr kumimoji="0" lang="en-US" alt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A ( </a:t>
            </a:r>
            <a:r>
              <a:rPr kumimoji="0" lang="en-US" altLang="vi-V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có</a:t>
            </a:r>
            <a:r>
              <a:rPr kumimoji="0" lang="en-US" alt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rừng</a:t>
            </a:r>
            <a:r>
              <a:rPr kumimoji="0" lang="en-US" alt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) </a:t>
            </a:r>
            <a:r>
              <a:rPr kumimoji="0" lang="en-US" altLang="vi-V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và</a:t>
            </a:r>
            <a:r>
              <a:rPr kumimoji="0" lang="en-US" alt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B (</a:t>
            </a:r>
            <a:r>
              <a:rPr kumimoji="0" lang="en-US" altLang="vi-V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đồi</a:t>
            </a:r>
            <a:r>
              <a:rPr kumimoji="0" lang="en-US" alt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trọc</a:t>
            </a:r>
            <a:r>
              <a:rPr kumimoji="0" lang="en-US" alt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) </a:t>
            </a:r>
            <a:r>
              <a:rPr kumimoji="0" lang="en-US" altLang="vi-V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trong</a:t>
            </a:r>
            <a:r>
              <a:rPr kumimoji="0" lang="en-US" alt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PHT</a:t>
            </a:r>
          </a:p>
        </p:txBody>
      </p:sp>
    </p:spTree>
    <p:extLst>
      <p:ext uri="{BB962C8B-B14F-4D97-AF65-F5344CB8AC3E}">
        <p14:creationId xmlns:p14="http://schemas.microsoft.com/office/powerpoint/2010/main" val="73281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6D86FE18-50E1-4E20-9949-72DFF55BA3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436" y="35591"/>
            <a:ext cx="3225383" cy="64135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 </a:t>
            </a:r>
            <a:r>
              <a:rPr lang="en-US" altLang="en-US" b="1" dirty="0">
                <a:solidFill>
                  <a:schemeClr val="bg1"/>
                </a:solidFill>
              </a:rPr>
              <a:t>KHỞI ĐỘNG</a:t>
            </a:r>
          </a:p>
        </p:txBody>
      </p:sp>
      <p:sp>
        <p:nvSpPr>
          <p:cNvPr id="4099" name="Text Box 3">
            <a:extLst>
              <a:ext uri="{FF2B5EF4-FFF2-40B4-BE49-F238E27FC236}">
                <a16:creationId xmlns:a16="http://schemas.microsoft.com/office/drawing/2014/main" id="{1829E98C-8F33-4E16-BBAB-9673B72D7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4525" y="7223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 b="0">
              <a:latin typeface="Arial" panose="020B0604020202020204" pitchFamily="34" charset="0"/>
            </a:endParaRPr>
          </a:p>
        </p:txBody>
      </p:sp>
      <p:grpSp>
        <p:nvGrpSpPr>
          <p:cNvPr id="4100" name="Group 46">
            <a:extLst>
              <a:ext uri="{FF2B5EF4-FFF2-40B4-BE49-F238E27FC236}">
                <a16:creationId xmlns:a16="http://schemas.microsoft.com/office/drawing/2014/main" id="{81018D4B-BBBD-4EAD-96D6-FA092E1B5C28}"/>
              </a:ext>
            </a:extLst>
          </p:cNvPr>
          <p:cNvGrpSpPr>
            <a:grpSpLocks/>
          </p:cNvGrpSpPr>
          <p:nvPr/>
        </p:nvGrpSpPr>
        <p:grpSpPr bwMode="auto">
          <a:xfrm>
            <a:off x="943318" y="1546286"/>
            <a:ext cx="3166855" cy="1153352"/>
            <a:chOff x="1296" y="1824"/>
            <a:chExt cx="2976" cy="432"/>
          </a:xfrm>
        </p:grpSpPr>
        <p:sp>
          <p:nvSpPr>
            <p:cNvPr id="88111" name="AutoShape 47">
              <a:extLst>
                <a:ext uri="{FF2B5EF4-FFF2-40B4-BE49-F238E27FC236}">
                  <a16:creationId xmlns:a16="http://schemas.microsoft.com/office/drawing/2014/main" id="{D7407F0B-45C7-401D-9A50-D55996A3A14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2">
                    <a:gamma/>
                    <a:tint val="21176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4112" name="AutoShape 48">
              <a:extLst>
                <a:ext uri="{FF2B5EF4-FFF2-40B4-BE49-F238E27FC236}">
                  <a16:creationId xmlns:a16="http://schemas.microsoft.com/office/drawing/2014/main" id="{74AE5A65-D48D-4C5B-8C38-E705F476426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accent2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 b="0">
                <a:latin typeface="Arial" panose="020B0604020202020204" pitchFamily="34" charset="0"/>
              </a:endParaRPr>
            </a:p>
          </p:txBody>
        </p:sp>
        <p:sp>
          <p:nvSpPr>
            <p:cNvPr id="4113" name="Text Box 49">
              <a:extLst>
                <a:ext uri="{FF2B5EF4-FFF2-40B4-BE49-F238E27FC236}">
                  <a16:creationId xmlns:a16="http://schemas.microsoft.com/office/drawing/2014/main" id="{407F52CD-1C9E-4ECD-A452-EA4AAE564D9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680" y="1934"/>
              <a:ext cx="2513" cy="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Xem</a:t>
              </a:r>
              <a:r>
                <a:rPr lang="en-US" altLang="en-US" dirty="0">
                  <a:solidFill>
                    <a:srgbClr val="000000"/>
                  </a:solidFill>
                  <a:latin typeface="Arial" panose="020B0604020202020204" pitchFamily="34" charset="0"/>
                </a:rPr>
                <a:t> video</a:t>
              </a:r>
            </a:p>
          </p:txBody>
        </p:sp>
        <p:sp>
          <p:nvSpPr>
            <p:cNvPr id="4114" name="Text Box 50">
              <a:extLst>
                <a:ext uri="{FF2B5EF4-FFF2-40B4-BE49-F238E27FC236}">
                  <a16:creationId xmlns:a16="http://schemas.microsoft.com/office/drawing/2014/main" id="{4D131BF6-4CCA-44B0-B835-F9E168BC4E9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8" y="1886"/>
              <a:ext cx="415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3600" b="0" dirty="0">
                  <a:solidFill>
                    <a:schemeClr val="bg1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4B260A3-DC0C-4A5C-845A-793D517DDCC8}"/>
              </a:ext>
            </a:extLst>
          </p:cNvPr>
          <p:cNvGrpSpPr/>
          <p:nvPr/>
        </p:nvGrpSpPr>
        <p:grpSpPr>
          <a:xfrm>
            <a:off x="6520721" y="1589002"/>
            <a:ext cx="3657600" cy="1153351"/>
            <a:chOff x="6318503" y="824084"/>
            <a:chExt cx="2635080" cy="582612"/>
          </a:xfrm>
        </p:grpSpPr>
        <p:grpSp>
          <p:nvGrpSpPr>
            <p:cNvPr id="4101" name="Group 51">
              <a:extLst>
                <a:ext uri="{FF2B5EF4-FFF2-40B4-BE49-F238E27FC236}">
                  <a16:creationId xmlns:a16="http://schemas.microsoft.com/office/drawing/2014/main" id="{C99CF557-0B3C-4946-BCB8-F5D757D7B5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44611" y="824084"/>
              <a:ext cx="2582863" cy="582612"/>
              <a:chOff x="1296" y="1824"/>
              <a:chExt cx="2976" cy="432"/>
            </a:xfrm>
          </p:grpSpPr>
          <p:sp>
            <p:nvSpPr>
              <p:cNvPr id="88116" name="AutoShape 52">
                <a:extLst>
                  <a:ext uri="{FF2B5EF4-FFF2-40B4-BE49-F238E27FC236}">
                    <a16:creationId xmlns:a16="http://schemas.microsoft.com/office/drawing/2014/main" id="{A37D4E2D-2F0E-4CE8-AB12-94398969BD9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536" y="1899"/>
                <a:ext cx="2736" cy="28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accent1">
                      <a:gamma/>
                      <a:tint val="21176"/>
                      <a:invGamma/>
                    </a:schemeClr>
                  </a:gs>
                  <a:gs pos="100000">
                    <a:schemeClr val="accent1"/>
                  </a:gs>
                </a:gsLst>
                <a:lin ang="0" scaled="1"/>
              </a:gradFill>
              <a:ln w="12700" algn="ctr">
                <a:solidFill>
                  <a:schemeClr val="bg1"/>
                </a:solidFill>
                <a:round/>
                <a:headEnd/>
                <a:tailEnd/>
              </a:ln>
              <a:effectLst>
                <a:outerShdw dist="99190" dir="2388334" algn="ctr" rotWithShape="0">
                  <a:srgbClr val="333333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/>
              </a:p>
            </p:txBody>
          </p:sp>
          <p:sp>
            <p:nvSpPr>
              <p:cNvPr id="4108" name="AutoShape 53">
                <a:extLst>
                  <a:ext uri="{FF2B5EF4-FFF2-40B4-BE49-F238E27FC236}">
                    <a16:creationId xmlns:a16="http://schemas.microsoft.com/office/drawing/2014/main" id="{0528CE41-0883-4D8A-8E12-F6C5F35F357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296" y="1824"/>
                <a:ext cx="432" cy="432"/>
              </a:xfrm>
              <a:prstGeom prst="diamond">
                <a:avLst/>
              </a:prstGeom>
              <a:solidFill>
                <a:schemeClr val="accent1"/>
              </a:solidFill>
              <a:ln w="25400" algn="ctr">
                <a:solidFill>
                  <a:schemeClr val="bg1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333333">
                    <a:alpha val="50000"/>
                  </a:srgbClr>
                </a:outerShdw>
              </a:effec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28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 b="0">
                  <a:latin typeface="Arial" panose="020B0604020202020204" pitchFamily="34" charset="0"/>
                </a:endParaRPr>
              </a:p>
            </p:txBody>
          </p:sp>
          <p:sp>
            <p:nvSpPr>
              <p:cNvPr id="4109" name="Text Box 54">
                <a:extLst>
                  <a:ext uri="{FF2B5EF4-FFF2-40B4-BE49-F238E27FC236}">
                    <a16:creationId xmlns:a16="http://schemas.microsoft.com/office/drawing/2014/main" id="{46BCF8DD-0EE2-4975-A444-A2FBCBF2032A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1680" y="1934"/>
                <a:ext cx="2160" cy="2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28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110" name="Text Box 55">
                <a:extLst>
                  <a:ext uri="{FF2B5EF4-FFF2-40B4-BE49-F238E27FC236}">
                    <a16:creationId xmlns:a16="http://schemas.microsoft.com/office/drawing/2014/main" id="{1F7604BB-1F1D-4C1E-9B99-649DD435784F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1308" y="1886"/>
                <a:ext cx="392" cy="2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92457" dir="9843276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28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en-US" sz="3600" b="0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2</a:t>
                </a:r>
              </a:p>
            </p:txBody>
          </p:sp>
        </p:grpSp>
        <p:sp>
          <p:nvSpPr>
            <p:cNvPr id="4102" name="Rectangle 1">
              <a:extLst>
                <a:ext uri="{FF2B5EF4-FFF2-40B4-BE49-F238E27FC236}">
                  <a16:creationId xmlns:a16="http://schemas.microsoft.com/office/drawing/2014/main" id="{346C0366-DB5D-4C6F-AB98-E9BDA52975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8503" y="1014009"/>
              <a:ext cx="2635080" cy="264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Trả</a:t>
              </a:r>
              <a:r>
                <a:rPr lang="en-US" altLang="en-US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lời</a:t>
              </a:r>
              <a:r>
                <a:rPr lang="en-US" altLang="en-US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câu</a:t>
              </a:r>
              <a:r>
                <a:rPr lang="en-US" altLang="en-US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hỏi</a:t>
              </a:r>
              <a:endParaRPr lang="en-US" altLang="en-US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4103" name="Rectangle 3">
            <a:extLst>
              <a:ext uri="{FF2B5EF4-FFF2-40B4-BE49-F238E27FC236}">
                <a16:creationId xmlns:a16="http://schemas.microsoft.com/office/drawing/2014/main" id="{E181C500-7732-45C4-95B6-29D902502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5" y="5656652"/>
            <a:ext cx="11209148" cy="662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400" dirty="0"/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07755583-00CB-446F-BAA1-AF9AACB11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603675"/>
            <a:ext cx="12098564" cy="1479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000" dirty="0"/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video?</a:t>
            </a:r>
            <a:b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+ 02 HS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/2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TV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A1C4A253-4ACA-4154-B026-993F9DF08B7F}"/>
              </a:ext>
            </a:extLst>
          </p:cNvPr>
          <p:cNvSpPr/>
          <p:nvPr/>
        </p:nvSpPr>
        <p:spPr>
          <a:xfrm>
            <a:off x="4736892" y="1964982"/>
            <a:ext cx="1514006" cy="4902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F6339-276B-4416-BE1D-F3FB68304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41119"/>
            <a:ext cx="7576457" cy="3078431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           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-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B: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trận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FF904C-52EE-4870-83E3-FDDCD713B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6456" y="118752"/>
            <a:ext cx="4615543" cy="67392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E8CA3DC-A5B7-404D-8AD4-31DD24C43678}"/>
              </a:ext>
            </a:extLst>
          </p:cNvPr>
          <p:cNvSpPr/>
          <p:nvPr/>
        </p:nvSpPr>
        <p:spPr>
          <a:xfrm>
            <a:off x="8611590" y="4914405"/>
            <a:ext cx="534390" cy="7125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3FF40B-B144-4B63-A178-08D4894DDB80}"/>
              </a:ext>
            </a:extLst>
          </p:cNvPr>
          <p:cNvSpPr/>
          <p:nvPr/>
        </p:nvSpPr>
        <p:spPr>
          <a:xfrm>
            <a:off x="10181113" y="4914406"/>
            <a:ext cx="534390" cy="7125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1FDE54-F170-431F-95F2-94E50BF256C0}"/>
              </a:ext>
            </a:extLst>
          </p:cNvPr>
          <p:cNvSpPr txBox="1"/>
          <p:nvPr/>
        </p:nvSpPr>
        <p:spPr>
          <a:xfrm>
            <a:off x="159909" y="3760243"/>
            <a:ext cx="743698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2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b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A9E1AB-17A9-4D24-92FE-11D9BA894EBE}"/>
              </a:ext>
            </a:extLst>
          </p:cNvPr>
          <p:cNvSpPr txBox="1"/>
          <p:nvPr/>
        </p:nvSpPr>
        <p:spPr>
          <a:xfrm>
            <a:off x="139471" y="5275724"/>
            <a:ext cx="62103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b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98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>
            <a:extLst>
              <a:ext uri="{FF2B5EF4-FFF2-40B4-BE49-F238E27FC236}">
                <a16:creationId xmlns:a16="http://schemas.microsoft.com/office/drawing/2014/main" id="{6935DCA2-9FF6-4769-BC51-65C9B5408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1" y="1025526"/>
            <a:ext cx="3705225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6978" name="Group 2">
            <a:extLst>
              <a:ext uri="{FF2B5EF4-FFF2-40B4-BE49-F238E27FC236}">
                <a16:creationId xmlns:a16="http://schemas.microsoft.com/office/drawing/2014/main" id="{77E4F9E3-6156-4ABB-A614-3E4AF665AD01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587436" y="3363942"/>
          <a:ext cx="11334627" cy="3306763"/>
        </p:xfrm>
        <a:graphic>
          <a:graphicData uri="http://schemas.openxmlformats.org/drawingml/2006/table">
            <a:tbl>
              <a:tblPr/>
              <a:tblGrid>
                <a:gridCol w="3351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4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48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5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8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9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173" name="Text Box 28">
            <a:extLst>
              <a:ext uri="{FF2B5EF4-FFF2-40B4-BE49-F238E27FC236}">
                <a16:creationId xmlns:a16="http://schemas.microsoft.com/office/drawing/2014/main" id="{54274158-FC34-410E-B7CD-AD45F1B0B4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506" y="3548897"/>
            <a:ext cx="271365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Đặc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điểm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74" name="Text Box 29">
            <a:extLst>
              <a:ext uri="{FF2B5EF4-FFF2-40B4-BE49-F238E27FC236}">
                <a16:creationId xmlns:a16="http://schemas.microsoft.com/office/drawing/2014/main" id="{088F7901-F4AA-4B5F-91CC-30493B8B8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4219" y="3534134"/>
            <a:ext cx="2895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Khu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vực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A(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có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rừng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</p:txBody>
      </p:sp>
      <p:sp>
        <p:nvSpPr>
          <p:cNvPr id="6175" name="Text Box 30">
            <a:extLst>
              <a:ext uri="{FF2B5EF4-FFF2-40B4-BE49-F238E27FC236}">
                <a16:creationId xmlns:a16="http://schemas.microsoft.com/office/drawing/2014/main" id="{A012AB7D-A33C-4741-96DB-A50F3496F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232" y="3548897"/>
            <a:ext cx="27400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Khu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vực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B (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Đồi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trọc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</p:txBody>
      </p:sp>
      <p:sp>
        <p:nvSpPr>
          <p:cNvPr id="127007" name="Text Box 31">
            <a:extLst>
              <a:ext uri="{FF2B5EF4-FFF2-40B4-BE49-F238E27FC236}">
                <a16:creationId xmlns:a16="http://schemas.microsoft.com/office/drawing/2014/main" id="{8FA7B76D-8BCB-4465-BDC3-471343CB41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4130" y="4168746"/>
            <a:ext cx="361570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Có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nhiều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cây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phân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nhiều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tầng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6177" name="Picture 44" descr="Anh - 12">
            <a:extLst>
              <a:ext uri="{FF2B5EF4-FFF2-40B4-BE49-F238E27FC236}">
                <a16:creationId xmlns:a16="http://schemas.microsoft.com/office/drawing/2014/main" id="{8FC13986-16FF-4FAC-BAA9-3D0C0A291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50" y="1011239"/>
            <a:ext cx="3957638" cy="224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78" name="Text Box 29">
            <a:extLst>
              <a:ext uri="{FF2B5EF4-FFF2-40B4-BE49-F238E27FC236}">
                <a16:creationId xmlns:a16="http://schemas.microsoft.com/office/drawing/2014/main" id="{CB1F9B0D-80D6-4890-A533-808EB62719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1" y="1066800"/>
            <a:ext cx="893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(A)</a:t>
            </a:r>
          </a:p>
        </p:txBody>
      </p:sp>
      <p:sp>
        <p:nvSpPr>
          <p:cNvPr id="6179" name="AutoShape 2" descr="Image result for rá»«ng xanh Äáº¹p">
            <a:extLst>
              <a:ext uri="{FF2B5EF4-FFF2-40B4-BE49-F238E27FC236}">
                <a16:creationId xmlns:a16="http://schemas.microsoft.com/office/drawing/2014/main" id="{35E18CF0-6DD5-4CF5-A43F-2BFB38C4A1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04975" y="-2127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+mn-cs"/>
            </a:endParaRPr>
          </a:p>
        </p:txBody>
      </p:sp>
      <p:sp>
        <p:nvSpPr>
          <p:cNvPr id="6181" name="Text Box 30">
            <a:extLst>
              <a:ext uri="{FF2B5EF4-FFF2-40B4-BE49-F238E27FC236}">
                <a16:creationId xmlns:a16="http://schemas.microsoft.com/office/drawing/2014/main" id="{D1FE3458-DE09-4FCD-8775-8C917846B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1" y="1066800"/>
            <a:ext cx="917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(B)</a:t>
            </a:r>
          </a:p>
        </p:txBody>
      </p:sp>
      <p:sp>
        <p:nvSpPr>
          <p:cNvPr id="6182" name="Text Box 31">
            <a:extLst>
              <a:ext uri="{FF2B5EF4-FFF2-40B4-BE49-F238E27FC236}">
                <a16:creationId xmlns:a16="http://schemas.microsoft.com/office/drawing/2014/main" id="{4D5196FF-C87D-41ED-BC11-77CB61915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388" y="4173599"/>
            <a:ext cx="2562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Sự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phân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bố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của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cây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" name="Text Box 31">
            <a:extLst>
              <a:ext uri="{FF2B5EF4-FFF2-40B4-BE49-F238E27FC236}">
                <a16:creationId xmlns:a16="http://schemas.microsoft.com/office/drawing/2014/main" id="{D3BC7B3F-7FCA-4E6B-BE12-904B1AF83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4135439"/>
            <a:ext cx="25622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Chỉ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có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cây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bụi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nhỏ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84" name="Text Box 31">
            <a:extLst>
              <a:ext uri="{FF2B5EF4-FFF2-40B4-BE49-F238E27FC236}">
                <a16:creationId xmlns:a16="http://schemas.microsoft.com/office/drawing/2014/main" id="{CD2E5712-637C-449D-A759-20CBA9A29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666" y="4781770"/>
            <a:ext cx="2057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Lượng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chảy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" name="Text Box 31">
            <a:extLst>
              <a:ext uri="{FF2B5EF4-FFF2-40B4-BE49-F238E27FC236}">
                <a16:creationId xmlns:a16="http://schemas.microsoft.com/office/drawing/2014/main" id="{BE59F62D-3865-40A6-8F8F-3791286F4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4984" y="4742895"/>
            <a:ext cx="2057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0,6 m</a:t>
            </a:r>
            <a:r>
              <a:rPr kumimoji="0" lang="en-US" altLang="en-US" sz="1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/s</a:t>
            </a:r>
          </a:p>
        </p:txBody>
      </p:sp>
      <p:sp>
        <p:nvSpPr>
          <p:cNvPr id="29" name="Text Box 31">
            <a:extLst>
              <a:ext uri="{FF2B5EF4-FFF2-40B4-BE49-F238E27FC236}">
                <a16:creationId xmlns:a16="http://schemas.microsoft.com/office/drawing/2014/main" id="{FD7F21F1-D4DC-468F-948D-6FC582DA0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4800600"/>
            <a:ext cx="2057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21 m</a:t>
            </a:r>
            <a:r>
              <a:rPr kumimoji="0" lang="en-US" altLang="en-US" sz="18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/s</a:t>
            </a:r>
          </a:p>
        </p:txBody>
      </p:sp>
      <p:sp>
        <p:nvSpPr>
          <p:cNvPr id="6187" name="Text Box 31">
            <a:extLst>
              <a:ext uri="{FF2B5EF4-FFF2-40B4-BE49-F238E27FC236}">
                <a16:creationId xmlns:a16="http://schemas.microsoft.com/office/drawing/2014/main" id="{14569151-B37C-4B46-8392-BA0A52DD30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0939" y="5475211"/>
            <a:ext cx="35088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Khả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năng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giữ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đất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1" name="Text Box 31">
            <a:extLst>
              <a:ext uri="{FF2B5EF4-FFF2-40B4-BE49-F238E27FC236}">
                <a16:creationId xmlns:a16="http://schemas.microsoft.com/office/drawing/2014/main" id="{42876ED3-15CF-407D-82A5-795DEC1A9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2802" y="5435313"/>
            <a:ext cx="33923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Giữ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được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đất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(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ít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bị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xói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mòn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</p:txBody>
      </p:sp>
      <p:sp>
        <p:nvSpPr>
          <p:cNvPr id="32" name="Text Box 31">
            <a:extLst>
              <a:ext uri="{FF2B5EF4-FFF2-40B4-BE49-F238E27FC236}">
                <a16:creationId xmlns:a16="http://schemas.microsoft.com/office/drawing/2014/main" id="{D1D3F1F2-EED4-4E0D-8183-4225B81EBA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5489883"/>
            <a:ext cx="394051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Giữ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được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ít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đất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đất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bị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xói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mòn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</p:txBody>
      </p:sp>
      <p:sp>
        <p:nvSpPr>
          <p:cNvPr id="35" name="Text Box 31">
            <a:extLst>
              <a:ext uri="{FF2B5EF4-FFF2-40B4-BE49-F238E27FC236}">
                <a16:creationId xmlns:a16="http://schemas.microsoft.com/office/drawing/2014/main" id="{2548255E-0ACA-498E-8357-21B4105AA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9075" y="6096000"/>
            <a:ext cx="29793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Giữ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được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ít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nước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92" name="AutoShape 50" descr="Image result for rá» cÃ¢y">
            <a:extLst>
              <a:ext uri="{FF2B5EF4-FFF2-40B4-BE49-F238E27FC236}">
                <a16:creationId xmlns:a16="http://schemas.microsoft.com/office/drawing/2014/main" id="{8FE7FCF9-03CF-42FC-B61E-EB29B695E40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04975" y="-2127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+mn-cs"/>
            </a:endParaRPr>
          </a:p>
        </p:txBody>
      </p:sp>
      <p:sp>
        <p:nvSpPr>
          <p:cNvPr id="6193" name="AutoShape 52" descr="Image result for rá» cÃ¢y">
            <a:extLst>
              <a:ext uri="{FF2B5EF4-FFF2-40B4-BE49-F238E27FC236}">
                <a16:creationId xmlns:a16="http://schemas.microsoft.com/office/drawing/2014/main" id="{041E6BAD-190E-442D-A09C-56DDA0BCEB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04975" y="-2127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+mn-cs"/>
            </a:endParaRPr>
          </a:p>
        </p:txBody>
      </p:sp>
      <p:pic>
        <p:nvPicPr>
          <p:cNvPr id="6197" name="Picture 53" descr="D:\BẢO HIỂM\re-cay-870x580.jpg">
            <a:extLst>
              <a:ext uri="{FF2B5EF4-FFF2-40B4-BE49-F238E27FC236}">
                <a16:creationId xmlns:a16="http://schemas.microsoft.com/office/drawing/2014/main" id="{B87A4DE4-EB07-401C-9250-B5E9ADD51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100" y="2081213"/>
            <a:ext cx="1714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01" name="Picture 57" descr="Related image">
            <a:extLst>
              <a:ext uri="{FF2B5EF4-FFF2-40B4-BE49-F238E27FC236}">
                <a16:creationId xmlns:a16="http://schemas.microsoft.com/office/drawing/2014/main" id="{558BDE6A-21D9-468D-B863-0B2B93A7C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016001"/>
            <a:ext cx="1752600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">
            <a:extLst>
              <a:ext uri="{FF2B5EF4-FFF2-40B4-BE49-F238E27FC236}">
                <a16:creationId xmlns:a16="http://schemas.microsoft.com/office/drawing/2014/main" id="{7203518A-AC3D-47E0-96FD-7192D1CD1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76199"/>
            <a:ext cx="8686800" cy="3214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 Box 31">
            <a:extLst>
              <a:ext uri="{FF2B5EF4-FFF2-40B4-BE49-F238E27FC236}">
                <a16:creationId xmlns:a16="http://schemas.microsoft.com/office/drawing/2014/main" id="{BAB3DD5A-612E-4B13-9967-505A9DDFD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3816" y="6096000"/>
            <a:ext cx="2771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Giữ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được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nước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6" name="Text Box 31">
            <a:extLst>
              <a:ext uri="{FF2B5EF4-FFF2-40B4-BE49-F238E27FC236}">
                <a16:creationId xmlns:a16="http://schemas.microsoft.com/office/drawing/2014/main" id="{6C90253E-506C-43FB-AFF7-3A7997209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674" y="5985323"/>
            <a:ext cx="27136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Khả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năng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giữ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nước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8F10BA6-2C39-4F91-BCC5-1F4247CD0A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519" y="5372168"/>
            <a:ext cx="2683828" cy="627476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EC916F7-24AF-4916-8448-BD19BB39D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4800" y="5325815"/>
            <a:ext cx="3822297" cy="627476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908A5BB-0074-4479-9798-5EF635651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0510" y="5306241"/>
            <a:ext cx="3615705" cy="627476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9" grpId="0" animBg="1"/>
      <p:bldP spid="4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>
            <a:extLst>
              <a:ext uri="{FF2B5EF4-FFF2-40B4-BE49-F238E27FC236}">
                <a16:creationId xmlns:a16="http://schemas.microsoft.com/office/drawing/2014/main" id="{D048E9C4-26F3-4AEA-A910-72968DB0EC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4DF027-1AB6-491B-9671-81F524625F9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124" name="Picture 16" descr="LoDat">
            <a:extLst>
              <a:ext uri="{FF2B5EF4-FFF2-40B4-BE49-F238E27FC236}">
                <a16:creationId xmlns:a16="http://schemas.microsoft.com/office/drawing/2014/main" id="{EB995670-2202-4992-9747-CD7887640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53" y="0"/>
            <a:ext cx="5977247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Dan-mat-dat-san-xuat-vi-nan-trom-cat-233729-1">
            <a:extLst>
              <a:ext uri="{FF2B5EF4-FFF2-40B4-BE49-F238E27FC236}">
                <a16:creationId xmlns:a16="http://schemas.microsoft.com/office/drawing/2014/main" id="{90107142-5572-492C-B74B-A311BF376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753" y="76200"/>
            <a:ext cx="5977247" cy="582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5596629-0074-461B-BCE9-7D3E1CA5E2D8}"/>
              </a:ext>
            </a:extLst>
          </p:cNvPr>
          <p:cNvSpPr/>
          <p:nvPr/>
        </p:nvSpPr>
        <p:spPr>
          <a:xfrm>
            <a:off x="2481943" y="6290841"/>
            <a:ext cx="6638306" cy="5671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HIỆN TƯỢNG SẠT LỞ Ở CÁC BỜ SÔNG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56007556-47EF-4A81-9586-1BCC265A5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01" y="0"/>
            <a:ext cx="5583382" cy="668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Quá trình hấp thu và vận chuyển chất dinh dưỡng trong cây trồng">
            <a:extLst>
              <a:ext uri="{FF2B5EF4-FFF2-40B4-BE49-F238E27FC236}">
                <a16:creationId xmlns:a16="http://schemas.microsoft.com/office/drawing/2014/main" id="{4CAFC059-1563-479A-9081-FA4A9AEBF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044" y="1"/>
            <a:ext cx="5913912" cy="668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9" descr="D:\hinh su dung GA dien tu\sinh 6\rễ cây rừng.jpg">
            <a:extLst>
              <a:ext uri="{FF2B5EF4-FFF2-40B4-BE49-F238E27FC236}">
                <a16:creationId xmlns:a16="http://schemas.microsoft.com/office/drawing/2014/main" id="{3797FF03-E2CA-4976-AACA-9F71E22A8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043" y="0"/>
            <a:ext cx="5913911" cy="668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02046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him sạt lở đất">
            <a:hlinkClick r:id="" action="ppaction://media"/>
            <a:extLst>
              <a:ext uri="{FF2B5EF4-FFF2-40B4-BE49-F238E27FC236}">
                <a16:creationId xmlns:a16="http://schemas.microsoft.com/office/drawing/2014/main" id="{2288B1C7-EF0C-44AC-B2CD-88B3374EAAF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878" y="201881"/>
            <a:ext cx="11839699" cy="551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15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5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2286000" y="6338888"/>
            <a:ext cx="3124200" cy="519113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thấp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3252" name="Line 4"/>
          <p:cNvSpPr>
            <a:spLocks noChangeShapeType="1"/>
          </p:cNvSpPr>
          <p:nvPr/>
        </p:nvSpPr>
        <p:spPr bwMode="auto">
          <a:xfrm flipH="1">
            <a:off x="2738231" y="2676306"/>
            <a:ext cx="2204830" cy="98129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253" name="Line 5"/>
          <p:cNvSpPr>
            <a:spLocks noChangeShapeType="1"/>
          </p:cNvSpPr>
          <p:nvPr/>
        </p:nvSpPr>
        <p:spPr bwMode="auto">
          <a:xfrm>
            <a:off x="7096539" y="2676306"/>
            <a:ext cx="1530626" cy="90509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</a:t>
            </a:r>
          </a:p>
        </p:txBody>
      </p:sp>
      <p:pic>
        <p:nvPicPr>
          <p:cNvPr id="53268" name="Picture 20" descr="han%20ha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3581401"/>
            <a:ext cx="5658678" cy="2731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71" name="Rectangle 23"/>
          <p:cNvSpPr>
            <a:spLocks noChangeArrowheads="1"/>
          </p:cNvSpPr>
          <p:nvPr/>
        </p:nvSpPr>
        <p:spPr bwMode="auto">
          <a:xfrm>
            <a:off x="7451035" y="6338888"/>
            <a:ext cx="2743200" cy="519112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chỗ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.</a:t>
            </a:r>
          </a:p>
        </p:txBody>
      </p:sp>
      <p:pic>
        <p:nvPicPr>
          <p:cNvPr id="26626" name="Picture 2" descr="Ngập lụt ở Hà Giang ngày 21/7. Ảnh: Lê Mạnh">
            <a:extLst>
              <a:ext uri="{FF2B5EF4-FFF2-40B4-BE49-F238E27FC236}">
                <a16:creationId xmlns:a16="http://schemas.microsoft.com/office/drawing/2014/main" id="{0DA38248-4C6B-4BB1-82A2-73678CAFB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97" y="3581400"/>
            <a:ext cx="5418803" cy="275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Clip: Kinh hoàng núi lại sạt lở khi lực lượng tìm kiếm nạn nhân mất tích,  mọi người tháo chạy - Tuổi Trẻ Online">
            <a:extLst>
              <a:ext uri="{FF2B5EF4-FFF2-40B4-BE49-F238E27FC236}">
                <a16:creationId xmlns:a16="http://schemas.microsoft.com/office/drawing/2014/main" id="{BD8D497B-A2B2-4ED6-812E-08951B4CF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726" y="55261"/>
            <a:ext cx="3267769" cy="281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95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3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3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animBg="1"/>
      <p:bldP spid="53252" grpId="0" animBg="1"/>
      <p:bldP spid="53253" grpId="0" animBg="1"/>
      <p:bldP spid="5327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9CD304-9754-4AE2-BD76-4015D53FB99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410" name="Line 18"/>
          <p:cNvSpPr>
            <a:spLocks noChangeShapeType="1"/>
          </p:cNvSpPr>
          <p:nvPr/>
        </p:nvSpPr>
        <p:spPr bwMode="auto">
          <a:xfrm flipV="1">
            <a:off x="3940768" y="1258702"/>
            <a:ext cx="1199083" cy="21189"/>
          </a:xfrm>
          <a:prstGeom prst="line">
            <a:avLst/>
          </a:prstGeom>
          <a:noFill/>
          <a:ln w="28575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411" name="Line 19"/>
          <p:cNvSpPr>
            <a:spLocks noChangeShapeType="1"/>
          </p:cNvSpPr>
          <p:nvPr/>
        </p:nvSpPr>
        <p:spPr bwMode="auto">
          <a:xfrm flipV="1">
            <a:off x="7201419" y="1021192"/>
            <a:ext cx="2180183" cy="44412"/>
          </a:xfrm>
          <a:prstGeom prst="line">
            <a:avLst/>
          </a:prstGeom>
          <a:noFill/>
          <a:ln w="28575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412" name="Line 20"/>
          <p:cNvSpPr>
            <a:spLocks noChangeShapeType="1"/>
          </p:cNvSpPr>
          <p:nvPr/>
        </p:nvSpPr>
        <p:spPr bwMode="auto">
          <a:xfrm>
            <a:off x="7265922" y="1175450"/>
            <a:ext cx="2384079" cy="1504390"/>
          </a:xfrm>
          <a:prstGeom prst="line">
            <a:avLst/>
          </a:prstGeom>
          <a:noFill/>
          <a:ln w="28575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416" name="Text Box 24"/>
          <p:cNvSpPr txBox="1">
            <a:spLocks noChangeArrowheads="1"/>
          </p:cNvSpPr>
          <p:nvPr/>
        </p:nvSpPr>
        <p:spPr bwMode="auto">
          <a:xfrm>
            <a:off x="480766" y="115134"/>
            <a:ext cx="3415426" cy="2308324"/>
          </a:xfrm>
          <a:prstGeom prst="rect">
            <a:avLst/>
          </a:prstGeom>
          <a:noFill/>
          <a:ln w="28575" algn="ctr">
            <a:solidFill>
              <a:srgbClr val="99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Đồi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(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hoặc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đồi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cây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còn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nhỏ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hệ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rễ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chưa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phát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triển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)</a:t>
            </a:r>
          </a:p>
        </p:txBody>
      </p:sp>
      <p:sp>
        <p:nvSpPr>
          <p:cNvPr id="59420" name="Text Box 28"/>
          <p:cNvSpPr txBox="1">
            <a:spLocks noChangeArrowheads="1"/>
          </p:cNvSpPr>
          <p:nvPr/>
        </p:nvSpPr>
        <p:spPr bwMode="auto">
          <a:xfrm>
            <a:off x="5194936" y="516272"/>
            <a:ext cx="2001318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 algn="ctr">
            <a:solidFill>
              <a:srgbClr val="6600CC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Đất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bị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xói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mòn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9421" name="Text Box 29"/>
          <p:cNvSpPr txBox="1">
            <a:spLocks noChangeArrowheads="1"/>
          </p:cNvSpPr>
          <p:nvPr/>
        </p:nvSpPr>
        <p:spPr bwMode="auto">
          <a:xfrm>
            <a:off x="4018483" y="719562"/>
            <a:ext cx="1143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Mưa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lớn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9422" name="Text Box 30"/>
          <p:cNvSpPr txBox="1">
            <a:spLocks noChangeArrowheads="1"/>
          </p:cNvSpPr>
          <p:nvPr/>
        </p:nvSpPr>
        <p:spPr bwMode="auto">
          <a:xfrm>
            <a:off x="9442530" y="154711"/>
            <a:ext cx="2661643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Ngập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lụt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ở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vùng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thấp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9423" name="Text Box 31"/>
          <p:cNvSpPr txBox="1">
            <a:spLocks noChangeArrowheads="1"/>
          </p:cNvSpPr>
          <p:nvPr/>
        </p:nvSpPr>
        <p:spPr bwMode="auto">
          <a:xfrm>
            <a:off x="9710929" y="1968214"/>
            <a:ext cx="2419597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chỗ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9449" name="Text Box 57"/>
          <p:cNvSpPr txBox="1">
            <a:spLocks noChangeArrowheads="1"/>
          </p:cNvSpPr>
          <p:nvPr/>
        </p:nvSpPr>
        <p:spPr bwMode="auto">
          <a:xfrm>
            <a:off x="7757782" y="159012"/>
            <a:ext cx="137004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Mưa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lớn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kéo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dài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9451" name="Text Box 59"/>
          <p:cNvSpPr txBox="1">
            <a:spLocks noChangeArrowheads="1"/>
          </p:cNvSpPr>
          <p:nvPr/>
        </p:nvSpPr>
        <p:spPr bwMode="auto">
          <a:xfrm rot="2009440">
            <a:off x="7616381" y="1899577"/>
            <a:ext cx="17510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Nắng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nóng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kéo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dài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6638" name="TextBox 14"/>
          <p:cNvSpPr txBox="1">
            <a:spLocks noChangeArrowheads="1"/>
          </p:cNvSpPr>
          <p:nvPr/>
        </p:nvSpPr>
        <p:spPr bwMode="auto">
          <a:xfrm>
            <a:off x="2438400" y="28956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1" name="Text Box 24"/>
          <p:cNvSpPr txBox="1">
            <a:spLocks noChangeArrowheads="1"/>
          </p:cNvSpPr>
          <p:nvPr/>
        </p:nvSpPr>
        <p:spPr bwMode="auto">
          <a:xfrm>
            <a:off x="353057" y="356115"/>
            <a:ext cx="3652484" cy="17543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 algn="ctr">
            <a:solidFill>
              <a:srgbClr val="9900CC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</a:rPr>
              <a:t>C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ó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rừng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che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phủ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353051" y="450455"/>
            <a:ext cx="1927359" cy="11876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5232517" y="575286"/>
            <a:ext cx="1848918" cy="114131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cxnSpLocks/>
          </p:cNvCxnSpPr>
          <p:nvPr/>
        </p:nvCxnSpPr>
        <p:spPr>
          <a:xfrm>
            <a:off x="9503455" y="286011"/>
            <a:ext cx="2539791" cy="9546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cxnSpLocks/>
          </p:cNvCxnSpPr>
          <p:nvPr/>
        </p:nvCxnSpPr>
        <p:spPr>
          <a:xfrm flipH="1">
            <a:off x="9503455" y="356973"/>
            <a:ext cx="2527186" cy="96934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cxnSpLocks/>
          </p:cNvCxnSpPr>
          <p:nvPr/>
        </p:nvCxnSpPr>
        <p:spPr>
          <a:xfrm>
            <a:off x="9779757" y="2032301"/>
            <a:ext cx="2338918" cy="88957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cxnSpLocks/>
          </p:cNvCxnSpPr>
          <p:nvPr/>
        </p:nvCxnSpPr>
        <p:spPr>
          <a:xfrm flipH="1">
            <a:off x="9775185" y="2088079"/>
            <a:ext cx="2330548" cy="99785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56B1A090-868C-4C1E-A726-CB3390C4FED5}"/>
              </a:ext>
            </a:extLst>
          </p:cNvPr>
          <p:cNvGrpSpPr/>
          <p:nvPr/>
        </p:nvGrpSpPr>
        <p:grpSpPr>
          <a:xfrm>
            <a:off x="242713" y="3390900"/>
            <a:ext cx="5555649" cy="3467100"/>
            <a:chOff x="242713" y="3390900"/>
            <a:chExt cx="5555649" cy="3467100"/>
          </a:xfrm>
        </p:grpSpPr>
        <p:pic>
          <p:nvPicPr>
            <p:cNvPr id="17" name="Picture 16" descr="Nuoc ngap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713" y="3390900"/>
              <a:ext cx="5555649" cy="34670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F9EB703-4DAC-40A1-A901-A6842869E0F1}"/>
                </a:ext>
              </a:extLst>
            </p:cNvPr>
            <p:cNvSpPr/>
            <p:nvPr/>
          </p:nvSpPr>
          <p:spPr>
            <a:xfrm>
              <a:off x="2481943" y="6290841"/>
              <a:ext cx="2223407" cy="56715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NGẬP LỤT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D90DB3F-9F52-487C-8172-0BE17E15E56F}"/>
              </a:ext>
            </a:extLst>
          </p:cNvPr>
          <p:cNvGrpSpPr/>
          <p:nvPr/>
        </p:nvGrpSpPr>
        <p:grpSpPr>
          <a:xfrm>
            <a:off x="6156976" y="3379719"/>
            <a:ext cx="5455251" cy="3259738"/>
            <a:chOff x="6550701" y="3496662"/>
            <a:chExt cx="5455251" cy="3259738"/>
          </a:xfrm>
        </p:grpSpPr>
        <p:pic>
          <p:nvPicPr>
            <p:cNvPr id="59459" name="Picture 67" descr="La Nina có thể gây khô hạn. 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0701" y="3496662"/>
              <a:ext cx="5455251" cy="3259738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91FBB7A-AABC-4968-8CCD-A54CF61B542B}"/>
                </a:ext>
              </a:extLst>
            </p:cNvPr>
            <p:cNvSpPr/>
            <p:nvPr/>
          </p:nvSpPr>
          <p:spPr>
            <a:xfrm>
              <a:off x="7858261" y="6189241"/>
              <a:ext cx="2223407" cy="56715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HẠN HÁN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1724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9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9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9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9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9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9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9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9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9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10" grpId="0" animBg="1"/>
      <p:bldP spid="59411" grpId="0" animBg="1"/>
      <p:bldP spid="59412" grpId="0" animBg="1"/>
      <p:bldP spid="59416" grpId="0" animBg="1"/>
      <p:bldP spid="59420" grpId="0" animBg="1"/>
      <p:bldP spid="59421" grpId="0"/>
      <p:bldP spid="59422" grpId="0" animBg="1"/>
      <p:bldP spid="59423" grpId="0" animBg="1"/>
      <p:bldP spid="59449" grpId="0"/>
      <p:bldP spid="59451" grpId="0"/>
      <p:bldP spid="2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3" y="0"/>
            <a:ext cx="119584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078" name="Text Box 6"/>
          <p:cNvSpPr txBox="1">
            <a:spLocks noChangeArrowheads="1"/>
          </p:cNvSpPr>
          <p:nvPr/>
        </p:nvSpPr>
        <p:spPr bwMode="auto">
          <a:xfrm>
            <a:off x="1607161" y="1219200"/>
            <a:ext cx="886918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Bạn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có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biết</a:t>
            </a:r>
            <a:endParaRPr kumimoji="0" lang="en-US" alt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Các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nhóm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đã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được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phân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công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tìm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hiểu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trước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nội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dung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lên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trình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bày</a:t>
            </a:r>
            <a:endParaRPr kumimoji="0" lang="en-US" altLang="vi-VN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+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Tổ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1,2: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các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địa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phương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hay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bị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ngập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lụt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ở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Việt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Nam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+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Tổ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3,4: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các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địa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phương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hay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bị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hạn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hán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ở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Việt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Nam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624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30629" y="381000"/>
            <a:ext cx="6141304" cy="3373602"/>
            <a:chOff x="1371" y="480"/>
            <a:chExt cx="3171" cy="2068"/>
          </a:xfrm>
        </p:grpSpPr>
        <p:pic>
          <p:nvPicPr>
            <p:cNvPr id="23562" name="Picture 10" descr="23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536" y="480"/>
              <a:ext cx="2959" cy="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563" name="Text Box 11"/>
            <p:cNvSpPr txBox="1">
              <a:spLocks noChangeArrowheads="1"/>
            </p:cNvSpPr>
            <p:nvPr/>
          </p:nvSpPr>
          <p:spPr bwMode="auto">
            <a:xfrm>
              <a:off x="1371" y="2265"/>
              <a:ext cx="3171" cy="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Nước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lũ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dâng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cao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  ở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Quảng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Bình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</p:grpSp>
      <p:pic>
        <p:nvPicPr>
          <p:cNvPr id="23556" name="Picture 12" descr="an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186" y="3754602"/>
            <a:ext cx="5769499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13" descr="lu-quet trôi duo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5363" y="350925"/>
            <a:ext cx="5730721" cy="2921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8" name="Rectangle 14"/>
          <p:cNvSpPr>
            <a:spLocks noChangeArrowheads="1"/>
          </p:cNvSpPr>
          <p:nvPr/>
        </p:nvSpPr>
        <p:spPr bwMode="auto">
          <a:xfrm>
            <a:off x="6400800" y="3272136"/>
            <a:ext cx="449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tỉnh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Điện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Biên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  </a:t>
            </a:r>
          </a:p>
        </p:txBody>
      </p:sp>
      <p:sp>
        <p:nvSpPr>
          <p:cNvPr id="23559" name="Text Box 18"/>
          <p:cNvSpPr txBox="1">
            <a:spLocks noChangeArrowheads="1"/>
          </p:cNvSpPr>
          <p:nvPr/>
        </p:nvSpPr>
        <p:spPr bwMode="auto">
          <a:xfrm>
            <a:off x="2022662" y="6396336"/>
            <a:ext cx="399713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Ngập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lụt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tại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Nội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23560" name="Picture 20" descr="Lũ dữ nhấn chìm Quảng Bình, Hà Tĩnh, dân chuyển quan tài trong biển nướ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24599" y="3729335"/>
            <a:ext cx="5730721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1" name="Text Box 21"/>
          <p:cNvSpPr txBox="1">
            <a:spLocks noChangeArrowheads="1"/>
          </p:cNvSpPr>
          <p:nvPr/>
        </p:nvSpPr>
        <p:spPr bwMode="auto">
          <a:xfrm>
            <a:off x="6553200" y="6396336"/>
            <a:ext cx="40386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Ngập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tại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thành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phố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Tĩnh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3862388" y="-76200"/>
            <a:ext cx="6424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Ngập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lụt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ở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một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số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địa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phương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6319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Cảnh lũ lụt ở Quảng Trị, miền Trung Việt Nam. Ảnh ngày 18/10/2020.">
            <a:extLst>
              <a:ext uri="{FF2B5EF4-FFF2-40B4-BE49-F238E27FC236}">
                <a16:creationId xmlns:a16="http://schemas.microsoft.com/office/drawing/2014/main" id="{5CD3B920-951F-434B-8E9C-4CBD2359BA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6AEE7F-4080-44E7-B742-64F131FF7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6248400" cy="3697357"/>
          </a:xfrm>
          <a:prstGeom prst="rect">
            <a:avLst/>
          </a:prstGeom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62564D2F-A550-4C76-81B3-8B205666B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4" y="3697357"/>
            <a:ext cx="6343650" cy="316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Lực lượng chức năng tỉnh Quảng Trị hỗ trợ di dời người dân đến nơi an toàn.">
            <a:extLst>
              <a:ext uri="{FF2B5EF4-FFF2-40B4-BE49-F238E27FC236}">
                <a16:creationId xmlns:a16="http://schemas.microsoft.com/office/drawing/2014/main" id="{1154320D-5F0A-4968-94FA-C811540E3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1" y="0"/>
            <a:ext cx="5629276" cy="369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>
            <a:extLst>
              <a:ext uri="{FF2B5EF4-FFF2-40B4-BE49-F238E27FC236}">
                <a16:creationId xmlns:a16="http://schemas.microsoft.com/office/drawing/2014/main" id="{963EB486-6F57-439D-9268-9112EC104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0" y="3813314"/>
            <a:ext cx="5629275" cy="304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75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688766D-B59E-460A-96E5-33CEE10E0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3" name="bài hát vườn cây nhà bé">
            <a:hlinkClick r:id="" action="ppaction://media"/>
            <a:extLst>
              <a:ext uri="{FF2B5EF4-FFF2-40B4-BE49-F238E27FC236}">
                <a16:creationId xmlns:a16="http://schemas.microsoft.com/office/drawing/2014/main" id="{0A20EE0B-817B-4457-ABA7-D3A29B6905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36525"/>
            <a:ext cx="12192000" cy="672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686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>
            <a:extLst>
              <a:ext uri="{FF2B5EF4-FFF2-40B4-BE49-F238E27FC236}">
                <a16:creationId xmlns:a16="http://schemas.microsoft.com/office/drawing/2014/main" id="{AF55073A-B611-4E31-A0F2-7A1AD42FB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67" y="-1"/>
            <a:ext cx="6034295" cy="3670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3BAE330C-2489-41F1-AF6A-905936EE5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1049"/>
            <a:ext cx="6197462" cy="328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Chú thích ảnh">
            <a:extLst>
              <a:ext uri="{FF2B5EF4-FFF2-40B4-BE49-F238E27FC236}">
                <a16:creationId xmlns:a16="http://schemas.microsoft.com/office/drawing/2014/main" id="{A198422F-C57B-4F3B-87C7-EBF7C24ED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532" y="1"/>
            <a:ext cx="5747301" cy="382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Chú thích ảnh">
            <a:extLst>
              <a:ext uri="{FF2B5EF4-FFF2-40B4-BE49-F238E27FC236}">
                <a16:creationId xmlns:a16="http://schemas.microsoft.com/office/drawing/2014/main" id="{1C19F3B3-9092-45CC-8317-0885DBC63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532" y="3670852"/>
            <a:ext cx="5747302" cy="3187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572BFD7-5F9F-4E4E-ACB2-644415CD7CDD}"/>
              </a:ext>
            </a:extLst>
          </p:cNvPr>
          <p:cNvSpPr/>
          <p:nvPr/>
        </p:nvSpPr>
        <p:spPr>
          <a:xfrm>
            <a:off x="2481943" y="6290841"/>
            <a:ext cx="6638306" cy="5671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HẠN HÁN Ở BÌNH THUẬN</a:t>
            </a:r>
          </a:p>
        </p:txBody>
      </p:sp>
    </p:spTree>
    <p:extLst>
      <p:ext uri="{BB962C8B-B14F-4D97-AF65-F5344CB8AC3E}">
        <p14:creationId xmlns:p14="http://schemas.microsoft.com/office/powerpoint/2010/main" val="338133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2" name="Line 52"/>
          <p:cNvSpPr>
            <a:spLocks noChangeShapeType="1"/>
          </p:cNvSpPr>
          <p:nvPr/>
        </p:nvSpPr>
        <p:spPr bwMode="auto">
          <a:xfrm>
            <a:off x="5994376" y="3806137"/>
            <a:ext cx="0" cy="5270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973" name="Line 53"/>
          <p:cNvSpPr>
            <a:spLocks noChangeShapeType="1"/>
          </p:cNvSpPr>
          <p:nvPr/>
        </p:nvSpPr>
        <p:spPr bwMode="auto">
          <a:xfrm>
            <a:off x="5573504" y="5037138"/>
            <a:ext cx="0" cy="7540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974" name="Line 54"/>
          <p:cNvSpPr>
            <a:spLocks noChangeShapeType="1"/>
          </p:cNvSpPr>
          <p:nvPr/>
        </p:nvSpPr>
        <p:spPr bwMode="auto">
          <a:xfrm>
            <a:off x="5509594" y="3744119"/>
            <a:ext cx="0" cy="7540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975" name="Line 55"/>
          <p:cNvSpPr>
            <a:spLocks noChangeShapeType="1"/>
          </p:cNvSpPr>
          <p:nvPr/>
        </p:nvSpPr>
        <p:spPr bwMode="auto">
          <a:xfrm rot="10800000">
            <a:off x="3657601" y="5999164"/>
            <a:ext cx="855663" cy="2063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976" name="Line 56"/>
          <p:cNvSpPr>
            <a:spLocks noChangeShapeType="1"/>
          </p:cNvSpPr>
          <p:nvPr/>
        </p:nvSpPr>
        <p:spPr bwMode="auto">
          <a:xfrm rot="10800000" flipV="1">
            <a:off x="6364288" y="5943601"/>
            <a:ext cx="874712" cy="158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511" name="Text Box 57"/>
          <p:cNvSpPr txBox="1">
            <a:spLocks noChangeArrowheads="1"/>
          </p:cNvSpPr>
          <p:nvPr/>
        </p:nvSpPr>
        <p:spPr bwMode="auto">
          <a:xfrm>
            <a:off x="4495800" y="5791201"/>
            <a:ext cx="1822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Dòng chảy ngầm</a:t>
            </a:r>
          </a:p>
        </p:txBody>
      </p:sp>
      <p:sp>
        <p:nvSpPr>
          <p:cNvPr id="21512" name="Text Box 58"/>
          <p:cNvSpPr txBox="1">
            <a:spLocks noChangeArrowheads="1"/>
          </p:cNvSpPr>
          <p:nvPr/>
        </p:nvSpPr>
        <p:spPr bwMode="auto">
          <a:xfrm>
            <a:off x="1676401" y="5670550"/>
            <a:ext cx="2219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Sông suối…</a:t>
            </a:r>
          </a:p>
        </p:txBody>
      </p:sp>
      <p:cxnSp>
        <p:nvCxnSpPr>
          <p:cNvPr id="21513" name="AutoShape 118"/>
          <p:cNvCxnSpPr>
            <a:cxnSpLocks noChangeShapeType="1"/>
          </p:cNvCxnSpPr>
          <p:nvPr/>
        </p:nvCxnSpPr>
        <p:spPr bwMode="auto">
          <a:xfrm>
            <a:off x="3688504" y="4886325"/>
            <a:ext cx="4113213" cy="539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514" name="Arc 119"/>
          <p:cNvSpPr>
            <a:spLocks/>
          </p:cNvSpPr>
          <p:nvPr/>
        </p:nvSpPr>
        <p:spPr bwMode="auto">
          <a:xfrm rot="14054781" flipV="1">
            <a:off x="4374148" y="2974975"/>
            <a:ext cx="2398713" cy="3316288"/>
          </a:xfrm>
          <a:custGeom>
            <a:avLst/>
            <a:gdLst>
              <a:gd name="T0" fmla="*/ 2147483647 w 21600"/>
              <a:gd name="T1" fmla="*/ 0 h 25634"/>
              <a:gd name="T2" fmla="*/ 2147483647 w 21600"/>
              <a:gd name="T3" fmla="*/ 2147483647 h 25634"/>
              <a:gd name="T4" fmla="*/ 0 w 21600"/>
              <a:gd name="T5" fmla="*/ 2147483647 h 25634"/>
              <a:gd name="T6" fmla="*/ 0 60000 65536"/>
              <a:gd name="T7" fmla="*/ 0 60000 65536"/>
              <a:gd name="T8" fmla="*/ 0 60000 65536"/>
              <a:gd name="T9" fmla="*/ 0 w 21600"/>
              <a:gd name="T10" fmla="*/ 0 h 25634"/>
              <a:gd name="T11" fmla="*/ 21600 w 21600"/>
              <a:gd name="T12" fmla="*/ 25634 h 2563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5634" fill="none" extrusionOk="0">
                <a:moveTo>
                  <a:pt x="830" y="-1"/>
                </a:moveTo>
                <a:cubicBezTo>
                  <a:pt x="12427" y="445"/>
                  <a:pt x="21600" y="9977"/>
                  <a:pt x="21600" y="21584"/>
                </a:cubicBezTo>
                <a:cubicBezTo>
                  <a:pt x="21600" y="22943"/>
                  <a:pt x="21471" y="24299"/>
                  <a:pt x="21216" y="25633"/>
                </a:cubicBezTo>
              </a:path>
              <a:path w="21600" h="25634" stroke="0" extrusionOk="0">
                <a:moveTo>
                  <a:pt x="830" y="-1"/>
                </a:moveTo>
                <a:cubicBezTo>
                  <a:pt x="12427" y="445"/>
                  <a:pt x="21600" y="9977"/>
                  <a:pt x="21600" y="21584"/>
                </a:cubicBezTo>
                <a:cubicBezTo>
                  <a:pt x="21600" y="22943"/>
                  <a:pt x="21471" y="24299"/>
                  <a:pt x="21216" y="25633"/>
                </a:cubicBezTo>
                <a:lnTo>
                  <a:pt x="0" y="21584"/>
                </a:lnTo>
                <a:lnTo>
                  <a:pt x="830" y="-1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515" name="Picture 1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239" y="4719639"/>
            <a:ext cx="161925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Picture 12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364" y="4416426"/>
            <a:ext cx="204787" cy="16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1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248151"/>
            <a:ext cx="323850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Picture 1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77532">
            <a:off x="4969721" y="3924302"/>
            <a:ext cx="223837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9" name="Picture 12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75" y="4672013"/>
            <a:ext cx="222250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0" name="Picture 1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51" y="4675189"/>
            <a:ext cx="322263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1" name="Picture 13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202" y="2604295"/>
            <a:ext cx="819150" cy="141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2" name="Picture 13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983" y="3261519"/>
            <a:ext cx="369887" cy="63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3" name="Picture 138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374" y="2555875"/>
            <a:ext cx="496887" cy="141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4" name="Picture 13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008" y="2935804"/>
            <a:ext cx="369888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5" name="Picture 140" descr="may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456" y="119084"/>
            <a:ext cx="4707835" cy="141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6" name="Text Box 142"/>
          <p:cNvSpPr txBox="1">
            <a:spLocks noChangeArrowheads="1"/>
          </p:cNvSpPr>
          <p:nvPr/>
        </p:nvSpPr>
        <p:spPr bwMode="auto">
          <a:xfrm>
            <a:off x="5579717" y="302091"/>
            <a:ext cx="1144588" cy="4984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Mưa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</a:p>
        </p:txBody>
      </p:sp>
      <p:cxnSp>
        <p:nvCxnSpPr>
          <p:cNvPr id="81950" name="AutoShape 144"/>
          <p:cNvCxnSpPr>
            <a:cxnSpLocks noChangeShapeType="1"/>
          </p:cNvCxnSpPr>
          <p:nvPr/>
        </p:nvCxnSpPr>
        <p:spPr bwMode="auto">
          <a:xfrm flipH="1">
            <a:off x="5404565" y="1473110"/>
            <a:ext cx="228600" cy="609600"/>
          </a:xfrm>
          <a:prstGeom prst="straightConnector1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51" name="AutoShape 145"/>
          <p:cNvCxnSpPr>
            <a:cxnSpLocks noChangeShapeType="1"/>
          </p:cNvCxnSpPr>
          <p:nvPr/>
        </p:nvCxnSpPr>
        <p:spPr bwMode="auto">
          <a:xfrm flipH="1">
            <a:off x="5643470" y="1520889"/>
            <a:ext cx="304800" cy="990600"/>
          </a:xfrm>
          <a:prstGeom prst="straightConnector1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52" name="AutoShape 146"/>
          <p:cNvCxnSpPr>
            <a:cxnSpLocks noChangeShapeType="1"/>
          </p:cNvCxnSpPr>
          <p:nvPr/>
        </p:nvCxnSpPr>
        <p:spPr bwMode="auto">
          <a:xfrm flipH="1">
            <a:off x="5709090" y="1565338"/>
            <a:ext cx="425450" cy="1600200"/>
          </a:xfrm>
          <a:prstGeom prst="straightConnector1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53" name="AutoShape 147"/>
          <p:cNvCxnSpPr>
            <a:cxnSpLocks noChangeShapeType="1"/>
          </p:cNvCxnSpPr>
          <p:nvPr/>
        </p:nvCxnSpPr>
        <p:spPr bwMode="auto">
          <a:xfrm flipH="1">
            <a:off x="6041651" y="1341782"/>
            <a:ext cx="457200" cy="1592263"/>
          </a:xfrm>
          <a:prstGeom prst="straightConnector1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54" name="AutoShape 148"/>
          <p:cNvCxnSpPr>
            <a:cxnSpLocks noChangeShapeType="1"/>
          </p:cNvCxnSpPr>
          <p:nvPr/>
        </p:nvCxnSpPr>
        <p:spPr bwMode="auto">
          <a:xfrm flipH="1">
            <a:off x="6634436" y="1432847"/>
            <a:ext cx="185737" cy="798513"/>
          </a:xfrm>
          <a:prstGeom prst="straightConnector1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55" name="AutoShape 149"/>
          <p:cNvCxnSpPr>
            <a:cxnSpLocks noChangeShapeType="1"/>
          </p:cNvCxnSpPr>
          <p:nvPr/>
        </p:nvCxnSpPr>
        <p:spPr bwMode="auto">
          <a:xfrm flipH="1">
            <a:off x="6972024" y="1292233"/>
            <a:ext cx="152400" cy="609600"/>
          </a:xfrm>
          <a:prstGeom prst="straightConnector1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56" name="AutoShape 150"/>
          <p:cNvCxnSpPr>
            <a:cxnSpLocks noChangeShapeType="1"/>
          </p:cNvCxnSpPr>
          <p:nvPr/>
        </p:nvCxnSpPr>
        <p:spPr bwMode="auto">
          <a:xfrm flipH="1">
            <a:off x="5086540" y="1439864"/>
            <a:ext cx="304800" cy="914400"/>
          </a:xfrm>
          <a:prstGeom prst="straightConnector1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57" name="AutoShape 151"/>
          <p:cNvCxnSpPr>
            <a:cxnSpLocks noChangeShapeType="1"/>
          </p:cNvCxnSpPr>
          <p:nvPr/>
        </p:nvCxnSpPr>
        <p:spPr bwMode="auto">
          <a:xfrm flipH="1">
            <a:off x="4537400" y="1295797"/>
            <a:ext cx="574675" cy="1765300"/>
          </a:xfrm>
          <a:prstGeom prst="straightConnector1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58" name="AutoShape 152"/>
          <p:cNvCxnSpPr>
            <a:cxnSpLocks noChangeShapeType="1"/>
          </p:cNvCxnSpPr>
          <p:nvPr/>
        </p:nvCxnSpPr>
        <p:spPr bwMode="auto">
          <a:xfrm>
            <a:off x="6613525" y="3729039"/>
            <a:ext cx="25400" cy="4222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536" name="Text Box 153"/>
          <p:cNvSpPr txBox="1">
            <a:spLocks noChangeArrowheads="1"/>
          </p:cNvSpPr>
          <p:nvPr/>
        </p:nvSpPr>
        <p:spPr bwMode="auto">
          <a:xfrm>
            <a:off x="7181712" y="1611443"/>
            <a:ext cx="850900" cy="6175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Rơi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xuống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cxnSp>
        <p:nvCxnSpPr>
          <p:cNvPr id="81960" name="AutoShape 154"/>
          <p:cNvCxnSpPr>
            <a:cxnSpLocks noChangeShapeType="1"/>
          </p:cNvCxnSpPr>
          <p:nvPr/>
        </p:nvCxnSpPr>
        <p:spPr bwMode="auto">
          <a:xfrm>
            <a:off x="4619625" y="3729039"/>
            <a:ext cx="0" cy="4222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538" name="Text Box 162"/>
          <p:cNvSpPr txBox="1">
            <a:spLocks noChangeArrowheads="1"/>
          </p:cNvSpPr>
          <p:nvPr/>
        </p:nvSpPr>
        <p:spPr bwMode="auto">
          <a:xfrm>
            <a:off x="2473779" y="2241155"/>
            <a:ext cx="1438275" cy="754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Lượng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chảy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0,6m</a:t>
            </a:r>
            <a:r>
              <a:rPr kumimoji="0" lang="en-US" alt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3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/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giây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539" name="Text Box 164"/>
          <p:cNvSpPr txBox="1">
            <a:spLocks noChangeArrowheads="1"/>
          </p:cNvSpPr>
          <p:nvPr/>
        </p:nvSpPr>
        <p:spPr bwMode="auto">
          <a:xfrm>
            <a:off x="6691313" y="4676775"/>
            <a:ext cx="2667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</a:t>
            </a:r>
            <a:endParaRPr kumimoji="0" lang="en-US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1979" name="Line 59"/>
          <p:cNvSpPr>
            <a:spLocks noChangeShapeType="1"/>
          </p:cNvSpPr>
          <p:nvPr/>
        </p:nvSpPr>
        <p:spPr bwMode="auto">
          <a:xfrm>
            <a:off x="6951457" y="4015582"/>
            <a:ext cx="0" cy="4540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541" name="Rectangle 65"/>
          <p:cNvSpPr>
            <a:spLocks noChangeArrowheads="1"/>
          </p:cNvSpPr>
          <p:nvPr/>
        </p:nvSpPr>
        <p:spPr bwMode="auto">
          <a:xfrm>
            <a:off x="4631013" y="4398168"/>
            <a:ext cx="1976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Thấm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xuống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đất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1989" name="Text Box 69"/>
          <p:cNvSpPr txBox="1">
            <a:spLocks noChangeArrowheads="1"/>
          </p:cNvSpPr>
          <p:nvPr/>
        </p:nvSpPr>
        <p:spPr bwMode="auto">
          <a:xfrm>
            <a:off x="1981200" y="6248401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Mưa</a:t>
            </a:r>
          </a:p>
        </p:txBody>
      </p:sp>
      <p:sp>
        <p:nvSpPr>
          <p:cNvPr id="81990" name="Line 70"/>
          <p:cNvSpPr>
            <a:spLocks noChangeShapeType="1"/>
          </p:cNvSpPr>
          <p:nvPr/>
        </p:nvSpPr>
        <p:spPr bwMode="auto">
          <a:xfrm>
            <a:off x="2971800" y="6553200"/>
            <a:ext cx="4572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991" name="Line 71"/>
          <p:cNvSpPr>
            <a:spLocks noChangeShapeType="1"/>
          </p:cNvSpPr>
          <p:nvPr/>
        </p:nvSpPr>
        <p:spPr bwMode="auto">
          <a:xfrm>
            <a:off x="6248400" y="6553200"/>
            <a:ext cx="6096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993" name="Rectangle 73"/>
          <p:cNvSpPr>
            <a:spLocks noChangeArrowheads="1"/>
          </p:cNvSpPr>
          <p:nvPr/>
        </p:nvSpPr>
        <p:spPr bwMode="auto">
          <a:xfrm>
            <a:off x="3689351" y="6202363"/>
            <a:ext cx="25130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Thấm xuống đất</a:t>
            </a:r>
          </a:p>
        </p:txBody>
      </p:sp>
      <p:sp>
        <p:nvSpPr>
          <p:cNvPr id="81994" name="Rectangle 74"/>
          <p:cNvSpPr>
            <a:spLocks noChangeArrowheads="1"/>
          </p:cNvSpPr>
          <p:nvPr/>
        </p:nvSpPr>
        <p:spPr bwMode="auto">
          <a:xfrm>
            <a:off x="6837364" y="6202363"/>
            <a:ext cx="26114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Dòng chảy ngầm</a:t>
            </a:r>
          </a:p>
        </p:txBody>
      </p:sp>
    </p:spTree>
    <p:extLst>
      <p:ext uri="{BB962C8B-B14F-4D97-AF65-F5344CB8AC3E}">
        <p14:creationId xmlns:p14="http://schemas.microsoft.com/office/powerpoint/2010/main" val="4231426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1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81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81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81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81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1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81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81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81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8" presetClass="entr" presetSubtype="1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81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1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81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1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81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1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81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8" presetClass="entr" presetSubtype="1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81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12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81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8" presetClass="entr" presetSubtype="1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500"/>
                                        <p:tgtEl>
                                          <p:spTgt spid="81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1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1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8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500"/>
                                        <p:tgtEl>
                                          <p:spTgt spid="8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500"/>
                                        <p:tgtEl>
                                          <p:spTgt spid="8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2" dur="500"/>
                                        <p:tgtEl>
                                          <p:spTgt spid="8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9" grpId="0"/>
      <p:bldP spid="81993" grpId="0"/>
      <p:bldP spid="8199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6978" name="Group 2">
            <a:extLst>
              <a:ext uri="{FF2B5EF4-FFF2-40B4-BE49-F238E27FC236}">
                <a16:creationId xmlns:a16="http://schemas.microsoft.com/office/drawing/2014/main" id="{77E4F9E3-6156-4ABB-A614-3E4AF665AD01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561666" y="3363220"/>
          <a:ext cx="11334627" cy="3306763"/>
        </p:xfrm>
        <a:graphic>
          <a:graphicData uri="http://schemas.openxmlformats.org/drawingml/2006/table">
            <a:tbl>
              <a:tblPr/>
              <a:tblGrid>
                <a:gridCol w="3351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4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48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5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8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9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173" name="Text Box 28">
            <a:extLst>
              <a:ext uri="{FF2B5EF4-FFF2-40B4-BE49-F238E27FC236}">
                <a16:creationId xmlns:a16="http://schemas.microsoft.com/office/drawing/2014/main" id="{54274158-FC34-410E-B7CD-AD45F1B0B4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506" y="3548897"/>
            <a:ext cx="271365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Đặc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điểm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74" name="Text Box 29">
            <a:extLst>
              <a:ext uri="{FF2B5EF4-FFF2-40B4-BE49-F238E27FC236}">
                <a16:creationId xmlns:a16="http://schemas.microsoft.com/office/drawing/2014/main" id="{088F7901-F4AA-4B5F-91CC-30493B8B8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4219" y="3534134"/>
            <a:ext cx="2895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Khu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vực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A(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có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rừng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</p:txBody>
      </p:sp>
      <p:sp>
        <p:nvSpPr>
          <p:cNvPr id="6175" name="Text Box 30">
            <a:extLst>
              <a:ext uri="{FF2B5EF4-FFF2-40B4-BE49-F238E27FC236}">
                <a16:creationId xmlns:a16="http://schemas.microsoft.com/office/drawing/2014/main" id="{A012AB7D-A33C-4741-96DB-A50F3496F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232" y="3548897"/>
            <a:ext cx="27400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Khu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vực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B (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Đồi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trọc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</p:txBody>
      </p:sp>
      <p:sp>
        <p:nvSpPr>
          <p:cNvPr id="127007" name="Text Box 31">
            <a:extLst>
              <a:ext uri="{FF2B5EF4-FFF2-40B4-BE49-F238E27FC236}">
                <a16:creationId xmlns:a16="http://schemas.microsoft.com/office/drawing/2014/main" id="{8FA7B76D-8BCB-4465-BDC3-471343CB41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9495" y="4109530"/>
            <a:ext cx="361570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Có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nhiều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cây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phân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nhiều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tầng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78" name="Text Box 29">
            <a:extLst>
              <a:ext uri="{FF2B5EF4-FFF2-40B4-BE49-F238E27FC236}">
                <a16:creationId xmlns:a16="http://schemas.microsoft.com/office/drawing/2014/main" id="{CB1F9B0D-80D6-4890-A533-808EB62719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8334" y="1162735"/>
            <a:ext cx="893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(A)</a:t>
            </a:r>
          </a:p>
        </p:txBody>
      </p:sp>
      <p:sp>
        <p:nvSpPr>
          <p:cNvPr id="6179" name="AutoShape 2" descr="Image result for rá»«ng xanh Äáº¹p">
            <a:extLst>
              <a:ext uri="{FF2B5EF4-FFF2-40B4-BE49-F238E27FC236}">
                <a16:creationId xmlns:a16="http://schemas.microsoft.com/office/drawing/2014/main" id="{35E18CF0-6DD5-4CF5-A43F-2BFB38C4A1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04975" y="-2127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+mn-cs"/>
            </a:endParaRPr>
          </a:p>
        </p:txBody>
      </p:sp>
      <p:sp>
        <p:nvSpPr>
          <p:cNvPr id="6181" name="Text Box 30">
            <a:extLst>
              <a:ext uri="{FF2B5EF4-FFF2-40B4-BE49-F238E27FC236}">
                <a16:creationId xmlns:a16="http://schemas.microsoft.com/office/drawing/2014/main" id="{D1FE3458-DE09-4FCD-8775-8C917846B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1" y="1066800"/>
            <a:ext cx="917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(B)</a:t>
            </a:r>
          </a:p>
        </p:txBody>
      </p:sp>
      <p:sp>
        <p:nvSpPr>
          <p:cNvPr id="6182" name="Text Box 31">
            <a:extLst>
              <a:ext uri="{FF2B5EF4-FFF2-40B4-BE49-F238E27FC236}">
                <a16:creationId xmlns:a16="http://schemas.microsoft.com/office/drawing/2014/main" id="{4D5196FF-C87D-41ED-BC11-77CB61915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388" y="4173599"/>
            <a:ext cx="2562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Sự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phân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bố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của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cây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" name="Text Box 31">
            <a:extLst>
              <a:ext uri="{FF2B5EF4-FFF2-40B4-BE49-F238E27FC236}">
                <a16:creationId xmlns:a16="http://schemas.microsoft.com/office/drawing/2014/main" id="{D3BC7B3F-7FCA-4E6B-BE12-904B1AF83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4135439"/>
            <a:ext cx="25622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Chỉ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có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cây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bụi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nhỏ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84" name="Text Box 31">
            <a:extLst>
              <a:ext uri="{FF2B5EF4-FFF2-40B4-BE49-F238E27FC236}">
                <a16:creationId xmlns:a16="http://schemas.microsoft.com/office/drawing/2014/main" id="{CD2E5712-637C-449D-A759-20CBA9A29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666" y="4781770"/>
            <a:ext cx="2057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Lượng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chảy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" name="Text Box 31">
            <a:extLst>
              <a:ext uri="{FF2B5EF4-FFF2-40B4-BE49-F238E27FC236}">
                <a16:creationId xmlns:a16="http://schemas.microsoft.com/office/drawing/2014/main" id="{BE59F62D-3865-40A6-8F8F-3791286F4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4984" y="4742895"/>
            <a:ext cx="2057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0,6 m</a:t>
            </a:r>
            <a:r>
              <a:rPr kumimoji="0" lang="en-US" altLang="en-US" sz="1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/s</a:t>
            </a:r>
          </a:p>
        </p:txBody>
      </p:sp>
      <p:sp>
        <p:nvSpPr>
          <p:cNvPr id="29" name="Text Box 31">
            <a:extLst>
              <a:ext uri="{FF2B5EF4-FFF2-40B4-BE49-F238E27FC236}">
                <a16:creationId xmlns:a16="http://schemas.microsoft.com/office/drawing/2014/main" id="{FD7F21F1-D4DC-468F-948D-6FC582DA0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4800600"/>
            <a:ext cx="2057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21 m</a:t>
            </a:r>
            <a:r>
              <a:rPr kumimoji="0" lang="en-US" altLang="en-US" sz="18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/s</a:t>
            </a:r>
          </a:p>
        </p:txBody>
      </p:sp>
      <p:sp>
        <p:nvSpPr>
          <p:cNvPr id="6187" name="Text Box 31">
            <a:extLst>
              <a:ext uri="{FF2B5EF4-FFF2-40B4-BE49-F238E27FC236}">
                <a16:creationId xmlns:a16="http://schemas.microsoft.com/office/drawing/2014/main" id="{14569151-B37C-4B46-8392-BA0A52DD30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0939" y="5475211"/>
            <a:ext cx="35088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Khả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năng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giữ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đất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1" name="Text Box 31">
            <a:extLst>
              <a:ext uri="{FF2B5EF4-FFF2-40B4-BE49-F238E27FC236}">
                <a16:creationId xmlns:a16="http://schemas.microsoft.com/office/drawing/2014/main" id="{42876ED3-15CF-407D-82A5-795DEC1A9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2802" y="5435313"/>
            <a:ext cx="33923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Giữ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được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đất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(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ít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bị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xói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mòn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Text Box 31">
            <a:extLst>
              <a:ext uri="{FF2B5EF4-FFF2-40B4-BE49-F238E27FC236}">
                <a16:creationId xmlns:a16="http://schemas.microsoft.com/office/drawing/2014/main" id="{D1D3F1F2-EED4-4E0D-8183-4225B81EBA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5489883"/>
            <a:ext cx="394051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Giữ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được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ít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đất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đất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bị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xói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mòn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</p:txBody>
      </p:sp>
      <p:sp>
        <p:nvSpPr>
          <p:cNvPr id="35" name="Text Box 31">
            <a:extLst>
              <a:ext uri="{FF2B5EF4-FFF2-40B4-BE49-F238E27FC236}">
                <a16:creationId xmlns:a16="http://schemas.microsoft.com/office/drawing/2014/main" id="{2548255E-0ACA-498E-8357-21B4105AA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9075" y="6096000"/>
            <a:ext cx="29793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Giữ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được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ít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nước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92" name="AutoShape 50" descr="Image result for rá» cÃ¢y">
            <a:extLst>
              <a:ext uri="{FF2B5EF4-FFF2-40B4-BE49-F238E27FC236}">
                <a16:creationId xmlns:a16="http://schemas.microsoft.com/office/drawing/2014/main" id="{8FE7FCF9-03CF-42FC-B61E-EB29B695E40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04975" y="-2127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+mn-cs"/>
            </a:endParaRPr>
          </a:p>
        </p:txBody>
      </p:sp>
      <p:sp>
        <p:nvSpPr>
          <p:cNvPr id="6193" name="AutoShape 52" descr="Image result for rá» cÃ¢y">
            <a:extLst>
              <a:ext uri="{FF2B5EF4-FFF2-40B4-BE49-F238E27FC236}">
                <a16:creationId xmlns:a16="http://schemas.microsoft.com/office/drawing/2014/main" id="{041E6BAD-190E-442D-A09C-56DDA0BCEB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04975" y="-2127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+mn-cs"/>
            </a:endParaRPr>
          </a:p>
        </p:txBody>
      </p:sp>
      <p:sp>
        <p:nvSpPr>
          <p:cNvPr id="33" name="Text Box 31">
            <a:extLst>
              <a:ext uri="{FF2B5EF4-FFF2-40B4-BE49-F238E27FC236}">
                <a16:creationId xmlns:a16="http://schemas.microsoft.com/office/drawing/2014/main" id="{BAB3DD5A-612E-4B13-9967-505A9DDFD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3316" y="6159537"/>
            <a:ext cx="2771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Giữ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được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nước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6" name="Text Box 31">
            <a:extLst>
              <a:ext uri="{FF2B5EF4-FFF2-40B4-BE49-F238E27FC236}">
                <a16:creationId xmlns:a16="http://schemas.microsoft.com/office/drawing/2014/main" id="{6C90253E-506C-43FB-AFF7-3A7997209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034" y="6095317"/>
            <a:ext cx="27136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Khả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năng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giữ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nước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8F10BA6-2C39-4F91-BCC5-1F4247CD0A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451" y="5966928"/>
            <a:ext cx="3392399" cy="627476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EC916F7-24AF-4916-8448-BD19BB39D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9075" y="6003236"/>
            <a:ext cx="3822297" cy="627476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246E430-188A-4F34-85CD-BA4140D3EF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9238" y="6058564"/>
            <a:ext cx="3392399" cy="627476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grpSp>
        <p:nvGrpSpPr>
          <p:cNvPr id="38" name="Group 72">
            <a:extLst>
              <a:ext uri="{FF2B5EF4-FFF2-40B4-BE49-F238E27FC236}">
                <a16:creationId xmlns:a16="http://schemas.microsoft.com/office/drawing/2014/main" id="{46521C1D-5110-4056-9A3E-870F061E30A5}"/>
              </a:ext>
            </a:extLst>
          </p:cNvPr>
          <p:cNvGrpSpPr>
            <a:grpSpLocks/>
          </p:cNvGrpSpPr>
          <p:nvPr/>
        </p:nvGrpSpPr>
        <p:grpSpPr bwMode="auto">
          <a:xfrm>
            <a:off x="2390775" y="-35998"/>
            <a:ext cx="5534025" cy="3203220"/>
            <a:chOff x="162" y="994"/>
            <a:chExt cx="3486" cy="3030"/>
          </a:xfrm>
        </p:grpSpPr>
        <p:grpSp>
          <p:nvGrpSpPr>
            <p:cNvPr id="40" name="Group 116">
              <a:extLst>
                <a:ext uri="{FF2B5EF4-FFF2-40B4-BE49-F238E27FC236}">
                  <a16:creationId xmlns:a16="http://schemas.microsoft.com/office/drawing/2014/main" id="{48F59698-BDDB-4D29-B792-5A8E5B15E1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7" y="2636"/>
              <a:ext cx="2586" cy="1265"/>
              <a:chOff x="1560" y="12965"/>
              <a:chExt cx="8369" cy="3131"/>
            </a:xfrm>
          </p:grpSpPr>
          <p:grpSp>
            <p:nvGrpSpPr>
              <p:cNvPr id="96" name="Group 117">
                <a:extLst>
                  <a:ext uri="{FF2B5EF4-FFF2-40B4-BE49-F238E27FC236}">
                    <a16:creationId xmlns:a16="http://schemas.microsoft.com/office/drawing/2014/main" id="{0E248043-1846-4948-A3E5-5BA618627B5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60" y="13140"/>
                <a:ext cx="8369" cy="2956"/>
                <a:chOff x="1560" y="13140"/>
                <a:chExt cx="8369" cy="2956"/>
              </a:xfrm>
            </p:grpSpPr>
            <p:cxnSp>
              <p:nvCxnSpPr>
                <p:cNvPr id="98" name="AutoShape 118">
                  <a:extLst>
                    <a:ext uri="{FF2B5EF4-FFF2-40B4-BE49-F238E27FC236}">
                      <a16:creationId xmlns:a16="http://schemas.microsoft.com/office/drawing/2014/main" id="{66FB5406-5F43-4524-B1C2-4546B165228E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1560" y="14595"/>
                  <a:ext cx="8369" cy="30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99" name="Arc 119">
                  <a:extLst>
                    <a:ext uri="{FF2B5EF4-FFF2-40B4-BE49-F238E27FC236}">
                      <a16:creationId xmlns:a16="http://schemas.microsoft.com/office/drawing/2014/main" id="{B8F610F9-C40A-4D18-A500-97928CA664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4054781" flipV="1">
                  <a:off x="2491" y="12664"/>
                  <a:ext cx="2956" cy="3907"/>
                </a:xfrm>
                <a:custGeom>
                  <a:avLst/>
                  <a:gdLst>
                    <a:gd name="T0" fmla="*/ 0 w 21600"/>
                    <a:gd name="T1" fmla="*/ 0 h 25634"/>
                    <a:gd name="T2" fmla="*/ 0 w 21600"/>
                    <a:gd name="T3" fmla="*/ 0 h 25634"/>
                    <a:gd name="T4" fmla="*/ 0 w 21600"/>
                    <a:gd name="T5" fmla="*/ 0 h 25634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5634"/>
                    <a:gd name="T11" fmla="*/ 21600 w 21600"/>
                    <a:gd name="T12" fmla="*/ 25634 h 2563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5634" fill="none" extrusionOk="0">
                      <a:moveTo>
                        <a:pt x="830" y="-1"/>
                      </a:moveTo>
                      <a:cubicBezTo>
                        <a:pt x="12427" y="445"/>
                        <a:pt x="21600" y="9977"/>
                        <a:pt x="21600" y="21584"/>
                      </a:cubicBezTo>
                      <a:cubicBezTo>
                        <a:pt x="21600" y="22943"/>
                        <a:pt x="21471" y="24299"/>
                        <a:pt x="21216" y="25633"/>
                      </a:cubicBezTo>
                    </a:path>
                    <a:path w="21600" h="25634" stroke="0" extrusionOk="0">
                      <a:moveTo>
                        <a:pt x="830" y="-1"/>
                      </a:moveTo>
                      <a:cubicBezTo>
                        <a:pt x="12427" y="445"/>
                        <a:pt x="21600" y="9977"/>
                        <a:pt x="21600" y="21584"/>
                      </a:cubicBezTo>
                      <a:cubicBezTo>
                        <a:pt x="21600" y="22943"/>
                        <a:pt x="21471" y="24299"/>
                        <a:pt x="21216" y="25633"/>
                      </a:cubicBezTo>
                      <a:lnTo>
                        <a:pt x="0" y="21584"/>
                      </a:lnTo>
                      <a:lnTo>
                        <a:pt x="830" y="-1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rot="10800000" vert="eaVert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97" name="Arc 120">
                <a:extLst>
                  <a:ext uri="{FF2B5EF4-FFF2-40B4-BE49-F238E27FC236}">
                    <a16:creationId xmlns:a16="http://schemas.microsoft.com/office/drawing/2014/main" id="{F8470494-5B90-4558-B638-260ABC618350}"/>
                  </a:ext>
                </a:extLst>
              </p:cNvPr>
              <p:cNvSpPr>
                <a:spLocks/>
              </p:cNvSpPr>
              <p:nvPr/>
            </p:nvSpPr>
            <p:spPr bwMode="auto">
              <a:xfrm rot="14054781" flipV="1">
                <a:off x="6303" y="12795"/>
                <a:ext cx="2950" cy="3290"/>
              </a:xfrm>
              <a:custGeom>
                <a:avLst/>
                <a:gdLst>
                  <a:gd name="T0" fmla="*/ 0 w 21557"/>
                  <a:gd name="T1" fmla="*/ 0 h 21584"/>
                  <a:gd name="T2" fmla="*/ 0 w 21557"/>
                  <a:gd name="T3" fmla="*/ 0 h 21584"/>
                  <a:gd name="T4" fmla="*/ 0 w 21557"/>
                  <a:gd name="T5" fmla="*/ 0 h 21584"/>
                  <a:gd name="T6" fmla="*/ 0 60000 65536"/>
                  <a:gd name="T7" fmla="*/ 0 60000 65536"/>
                  <a:gd name="T8" fmla="*/ 0 60000 65536"/>
                  <a:gd name="T9" fmla="*/ 0 w 21557"/>
                  <a:gd name="T10" fmla="*/ 0 h 21584"/>
                  <a:gd name="T11" fmla="*/ 21557 w 21557"/>
                  <a:gd name="T12" fmla="*/ 21584 h 2158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557" h="21584" fill="none" extrusionOk="0">
                    <a:moveTo>
                      <a:pt x="830" y="-1"/>
                    </a:moveTo>
                    <a:cubicBezTo>
                      <a:pt x="11901" y="425"/>
                      <a:pt x="20856" y="9160"/>
                      <a:pt x="21556" y="20218"/>
                    </a:cubicBezTo>
                  </a:path>
                  <a:path w="21557" h="21584" stroke="0" extrusionOk="0">
                    <a:moveTo>
                      <a:pt x="830" y="-1"/>
                    </a:moveTo>
                    <a:cubicBezTo>
                      <a:pt x="11901" y="425"/>
                      <a:pt x="20856" y="9160"/>
                      <a:pt x="21556" y="20218"/>
                    </a:cubicBezTo>
                    <a:lnTo>
                      <a:pt x="0" y="21584"/>
                    </a:lnTo>
                    <a:lnTo>
                      <a:pt x="830" y="-1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10800000" vert="eaVert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41" name="Picture 121">
              <a:extLst>
                <a:ext uri="{FF2B5EF4-FFF2-40B4-BE49-F238E27FC236}">
                  <a16:creationId xmlns:a16="http://schemas.microsoft.com/office/drawing/2014/main" id="{618A51F7-F210-489C-9AE5-0B6AD1398B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6" y="2853"/>
              <a:ext cx="58" cy="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Picture 122">
              <a:extLst>
                <a:ext uri="{FF2B5EF4-FFF2-40B4-BE49-F238E27FC236}">
                  <a16:creationId xmlns:a16="http://schemas.microsoft.com/office/drawing/2014/main" id="{AF4F0EC3-F42B-42AC-B8FF-24E839E4B8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7" y="3117"/>
              <a:ext cx="60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" name="Picture 123">
              <a:extLst>
                <a:ext uri="{FF2B5EF4-FFF2-40B4-BE49-F238E27FC236}">
                  <a16:creationId xmlns:a16="http://schemas.microsoft.com/office/drawing/2014/main" id="{109654C8-97B5-44D8-BED5-5CA92FA914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3" y="2967"/>
              <a:ext cx="75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" name="Picture 124">
              <a:extLst>
                <a:ext uri="{FF2B5EF4-FFF2-40B4-BE49-F238E27FC236}">
                  <a16:creationId xmlns:a16="http://schemas.microsoft.com/office/drawing/2014/main" id="{FD860F80-A113-4F2D-A685-5B532B8BD1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3" y="2883"/>
              <a:ext cx="118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125">
              <a:extLst>
                <a:ext uri="{FF2B5EF4-FFF2-40B4-BE49-F238E27FC236}">
                  <a16:creationId xmlns:a16="http://schemas.microsoft.com/office/drawing/2014/main" id="{DF471A8F-AB6D-46D8-9555-E8B214782D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777532">
              <a:off x="1164" y="2967"/>
              <a:ext cx="82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Picture 126">
              <a:extLst>
                <a:ext uri="{FF2B5EF4-FFF2-40B4-BE49-F238E27FC236}">
                  <a16:creationId xmlns:a16="http://schemas.microsoft.com/office/drawing/2014/main" id="{15A9A480-737F-4D7C-9A27-863C1429FE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4" y="3094"/>
              <a:ext cx="81" cy="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" name="Picture 128">
              <a:extLst>
                <a:ext uri="{FF2B5EF4-FFF2-40B4-BE49-F238E27FC236}">
                  <a16:creationId xmlns:a16="http://schemas.microsoft.com/office/drawing/2014/main" id="{8788372D-27EC-46EF-A505-9C0B2F44D1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3" y="2967"/>
              <a:ext cx="117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" name="Picture 129">
              <a:extLst>
                <a:ext uri="{FF2B5EF4-FFF2-40B4-BE49-F238E27FC236}">
                  <a16:creationId xmlns:a16="http://schemas.microsoft.com/office/drawing/2014/main" id="{B1C814F5-1076-4E5A-9888-64CB06F5E3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3" y="2865"/>
              <a:ext cx="93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" name="Picture 130">
              <a:extLst>
                <a:ext uri="{FF2B5EF4-FFF2-40B4-BE49-F238E27FC236}">
                  <a16:creationId xmlns:a16="http://schemas.microsoft.com/office/drawing/2014/main" id="{58DDE9C5-4EF9-475E-AFCC-16AA502DBC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" y="3095"/>
              <a:ext cx="117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" name="Picture 131">
              <a:extLst>
                <a:ext uri="{FF2B5EF4-FFF2-40B4-BE49-F238E27FC236}">
                  <a16:creationId xmlns:a16="http://schemas.microsoft.com/office/drawing/2014/main" id="{8DDDA470-953C-4002-A0E6-DBAD5954F9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7" y="2826"/>
              <a:ext cx="61" cy="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" name="Picture 132">
              <a:extLst>
                <a:ext uri="{FF2B5EF4-FFF2-40B4-BE49-F238E27FC236}">
                  <a16:creationId xmlns:a16="http://schemas.microsoft.com/office/drawing/2014/main" id="{F8BAD364-3820-4500-90CF-A5F0BB1A85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8" y="2846"/>
              <a:ext cx="91" cy="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" name="Picture 133">
              <a:extLst>
                <a:ext uri="{FF2B5EF4-FFF2-40B4-BE49-F238E27FC236}">
                  <a16:creationId xmlns:a16="http://schemas.microsoft.com/office/drawing/2014/main" id="{45674C58-5574-46AD-817D-20805E4477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1" y="3011"/>
              <a:ext cx="76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" name="Picture 134">
              <a:extLst>
                <a:ext uri="{FF2B5EF4-FFF2-40B4-BE49-F238E27FC236}">
                  <a16:creationId xmlns:a16="http://schemas.microsoft.com/office/drawing/2014/main" id="{15AACE89-8558-4C11-8CA5-556F8E776A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4" y="3031"/>
              <a:ext cx="5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" name="Picture 135">
              <a:extLst>
                <a:ext uri="{FF2B5EF4-FFF2-40B4-BE49-F238E27FC236}">
                  <a16:creationId xmlns:a16="http://schemas.microsoft.com/office/drawing/2014/main" id="{A4E2D868-C0CD-41DA-890F-1B45BCC3F9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5" y="3117"/>
              <a:ext cx="58" cy="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" name="Picture 136">
              <a:extLst>
                <a:ext uri="{FF2B5EF4-FFF2-40B4-BE49-F238E27FC236}">
                  <a16:creationId xmlns:a16="http://schemas.microsoft.com/office/drawing/2014/main" id="{50CC3566-FE04-44A0-AC68-1C76325E3F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5" y="2223"/>
              <a:ext cx="298" cy="7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" name="Picture 137">
              <a:extLst>
                <a:ext uri="{FF2B5EF4-FFF2-40B4-BE49-F238E27FC236}">
                  <a16:creationId xmlns:a16="http://schemas.microsoft.com/office/drawing/2014/main" id="{A3D81835-D11B-4382-82E4-B35DBAC2E2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3" y="2568"/>
              <a:ext cx="134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7" name="Picture 138">
              <a:extLst>
                <a:ext uri="{FF2B5EF4-FFF2-40B4-BE49-F238E27FC236}">
                  <a16:creationId xmlns:a16="http://schemas.microsoft.com/office/drawing/2014/main" id="{FD5EEE23-033A-44A4-A03B-A92F237C72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2" y="2311"/>
              <a:ext cx="181" cy="7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" name="Picture 139">
              <a:extLst>
                <a:ext uri="{FF2B5EF4-FFF2-40B4-BE49-F238E27FC236}">
                  <a16:creationId xmlns:a16="http://schemas.microsoft.com/office/drawing/2014/main" id="{75CBCAC7-9733-4C3C-BD7D-D74510EB11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3" y="2496"/>
              <a:ext cx="135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9" name="Picture 140" descr="may">
              <a:extLst>
                <a:ext uri="{FF2B5EF4-FFF2-40B4-BE49-F238E27FC236}">
                  <a16:creationId xmlns:a16="http://schemas.microsoft.com/office/drawing/2014/main" id="{51C72520-F315-437B-AD07-22A88B140D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" y="994"/>
              <a:ext cx="1148" cy="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" name="Picture 141" descr="may">
              <a:extLst>
                <a:ext uri="{FF2B5EF4-FFF2-40B4-BE49-F238E27FC236}">
                  <a16:creationId xmlns:a16="http://schemas.microsoft.com/office/drawing/2014/main" id="{A7CEE1AA-B66A-4098-ADEB-E5FE73E687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23" y="1283"/>
              <a:ext cx="1149" cy="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Text Box 142">
              <a:extLst>
                <a:ext uri="{FF2B5EF4-FFF2-40B4-BE49-F238E27FC236}">
                  <a16:creationId xmlns:a16="http://schemas.microsoft.com/office/drawing/2014/main" id="{89370F02-D4BD-4A8C-BF24-C506086DC4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248"/>
              <a:ext cx="417" cy="24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Mưa </a:t>
              </a:r>
            </a:p>
          </p:txBody>
        </p:sp>
        <p:sp>
          <p:nvSpPr>
            <p:cNvPr id="62" name="Text Box 143">
              <a:extLst>
                <a:ext uri="{FF2B5EF4-FFF2-40B4-BE49-F238E27FC236}">
                  <a16:creationId xmlns:a16="http://schemas.microsoft.com/office/drawing/2014/main" id="{A5F7B21D-66A2-4D6E-801C-48FA3F72DE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1488"/>
              <a:ext cx="416" cy="24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Mưa </a:t>
              </a:r>
            </a:p>
          </p:txBody>
        </p:sp>
        <p:cxnSp>
          <p:nvCxnSpPr>
            <p:cNvPr id="63" name="AutoShape 144">
              <a:extLst>
                <a:ext uri="{FF2B5EF4-FFF2-40B4-BE49-F238E27FC236}">
                  <a16:creationId xmlns:a16="http://schemas.microsoft.com/office/drawing/2014/main" id="{6600D04D-3784-4733-BE80-AB71FD05F5D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104" y="1632"/>
              <a:ext cx="141" cy="61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4" name="AutoShape 145">
              <a:extLst>
                <a:ext uri="{FF2B5EF4-FFF2-40B4-BE49-F238E27FC236}">
                  <a16:creationId xmlns:a16="http://schemas.microsoft.com/office/drawing/2014/main" id="{BFE8572D-ABD2-45F7-8632-1EDC0C024DF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218" y="1680"/>
              <a:ext cx="131" cy="61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5" name="AutoShape 146">
              <a:extLst>
                <a:ext uri="{FF2B5EF4-FFF2-40B4-BE49-F238E27FC236}">
                  <a16:creationId xmlns:a16="http://schemas.microsoft.com/office/drawing/2014/main" id="{C80123B6-08A9-47B2-9057-C6AAC87263F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312" y="1632"/>
              <a:ext cx="176" cy="7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6" name="AutoShape 147">
              <a:extLst>
                <a:ext uri="{FF2B5EF4-FFF2-40B4-BE49-F238E27FC236}">
                  <a16:creationId xmlns:a16="http://schemas.microsoft.com/office/drawing/2014/main" id="{D6651C6A-BD76-41F0-8C6A-1FA4A878431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392" y="1536"/>
              <a:ext cx="240" cy="96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7" name="AutoShape 148">
              <a:extLst>
                <a:ext uri="{FF2B5EF4-FFF2-40B4-BE49-F238E27FC236}">
                  <a16:creationId xmlns:a16="http://schemas.microsoft.com/office/drawing/2014/main" id="{7CDC390F-FB9E-4A0C-AA09-12E592BC64A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584" y="1509"/>
              <a:ext cx="170" cy="79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8" name="AutoShape 149">
              <a:extLst>
                <a:ext uri="{FF2B5EF4-FFF2-40B4-BE49-F238E27FC236}">
                  <a16:creationId xmlns:a16="http://schemas.microsoft.com/office/drawing/2014/main" id="{DB275A15-F64A-4786-923C-1770AAE35E2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776" y="1337"/>
              <a:ext cx="130" cy="77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9" name="AutoShape 150">
              <a:extLst>
                <a:ext uri="{FF2B5EF4-FFF2-40B4-BE49-F238E27FC236}">
                  <a16:creationId xmlns:a16="http://schemas.microsoft.com/office/drawing/2014/main" id="{B29CFBFE-D0D1-40AC-8BE9-F929E7A42F2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008" y="1632"/>
              <a:ext cx="146" cy="66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0" name="AutoShape 151">
              <a:extLst>
                <a:ext uri="{FF2B5EF4-FFF2-40B4-BE49-F238E27FC236}">
                  <a16:creationId xmlns:a16="http://schemas.microsoft.com/office/drawing/2014/main" id="{8E650C9F-4595-41BD-A803-64D46C22965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864" y="1550"/>
              <a:ext cx="147" cy="70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" name="AutoShape 152">
              <a:extLst>
                <a:ext uri="{FF2B5EF4-FFF2-40B4-BE49-F238E27FC236}">
                  <a16:creationId xmlns:a16="http://schemas.microsoft.com/office/drawing/2014/main" id="{D8F2B421-1EE0-446B-8DF1-49BD986BCAA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826" y="2624"/>
              <a:ext cx="10" cy="21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2" name="Text Box 153">
              <a:extLst>
                <a:ext uri="{FF2B5EF4-FFF2-40B4-BE49-F238E27FC236}">
                  <a16:creationId xmlns:a16="http://schemas.microsoft.com/office/drawing/2014/main" id="{C3D91FB1-3FBB-4F15-96BA-6DDF7ED1C7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46" y="2568"/>
              <a:ext cx="309" cy="30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Rơi xuống</a:t>
              </a:r>
              <a:endPara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cxnSp>
          <p:nvCxnSpPr>
            <p:cNvPr id="73" name="AutoShape 154">
              <a:extLst>
                <a:ext uri="{FF2B5EF4-FFF2-40B4-BE49-F238E27FC236}">
                  <a16:creationId xmlns:a16="http://schemas.microsoft.com/office/drawing/2014/main" id="{8E3FED96-5ADD-4D81-801A-F62CF16E3F3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100" y="2624"/>
              <a:ext cx="0" cy="21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4" name="AutoShape 155">
              <a:extLst>
                <a:ext uri="{FF2B5EF4-FFF2-40B4-BE49-F238E27FC236}">
                  <a16:creationId xmlns:a16="http://schemas.microsoft.com/office/drawing/2014/main" id="{5C72D7FB-C644-46C2-9478-68D6140BB7F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160" y="1880"/>
              <a:ext cx="218" cy="85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5" name="AutoShape 156">
              <a:extLst>
                <a:ext uri="{FF2B5EF4-FFF2-40B4-BE49-F238E27FC236}">
                  <a16:creationId xmlns:a16="http://schemas.microsoft.com/office/drawing/2014/main" id="{7176B54D-5D83-468D-A2F0-D160FC4D7FB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304" y="1968"/>
              <a:ext cx="218" cy="92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6" name="AutoShape 157">
              <a:extLst>
                <a:ext uri="{FF2B5EF4-FFF2-40B4-BE49-F238E27FC236}">
                  <a16:creationId xmlns:a16="http://schemas.microsoft.com/office/drawing/2014/main" id="{AD41E210-9356-4404-9DF2-96D9DA81735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459" y="1843"/>
              <a:ext cx="229" cy="94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7" name="AutoShape 158">
              <a:extLst>
                <a:ext uri="{FF2B5EF4-FFF2-40B4-BE49-F238E27FC236}">
                  <a16:creationId xmlns:a16="http://schemas.microsoft.com/office/drawing/2014/main" id="{11B29579-7F3C-4F5A-BF80-0C254B06414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604" y="2035"/>
              <a:ext cx="180" cy="70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8" name="AutoShape 159">
              <a:extLst>
                <a:ext uri="{FF2B5EF4-FFF2-40B4-BE49-F238E27FC236}">
                  <a16:creationId xmlns:a16="http://schemas.microsoft.com/office/drawing/2014/main" id="{E6FB012C-E231-4C9E-AC8A-4FFDA91585E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768" y="1920"/>
              <a:ext cx="208" cy="77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9" name="AutoShape 160">
              <a:extLst>
                <a:ext uri="{FF2B5EF4-FFF2-40B4-BE49-F238E27FC236}">
                  <a16:creationId xmlns:a16="http://schemas.microsoft.com/office/drawing/2014/main" id="{95DB818A-166C-4BA3-B486-51DEFC9B184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900" y="1908"/>
              <a:ext cx="220" cy="82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0" name="AutoShape 161">
              <a:extLst>
                <a:ext uri="{FF2B5EF4-FFF2-40B4-BE49-F238E27FC236}">
                  <a16:creationId xmlns:a16="http://schemas.microsoft.com/office/drawing/2014/main" id="{689C50A4-DC98-45C9-9310-D3A8B6ADCA4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024" y="1788"/>
              <a:ext cx="252" cy="109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1" name="Text Box 162">
              <a:extLst>
                <a:ext uri="{FF2B5EF4-FFF2-40B4-BE49-F238E27FC236}">
                  <a16:creationId xmlns:a16="http://schemas.microsoft.com/office/drawing/2014/main" id="{C4D44A08-1499-4FA3-9478-E1F299D02F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5" y="2575"/>
              <a:ext cx="524" cy="3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Lượng chảy 0,6m</a:t>
              </a:r>
              <a:r>
                <a:rPr kumimoji="0" lang="en-US" altLang="en-US" sz="1000" b="0" i="0" u="none" strike="noStrike" kern="1200" cap="none" spc="0" normalizeH="0" baseline="3000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3</a:t>
              </a: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/giây</a:t>
              </a:r>
              <a:endPara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82" name="Text Box 163">
              <a:extLst>
                <a:ext uri="{FF2B5EF4-FFF2-40B4-BE49-F238E27FC236}">
                  <a16:creationId xmlns:a16="http://schemas.microsoft.com/office/drawing/2014/main" id="{92FFA57B-F78C-4C3D-9357-FE9423460C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4" y="2466"/>
              <a:ext cx="524" cy="3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Lượng chảy 21m</a:t>
              </a:r>
              <a:r>
                <a:rPr kumimoji="0" lang="en-US" altLang="en-US" sz="1000" b="0" i="0" u="none" strike="noStrike" kern="1200" cap="none" spc="0" normalizeH="0" baseline="3000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3</a:t>
              </a: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/giây</a:t>
              </a:r>
              <a:endPara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83" name="Text Box 164">
              <a:extLst>
                <a:ext uri="{FF2B5EF4-FFF2-40B4-BE49-F238E27FC236}">
                  <a16:creationId xmlns:a16="http://schemas.microsoft.com/office/drawing/2014/main" id="{A987F1A5-0A4C-4BA8-8F2F-374E78BC0E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56" y="3105"/>
              <a:ext cx="98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A</a:t>
              </a:r>
              <a:endPara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84" name="Text Box 165">
              <a:extLst>
                <a:ext uri="{FF2B5EF4-FFF2-40B4-BE49-F238E27FC236}">
                  <a16:creationId xmlns:a16="http://schemas.microsoft.com/office/drawing/2014/main" id="{9D4C7E61-7AB6-4BDC-AFC5-B6541FEC53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4" y="3105"/>
              <a:ext cx="97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B</a:t>
              </a:r>
              <a:endPara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85" name="Line 56">
              <a:extLst>
                <a:ext uri="{FF2B5EF4-FFF2-40B4-BE49-F238E27FC236}">
                  <a16:creationId xmlns:a16="http://schemas.microsoft.com/office/drawing/2014/main" id="{76F120E6-E1BE-4AE0-9E27-0D8CD783AD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70" y="3210"/>
              <a:ext cx="0" cy="2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6" name="Line 57">
              <a:extLst>
                <a:ext uri="{FF2B5EF4-FFF2-40B4-BE49-F238E27FC236}">
                  <a16:creationId xmlns:a16="http://schemas.microsoft.com/office/drawing/2014/main" id="{9F77A6AD-A3B0-4BA2-9AC1-6086E5A4F5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8" y="3113"/>
              <a:ext cx="0" cy="32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7" name="Line 58">
              <a:extLst>
                <a:ext uri="{FF2B5EF4-FFF2-40B4-BE49-F238E27FC236}">
                  <a16:creationId xmlns:a16="http://schemas.microsoft.com/office/drawing/2014/main" id="{2481C223-F74C-4761-B9A0-413D86A7A0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69" y="2950"/>
              <a:ext cx="0" cy="32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" name="Line 59">
              <a:extLst>
                <a:ext uri="{FF2B5EF4-FFF2-40B4-BE49-F238E27FC236}">
                  <a16:creationId xmlns:a16="http://schemas.microsoft.com/office/drawing/2014/main" id="{581064E4-E690-4DD9-83E7-E856F1EFDED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V="1">
              <a:off x="1149" y="3860"/>
              <a:ext cx="533" cy="1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" name="Line 60">
              <a:extLst>
                <a:ext uri="{FF2B5EF4-FFF2-40B4-BE49-F238E27FC236}">
                  <a16:creationId xmlns:a16="http://schemas.microsoft.com/office/drawing/2014/main" id="{7750D662-EF85-44B1-A072-74E1E02F3ED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>
              <a:off x="2983" y="3860"/>
              <a:ext cx="58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" name="Text Box 61">
              <a:extLst>
                <a:ext uri="{FF2B5EF4-FFF2-40B4-BE49-F238E27FC236}">
                  <a16:creationId xmlns:a16="http://schemas.microsoft.com/office/drawing/2014/main" id="{FF2B155F-5CFD-4CAB-96DC-F6856ACDDD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2" y="3715"/>
              <a:ext cx="126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Dòng chảy ngầm</a:t>
              </a:r>
            </a:p>
          </p:txBody>
        </p:sp>
        <p:sp>
          <p:nvSpPr>
            <p:cNvPr id="91" name="Text Box 62">
              <a:extLst>
                <a:ext uri="{FF2B5EF4-FFF2-40B4-BE49-F238E27FC236}">
                  <a16:creationId xmlns:a16="http://schemas.microsoft.com/office/drawing/2014/main" id="{94ACB866-D777-4494-B80F-2C4DAC1187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2" y="3733"/>
              <a:ext cx="110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Sông suối…</a:t>
              </a:r>
            </a:p>
          </p:txBody>
        </p:sp>
        <p:sp>
          <p:nvSpPr>
            <p:cNvPr id="92" name="Line 63">
              <a:extLst>
                <a:ext uri="{FF2B5EF4-FFF2-40B4-BE49-F238E27FC236}">
                  <a16:creationId xmlns:a16="http://schemas.microsoft.com/office/drawing/2014/main" id="{7661DE11-1FCB-45E8-B71A-D4BB7AFF8C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8" y="3210"/>
              <a:ext cx="0" cy="2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" name="Line 64">
              <a:extLst>
                <a:ext uri="{FF2B5EF4-FFF2-40B4-BE49-F238E27FC236}">
                  <a16:creationId xmlns:a16="http://schemas.microsoft.com/office/drawing/2014/main" id="{9C9E84B9-229E-4553-8066-FBD75381EA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30" y="2950"/>
              <a:ext cx="259" cy="34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4" name="Line 65">
              <a:extLst>
                <a:ext uri="{FF2B5EF4-FFF2-40B4-BE49-F238E27FC236}">
                  <a16:creationId xmlns:a16="http://schemas.microsoft.com/office/drawing/2014/main" id="{44E7B1C0-685A-476E-97C5-3212511CE4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77" y="3193"/>
              <a:ext cx="74" cy="9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5" name="Rectangle 68">
              <a:extLst>
                <a:ext uri="{FF2B5EF4-FFF2-40B4-BE49-F238E27FC236}">
                  <a16:creationId xmlns:a16="http://schemas.microsoft.com/office/drawing/2014/main" id="{9A68B8DF-9C92-4848-B28A-0E7C52CEBA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4" y="3424"/>
              <a:ext cx="124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Thấm</a:t>
              </a:r>
              <a:r>
                <a:rPr kumimoji="0" lang="en-US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</a:t>
              </a:r>
              <a:r>
                <a:rPr kumimoji="0" lang="en-US" alt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xuống</a:t>
              </a:r>
              <a:r>
                <a:rPr kumimoji="0" lang="en-US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</a:t>
              </a:r>
              <a:r>
                <a:rPr kumimoji="0" lang="en-US" alt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đất</a:t>
              </a:r>
              <a:endPara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sp>
        <p:nvSpPr>
          <p:cNvPr id="100" name="Text Box 66">
            <a:extLst>
              <a:ext uri="{FF2B5EF4-FFF2-40B4-BE49-F238E27FC236}">
                <a16:creationId xmlns:a16="http://schemas.microsoft.com/office/drawing/2014/main" id="{95DB1A23-2831-44E8-BD5F-E7FD1AF4E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62032" y="812377"/>
            <a:ext cx="3429000" cy="1631216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So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sánh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hai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nơi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A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và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B,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nơi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nào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nguồn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nước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ngầm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nhiều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hơn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?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Tại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sao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202707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AutoShape 8">
            <a:extLst>
              <a:ext uri="{FF2B5EF4-FFF2-40B4-BE49-F238E27FC236}">
                <a16:creationId xmlns:a16="http://schemas.microsoft.com/office/drawing/2014/main" id="{AAA74D35-DA6C-42A5-8C4B-ED1624914714}"/>
              </a:ext>
            </a:extLst>
          </p:cNvPr>
          <p:cNvSpPr>
            <a:spLocks noChangeAspect="1" noChangeArrowheads="1" noTextEdit="1"/>
          </p:cNvSpPr>
          <p:nvPr/>
        </p:nvSpPr>
        <p:spPr bwMode="gray">
          <a:xfrm flipH="1">
            <a:off x="6392864" y="31480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pic>
        <p:nvPicPr>
          <p:cNvPr id="26626" name="Picture 2">
            <a:extLst>
              <a:ext uri="{FF2B5EF4-FFF2-40B4-BE49-F238E27FC236}">
                <a16:creationId xmlns:a16="http://schemas.microsoft.com/office/drawing/2014/main" id="{47A04535-F994-4E05-B414-EE564B279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12192000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731BBF0-E401-4D81-922A-DEDF417C0015}"/>
              </a:ext>
            </a:extLst>
          </p:cNvPr>
          <p:cNvSpPr/>
          <p:nvPr/>
        </p:nvSpPr>
        <p:spPr>
          <a:xfrm>
            <a:off x="3073711" y="6290841"/>
            <a:ext cx="6638306" cy="5671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VAI TRÒ CỦA THỰC VẬT ĐỐI VỚI ĐỘNG VẬT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CBF070-C981-4657-8FA1-D151CCB60E88}"/>
              </a:ext>
            </a:extLst>
          </p:cNvPr>
          <p:cNvSpPr txBox="1"/>
          <p:nvPr/>
        </p:nvSpPr>
        <p:spPr>
          <a:xfrm>
            <a:off x="25710" y="61913"/>
            <a:ext cx="10185089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II. VAI TRÒ CỦA THỰC VẬT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>
            <a:extLst>
              <a:ext uri="{FF2B5EF4-FFF2-40B4-BE49-F238E27FC236}">
                <a16:creationId xmlns:a16="http://schemas.microsoft.com/office/drawing/2014/main" id="{ABD7A275-78D4-4AE7-8821-1A1380164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4763"/>
            <a:ext cx="6091237" cy="3569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9" name="Picture 3">
            <a:extLst>
              <a:ext uri="{FF2B5EF4-FFF2-40B4-BE49-F238E27FC236}">
                <a16:creationId xmlns:a16="http://schemas.microsoft.com/office/drawing/2014/main" id="{AC9BCF41-B10E-4CD1-A18F-F91591E4A0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4474"/>
            <a:ext cx="11946577" cy="2636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14F046E-F20D-43D0-9FE7-F4BB1803F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0"/>
            <a:ext cx="6230786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19DF122-DBEE-4C02-B330-062623797BFD}"/>
              </a:ext>
            </a:extLst>
          </p:cNvPr>
          <p:cNvSpPr/>
          <p:nvPr/>
        </p:nvSpPr>
        <p:spPr>
          <a:xfrm>
            <a:off x="3073711" y="6290841"/>
            <a:ext cx="6638306" cy="5671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VAI TRÒ CỦA THỰC VẬT ĐỐI VỚI CON NGƯỜI</a:t>
            </a:r>
          </a:p>
        </p:txBody>
      </p:sp>
    </p:spTree>
    <p:extLst>
      <p:ext uri="{BB962C8B-B14F-4D97-AF65-F5344CB8AC3E}">
        <p14:creationId xmlns:p14="http://schemas.microsoft.com/office/powerpoint/2010/main" val="2510820603"/>
      </p:ext>
    </p:extLst>
  </p:cSld>
  <p:clrMapOvr>
    <a:masterClrMapping/>
  </p:clrMapOvr>
  <p:transition spd="slow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04567C7-BBA5-4E7A-BB12-7BAEE1BB8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3148"/>
            <a:ext cx="12192000" cy="3227456"/>
          </a:xfrm>
          <a:prstGeom prst="rect">
            <a:avLst/>
          </a:prstGeom>
        </p:spPr>
      </p:pic>
      <p:sp>
        <p:nvSpPr>
          <p:cNvPr id="12" name="Rectangle 5">
            <a:extLst>
              <a:ext uri="{FF2B5EF4-FFF2-40B4-BE49-F238E27FC236}">
                <a16:creationId xmlns:a16="http://schemas.microsoft.com/office/drawing/2014/main" id="{CBA16A94-1A66-4B87-A2BC-B5FC607D62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579" y="370372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ED53A5-EAFA-45A5-83D5-88A7AA224859}"/>
              </a:ext>
            </a:extLst>
          </p:cNvPr>
          <p:cNvSpPr/>
          <p:nvPr/>
        </p:nvSpPr>
        <p:spPr>
          <a:xfrm>
            <a:off x="0" y="3703720"/>
            <a:ext cx="4084320" cy="3668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CÂY TRÚC ĐÀO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D992E97-4A58-4CC8-8FBD-C89CAB55EC1F}"/>
              </a:ext>
            </a:extLst>
          </p:cNvPr>
          <p:cNvSpPr/>
          <p:nvPr/>
        </p:nvSpPr>
        <p:spPr>
          <a:xfrm>
            <a:off x="4291584" y="3713736"/>
            <a:ext cx="3633220" cy="3668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CÂY CÀ ĐỘC DƯỢC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DC6361E-84FE-4A29-A24E-F1171F9BDAA1}"/>
              </a:ext>
            </a:extLst>
          </p:cNvPr>
          <p:cNvSpPr/>
          <p:nvPr/>
        </p:nvSpPr>
        <p:spPr>
          <a:xfrm>
            <a:off x="8016242" y="3779950"/>
            <a:ext cx="4084320" cy="3668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CÂY THUỐC PHIỆN</a:t>
            </a: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8EB5F603-C326-4CBB-973F-5861B24DC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698" y="134615"/>
            <a:ext cx="105571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dirty="0" err="1">
                <a:solidFill>
                  <a:srgbClr val="003366"/>
                </a:solidFill>
              </a:rPr>
              <a:t>Nêu</a:t>
            </a:r>
            <a:r>
              <a:rPr lang="en-US" altLang="en-US" sz="2400" dirty="0">
                <a:solidFill>
                  <a:srgbClr val="003366"/>
                </a:solidFill>
              </a:rPr>
              <a:t> </a:t>
            </a:r>
            <a:r>
              <a:rPr lang="en-US" altLang="en-US" sz="2400" dirty="0" err="1">
                <a:solidFill>
                  <a:srgbClr val="003366"/>
                </a:solidFill>
              </a:rPr>
              <a:t>hiểu</a:t>
            </a:r>
            <a:r>
              <a:rPr lang="en-US" altLang="en-US" sz="2400" dirty="0">
                <a:solidFill>
                  <a:srgbClr val="003366"/>
                </a:solidFill>
              </a:rPr>
              <a:t> </a:t>
            </a:r>
            <a:r>
              <a:rPr lang="en-US" altLang="en-US" sz="2400" dirty="0" err="1">
                <a:solidFill>
                  <a:srgbClr val="003366"/>
                </a:solidFill>
              </a:rPr>
              <a:t>biết</a:t>
            </a:r>
            <a:r>
              <a:rPr lang="en-US" altLang="en-US" sz="2400" dirty="0">
                <a:solidFill>
                  <a:srgbClr val="003366"/>
                </a:solidFill>
              </a:rPr>
              <a:t> </a:t>
            </a:r>
            <a:r>
              <a:rPr lang="en-US" altLang="en-US" sz="2400" dirty="0" err="1">
                <a:solidFill>
                  <a:srgbClr val="003366"/>
                </a:solidFill>
              </a:rPr>
              <a:t>về</a:t>
            </a:r>
            <a:r>
              <a:rPr lang="en-US" altLang="en-US" sz="2400" dirty="0">
                <a:solidFill>
                  <a:srgbClr val="003366"/>
                </a:solidFill>
              </a:rPr>
              <a:t> </a:t>
            </a:r>
            <a:r>
              <a:rPr lang="en-US" altLang="en-US" sz="2400" dirty="0" err="1">
                <a:solidFill>
                  <a:srgbClr val="003366"/>
                </a:solidFill>
              </a:rPr>
              <a:t>tác</a:t>
            </a:r>
            <a:r>
              <a:rPr lang="en-US" altLang="en-US" sz="2400" dirty="0">
                <a:solidFill>
                  <a:srgbClr val="003366"/>
                </a:solidFill>
              </a:rPr>
              <a:t> </a:t>
            </a:r>
            <a:r>
              <a:rPr lang="en-US" altLang="en-US" sz="2400" dirty="0" err="1">
                <a:solidFill>
                  <a:srgbClr val="003366"/>
                </a:solidFill>
              </a:rPr>
              <a:t>hại</a:t>
            </a:r>
            <a:r>
              <a:rPr lang="en-US" altLang="en-US" sz="2400" dirty="0">
                <a:solidFill>
                  <a:srgbClr val="003366"/>
                </a:solidFill>
              </a:rPr>
              <a:t> </a:t>
            </a:r>
            <a:r>
              <a:rPr lang="en-US" altLang="en-US" sz="2400" dirty="0" err="1">
                <a:solidFill>
                  <a:srgbClr val="003366"/>
                </a:solidFill>
              </a:rPr>
              <a:t>các</a:t>
            </a:r>
            <a:r>
              <a:rPr lang="en-US" altLang="en-US" sz="2400" dirty="0">
                <a:solidFill>
                  <a:srgbClr val="003366"/>
                </a:solidFill>
              </a:rPr>
              <a:t> </a:t>
            </a:r>
            <a:r>
              <a:rPr lang="en-US" altLang="en-US" sz="2400" dirty="0" err="1">
                <a:solidFill>
                  <a:srgbClr val="003366"/>
                </a:solidFill>
              </a:rPr>
              <a:t>cây</a:t>
            </a:r>
            <a:r>
              <a:rPr lang="en-US" altLang="en-US" sz="2400" dirty="0">
                <a:solidFill>
                  <a:srgbClr val="003366"/>
                </a:solidFill>
              </a:rPr>
              <a:t> </a:t>
            </a:r>
            <a:r>
              <a:rPr lang="en-US" altLang="en-US" sz="2400" dirty="0" err="1">
                <a:solidFill>
                  <a:srgbClr val="003366"/>
                </a:solidFill>
              </a:rPr>
              <a:t>sau</a:t>
            </a:r>
            <a:r>
              <a:rPr lang="en-US" altLang="en-US" sz="2400" dirty="0">
                <a:solidFill>
                  <a:srgbClr val="003366"/>
                </a:solidFill>
              </a:rPr>
              <a:t>? </a:t>
            </a:r>
            <a:endParaRPr lang="en-US" altLang="en-US" sz="2400" b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8E41BC60-3781-4974-B4D8-51B584D72AFB}"/>
              </a:ext>
            </a:extLst>
          </p:cNvPr>
          <p:cNvSpPr/>
          <p:nvPr/>
        </p:nvSpPr>
        <p:spPr>
          <a:xfrm>
            <a:off x="894508" y="4817252"/>
            <a:ext cx="10916492" cy="1986989"/>
          </a:xfrm>
          <a:prstGeom prst="cloudCallou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khoẻ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879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ơ đồ tư duy về vai trò của thực vật đối với thiên nhiên - Selfomy Hỏi Đáp">
            <a:extLst>
              <a:ext uri="{FF2B5EF4-FFF2-40B4-BE49-F238E27FC236}">
                <a16:creationId xmlns:a16="http://schemas.microsoft.com/office/drawing/2014/main" id="{99EF5E7E-2CF2-4683-BDA0-F83FB9638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36525"/>
            <a:ext cx="11441831" cy="672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05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8" descr="D:\hinh su dung GA dien tu\sinh 6\trồng rừng.jpg">
            <a:extLst>
              <a:ext uri="{FF2B5EF4-FFF2-40B4-BE49-F238E27FC236}">
                <a16:creationId xmlns:a16="http://schemas.microsoft.com/office/drawing/2014/main" id="{5F6200B3-D930-4CA8-B189-030CECB3E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64" y="0"/>
            <a:ext cx="5595936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3" descr="D:\hinh su dung GA dien tu\sinh 6\đồi chè.jpg">
            <a:extLst>
              <a:ext uri="{FF2B5EF4-FFF2-40B4-BE49-F238E27FC236}">
                <a16:creationId xmlns:a16="http://schemas.microsoft.com/office/drawing/2014/main" id="{52C19241-71A3-45C1-9488-218A553E3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038193"/>
            <a:ext cx="5819773" cy="2743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2" descr="D:\hinh su dung GA dien tu\sinh 6\xói mòn.jpg">
            <a:extLst>
              <a:ext uri="{FF2B5EF4-FFF2-40B4-BE49-F238E27FC236}">
                <a16:creationId xmlns:a16="http://schemas.microsoft.com/office/drawing/2014/main" id="{A073620A-8412-4FBC-BDF4-8896CA388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5819774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ight Arrow 7">
            <a:extLst>
              <a:ext uri="{FF2B5EF4-FFF2-40B4-BE49-F238E27FC236}">
                <a16:creationId xmlns:a16="http://schemas.microsoft.com/office/drawing/2014/main" id="{BBE06CBB-A326-4DA9-874F-DE022486BF07}"/>
              </a:ext>
            </a:extLst>
          </p:cNvPr>
          <p:cNvSpPr/>
          <p:nvPr/>
        </p:nvSpPr>
        <p:spPr>
          <a:xfrm>
            <a:off x="5867401" y="2286000"/>
            <a:ext cx="652463" cy="228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Down Arrow 8">
            <a:extLst>
              <a:ext uri="{FF2B5EF4-FFF2-40B4-BE49-F238E27FC236}">
                <a16:creationId xmlns:a16="http://schemas.microsoft.com/office/drawing/2014/main" id="{20A2ED38-E642-4BD1-B467-FCC1FF5B800F}"/>
              </a:ext>
            </a:extLst>
          </p:cNvPr>
          <p:cNvSpPr/>
          <p:nvPr/>
        </p:nvSpPr>
        <p:spPr>
          <a:xfrm>
            <a:off x="3867151" y="3428999"/>
            <a:ext cx="228599" cy="59531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6C04B401-78E8-4C5B-8CD2-301B059283D9}"/>
              </a:ext>
            </a:extLst>
          </p:cNvPr>
          <p:cNvSpPr/>
          <p:nvPr/>
        </p:nvSpPr>
        <p:spPr>
          <a:xfrm rot="2579444">
            <a:off x="5501014" y="3718618"/>
            <a:ext cx="1189971" cy="25298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55FED6-B5B8-4A16-970F-19637DA080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63" y="4024314"/>
            <a:ext cx="5595936" cy="2795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>
            <a:extLst>
              <a:ext uri="{FF2B5EF4-FFF2-40B4-BE49-F238E27FC236}">
                <a16:creationId xmlns:a16="http://schemas.microsoft.com/office/drawing/2014/main" id="{4B5BF613-2A18-456C-8F8D-72BEFA1D3717}"/>
              </a:ext>
            </a:extLst>
          </p:cNvPr>
          <p:cNvGrpSpPr>
            <a:grpSpLocks/>
          </p:cNvGrpSpPr>
          <p:nvPr/>
        </p:nvGrpSpPr>
        <p:grpSpPr bwMode="auto">
          <a:xfrm>
            <a:off x="6366570" y="3599247"/>
            <a:ext cx="5533940" cy="2857462"/>
            <a:chOff x="533400" y="3581400"/>
            <a:chExt cx="3962400" cy="3171528"/>
          </a:xfrm>
        </p:grpSpPr>
        <p:pic>
          <p:nvPicPr>
            <p:cNvPr id="11276" name="Picture 4" descr="D:\hinh su dung GA dien tu\sinh 6\cây đước 2.jpg">
              <a:extLst>
                <a:ext uri="{FF2B5EF4-FFF2-40B4-BE49-F238E27FC236}">
                  <a16:creationId xmlns:a16="http://schemas.microsoft.com/office/drawing/2014/main" id="{4AD2E8AB-9A22-4D1E-92F6-BE2E957B3D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" y="3581400"/>
              <a:ext cx="3962400" cy="259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7" name="TextBox 5">
              <a:extLst>
                <a:ext uri="{FF2B5EF4-FFF2-40B4-BE49-F238E27FC236}">
                  <a16:creationId xmlns:a16="http://schemas.microsoft.com/office/drawing/2014/main" id="{C8564133-5CD5-41E2-9FE9-3584506E36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5048" y="6172200"/>
              <a:ext cx="3664840" cy="580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Rừng đước ven biển</a:t>
              </a:r>
            </a:p>
          </p:txBody>
        </p:sp>
      </p:grpSp>
      <p:grpSp>
        <p:nvGrpSpPr>
          <p:cNvPr id="3" name="Group 12">
            <a:extLst>
              <a:ext uri="{FF2B5EF4-FFF2-40B4-BE49-F238E27FC236}">
                <a16:creationId xmlns:a16="http://schemas.microsoft.com/office/drawing/2014/main" id="{8ED75917-1CB0-4387-9C97-102A4F3E96D3}"/>
              </a:ext>
            </a:extLst>
          </p:cNvPr>
          <p:cNvGrpSpPr>
            <a:grpSpLocks/>
          </p:cNvGrpSpPr>
          <p:nvPr/>
        </p:nvGrpSpPr>
        <p:grpSpPr bwMode="auto">
          <a:xfrm>
            <a:off x="291490" y="3406538"/>
            <a:ext cx="5950732" cy="3270287"/>
            <a:chOff x="4876800" y="3733800"/>
            <a:chExt cx="4463748" cy="3442853"/>
          </a:xfrm>
        </p:grpSpPr>
        <p:pic>
          <p:nvPicPr>
            <p:cNvPr id="11274" name="Picture 6" descr="D:\hinh su dung GA dien tu\sinh 6\trồng rừng ven biển Quãng Nam.jpg">
              <a:extLst>
                <a:ext uri="{FF2B5EF4-FFF2-40B4-BE49-F238E27FC236}">
                  <a16:creationId xmlns:a16="http://schemas.microsoft.com/office/drawing/2014/main" id="{4ECAE36A-39F8-4F4D-A1D9-F8CF47C437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6800" y="3733800"/>
              <a:ext cx="3810000" cy="2438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5" name="TextBox 6">
              <a:extLst>
                <a:ext uri="{FF2B5EF4-FFF2-40B4-BE49-F238E27FC236}">
                  <a16:creationId xmlns:a16="http://schemas.microsoft.com/office/drawing/2014/main" id="{9AAEA566-67AC-44F4-8A9B-5A99BC2E9E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46295" y="6172200"/>
              <a:ext cx="3994253" cy="10044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Trồng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rừng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phi lao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ven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biển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Quãng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Nam</a:t>
              </a:r>
            </a:p>
          </p:txBody>
        </p:sp>
      </p:grpSp>
      <p:grpSp>
        <p:nvGrpSpPr>
          <p:cNvPr id="4" name="Group 9">
            <a:extLst>
              <a:ext uri="{FF2B5EF4-FFF2-40B4-BE49-F238E27FC236}">
                <a16:creationId xmlns:a16="http://schemas.microsoft.com/office/drawing/2014/main" id="{E6CA0245-B612-4719-A66A-40F760FA366E}"/>
              </a:ext>
            </a:extLst>
          </p:cNvPr>
          <p:cNvGrpSpPr>
            <a:grpSpLocks/>
          </p:cNvGrpSpPr>
          <p:nvPr/>
        </p:nvGrpSpPr>
        <p:grpSpPr bwMode="auto">
          <a:xfrm>
            <a:off x="-224807" y="175737"/>
            <a:ext cx="6840617" cy="3483974"/>
            <a:chOff x="335929" y="304800"/>
            <a:chExt cx="4635584" cy="3483285"/>
          </a:xfrm>
        </p:grpSpPr>
        <p:pic>
          <p:nvPicPr>
            <p:cNvPr id="11272" name="Picture 2" descr="D:\hinh su dung GA dien tu\sinh 6\kè li tâm chắn sóng, tạo bãi bồi ở Cà Mau.jpg">
              <a:extLst>
                <a:ext uri="{FF2B5EF4-FFF2-40B4-BE49-F238E27FC236}">
                  <a16:creationId xmlns:a16="http://schemas.microsoft.com/office/drawing/2014/main" id="{2B56247B-AD6E-4F07-8CEA-FFB3707060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0" y="304800"/>
              <a:ext cx="3657600" cy="2435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3" name="TextBox 7">
              <a:extLst>
                <a:ext uri="{FF2B5EF4-FFF2-40B4-BE49-F238E27FC236}">
                  <a16:creationId xmlns:a16="http://schemas.microsoft.com/office/drawing/2014/main" id="{A059CD76-9336-4124-8EEF-8649107819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5929" y="2834167"/>
              <a:ext cx="4635584" cy="953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Làm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ke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̀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chắn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sóng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ven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biển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Cà Mau</a:t>
              </a:r>
            </a:p>
          </p:txBody>
        </p:sp>
      </p:grpSp>
      <p:grpSp>
        <p:nvGrpSpPr>
          <p:cNvPr id="5" name="Group 10">
            <a:extLst>
              <a:ext uri="{FF2B5EF4-FFF2-40B4-BE49-F238E27FC236}">
                <a16:creationId xmlns:a16="http://schemas.microsoft.com/office/drawing/2014/main" id="{D5C8EB89-12AD-430A-94D8-606C773ADE2B}"/>
              </a:ext>
            </a:extLst>
          </p:cNvPr>
          <p:cNvGrpSpPr>
            <a:grpSpLocks/>
          </p:cNvGrpSpPr>
          <p:nvPr/>
        </p:nvGrpSpPr>
        <p:grpSpPr bwMode="auto">
          <a:xfrm>
            <a:off x="6547064" y="140452"/>
            <a:ext cx="5644935" cy="2962103"/>
            <a:chOff x="4785830" y="228600"/>
            <a:chExt cx="3677610" cy="3041890"/>
          </a:xfrm>
        </p:grpSpPr>
        <p:pic>
          <p:nvPicPr>
            <p:cNvPr id="11270" name="Picture 9" descr="D:\hinh su dung GA dien tu\sinh 6\trồng rừng ven biển.JPG">
              <a:extLst>
                <a:ext uri="{FF2B5EF4-FFF2-40B4-BE49-F238E27FC236}">
                  <a16:creationId xmlns:a16="http://schemas.microsoft.com/office/drawing/2014/main" id="{A8E56DE8-F9C1-40B1-BA3C-13ECF5E3D8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600" y="228600"/>
              <a:ext cx="3540125" cy="2514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1" name="TextBox 8">
              <a:extLst>
                <a:ext uri="{FF2B5EF4-FFF2-40B4-BE49-F238E27FC236}">
                  <a16:creationId xmlns:a16="http://schemas.microsoft.com/office/drawing/2014/main" id="{6C92F84D-9E71-44EB-A9BF-C3C7D8DB71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85830" y="2733177"/>
              <a:ext cx="3677610" cy="537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.VnTime" panose="020B7200000000000000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Trồng rừng ven biển</a:t>
              </a:r>
            </a:p>
          </p:txBody>
        </p:sp>
      </p:grpSp>
    </p:spTree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Content Placeholder 3">
            <a:extLst>
              <a:ext uri="{FF2B5EF4-FFF2-40B4-BE49-F238E27FC236}">
                <a16:creationId xmlns:a16="http://schemas.microsoft.com/office/drawing/2014/main" id="{A4FC4239-AB18-4340-8BC4-8C05F3FD5D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2519" y="0"/>
            <a:ext cx="9815945" cy="3076059"/>
          </a:xfrm>
        </p:spPr>
      </p:pic>
      <p:pic>
        <p:nvPicPr>
          <p:cNvPr id="12292" name="Picture 4">
            <a:extLst>
              <a:ext uri="{FF2B5EF4-FFF2-40B4-BE49-F238E27FC236}">
                <a16:creationId xmlns:a16="http://schemas.microsoft.com/office/drawing/2014/main" id="{90D0AF30-57E2-4F7F-986E-335242794A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47" y="3469172"/>
            <a:ext cx="9685317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890012-86F3-494A-A85C-64C6B1134E46}"/>
              </a:ext>
            </a:extLst>
          </p:cNvPr>
          <p:cNvSpPr txBox="1"/>
          <p:nvPr/>
        </p:nvSpPr>
        <p:spPr>
          <a:xfrm>
            <a:off x="2057400" y="6027738"/>
            <a:ext cx="8077200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Rừng đước không những bảo vệ bờ biển khỏi bị ăn lấn vào trong đất liền, mà còn mở rộng bờ biển.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958D22-ACEE-4F95-9573-F71647BF325A}"/>
              </a:ext>
            </a:extLst>
          </p:cNvPr>
          <p:cNvSpPr txBox="1"/>
          <p:nvPr/>
        </p:nvSpPr>
        <p:spPr>
          <a:xfrm>
            <a:off x="2936174" y="2983913"/>
            <a:ext cx="55626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Rặng tre ven đê chắn 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ó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6D86FE18-50E1-4E20-9949-72DFF55BA3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436" y="35591"/>
            <a:ext cx="3225383" cy="64135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 </a:t>
            </a:r>
            <a:r>
              <a:rPr lang="en-US" altLang="en-US" b="1" dirty="0">
                <a:solidFill>
                  <a:schemeClr val="bg1"/>
                </a:solidFill>
              </a:rPr>
              <a:t>KHỞI ĐỘNG</a:t>
            </a:r>
          </a:p>
        </p:txBody>
      </p:sp>
      <p:sp>
        <p:nvSpPr>
          <p:cNvPr id="4099" name="Text Box 3">
            <a:extLst>
              <a:ext uri="{FF2B5EF4-FFF2-40B4-BE49-F238E27FC236}">
                <a16:creationId xmlns:a16="http://schemas.microsoft.com/office/drawing/2014/main" id="{1829E98C-8F33-4E16-BBAB-9673B72D7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4525" y="7223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 b="0">
              <a:latin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B260A3-DC0C-4A5C-845A-793D517DDCC8}"/>
              </a:ext>
            </a:extLst>
          </p:cNvPr>
          <p:cNvGrpSpPr/>
          <p:nvPr/>
        </p:nvGrpSpPr>
        <p:grpSpPr>
          <a:xfrm>
            <a:off x="3184525" y="1192998"/>
            <a:ext cx="3657600" cy="1153351"/>
            <a:chOff x="6318503" y="824084"/>
            <a:chExt cx="2635080" cy="582612"/>
          </a:xfrm>
        </p:grpSpPr>
        <p:grpSp>
          <p:nvGrpSpPr>
            <p:cNvPr id="4101" name="Group 51">
              <a:extLst>
                <a:ext uri="{FF2B5EF4-FFF2-40B4-BE49-F238E27FC236}">
                  <a16:creationId xmlns:a16="http://schemas.microsoft.com/office/drawing/2014/main" id="{C99CF557-0B3C-4946-BCB8-F5D757D7B5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44611" y="824084"/>
              <a:ext cx="2582863" cy="582612"/>
              <a:chOff x="1296" y="1824"/>
              <a:chExt cx="2976" cy="432"/>
            </a:xfrm>
          </p:grpSpPr>
          <p:sp>
            <p:nvSpPr>
              <p:cNvPr id="88116" name="AutoShape 52">
                <a:extLst>
                  <a:ext uri="{FF2B5EF4-FFF2-40B4-BE49-F238E27FC236}">
                    <a16:creationId xmlns:a16="http://schemas.microsoft.com/office/drawing/2014/main" id="{A37D4E2D-2F0E-4CE8-AB12-94398969BD9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536" y="1899"/>
                <a:ext cx="2736" cy="28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accent1">
                      <a:gamma/>
                      <a:tint val="21176"/>
                      <a:invGamma/>
                    </a:schemeClr>
                  </a:gs>
                  <a:gs pos="100000">
                    <a:schemeClr val="accent1"/>
                  </a:gs>
                </a:gsLst>
                <a:lin ang="0" scaled="1"/>
              </a:gradFill>
              <a:ln w="12700" algn="ctr">
                <a:solidFill>
                  <a:schemeClr val="bg1"/>
                </a:solidFill>
                <a:round/>
                <a:headEnd/>
                <a:tailEnd/>
              </a:ln>
              <a:effectLst>
                <a:outerShdw dist="99190" dir="2388334" algn="ctr" rotWithShape="0">
                  <a:srgbClr val="333333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/>
              </a:p>
            </p:txBody>
          </p:sp>
          <p:sp>
            <p:nvSpPr>
              <p:cNvPr id="4108" name="AutoShape 53">
                <a:extLst>
                  <a:ext uri="{FF2B5EF4-FFF2-40B4-BE49-F238E27FC236}">
                    <a16:creationId xmlns:a16="http://schemas.microsoft.com/office/drawing/2014/main" id="{0528CE41-0883-4D8A-8E12-F6C5F35F357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296" y="1824"/>
                <a:ext cx="432" cy="432"/>
              </a:xfrm>
              <a:prstGeom prst="diamond">
                <a:avLst/>
              </a:prstGeom>
              <a:solidFill>
                <a:schemeClr val="accent1"/>
              </a:solidFill>
              <a:ln w="25400" algn="ctr">
                <a:solidFill>
                  <a:schemeClr val="bg1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333333">
                    <a:alpha val="50000"/>
                  </a:srgbClr>
                </a:outerShdw>
              </a:effec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28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 b="0">
                  <a:latin typeface="Arial" panose="020B0604020202020204" pitchFamily="34" charset="0"/>
                </a:endParaRPr>
              </a:p>
            </p:txBody>
          </p:sp>
          <p:sp>
            <p:nvSpPr>
              <p:cNvPr id="4109" name="Text Box 54">
                <a:extLst>
                  <a:ext uri="{FF2B5EF4-FFF2-40B4-BE49-F238E27FC236}">
                    <a16:creationId xmlns:a16="http://schemas.microsoft.com/office/drawing/2014/main" id="{46BCF8DD-0EE2-4975-A444-A2FBCBF2032A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1680" y="1934"/>
                <a:ext cx="2160" cy="2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28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110" name="Text Box 55">
                <a:extLst>
                  <a:ext uri="{FF2B5EF4-FFF2-40B4-BE49-F238E27FC236}">
                    <a16:creationId xmlns:a16="http://schemas.microsoft.com/office/drawing/2014/main" id="{1F7604BB-1F1D-4C1E-9B99-649DD435784F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1308" y="1886"/>
                <a:ext cx="392" cy="2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92457" dir="9843276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28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en-US" sz="3600" b="0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2</a:t>
                </a:r>
              </a:p>
            </p:txBody>
          </p:sp>
        </p:grpSp>
        <p:sp>
          <p:nvSpPr>
            <p:cNvPr id="4102" name="Rectangle 1">
              <a:extLst>
                <a:ext uri="{FF2B5EF4-FFF2-40B4-BE49-F238E27FC236}">
                  <a16:creationId xmlns:a16="http://schemas.microsoft.com/office/drawing/2014/main" id="{346C0366-DB5D-4C6F-AB98-E9BDA52975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8503" y="1014009"/>
              <a:ext cx="2635080" cy="264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Trả</a:t>
              </a:r>
              <a:r>
                <a:rPr lang="en-US" altLang="en-US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lời</a:t>
              </a:r>
              <a:r>
                <a:rPr lang="en-US" altLang="en-US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câu</a:t>
              </a:r>
              <a:r>
                <a:rPr lang="en-US" altLang="en-US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hỏi</a:t>
              </a:r>
              <a:endParaRPr lang="en-US" altLang="en-US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4103" name="Rectangle 3">
            <a:extLst>
              <a:ext uri="{FF2B5EF4-FFF2-40B4-BE49-F238E27FC236}">
                <a16:creationId xmlns:a16="http://schemas.microsoft.com/office/drawing/2014/main" id="{E181C500-7732-45C4-95B6-29D902502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5" y="5656652"/>
            <a:ext cx="11209148" cy="662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400" dirty="0"/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07755583-00CB-446F-BAA1-AF9AACB11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086101"/>
            <a:ext cx="12098564" cy="1997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000" dirty="0"/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video?</a:t>
            </a:r>
            <a:b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+ 02 HS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/2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TV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37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142"/>
          <p:cNvSpPr txBox="1">
            <a:spLocks noChangeArrowheads="1"/>
          </p:cNvSpPr>
          <p:nvPr/>
        </p:nvSpPr>
        <p:spPr bwMode="auto">
          <a:xfrm>
            <a:off x="4953000" y="1482726"/>
            <a:ext cx="1144588" cy="4984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800" b="1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1203" name="Text Box 162"/>
          <p:cNvSpPr txBox="1">
            <a:spLocks noChangeArrowheads="1"/>
          </p:cNvSpPr>
          <p:nvPr/>
        </p:nvSpPr>
        <p:spPr bwMode="auto">
          <a:xfrm>
            <a:off x="2819401" y="3657601"/>
            <a:ext cx="1438275" cy="754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49529" name="Picture 25" descr="dai-hoc-long-an-sinh-vien-truong-trong-cay-bvm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315" y="13251"/>
            <a:ext cx="5762554" cy="3160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88A328-7209-432F-A2CD-59EEC5A45A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5249864" cy="34024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423453-BC0A-4D2F-815D-9D9E643E07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315" y="3455504"/>
            <a:ext cx="5614642" cy="3402496"/>
          </a:xfrm>
          <a:prstGeom prst="rect">
            <a:avLst/>
          </a:prstGeom>
        </p:spPr>
      </p:pic>
      <p:pic>
        <p:nvPicPr>
          <p:cNvPr id="11" name="Picture 8" descr="http://ireb.hueuni.edu.vn/uploads/2007/images/1307006718.nv.jpg">
            <a:extLst>
              <a:ext uri="{FF2B5EF4-FFF2-40B4-BE49-F238E27FC236}">
                <a16:creationId xmlns:a16="http://schemas.microsoft.com/office/drawing/2014/main" id="{E6D7A075-4200-4C35-8530-3CEF3550B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13251"/>
            <a:ext cx="5249863" cy="3160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8683931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>
            <a:extLst>
              <a:ext uri="{FF2B5EF4-FFF2-40B4-BE49-F238E27FC236}">
                <a16:creationId xmlns:a16="http://schemas.microsoft.com/office/drawing/2014/main" id="{CDD73D79-AC3C-481F-83A4-F7A1CACEE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179881"/>
            <a:ext cx="10515600" cy="86943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995A7729-8C93-42AF-8000-751459B1E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89549"/>
            <a:ext cx="12191999" cy="5988568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Câu 1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.Chọn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1.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Nhóm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TV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dưới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đây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đặc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điểm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mạch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hạt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không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hoa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?</a:t>
            </a:r>
            <a:endParaRPr lang="en-US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a.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Rêu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b. Dương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xỉ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c. Hạt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d.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2.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Hệ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rễ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vật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đặc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biệt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vật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rừng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vai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trò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?</a:t>
            </a: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     </a:t>
            </a:r>
            <a:r>
              <a:rPr lang="en-US" altLang="en-US" sz="3600" dirty="0">
                <a:latin typeface="Times New Roman" panose="02020603050405020304" pitchFamily="18" charset="0"/>
              </a:rPr>
              <a:t>a. </a:t>
            </a:r>
            <a:r>
              <a:rPr lang="en-US" altLang="en-US" sz="3600" dirty="0" err="1">
                <a:latin typeface="Times New Roman" panose="02020603050405020304" pitchFamily="18" charset="0"/>
              </a:rPr>
              <a:t>Giúp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giữ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đất</a:t>
            </a:r>
            <a:r>
              <a:rPr lang="en-US" altLang="en-US" sz="3600" dirty="0">
                <a:latin typeface="Times New Roman" panose="02020603050405020304" pitchFamily="18" charset="0"/>
              </a:rPr>
              <a:t>, </a:t>
            </a:r>
            <a:r>
              <a:rPr lang="en-US" altLang="en-US" sz="3600" dirty="0" err="1">
                <a:latin typeface="Times New Roman" panose="02020603050405020304" pitchFamily="18" charset="0"/>
              </a:rPr>
              <a:t>chống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xói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mòn</a:t>
            </a:r>
            <a:endParaRPr lang="en-US" altLang="en-US" sz="3600" dirty="0">
              <a:latin typeface="Times New Roman" panose="02020603050405020304" pitchFamily="18" charset="0"/>
            </a:endParaRP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3600" dirty="0">
                <a:latin typeface="Times New Roman" panose="02020603050405020304" pitchFamily="18" charset="0"/>
              </a:rPr>
              <a:t>    b. </a:t>
            </a:r>
            <a:r>
              <a:rPr lang="en-US" altLang="en-US" sz="3600" dirty="0" err="1">
                <a:latin typeface="Times New Roman" panose="02020603050405020304" pitchFamily="18" charset="0"/>
              </a:rPr>
              <a:t>Hạn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chế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ngập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lụt</a:t>
            </a:r>
            <a:r>
              <a:rPr lang="en-US" altLang="en-US" sz="3600" dirty="0">
                <a:latin typeface="Times New Roman" panose="02020603050405020304" pitchFamily="18" charset="0"/>
              </a:rPr>
              <a:t>, </a:t>
            </a:r>
            <a:r>
              <a:rPr lang="en-US" altLang="en-US" sz="3600" dirty="0" err="1">
                <a:latin typeface="Times New Roman" panose="02020603050405020304" pitchFamily="18" charset="0"/>
              </a:rPr>
              <a:t>hạn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hán</a:t>
            </a:r>
            <a:endParaRPr lang="en-US" altLang="en-US" sz="3600" dirty="0">
              <a:latin typeface="Times New Roman" panose="02020603050405020304" pitchFamily="18" charset="0"/>
            </a:endParaRP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3600" dirty="0">
                <a:latin typeface="Times New Roman" panose="02020603050405020304" pitchFamily="18" charset="0"/>
              </a:rPr>
              <a:t>    c. </a:t>
            </a:r>
            <a:r>
              <a:rPr lang="en-US" altLang="en-US" sz="3600" dirty="0" err="1">
                <a:latin typeface="Times New Roman" panose="02020603050405020304" pitchFamily="18" charset="0"/>
              </a:rPr>
              <a:t>Bảo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vệ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nguồn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nước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ngầm</a:t>
            </a:r>
            <a:endParaRPr lang="en-US" altLang="en-US" sz="3600" dirty="0">
              <a:latin typeface="Times New Roman" panose="02020603050405020304" pitchFamily="18" charset="0"/>
            </a:endParaRP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3600" dirty="0">
                <a:latin typeface="Times New Roman" panose="02020603050405020304" pitchFamily="18" charset="0"/>
              </a:rPr>
              <a:t>    d. </a:t>
            </a:r>
            <a:r>
              <a:rPr lang="en-US" altLang="en-US" sz="3600" dirty="0" err="1">
                <a:latin typeface="Times New Roman" panose="02020603050405020304" pitchFamily="18" charset="0"/>
              </a:rPr>
              <a:t>Điều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hòa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khí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hậu</a:t>
            </a:r>
            <a:endParaRPr lang="en-US" altLang="en-US" sz="3600" dirty="0">
              <a:latin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en-US" sz="3600" dirty="0"/>
          </a:p>
          <a:p>
            <a:pPr marL="0" indent="0">
              <a:buNone/>
              <a:defRPr/>
            </a:pPr>
            <a:endParaRPr lang="en-US" sz="3600" dirty="0"/>
          </a:p>
          <a:p>
            <a:pPr>
              <a:defRPr/>
            </a:pPr>
            <a:endParaRPr lang="en-US" sz="3600" dirty="0"/>
          </a:p>
          <a:p>
            <a:pPr>
              <a:defRPr/>
            </a:pPr>
            <a:endParaRPr lang="en-US" sz="2800" dirty="0"/>
          </a:p>
          <a:p>
            <a:pPr marL="0" indent="0" algn="just">
              <a:buNone/>
              <a:defRPr/>
            </a:pPr>
            <a:endParaRPr lang="en-US" altLang="en-US" sz="2800" dirty="0"/>
          </a:p>
        </p:txBody>
      </p:sp>
      <p:sp>
        <p:nvSpPr>
          <p:cNvPr id="4" name="Oval 7">
            <a:extLst>
              <a:ext uri="{FF2B5EF4-FFF2-40B4-BE49-F238E27FC236}">
                <a16:creationId xmlns:a16="http://schemas.microsoft.com/office/drawing/2014/main" id="{239F7BA8-B00A-44A1-951D-2A2FFEADF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0477" y="2459557"/>
            <a:ext cx="533400" cy="533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400" baseline="-25000">
              <a:solidFill>
                <a:prstClr val="black"/>
              </a:solidFill>
              <a:latin typeface="VNI-Times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2E1F139-259C-47F0-A116-205F8AC3D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94" y="4039593"/>
            <a:ext cx="533400" cy="533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400" baseline="-25000">
              <a:solidFill>
                <a:prstClr val="black"/>
              </a:solidFill>
              <a:latin typeface="VNI-Times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 animBg="1"/>
      <p:bldP spid="4" grpId="0" animBg="1"/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E7D539A-19A8-459C-B9A3-4ACD2E7FD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7A89D4-F3A0-4434-8D63-168A60A32599}"/>
              </a:ext>
            </a:extLst>
          </p:cNvPr>
          <p:cNvSpPr txBox="1"/>
          <p:nvPr/>
        </p:nvSpPr>
        <p:spPr>
          <a:xfrm>
            <a:off x="225452" y="3241224"/>
            <a:ext cx="1196714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4.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dưới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đây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mà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con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cần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:</a:t>
            </a:r>
          </a:p>
          <a:p>
            <a:pPr algn="just"/>
            <a:r>
              <a:rPr lang="en-US" altLang="en-US" sz="3600" dirty="0">
                <a:latin typeface="Times New Roman" panose="02020603050405020304" pitchFamily="18" charset="0"/>
              </a:rPr>
              <a:t>a.  </a:t>
            </a:r>
            <a:r>
              <a:rPr lang="en-US" altLang="en-US" sz="3600" dirty="0" err="1">
                <a:latin typeface="Times New Roman" panose="02020603050405020304" pitchFamily="18" charset="0"/>
              </a:rPr>
              <a:t>Tham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gia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trồng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cây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gây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rừng</a:t>
            </a:r>
            <a:r>
              <a:rPr lang="en-US" altLang="en-US" sz="3600" dirty="0">
                <a:latin typeface="Times New Roman" panose="02020603050405020304" pitchFamily="18" charset="0"/>
              </a:rPr>
              <a:t>.</a:t>
            </a:r>
            <a:endParaRPr lang="en-US" altLang="en-US" sz="3600" dirty="0">
              <a:solidFill>
                <a:srgbClr val="9966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en-US" altLang="en-US" sz="3600" dirty="0">
                <a:latin typeface="Times New Roman" panose="02020603050405020304" pitchFamily="18" charset="0"/>
              </a:rPr>
              <a:t>b.  </a:t>
            </a:r>
            <a:r>
              <a:rPr lang="en-US" altLang="en-US" sz="3600" dirty="0" err="1">
                <a:latin typeface="Times New Roman" panose="02020603050405020304" pitchFamily="18" charset="0"/>
              </a:rPr>
              <a:t>Tăng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cường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sử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dụng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và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khai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thác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cây</a:t>
            </a:r>
            <a:r>
              <a:rPr lang="en-US" altLang="en-US" sz="3600" dirty="0">
                <a:latin typeface="Times New Roman" panose="02020603050405020304" pitchFamily="18" charset="0"/>
              </a:rPr>
              <a:t>  </a:t>
            </a:r>
            <a:r>
              <a:rPr lang="en-US" altLang="en-US" sz="3600" dirty="0" err="1">
                <a:latin typeface="Times New Roman" panose="02020603050405020304" pitchFamily="18" charset="0"/>
              </a:rPr>
              <a:t>rừng</a:t>
            </a:r>
            <a:r>
              <a:rPr lang="en-US" altLang="en-US" sz="3600" dirty="0"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en-US" altLang="en-US" sz="3600" dirty="0">
                <a:latin typeface="Times New Roman" panose="02020603050405020304" pitchFamily="18" charset="0"/>
              </a:rPr>
              <a:t>c.  </a:t>
            </a:r>
            <a:r>
              <a:rPr lang="en-US" altLang="en-US" sz="3600" dirty="0" err="1">
                <a:latin typeface="Times New Roman" panose="02020603050405020304" pitchFamily="18" charset="0"/>
              </a:rPr>
              <a:t>Chặt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phá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để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lấy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gỗ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sản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xuất</a:t>
            </a:r>
            <a:endParaRPr lang="en-US" altLang="en-US" sz="3600" dirty="0">
              <a:latin typeface="Times New Roman" panose="02020603050405020304" pitchFamily="18" charset="0"/>
            </a:endParaRPr>
          </a:p>
          <a:p>
            <a:pPr algn="just"/>
            <a:r>
              <a:rPr lang="en-US" altLang="en-US" sz="3600" dirty="0">
                <a:latin typeface="Times New Roman" panose="02020603050405020304" pitchFamily="18" charset="0"/>
              </a:rPr>
              <a:t>d.  </a:t>
            </a:r>
            <a:r>
              <a:rPr lang="en-US" altLang="en-US" sz="3600" dirty="0" err="1">
                <a:latin typeface="Times New Roman" panose="02020603050405020304" pitchFamily="18" charset="0"/>
              </a:rPr>
              <a:t>Tất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cả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các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việc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trên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đều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đúng</a:t>
            </a:r>
            <a:r>
              <a:rPr lang="en-US" altLang="en-US" sz="36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0CD01B-7E0E-4932-AD01-769AC8789425}"/>
              </a:ext>
            </a:extLst>
          </p:cNvPr>
          <p:cNvSpPr txBox="1"/>
          <p:nvPr/>
        </p:nvSpPr>
        <p:spPr>
          <a:xfrm>
            <a:off x="225452" y="378264"/>
            <a:ext cx="1149745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3.  Ở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vùng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bờ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biển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trồng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cây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ở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phía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ngoài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nhằm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mục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đích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: </a:t>
            </a:r>
          </a:p>
          <a:p>
            <a:r>
              <a:rPr lang="en-US" altLang="en-US" sz="3600" dirty="0">
                <a:latin typeface="Times New Roman" panose="02020603050405020304" pitchFamily="18" charset="0"/>
              </a:rPr>
              <a:t>a. </a:t>
            </a:r>
            <a:r>
              <a:rPr lang="en-US" altLang="en-US" sz="3600" dirty="0" err="1">
                <a:latin typeface="Times New Roman" panose="02020603050405020304" pitchFamily="18" charset="0"/>
              </a:rPr>
              <a:t>Chống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gió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bão</a:t>
            </a:r>
            <a:r>
              <a:rPr lang="en-US" altLang="en-US" sz="3600" dirty="0">
                <a:latin typeface="Times New Roman" panose="02020603050405020304" pitchFamily="18" charset="0"/>
              </a:rPr>
              <a:t>                        b. </a:t>
            </a:r>
            <a:r>
              <a:rPr lang="en-US" altLang="en-US" sz="3600" dirty="0" err="1">
                <a:latin typeface="Times New Roman" panose="02020603050405020304" pitchFamily="18" charset="0"/>
              </a:rPr>
              <a:t>Chống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xói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mòn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đất</a:t>
            </a:r>
            <a:endParaRPr lang="en-US" altLang="en-US" sz="3600" dirty="0">
              <a:latin typeface="Times New Roman" panose="02020603050405020304" pitchFamily="18" charset="0"/>
            </a:endParaRPr>
          </a:p>
          <a:p>
            <a:r>
              <a:rPr lang="en-US" altLang="en-US" sz="3600" dirty="0">
                <a:latin typeface="Times New Roman" panose="02020603050405020304" pitchFamily="18" charset="0"/>
              </a:rPr>
              <a:t>c. </a:t>
            </a:r>
            <a:r>
              <a:rPr lang="en-US" altLang="en-US" sz="3600" dirty="0" err="1">
                <a:latin typeface="Times New Roman" panose="02020603050405020304" pitchFamily="18" charset="0"/>
              </a:rPr>
              <a:t>Chống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rửa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trôi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đất</a:t>
            </a:r>
            <a:r>
              <a:rPr lang="en-US" altLang="en-US" sz="3600" dirty="0">
                <a:latin typeface="Times New Roman" panose="02020603050405020304" pitchFamily="18" charset="0"/>
              </a:rPr>
              <a:t>                  d. </a:t>
            </a:r>
            <a:r>
              <a:rPr lang="en-US" altLang="en-US" sz="3600" dirty="0" err="1">
                <a:latin typeface="Times New Roman" panose="02020603050405020304" pitchFamily="18" charset="0"/>
              </a:rPr>
              <a:t>Tất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cả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đều</a:t>
            </a: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</a:rPr>
              <a:t>đúng</a:t>
            </a:r>
            <a:endParaRPr lang="en-US" altLang="en-US" sz="3600" dirty="0">
              <a:latin typeface="Times New Roman" panose="02020603050405020304" pitchFamily="18" charset="0"/>
            </a:endParaRPr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C4F8647A-476A-43A4-9234-F45222F9A8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52" y="4994912"/>
            <a:ext cx="533400" cy="533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400" baseline="-25000">
              <a:solidFill>
                <a:prstClr val="black"/>
              </a:solidFill>
              <a:latin typeface="VNI-Times" pitchFamily="2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EAB0375-AF0C-45D7-9086-C9465850C8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3516" y="2128430"/>
            <a:ext cx="533400" cy="533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400" baseline="-25000">
              <a:solidFill>
                <a:prstClr val="black"/>
              </a:solidFill>
              <a:latin typeface="VNI-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228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>
            <a:extLst>
              <a:ext uri="{FF2B5EF4-FFF2-40B4-BE49-F238E27FC236}">
                <a16:creationId xmlns:a16="http://schemas.microsoft.com/office/drawing/2014/main" id="{22E1A470-0A57-478D-84E4-BA2A6D937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9916F83E-3DCA-4761-ACA3-F3AE72DFF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013" y="1412874"/>
            <a:ext cx="12091987" cy="2830513"/>
          </a:xfrm>
        </p:spPr>
        <p:txBody>
          <a:bodyPr>
            <a:noAutofit/>
          </a:bodyPr>
          <a:lstStyle/>
          <a:p>
            <a:pPr marL="0" indent="0" algn="just">
              <a:buNone/>
              <a:defRPr/>
            </a:pPr>
            <a:r>
              <a:rPr lang="en-US" sz="3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Cho các từ: Rễ, ngọn, thân, mạch dẫn, lá, túi bào tử, bào tử. Sử dụng các từ đã cho để hoàn thành đoạn thông tin sau:</a:t>
            </a:r>
          </a:p>
          <a:p>
            <a:pPr marL="0" indent="0" algn="just">
              <a:lnSpc>
                <a:spcPct val="150000"/>
              </a:lnSpc>
              <a:buNone/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Cây rêu gồm có: (1).........,...........(2), chưa có (3).............chính thức. Trong thân và lá rêu chưa có (4)............................ Rêu sinh sản bằng (5)...................được chứa trong (6)..........................., cơ quan này nằm ở (7)........................cây rêu.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31476D7-11DF-4737-965C-D47174853D54}"/>
              </a:ext>
            </a:extLst>
          </p:cNvPr>
          <p:cNvSpPr/>
          <p:nvPr/>
        </p:nvSpPr>
        <p:spPr>
          <a:xfrm>
            <a:off x="4202262" y="3186839"/>
            <a:ext cx="1022888" cy="4843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2480B1-21BB-4828-B9EC-F0AC28462C2E}"/>
              </a:ext>
            </a:extLst>
          </p:cNvPr>
          <p:cNvSpPr/>
          <p:nvPr/>
        </p:nvSpPr>
        <p:spPr>
          <a:xfrm>
            <a:off x="5522563" y="3186839"/>
            <a:ext cx="1146874" cy="4843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382D63-B3BC-483F-9539-2BFED3D64E38}"/>
              </a:ext>
            </a:extLst>
          </p:cNvPr>
          <p:cNvSpPr/>
          <p:nvPr/>
        </p:nvSpPr>
        <p:spPr>
          <a:xfrm>
            <a:off x="9776848" y="3155842"/>
            <a:ext cx="1146874" cy="4843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ACAE80-7D34-4B20-A903-896DCA362ECA}"/>
              </a:ext>
            </a:extLst>
          </p:cNvPr>
          <p:cNvSpPr/>
          <p:nvPr/>
        </p:nvSpPr>
        <p:spPr>
          <a:xfrm>
            <a:off x="7477934" y="4001226"/>
            <a:ext cx="2872351" cy="4843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B9660A-75A5-4B1A-BC5F-AA926B1E092B}"/>
              </a:ext>
            </a:extLst>
          </p:cNvPr>
          <p:cNvSpPr/>
          <p:nvPr/>
        </p:nvSpPr>
        <p:spPr>
          <a:xfrm>
            <a:off x="2696705" y="4916191"/>
            <a:ext cx="1937289" cy="4843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652A351-6F0E-4802-91C8-9F534B0F6EFA}"/>
              </a:ext>
            </a:extLst>
          </p:cNvPr>
          <p:cNvSpPr/>
          <p:nvPr/>
        </p:nvSpPr>
        <p:spPr>
          <a:xfrm>
            <a:off x="8481449" y="4907070"/>
            <a:ext cx="2872351" cy="4843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487AC2-FFA9-4110-B489-A14A4D9F72F5}"/>
              </a:ext>
            </a:extLst>
          </p:cNvPr>
          <p:cNvSpPr/>
          <p:nvPr/>
        </p:nvSpPr>
        <p:spPr>
          <a:xfrm>
            <a:off x="3812584" y="5730578"/>
            <a:ext cx="2107770" cy="4843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>
            <a:extLst>
              <a:ext uri="{FF2B5EF4-FFF2-40B4-BE49-F238E27FC236}">
                <a16:creationId xmlns:a16="http://schemas.microsoft.com/office/drawing/2014/main" id="{ABD49A39-C9BF-482C-9EFE-262DC1AB9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312" y="274638"/>
            <a:ext cx="10972800" cy="1143000"/>
          </a:xfrm>
        </p:spPr>
        <p:txBody>
          <a:bodyPr/>
          <a:lstStyle/>
          <a:p>
            <a:pPr algn="ctr"/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44BE3676-23D9-40E9-AA33-8FCF3BCAA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51870"/>
            <a:ext cx="459613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altLang="en-US" sz="3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</a:t>
            </a:r>
            <a:r>
              <a:rPr lang="en-US" alt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Cho </a:t>
            </a:r>
            <a:r>
              <a:rPr lang="en-US" alt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sơ</a:t>
            </a:r>
            <a:r>
              <a:rPr lang="en-US" alt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alt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alt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altLang="en-US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04" name="Picture 6" descr="Screenshot (24)">
            <a:extLst>
              <a:ext uri="{FF2B5EF4-FFF2-40B4-BE49-F238E27FC236}">
                <a16:creationId xmlns:a16="http://schemas.microsoft.com/office/drawing/2014/main" id="{3DF2B4FA-9011-4E12-94E5-312FEB9A6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462" y="2189162"/>
            <a:ext cx="7866791" cy="1971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Rectangle 3">
            <a:extLst>
              <a:ext uri="{FF2B5EF4-FFF2-40B4-BE49-F238E27FC236}">
                <a16:creationId xmlns:a16="http://schemas.microsoft.com/office/drawing/2014/main" id="{1BDB602D-DC86-4DFA-8E91-2C79BED50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504" y="4146199"/>
            <a:ext cx="1121560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a.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Lựa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chọn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sinh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phù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hợp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sơ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đồ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          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(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lưu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ý: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sinh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1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b.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sơ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đồ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biết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vai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trò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3200" dirty="0"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altLang="en-US" sz="3200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>
            <a:extLst>
              <a:ext uri="{FF2B5EF4-FFF2-40B4-BE49-F238E27FC236}">
                <a16:creationId xmlns:a16="http://schemas.microsoft.com/office/drawing/2014/main" id="{B7EEF6CF-68F9-48CC-A60E-40588EF3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24691"/>
            <a:ext cx="10972800" cy="849602"/>
          </a:xfrm>
        </p:spPr>
        <p:txBody>
          <a:bodyPr>
            <a:normAutofit/>
          </a:bodyPr>
          <a:lstStyle/>
          <a:p>
            <a:pPr algn="ctr"/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882D93C7-BB07-4B1C-AE9D-40D06ADE8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257" y="863640"/>
            <a:ext cx="11901486" cy="7109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 y</a:t>
            </a:r>
            <a:r>
              <a:rPr lang="vi-VN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êu cầu học sinh lựa chọn loài thực vật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xốp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canh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....)</a:t>
            </a:r>
            <a:r>
              <a:rPr lang="vi-VN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1-2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36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(06 </a:t>
            </a:r>
            <a:r>
              <a:rPr lang="vi-VN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sinh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thực hiện ngoài giờ lên lớp.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1-2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vi-VN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Tổ chức cho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nhóm HS  báo cáo, trao đổi, chia sẻ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HS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GV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 giá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GV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3200" dirty="0">
              <a:solidFill>
                <a:srgbClr val="003366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3200" dirty="0">
              <a:solidFill>
                <a:srgbClr val="002060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3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Kết quả hình ảnh cho thank you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76" y="685800"/>
            <a:ext cx="8575563" cy="555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0673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A6F3472-5554-49FE-9E43-832C87A408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6947746"/>
              </p:ext>
            </p:extLst>
          </p:nvPr>
        </p:nvGraphicFramePr>
        <p:xfrm>
          <a:off x="563980" y="884817"/>
          <a:ext cx="10652167" cy="3028402"/>
        </p:xfrm>
        <a:graphic>
          <a:graphicData uri="http://schemas.openxmlformats.org/drawingml/2006/table">
            <a:tbl>
              <a:tblPr/>
              <a:tblGrid>
                <a:gridCol w="5579300">
                  <a:extLst>
                    <a:ext uri="{9D8B030D-6E8A-4147-A177-3AD203B41FA5}">
                      <a16:colId xmlns:a16="http://schemas.microsoft.com/office/drawing/2014/main" val="1737651781"/>
                    </a:ext>
                  </a:extLst>
                </a:gridCol>
                <a:gridCol w="5072867">
                  <a:extLst>
                    <a:ext uri="{9D8B030D-6E8A-4147-A177-3AD203B41FA5}">
                      <a16:colId xmlns:a16="http://schemas.microsoft.com/office/drawing/2014/main" val="2392181907"/>
                    </a:ext>
                  </a:extLst>
                </a:gridCol>
              </a:tblGrid>
              <a:tr h="604370">
                <a:tc>
                  <a:txBody>
                    <a:bodyPr/>
                    <a:lstStyle/>
                    <a:p>
                      <a:pPr indent="-863600" algn="ctr">
                        <a:lnSpc>
                          <a:spcPts val="1100"/>
                        </a:lnSpc>
                      </a:pPr>
                      <a:r>
                        <a:rPr lang="vi-VN" sz="2800" b="1" spc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Ngành thực vật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863600" algn="ctr">
                        <a:lnSpc>
                          <a:spcPts val="1100"/>
                        </a:lnSpc>
                      </a:pPr>
                      <a:r>
                        <a:rPr lang="vi-VN" sz="2800" b="1" spc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Số lượng loài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1940373"/>
                  </a:ext>
                </a:extLst>
              </a:tr>
              <a:tr h="604175">
                <a:tc>
                  <a:txBody>
                    <a:bodyPr/>
                    <a:lstStyle/>
                    <a:p>
                      <a:pPr indent="-863600" algn="ctr">
                        <a:lnSpc>
                          <a:spcPts val="1100"/>
                        </a:lnSpc>
                      </a:pPr>
                      <a:r>
                        <a:rPr lang="vi-VN" sz="2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Hạt kín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863600" algn="ctr">
                        <a:lnSpc>
                          <a:spcPts val="1100"/>
                        </a:lnSpc>
                      </a:pPr>
                      <a:r>
                        <a:rPr lang="vi-VN" sz="2800" b="1" spc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10 300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97650"/>
                  </a:ext>
                </a:extLst>
              </a:tr>
              <a:tr h="604175">
                <a:tc>
                  <a:txBody>
                    <a:bodyPr/>
                    <a:lstStyle/>
                    <a:p>
                      <a:pPr indent="-863600" algn="ctr">
                        <a:lnSpc>
                          <a:spcPts val="1100"/>
                        </a:lnSpc>
                      </a:pPr>
                      <a:r>
                        <a:rPr lang="vi-VN" sz="2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Hạt trần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863600" algn="ctr">
                        <a:lnSpc>
                          <a:spcPts val="1100"/>
                        </a:lnSpc>
                      </a:pPr>
                      <a:r>
                        <a:rPr lang="vi-VN" sz="2800" b="1" spc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6382927"/>
                  </a:ext>
                </a:extLst>
              </a:tr>
              <a:tr h="604175">
                <a:tc>
                  <a:txBody>
                    <a:bodyPr/>
                    <a:lstStyle/>
                    <a:p>
                      <a:pPr indent="-863600" algn="ctr">
                        <a:lnSpc>
                          <a:spcPts val="1100"/>
                        </a:lnSpc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Dương xỉ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863600" algn="ctr">
                        <a:lnSpc>
                          <a:spcPts val="1100"/>
                        </a:lnSpc>
                      </a:pPr>
                      <a:r>
                        <a:rPr lang="vi-VN" sz="2800" b="1" spc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691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045427"/>
                  </a:ext>
                </a:extLst>
              </a:tr>
              <a:tr h="611507">
                <a:tc>
                  <a:txBody>
                    <a:bodyPr/>
                    <a:lstStyle/>
                    <a:p>
                      <a:pPr indent="-863600" algn="ctr">
                        <a:lnSpc>
                          <a:spcPts val="1100"/>
                        </a:lnSpc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Rêu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863600" algn="ctr">
                        <a:lnSpc>
                          <a:spcPts val="1100"/>
                        </a:lnSpc>
                      </a:pPr>
                      <a:r>
                        <a:rPr lang="vi-VN" sz="2800" b="1" spc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481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40931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DAEB61F-9EDF-493A-A720-2822D3D589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687771"/>
              </p:ext>
            </p:extLst>
          </p:nvPr>
        </p:nvGraphicFramePr>
        <p:xfrm>
          <a:off x="2280264" y="4046361"/>
          <a:ext cx="8134597" cy="7605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34597">
                  <a:extLst>
                    <a:ext uri="{9D8B030D-6E8A-4147-A177-3AD203B41FA5}">
                      <a16:colId xmlns:a16="http://schemas.microsoft.com/office/drawing/2014/main" val="2808530492"/>
                    </a:ext>
                  </a:extLst>
                </a:gridCol>
              </a:tblGrid>
              <a:tr h="256847">
                <a:tc>
                  <a:txBody>
                    <a:bodyPr/>
                    <a:lstStyle/>
                    <a:p>
                      <a:pPr algn="ctr">
                        <a:lnSpc>
                          <a:spcPts val="1215"/>
                        </a:lnSpc>
                      </a:pPr>
                      <a:endParaRPr lang="en-US" sz="3200" u="none" strike="noStrike" spc="0" dirty="0">
                        <a:effectLst/>
                      </a:endParaRPr>
                    </a:p>
                    <a:p>
                      <a:pPr algn="ctr">
                        <a:lnSpc>
                          <a:spcPts val="1215"/>
                        </a:lnSpc>
                      </a:pPr>
                      <a:endParaRPr lang="en-US" sz="2800" u="none" strike="noStrike" spc="0" dirty="0">
                        <a:effectLst/>
                      </a:endParaRPr>
                    </a:p>
                    <a:p>
                      <a:pPr algn="ctr">
                        <a:lnSpc>
                          <a:spcPts val="1215"/>
                        </a:lnSpc>
                      </a:pPr>
                      <a:r>
                        <a:rPr lang="vi-VN" sz="2800" u="none" strike="noStrike" spc="0" dirty="0">
                          <a:effectLst/>
                        </a:rPr>
                        <a:t>Bảng số lượng các loài thực vật ở Việt Nam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83045272"/>
                  </a:ext>
                </a:extLst>
              </a:tr>
              <a:tr h="204817">
                <a:tc>
                  <a:txBody>
                    <a:bodyPr/>
                    <a:lstStyle/>
                    <a:p>
                      <a:pPr algn="ctr">
                        <a:lnSpc>
                          <a:spcPts val="1215"/>
                        </a:lnSpc>
                      </a:pP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7413931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F0BA7158-9827-48A4-88E0-4E819D36B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0528" y="8113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8976A9AB-BE9A-49CD-BCE1-86A9EA4E5B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864"/>
            <a:ext cx="4560528" cy="46166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dirty="0">
                <a:solidFill>
                  <a:schemeClr val="bg1"/>
                </a:solidFill>
              </a:rPr>
              <a:t>I. ĐA DẠNG THỰC VẬT</a:t>
            </a:r>
            <a:endParaRPr lang="en-US" alt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B8A7D194-7206-4E53-9E0F-320DCDF92502}"/>
              </a:ext>
            </a:extLst>
          </p:cNvPr>
          <p:cNvSpPr/>
          <p:nvPr/>
        </p:nvSpPr>
        <p:spPr>
          <a:xfrm>
            <a:off x="2437558" y="5111249"/>
            <a:ext cx="7820007" cy="1723867"/>
          </a:xfrm>
          <a:prstGeom prst="cloudCallou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Nam?</a:t>
            </a:r>
          </a:p>
        </p:txBody>
      </p:sp>
    </p:spTree>
    <p:extLst>
      <p:ext uri="{BB962C8B-B14F-4D97-AF65-F5344CB8AC3E}">
        <p14:creationId xmlns:p14="http://schemas.microsoft.com/office/powerpoint/2010/main" val="27321138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>
            <a:extLst>
              <a:ext uri="{FF2B5EF4-FFF2-40B4-BE49-F238E27FC236}">
                <a16:creationId xmlns:a16="http://schemas.microsoft.com/office/drawing/2014/main" id="{4EFCDC2E-B47D-46E0-9307-952FC1424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133" y="79024"/>
            <a:ext cx="3646311" cy="44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>
            <a:extLst>
              <a:ext uri="{FF2B5EF4-FFF2-40B4-BE49-F238E27FC236}">
                <a16:creationId xmlns:a16="http://schemas.microsoft.com/office/drawing/2014/main" id="{8E2B559C-AB9A-41A1-90C6-596317CA3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311" y="1"/>
            <a:ext cx="3816689" cy="4255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>
            <a:extLst>
              <a:ext uri="{FF2B5EF4-FFF2-40B4-BE49-F238E27FC236}">
                <a16:creationId xmlns:a16="http://schemas.microsoft.com/office/drawing/2014/main" id="{70BB65F6-51CA-4241-83E3-D7097DE00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5" y="167352"/>
            <a:ext cx="3951993" cy="4272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7A0E8C9-A5BA-4F01-9F0C-68A40A897F35}"/>
              </a:ext>
            </a:extLst>
          </p:cNvPr>
          <p:cNvSpPr txBox="1"/>
          <p:nvPr/>
        </p:nvSpPr>
        <p:spPr>
          <a:xfrm>
            <a:off x="91355" y="4443336"/>
            <a:ext cx="44467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b="0" i="0" u="none" strike="noStrike" spc="1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Bèo t</a:t>
            </a:r>
            <a:r>
              <a:rPr lang="en-US" sz="2000" b="0" i="0" u="none" strike="noStrike" spc="1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ấ</a:t>
            </a:r>
            <a:r>
              <a:rPr lang="vi-VN" sz="2000" b="0" i="0" u="none" strike="noStrike" spc="1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 (đường kính lá vài milimét</a:t>
            </a:r>
            <a:r>
              <a:rPr lang="en-US" sz="2000" b="0" i="0" u="none" strike="noStrike" spc="1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46EFC8-3D18-4EB3-B56F-EA94FE9B6EB5}"/>
              </a:ext>
            </a:extLst>
          </p:cNvPr>
          <p:cNvSpPr txBox="1"/>
          <p:nvPr/>
        </p:nvSpPr>
        <p:spPr>
          <a:xfrm>
            <a:off x="8545689" y="4267858"/>
            <a:ext cx="36463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Cây</a:t>
            </a:r>
            <a:r>
              <a:rPr lang="en-US" sz="2400" dirty="0"/>
              <a:t> </a:t>
            </a:r>
            <a:r>
              <a:rPr lang="en-US" sz="2400" dirty="0" err="1"/>
              <a:t>babap</a:t>
            </a:r>
            <a:r>
              <a:rPr lang="en-US" sz="2400" dirty="0"/>
              <a:t> </a:t>
            </a:r>
            <a:r>
              <a:rPr lang="en-US" sz="2400" dirty="0" err="1"/>
              <a:t>đường</a:t>
            </a:r>
            <a:r>
              <a:rPr lang="en-US" sz="2400" dirty="0"/>
              <a:t> </a:t>
            </a:r>
            <a:r>
              <a:rPr lang="en-US" sz="2400" dirty="0" err="1"/>
              <a:t>kính</a:t>
            </a:r>
            <a:r>
              <a:rPr lang="en-US" sz="2400" dirty="0"/>
              <a:t> </a:t>
            </a:r>
            <a:r>
              <a:rPr lang="en-US" sz="2400" dirty="0" err="1"/>
              <a:t>thân</a:t>
            </a:r>
            <a:r>
              <a:rPr lang="en-US" sz="2400" dirty="0"/>
              <a:t> </a:t>
            </a:r>
            <a:r>
              <a:rPr lang="en-US" sz="2400" dirty="0" err="1"/>
              <a:t>khoảng</a:t>
            </a:r>
            <a:r>
              <a:rPr lang="en-US" sz="2400" dirty="0"/>
              <a:t> </a:t>
            </a:r>
            <a:r>
              <a:rPr lang="en-US" sz="2400" dirty="0" err="1"/>
              <a:t>vài</a:t>
            </a:r>
            <a:r>
              <a:rPr lang="en-US" sz="2400" dirty="0"/>
              <a:t> </a:t>
            </a:r>
            <a:r>
              <a:rPr lang="en-US" sz="2400" dirty="0" err="1"/>
              <a:t>mét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1FEC90-CE21-45F6-B372-C90E5F23A293}"/>
              </a:ext>
            </a:extLst>
          </p:cNvPr>
          <p:cNvSpPr txBox="1"/>
          <p:nvPr/>
        </p:nvSpPr>
        <p:spPr>
          <a:xfrm>
            <a:off x="4757744" y="4146350"/>
            <a:ext cx="33979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Cây</a:t>
            </a:r>
            <a:r>
              <a:rPr lang="en-US" sz="2400" dirty="0"/>
              <a:t> </a:t>
            </a:r>
            <a:r>
              <a:rPr lang="en-US" sz="2400" dirty="0" err="1"/>
              <a:t>nong</a:t>
            </a:r>
            <a:r>
              <a:rPr lang="en-US" sz="2400" dirty="0"/>
              <a:t> </a:t>
            </a:r>
            <a:r>
              <a:rPr lang="en-US" sz="2400" dirty="0" err="1"/>
              <a:t>tằm</a:t>
            </a:r>
            <a:r>
              <a:rPr lang="en-US" sz="2400" dirty="0"/>
              <a:t> </a:t>
            </a:r>
            <a:r>
              <a:rPr lang="en-US" sz="2400" dirty="0" err="1"/>
              <a:t>đường</a:t>
            </a:r>
            <a:r>
              <a:rPr lang="en-US" sz="2400" dirty="0"/>
              <a:t> </a:t>
            </a:r>
            <a:r>
              <a:rPr lang="en-US" sz="2400" dirty="0" err="1"/>
              <a:t>kính</a:t>
            </a:r>
            <a:r>
              <a:rPr lang="en-US" sz="2400" dirty="0"/>
              <a:t> </a:t>
            </a:r>
            <a:r>
              <a:rPr lang="en-US" sz="2400" dirty="0" err="1"/>
              <a:t>lá</a:t>
            </a:r>
            <a:r>
              <a:rPr lang="en-US" sz="2400" dirty="0"/>
              <a:t> </a:t>
            </a:r>
            <a:r>
              <a:rPr lang="en-US" sz="2400" dirty="0" err="1"/>
              <a:t>hơn</a:t>
            </a:r>
            <a:r>
              <a:rPr lang="en-US" sz="2400" dirty="0"/>
              <a:t> 1 </a:t>
            </a:r>
            <a:r>
              <a:rPr lang="en-US" sz="2400" dirty="0" err="1"/>
              <a:t>mét</a:t>
            </a:r>
            <a:endParaRPr lang="en-US" sz="2400" dirty="0"/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E78EB27B-F25C-4E28-9AF3-A402E429C046}"/>
              </a:ext>
            </a:extLst>
          </p:cNvPr>
          <p:cNvSpPr/>
          <p:nvPr/>
        </p:nvSpPr>
        <p:spPr>
          <a:xfrm>
            <a:off x="2437558" y="5111249"/>
            <a:ext cx="9269760" cy="1723867"/>
          </a:xfrm>
          <a:prstGeom prst="cloudCallou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4124832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3F0E7CAF-D121-4AED-935E-4DD0A2F88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4763"/>
            <a:ext cx="12187237" cy="404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33FD48B-5A75-4C72-849B-D80DC4621136}"/>
              </a:ext>
            </a:extLst>
          </p:cNvPr>
          <p:cNvSpPr txBox="1"/>
          <p:nvPr/>
        </p:nvSpPr>
        <p:spPr>
          <a:xfrm>
            <a:off x="174511" y="4117631"/>
            <a:ext cx="3364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Cây</a:t>
            </a:r>
            <a:r>
              <a:rPr lang="en-US" sz="2400" b="1" dirty="0"/>
              <a:t> </a:t>
            </a:r>
            <a:r>
              <a:rPr lang="en-US" sz="2400" b="1" dirty="0" err="1"/>
              <a:t>cọ</a:t>
            </a:r>
            <a:r>
              <a:rPr lang="en-US" sz="2400" b="1" dirty="0"/>
              <a:t> ở </a:t>
            </a:r>
            <a:r>
              <a:rPr lang="en-US" sz="2400" b="1" dirty="0" err="1"/>
              <a:t>vùng</a:t>
            </a:r>
            <a:r>
              <a:rPr lang="en-US" sz="2400" b="1" dirty="0"/>
              <a:t> </a:t>
            </a:r>
            <a:r>
              <a:rPr lang="en-US" sz="2400" b="1" dirty="0" err="1"/>
              <a:t>đồi</a:t>
            </a:r>
            <a:r>
              <a:rPr lang="en-US" sz="2400" b="1" dirty="0"/>
              <a:t> </a:t>
            </a:r>
            <a:r>
              <a:rPr lang="en-US" sz="2400" b="1" dirty="0" err="1"/>
              <a:t>núi</a:t>
            </a:r>
            <a:endParaRPr lang="en-US" sz="2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9C268F-4AFA-43F2-B76E-1969479425BD}"/>
              </a:ext>
            </a:extLst>
          </p:cNvPr>
          <p:cNvSpPr txBox="1"/>
          <p:nvPr/>
        </p:nvSpPr>
        <p:spPr>
          <a:xfrm>
            <a:off x="3708349" y="4047344"/>
            <a:ext cx="3364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Cây</a:t>
            </a:r>
            <a:r>
              <a:rPr lang="en-US" sz="2400" b="1" dirty="0"/>
              <a:t> </a:t>
            </a:r>
            <a:r>
              <a:rPr lang="en-US" sz="2400" b="1" dirty="0" err="1"/>
              <a:t>xương</a:t>
            </a:r>
            <a:r>
              <a:rPr lang="en-US" sz="2400" b="1" dirty="0"/>
              <a:t> </a:t>
            </a:r>
            <a:r>
              <a:rPr lang="en-US" sz="2400" b="1" dirty="0" err="1"/>
              <a:t>rồng</a:t>
            </a:r>
            <a:r>
              <a:rPr lang="en-US" sz="2400" b="1" dirty="0"/>
              <a:t> </a:t>
            </a:r>
            <a:r>
              <a:rPr lang="en-US" sz="2400" b="1" dirty="0" err="1"/>
              <a:t>sống</a:t>
            </a:r>
            <a:r>
              <a:rPr lang="en-US" sz="2400" b="1" dirty="0"/>
              <a:t> </a:t>
            </a:r>
            <a:r>
              <a:rPr lang="en-US" sz="2400" b="1" dirty="0" err="1"/>
              <a:t>trên</a:t>
            </a:r>
            <a:r>
              <a:rPr lang="en-US" sz="2400" b="1" dirty="0"/>
              <a:t> </a:t>
            </a:r>
            <a:r>
              <a:rPr lang="en-US" sz="2400" b="1" dirty="0" err="1"/>
              <a:t>sa</a:t>
            </a:r>
            <a:r>
              <a:rPr lang="en-US" sz="2400" b="1" dirty="0"/>
              <a:t> </a:t>
            </a:r>
            <a:r>
              <a:rPr lang="en-US" sz="2400" b="1" dirty="0" err="1"/>
              <a:t>mạc</a:t>
            </a:r>
            <a:endParaRPr lang="en-US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53F2D3-69D1-4FE4-9436-A8ECE1ED332B}"/>
              </a:ext>
            </a:extLst>
          </p:cNvPr>
          <p:cNvSpPr txBox="1"/>
          <p:nvPr/>
        </p:nvSpPr>
        <p:spPr>
          <a:xfrm>
            <a:off x="8066379" y="4152775"/>
            <a:ext cx="3951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Cây</a:t>
            </a:r>
            <a:r>
              <a:rPr lang="en-US" sz="2400" b="1" dirty="0"/>
              <a:t> </a:t>
            </a:r>
            <a:r>
              <a:rPr lang="en-US" sz="2400" b="1" dirty="0" err="1"/>
              <a:t>đước</a:t>
            </a:r>
            <a:r>
              <a:rPr lang="en-US" sz="2400" b="1" dirty="0"/>
              <a:t> ở </a:t>
            </a:r>
            <a:r>
              <a:rPr lang="en-US" sz="2400" b="1" dirty="0" err="1"/>
              <a:t>vùng</a:t>
            </a:r>
            <a:r>
              <a:rPr lang="en-US" sz="2400" b="1" dirty="0"/>
              <a:t> </a:t>
            </a:r>
            <a:r>
              <a:rPr lang="en-US" sz="2400" b="1" dirty="0" err="1"/>
              <a:t>nước</a:t>
            </a:r>
            <a:r>
              <a:rPr lang="en-US" sz="2400" b="1" dirty="0"/>
              <a:t> </a:t>
            </a:r>
            <a:r>
              <a:rPr lang="en-US" sz="2400" b="1" dirty="0" err="1"/>
              <a:t>lợ</a:t>
            </a:r>
            <a:endParaRPr lang="en-US" sz="2400" b="1" dirty="0"/>
          </a:p>
        </p:txBody>
      </p:sp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7754BD31-43C7-42E6-9BD5-78183B983D40}"/>
              </a:ext>
            </a:extLst>
          </p:cNvPr>
          <p:cNvSpPr/>
          <p:nvPr/>
        </p:nvSpPr>
        <p:spPr>
          <a:xfrm>
            <a:off x="2437558" y="5111249"/>
            <a:ext cx="9269760" cy="1723867"/>
          </a:xfrm>
          <a:prstGeom prst="cloudCallou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23928884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4819088-EB9D-4841-8BBA-2DF803084E4F}"/>
              </a:ext>
            </a:extLst>
          </p:cNvPr>
          <p:cNvGrpSpPr/>
          <p:nvPr/>
        </p:nvGrpSpPr>
        <p:grpSpPr>
          <a:xfrm>
            <a:off x="310244" y="149902"/>
            <a:ext cx="11746290" cy="6250903"/>
            <a:chOff x="310243" y="38088"/>
            <a:chExt cx="11881757" cy="6362718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A77598DD-7EBA-4BFC-B0D9-F9021C467C8B}"/>
                </a:ext>
              </a:extLst>
            </p:cNvPr>
            <p:cNvSpPr/>
            <p:nvPr/>
          </p:nvSpPr>
          <p:spPr>
            <a:xfrm>
              <a:off x="4800596" y="38088"/>
              <a:ext cx="2139043" cy="88174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GIỚI THỰC VẬT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828F1E4C-5544-40A2-A1BC-4C6ECA22F9C7}"/>
                </a:ext>
              </a:extLst>
            </p:cNvPr>
            <p:cNvGrpSpPr/>
            <p:nvPr/>
          </p:nvGrpSpPr>
          <p:grpSpPr>
            <a:xfrm>
              <a:off x="310243" y="919831"/>
              <a:ext cx="11881757" cy="5480975"/>
              <a:chOff x="310243" y="919831"/>
              <a:chExt cx="11881757" cy="5480975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521B360-BFC8-47BA-8122-CB67E75AB0EC}"/>
                  </a:ext>
                </a:extLst>
              </p:cNvPr>
              <p:cNvSpPr/>
              <p:nvPr/>
            </p:nvSpPr>
            <p:spPr>
              <a:xfrm>
                <a:off x="310243" y="1926770"/>
                <a:ext cx="2873829" cy="767443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THỰC VẬT KHÔNG CÓ MẠCH</a:t>
                </a:r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1B7E967-0F7D-44E8-994D-391CA85B3EA9}"/>
                  </a:ext>
                </a:extLst>
              </p:cNvPr>
              <p:cNvSpPr/>
              <p:nvPr/>
            </p:nvSpPr>
            <p:spPr>
              <a:xfrm>
                <a:off x="3652156" y="5611597"/>
                <a:ext cx="2873829" cy="767443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NGÀNH DƯƠNG XỈ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FCA45D4-FA27-4D4E-9B70-95508F0B5C0B}"/>
                  </a:ext>
                </a:extLst>
              </p:cNvPr>
              <p:cNvSpPr/>
              <p:nvPr/>
            </p:nvSpPr>
            <p:spPr>
              <a:xfrm>
                <a:off x="7081157" y="1926770"/>
                <a:ext cx="2873829" cy="767443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THỰC VẬT CÓ MẠCH</a:t>
                </a: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F98B3D5-0E64-449A-999B-BFB2AC729FF1}"/>
                  </a:ext>
                </a:extLst>
              </p:cNvPr>
              <p:cNvSpPr/>
              <p:nvPr/>
            </p:nvSpPr>
            <p:spPr>
              <a:xfrm>
                <a:off x="5127170" y="3894365"/>
                <a:ext cx="2873829" cy="767443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THỰC VẬT KHÔNG CÓ HẠT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6DAD0D7-D810-45A0-9831-1B95BE1DB1FA}"/>
                  </a:ext>
                </a:extLst>
              </p:cNvPr>
              <p:cNvSpPr/>
              <p:nvPr/>
            </p:nvSpPr>
            <p:spPr>
              <a:xfrm>
                <a:off x="9786257" y="3935187"/>
                <a:ext cx="2405742" cy="767443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THỰC VẬT CÓ HẠT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7D3FDF8-2C37-47F5-9822-05DD0B962B91}"/>
                  </a:ext>
                </a:extLst>
              </p:cNvPr>
              <p:cNvSpPr/>
              <p:nvPr/>
            </p:nvSpPr>
            <p:spPr>
              <a:xfrm>
                <a:off x="310244" y="5611597"/>
                <a:ext cx="2873829" cy="767443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NGÀNH RÊU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C9D4B96-494A-4648-AEE6-616D0CFAE911}"/>
                  </a:ext>
                </a:extLst>
              </p:cNvPr>
              <p:cNvSpPr/>
              <p:nvPr/>
            </p:nvSpPr>
            <p:spPr>
              <a:xfrm>
                <a:off x="6994068" y="5633361"/>
                <a:ext cx="2264229" cy="767443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NGÀNH HẠT TRẦN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583D2B0-C2C2-4B7C-9018-4D9BF22C140F}"/>
                  </a:ext>
                </a:extLst>
              </p:cNvPr>
              <p:cNvSpPr/>
              <p:nvPr/>
            </p:nvSpPr>
            <p:spPr>
              <a:xfrm>
                <a:off x="9786257" y="5633363"/>
                <a:ext cx="2405743" cy="767443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NGÀNH HẠT KÍN</a:t>
                </a:r>
              </a:p>
            </p:txBody>
          </p: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EFCEE378-BE6C-44DC-86B8-D4E387572D4A}"/>
                  </a:ext>
                </a:extLst>
              </p:cNvPr>
              <p:cNvCxnSpPr>
                <a:cxnSpLocks/>
                <a:stCxn id="2" idx="2"/>
                <a:endCxn id="4" idx="0"/>
              </p:cNvCxnSpPr>
              <p:nvPr/>
            </p:nvCxnSpPr>
            <p:spPr>
              <a:xfrm flipH="1">
                <a:off x="1747158" y="919831"/>
                <a:ext cx="4122960" cy="100693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85B1E744-7B7E-491C-8B48-12C5145CC0FF}"/>
                  </a:ext>
                </a:extLst>
              </p:cNvPr>
              <p:cNvCxnSpPr>
                <a:stCxn id="2" idx="2"/>
              </p:cNvCxnSpPr>
              <p:nvPr/>
            </p:nvCxnSpPr>
            <p:spPr>
              <a:xfrm>
                <a:off x="5870118" y="919831"/>
                <a:ext cx="2979968" cy="98379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03732592-81B7-4978-A5F3-411163FDFF2C}"/>
                  </a:ext>
                </a:extLst>
              </p:cNvPr>
              <p:cNvCxnSpPr>
                <a:stCxn id="6" idx="2"/>
              </p:cNvCxnSpPr>
              <p:nvPr/>
            </p:nvCxnSpPr>
            <p:spPr>
              <a:xfrm flipH="1">
                <a:off x="6368143" y="2694213"/>
                <a:ext cx="2149929" cy="120015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9D5E2376-8DC4-497E-907F-8ADE705158D8}"/>
                  </a:ext>
                </a:extLst>
              </p:cNvPr>
              <p:cNvCxnSpPr>
                <a:stCxn id="6" idx="2"/>
                <a:endCxn id="8" idx="0"/>
              </p:cNvCxnSpPr>
              <p:nvPr/>
            </p:nvCxnSpPr>
            <p:spPr>
              <a:xfrm>
                <a:off x="8518072" y="2694213"/>
                <a:ext cx="2471056" cy="124097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45D435A5-9214-4116-9D5B-3601E5559F10}"/>
                  </a:ext>
                </a:extLst>
              </p:cNvPr>
              <p:cNvCxnSpPr>
                <a:stCxn id="7" idx="2"/>
                <a:endCxn id="5" idx="0"/>
              </p:cNvCxnSpPr>
              <p:nvPr/>
            </p:nvCxnSpPr>
            <p:spPr>
              <a:xfrm flipH="1">
                <a:off x="5089071" y="4661808"/>
                <a:ext cx="1475014" cy="94978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14A8E0AD-4CF6-4061-92B6-169AD40A319A}"/>
                  </a:ext>
                </a:extLst>
              </p:cNvPr>
              <p:cNvCxnSpPr>
                <a:stCxn id="7" idx="2"/>
              </p:cNvCxnSpPr>
              <p:nvPr/>
            </p:nvCxnSpPr>
            <p:spPr>
              <a:xfrm>
                <a:off x="6564085" y="4661808"/>
                <a:ext cx="1436914" cy="971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BA6EDE98-2282-4137-B3C9-38D07D11A00D}"/>
                  </a:ext>
                </a:extLst>
              </p:cNvPr>
              <p:cNvCxnSpPr>
                <a:stCxn id="8" idx="2"/>
                <a:endCxn id="11" idx="0"/>
              </p:cNvCxnSpPr>
              <p:nvPr/>
            </p:nvCxnSpPr>
            <p:spPr>
              <a:xfrm>
                <a:off x="10989128" y="4702630"/>
                <a:ext cx="1" cy="93073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3DE0D0C9-5403-485B-90A1-3A0055B25A09}"/>
                  </a:ext>
                </a:extLst>
              </p:cNvPr>
              <p:cNvCxnSpPr>
                <a:stCxn id="4" idx="2"/>
                <a:endCxn id="9" idx="0"/>
              </p:cNvCxnSpPr>
              <p:nvPr/>
            </p:nvCxnSpPr>
            <p:spPr>
              <a:xfrm>
                <a:off x="1747158" y="2694213"/>
                <a:ext cx="1" cy="291738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65059803"/>
      </p:ext>
    </p:extLst>
  </p:cSld>
  <p:clrMapOvr>
    <a:masterClrMapping/>
  </p:clrMapOvr>
  <p:transition spd="slow"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B209591-C16D-499D-97A6-944A3DD94C02}"/>
              </a:ext>
            </a:extLst>
          </p:cNvPr>
          <p:cNvSpPr txBox="1"/>
          <p:nvPr/>
        </p:nvSpPr>
        <p:spPr>
          <a:xfrm>
            <a:off x="152400" y="-52752"/>
            <a:ext cx="1179124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Quan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sát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hình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34. 3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 34.7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nghiên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cứu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thông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 tin SGK/117,118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thảo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luận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nhóm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hoàn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thành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 PHT 1 (2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phút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)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6D653B-A999-4611-B14E-B07F962A92CC}"/>
              </a:ext>
            </a:extLst>
          </p:cNvPr>
          <p:cNvSpPr/>
          <p:nvPr/>
        </p:nvSpPr>
        <p:spPr>
          <a:xfrm>
            <a:off x="1996633" y="986631"/>
            <a:ext cx="1284790" cy="3009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NHÓM 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8AC949-5CB8-4EEA-BC15-ED9A025ACBAA}"/>
              </a:ext>
            </a:extLst>
          </p:cNvPr>
          <p:cNvSpPr/>
          <p:nvPr/>
        </p:nvSpPr>
        <p:spPr>
          <a:xfrm>
            <a:off x="8626283" y="954815"/>
            <a:ext cx="1284790" cy="3009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NHÓM 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82E23E-FB2E-466B-914B-E9F57BCDB149}"/>
              </a:ext>
            </a:extLst>
          </p:cNvPr>
          <p:cNvSpPr/>
          <p:nvPr/>
        </p:nvSpPr>
        <p:spPr>
          <a:xfrm>
            <a:off x="1996633" y="3953018"/>
            <a:ext cx="1284790" cy="3009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NHÓM 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04726AE-EE68-48BA-8114-94A8487395D5}"/>
              </a:ext>
            </a:extLst>
          </p:cNvPr>
          <p:cNvSpPr/>
          <p:nvPr/>
        </p:nvSpPr>
        <p:spPr>
          <a:xfrm>
            <a:off x="8626283" y="3916321"/>
            <a:ext cx="1284790" cy="3009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NHÓM 4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19F5085-272D-42DE-9672-ACF3E85FB3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000155"/>
              </p:ext>
            </p:extLst>
          </p:nvPr>
        </p:nvGraphicFramePr>
        <p:xfrm>
          <a:off x="241427" y="1306777"/>
          <a:ext cx="5677096" cy="2494918"/>
        </p:xfrm>
        <a:graphic>
          <a:graphicData uri="http://schemas.openxmlformats.org/drawingml/2006/table">
            <a:tbl>
              <a:tblPr firstRow="1" firstCol="1" bandRow="1"/>
              <a:tblGrid>
                <a:gridCol w="3191321">
                  <a:extLst>
                    <a:ext uri="{9D8B030D-6E8A-4147-A177-3AD203B41FA5}">
                      <a16:colId xmlns:a16="http://schemas.microsoft.com/office/drawing/2014/main" val="3256642842"/>
                    </a:ext>
                  </a:extLst>
                </a:gridCol>
                <a:gridCol w="2485775">
                  <a:extLst>
                    <a:ext uri="{9D8B030D-6E8A-4147-A177-3AD203B41FA5}">
                      <a16:colId xmlns:a16="http://schemas.microsoft.com/office/drawing/2014/main" val="3209767938"/>
                    </a:ext>
                  </a:extLst>
                </a:gridCol>
              </a:tblGrid>
              <a:tr h="3941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Đặc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Ngành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Rêu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907774"/>
                  </a:ext>
                </a:extLst>
              </a:tr>
              <a:tr h="39414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diện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121903"/>
                  </a:ext>
                </a:extLst>
              </a:tr>
              <a:tr h="39414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7811752"/>
                  </a:ext>
                </a:extLst>
              </a:tr>
              <a:tr h="39414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Đặc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dưỡng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7625205"/>
                  </a:ext>
                </a:extLst>
              </a:tr>
              <a:tr h="39414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sản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5480934"/>
                  </a:ext>
                </a:extLst>
              </a:tr>
              <a:tr h="39414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sản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6550586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876E3E89-F884-4B94-A7FE-B4EBEC6A8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90511"/>
              </p:ext>
            </p:extLst>
          </p:nvPr>
        </p:nvGraphicFramePr>
        <p:xfrm>
          <a:off x="6096000" y="1279137"/>
          <a:ext cx="5986072" cy="2494918"/>
        </p:xfrm>
        <a:graphic>
          <a:graphicData uri="http://schemas.openxmlformats.org/drawingml/2006/table">
            <a:tbl>
              <a:tblPr firstRow="1" firstCol="1" bandRow="1"/>
              <a:tblGrid>
                <a:gridCol w="3365009">
                  <a:extLst>
                    <a:ext uri="{9D8B030D-6E8A-4147-A177-3AD203B41FA5}">
                      <a16:colId xmlns:a16="http://schemas.microsoft.com/office/drawing/2014/main" val="3256642842"/>
                    </a:ext>
                  </a:extLst>
                </a:gridCol>
                <a:gridCol w="2621063">
                  <a:extLst>
                    <a:ext uri="{9D8B030D-6E8A-4147-A177-3AD203B41FA5}">
                      <a16:colId xmlns:a16="http://schemas.microsoft.com/office/drawing/2014/main" val="3209767938"/>
                    </a:ext>
                  </a:extLst>
                </a:gridCol>
              </a:tblGrid>
              <a:tr h="3941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Đặc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Ngành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Dương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xỉ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907774"/>
                  </a:ext>
                </a:extLst>
              </a:tr>
              <a:tr h="39414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diện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121903"/>
                  </a:ext>
                </a:extLst>
              </a:tr>
              <a:tr h="39414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7811752"/>
                  </a:ext>
                </a:extLst>
              </a:tr>
              <a:tr h="39414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Đặc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dưỡng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7625205"/>
                  </a:ext>
                </a:extLst>
              </a:tr>
              <a:tr h="39414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sản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5480934"/>
                  </a:ext>
                </a:extLst>
              </a:tr>
              <a:tr h="39414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sản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6550586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382978EB-0AD9-4E79-A056-5E7C38114F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0626909"/>
              </p:ext>
            </p:extLst>
          </p:nvPr>
        </p:nvGraphicFramePr>
        <p:xfrm>
          <a:off x="6129188" y="4236637"/>
          <a:ext cx="5952884" cy="2494918"/>
        </p:xfrm>
        <a:graphic>
          <a:graphicData uri="http://schemas.openxmlformats.org/drawingml/2006/table">
            <a:tbl>
              <a:tblPr firstRow="1" firstCol="1" bandRow="1"/>
              <a:tblGrid>
                <a:gridCol w="3346352">
                  <a:extLst>
                    <a:ext uri="{9D8B030D-6E8A-4147-A177-3AD203B41FA5}">
                      <a16:colId xmlns:a16="http://schemas.microsoft.com/office/drawing/2014/main" val="3256642842"/>
                    </a:ext>
                  </a:extLst>
                </a:gridCol>
                <a:gridCol w="2606532">
                  <a:extLst>
                    <a:ext uri="{9D8B030D-6E8A-4147-A177-3AD203B41FA5}">
                      <a16:colId xmlns:a16="http://schemas.microsoft.com/office/drawing/2014/main" val="3209767938"/>
                    </a:ext>
                  </a:extLst>
                </a:gridCol>
              </a:tblGrid>
              <a:tr h="3941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Đặc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Ngành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Hạt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kín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907774"/>
                  </a:ext>
                </a:extLst>
              </a:tr>
              <a:tr h="39414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diện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121903"/>
                  </a:ext>
                </a:extLst>
              </a:tr>
              <a:tr h="39414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7811752"/>
                  </a:ext>
                </a:extLst>
              </a:tr>
              <a:tr h="39414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Đặc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dưỡng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7625205"/>
                  </a:ext>
                </a:extLst>
              </a:tr>
              <a:tr h="39414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sản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5480934"/>
                  </a:ext>
                </a:extLst>
              </a:tr>
              <a:tr h="39414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sản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6550586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66E3052B-A150-41F2-804A-68ECB0AB98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805610"/>
              </p:ext>
            </p:extLst>
          </p:nvPr>
        </p:nvGraphicFramePr>
        <p:xfrm>
          <a:off x="274316" y="4253959"/>
          <a:ext cx="5677096" cy="2494918"/>
        </p:xfrm>
        <a:graphic>
          <a:graphicData uri="http://schemas.openxmlformats.org/drawingml/2006/table">
            <a:tbl>
              <a:tblPr firstRow="1" firstCol="1" bandRow="1"/>
              <a:tblGrid>
                <a:gridCol w="3191321">
                  <a:extLst>
                    <a:ext uri="{9D8B030D-6E8A-4147-A177-3AD203B41FA5}">
                      <a16:colId xmlns:a16="http://schemas.microsoft.com/office/drawing/2014/main" val="3256642842"/>
                    </a:ext>
                  </a:extLst>
                </a:gridCol>
                <a:gridCol w="2485775">
                  <a:extLst>
                    <a:ext uri="{9D8B030D-6E8A-4147-A177-3AD203B41FA5}">
                      <a16:colId xmlns:a16="http://schemas.microsoft.com/office/drawing/2014/main" val="3209767938"/>
                    </a:ext>
                  </a:extLst>
                </a:gridCol>
              </a:tblGrid>
              <a:tr h="3941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Đặc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Ngành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Hạt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907774"/>
                  </a:ext>
                </a:extLst>
              </a:tr>
              <a:tr h="39414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diện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121903"/>
                  </a:ext>
                </a:extLst>
              </a:tr>
              <a:tr h="39414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7811752"/>
                  </a:ext>
                </a:extLst>
              </a:tr>
              <a:tr h="39414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Đặc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dưỡng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7625205"/>
                  </a:ext>
                </a:extLst>
              </a:tr>
              <a:tr h="39414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sản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5480934"/>
                  </a:ext>
                </a:extLst>
              </a:tr>
              <a:tr h="39414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sản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65505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979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1169</TotalTime>
  <Words>2000</Words>
  <Application>Microsoft Office PowerPoint</Application>
  <PresentationFormat>Widescreen</PresentationFormat>
  <Paragraphs>418</Paragraphs>
  <Slides>46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59" baseType="lpstr">
      <vt:lpstr>.VnTime</vt:lpstr>
      <vt:lpstr>Arial</vt:lpstr>
      <vt:lpstr>Calibri</vt:lpstr>
      <vt:lpstr>Calibri Light</vt:lpstr>
      <vt:lpstr>Courier New</vt:lpstr>
      <vt:lpstr>Garamond</vt:lpstr>
      <vt:lpstr>Roboto Black</vt:lpstr>
      <vt:lpstr>Times New Roman</vt:lpstr>
      <vt:lpstr>Verdana</vt:lpstr>
      <vt:lpstr>VNI-Times</vt:lpstr>
      <vt:lpstr>Wingdings</vt:lpstr>
      <vt:lpstr>Office Theme</vt:lpstr>
      <vt:lpstr>Metropolitan</vt:lpstr>
      <vt:lpstr>PowerPoint Presentation</vt:lpstr>
      <vt:lpstr> KHỞI ĐỘNG</vt:lpstr>
      <vt:lpstr>PowerPoint Presentation</vt:lpstr>
      <vt:lpstr> 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Thí Nghiệm  -Châu A: có cây( khu có rừng) - Chậu  B: Không có cây(Đồi trọc) Tạo 1 trận mưa giả bằng cách tưới vào 2 chậu 1 lượng nước như nhau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PowerPoint Presentation</vt:lpstr>
      <vt:lpstr>LUYỆN TẬP</vt:lpstr>
      <vt:lpstr>LUYỆN TẬP</vt:lpstr>
      <vt:lpstr>VẬN DỤNG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80</cp:revision>
  <dcterms:created xsi:type="dcterms:W3CDTF">2021-04-09T09:25:24Z</dcterms:created>
  <dcterms:modified xsi:type="dcterms:W3CDTF">2021-06-08T08:58:42Z</dcterms:modified>
</cp:coreProperties>
</file>