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  <p:sldMasterId id="2147483820" r:id="rId2"/>
    <p:sldMasterId id="2147483840" r:id="rId3"/>
    <p:sldMasterId id="2147483852" r:id="rId4"/>
  </p:sldMasterIdLst>
  <p:sldIdLst>
    <p:sldId id="305" r:id="rId5"/>
    <p:sldId id="298" r:id="rId6"/>
    <p:sldId id="276" r:id="rId7"/>
    <p:sldId id="272" r:id="rId8"/>
    <p:sldId id="277" r:id="rId9"/>
    <p:sldId id="263" r:id="rId10"/>
    <p:sldId id="299" r:id="rId11"/>
    <p:sldId id="281" r:id="rId12"/>
    <p:sldId id="591" r:id="rId13"/>
    <p:sldId id="301" r:id="rId14"/>
    <p:sldId id="590" r:id="rId15"/>
    <p:sldId id="592" r:id="rId16"/>
    <p:sldId id="593" r:id="rId17"/>
    <p:sldId id="282" r:id="rId18"/>
    <p:sldId id="594" r:id="rId19"/>
    <p:sldId id="289" r:id="rId20"/>
    <p:sldId id="287" r:id="rId21"/>
    <p:sldId id="302" r:id="rId22"/>
    <p:sldId id="288" r:id="rId23"/>
    <p:sldId id="304" r:id="rId24"/>
    <p:sldId id="595" r:id="rId25"/>
    <p:sldId id="279" r:id="rId26"/>
    <p:sldId id="285" r:id="rId27"/>
    <p:sldId id="284" r:id="rId28"/>
    <p:sldId id="295" r:id="rId29"/>
    <p:sldId id="293" r:id="rId30"/>
    <p:sldId id="296" r:id="rId31"/>
    <p:sldId id="596" r:id="rId32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57" autoAdjust="0"/>
    <p:restoredTop sz="94660"/>
  </p:normalViewPr>
  <p:slideViewPr>
    <p:cSldViewPr snapToGrid="0">
      <p:cViewPr varScale="1">
        <p:scale>
          <a:sx n="69" d="100"/>
          <a:sy n="69" d="100"/>
        </p:scale>
        <p:origin x="6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0ABBD7-7A26-442C-9D94-060CF36D9E6D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1647342-B6EA-491F-BC49-D86D646A87FB}">
      <dgm:prSet custT="1"/>
      <dgm:spPr/>
      <dgm:t>
        <a:bodyPr/>
        <a:lstStyle/>
        <a:p>
          <a:r>
            <a:rPr lang="en-US" sz="2400" b="1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Nhiệm</a:t>
          </a:r>
          <a:r>
            <a: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vụ</a:t>
          </a:r>
          <a:r>
            <a: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</dgm:t>
    </dgm:pt>
    <dgm:pt modelId="{56BADA79-F2B4-4182-9FAD-A086D900E87E}" type="parTrans" cxnId="{7419F77C-7769-4198-A368-7077BE2ED66A}">
      <dgm:prSet/>
      <dgm:spPr/>
      <dgm:t>
        <a:bodyPr/>
        <a:lstStyle/>
        <a:p>
          <a:endParaRPr lang="en-US" b="1"/>
        </a:p>
      </dgm:t>
    </dgm:pt>
    <dgm:pt modelId="{602EB168-13BE-4DDD-8410-32D141543CA7}" type="sibTrans" cxnId="{7419F77C-7769-4198-A368-7077BE2ED66A}">
      <dgm:prSet/>
      <dgm:spPr/>
      <dgm:t>
        <a:bodyPr/>
        <a:lstStyle/>
        <a:p>
          <a:endParaRPr lang="en-US" b="1"/>
        </a:p>
      </dgm:t>
    </dgm:pt>
    <dgm:pt modelId="{816E712C-C1AD-412A-85E6-99E84E7AC9B0}">
      <dgm:prSet custT="1"/>
      <dgm:spPr/>
      <dgm:t>
        <a:bodyPr/>
        <a:lstStyle/>
        <a:p>
          <a:pPr algn="just">
            <a:lnSpc>
              <a:spcPct val="112000"/>
            </a:lnSpc>
            <a:spcAft>
              <a:spcPts val="0"/>
            </a:spcAft>
          </a:pP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+ Quan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sát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bức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tranh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gọi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tên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ít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nhất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5 </a:t>
          </a:r>
          <a:r>
            <a:rPr lang="en-US" sz="2400" b="1" u="sng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thiết</a:t>
          </a:r>
          <a:r>
            <a:rPr lang="en-US" sz="24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u="sng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bị</a:t>
          </a:r>
          <a:r>
            <a:rPr lang="en-US" sz="24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u="sng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điện</a:t>
          </a:r>
          <a:r>
            <a:rPr lang="en-US" sz="2400" b="1" u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mà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em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nhìn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thấy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6DC702C6-BF38-4124-9646-AA0BE7F8D11E}" type="parTrans" cxnId="{99DBB606-42DA-448D-BDCB-182C2B75E5CB}">
      <dgm:prSet/>
      <dgm:spPr/>
      <dgm:t>
        <a:bodyPr/>
        <a:lstStyle/>
        <a:p>
          <a:endParaRPr lang="en-US" b="1"/>
        </a:p>
      </dgm:t>
    </dgm:pt>
    <dgm:pt modelId="{5C1D6BF2-1ED6-4A48-B6DD-34B2EBD96715}" type="sibTrans" cxnId="{99DBB606-42DA-448D-BDCB-182C2B75E5CB}">
      <dgm:prSet/>
      <dgm:spPr/>
      <dgm:t>
        <a:bodyPr/>
        <a:lstStyle/>
        <a:p>
          <a:endParaRPr lang="en-US" b="1"/>
        </a:p>
      </dgm:t>
    </dgm:pt>
    <dgm:pt modelId="{772C5121-F628-4370-AE89-0249C69914EE}">
      <dgm:prSet custT="1"/>
      <dgm:spPr/>
      <dgm:t>
        <a:bodyPr/>
        <a:lstStyle/>
        <a:p>
          <a:pPr algn="just">
            <a:lnSpc>
              <a:spcPct val="112000"/>
            </a:lnSpc>
            <a:spcAft>
              <a:spcPts val="0"/>
            </a:spcAft>
          </a:pP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+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Gọi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tên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năng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lượng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được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sử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dụng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khi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thiết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bị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đó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hoạt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động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E0E7C937-C394-4EF9-9728-198F5C87AB18}" type="parTrans" cxnId="{BE217BF7-C973-4A46-B7F0-9911ED175EE4}">
      <dgm:prSet/>
      <dgm:spPr/>
      <dgm:t>
        <a:bodyPr/>
        <a:lstStyle/>
        <a:p>
          <a:endParaRPr lang="en-US" b="1"/>
        </a:p>
      </dgm:t>
    </dgm:pt>
    <dgm:pt modelId="{A81E836B-ED25-4F9C-ACE0-19E086FDA6F7}" type="sibTrans" cxnId="{BE217BF7-C973-4A46-B7F0-9911ED175EE4}">
      <dgm:prSet/>
      <dgm:spPr/>
      <dgm:t>
        <a:bodyPr/>
        <a:lstStyle/>
        <a:p>
          <a:endParaRPr lang="en-US" b="1"/>
        </a:p>
      </dgm:t>
    </dgm:pt>
    <dgm:pt modelId="{8D752BFD-6D37-4879-8F65-EDA84EB94B19}">
      <dgm:prSet custT="1"/>
      <dgm:spPr/>
      <dgm:t>
        <a:bodyPr/>
        <a:lstStyle/>
        <a:p>
          <a:r>
            <a:rPr lang="en-US" sz="2400" b="1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Hình</a:t>
          </a:r>
          <a:r>
            <a: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Trao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đổi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theo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cặp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64B889-D11A-41F2-81BD-8A0A7E8EC4DA}" type="parTrans" cxnId="{9BEA7B17-0CB5-480D-BF8D-CFC8321D6E25}">
      <dgm:prSet/>
      <dgm:spPr/>
      <dgm:t>
        <a:bodyPr/>
        <a:lstStyle/>
        <a:p>
          <a:endParaRPr lang="en-US" b="1"/>
        </a:p>
      </dgm:t>
    </dgm:pt>
    <dgm:pt modelId="{86705B8A-3E1E-4A3B-B8A4-DE3D1E4E061B}" type="sibTrans" cxnId="{9BEA7B17-0CB5-480D-BF8D-CFC8321D6E25}">
      <dgm:prSet/>
      <dgm:spPr/>
      <dgm:t>
        <a:bodyPr/>
        <a:lstStyle/>
        <a:p>
          <a:endParaRPr lang="en-US" b="1"/>
        </a:p>
      </dgm:t>
    </dgm:pt>
    <dgm:pt modelId="{710FBEEA-C434-4DD6-9CA3-D7D96186944C}">
      <dgm:prSet custT="1"/>
      <dgm:spPr/>
      <dgm:t>
        <a:bodyPr/>
        <a:lstStyle/>
        <a:p>
          <a:pPr>
            <a:lnSpc>
              <a:spcPct val="150000"/>
            </a:lnSpc>
            <a:spcBef>
              <a:spcPts val="600"/>
            </a:spcBef>
            <a:spcAft>
              <a:spcPts val="0"/>
            </a:spcAft>
          </a:pPr>
          <a:r>
            <a:rPr lang="en-US" sz="2400" b="1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Thời</a:t>
          </a:r>
          <a:r>
            <a: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gian</a:t>
          </a:r>
          <a:r>
            <a: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2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phút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6E641C5E-96B7-42EC-A6F8-3B57C03C1EBA}" type="parTrans" cxnId="{34172E6D-F4B9-4778-B8A5-B32501D71438}">
      <dgm:prSet/>
      <dgm:spPr/>
      <dgm:t>
        <a:bodyPr/>
        <a:lstStyle/>
        <a:p>
          <a:endParaRPr lang="en-US" b="1"/>
        </a:p>
      </dgm:t>
    </dgm:pt>
    <dgm:pt modelId="{83C2748E-6FC9-4D2A-BFC4-0F1A77AA50B6}" type="sibTrans" cxnId="{34172E6D-F4B9-4778-B8A5-B32501D71438}">
      <dgm:prSet/>
      <dgm:spPr/>
      <dgm:t>
        <a:bodyPr/>
        <a:lstStyle/>
        <a:p>
          <a:endParaRPr lang="en-US" b="1"/>
        </a:p>
      </dgm:t>
    </dgm:pt>
    <dgm:pt modelId="{43660CE7-8853-45B1-924F-DE95648A794B}" type="pres">
      <dgm:prSet presAssocID="{DC0ABBD7-7A26-442C-9D94-060CF36D9E6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DF03F3-9BF0-4356-A83E-D3E49379CB54}" type="pres">
      <dgm:prSet presAssocID="{11647342-B6EA-491F-BC49-D86D646A87FB}" presName="parentText" presStyleLbl="node1" presStyleIdx="0" presStyleCnt="5" custScaleY="5509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3424D0-333A-4606-906F-7E4DFE18AAEE}" type="pres">
      <dgm:prSet presAssocID="{602EB168-13BE-4DDD-8410-32D141543CA7}" presName="spacer" presStyleCnt="0"/>
      <dgm:spPr/>
    </dgm:pt>
    <dgm:pt modelId="{B99D7243-5F73-4E4B-BA36-10500BE5846F}" type="pres">
      <dgm:prSet presAssocID="{816E712C-C1AD-412A-85E6-99E84E7AC9B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9072B1-1B64-4D48-83AB-7924F72B71FD}" type="pres">
      <dgm:prSet presAssocID="{5C1D6BF2-1ED6-4A48-B6DD-34B2EBD96715}" presName="spacer" presStyleCnt="0"/>
      <dgm:spPr/>
    </dgm:pt>
    <dgm:pt modelId="{89DEC335-65A5-4827-A404-6A202A34E427}" type="pres">
      <dgm:prSet presAssocID="{772C5121-F628-4370-AE89-0249C69914E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0B2100-C185-4850-982E-0FE7D77CC5F8}" type="pres">
      <dgm:prSet presAssocID="{A81E836B-ED25-4F9C-ACE0-19E086FDA6F7}" presName="spacer" presStyleCnt="0"/>
      <dgm:spPr/>
    </dgm:pt>
    <dgm:pt modelId="{00CF1C38-EA6A-4E3B-9980-C2E7AA3957F5}" type="pres">
      <dgm:prSet presAssocID="{8D752BFD-6D37-4879-8F65-EDA84EB94B19}" presName="parentText" presStyleLbl="node1" presStyleIdx="3" presStyleCnt="5" custScaleY="5416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38ED5B-6541-4E61-92A8-48F20BC9FF11}" type="pres">
      <dgm:prSet presAssocID="{86705B8A-3E1E-4A3B-B8A4-DE3D1E4E061B}" presName="spacer" presStyleCnt="0"/>
      <dgm:spPr/>
    </dgm:pt>
    <dgm:pt modelId="{7514EFBD-CBFB-47A9-831D-42B207781B11}" type="pres">
      <dgm:prSet presAssocID="{710FBEEA-C434-4DD6-9CA3-D7D96186944C}" presName="parentText" presStyleLbl="node1" presStyleIdx="4" presStyleCnt="5" custScaleY="5195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19F77C-7769-4198-A368-7077BE2ED66A}" srcId="{DC0ABBD7-7A26-442C-9D94-060CF36D9E6D}" destId="{11647342-B6EA-491F-BC49-D86D646A87FB}" srcOrd="0" destOrd="0" parTransId="{56BADA79-F2B4-4182-9FAD-A086D900E87E}" sibTransId="{602EB168-13BE-4DDD-8410-32D141543CA7}"/>
    <dgm:cxn modelId="{DD96069F-69ED-4E65-A4A7-F4EF43171374}" type="presOf" srcId="{8D752BFD-6D37-4879-8F65-EDA84EB94B19}" destId="{00CF1C38-EA6A-4E3B-9980-C2E7AA3957F5}" srcOrd="0" destOrd="0" presId="urn:microsoft.com/office/officeart/2005/8/layout/vList2"/>
    <dgm:cxn modelId="{C35FCFBC-DDDB-45EF-AF6F-59EAD64895FC}" type="presOf" srcId="{816E712C-C1AD-412A-85E6-99E84E7AC9B0}" destId="{B99D7243-5F73-4E4B-BA36-10500BE5846F}" srcOrd="0" destOrd="0" presId="urn:microsoft.com/office/officeart/2005/8/layout/vList2"/>
    <dgm:cxn modelId="{1B4D7D2F-FB46-42A0-B999-F3D2BDC7AF09}" type="presOf" srcId="{710FBEEA-C434-4DD6-9CA3-D7D96186944C}" destId="{7514EFBD-CBFB-47A9-831D-42B207781B11}" srcOrd="0" destOrd="0" presId="urn:microsoft.com/office/officeart/2005/8/layout/vList2"/>
    <dgm:cxn modelId="{99DBB606-42DA-448D-BDCB-182C2B75E5CB}" srcId="{DC0ABBD7-7A26-442C-9D94-060CF36D9E6D}" destId="{816E712C-C1AD-412A-85E6-99E84E7AC9B0}" srcOrd="1" destOrd="0" parTransId="{6DC702C6-BF38-4124-9646-AA0BE7F8D11E}" sibTransId="{5C1D6BF2-1ED6-4A48-B6DD-34B2EBD96715}"/>
    <dgm:cxn modelId="{9BEA7B17-0CB5-480D-BF8D-CFC8321D6E25}" srcId="{DC0ABBD7-7A26-442C-9D94-060CF36D9E6D}" destId="{8D752BFD-6D37-4879-8F65-EDA84EB94B19}" srcOrd="3" destOrd="0" parTransId="{7264B889-D11A-41F2-81BD-8A0A7E8EC4DA}" sibTransId="{86705B8A-3E1E-4A3B-B8A4-DE3D1E4E061B}"/>
    <dgm:cxn modelId="{BE217BF7-C973-4A46-B7F0-9911ED175EE4}" srcId="{DC0ABBD7-7A26-442C-9D94-060CF36D9E6D}" destId="{772C5121-F628-4370-AE89-0249C69914EE}" srcOrd="2" destOrd="0" parTransId="{E0E7C937-C394-4EF9-9728-198F5C87AB18}" sibTransId="{A81E836B-ED25-4F9C-ACE0-19E086FDA6F7}"/>
    <dgm:cxn modelId="{CCD19FCC-EC31-4113-8EE9-AE5EEE63C6E8}" type="presOf" srcId="{11647342-B6EA-491F-BC49-D86D646A87FB}" destId="{26DF03F3-9BF0-4356-A83E-D3E49379CB54}" srcOrd="0" destOrd="0" presId="urn:microsoft.com/office/officeart/2005/8/layout/vList2"/>
    <dgm:cxn modelId="{34172E6D-F4B9-4778-B8A5-B32501D71438}" srcId="{DC0ABBD7-7A26-442C-9D94-060CF36D9E6D}" destId="{710FBEEA-C434-4DD6-9CA3-D7D96186944C}" srcOrd="4" destOrd="0" parTransId="{6E641C5E-96B7-42EC-A6F8-3B57C03C1EBA}" sibTransId="{83C2748E-6FC9-4D2A-BFC4-0F1A77AA50B6}"/>
    <dgm:cxn modelId="{27C22DE0-9C26-409A-9A8A-23B90C71DFC1}" type="presOf" srcId="{772C5121-F628-4370-AE89-0249C69914EE}" destId="{89DEC335-65A5-4827-A404-6A202A34E427}" srcOrd="0" destOrd="0" presId="urn:microsoft.com/office/officeart/2005/8/layout/vList2"/>
    <dgm:cxn modelId="{8CDABB10-4A0E-4751-A9C3-68D11059C052}" type="presOf" srcId="{DC0ABBD7-7A26-442C-9D94-060CF36D9E6D}" destId="{43660CE7-8853-45B1-924F-DE95648A794B}" srcOrd="0" destOrd="0" presId="urn:microsoft.com/office/officeart/2005/8/layout/vList2"/>
    <dgm:cxn modelId="{CC8F4B38-B235-4CAD-9237-B4999AD03BBF}" type="presParOf" srcId="{43660CE7-8853-45B1-924F-DE95648A794B}" destId="{26DF03F3-9BF0-4356-A83E-D3E49379CB54}" srcOrd="0" destOrd="0" presId="urn:microsoft.com/office/officeart/2005/8/layout/vList2"/>
    <dgm:cxn modelId="{0FD75F57-A9D6-4DA8-A488-6E5D378497C9}" type="presParOf" srcId="{43660CE7-8853-45B1-924F-DE95648A794B}" destId="{A53424D0-333A-4606-906F-7E4DFE18AAEE}" srcOrd="1" destOrd="0" presId="urn:microsoft.com/office/officeart/2005/8/layout/vList2"/>
    <dgm:cxn modelId="{F8DA5E39-D0B1-4BDE-9F7D-E7F89BEB8E1F}" type="presParOf" srcId="{43660CE7-8853-45B1-924F-DE95648A794B}" destId="{B99D7243-5F73-4E4B-BA36-10500BE5846F}" srcOrd="2" destOrd="0" presId="urn:microsoft.com/office/officeart/2005/8/layout/vList2"/>
    <dgm:cxn modelId="{F1AA0A18-2000-479D-9EB2-BC2687100F4B}" type="presParOf" srcId="{43660CE7-8853-45B1-924F-DE95648A794B}" destId="{FF9072B1-1B64-4D48-83AB-7924F72B71FD}" srcOrd="3" destOrd="0" presId="urn:microsoft.com/office/officeart/2005/8/layout/vList2"/>
    <dgm:cxn modelId="{672E7596-2542-4385-B8F2-14A40F4EF954}" type="presParOf" srcId="{43660CE7-8853-45B1-924F-DE95648A794B}" destId="{89DEC335-65A5-4827-A404-6A202A34E427}" srcOrd="4" destOrd="0" presId="urn:microsoft.com/office/officeart/2005/8/layout/vList2"/>
    <dgm:cxn modelId="{8EE8B3FE-07CD-4C24-B7D8-AF3808C36DBB}" type="presParOf" srcId="{43660CE7-8853-45B1-924F-DE95648A794B}" destId="{A20B2100-C185-4850-982E-0FE7D77CC5F8}" srcOrd="5" destOrd="0" presId="urn:microsoft.com/office/officeart/2005/8/layout/vList2"/>
    <dgm:cxn modelId="{D706D51F-3A67-4D10-B211-1986610276A5}" type="presParOf" srcId="{43660CE7-8853-45B1-924F-DE95648A794B}" destId="{00CF1C38-EA6A-4E3B-9980-C2E7AA3957F5}" srcOrd="6" destOrd="0" presId="urn:microsoft.com/office/officeart/2005/8/layout/vList2"/>
    <dgm:cxn modelId="{30F42A2D-0AA5-4386-AF3A-E96CBA6C5D01}" type="presParOf" srcId="{43660CE7-8853-45B1-924F-DE95648A794B}" destId="{7238ED5B-6541-4E61-92A8-48F20BC9FF11}" srcOrd="7" destOrd="0" presId="urn:microsoft.com/office/officeart/2005/8/layout/vList2"/>
    <dgm:cxn modelId="{3B1F10BC-5BD1-417E-BB0D-D592A003097F}" type="presParOf" srcId="{43660CE7-8853-45B1-924F-DE95648A794B}" destId="{7514EFBD-CBFB-47A9-831D-42B207781B1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DF03F3-9BF0-4356-A83E-D3E49379CB54}">
      <dsp:nvSpPr>
        <dsp:cNvPr id="0" name=""/>
        <dsp:cNvSpPr/>
      </dsp:nvSpPr>
      <dsp:spPr>
        <a:xfrm>
          <a:off x="0" y="10006"/>
          <a:ext cx="4799662" cy="83751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Nhiệm</a:t>
          </a:r>
          <a:r>
            <a:rPr lang="en-US" sz="2400" b="1" kern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vụ</a:t>
          </a:r>
          <a:r>
            <a:rPr lang="en-US" sz="2400" b="1" kern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</dsp:txBody>
      <dsp:txXfrm>
        <a:off x="40884" y="50890"/>
        <a:ext cx="4717894" cy="755748"/>
      </dsp:txXfrm>
    </dsp:sp>
    <dsp:sp modelId="{B99D7243-5F73-4E4B-BA36-10500BE5846F}">
      <dsp:nvSpPr>
        <dsp:cNvPr id="0" name=""/>
        <dsp:cNvSpPr/>
      </dsp:nvSpPr>
      <dsp:spPr>
        <a:xfrm>
          <a:off x="0" y="925282"/>
          <a:ext cx="4799662" cy="152026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112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+ Quan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sát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bức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tranh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gọi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tên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ít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nhất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5 </a:t>
          </a:r>
          <a:r>
            <a:rPr lang="en-US" sz="2400" b="1" u="sng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thiết</a:t>
          </a:r>
          <a:r>
            <a:rPr lang="en-US" sz="2400" b="1" u="sng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u="sng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bị</a:t>
          </a:r>
          <a:r>
            <a:rPr lang="en-US" sz="2400" b="1" u="sng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u="sng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điện</a:t>
          </a:r>
          <a:r>
            <a:rPr lang="en-US" sz="2400" b="1" u="none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mà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em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nhìn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thấy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74213" y="999495"/>
        <a:ext cx="4651236" cy="1371842"/>
      </dsp:txXfrm>
    </dsp:sp>
    <dsp:sp modelId="{89DEC335-65A5-4827-A404-6A202A34E427}">
      <dsp:nvSpPr>
        <dsp:cNvPr id="0" name=""/>
        <dsp:cNvSpPr/>
      </dsp:nvSpPr>
      <dsp:spPr>
        <a:xfrm>
          <a:off x="0" y="2523311"/>
          <a:ext cx="4799662" cy="152026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112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+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Gọi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tên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năng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lượng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được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sử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dụng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khi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thiết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bị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đó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hoạt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động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74213" y="2597524"/>
        <a:ext cx="4651236" cy="1371842"/>
      </dsp:txXfrm>
    </dsp:sp>
    <dsp:sp modelId="{00CF1C38-EA6A-4E3B-9980-C2E7AA3957F5}">
      <dsp:nvSpPr>
        <dsp:cNvPr id="0" name=""/>
        <dsp:cNvSpPr/>
      </dsp:nvSpPr>
      <dsp:spPr>
        <a:xfrm>
          <a:off x="0" y="4121340"/>
          <a:ext cx="4799662" cy="82351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Hình</a:t>
          </a:r>
          <a:r>
            <a:rPr lang="en-US" sz="2400" b="1" kern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Trao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đổi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theo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cặp</a:t>
          </a:r>
          <a:endParaRPr lang="en-US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01" y="4161541"/>
        <a:ext cx="4719260" cy="743112"/>
      </dsp:txXfrm>
    </dsp:sp>
    <dsp:sp modelId="{7514EFBD-CBFB-47A9-831D-42B207781B11}">
      <dsp:nvSpPr>
        <dsp:cNvPr id="0" name=""/>
        <dsp:cNvSpPr/>
      </dsp:nvSpPr>
      <dsp:spPr>
        <a:xfrm>
          <a:off x="0" y="5022614"/>
          <a:ext cx="4799662" cy="78991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Thời</a:t>
          </a:r>
          <a:r>
            <a:rPr lang="en-US" sz="2400" b="1" kern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gian</a:t>
          </a:r>
          <a:r>
            <a:rPr lang="en-US" sz="2400" b="1" kern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2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phút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38561" y="5061175"/>
        <a:ext cx="4722540" cy="712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79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69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68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89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057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34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62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980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24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067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47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900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2203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A6A5D-5135-4C43-BDA2-2D86D3215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C172A-BF95-4FF1-950B-C1363AD55AE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599A7-582A-4409-B733-DD8DE39E5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CAAD2-F4C2-4E51-8824-0C185651D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E4507-A502-468C-8355-269FBD35CD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30640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09062-76A3-44C4-B39D-477378912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00AB6-5BA2-466C-9AFB-443C32EAC51A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C5B45-993B-497C-98B2-3D4C6124C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4E6D7-D8AB-405F-8AF8-9F1626F98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5E7F8-4E21-4960-8C49-D0E62145B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22781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4E63A-85D8-4D5B-BB80-0346F7D59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9BC3E-A3BB-4975-B541-8950FACA8ADF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BB5BF-F979-4EDB-B275-992EB9986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5B1CF-110E-44F7-9ACB-B34F2902A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75164-CE6C-4444-8F34-7B9C76001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06407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46DCCCF-884F-453F-8C7D-5AEA05CCA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E817C-B0E9-44DD-A444-74A1EEC5BC5B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8C4A89D-0C22-42CB-AE58-489C76AC4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BD34FF0-A1C4-4810-9E04-CD7903381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2ADED-2B5D-4968-9669-A7A71D42E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81136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4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7"/>
            <a:ext cx="5389033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4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33FB1AC-6C54-4EE2-AC7B-4FDF00836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25C7E-7E65-4180-81F4-6663865F1CFB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97E05D-424C-4E4B-8016-E4D6B39CC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07EA19E-C934-4238-B37F-3CB79764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2D007-EDA2-466D-B743-308545B28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26685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1AAF3E3-F211-4798-A102-F982AFBB3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6BE0F-BCE0-43F7-974F-F139C9DCF65F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BCAC4CA-DF5A-4251-A567-3BAA08594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750418F-C955-450C-823D-E9F416B96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A5D66-6C6A-4836-9A32-868806D7A5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924495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93029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282947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755806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741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67354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39556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878383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98897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80224"/>
      </p:ext>
    </p:extLst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8074"/>
      </p:ext>
    </p:extLst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15540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CFB359-8F97-4F19-B7E8-E8F53FF2F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DE756-8AE7-42CA-BEA2-FB37E50647B6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3E3F70-76C1-484F-B542-255A8790C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6FA8862-E65F-4AFB-B041-511E5505E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2EFB5-0328-4A15-9BAE-DE0998F990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895734"/>
      </p:ext>
    </p:extLst>
  </p:cSld>
  <p:clrMapOvr>
    <a:masterClrMapping/>
  </p:clrMapOvr>
  <p:transition spd="slow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9EC4177-2DDC-418C-874A-6AC786577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53A0E-1B5D-4905-BD0E-B0DEEC705838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041271-DAFB-44DB-A85D-2C08D2BC7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3A97F49-7BDC-4B6C-97E9-C05116364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4614B-C2E4-4493-BA55-1C6CFD5AC3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6102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6C14A28-0CDB-46A3-8F4D-655A77217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7E1F9-37E1-43B5-9DF8-2DA7B3CFAB7D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0B46E8-97A1-47DD-BD0E-EBB45A58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729F915-1E61-4E64-94D5-380CBF769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39824-C2D5-43F3-AF6E-7C5AB92CF4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1951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20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4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0A43A2-010E-42A9-8C2E-BE47E6001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56879-2F9A-49B5-815C-4231F46AFDD5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6C53185-3F97-47DC-8034-685253441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1CE78B-5E20-4013-A111-464FADF71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C9550-AD2B-45D2-8280-4F1B6934D9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275133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4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4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541A129-25D8-4CFF-AA5C-F57E0569F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95E6B-B437-49A7-93C4-EFDA349ACED1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87A9719-8D7D-4846-9683-FC4707ABA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845003-146C-4E29-A95F-23F16C60B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AD6B5-BE60-4E69-8149-A3A1ADD7DE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66178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7A118-2E9F-4957-8508-58C8E2877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44E5F-D4B6-4E7A-BEE5-F42C583FE9F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232D1-F64A-4D37-B58A-7169628ED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E1D3C-A03A-4440-8EDA-BF29A5B17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AD246-821F-4FEF-8D69-02E8C2B92A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742016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64875-5702-4827-A899-B11294CD4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BF4D7-E771-4761-A24F-9C97D08F8AE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2D01C-C054-40C6-806C-C617D2AD4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D8F6B7-BAB3-4D29-BD5D-C41F2D9AC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6C0B1-7DD4-42B6-9428-92199C7A63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33749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594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740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6384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685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744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8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935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4966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410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167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3150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992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0307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3819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4208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615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918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311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4572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416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920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6352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794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249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320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357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9644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1784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578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063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4540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7369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898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647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817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322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017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5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810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8207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64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59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23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84" r:id="rId3"/>
    <p:sldLayoutId id="2147483883" r:id="rId4"/>
    <p:sldLayoutId id="2147483882" r:id="rId5"/>
    <p:sldLayoutId id="2147483880" r:id="rId6"/>
    <p:sldLayoutId id="2147483868" r:id="rId7"/>
    <p:sldLayoutId id="2147483867" r:id="rId8"/>
    <p:sldLayoutId id="2147483866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78" r:id="rId15"/>
    <p:sldLayoutId id="2147483877" r:id="rId16"/>
    <p:sldLayoutId id="2147483816" r:id="rId17"/>
    <p:sldLayoutId id="2147483817" r:id="rId18"/>
    <p:sldLayoutId id="2147483818" r:id="rId19"/>
    <p:sldLayoutId id="2147483819" r:id="rId20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>
            <a:extLst>
              <a:ext uri="{FF2B5EF4-FFF2-40B4-BE49-F238E27FC236}">
                <a16:creationId xmlns:a16="http://schemas.microsoft.com/office/drawing/2014/main" id="{095D146B-D526-4D30-8F54-DBA2A7B0D2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8195" name="Text Placeholder 2">
            <a:extLst>
              <a:ext uri="{FF2B5EF4-FFF2-40B4-BE49-F238E27FC236}">
                <a16:creationId xmlns:a16="http://schemas.microsoft.com/office/drawing/2014/main" id="{EA630CF3-9D13-4430-96A5-73F28ECC50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0F5FCB-C3EF-42B6-AB86-8F4482969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8FD6FC-C1BD-4C5D-AB3C-74EC80029E44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8CEB6-BDA0-40FF-9AA6-89DD0B0E3D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7FACE-9B51-407D-8A65-EFF1FCFD54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B725DC8-4860-4448-B727-6A38480ACC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64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92" r:id="rId8"/>
    <p:sldLayoutId id="2147483888" r:id="rId9"/>
    <p:sldLayoutId id="2147483876" r:id="rId10"/>
    <p:sldLayoutId id="2147483872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</p:sldLayoutIdLst>
  <p:transition spd="slow">
    <p:wipe/>
  </p:transition>
  <p:txStyles>
    <p:titleStyle>
      <a:lvl1pPr algn="ctr" defTabSz="684213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8421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2pPr>
      <a:lvl3pPr algn="ctr" defTabSz="68421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3pPr>
      <a:lvl4pPr algn="ctr" defTabSz="68421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4pPr>
      <a:lvl5pPr algn="ctr" defTabSz="68421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684213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684213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684213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684213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5588" indent="-255588" algn="l" defTabSz="684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5625" indent="-212725" algn="l" defTabSz="684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C40D-F920-412B-B36A-669C5E31215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37455-FB5E-4EB7-968B-81AFE4BFC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4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81" r:id="rId2"/>
    <p:sldLayoutId id="2147483865" r:id="rId3"/>
    <p:sldLayoutId id="2147483842" r:id="rId4"/>
    <p:sldLayoutId id="2147483887" r:id="rId5"/>
    <p:sldLayoutId id="2147483885" r:id="rId6"/>
    <p:sldLayoutId id="2147483879" r:id="rId7"/>
    <p:sldLayoutId id="2147483871" r:id="rId8"/>
    <p:sldLayoutId id="2147483869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91" r:id="rId15"/>
    <p:sldLayoutId id="2147483848" r:id="rId16"/>
    <p:sldLayoutId id="2147483849" r:id="rId17"/>
    <p:sldLayoutId id="2147483850" r:id="rId18"/>
    <p:sldLayoutId id="214748385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BD944-6A1C-430A-B27D-FDD8F0DD7D1B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11802-D7DF-45CD-AF1E-70A9634F43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75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90" r:id="rId3"/>
    <p:sldLayoutId id="2147483889" r:id="rId4"/>
    <p:sldLayoutId id="2147483886" r:id="rId5"/>
    <p:sldLayoutId id="2147483875" r:id="rId6"/>
    <p:sldLayoutId id="2147483874" r:id="rId7"/>
    <p:sldLayoutId id="2147483873" r:id="rId8"/>
    <p:sldLayoutId id="2147483870" r:id="rId9"/>
    <p:sldLayoutId id="214748386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861" r:id="rId17"/>
    <p:sldLayoutId id="2147483862" r:id="rId18"/>
    <p:sldLayoutId id="2147483863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31.png"/><Relationship Id="rId4" Type="http://schemas.openxmlformats.org/officeDocument/2006/relationships/image" Target="../media/image22.png"/><Relationship Id="rId9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39267" y="1563078"/>
            <a:ext cx="277832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KHTN 6</a:t>
            </a:r>
            <a:endParaRPr kumimoji="0" lang="en-US" sz="6600" b="1" i="0" u="none" strike="noStrike" kern="1200" cap="none" spc="0" normalizeH="0" baseline="0" noProof="0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623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A5D6759-C153-4084-B643-9844689B0E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25" t="34420" r="61736" b="50752"/>
          <a:stretch/>
        </p:blipFill>
        <p:spPr>
          <a:xfrm>
            <a:off x="7718136" y="845606"/>
            <a:ext cx="2230187" cy="1748422"/>
          </a:xfrm>
          <a:prstGeom prst="rect">
            <a:avLst/>
          </a:prstGeom>
        </p:spPr>
      </p:pic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FC433C7-B598-4384-9CF0-6409B88C7A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03" t="32087" r="72068" b="51376"/>
          <a:stretch/>
        </p:blipFill>
        <p:spPr>
          <a:xfrm>
            <a:off x="7644467" y="4633427"/>
            <a:ext cx="1882483" cy="1897386"/>
          </a:xfrm>
          <a:prstGeom prst="rect">
            <a:avLst/>
          </a:prstGeom>
        </p:spPr>
      </p:pic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E9E5799-B535-4F64-B5A3-968C7BFBAC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99" t="29695" r="81873" b="50322"/>
          <a:stretch/>
        </p:blipFill>
        <p:spPr>
          <a:xfrm>
            <a:off x="7763530" y="2517679"/>
            <a:ext cx="1644358" cy="20029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6FE13A-65C5-4CBB-A411-78F9555805A6}"/>
              </a:ext>
            </a:extLst>
          </p:cNvPr>
          <p:cNvSpPr txBox="1"/>
          <p:nvPr/>
        </p:nvSpPr>
        <p:spPr>
          <a:xfrm>
            <a:off x="9234285" y="3106555"/>
            <a:ext cx="2957715" cy="110424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nồi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phía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bếp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A66916-889C-4088-858A-7A68A0D0D9B4}"/>
              </a:ext>
            </a:extLst>
          </p:cNvPr>
          <p:cNvSpPr txBox="1"/>
          <p:nvPr/>
        </p:nvSpPr>
        <p:spPr>
          <a:xfrm>
            <a:off x="9291569" y="5235858"/>
            <a:ext cx="2900431" cy="110424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ấm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đặt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phía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bếp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8F2606-078C-4426-9A88-90724AF60D3B}"/>
              </a:ext>
            </a:extLst>
          </p:cNvPr>
          <p:cNvSpPr txBox="1"/>
          <p:nvPr/>
        </p:nvSpPr>
        <p:spPr>
          <a:xfrm>
            <a:off x="9582502" y="1980217"/>
            <a:ext cx="2609498" cy="70371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ấm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2952" y="226157"/>
            <a:ext cx="73889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đun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đun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ít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hao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phí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lượng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?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Tại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-5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sao</a:t>
            </a: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434596" y="1240549"/>
            <a:ext cx="723142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C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ách dùng ấm điện là cách ít hao phí năng lượng nhất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vì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: 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4723" y="2121347"/>
            <a:ext cx="74111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-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Ấm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điện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: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điện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năng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chuyển hóa thành nhiệt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năng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làm nóng ấm và sôi nước.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-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ồi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phía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bếp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năng lượng từ bếp củi chuyển hóa thành năng lượng nhiệt, nhiệt lượng tỏa ra môi trường xung quanh, làm nóng nồi và làm nước sôi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nên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mất nhiều năng lượng hơn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ấm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điện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.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Ấm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đặt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phía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bếp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năng lượng từ bếp than chuyển hóa thành năng lượng nhiệt, nhiệt lượng tỏa ra môi trường xung quanh, làm nóng bếp, nóng nồi và làm nước sôi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nên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mất nhiều năng lượng hơn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ấm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điện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.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31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C6A27D04-2552-4386-A4A2-AFB058A15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436" y="717176"/>
            <a:ext cx="8951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</a:t>
            </a:r>
            <a:r>
              <a:rPr lang="en-US" altLang="vi-VN" sz="32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hữu ích</a:t>
            </a:r>
            <a:endParaRPr kumimoji="0" lang="en-US" altLang="vi-VN" sz="3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8012ED-F8A4-4CE3-A457-8A332E03F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7" y="1336532"/>
            <a:ext cx="111601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altLang="vi-VN" sz="28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phần năng lượng ban đầu chuyển hoá thành năng lượng theo đúng mục đích sử dụng</a:t>
            </a: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8372" name="Title 1">
            <a:extLst>
              <a:ext uri="{FF2B5EF4-FFF2-40B4-BE49-F238E27FC236}">
                <a16:creationId xmlns:a16="http://schemas.microsoft.com/office/drawing/2014/main" id="{2E0044ED-F956-4D2F-948A-790E55979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7" y="97820"/>
            <a:ext cx="11160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alt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49. NĂNG LƯỢNG HAO PHÍ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3BA93B9-46A9-4C4A-9D1E-23CDBB6A1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436" y="2290639"/>
            <a:ext cx="8951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II. </a:t>
            </a:r>
            <a:r>
              <a:rPr lang="en-US" altLang="vi-VN" sz="32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hao phí</a:t>
            </a:r>
            <a:endParaRPr kumimoji="0" lang="en-US" altLang="vi-VN" sz="3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FB1EE506-5ECC-4F7D-8961-91014D724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7" y="2909995"/>
            <a:ext cx="111601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altLang="vi-VN" sz="28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phần năng lượng ban đầu chuyển hoá thành năng lượng </a:t>
            </a:r>
            <a:r>
              <a:rPr kumimoji="0" lang="en-US" altLang="vi-VN" sz="28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altLang="vi-VN" sz="28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đúng mục đích sử dụng</a:t>
            </a: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558594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 descr="Hình ảnh Bóng đèn Sáng Tạo, Cột Bóng, Bóng đèn, Đèn Tiết Kiệm điện miễn phí  tải tập tin PNG PSDComment và Vector"/>
          <p:cNvSpPr>
            <a:spLocks noChangeAspect="1" noChangeArrowheads="1"/>
          </p:cNvSpPr>
          <p:nvPr/>
        </p:nvSpPr>
        <p:spPr bwMode="auto">
          <a:xfrm>
            <a:off x="2809128" y="1536419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4038" name="Picture 6" descr="Clip nghệ thuật Bóng đèn sợi đốt Hình ảnh đồ họa mạng di động - ánh sáng  png tải về - Miễn phí trong suốt Màu Vàng png Tải về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1054" y="1299883"/>
            <a:ext cx="3810000" cy="51816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539753" y="1680883"/>
            <a:ext cx="525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vi-VN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Năng lượng chuyển hóa thành quang năng </a:t>
            </a:r>
            <a:endParaRPr lang="en-US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615953" y="2976282"/>
            <a:ext cx="762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30354" y="2900083"/>
            <a:ext cx="40062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Năng lượng hữu ích</a:t>
            </a:r>
            <a:endParaRPr lang="en-US" sz="36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39753" y="3890683"/>
            <a:ext cx="525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vi-VN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Năng lượng chuyển hóa thành nhiệt năng </a:t>
            </a:r>
            <a:endParaRPr lang="en-US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615953" y="5338482"/>
            <a:ext cx="762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06554" y="5338483"/>
            <a:ext cx="39869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Năng lượng hao phí</a:t>
            </a:r>
            <a:endParaRPr lang="en-US" sz="36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E845EE-33B5-4998-8296-446764A8711F}"/>
              </a:ext>
            </a:extLst>
          </p:cNvPr>
          <p:cNvSpPr txBox="1"/>
          <p:nvPr/>
        </p:nvSpPr>
        <p:spPr>
          <a:xfrm>
            <a:off x="539085" y="298985"/>
            <a:ext cx="1125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/>
      <p:bldP spid="11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 descr="Quạt máy kêu to, rung lắc do đâu, khắc phục thế nào? | baotintuc.vn"/>
          <p:cNvSpPr>
            <a:spLocks noChangeAspect="1" noChangeArrowheads="1"/>
          </p:cNvSpPr>
          <p:nvPr/>
        </p:nvSpPr>
        <p:spPr bwMode="auto">
          <a:xfrm>
            <a:off x="1652681" y="1240584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5060" name="Picture 4" descr="Quạt máy kêu to, rung lắc do đâu, khắc phục thế nào? | baotintuc.v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1400" y="7937"/>
            <a:ext cx="48006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497106" y="1385047"/>
            <a:ext cx="49775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vi-VN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Phần năng lượng chuyển hóa thành động năng </a:t>
            </a:r>
            <a:endParaRPr lang="en-US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652682" y="2882152"/>
            <a:ext cx="762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14683" y="2805953"/>
            <a:ext cx="40062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Năng lượng hữu ích</a:t>
            </a:r>
            <a:endParaRPr lang="en-US" sz="36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52681" y="3796552"/>
            <a:ext cx="52667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vi-VN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Phần năng lượng chuyển hóa thành nhiệt năng </a:t>
            </a:r>
            <a:endParaRPr lang="en-US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1881282" y="5472952"/>
            <a:ext cx="762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43283" y="5472953"/>
            <a:ext cx="39869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Năng lượng hao phí</a:t>
            </a:r>
            <a:endParaRPr lang="en-US" sz="36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12B262C4-27ED-4934-BF38-8952732F279A}"/>
              </a:ext>
            </a:extLst>
          </p:cNvPr>
          <p:cNvSpPr txBox="1"/>
          <p:nvPr/>
        </p:nvSpPr>
        <p:spPr>
          <a:xfrm>
            <a:off x="386685" y="118697"/>
            <a:ext cx="6834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/>
      <p:bldP spid="10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8E90C-B126-4A87-BF14-34C4964DC58B}"/>
              </a:ext>
            </a:extLst>
          </p:cNvPr>
          <p:cNvSpPr/>
          <p:nvPr/>
        </p:nvSpPr>
        <p:spPr>
          <a:xfrm>
            <a:off x="2384985" y="1136523"/>
            <a:ext cx="10210799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47BE2D5-5BBF-41E4-B734-4DF68418FB9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58318054"/>
              </p:ext>
            </p:extLst>
          </p:nvPr>
        </p:nvGraphicFramePr>
        <p:xfrm>
          <a:off x="485917" y="588423"/>
          <a:ext cx="11100084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4342">
                  <a:extLst>
                    <a:ext uri="{9D8B030D-6E8A-4147-A177-3AD203B41FA5}">
                      <a16:colId xmlns:a16="http://schemas.microsoft.com/office/drawing/2014/main" val="1846568030"/>
                    </a:ext>
                  </a:extLst>
                </a:gridCol>
                <a:gridCol w="3584567">
                  <a:extLst>
                    <a:ext uri="{9D8B030D-6E8A-4147-A177-3AD203B41FA5}">
                      <a16:colId xmlns:a16="http://schemas.microsoft.com/office/drawing/2014/main" val="1794195668"/>
                    </a:ext>
                  </a:extLst>
                </a:gridCol>
                <a:gridCol w="4991175">
                  <a:extLst>
                    <a:ext uri="{9D8B030D-6E8A-4147-A177-3AD203B41FA5}">
                      <a16:colId xmlns:a16="http://schemas.microsoft.com/office/drawing/2014/main" val="26323621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Thiết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điện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achen" panose="02020500000000000000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Năng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lượng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sử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dụng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achen" panose="02020500000000000000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achen" panose="02020500000000000000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achen" panose="02020500000000000000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821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Ấm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điện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966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Máy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giặt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150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Đài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cassette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âm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570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108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Lò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sóng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00674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5C64FA0-DD0D-4D14-85B0-D745D61C2383}"/>
              </a:ext>
            </a:extLst>
          </p:cNvPr>
          <p:cNvSpPr txBox="1"/>
          <p:nvPr/>
        </p:nvSpPr>
        <p:spPr>
          <a:xfrm>
            <a:off x="4155513" y="1310790"/>
            <a:ext cx="1428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0CADC9-622D-4BCE-B5C4-B6DF9E871DC0}"/>
              </a:ext>
            </a:extLst>
          </p:cNvPr>
          <p:cNvSpPr txBox="1"/>
          <p:nvPr/>
        </p:nvSpPr>
        <p:spPr>
          <a:xfrm>
            <a:off x="7170260" y="2164568"/>
            <a:ext cx="4305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A07389-727F-420C-B91E-76B6DD01F776}"/>
              </a:ext>
            </a:extLst>
          </p:cNvPr>
          <p:cNvSpPr txBox="1"/>
          <p:nvPr/>
        </p:nvSpPr>
        <p:spPr>
          <a:xfrm>
            <a:off x="7170260" y="2932922"/>
            <a:ext cx="4055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BDAA0A-0586-43B2-86DD-B36B4E538C0D}"/>
              </a:ext>
            </a:extLst>
          </p:cNvPr>
          <p:cNvSpPr txBox="1"/>
          <p:nvPr/>
        </p:nvSpPr>
        <p:spPr>
          <a:xfrm>
            <a:off x="7756667" y="3639126"/>
            <a:ext cx="1928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82F798-A4BE-47AA-8D44-F4006027D97E}"/>
              </a:ext>
            </a:extLst>
          </p:cNvPr>
          <p:cNvSpPr txBox="1"/>
          <p:nvPr/>
        </p:nvSpPr>
        <p:spPr>
          <a:xfrm>
            <a:off x="7299052" y="4343398"/>
            <a:ext cx="3926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năng, quang năng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91C42E-5A67-4790-B9A5-A3E145D0C1CF}"/>
              </a:ext>
            </a:extLst>
          </p:cNvPr>
          <p:cNvSpPr txBox="1"/>
          <p:nvPr/>
        </p:nvSpPr>
        <p:spPr>
          <a:xfrm>
            <a:off x="7250187" y="5047322"/>
            <a:ext cx="4055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F539D8-F9DB-4712-8E2F-5DDB7817597E}"/>
              </a:ext>
            </a:extLst>
          </p:cNvPr>
          <p:cNvSpPr txBox="1"/>
          <p:nvPr/>
        </p:nvSpPr>
        <p:spPr>
          <a:xfrm>
            <a:off x="7927287" y="919714"/>
            <a:ext cx="3548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D7D9A4-0848-4FB5-9FAF-69245EE01A56}"/>
              </a:ext>
            </a:extLst>
          </p:cNvPr>
          <p:cNvSpPr txBox="1"/>
          <p:nvPr/>
        </p:nvSpPr>
        <p:spPr>
          <a:xfrm>
            <a:off x="1772685" y="65203"/>
            <a:ext cx="906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4BB8853-CA2C-4077-ADB4-D0265B9EC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17" y="5838690"/>
            <a:ext cx="111601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altLang="vi-VN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hao phí luôn xuất hiện trong quá trình chuyển hoá từ dạng này sang dạng khác, truyền từ vật này sang vật khác.</a:t>
            </a:r>
          </a:p>
        </p:txBody>
      </p:sp>
    </p:spTree>
    <p:extLst>
      <p:ext uri="{BB962C8B-B14F-4D97-AF65-F5344CB8AC3E}">
        <p14:creationId xmlns:p14="http://schemas.microsoft.com/office/powerpoint/2010/main" val="422399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C6A27D04-2552-4386-A4A2-AFB058A15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436" y="717176"/>
            <a:ext cx="8951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Năng lượng hữu ích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8012ED-F8A4-4CE3-A457-8A332E03F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7" y="1336532"/>
            <a:ext cx="111601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 phần năng lượng ban đầu chuyển hoá thành năng lượng theo đúng mục đích sử dụng. </a:t>
            </a:r>
          </a:p>
        </p:txBody>
      </p:sp>
      <p:sp>
        <p:nvSpPr>
          <p:cNvPr id="58372" name="Title 1">
            <a:extLst>
              <a:ext uri="{FF2B5EF4-FFF2-40B4-BE49-F238E27FC236}">
                <a16:creationId xmlns:a16="http://schemas.microsoft.com/office/drawing/2014/main" id="{2E0044ED-F956-4D2F-948A-790E55979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7" y="97820"/>
            <a:ext cx="11160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alt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49. NĂNG LƯỢNG HAO PHÍ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3BA93B9-46A9-4C4A-9D1E-23CDBB6A1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436" y="2290639"/>
            <a:ext cx="8951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II. Năng lượng hao phí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FB1EE506-5ECC-4F7D-8961-91014D724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7" y="2909995"/>
            <a:ext cx="111601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 phần năng lượng ban đầu chuyển hoá thành năng lượng </a:t>
            </a: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đúng mục đích sử dụng.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88CCC96-AF47-4CDB-9B3D-31D2EC2E5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6" y="3864102"/>
            <a:ext cx="111601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</a:t>
            </a:r>
            <a:r>
              <a:rPr kumimoji="0" lang="en-US" altLang="vi-VN" sz="28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lượng hao phí thường được sinh ra dưới dạng nhiệt (đôi khi có cả âm thanh hoặc ánh sáng)</a:t>
            </a: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8F2318E-63F9-4011-AD25-3F05F5837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6" y="4980365"/>
            <a:ext cx="111601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</a:t>
            </a:r>
            <a:r>
              <a:rPr lang="en-US" altLang="vi-VN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lượng hao phí luôn xuất hiện trong quá trình chuyển hoá từ dạng này sang dạng khác, truyền từ vật này sang vật khác.</a:t>
            </a:r>
            <a:endParaRPr kumimoji="0" lang="en-US" altLang="vi-VN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548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0C97B-885B-4B46-98EC-41482EF40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789" y="1855259"/>
            <a:ext cx="11142345" cy="1983316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đạp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5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person riding a bicycle&#10;&#10;Description automatically generated with medium confidence">
            <a:extLst>
              <a:ext uri="{FF2B5EF4-FFF2-40B4-BE49-F238E27FC236}">
                <a16:creationId xmlns:a16="http://schemas.microsoft.com/office/drawing/2014/main" id="{A9560FB5-5D2A-4024-BA0C-DD5DF83552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7977"/>
          <a:stretch/>
        </p:blipFill>
        <p:spPr>
          <a:xfrm>
            <a:off x="1781174" y="3581401"/>
            <a:ext cx="4020844" cy="26563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E03D18-BDC6-46EA-8A2B-CB06A19BA3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1332"/>
          <a:stretch/>
        </p:blipFill>
        <p:spPr>
          <a:xfrm>
            <a:off x="7115174" y="3683200"/>
            <a:ext cx="3496995" cy="24128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F2C0AA6-E00A-4389-AE55-C2A18CA6DF46}"/>
              </a:ext>
            </a:extLst>
          </p:cNvPr>
          <p:cNvSpPr txBox="1">
            <a:spLocks/>
          </p:cNvSpPr>
          <p:nvPr/>
        </p:nvSpPr>
        <p:spPr>
          <a:xfrm>
            <a:off x="353376" y="383002"/>
            <a:ext cx="11667173" cy="123087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 HIỂU NĂNG LƯỢNG HAO PHÍ TRONG MỘT SỐ </a:t>
            </a:r>
          </a:p>
          <a:p>
            <a:pPr algn="ct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 ĐỘNG CƠ HỌC</a:t>
            </a:r>
          </a:p>
        </p:txBody>
      </p:sp>
      <p:pic>
        <p:nvPicPr>
          <p:cNvPr id="2" name="5 phút">
            <a:hlinkClick r:id="" action="ppaction://media"/>
            <a:extLst>
              <a:ext uri="{FF2B5EF4-FFF2-40B4-BE49-F238E27FC236}">
                <a16:creationId xmlns:a16="http://schemas.microsoft.com/office/drawing/2014/main" id="{AC61E8B3-FC59-4D4B-9F26-66F834F098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126067" cy="63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2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5A42EF-68E6-4808-81CD-E5ABD0ED92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377C7E-BB71-451F-9F92-918137D98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3" y="348149"/>
            <a:ext cx="5451627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TÌM HIỂU DẠNG NĂNG LƯỢNG HAO PHÍ KHI ĐẠP XE</a:t>
            </a:r>
          </a:p>
        </p:txBody>
      </p:sp>
      <p:pic>
        <p:nvPicPr>
          <p:cNvPr id="6" name="Picture 5" descr="A person riding a bicycle&#10;&#10;Description automatically generated with medium confidence">
            <a:extLst>
              <a:ext uri="{FF2B5EF4-FFF2-40B4-BE49-F238E27FC236}">
                <a16:creationId xmlns:a16="http://schemas.microsoft.com/office/drawing/2014/main" id="{D5322428-BB65-4DE6-A1EC-F1FCBC382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29" y="1378328"/>
            <a:ext cx="5451627" cy="439090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4A154E-1950-4755-A5FC-5998EE0CC1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8FFDFA9-8C90-4F1E-8092-0EE94409440E}"/>
              </a:ext>
            </a:extLst>
          </p:cNvPr>
          <p:cNvSpPr txBox="1"/>
          <p:nvPr/>
        </p:nvSpPr>
        <p:spPr>
          <a:xfrm>
            <a:off x="6411684" y="2182291"/>
            <a:ext cx="5295312" cy="36701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algn="just" defTabSz="914400">
              <a:lnSpc>
                <a:spcPct val="130000"/>
              </a:lnSpc>
              <a:buClr>
                <a:schemeClr val="accent1"/>
              </a:buClr>
              <a:buFont typeface="Calibri" panose="020F0502020204030204" pitchFamily="34" charset="0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4.1,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defTabSz="914400">
              <a:lnSpc>
                <a:spcPct val="130000"/>
              </a:lnSpc>
              <a:buClr>
                <a:schemeClr val="accent1"/>
              </a:buClr>
              <a:buFont typeface="Calibri" panose="020F0502020204030204" pitchFamily="34" charset="0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 defTabSz="914400">
              <a:lnSpc>
                <a:spcPct val="130000"/>
              </a:lnSpc>
              <a:buClr>
                <a:schemeClr val="accent1"/>
              </a:buClr>
              <a:buFont typeface="Calibri" panose="020F0502020204030204" pitchFamily="34" charset="0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E9C285-56FB-4B36-8ECA-C2D6596AA9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37C076B-00B1-4629-B27F-A86F9885FB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8299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1091" y="141963"/>
            <a:ext cx="44791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II. Năng lượng hao phí</a:t>
            </a:r>
          </a:p>
        </p:txBody>
      </p:sp>
      <p:pic>
        <p:nvPicPr>
          <p:cNvPr id="6" name="Picture 5" descr="A person riding a bicycle&#10;&#10;Description automatically generated with medium confidence">
            <a:extLst>
              <a:ext uri="{FF2B5EF4-FFF2-40B4-BE49-F238E27FC236}">
                <a16:creationId xmlns:a16="http://schemas.microsoft.com/office/drawing/2014/main" id="{A9560FB5-5D2A-4024-BA0C-DD5DF83552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977"/>
          <a:stretch/>
        </p:blipFill>
        <p:spPr>
          <a:xfrm>
            <a:off x="7787978" y="519436"/>
            <a:ext cx="4020844" cy="26563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383178" y="946268"/>
            <a:ext cx="69998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K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hi đi xe đạp, năng lượng hữu ích là năng lượng làm cho xe chuyển động.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Còn bộ phận có thể xảy ra sự hao phí năng lượng nhiều nhất của xe đạp có thể là: các chỗ tiếp xúc giữa trục với ổ bi, giữa bánh xe với mặt đường.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https://hoc24.vn/source/KHTN%206/KHTN6-%20K%E1%BA%BFt%20n%E1%BB%91i/Ch%C6%B0%C6%A1ng%209%20N%C4%83ng%20l%C6%B0%E1%BB%A3ng/cach-thay-vong-bi-xe-da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94" y="3927291"/>
            <a:ext cx="3486604" cy="202901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hoc24.vn/source/KHTN%206/KHTN6-%20K%E1%BA%BFt%20n%E1%BB%91i/Ch%C6%B0%C6%A1ng%209%20N%C4%83ng%20l%C6%B0%E1%BB%A3ng/su-that-khi-mua-banh-xe-dap-duong-truong-moi-3-1200x6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202" y="3781899"/>
            <a:ext cx="4127241" cy="23197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8407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5A42EF-68E6-4808-81CD-E5ABD0ED92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377C7E-BB71-451F-9F92-918137D98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3" y="348149"/>
            <a:ext cx="5504091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TÌM HIỂU DẠNG NĂNG LƯỢNG HAO PHÍ KHI Ô TÔ CHẠY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4A154E-1950-4755-A5FC-5998EE0CC1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8FFDFA9-8C90-4F1E-8092-0EE94409440E}"/>
              </a:ext>
            </a:extLst>
          </p:cNvPr>
          <p:cNvSpPr txBox="1"/>
          <p:nvPr/>
        </p:nvSpPr>
        <p:spPr>
          <a:xfrm>
            <a:off x="6411684" y="2119547"/>
            <a:ext cx="4988292" cy="3670180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vi-VN" sz="2400" b="0" i="0" dirty="0">
                <a:effectLst/>
              </a:rPr>
              <a:t>a) Nêu tên các dạng năng lượng có thể xuất hiện khi ô tô chuyển động trên đường</a:t>
            </a:r>
            <a:r>
              <a:rPr lang="en-US" sz="2400" b="0" i="0" dirty="0">
                <a:effectLst/>
              </a:rPr>
              <a:t>.</a:t>
            </a:r>
            <a:endParaRPr lang="vi-VN" sz="2400" b="0" i="0" dirty="0"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vi-VN" sz="2400" b="0" i="0" dirty="0">
                <a:effectLst/>
              </a:rPr>
              <a:t>b) Năng lượng có thể bị hao phí ở các bộ phận nào của ô tô khi nó chuyển động? Những hao phí này ảnh hưởng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vi-VN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E9C285-56FB-4B36-8ECA-C2D6596AA9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37C076B-00B1-4629-B27F-A86F9885FB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15828C-20C3-4AE4-A4EE-7BCF5239F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97" y="915582"/>
            <a:ext cx="5372120" cy="418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887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Quby Chan Fan GIF - Quby Chan Fan Cool Wind - Discover &amp; Share GIF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139" y="1947170"/>
            <a:ext cx="5898861" cy="467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7829" y="1276703"/>
            <a:ext cx="107903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chuyển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hóa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năng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lượng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sang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6" name="Rectangle: Rounded Corners 17">
            <a:extLst>
              <a:ext uri="{FF2B5EF4-FFF2-40B4-BE49-F238E27FC236}">
                <a16:creationId xmlns:a16="http://schemas.microsoft.com/office/drawing/2014/main" id="{82C95E66-A7E7-4D68-899D-205DCDB7ED02}"/>
              </a:ext>
            </a:extLst>
          </p:cNvPr>
          <p:cNvSpPr/>
          <p:nvPr/>
        </p:nvSpPr>
        <p:spPr>
          <a:xfrm>
            <a:off x="424976" y="3671609"/>
            <a:ext cx="1785115" cy="66675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Điện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Arrow: Right 18">
            <a:extLst>
              <a:ext uri="{FF2B5EF4-FFF2-40B4-BE49-F238E27FC236}">
                <a16:creationId xmlns:a16="http://schemas.microsoft.com/office/drawing/2014/main" id="{946E4DD7-71A9-4F8B-9ECF-DED41B220E27}"/>
              </a:ext>
            </a:extLst>
          </p:cNvPr>
          <p:cNvSpPr/>
          <p:nvPr/>
        </p:nvSpPr>
        <p:spPr>
          <a:xfrm>
            <a:off x="2249136" y="3957866"/>
            <a:ext cx="374825" cy="129847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: Rounded Corners 19">
            <a:extLst>
              <a:ext uri="{FF2B5EF4-FFF2-40B4-BE49-F238E27FC236}">
                <a16:creationId xmlns:a16="http://schemas.microsoft.com/office/drawing/2014/main" id="{C78EF73C-2EC3-4376-A61D-B48E978CE6E6}"/>
              </a:ext>
            </a:extLst>
          </p:cNvPr>
          <p:cNvSpPr/>
          <p:nvPr/>
        </p:nvSpPr>
        <p:spPr>
          <a:xfrm>
            <a:off x="3254136" y="3758998"/>
            <a:ext cx="2531325" cy="5275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: Rounded Corners 20">
            <a:extLst>
              <a:ext uri="{FF2B5EF4-FFF2-40B4-BE49-F238E27FC236}">
                <a16:creationId xmlns:a16="http://schemas.microsoft.com/office/drawing/2014/main" id="{37987252-69C9-4A19-8DA7-4EFDBB68BA1E}"/>
              </a:ext>
            </a:extLst>
          </p:cNvPr>
          <p:cNvSpPr/>
          <p:nvPr/>
        </p:nvSpPr>
        <p:spPr>
          <a:xfrm>
            <a:off x="3223186" y="3080413"/>
            <a:ext cx="2531311" cy="52758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Động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: Rounded Corners 21">
            <a:extLst>
              <a:ext uri="{FF2B5EF4-FFF2-40B4-BE49-F238E27FC236}">
                <a16:creationId xmlns:a16="http://schemas.microsoft.com/office/drawing/2014/main" id="{11D249B9-0EA4-4FB4-83E0-611444682288}"/>
              </a:ext>
            </a:extLst>
          </p:cNvPr>
          <p:cNvSpPr/>
          <p:nvPr/>
        </p:nvSpPr>
        <p:spPr>
          <a:xfrm>
            <a:off x="3263661" y="4371885"/>
            <a:ext cx="2598000" cy="56471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lượng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âm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Arrow: Right 22">
            <a:extLst>
              <a:ext uri="{FF2B5EF4-FFF2-40B4-BE49-F238E27FC236}">
                <a16:creationId xmlns:a16="http://schemas.microsoft.com/office/drawing/2014/main" id="{7E35351A-CB5F-4207-954D-7551B66A15FD}"/>
              </a:ext>
            </a:extLst>
          </p:cNvPr>
          <p:cNvSpPr/>
          <p:nvPr/>
        </p:nvSpPr>
        <p:spPr>
          <a:xfrm rot="19567845">
            <a:off x="2642774" y="3712768"/>
            <a:ext cx="482266" cy="13799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Arrow: Right 23">
            <a:extLst>
              <a:ext uri="{FF2B5EF4-FFF2-40B4-BE49-F238E27FC236}">
                <a16:creationId xmlns:a16="http://schemas.microsoft.com/office/drawing/2014/main" id="{AD5FB4B1-DBFE-48D0-90F4-7CA467D37F6D}"/>
              </a:ext>
            </a:extLst>
          </p:cNvPr>
          <p:cNvSpPr/>
          <p:nvPr/>
        </p:nvSpPr>
        <p:spPr>
          <a:xfrm>
            <a:off x="2774571" y="3957866"/>
            <a:ext cx="374825" cy="129847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Arrow: Right 24">
            <a:extLst>
              <a:ext uri="{FF2B5EF4-FFF2-40B4-BE49-F238E27FC236}">
                <a16:creationId xmlns:a16="http://schemas.microsoft.com/office/drawing/2014/main" id="{D381F130-F0BA-4CC8-9023-D1C9588FAB58}"/>
              </a:ext>
            </a:extLst>
          </p:cNvPr>
          <p:cNvSpPr/>
          <p:nvPr/>
        </p:nvSpPr>
        <p:spPr>
          <a:xfrm rot="2183662">
            <a:off x="2651170" y="4229551"/>
            <a:ext cx="465473" cy="13313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6FCA08DE-3B8D-44C3-86A8-BB2829C0CB7F}"/>
              </a:ext>
            </a:extLst>
          </p:cNvPr>
          <p:cNvSpPr/>
          <p:nvPr/>
        </p:nvSpPr>
        <p:spPr>
          <a:xfrm>
            <a:off x="2460812" y="17703"/>
            <a:ext cx="757069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KHỞI</a:t>
            </a:r>
            <a:r>
              <a:rPr kumimoji="0" lang="en-US" sz="6600" b="1" i="0" u="none" strike="noStrike" kern="1200" cap="none" spc="0" normalizeH="0" noProof="0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ĐỘNG</a:t>
            </a:r>
            <a:endParaRPr kumimoji="0" lang="en-US" sz="6600" b="1" i="0" u="none" strike="noStrike" kern="1200" cap="none" spc="0" normalizeH="0" baseline="0" noProof="0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1419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1352" y="640194"/>
            <a:ext cx="11791063" cy="1693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-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Các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dạng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năng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lượng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hao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phí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có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thể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xuất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hiện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khi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ô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tô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chuyển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động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trên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đường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: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+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Nhiệt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năng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+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Năng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lượng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âm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1352" y="2333478"/>
            <a:ext cx="7044809" cy="3358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-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Các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hao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phí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này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gây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ảnh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hưởng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tới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môi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trường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: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+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Nhiệt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năng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của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ô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tô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tỏa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ra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môi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trường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làm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môi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trường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nóng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lên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.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+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Năng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lượng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âm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của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xe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làm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ô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nhiễm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tiếng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ồn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.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+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Năng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lượng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khi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nhiên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liệu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đốt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cháy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trong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động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cơ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sinh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ra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khí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thải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gây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ô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nhiễm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môi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trường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Open Sans" panose="020B0606030504020204" pitchFamily="34" charset="0"/>
              </a:rPr>
              <a:t>.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15828C-20C3-4AE4-A4EE-7BCF5239F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664" y="2247639"/>
            <a:ext cx="4390335" cy="3416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91352" y="108849"/>
            <a:ext cx="39934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II. Năng lượng hao phí</a:t>
            </a:r>
          </a:p>
        </p:txBody>
      </p:sp>
    </p:spTree>
    <p:extLst>
      <p:ext uri="{BB962C8B-B14F-4D97-AF65-F5344CB8AC3E}">
        <p14:creationId xmlns:p14="http://schemas.microsoft.com/office/powerpoint/2010/main" val="29730949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53233-44EA-4550-997B-F82E86AF6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177" y="1412266"/>
            <a:ext cx="10458995" cy="245004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LED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100J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20J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80J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04D3CBD-DC25-4967-85EC-1712C114EC33}"/>
              </a:ext>
            </a:extLst>
          </p:cNvPr>
          <p:cNvSpPr txBox="1">
            <a:spLocks/>
          </p:cNvSpPr>
          <p:nvPr/>
        </p:nvSpPr>
        <p:spPr>
          <a:xfrm>
            <a:off x="1183822" y="641903"/>
            <a:ext cx="9195706" cy="6940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5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TÌM HIỂU VỀ SƠ ĐỒ NĂNG LƯỢNG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785" y="2999676"/>
            <a:ext cx="9261743" cy="3272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21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72934D6B-BE43-4009-9851-DCAA613D0A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8" y="941347"/>
            <a:ext cx="11535914" cy="4632405"/>
          </a:xfrm>
        </p:spPr>
      </p:pic>
    </p:spTree>
    <p:extLst>
      <p:ext uri="{BB962C8B-B14F-4D97-AF65-F5344CB8AC3E}">
        <p14:creationId xmlns:p14="http://schemas.microsoft.com/office/powerpoint/2010/main" val="29013032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2B691-5A48-412F-9BE2-A0FD61413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7079" y="65022"/>
            <a:ext cx="9152284" cy="1741057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nhóm giống nhau về năng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phí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E31A84-CA61-4BBD-A530-A2D5BAAF0B44}"/>
              </a:ext>
            </a:extLst>
          </p:cNvPr>
          <p:cNvSpPr/>
          <p:nvPr/>
        </p:nvSpPr>
        <p:spPr>
          <a:xfrm>
            <a:off x="981075" y="2371725"/>
            <a:ext cx="10448925" cy="720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FE2989-3740-4E5E-8FF3-6DF0CBA3F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009" y="4128864"/>
            <a:ext cx="1612952" cy="1612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EC3CC7-327B-4490-AFC0-7B9448F98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808" y="4244805"/>
            <a:ext cx="1759367" cy="14678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17F773-049E-4B41-BEF0-ADBD7F075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931568"/>
            <a:ext cx="1951427" cy="12999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A474FD-D457-4BFE-AA2C-897AEC98E7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79" r="47706"/>
          <a:stretch/>
        </p:blipFill>
        <p:spPr>
          <a:xfrm>
            <a:off x="3023022" y="4111304"/>
            <a:ext cx="960261" cy="13643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0B2962-E356-4687-9D06-62CDA60C57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31291">
            <a:off x="391190" y="4353793"/>
            <a:ext cx="1364348" cy="13643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BFB09A-2A4B-46A9-963D-BBF6838B98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0636" y="3969694"/>
            <a:ext cx="2133601" cy="16002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EAB9EF-19B2-45B6-92F2-B483C9D3E4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7078" y="1869956"/>
            <a:ext cx="2149697" cy="13289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7186BAC-4FB5-4B76-91EA-578CB1460AEF}"/>
              </a:ext>
            </a:extLst>
          </p:cNvPr>
          <p:cNvSpPr txBox="1"/>
          <p:nvPr/>
        </p:nvSpPr>
        <p:spPr>
          <a:xfrm>
            <a:off x="3215102" y="3363375"/>
            <a:ext cx="77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Tivi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E5BBAD-B0FF-4AF3-A0D2-6276AC41EBE5}"/>
              </a:ext>
            </a:extLst>
          </p:cNvPr>
          <p:cNvSpPr txBox="1"/>
          <p:nvPr/>
        </p:nvSpPr>
        <p:spPr>
          <a:xfrm>
            <a:off x="13929" y="3379767"/>
            <a:ext cx="2712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phản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58341B-BAB0-4746-9480-80C847C0A88A}"/>
              </a:ext>
            </a:extLst>
          </p:cNvPr>
          <p:cNvSpPr txBox="1"/>
          <p:nvPr/>
        </p:nvSpPr>
        <p:spPr>
          <a:xfrm>
            <a:off x="4703415" y="3429000"/>
            <a:ext cx="2411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VĐV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13E982-7B5E-4018-92C3-969ED1C22474}"/>
              </a:ext>
            </a:extLst>
          </p:cNvPr>
          <p:cNvSpPr txBox="1"/>
          <p:nvPr/>
        </p:nvSpPr>
        <p:spPr>
          <a:xfrm>
            <a:off x="7830038" y="3429000"/>
            <a:ext cx="1443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F292BF-602B-4166-90D6-739F389DB059}"/>
              </a:ext>
            </a:extLst>
          </p:cNvPr>
          <p:cNvSpPr txBox="1"/>
          <p:nvPr/>
        </p:nvSpPr>
        <p:spPr>
          <a:xfrm>
            <a:off x="10095018" y="3432008"/>
            <a:ext cx="2133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F2771A-BC38-4E42-81E9-0ACD46FBCDF7}"/>
              </a:ext>
            </a:extLst>
          </p:cNvPr>
          <p:cNvSpPr txBox="1"/>
          <p:nvPr/>
        </p:nvSpPr>
        <p:spPr>
          <a:xfrm>
            <a:off x="10120990" y="5736785"/>
            <a:ext cx="1612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754531-D1E2-448A-AB0E-BD4D9C005044}"/>
              </a:ext>
            </a:extLst>
          </p:cNvPr>
          <p:cNvSpPr txBox="1"/>
          <p:nvPr/>
        </p:nvSpPr>
        <p:spPr>
          <a:xfrm>
            <a:off x="7491839" y="5736785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66E872F-CB6D-44C2-8851-FA2E6DF809F9}"/>
              </a:ext>
            </a:extLst>
          </p:cNvPr>
          <p:cNvSpPr txBox="1"/>
          <p:nvPr/>
        </p:nvSpPr>
        <p:spPr>
          <a:xfrm>
            <a:off x="4910840" y="5714016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sấy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tóc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999D87-926F-4C3F-9E18-97A095A80F4C}"/>
              </a:ext>
            </a:extLst>
          </p:cNvPr>
          <p:cNvSpPr txBox="1"/>
          <p:nvPr/>
        </p:nvSpPr>
        <p:spPr>
          <a:xfrm>
            <a:off x="2848807" y="5711605"/>
            <a:ext cx="1612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CF39D1-A5ED-4DF1-828B-C083359D0875}"/>
              </a:ext>
            </a:extLst>
          </p:cNvPr>
          <p:cNvSpPr txBox="1"/>
          <p:nvPr/>
        </p:nvSpPr>
        <p:spPr>
          <a:xfrm>
            <a:off x="359314" y="5645914"/>
            <a:ext cx="2021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khoan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9881A34-E1F4-4CB0-A00E-EF87974397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97806" y="1853564"/>
            <a:ext cx="1996431" cy="138128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C6E5B8C-47B4-4E14-99E4-E0D2C42458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8597" y="1964194"/>
            <a:ext cx="1689722" cy="126729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0190F1B-B82D-42D4-BCB8-918340CFE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25351" y="1898531"/>
            <a:ext cx="2700035" cy="141751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784B32B-2A6D-459F-8B98-AF8265BB5320}"/>
              </a:ext>
            </a:extLst>
          </p:cNvPr>
          <p:cNvSpPr txBox="1"/>
          <p:nvPr/>
        </p:nvSpPr>
        <p:spPr>
          <a:xfrm>
            <a:off x="136375" y="473885"/>
            <a:ext cx="2119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29A847F-2BA7-4A49-9974-83D8EC2D5CA5}"/>
              </a:ext>
            </a:extLst>
          </p:cNvPr>
          <p:cNvCxnSpPr/>
          <p:nvPr/>
        </p:nvCxnSpPr>
        <p:spPr>
          <a:xfrm>
            <a:off x="2256227" y="65022"/>
            <a:ext cx="0" cy="1642936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E6A1D14-3A28-450D-BC67-D37CEBD2D8ED}"/>
              </a:ext>
            </a:extLst>
          </p:cNvPr>
          <p:cNvCxnSpPr/>
          <p:nvPr/>
        </p:nvCxnSpPr>
        <p:spPr>
          <a:xfrm>
            <a:off x="1123950" y="1736533"/>
            <a:ext cx="1016317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147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61261D9-94DD-4D03-AD5C-BD198DC746FE}"/>
              </a:ext>
            </a:extLst>
          </p:cNvPr>
          <p:cNvSpPr/>
          <p:nvPr/>
        </p:nvSpPr>
        <p:spPr>
          <a:xfrm>
            <a:off x="981075" y="1304925"/>
            <a:ext cx="10448925" cy="720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7BD182-CB7F-4EA3-B706-DD45E76F2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439" y="975089"/>
            <a:ext cx="1126227" cy="11262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CEE365-15C6-4C73-A04A-9A77D5B84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9694" y="1370487"/>
            <a:ext cx="1570568" cy="131030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70248D9-B6E4-49DF-B620-FDD0474A1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0111" y="947650"/>
            <a:ext cx="1618270" cy="107798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A6C210-BAE5-4AB3-AD0D-329F4F64B3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79" r="47706"/>
          <a:stretch/>
        </p:blipFill>
        <p:spPr>
          <a:xfrm>
            <a:off x="1001307" y="2952329"/>
            <a:ext cx="996823" cy="141629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CFC8AC6-5486-408E-9964-ED56DD4754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4050" y="2391808"/>
            <a:ext cx="1105661" cy="110566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E6E3D19-41DC-4367-94E2-B35F068972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058" y="4690470"/>
            <a:ext cx="2066920" cy="15501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F4BD5F-B390-4F53-BAD5-D8CA140831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755" y="1304925"/>
            <a:ext cx="2144180" cy="132549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F61A554-DFB2-4559-8F43-18D297912D85}"/>
              </a:ext>
            </a:extLst>
          </p:cNvPr>
          <p:cNvSpPr/>
          <p:nvPr/>
        </p:nvSpPr>
        <p:spPr>
          <a:xfrm>
            <a:off x="-21469" y="6137286"/>
            <a:ext cx="12213469" cy="720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69256EC-8842-40CA-87FD-3E6DD4D42335}"/>
              </a:ext>
            </a:extLst>
          </p:cNvPr>
          <p:cNvCxnSpPr>
            <a:cxnSpLocks/>
          </p:cNvCxnSpPr>
          <p:nvPr/>
        </p:nvCxnSpPr>
        <p:spPr>
          <a:xfrm>
            <a:off x="6211825" y="78000"/>
            <a:ext cx="0" cy="662760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684AE8A-7FE2-4B56-A607-A4D289DDFE33}"/>
              </a:ext>
            </a:extLst>
          </p:cNvPr>
          <p:cNvSpPr txBox="1"/>
          <p:nvPr/>
        </p:nvSpPr>
        <p:spPr>
          <a:xfrm>
            <a:off x="576089" y="216445"/>
            <a:ext cx="5215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20E0976-58FD-44AF-87F3-9E7BD68D346D}"/>
              </a:ext>
            </a:extLst>
          </p:cNvPr>
          <p:cNvSpPr txBox="1"/>
          <p:nvPr/>
        </p:nvSpPr>
        <p:spPr>
          <a:xfrm>
            <a:off x="6704692" y="254196"/>
            <a:ext cx="4843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E08A29-2E6B-49BF-94FB-8307C94FF5AE}"/>
              </a:ext>
            </a:extLst>
          </p:cNvPr>
          <p:cNvSpPr txBox="1"/>
          <p:nvPr/>
        </p:nvSpPr>
        <p:spPr>
          <a:xfrm>
            <a:off x="6909085" y="3890302"/>
            <a:ext cx="4843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494B135-BB21-4386-8715-D6B6CB5A3837}"/>
              </a:ext>
            </a:extLst>
          </p:cNvPr>
          <p:cNvCxnSpPr/>
          <p:nvPr/>
        </p:nvCxnSpPr>
        <p:spPr>
          <a:xfrm>
            <a:off x="6263764" y="3695142"/>
            <a:ext cx="5687965" cy="3720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4AA3779A-51ED-4279-91B9-0BBE9BE3F7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1277" y="3140244"/>
            <a:ext cx="1131829" cy="113182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DB76C8C-90BF-442A-9947-F33EDC1A09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0413" y="4799227"/>
            <a:ext cx="1736649" cy="120523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01F9B6A1-CCEB-4E91-A9EC-25DC03339F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27414" y="4852037"/>
            <a:ext cx="1685715" cy="126019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8248526-2D88-48DA-B00F-EB7F563B3F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40871" y="4848926"/>
            <a:ext cx="2295684" cy="12052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6D46349-8BB1-4680-908C-66E0E92923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6554" y="2366531"/>
            <a:ext cx="1627999" cy="112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909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784B32B-2A6D-459F-8B98-AF8265BB5320}"/>
              </a:ext>
            </a:extLst>
          </p:cNvPr>
          <p:cNvSpPr txBox="1"/>
          <p:nvPr/>
        </p:nvSpPr>
        <p:spPr>
          <a:xfrm>
            <a:off x="136375" y="668842"/>
            <a:ext cx="2119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29A847F-2BA7-4A49-9974-83D8EC2D5CA5}"/>
              </a:ext>
            </a:extLst>
          </p:cNvPr>
          <p:cNvCxnSpPr/>
          <p:nvPr/>
        </p:nvCxnSpPr>
        <p:spPr>
          <a:xfrm>
            <a:off x="2151452" y="93597"/>
            <a:ext cx="0" cy="1642936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E6A1D14-3A28-450D-BC67-D37CEBD2D8ED}"/>
              </a:ext>
            </a:extLst>
          </p:cNvPr>
          <p:cNvCxnSpPr/>
          <p:nvPr/>
        </p:nvCxnSpPr>
        <p:spPr>
          <a:xfrm>
            <a:off x="1123950" y="1736533"/>
            <a:ext cx="1016317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F07DCD2-E39B-4D67-9A3E-3071CF2F55F8}"/>
              </a:ext>
            </a:extLst>
          </p:cNvPr>
          <p:cNvSpPr txBox="1"/>
          <p:nvPr/>
        </p:nvSpPr>
        <p:spPr>
          <a:xfrm>
            <a:off x="2180028" y="311991"/>
            <a:ext cx="10011971" cy="12280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thói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xấu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endParaRPr lang="en-US" sz="26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B356A7-B879-46C2-AB8A-F7079D9E3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71" y="1963924"/>
            <a:ext cx="2373631" cy="16954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D3516F-3D45-4D25-91E3-1010A3360D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43" t="3348" r="10230"/>
          <a:stretch/>
        </p:blipFill>
        <p:spPr>
          <a:xfrm>
            <a:off x="5374284" y="1944126"/>
            <a:ext cx="1245592" cy="15330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40A637-FCF2-4A09-9EBE-EAB7CBFD5B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144"/>
          <a:stretch/>
        </p:blipFill>
        <p:spPr>
          <a:xfrm>
            <a:off x="8530773" y="1794070"/>
            <a:ext cx="2690138" cy="17350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EF8403-EEDA-473A-96AE-6132C732C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0575" y="4449993"/>
            <a:ext cx="1417414" cy="10106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3A710E-E3E4-4442-9DC8-9C1BF93478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0128" y="4031146"/>
            <a:ext cx="2346305" cy="16171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15FC06-E8CF-42DD-A1A0-DBC4CD4B10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6433" y="4319183"/>
            <a:ext cx="1998945" cy="13858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633ACC-65EB-4D49-8B51-6A8626CAE80A}"/>
              </a:ext>
            </a:extLst>
          </p:cNvPr>
          <p:cNvSpPr txBox="1"/>
          <p:nvPr/>
        </p:nvSpPr>
        <p:spPr>
          <a:xfrm>
            <a:off x="419052" y="3742107"/>
            <a:ext cx="21198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tủ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lạnh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08EE86-5321-44F0-A633-52267B145325}"/>
              </a:ext>
            </a:extLst>
          </p:cNvPr>
          <p:cNvSpPr txBox="1"/>
          <p:nvPr/>
        </p:nvSpPr>
        <p:spPr>
          <a:xfrm>
            <a:off x="4831992" y="3526044"/>
            <a:ext cx="2354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495951-868E-406D-94A7-A76B35EF6F07}"/>
              </a:ext>
            </a:extLst>
          </p:cNvPr>
          <p:cNvSpPr txBox="1"/>
          <p:nvPr/>
        </p:nvSpPr>
        <p:spPr>
          <a:xfrm>
            <a:off x="8530773" y="3586651"/>
            <a:ext cx="3022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Bật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tivi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ngủ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B4F053-35CE-4072-A7CF-7C71E1AFB63D}"/>
              </a:ext>
            </a:extLst>
          </p:cNvPr>
          <p:cNvSpPr txBox="1"/>
          <p:nvPr/>
        </p:nvSpPr>
        <p:spPr>
          <a:xfrm>
            <a:off x="1851528" y="5753932"/>
            <a:ext cx="4839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quạt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khỏi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985AB1-EE6A-43D4-AF4E-428075959B4B}"/>
              </a:ext>
            </a:extLst>
          </p:cNvPr>
          <p:cNvSpPr txBox="1"/>
          <p:nvPr/>
        </p:nvSpPr>
        <p:spPr>
          <a:xfrm>
            <a:off x="7993516" y="5648320"/>
            <a:ext cx="3931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laptop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  <p:bldP spid="16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2B691-5A48-412F-9BE2-A0FD61413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025" y="2188718"/>
            <a:ext cx="10606202" cy="2678557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SGK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202,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LED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thắp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sợi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compact.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poster,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san, P.P….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84B32B-2A6D-459F-8B98-AF8265BB5320}"/>
              </a:ext>
            </a:extLst>
          </p:cNvPr>
          <p:cNvSpPr txBox="1"/>
          <p:nvPr/>
        </p:nvSpPr>
        <p:spPr>
          <a:xfrm>
            <a:off x="3898763" y="596325"/>
            <a:ext cx="4285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 VỀ NHÀ</a:t>
            </a:r>
          </a:p>
        </p:txBody>
      </p:sp>
    </p:spTree>
    <p:extLst>
      <p:ext uri="{BB962C8B-B14F-4D97-AF65-F5344CB8AC3E}">
        <p14:creationId xmlns:p14="http://schemas.microsoft.com/office/powerpoint/2010/main" val="462081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9286" y="262730"/>
            <a:ext cx="106934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GỢI Ý: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SƠ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 HIỂN THỊ NĂNG LƯỢNG ĐƯỢC SỬ DỤNG CỦA CÁC BÓNG ĐÈN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66756" y="1557935"/>
            <a:ext cx="10693427" cy="4594942"/>
            <a:chOff x="566756" y="1557935"/>
            <a:chExt cx="10693427" cy="459494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6756" y="1557935"/>
              <a:ext cx="10693427" cy="4594942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Oval 9"/>
            <p:cNvSpPr/>
            <p:nvPr/>
          </p:nvSpPr>
          <p:spPr>
            <a:xfrm>
              <a:off x="9483634" y="4558936"/>
              <a:ext cx="248195" cy="130629"/>
            </a:xfrm>
            <a:prstGeom prst="ellipse">
              <a:avLst/>
            </a:prstGeom>
            <a:solidFill>
              <a:srgbClr val="F155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3190401"/>
      </p:ext>
    </p:extLst>
  </p:cSld>
  <p:clrMapOvr>
    <a:masterClrMapping/>
  </p:clrMapOvr>
  <p:transition spd="slow"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6176" y="151179"/>
            <a:ext cx="11510683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vi-V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Lợi ích của đèn LED</a:t>
            </a:r>
          </a:p>
          <a:p>
            <a:pPr defTabSz="914400"/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Cao hơn so với các loại bóng huỳnh quang, sợi đốt.</a:t>
            </a:r>
          </a:p>
          <a:p>
            <a:pPr defTabSz="914400"/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Nhưng so với giá trị sử dụng được lâu và khả năng tiết kiệm năng lượng tốt thì vẫn rẻ hơn các loại bóng khác.</a:t>
            </a:r>
          </a:p>
          <a:p>
            <a:pPr defTabSz="914400"/>
            <a:r>
              <a:rPr lang="vi-VN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Thời gian sử dụng</a:t>
            </a:r>
            <a:r>
              <a:rPr lang="vi-VN" sz="28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 năm nếu sử dụng liên tục.</a:t>
            </a:r>
          </a:p>
          <a:p>
            <a:pPr defTabSz="914400"/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vi-VN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Đến 20 năm nếu mỗi ngày sử dụng khoảng 8 tiếng.</a:t>
            </a:r>
          </a:p>
          <a:p>
            <a:pPr defTabSz="914400"/>
            <a:r>
              <a:rPr lang="vi-VN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Mức tiêu thụ năng lượng:</a:t>
            </a:r>
          </a:p>
          <a:p>
            <a:pPr defTabSz="914400"/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+ </a:t>
            </a:r>
            <a:r>
              <a:rPr lang="vi-VN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Tiêu </a:t>
            </a: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tốn ít năng lượng hơn bóng đèn huỳnh quang, sợi đốt.</a:t>
            </a:r>
          </a:p>
          <a:p>
            <a:pPr defTabSz="914400"/>
            <a:r>
              <a:rPr lang="vi-VN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Hiệu quả thắp sáng:</a:t>
            </a:r>
          </a:p>
          <a:p>
            <a:pPr defTabSz="914400"/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80% năng lượng được chuyển đổi thành năng lượng ánh sáng</a:t>
            </a:r>
            <a:r>
              <a:rPr lang="vi-VN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+ </a:t>
            </a:r>
            <a:r>
              <a:rPr lang="vi-VN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 năng lượng được chuyển đổi thành năng lượng nhiệt.</a:t>
            </a:r>
          </a:p>
          <a:p>
            <a:pPr defTabSz="914400"/>
            <a:r>
              <a:rPr lang="vi-VN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Tác động đến môi trường</a:t>
            </a: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:Các nguyên liệu cấu thành hoàn toàn không chứa các hóa chất độc hại.</a:t>
            </a:r>
          </a:p>
          <a:p>
            <a:pPr defTabSz="914400"/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 thể tái chế 100%</a:t>
            </a:r>
          </a:p>
          <a:p>
            <a:pPr defTabSz="914400"/>
            <a:r>
              <a: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Cắt giảm lượng khí thải C0</a:t>
            </a:r>
            <a:r>
              <a:rPr lang="vi-VN" sz="28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vào không khí.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9">
            <a:extLst>
              <a:ext uri="{FF2B5EF4-FFF2-40B4-BE49-F238E27FC236}">
                <a16:creationId xmlns:a16="http://schemas.microsoft.com/office/drawing/2014/main" id="{F83BAE65-D215-4292-9498-D9610AC2C6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1A2529-0390-4CE4-AA98-A4007E174B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370" t="23799" r="23549" b="24157"/>
          <a:stretch/>
        </p:blipFill>
        <p:spPr>
          <a:xfrm>
            <a:off x="483195" y="761734"/>
            <a:ext cx="6677822" cy="5572582"/>
          </a:xfrm>
          <a:prstGeom prst="rect">
            <a:avLst/>
          </a:prstGeom>
        </p:spPr>
      </p:pic>
      <p:cxnSp>
        <p:nvCxnSpPr>
          <p:cNvPr id="18" name="Straight Connector 11">
            <a:extLst>
              <a:ext uri="{FF2B5EF4-FFF2-40B4-BE49-F238E27FC236}">
                <a16:creationId xmlns:a16="http://schemas.microsoft.com/office/drawing/2014/main" id="{5C99ACED-3F9B-471D-97BC-E5D2D23198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3">
            <a:extLst>
              <a:ext uri="{FF2B5EF4-FFF2-40B4-BE49-F238E27FC236}">
                <a16:creationId xmlns:a16="http://schemas.microsoft.com/office/drawing/2014/main" id="{86C05757-249C-4F2B-B326-B940FDD9C4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922679-5189-4C5C-9FBB-6839F89C66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5EE156-BA7C-44AD-9C32-995C2B39F1B3}"/>
              </a:ext>
            </a:extLst>
          </p:cNvPr>
          <p:cNvSpPr/>
          <p:nvPr/>
        </p:nvSpPr>
        <p:spPr>
          <a:xfrm>
            <a:off x="7734300" y="1714500"/>
            <a:ext cx="4086225" cy="733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95761CEE-A94E-4B38-8B1C-D9579A1EC6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623994"/>
              </p:ext>
            </p:extLst>
          </p:nvPr>
        </p:nvGraphicFramePr>
        <p:xfrm>
          <a:off x="7239938" y="255889"/>
          <a:ext cx="4799662" cy="5822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E9F6EE9-6802-416A-87CF-A39B867789A2}"/>
              </a:ext>
            </a:extLst>
          </p:cNvPr>
          <p:cNvSpPr txBox="1"/>
          <p:nvPr/>
        </p:nvSpPr>
        <p:spPr>
          <a:xfrm>
            <a:off x="2026643" y="231296"/>
            <a:ext cx="3590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pic>
        <p:nvPicPr>
          <p:cNvPr id="2" name="2 phút">
            <a:hlinkClick r:id="" action="ppaction://media"/>
            <a:extLst>
              <a:ext uri="{FF2B5EF4-FFF2-40B4-BE49-F238E27FC236}">
                <a16:creationId xmlns:a16="http://schemas.microsoft.com/office/drawing/2014/main" id="{9003E81F-DF57-4D01-B80C-5B21D52C28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0"/>
            <a:ext cx="1329267" cy="74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8E90C-B126-4A87-BF14-34C4964DC58B}"/>
              </a:ext>
            </a:extLst>
          </p:cNvPr>
          <p:cNvSpPr/>
          <p:nvPr/>
        </p:nvSpPr>
        <p:spPr>
          <a:xfrm>
            <a:off x="1066801" y="1409700"/>
            <a:ext cx="10210799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47BE2D5-5BBF-41E4-B734-4DF68418FB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8533672"/>
              </p:ext>
            </p:extLst>
          </p:nvPr>
        </p:nvGraphicFramePr>
        <p:xfrm>
          <a:off x="6675699" y="557783"/>
          <a:ext cx="5391149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9527">
                  <a:extLst>
                    <a:ext uri="{9D8B030D-6E8A-4147-A177-3AD203B41FA5}">
                      <a16:colId xmlns:a16="http://schemas.microsoft.com/office/drawing/2014/main" val="1846568030"/>
                    </a:ext>
                  </a:extLst>
                </a:gridCol>
                <a:gridCol w="3341622">
                  <a:extLst>
                    <a:ext uri="{9D8B030D-6E8A-4147-A177-3AD203B41FA5}">
                      <a16:colId xmlns:a16="http://schemas.microsoft.com/office/drawing/2014/main" val="17941956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Thiết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điện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Aachen" panose="02020500000000000000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Năng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lượng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sử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dụng</a:t>
                      </a:r>
                      <a:endParaRPr lang="en-US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Aachen" panose="02020500000000000000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Aachen" panose="02020500000000000000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821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Ấm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điện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966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Máy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giặt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150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Đài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cassette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âm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570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108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Lò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sóng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00674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C3DFD22-3DB1-4350-BAA1-60C8504E3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6661"/>
            <a:ext cx="6675699" cy="55722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FE41FE-DEDB-4134-9AF4-B9034E1F1513}"/>
              </a:ext>
            </a:extLst>
          </p:cNvPr>
          <p:cNvSpPr txBox="1"/>
          <p:nvPr/>
        </p:nvSpPr>
        <p:spPr>
          <a:xfrm>
            <a:off x="9529099" y="1312165"/>
            <a:ext cx="1428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6042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8E90C-B126-4A87-BF14-34C4964DC58B}"/>
              </a:ext>
            </a:extLst>
          </p:cNvPr>
          <p:cNvSpPr/>
          <p:nvPr/>
        </p:nvSpPr>
        <p:spPr>
          <a:xfrm>
            <a:off x="1066801" y="1409700"/>
            <a:ext cx="10210799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47BE2D5-5BBF-41E4-B734-4DF68418FB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3209495"/>
              </p:ext>
            </p:extLst>
          </p:nvPr>
        </p:nvGraphicFramePr>
        <p:xfrm>
          <a:off x="342901" y="861060"/>
          <a:ext cx="10470873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1249">
                  <a:extLst>
                    <a:ext uri="{9D8B030D-6E8A-4147-A177-3AD203B41FA5}">
                      <a16:colId xmlns:a16="http://schemas.microsoft.com/office/drawing/2014/main" val="1846568030"/>
                    </a:ext>
                  </a:extLst>
                </a:gridCol>
                <a:gridCol w="3381375">
                  <a:extLst>
                    <a:ext uri="{9D8B030D-6E8A-4147-A177-3AD203B41FA5}">
                      <a16:colId xmlns:a16="http://schemas.microsoft.com/office/drawing/2014/main" val="1794195668"/>
                    </a:ext>
                  </a:extLst>
                </a:gridCol>
                <a:gridCol w="4708249">
                  <a:extLst>
                    <a:ext uri="{9D8B030D-6E8A-4147-A177-3AD203B41FA5}">
                      <a16:colId xmlns:a16="http://schemas.microsoft.com/office/drawing/2014/main" val="26323621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Thiết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điện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achen" panose="02020500000000000000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Năng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lượng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sử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achen" panose="02020500000000000000" pitchFamily="18" charset="0"/>
                          <a:cs typeface="Arial" panose="020B0604020202020204" pitchFamily="34" charset="0"/>
                        </a:rPr>
                        <a:t>dụng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achen" panose="02020500000000000000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achen" panose="02020500000000000000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achen" panose="02020500000000000000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821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Ấm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điện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966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Máy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giặt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150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Đài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cassette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âm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570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108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Lò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sóng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00674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5C64FA0-DD0D-4D14-85B0-D745D61C2383}"/>
              </a:ext>
            </a:extLst>
          </p:cNvPr>
          <p:cNvSpPr txBox="1"/>
          <p:nvPr/>
        </p:nvSpPr>
        <p:spPr>
          <a:xfrm>
            <a:off x="3657600" y="1662112"/>
            <a:ext cx="1428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0CADC9-622D-4BCE-B5C4-B6DF9E871DC0}"/>
              </a:ext>
            </a:extLst>
          </p:cNvPr>
          <p:cNvSpPr txBox="1"/>
          <p:nvPr/>
        </p:nvSpPr>
        <p:spPr>
          <a:xfrm>
            <a:off x="6480312" y="2510561"/>
            <a:ext cx="4305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A07389-727F-420C-B91E-76B6DD01F776}"/>
              </a:ext>
            </a:extLst>
          </p:cNvPr>
          <p:cNvSpPr txBox="1"/>
          <p:nvPr/>
        </p:nvSpPr>
        <p:spPr>
          <a:xfrm>
            <a:off x="6480312" y="3278915"/>
            <a:ext cx="4055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BDAA0A-0586-43B2-86DD-B36B4E538C0D}"/>
              </a:ext>
            </a:extLst>
          </p:cNvPr>
          <p:cNvSpPr txBox="1"/>
          <p:nvPr/>
        </p:nvSpPr>
        <p:spPr>
          <a:xfrm>
            <a:off x="7066719" y="3985119"/>
            <a:ext cx="1928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82F798-A4BE-47AA-8D44-F4006027D97E}"/>
              </a:ext>
            </a:extLst>
          </p:cNvPr>
          <p:cNvSpPr txBox="1"/>
          <p:nvPr/>
        </p:nvSpPr>
        <p:spPr>
          <a:xfrm>
            <a:off x="7121592" y="4689391"/>
            <a:ext cx="1818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91C42E-5A67-4790-B9A5-A3E145D0C1CF}"/>
              </a:ext>
            </a:extLst>
          </p:cNvPr>
          <p:cNvSpPr txBox="1"/>
          <p:nvPr/>
        </p:nvSpPr>
        <p:spPr>
          <a:xfrm>
            <a:off x="6560239" y="5393315"/>
            <a:ext cx="4055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F539D8-F9DB-4712-8E2F-5DDB7817597E}"/>
              </a:ext>
            </a:extLst>
          </p:cNvPr>
          <p:cNvSpPr txBox="1"/>
          <p:nvPr/>
        </p:nvSpPr>
        <p:spPr>
          <a:xfrm>
            <a:off x="6480313" y="1161535"/>
            <a:ext cx="3548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0A6084-C195-4902-B354-472DEEE8A3A5}"/>
              </a:ext>
            </a:extLst>
          </p:cNvPr>
          <p:cNvSpPr/>
          <p:nvPr/>
        </p:nvSpPr>
        <p:spPr>
          <a:xfrm>
            <a:off x="6143621" y="782739"/>
            <a:ext cx="4888399" cy="54540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31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4" name="Straight Connector 11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5" name="Rectangle 1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162F4C-87BB-46D2-9C2E-7360083AA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2580" y="2367924"/>
            <a:ext cx="6096000" cy="212215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5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5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  <a:br>
              <a:rPr lang="en-US" sz="5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</a:t>
            </a:r>
            <a:br>
              <a:rPr lang="en-US" sz="5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HAO PHÍ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C6FA23-1849-4F89-97D3-117DFB289E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0843"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1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50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4906" y="353816"/>
            <a:ext cx="4947365" cy="73347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88872" rIns="0" bIns="88872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I.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Năng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lượng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hữu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ích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 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050" name="Picture 2" descr="https://hoc24.vn/source/KHTN%206/KHTN6-%20K%E1%BA%BFt%20n%E1%BB%91i/Ch%C6%B0%C6%A1ng%209%20N%C4%83ng%20l%C6%B0%E1%BB%A3ng/Picture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2" y="2955365"/>
            <a:ext cx="5958453" cy="293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92182" y="1165490"/>
            <a:ext cx="113488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Khi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sử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dụng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năng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lượng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vào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một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mục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đích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nào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đó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thì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luôn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có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một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phần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năng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lượng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là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hữu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ích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,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phần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còn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lại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là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hao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phí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.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990F196A-D787-4E63-9B3B-57CB3FE868DD}"/>
              </a:ext>
            </a:extLst>
          </p:cNvPr>
          <p:cNvSpPr txBox="1"/>
          <p:nvPr/>
        </p:nvSpPr>
        <p:spPr>
          <a:xfrm>
            <a:off x="6689336" y="2687643"/>
            <a:ext cx="5063393" cy="1482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>
                <a:solidFill>
                  <a:srgbClr val="00B050"/>
                </a:solidFill>
                <a:cs typeface="Arial" panose="020B0604020202020204" pitchFamily="34" charset="0"/>
              </a:rPr>
              <a:t>năng lượng theo đ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úng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vi-VN" sz="2400" b="1" dirty="0">
                <a:solidFill>
                  <a:srgbClr val="00B050"/>
                </a:solidFill>
                <a:cs typeface="Arial" panose="020B0604020202020204" pitchFamily="34" charset="0"/>
              </a:rPr>
              <a:t>ục đ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vi-VN" sz="2400" b="1">
                <a:solidFill>
                  <a:srgbClr val="00B050"/>
                </a:solidFill>
                <a:cs typeface="Arial" panose="020B0604020202020204" pitchFamily="34" charset="0"/>
              </a:rPr>
              <a:t>ử dụng</a:t>
            </a:r>
            <a:r>
              <a:rPr lang="en-US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346B04A7-C6EE-4D75-AF86-A07869754FAD}"/>
              </a:ext>
            </a:extLst>
          </p:cNvPr>
          <p:cNvSpPr txBox="1"/>
          <p:nvPr/>
        </p:nvSpPr>
        <p:spPr>
          <a:xfrm>
            <a:off x="6701614" y="4424775"/>
            <a:ext cx="4898204" cy="196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24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>
                <a:solidFill>
                  <a:schemeClr val="accent2"/>
                </a:solidFill>
                <a:cs typeface="Arial" panose="020B0604020202020204" pitchFamily="34" charset="0"/>
              </a:rPr>
              <a:t>năng lượng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>
                <a:solidFill>
                  <a:schemeClr val="accent2"/>
                </a:solidFill>
                <a:cs typeface="Arial" panose="020B0604020202020204" pitchFamily="34" charset="0"/>
              </a:rPr>
              <a:t>theo đ</a:t>
            </a:r>
            <a:r>
              <a:rPr lang="en-US" sz="24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úng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vi-VN" sz="2400" b="1" dirty="0">
                <a:solidFill>
                  <a:schemeClr val="accent2"/>
                </a:solidFill>
                <a:cs typeface="Arial" panose="020B0604020202020204" pitchFamily="34" charset="0"/>
              </a:rPr>
              <a:t>ục đ</a:t>
            </a:r>
            <a:r>
              <a:rPr lang="en-US" sz="24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vi-VN" sz="2400" b="1">
                <a:solidFill>
                  <a:schemeClr val="accent2"/>
                </a:solidFill>
                <a:cs typeface="Arial" panose="020B0604020202020204" pitchFamily="34" charset="0"/>
              </a:rPr>
              <a:t>ử dụng</a:t>
            </a:r>
            <a:r>
              <a:rPr lang="en-US" sz="2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3428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05AE199-F05E-4D8F-A9EE-A6D74FCF00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BF1884-0671-4DDE-AFF3-221AEF7FE5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754787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7E2B88-7436-4EE0-81B8-73DAC6E99F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A5D6759-C153-4084-B643-9844689B0E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25" t="34420" r="61736" b="50752"/>
          <a:stretch/>
        </p:blipFill>
        <p:spPr>
          <a:xfrm>
            <a:off x="7611902" y="4635419"/>
            <a:ext cx="2230187" cy="174842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EBD78DE-2354-45E0-AAA8-CBBC181620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2361916"/>
            <a:ext cx="464256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FC433C7-B598-4384-9CF0-6409B88C7A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03" t="32087" r="72068" b="51376"/>
          <a:stretch/>
        </p:blipFill>
        <p:spPr>
          <a:xfrm>
            <a:off x="7655985" y="2480307"/>
            <a:ext cx="1882483" cy="189738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3635534-A48C-4194-B454-E2ED2AFAE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4432072"/>
            <a:ext cx="464256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E9E5799-B535-4F64-B5A3-968C7BFBAC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99" t="29695" r="81873" b="50322"/>
          <a:stretch/>
        </p:blipFill>
        <p:spPr>
          <a:xfrm>
            <a:off x="7720137" y="118385"/>
            <a:ext cx="1644358" cy="20029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6FE13A-65C5-4CBB-A411-78F9555805A6}"/>
              </a:ext>
            </a:extLst>
          </p:cNvPr>
          <p:cNvSpPr txBox="1"/>
          <p:nvPr/>
        </p:nvSpPr>
        <p:spPr>
          <a:xfrm>
            <a:off x="9232744" y="1054318"/>
            <a:ext cx="2957715" cy="110424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nồi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treo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bếp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A66916-889C-4088-858A-7A68A0D0D9B4}"/>
              </a:ext>
            </a:extLst>
          </p:cNvPr>
          <p:cNvSpPr txBox="1"/>
          <p:nvPr/>
        </p:nvSpPr>
        <p:spPr>
          <a:xfrm>
            <a:off x="9290028" y="3094492"/>
            <a:ext cx="2900431" cy="110424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bếp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8F2606-078C-4426-9A88-90724AF60D3B}"/>
              </a:ext>
            </a:extLst>
          </p:cNvPr>
          <p:cNvSpPr txBox="1"/>
          <p:nvPr/>
        </p:nvSpPr>
        <p:spPr>
          <a:xfrm>
            <a:off x="9364495" y="5917205"/>
            <a:ext cx="2609498" cy="70371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38A7D6-A303-4D35-97D4-0FB62703F05B}"/>
              </a:ext>
            </a:extLst>
          </p:cNvPr>
          <p:cNvSpPr txBox="1"/>
          <p:nvPr/>
        </p:nvSpPr>
        <p:spPr>
          <a:xfrm>
            <a:off x="275006" y="976991"/>
            <a:ext cx="6997895" cy="39433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just" defTabSz="914400">
              <a:lnSpc>
                <a:spcPct val="150000"/>
              </a:lnSpc>
              <a:spcBef>
                <a:spcPct val="0"/>
              </a:spcBef>
            </a:pPr>
            <a:endParaRPr lang="en-US" sz="2800" b="1" i="0" spc="-50" dirty="0">
              <a:solidFill>
                <a:srgbClr val="FFFFFF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 algn="just" defTabSz="9144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Trong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việc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đun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nước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như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hình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trên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năng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lượng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nào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là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hữu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ích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năng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lượng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nào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là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hao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spc="-50" dirty="0" err="1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phí</a:t>
            </a:r>
            <a:r>
              <a:rPr lang="en-US" sz="2800" b="1" spc="-5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?</a:t>
            </a:r>
          </a:p>
          <a:p>
            <a:pPr marL="342900" indent="-342900" algn="just" defTabSz="9144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Trong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cách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đun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nước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trên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cách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đun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nào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ít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hao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phí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năng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lượng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nhất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?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Tại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i="0" spc="-50" dirty="0" err="1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sao</a:t>
            </a:r>
            <a:r>
              <a:rPr lang="en-US" sz="2800" b="1" i="0" spc="-5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lang="en-US" sz="2800" b="1" spc="-50" dirty="0">
              <a:solidFill>
                <a:srgbClr val="FFFFFF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65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ình nền PowerPoint những chiếc lá phong đ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9048" y="3292287"/>
            <a:ext cx="6983506" cy="345141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961308" y="1"/>
            <a:ext cx="103476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vi-VN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Năng lượng cung cấp cho nước từ nhiệt độ hiện tại tăng lên tới nhiệt độ sôi</a:t>
            </a:r>
            <a:endParaRPr lang="en-US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AutoShape 2" descr="Uống nước đun sôi để nguội lâu ngày có tốt cho sức khỏe? - Tuổi Trẻ Online"/>
          <p:cNvSpPr>
            <a:spLocks noChangeAspect="1" noChangeArrowheads="1"/>
          </p:cNvSpPr>
          <p:nvPr/>
        </p:nvSpPr>
        <p:spPr bwMode="auto">
          <a:xfrm>
            <a:off x="1660819" y="-144463"/>
            <a:ext cx="323556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916" name="AutoShape 4" descr="Uống nước đun sôi để nguội lâu ngày có tốt cho sức khỏe? - Tuổi Trẻ Online"/>
          <p:cNvSpPr>
            <a:spLocks noChangeAspect="1" noChangeArrowheads="1"/>
          </p:cNvSpPr>
          <p:nvPr/>
        </p:nvSpPr>
        <p:spPr bwMode="auto">
          <a:xfrm>
            <a:off x="1660819" y="-144463"/>
            <a:ext cx="323556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918" name="AutoShape 6" descr="Uống nước đun sôi để nguội lâu ngày có tốt cho sức khỏe? - Tuổi Trẻ Online"/>
          <p:cNvSpPr>
            <a:spLocks noChangeAspect="1" noChangeArrowheads="1"/>
          </p:cNvSpPr>
          <p:nvPr/>
        </p:nvSpPr>
        <p:spPr bwMode="auto">
          <a:xfrm>
            <a:off x="1660819" y="-144463"/>
            <a:ext cx="323556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8920" name="Picture 8" descr="Uống nước đun sôi để nguội lâu ngày có tốt cho sức khỏe? - Tuổi Trẻ Onl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51376" y="1916178"/>
            <a:ext cx="4490874" cy="4827521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338046" y="1353235"/>
            <a:ext cx="42527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Năng lượng  hữu ích</a:t>
            </a:r>
            <a:endParaRPr lang="en-US" sz="36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47343" y="2438401"/>
            <a:ext cx="5933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vi-VN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Năng lượng tỏa ra môi trường xung quanh </a:t>
            </a:r>
            <a:endParaRPr lang="en-US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1278655" y="4114801"/>
            <a:ext cx="808891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38046" y="4023778"/>
            <a:ext cx="42323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vi-VN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Năng lượng  hao phí</a:t>
            </a:r>
            <a:endParaRPr lang="en-US" sz="36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4" name="Right Arrow 11">
            <a:extLst>
              <a:ext uri="{FF2B5EF4-FFF2-40B4-BE49-F238E27FC236}">
                <a16:creationId xmlns:a16="http://schemas.microsoft.com/office/drawing/2014/main" id="{42A3BB8B-6F37-4F79-B8F5-2D7AFC5E637F}"/>
              </a:ext>
            </a:extLst>
          </p:cNvPr>
          <p:cNvSpPr/>
          <p:nvPr/>
        </p:nvSpPr>
        <p:spPr>
          <a:xfrm>
            <a:off x="1240341" y="1514566"/>
            <a:ext cx="808891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297975706"/>
</p:tagLst>
</file>

<file path=ppt/theme/theme1.xml><?xml version="1.0" encoding="utf-8"?>
<a:theme xmlns:a="http://schemas.openxmlformats.org/drawingml/2006/main" name="Retrospect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1410</TotalTime>
  <Words>1424</Words>
  <Application>Microsoft Office PowerPoint</Application>
  <PresentationFormat>Widescreen</PresentationFormat>
  <Paragraphs>180</Paragraphs>
  <Slides>28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Aachen</vt:lpstr>
      <vt:lpstr>Arial</vt:lpstr>
      <vt:lpstr>Calibri</vt:lpstr>
      <vt:lpstr>Calibri Light</vt:lpstr>
      <vt:lpstr>Muli</vt:lpstr>
      <vt:lpstr>Open Sans</vt:lpstr>
      <vt:lpstr>Times New Roman</vt:lpstr>
      <vt:lpstr>Wingdings</vt:lpstr>
      <vt:lpstr>Retrospect</vt:lpstr>
      <vt:lpstr>2_Office Theme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49 NĂNG LƯỢNG  HAO PHÍ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TÌM HIỂU DẠNG NĂNG LƯỢNG HAO PHÍ KHI ĐẠP XE</vt:lpstr>
      <vt:lpstr>PowerPoint Presentation</vt:lpstr>
      <vt:lpstr>TÌM HIỂU DẠNG NĂNG LƯỢNG HAO PHÍ KHI Ô TÔ CHẠY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 Nguyễn</dc:creator>
  <cp:lastModifiedBy>ADMIN</cp:lastModifiedBy>
  <cp:revision>156</cp:revision>
  <dcterms:created xsi:type="dcterms:W3CDTF">2021-04-16T11:39:43Z</dcterms:created>
  <dcterms:modified xsi:type="dcterms:W3CDTF">2024-02-21T09:00:44Z</dcterms:modified>
</cp:coreProperties>
</file>