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4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1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87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0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9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5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1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02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5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3CDF1-2FE2-44F2-9D1F-1E565E5BB800}" type="datetimeFigureOut">
              <a:rPr lang="en-US" smtClean="0"/>
              <a:t>4/3/2024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71E25-9B14-42F5-BBB1-F7F500440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6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C4253AB-DF5B-4EF0-ACAF-FA435AF2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384"/>
            <a:ext cx="12192000" cy="67934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80" y="491923"/>
            <a:ext cx="8049127" cy="3947785"/>
          </a:xfrm>
          <a:prstGeom prst="rect">
            <a:avLst/>
          </a:prstGeom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 rot="21274563">
            <a:off x="1700418" y="1047509"/>
            <a:ext cx="4873226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TIẾT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21-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 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smtClean="0">
                <a:solidFill>
                  <a:srgbClr val="0000FF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XÁC ĐỊNH MỤC TIÊU CÁ NHÂN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Fourth" panose="00000500000000000000" pitchFamily="2" charset="0"/>
              <a:ea typeface="Helvetica Neue"/>
              <a:cs typeface="Helvetica Neue"/>
            </a:endParaRPr>
          </a:p>
        </p:txBody>
      </p:sp>
      <p:pic>
        <p:nvPicPr>
          <p:cNvPr id="9" name="PA_库_图片 27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174318">
            <a:off x="7171651" y="-636636"/>
            <a:ext cx="1747392" cy="3099448"/>
          </a:xfrm>
          <a:prstGeom prst="rect">
            <a:avLst/>
          </a:prstGeom>
        </p:spPr>
      </p:pic>
      <p:pic>
        <p:nvPicPr>
          <p:cNvPr id="11" name="Shape 1">
            <a:extLst>
              <a:ext uri="{FF2B5EF4-FFF2-40B4-BE49-F238E27FC236}">
                <a16:creationId xmlns="" xmlns:a16="http://schemas.microsoft.com/office/drawing/2014/main" id="{CB65E683-4005-4EF5-A662-13798133C509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1033760" y="-32269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4421" y="1292641"/>
            <a:ext cx="3652703" cy="51828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755232" y="4070376"/>
            <a:ext cx="2172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28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I. MỞ ĐẦU</a:t>
            </a:r>
            <a:endParaRPr lang="zh-CN" altLang="en-US" sz="2800" b="1" dirty="0"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93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65337" y="588724"/>
            <a:ext cx="1252603" cy="61127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Để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lập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kế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hoạch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tiêu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chúng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sz="3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lang="en-US" sz="3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3" name="Flowchart: Terminator 2"/>
          <p:cNvSpPr/>
          <p:nvPr/>
        </p:nvSpPr>
        <p:spPr>
          <a:xfrm>
            <a:off x="2617939" y="588723"/>
            <a:ext cx="8555277" cy="613775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Liệt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kê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đạt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mục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tiêu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xác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định</a:t>
            </a:r>
            <a:endParaRPr lang="en-US" sz="2400" dirty="0"/>
          </a:p>
        </p:txBody>
      </p:sp>
      <p:sp>
        <p:nvSpPr>
          <p:cNvPr id="4" name="Flowchart: Terminator 3"/>
          <p:cNvSpPr/>
          <p:nvPr/>
        </p:nvSpPr>
        <p:spPr>
          <a:xfrm>
            <a:off x="2652386" y="1615855"/>
            <a:ext cx="8520830" cy="670148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Sắp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xếp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theo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thứ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tự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ưu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tiên</a:t>
            </a:r>
            <a:endParaRPr lang="en-US" sz="2400" dirty="0"/>
          </a:p>
        </p:txBody>
      </p:sp>
      <p:sp>
        <p:nvSpPr>
          <p:cNvPr id="5" name="Flowchart: Terminator 4"/>
          <p:cNvSpPr/>
          <p:nvPr/>
        </p:nvSpPr>
        <p:spPr>
          <a:xfrm>
            <a:off x="2549046" y="2818356"/>
            <a:ext cx="8624170" cy="676406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Xác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nguồn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lực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thiết</a:t>
            </a:r>
            <a:endParaRPr lang="en-US" sz="2400" dirty="0"/>
          </a:p>
        </p:txBody>
      </p:sp>
      <p:sp>
        <p:nvSpPr>
          <p:cNvPr id="6" name="Flowchart: Terminator 5"/>
          <p:cNvSpPr/>
          <p:nvPr/>
        </p:nvSpPr>
        <p:spPr>
          <a:xfrm>
            <a:off x="2652386" y="3820440"/>
            <a:ext cx="8520830" cy="657617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xuyên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đánh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giá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thực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mục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tiêu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bản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thân</a:t>
            </a:r>
            <a:endParaRPr lang="en-US" sz="2400" dirty="0"/>
          </a:p>
        </p:txBody>
      </p:sp>
      <p:sp>
        <p:nvSpPr>
          <p:cNvPr id="7" name="Flowchart: Terminator 6"/>
          <p:cNvSpPr/>
          <p:nvPr/>
        </p:nvSpPr>
        <p:spPr>
          <a:xfrm>
            <a:off x="2635162" y="5010410"/>
            <a:ext cx="8437845" cy="576197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Điều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chỉnh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cách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thực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nếu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hoàn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cảnh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thay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đổi</a:t>
            </a:r>
            <a:endParaRPr lang="en-US" sz="2400" dirty="0"/>
          </a:p>
        </p:txBody>
      </p:sp>
      <p:sp>
        <p:nvSpPr>
          <p:cNvPr id="8" name="Flowchart: Terminator 7"/>
          <p:cNvSpPr/>
          <p:nvPr/>
        </p:nvSpPr>
        <p:spPr>
          <a:xfrm>
            <a:off x="2635162" y="5912285"/>
            <a:ext cx="8520830" cy="645093"/>
          </a:xfrm>
          <a:prstGeom prst="flowChartTermina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Cam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kết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thực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kế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hoạch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đề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ra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7127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233" y="613775"/>
            <a:ext cx="6877353" cy="55134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87133" y="2367512"/>
            <a:ext cx="30078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LUYỆN TẬP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595" y="2789800"/>
            <a:ext cx="3497781" cy="333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4243" y="531436"/>
            <a:ext cx="10419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1: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Bước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khâu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kế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hoạch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lập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tiêu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986590" y="2555309"/>
            <a:ext cx="4375188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916454" y="2555310"/>
            <a:ext cx="4357135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86590" y="4448828"/>
            <a:ext cx="4427621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951810" y="4424141"/>
            <a:ext cx="4321780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51809" y="2728534"/>
            <a:ext cx="43217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b. Cam </a:t>
            </a:r>
            <a:r>
              <a:rPr lang="en-US" sz="2400" dirty="0" err="1" smtClean="0">
                <a:latin typeface="Times New Roman" panose="02020603050405020304" pitchFamily="18" charset="0"/>
              </a:rPr>
              <a:t>kết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thực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hoạch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986590" y="2620813"/>
            <a:ext cx="43582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a. </a:t>
            </a:r>
            <a:r>
              <a:rPr lang="en-US" sz="2400" dirty="0" err="1" smtClean="0">
                <a:latin typeface="Times New Roman" panose="02020603050405020304" pitchFamily="18" charset="0"/>
              </a:rPr>
              <a:t>Xác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gian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nguồn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lực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thiết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986590" y="4458866"/>
            <a:ext cx="43751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</a:rPr>
              <a:t>c. </a:t>
            </a:r>
            <a:r>
              <a:rPr lang="en-US" sz="2400" dirty="0" err="1" smtClean="0">
                <a:latin typeface="Times New Roman" panose="02020603050405020304" pitchFamily="18" charset="0"/>
              </a:rPr>
              <a:t>Điều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chỉnh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thức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thực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hiện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nếu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hoàn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cảnh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thay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đổi</a:t>
            </a:r>
            <a:endParaRPr lang="en-US" sz="2400" dirty="0" smtClean="0">
              <a:latin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993920" y="4448828"/>
            <a:ext cx="415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</a:rPr>
              <a:t>d</a:t>
            </a:r>
            <a:r>
              <a:rPr lang="en-US" sz="2400" dirty="0" smtClean="0">
                <a:latin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</a:rPr>
              <a:t>Liệt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kê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việc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cần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đạt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mục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</a:rPr>
              <a:t>tiêu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9146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0179" y="675456"/>
            <a:ext cx="10166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hỏi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2: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Đâu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coi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tiêu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dưới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3200" dirty="0"/>
          </a:p>
        </p:txBody>
      </p:sp>
      <p:sp>
        <p:nvSpPr>
          <p:cNvPr id="3" name="Rounded Rectangle 2"/>
          <p:cNvSpPr/>
          <p:nvPr/>
        </p:nvSpPr>
        <p:spPr>
          <a:xfrm>
            <a:off x="605190" y="2555309"/>
            <a:ext cx="5131731" cy="15657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471922" y="2555309"/>
            <a:ext cx="5058286" cy="147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60246" y="4652084"/>
            <a:ext cx="4902126" cy="15357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692180" y="4652084"/>
            <a:ext cx="5056577" cy="14154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0179" y="2741948"/>
            <a:ext cx="49067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a. </a:t>
            </a:r>
            <a:r>
              <a:rPr lang="en-US" sz="2800" dirty="0" err="1" smtClean="0">
                <a:latin typeface="Times New Roman" panose="02020603050405020304" pitchFamily="18" charset="0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kiểm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tra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Lan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số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cao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nhất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lớp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6528687" y="2555309"/>
            <a:ext cx="500152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smtClean="0">
                <a:latin typeface="Times New Roman" panose="02020603050405020304" pitchFamily="18" charset="0"/>
              </a:rPr>
              <a:t>b. </a:t>
            </a:r>
            <a:r>
              <a:rPr lang="en-US" sz="2700" dirty="0" err="1" smtClean="0">
                <a:latin typeface="Times New Roman" panose="02020603050405020304" pitchFamily="18" charset="0"/>
              </a:rPr>
              <a:t>Kiên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muốn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giành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được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giải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nhất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trong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lần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thị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học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sinh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giỏi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toán</a:t>
            </a:r>
            <a:r>
              <a:rPr lang="en-US" sz="2700" dirty="0" smtClean="0">
                <a:latin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</a:rPr>
              <a:t>năm</a:t>
            </a:r>
            <a:r>
              <a:rPr lang="en-US" sz="2700" dirty="0" smtClean="0">
                <a:latin typeface="Times New Roman" panose="02020603050405020304" pitchFamily="18" charset="0"/>
              </a:rPr>
              <a:t> nay</a:t>
            </a:r>
            <a:endParaRPr lang="en-US" sz="2700" dirty="0"/>
          </a:p>
        </p:txBody>
      </p:sp>
      <p:sp>
        <p:nvSpPr>
          <p:cNvPr id="9" name="Rectangle 8"/>
          <p:cNvSpPr/>
          <p:nvPr/>
        </p:nvSpPr>
        <p:spPr>
          <a:xfrm>
            <a:off x="740598" y="4763753"/>
            <a:ext cx="48609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c. </a:t>
            </a:r>
            <a:r>
              <a:rPr lang="en-US" sz="2800" dirty="0" err="1" smtClean="0">
                <a:latin typeface="Times New Roman" panose="02020603050405020304" pitchFamily="18" charset="0"/>
              </a:rPr>
              <a:t>Cây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hoa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hồng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</a:rPr>
              <a:t> My </a:t>
            </a:r>
            <a:r>
              <a:rPr lang="en-US" sz="2800" dirty="0" err="1" smtClean="0">
                <a:latin typeface="Times New Roman" panose="02020603050405020304" pitchFamily="18" charset="0"/>
              </a:rPr>
              <a:t>trồng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sai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trĩu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bông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hoa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876788" y="4831383"/>
            <a:ext cx="49853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</a:rPr>
              <a:t>d. </a:t>
            </a:r>
            <a:r>
              <a:rPr lang="en-US" sz="2800" dirty="0" err="1" smtClean="0">
                <a:latin typeface="Times New Roman" panose="02020603050405020304" pitchFamily="18" charset="0"/>
              </a:rPr>
              <a:t>Chiếc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áo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đồng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phục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Mạnh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còn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mặc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vừa</a:t>
            </a:r>
            <a:r>
              <a:rPr lang="en-US" sz="2800" dirty="0" smtClean="0">
                <a:latin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</a:rPr>
              <a:t>nữa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5577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8411" y="338296"/>
            <a:ext cx="114237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3: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đuối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đặt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mục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tiêu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sẽ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trở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HS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khá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này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nă,m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tới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trung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luyện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nghi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hè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sưu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tầm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thêm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dạng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thêm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năm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đã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tiến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bộ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vượt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bậc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dừng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khá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nhất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nhì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lớp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 Theo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việc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môn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Toán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từ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đâu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22684" y="2555309"/>
            <a:ext cx="4714237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194120" y="2555309"/>
            <a:ext cx="4714237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22684" y="4386197"/>
            <a:ext cx="4714237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129264" y="4386197"/>
            <a:ext cx="4714237" cy="11774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57873" y="2774700"/>
            <a:ext cx="4378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</a:rPr>
              <a:t>a. </a:t>
            </a:r>
            <a:r>
              <a:rPr lang="en-US" sz="2000" dirty="0" err="1" smtClean="0">
                <a:latin typeface="Times New Roman" panose="02020603050405020304" pitchFamily="18" charset="0"/>
              </a:rPr>
              <a:t>Vì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bản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thân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Lan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đã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tốt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Toán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từ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trước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6308601" y="2682367"/>
            <a:ext cx="4534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</a:rPr>
              <a:t>b. </a:t>
            </a:r>
            <a:r>
              <a:rPr lang="en-US" sz="2000" dirty="0" err="1" smtClean="0">
                <a:latin typeface="Times New Roman" panose="02020603050405020304" pitchFamily="18" charset="0"/>
              </a:rPr>
              <a:t>Bạn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Lan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tốt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Toán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là</a:t>
            </a:r>
            <a:r>
              <a:rPr lang="en-US" sz="2000" dirty="0" smtClean="0">
                <a:latin typeface="Times New Roman" panose="02020603050405020304" pitchFamily="18" charset="0"/>
              </a:rPr>
              <a:t> do </a:t>
            </a:r>
            <a:r>
              <a:rPr lang="en-US" sz="2000" dirty="0" err="1" smtClean="0">
                <a:latin typeface="Times New Roman" panose="02020603050405020304" pitchFamily="18" charset="0"/>
              </a:rPr>
              <a:t>bạn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có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kế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hoạch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cụ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thể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trong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việc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tập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rèn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luyện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Toán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1022684" y="4620547"/>
            <a:ext cx="4575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</a:rPr>
              <a:t>c. </a:t>
            </a:r>
            <a:r>
              <a:rPr lang="en-US" sz="2000" dirty="0" err="1" smtClean="0">
                <a:latin typeface="Times New Roman" panose="02020603050405020304" pitchFamily="18" charset="0"/>
              </a:rPr>
              <a:t>Lan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tốt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Toán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lên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là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nhờ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ăn</a:t>
            </a:r>
            <a:r>
              <a:rPr lang="en-US" sz="2000" dirty="0" smtClean="0">
                <a:latin typeface="Times New Roman" panose="02020603050405020304" pitchFamily="18" charset="0"/>
              </a:rPr>
              <a:t> may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6194120" y="4588280"/>
            <a:ext cx="44530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</a:rPr>
              <a:t>d</a:t>
            </a:r>
            <a:r>
              <a:rPr lang="en-US" sz="2000" dirty="0" smtClean="0">
                <a:latin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</a:rPr>
              <a:t>Lan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tốt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môn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Toán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vì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Lan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được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bạn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khác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giúp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đỡ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trong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học</a:t>
            </a:r>
            <a:r>
              <a:rPr lang="en-US" sz="2000" dirty="0" smtClean="0"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</a:rPr>
              <a:t>tập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5121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326" y="185875"/>
            <a:ext cx="10587789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45" algn="just">
              <a:lnSpc>
                <a:spcPct val="115000"/>
              </a:lnSpc>
            </a:pPr>
            <a:r>
              <a:rPr lang="vi-VN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áp dụng nguyên tắc S.M.A.R.T để viết 6 mục tiêu cho 6 lĩnh vực trong cuộc sống theo bảng gợi ý dưới đây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649332"/>
              </p:ext>
            </p:extLst>
          </p:nvPr>
        </p:nvGraphicFramePr>
        <p:xfrm>
          <a:off x="525379" y="1476709"/>
          <a:ext cx="11008893" cy="5217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5398"/>
                <a:gridCol w="5111272"/>
                <a:gridCol w="2752223"/>
              </a:tblGrid>
              <a:tr h="1059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/>
                      </a:r>
                      <a:br>
                        <a:rPr lang="vi-VN" sz="2000" b="1" dirty="0">
                          <a:effectLst/>
                          <a:latin typeface="+mj-lt"/>
                        </a:rPr>
                      </a:br>
                      <a:r>
                        <a:rPr lang="en-US" sz="2000" b="1" dirty="0" err="1">
                          <a:effectLst/>
                          <a:latin typeface="+mj-lt"/>
                        </a:rPr>
                        <a:t>Nội</a:t>
                      </a:r>
                      <a:r>
                        <a:rPr lang="en-US" sz="2000" b="1" dirty="0">
                          <a:effectLst/>
                          <a:latin typeface="+mj-lt"/>
                        </a:rPr>
                        <a:t> dung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effectLst/>
                          <a:latin typeface="+mj-lt"/>
                        </a:rPr>
                        <a:t>Mục</a:t>
                      </a:r>
                      <a:r>
                        <a:rPr lang="en-US" sz="2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+mj-lt"/>
                        </a:rPr>
                        <a:t>tiêu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Thời hạn (1 tuần, 1 tháng, 3 tháng, 1 năm, 5 năm,…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Phát triển bản thân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Gia đình và bạn bè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Tài chính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Sức khoẻ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Học tập và nghề nghiệp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10599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Trao tặng và cống hiến xã hội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399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4000"/>
            <a:ext cx="11514221" cy="91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45" algn="just">
              <a:lnSpc>
                <a:spcPct val="115000"/>
              </a:lnSpc>
            </a:pPr>
            <a:r>
              <a:rPr lang="vi-VN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áp dụng nguyên tắc S.M.A.R.T để viết 6 mục tiêu cho 6 lĩnh vực trong cuộc sống theo bảng gợi ý dưới đây</a:t>
            </a:r>
            <a:r>
              <a:rPr lang="en-US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223880"/>
              </p:ext>
            </p:extLst>
          </p:nvPr>
        </p:nvGraphicFramePr>
        <p:xfrm>
          <a:off x="493295" y="1323476"/>
          <a:ext cx="11008893" cy="5217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5398"/>
                <a:gridCol w="5111272"/>
                <a:gridCol w="2752223"/>
              </a:tblGrid>
              <a:tr h="10599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/>
                      </a:r>
                      <a:br>
                        <a:rPr lang="vi-VN" sz="2000" b="1" dirty="0">
                          <a:effectLst/>
                          <a:latin typeface="+mj-lt"/>
                        </a:rPr>
                      </a:br>
                      <a:r>
                        <a:rPr lang="en-US" sz="2000" b="1" dirty="0" err="1">
                          <a:effectLst/>
                          <a:latin typeface="+mj-lt"/>
                        </a:rPr>
                        <a:t>Nội</a:t>
                      </a:r>
                      <a:r>
                        <a:rPr lang="en-US" sz="2000" b="1" dirty="0">
                          <a:effectLst/>
                          <a:latin typeface="+mj-lt"/>
                        </a:rPr>
                        <a:t> dung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effectLst/>
                        <a:latin typeface="+mj-lt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effectLst/>
                          <a:latin typeface="+mj-lt"/>
                        </a:rPr>
                        <a:t>Mục</a:t>
                      </a:r>
                      <a:r>
                        <a:rPr lang="en-US" sz="2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+mj-lt"/>
                        </a:rPr>
                        <a:t>tiêu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Thời hạn (1 tuần, 1 tháng, 3 tháng, 1 năm, 5 năm,…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Phát triển bản thân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Rèn luyện kĩ năng thuyết trình và làm việc nhóm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1 tháng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Gia đình và bạn bè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Giúp đỡ bố mẹ làm các công việc nhà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Ít nhất 30 phút mỗi ngày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Tài chính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Tiết kiệm được 1.500.000 đồng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1 năm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Sức khoẻ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Giảm được 3 kg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2 tháng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605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Học tập và nghề nghiệp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Trở thành kĩ sư công nghệ thông tin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Đến năm 24 tuổi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  <a:tr h="105997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b="1" dirty="0">
                          <a:effectLst/>
                          <a:latin typeface="+mj-lt"/>
                        </a:rPr>
                        <a:t>Trao tặng và cống hiến xã hội</a:t>
                      </a:r>
                      <a:endParaRPr lang="en-US" sz="2000" b="1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Tham gia các hoạt động thiện nguyện, đền ơn đáp nghĩa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2 tháng/ hoạt động</a:t>
                      </a:r>
                      <a:endParaRPr lang="en-US" sz="20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849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51" y="726510"/>
            <a:ext cx="12155575" cy="50125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18564" y="1991018"/>
            <a:ext cx="78913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</a:t>
            </a:r>
            <a:r>
              <a:rPr lang="en-US" sz="4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vi-VN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Em hãy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hoạch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4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69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8827" y="197346"/>
            <a:ext cx="10972799" cy="6436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45"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 Cuối năm học, kết quả tổng kết các môn học đều xếp loại tốt.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Kế hoạch:</a:t>
            </a:r>
            <a:endParaRPr lang="en-US" sz="2400" b="1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Thời gian thực hiện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 hằng ngày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Những việc cần làm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Đi học đúng giờ, chăm chỉ.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Tập trung chú ý, chăm chú nghe thầy cô giáo giảng bài.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Nỗ lực hết mình để hoàn thành tốt các nhiệm vụ học tập được giao.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Tìm tòi, học hỏi thêm kiến thức nâng cao (thông qua sách tham khảo, internet,…) 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để phát triển bản thân.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Tìm kiếm và thiết lập cho mình những phương pháp học tập đúng và phù hợp, ví 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dụ: dùng sơ đồ tư duy để tổng kết, ghi nhớ kiến thức,…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Học hỏi thêm các kinh nghiệm, phương pháp học tập từ bạn bè, thầy cô,…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Cam kết thực hiện:</a:t>
            </a:r>
            <a:endParaRPr lang="en-US" sz="2400" b="1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Nỗ lực, quyết tâm đến cùng.</a:t>
            </a:r>
            <a:endParaRPr lang="en-US" sz="2400" dirty="0" smtClean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4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Đến cuối năm học, kết quả tổng kết các môn học sẽ xếp loại tốt.</a:t>
            </a:r>
            <a:endParaRPr lang="en-US" sz="24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12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425" y="-1097853"/>
            <a:ext cx="3652703" cy="51828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4196" y="1707094"/>
            <a:ext cx="21720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28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I. MỞ ĐẦU</a:t>
            </a:r>
            <a:endParaRPr lang="zh-CN" altLang="en-US" sz="2800" b="1" dirty="0"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7042" y="3012344"/>
            <a:ext cx="72525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chia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sẻ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“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chân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dung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tuổi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15”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mình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chia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sẻ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.</a:t>
            </a:r>
            <a:endParaRPr lang="en-US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7252571" y="839636"/>
            <a:ext cx="4939430" cy="5687393"/>
            <a:chOff x="385137" y="57164"/>
            <a:chExt cx="4348456" cy="6707996"/>
          </a:xfrm>
        </p:grpSpPr>
        <p:grpSp>
          <p:nvGrpSpPr>
            <p:cNvPr id="11" name="Group 10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13" name="图片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14" name="图片 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2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206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/>
          <p:nvPr/>
        </p:nvSpPr>
        <p:spPr>
          <a:xfrm>
            <a:off x="463462" y="2088223"/>
            <a:ext cx="9544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3.Cách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xác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định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mục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tiêu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và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lập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kế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hoạch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thực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hiện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mục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tiêu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cá</a:t>
            </a:r>
            <a:r>
              <a:rPr lang="en-US" altLang="zh-CN" sz="3200" b="1" dirty="0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nhân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50520" y="370591"/>
            <a:ext cx="11828746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kern="0" dirty="0" smtClean="0">
                <a:solidFill>
                  <a:prstClr val="white"/>
                </a:solidFill>
              </a:rPr>
              <a:t>KHÁM PHÁ</a:t>
            </a:r>
          </a:p>
        </p:txBody>
      </p:sp>
      <p:sp>
        <p:nvSpPr>
          <p:cNvPr id="7" name="Freeform 2"/>
          <p:cNvSpPr/>
          <p:nvPr/>
        </p:nvSpPr>
        <p:spPr>
          <a:xfrm>
            <a:off x="5887235" y="3312210"/>
            <a:ext cx="5999967" cy="3280975"/>
          </a:xfrm>
          <a:custGeom>
            <a:avLst/>
            <a:gdLst/>
            <a:ahLst/>
            <a:cxnLst/>
            <a:rect l="l" t="t" r="r" b="b"/>
            <a:pathLst>
              <a:path w="7167551" h="6859316">
                <a:moveTo>
                  <a:pt x="0" y="0"/>
                </a:moveTo>
                <a:lnTo>
                  <a:pt x="7167551" y="0"/>
                </a:lnTo>
                <a:lnTo>
                  <a:pt x="7167551" y="6859316"/>
                </a:lnTo>
                <a:lnTo>
                  <a:pt x="0" y="6859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10106" y="3353736"/>
            <a:ext cx="8145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a.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Cách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xác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định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mục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tiêu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cá</a:t>
            </a:r>
            <a:r>
              <a:rPr lang="en-US" sz="32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nhân</a:t>
            </a:r>
            <a:endParaRPr lang="en-US" sz="3200" dirty="0">
              <a:solidFill>
                <a:srgbClr val="00B0F0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0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9057" y="2097403"/>
            <a:ext cx="6004397" cy="377250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1547" y="3176526"/>
            <a:ext cx="3188368" cy="16362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Ý </a:t>
            </a:r>
            <a:r>
              <a:rPr lang="en-US" dirty="0" err="1" smtClean="0"/>
              <a:t>kiến</a:t>
            </a:r>
            <a:r>
              <a:rPr lang="en-US" dirty="0" smtClean="0"/>
              <a:t> </a:t>
            </a:r>
            <a:r>
              <a:rPr lang="en-US" dirty="0" err="1" smtClean="0"/>
              <a:t>chung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cả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chủ</a:t>
            </a:r>
            <a:r>
              <a:rPr lang="en-US" dirty="0" smtClean="0"/>
              <a:t> </a:t>
            </a:r>
            <a:r>
              <a:rPr lang="en-US" dirty="0" err="1" smtClean="0"/>
              <a:t>đề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65833" y="4787269"/>
            <a:ext cx="1565161" cy="11105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90683" y="2087297"/>
            <a:ext cx="1310864" cy="10933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0683" y="4817143"/>
            <a:ext cx="1275347" cy="10527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777640" y="2143648"/>
            <a:ext cx="1498231" cy="10924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79712" y="1496366"/>
            <a:ext cx="5461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200" kern="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Kĩ</a:t>
            </a:r>
            <a:r>
              <a:rPr lang="en-US" altLang="en-US" sz="3200" kern="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altLang="en-US" sz="3200" kern="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thuật</a:t>
            </a:r>
            <a:r>
              <a:rPr lang="en-US" altLang="en-US" sz="3200" kern="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nl-NL" altLang="en-US" sz="3200" b="1" kern="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“Khăn trải bàn”</a:t>
            </a:r>
            <a:r>
              <a:rPr lang="nl-NL" altLang="en-US" sz="3200" kern="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endParaRPr lang="en-US" altLang="en-US" sz="3200" kern="0" dirty="0">
              <a:solidFill>
                <a:srgbClr val="FF0000"/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943367" y="2284474"/>
            <a:ext cx="661737" cy="3352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0" name="Oval 29"/>
          <p:cNvSpPr/>
          <p:nvPr/>
        </p:nvSpPr>
        <p:spPr>
          <a:xfrm>
            <a:off x="4900976" y="3519137"/>
            <a:ext cx="541422" cy="6286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2819400" y="4914038"/>
            <a:ext cx="812132" cy="3970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528405" y="3869114"/>
            <a:ext cx="493295" cy="6286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xmlns="" id="{B3268A6E-D207-4E53-9338-B5C33E35D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208" y="2657293"/>
            <a:ext cx="2959768" cy="413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Viết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cá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nhân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36" name="Text Box 16">
            <a:extLst>
              <a:ext uri="{FF2B5EF4-FFF2-40B4-BE49-F238E27FC236}">
                <a16:creationId xmlns:a16="http://schemas.microsoft.com/office/drawing/2014/main" xmlns="" id="{575F0E6F-8728-4A9D-9F02-BE256D53550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588443" y="3819982"/>
            <a:ext cx="2905629" cy="46922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Viết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cá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nhân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37" name="Text Box 15">
            <a:extLst>
              <a:ext uri="{FF2B5EF4-FFF2-40B4-BE49-F238E27FC236}">
                <a16:creationId xmlns:a16="http://schemas.microsoft.com/office/drawing/2014/main" xmlns="" id="{6E206251-15F9-4566-9009-4165D5282E4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-1122284" y="3741328"/>
            <a:ext cx="3125204" cy="3700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Viết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cá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nhân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38" name="Text Box 14">
            <a:extLst>
              <a:ext uri="{FF2B5EF4-FFF2-40B4-BE49-F238E27FC236}">
                <a16:creationId xmlns:a16="http://schemas.microsoft.com/office/drawing/2014/main" xmlns="" id="{DB8E3A78-D17F-4D8C-A680-585B9B6BC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219" y="5412298"/>
            <a:ext cx="3236494" cy="46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Viết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cá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nhân</a:t>
            </a: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11254" y="-39130"/>
            <a:ext cx="119807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</a:t>
            </a:r>
            <a:r>
              <a:rPr lang="en-US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altLang="en-US" sz="2800" dirty="0">
              <a:solidFill>
                <a:srgbClr val="5F5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xmlns="" id="{8A484CAC-ACA4-4075-BAE6-A325CFC2AC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90380" y="790839"/>
            <a:ext cx="3307221" cy="16612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483209" y="3068892"/>
            <a:ext cx="52596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</a:pP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S.M.A.R.T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mooic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84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0415" y="0"/>
            <a:ext cx="11874675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SMART: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S (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180.000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60.000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15.000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M (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lường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ràng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dõi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A (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15.000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2.500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hầu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R (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 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kiệm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180.000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giày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 (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 </a:t>
            </a:r>
            <a:r>
              <a:rPr lang="en-US" sz="23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3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SMART,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Khuê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xứng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3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đáng</a:t>
            </a:r>
            <a:r>
              <a:rPr lang="en-US" sz="23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94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3123"/>
            <a:ext cx="1206767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SMART: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S (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M (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lường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ràng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dõi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A (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R (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T (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 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SMART,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chóng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chán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hoạch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2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4;p8"/>
          <p:cNvPicPr preferRelativeResize="0"/>
          <p:nvPr/>
        </p:nvPicPr>
        <p:blipFill rotWithShape="1">
          <a:blip r:embed="rId2">
            <a:alphaModFix/>
          </a:blip>
          <a:srcRect l="16992" t="-937" r="50159" b="17086"/>
          <a:stretch/>
        </p:blipFill>
        <p:spPr>
          <a:xfrm>
            <a:off x="-496206" y="-1252602"/>
            <a:ext cx="12512842" cy="78538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44674" y="1484508"/>
            <a:ext cx="1025881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luận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đôi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thông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tin,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trường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hợp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trong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SGK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tr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47,48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thực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hiện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nhiệm</a:t>
            </a:r>
            <a:r>
              <a:rPr lang="en-US" sz="2800" dirty="0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vụ</a:t>
            </a:r>
            <a:endParaRPr lang="en-US" sz="2800" dirty="0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endParaRPr lang="en-US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4674" y="2537541"/>
            <a:ext cx="10233764" cy="2538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45" algn="just">
              <a:lnSpc>
                <a:spcPct val="115000"/>
              </a:lnSpc>
            </a:pPr>
            <a:r>
              <a:rPr lang="en-US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1.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Em hãy xác định tên các bước lập kế hoạch thực hiện mục tiêu cá nhân ở cột trải với nội dung tương ứng ở cột phải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sz="28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>
              <a:lnSpc>
                <a:spcPct val="115000"/>
              </a:lnSpc>
            </a:pPr>
            <a:r>
              <a:rPr lang="en-US" sz="28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2</a:t>
            </a:r>
            <a:r>
              <a:rPr lang="en-US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Em hãy sử dụng các bước lập kế hoạch ở thông tin để nhận xét về cách lập kế hoạch thực hiện mục tiêu cá nhân của bạn Lan trong trường hợp trên.</a:t>
            </a: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6197" y="777801"/>
            <a:ext cx="895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b.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Lập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kế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hoạch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thực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mục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tiêu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cá</a:t>
            </a:r>
            <a:r>
              <a:rPr lang="en-US" sz="2800" b="1" dirty="0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egoe Script" panose="020B0504020000000003" pitchFamily="34" charset="0"/>
                <a:ea typeface="微软雅黑" panose="020B0503020204020204" charset="-122"/>
                <a:cs typeface="Times New Roman" pitchFamily="18" charset="0"/>
              </a:rPr>
              <a:t>nhân</a:t>
            </a:r>
            <a:endParaRPr lang="en-US" sz="2800" dirty="0">
              <a:solidFill>
                <a:srgbClr val="00B0F0"/>
              </a:solidFill>
              <a:latin typeface="Segoe Script" panose="020B050402000000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1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2" y="0"/>
            <a:ext cx="115864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6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81382"/>
            <a:ext cx="757824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C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A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G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B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E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6 -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D (ở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spcBef>
                <a:spcPts val="0"/>
              </a:spcBef>
              <a:spcAft>
                <a:spcPts val="1200"/>
              </a:spcAft>
            </a:pPr>
            <a:r>
              <a:rPr lang="en-US" sz="2800" i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hoạch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图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079" y="601249"/>
            <a:ext cx="4212920" cy="44968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70416"/>
            <a:ext cx="8837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 BƯỚC LẬP KẾ HOẠCH THỰC HIỆN MỤC TIÊU CÁ NHÂN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3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1059</Words>
  <Application>Microsoft Office PowerPoint</Application>
  <PresentationFormat>Widescreen</PresentationFormat>
  <Paragraphs>120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Batang</vt:lpstr>
      <vt:lpstr>微软雅黑</vt:lpstr>
      <vt:lpstr>#9Slide05 Brannboll Ny</vt:lpstr>
      <vt:lpstr>#9Slide05 Fourth</vt:lpstr>
      <vt:lpstr>Arial</vt:lpstr>
      <vt:lpstr>Calibri</vt:lpstr>
      <vt:lpstr>Calibri Light</vt:lpstr>
      <vt:lpstr>Helvetica Neue</vt:lpstr>
      <vt:lpstr>Lucida Calligraphy</vt:lpstr>
      <vt:lpstr>Segoe Script</vt:lpstr>
      <vt:lpstr>SVN-Vanilla Daisy Pro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39</cp:revision>
  <dcterms:created xsi:type="dcterms:W3CDTF">2024-01-29T13:25:24Z</dcterms:created>
  <dcterms:modified xsi:type="dcterms:W3CDTF">2024-04-03T01:37:37Z</dcterms:modified>
</cp:coreProperties>
</file>