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9" r:id="rId5"/>
    <p:sldId id="260" r:id="rId6"/>
    <p:sldId id="272" r:id="rId7"/>
    <p:sldId id="273" r:id="rId8"/>
    <p:sldId id="274" r:id="rId9"/>
    <p:sldId id="261" r:id="rId10"/>
    <p:sldId id="263" r:id="rId11"/>
    <p:sldId id="275" r:id="rId12"/>
    <p:sldId id="262" r:id="rId13"/>
    <p:sldId id="270" r:id="rId14"/>
    <p:sldId id="365" r:id="rId15"/>
    <p:sldId id="366" r:id="rId16"/>
    <p:sldId id="367" r:id="rId17"/>
    <p:sldId id="368" r:id="rId18"/>
    <p:sldId id="633" r:id="rId19"/>
    <p:sldId id="634" r:id="rId20"/>
    <p:sldId id="265" r:id="rId21"/>
    <p:sldId id="266" r:id="rId22"/>
    <p:sldId id="635" r:id="rId23"/>
    <p:sldId id="267" r:id="rId24"/>
    <p:sldId id="268" r:id="rId25"/>
    <p:sldId id="636" r:id="rId26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21-10-08T01:19:42.451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C968F-895A-4F51-847D-1B29C410E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D3F892-8C7B-1FFB-652A-EFCC4F859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79090-2A29-D7E2-2B79-62D1F57D8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C8D97-2B63-B260-DAB5-20F470F26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A6CDE-F40B-609D-8A3E-577CAE543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28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4B17D-5100-7D87-9316-A9CA1FEDC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E031FE-D696-7ADC-1748-BEB302B76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2F61B-710A-E306-7B70-83DD3FBA4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FC32B-A868-40CE-921D-1370488A1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3E865-E09C-B2DD-F4BD-4ACBB9F9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00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42AC7F-4FE2-1ECA-8257-81C5CBC0A1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D25BFC-C328-5516-5B34-9885805F5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CC04A-67C5-92CA-FC50-CD0ABD856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6AF68-B6C5-9649-BDE3-E4B42ECCF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7A62E-A5E0-01BC-246F-A172B6855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4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11460-2243-6BB4-C27D-8300D57EC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E233F-C78A-E731-BCE2-9781E8BF1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FDB84-302D-501E-F98B-3C71B8E1C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3B66C-98E8-130A-A8A4-C5CA8B964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F9BFF-3497-3FDB-FD11-5B1D1E31C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8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F2B44-316C-78A8-0EF8-909CD25C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84CB1-28BF-07FB-8154-83C0DDC9C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6F4D0-7EA3-B574-4A6A-CDF0AD6D7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625FC-5760-FFCE-FD08-706654BE8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85993-FD89-1561-B68D-129715EAD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91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9203B-C45F-21A6-0742-2B3F456B6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65017-4DAA-B89C-1EFF-FDBFBBA460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D9D55B-516F-CA0E-8502-9BDBB47BA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388FC-C337-B56A-3DB1-07CCE5378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2CA15-ABA7-01FA-8207-5E3CD6672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209FD-DFE0-64B1-2B34-177DF804C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70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1CA7B-E14E-2A2E-0AD6-CA179C9D5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61EF15-96FD-5491-E801-59A184EEC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82262-F55A-79AB-D135-3FF848970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B3A3B1-F7E9-6EED-EBA5-56778B1193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B83441-C6FD-2AB8-4578-C0BB03D23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2CD15B-3D82-03F7-B42C-978679499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35FD46-482D-21BC-6967-861F3FF72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2D0200-DF41-4006-C305-9E4E6EEA2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0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5E9E9-90F0-7829-6FE1-6EB576D1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BAC9BA-2E11-7D81-03BC-C58092146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9C20BD-D49E-645D-0622-F2E7A4073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E4FA46-4351-8F26-7089-97D7884F2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23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E6806A-C808-DA5C-00B1-AD5FF42F1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5EF558-90C0-933C-B4BC-25574197B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6B1D26-8AB3-4E00-F524-5AB93D35B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8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BA76E-878F-FE7F-F493-518270434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EBB28-57FE-A0F5-A60B-6847B4D46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07A3FB-F534-4102-44DF-6AD27FF6B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C6916-A5CE-3AF5-98F0-9FED7D2B3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DE040-77D0-3BFC-6562-2727552F0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1B3579-9ADC-3C6E-6C1B-FFA55E243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7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DDE1F-7EF6-1795-D904-E7CBA4F9F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D5D284-6F3F-0EAB-856E-5D0CD73BDC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DD020-E7BE-1E76-D0A1-62F90C1BE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E29069-7D0E-A82B-B44F-A37ED1C15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C7DD6-0F86-633C-D7C0-1960F91C7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7B321-BDB2-B5A8-2AF9-304D9970D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10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50A478-D484-BA06-ECD3-E8833E68D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3F923-187A-1E71-1835-4717900A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30CAB-C326-C0DF-9E73-3DDF504E60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04D05-BDC3-4FB6-AFA3-E7BA9898CD7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B64A5-F9C6-0E58-F3F5-6E05AA232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83A21-A5FD-4AAB-1314-930C6D381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01285-045F-41F6-9B0F-F2E68EB60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95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alarm-clock-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en/clock-hourglass-time-2029613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mathleadership.org/1683-2/" TargetMode="External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ngall.com/alarm-clock-png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athleadership.org/1683-2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clock-hourglass-time-2029613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hyperlink" Target="http://www.freefoto.com/preview/11-22-1/Sun-Dial" TargetMode="Externa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foto.com/preview/11-22-1/Sun-Dial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clock-hourglass-time-2029613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6.png"/><Relationship Id="rId5" Type="http://schemas.openxmlformats.org/officeDocument/2006/relationships/image" Target="../media/image29.sv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4.sv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4gxq85-R4Vc&amp;ab_channel=Xwatch.vn-XChanne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street.org/2016/01/15/the-split-screen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reefoto.com/preview/11-22-1/Sun-Dial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scargandolamemoria.com/2010_04_01_archive.html" TargetMode="External"/><Relationship Id="rId5" Type="http://schemas.openxmlformats.org/officeDocument/2006/relationships/image" Target="../media/image12.jpeg"/><Relationship Id="rId10" Type="http://schemas.openxmlformats.org/officeDocument/2006/relationships/hyperlink" Target="http://www.flickr.com/photos/curiousexpeditions/962395582/" TargetMode="External"/><Relationship Id="rId4" Type="http://schemas.openxmlformats.org/officeDocument/2006/relationships/hyperlink" Target="https://pixabay.com/en/clock-hourglass-time-2029613/" TargetMode="External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D9335D-655C-4572-9322-23EAAD7EFB60}"/>
              </a:ext>
            </a:extLst>
          </p:cNvPr>
          <p:cNvSpPr/>
          <p:nvPr/>
        </p:nvSpPr>
        <p:spPr>
          <a:xfrm>
            <a:off x="330919" y="492033"/>
            <a:ext cx="5782492" cy="569105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 t="152" b="-175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AEEF1F-4E73-4732-80BB-75A81D2A1CC6}"/>
              </a:ext>
            </a:extLst>
          </p:cNvPr>
          <p:cNvSpPr/>
          <p:nvPr/>
        </p:nvSpPr>
        <p:spPr>
          <a:xfrm>
            <a:off x="6113411" y="391887"/>
            <a:ext cx="5782492" cy="597408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5"/>
                </a:ext>
              </a:extLst>
            </a:blip>
            <a:srcRect/>
            <a:stretch>
              <a:fillRect l="24699" t="1239" r="24699" b="80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E20D8B-1EE2-4476-9694-EC14BBF752F6}"/>
              </a:ext>
            </a:extLst>
          </p:cNvPr>
          <p:cNvSpPr/>
          <p:nvPr/>
        </p:nvSpPr>
        <p:spPr>
          <a:xfrm>
            <a:off x="444137" y="309152"/>
            <a:ext cx="11512732" cy="6344197"/>
          </a:xfrm>
          <a:prstGeom prst="roundRect">
            <a:avLst>
              <a:gd name="adj" fmla="val 6372"/>
            </a:avLst>
          </a:prstGeom>
          <a:gradFill flip="none" rotWithShape="0">
            <a:gsLst>
              <a:gs pos="57000">
                <a:srgbClr val="B5C3D3">
                  <a:alpha val="73000"/>
                </a:srgbClr>
              </a:gs>
              <a:gs pos="98000">
                <a:schemeClr val="accent5">
                  <a:alpha val="80000"/>
                  <a:lumMod val="80000"/>
                  <a:lumOff val="20000"/>
                </a:schemeClr>
              </a:gs>
              <a:gs pos="2000">
                <a:schemeClr val="accent2">
                  <a:lumMod val="27000"/>
                  <a:lumOff val="73000"/>
                  <a:alpha val="85000"/>
                </a:schemeClr>
              </a:gs>
            </a:gsLst>
            <a:lin ang="0" scaled="1"/>
            <a:tileRect/>
          </a:gradFill>
          <a:ln>
            <a:gradFill flip="none" rotWithShape="1">
              <a:gsLst>
                <a:gs pos="0">
                  <a:schemeClr val="accent2">
                    <a:lumMod val="30000"/>
                    <a:lumOff val="70000"/>
                  </a:schemeClr>
                </a:gs>
                <a:gs pos="58000">
                  <a:schemeClr val="accent5">
                    <a:lumMod val="90000"/>
                  </a:schemeClr>
                </a:gs>
                <a:gs pos="100000">
                  <a:schemeClr val="accent5">
                    <a:alpha val="98000"/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710D74-083E-4D3B-A1A2-A7DFB26BBCC3}"/>
              </a:ext>
            </a:extLst>
          </p:cNvPr>
          <p:cNvSpPr/>
          <p:nvPr/>
        </p:nvSpPr>
        <p:spPr>
          <a:xfrm>
            <a:off x="-667690" y="2815937"/>
            <a:ext cx="1226127" cy="1226127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AAB9F8-C917-4A7C-8DE3-97529209408A}"/>
              </a:ext>
            </a:extLst>
          </p:cNvPr>
          <p:cNvSpPr txBox="1"/>
          <p:nvPr/>
        </p:nvSpPr>
        <p:spPr>
          <a:xfrm>
            <a:off x="751133" y="1292443"/>
            <a:ext cx="111099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A3.ArchivoBold-San" panose="020B0803020202020B04" pitchFamily="34" charset="0"/>
              </a:rPr>
              <a:t> </a:t>
            </a:r>
            <a:r>
              <a:rPr lang="en-US" sz="9600" dirty="0">
                <a:latin typeface="A3.ArchivoBold-San" panose="020B0803020202020B04" pitchFamily="34" charset="0"/>
              </a:rPr>
              <a:t>BÀI 7</a:t>
            </a:r>
          </a:p>
          <a:p>
            <a:pPr algn="ctr"/>
            <a:r>
              <a:rPr lang="en-US" sz="9600" dirty="0">
                <a:solidFill>
                  <a:srgbClr val="FF0000"/>
                </a:solidFill>
                <a:latin typeface="A3.ArchivoBold-San" panose="020B0803020202020B04" pitchFamily="34" charset="0"/>
              </a:rPr>
              <a:t>ĐO THỜI GIAN</a:t>
            </a:r>
          </a:p>
        </p:txBody>
      </p:sp>
    </p:spTree>
    <p:extLst>
      <p:ext uri="{BB962C8B-B14F-4D97-AF65-F5344CB8AC3E}">
        <p14:creationId xmlns:p14="http://schemas.microsoft.com/office/powerpoint/2010/main" val="1731883382"/>
      </p:ext>
    </p:extLst>
  </p:cSld>
  <p:clrMapOvr>
    <a:masterClrMapping/>
  </p:clrMapOvr>
  <p:transition spd="slow"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C4C627-23EA-4037-B86A-24BB662C2FEF}"/>
              </a:ext>
            </a:extLst>
          </p:cNvPr>
          <p:cNvSpPr txBox="1"/>
          <p:nvPr/>
        </p:nvSpPr>
        <p:spPr>
          <a:xfrm>
            <a:off x="0" y="719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0000FF"/>
                </a:solidFill>
                <a:latin typeface="A3.BoosterNextFYBlackRegular-Sa" panose="02000A03000000020004" pitchFamily="2" charset="0"/>
              </a:rPr>
              <a:t>DỤNG CỤ ĐO THỜI GIAN HIỆN ĐẠI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9AAD66-1429-4A55-B9EA-E1DB51BA9C77}"/>
              </a:ext>
            </a:extLst>
          </p:cNvPr>
          <p:cNvSpPr/>
          <p:nvPr/>
        </p:nvSpPr>
        <p:spPr>
          <a:xfrm>
            <a:off x="436652" y="727358"/>
            <a:ext cx="3387437" cy="2493819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 l="5148" t="-10924" r="5148" b="-1092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7BF0FA-E90B-41F9-A669-24089031EA36}"/>
              </a:ext>
            </a:extLst>
          </p:cNvPr>
          <p:cNvSpPr/>
          <p:nvPr/>
        </p:nvSpPr>
        <p:spPr>
          <a:xfrm>
            <a:off x="436652" y="3629686"/>
            <a:ext cx="3387437" cy="2826321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3878" t="91" r="23878" b="-257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01E460-BBB3-4645-A371-A0C02A359E5C}"/>
              </a:ext>
            </a:extLst>
          </p:cNvPr>
          <p:cNvSpPr/>
          <p:nvPr/>
        </p:nvSpPr>
        <p:spPr>
          <a:xfrm>
            <a:off x="3135986" y="2638562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8EE805-792C-457C-B806-93A147C558D6}"/>
              </a:ext>
            </a:extLst>
          </p:cNvPr>
          <p:cNvSpPr/>
          <p:nvPr/>
        </p:nvSpPr>
        <p:spPr>
          <a:xfrm>
            <a:off x="3143721" y="5869949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6BF1A79-87EE-4CE0-9EA0-692C0CF6C1F9}"/>
              </a:ext>
            </a:extLst>
          </p:cNvPr>
          <p:cNvSpPr/>
          <p:nvPr/>
        </p:nvSpPr>
        <p:spPr>
          <a:xfrm>
            <a:off x="7330137" y="2593796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31D75B3-DBB7-468B-B21F-3D48F738350E}"/>
              </a:ext>
            </a:extLst>
          </p:cNvPr>
          <p:cNvSpPr/>
          <p:nvPr/>
        </p:nvSpPr>
        <p:spPr>
          <a:xfrm>
            <a:off x="10862639" y="2811553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C40DF0-C896-46E8-A88D-CA1D2691E9AE}"/>
              </a:ext>
            </a:extLst>
          </p:cNvPr>
          <p:cNvSpPr/>
          <p:nvPr/>
        </p:nvSpPr>
        <p:spPr>
          <a:xfrm>
            <a:off x="4525315" y="739658"/>
            <a:ext cx="3387437" cy="2493819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6"/>
                </a:ext>
              </a:extLst>
            </a:blip>
            <a:srcRect/>
            <a:stretch>
              <a:fillRect l="12119" t="-1455" r="12119" b="-145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66EC9B5-B73E-4716-8BFD-C3CCD9156AE9}"/>
              </a:ext>
            </a:extLst>
          </p:cNvPr>
          <p:cNvSpPr/>
          <p:nvPr/>
        </p:nvSpPr>
        <p:spPr>
          <a:xfrm>
            <a:off x="4531000" y="3624524"/>
            <a:ext cx="3381752" cy="282632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4485" t="-2783" r="4485" b="-631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6719951-719A-42C6-931F-798969D280A2}"/>
              </a:ext>
            </a:extLst>
          </p:cNvPr>
          <p:cNvSpPr/>
          <p:nvPr/>
        </p:nvSpPr>
        <p:spPr>
          <a:xfrm>
            <a:off x="7008015" y="5886380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CA2C150-8E07-4AC0-91A0-44C245E06EF8}"/>
              </a:ext>
            </a:extLst>
          </p:cNvPr>
          <p:cNvSpPr/>
          <p:nvPr/>
        </p:nvSpPr>
        <p:spPr>
          <a:xfrm>
            <a:off x="8429456" y="591616"/>
            <a:ext cx="3387437" cy="2826321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643" t="1629" r="14643" b="29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D4E6AE7-8D04-4669-9FDA-431851973CDD}"/>
              </a:ext>
            </a:extLst>
          </p:cNvPr>
          <p:cNvSpPr/>
          <p:nvPr/>
        </p:nvSpPr>
        <p:spPr>
          <a:xfrm>
            <a:off x="7941079" y="3611997"/>
            <a:ext cx="3387437" cy="2882701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5683" t="-4746" r="15683" b="-27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EC1DA94-D56B-4F9F-9018-E53835BA74B5}"/>
              </a:ext>
            </a:extLst>
          </p:cNvPr>
          <p:cNvSpPr/>
          <p:nvPr/>
        </p:nvSpPr>
        <p:spPr>
          <a:xfrm>
            <a:off x="10374261" y="5781171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2324202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D616A2D9-4ADA-4666-AD3D-FE08EF19A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45016" cy="6858001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C4D47B94-4F1E-4267-A465-2BB4E804F5B7}"/>
              </a:ext>
            </a:extLst>
          </p:cNvPr>
          <p:cNvSpPr txBox="1"/>
          <p:nvPr/>
        </p:nvSpPr>
        <p:spPr>
          <a:xfrm>
            <a:off x="46984" y="389359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3.BoosterNextFYBlackRegular-Sa" panose="02000A03000000020004" pitchFamily="2" charset="0"/>
              </a:rPr>
              <a:t>II. Dụng cụ đo thời gian</a:t>
            </a:r>
            <a:endParaRPr lang="en-US" sz="4000" dirty="0">
              <a:solidFill>
                <a:srgbClr val="FF0000"/>
              </a:solidFill>
              <a:latin typeface="A3.BoosterNextFYBlackRegular-Sa" panose="02000A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45D95D-1CED-496B-802F-6C0D28E50F0F}"/>
              </a:ext>
            </a:extLst>
          </p:cNvPr>
          <p:cNvSpPr txBox="1"/>
          <p:nvPr/>
        </p:nvSpPr>
        <p:spPr>
          <a:xfrm>
            <a:off x="519991" y="4498525"/>
            <a:ext cx="11823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Đồng hồ là dụng cụ đo thời gian.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61D5EF49-6195-485D-BE28-75E1240AA62F}"/>
              </a:ext>
            </a:extLst>
          </p:cNvPr>
          <p:cNvSpPr txBox="1"/>
          <p:nvPr/>
        </p:nvSpPr>
        <p:spPr>
          <a:xfrm>
            <a:off x="496499" y="5078683"/>
            <a:ext cx="11823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Có nhiều loại đồng hồ khác nhau.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72189361-D16F-43FE-8AD8-6A4202C380F9}"/>
              </a:ext>
            </a:extLst>
          </p:cNvPr>
          <p:cNvSpPr txBox="1"/>
          <p:nvPr/>
        </p:nvSpPr>
        <p:spPr>
          <a:xfrm>
            <a:off x="876741" y="522830"/>
            <a:ext cx="11109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A3.ArchivoBold-San" panose="020B0803020202020B04" pitchFamily="34" charset="0"/>
              </a:rPr>
              <a:t>Bài</a:t>
            </a:r>
            <a:r>
              <a:rPr lang="en-US" sz="5400" dirty="0" smtClean="0">
                <a:latin typeface="A3.ArchivoBold-San" panose="020B0803020202020B04" pitchFamily="34" charset="0"/>
              </a:rPr>
              <a:t> </a:t>
            </a:r>
            <a:r>
              <a:rPr lang="en-US" sz="5400" dirty="0">
                <a:latin typeface="A3.ArchivoBold-San" panose="020B0803020202020B04" pitchFamily="34" charset="0"/>
              </a:rPr>
              <a:t>7. </a:t>
            </a:r>
            <a:r>
              <a:rPr lang="en-US" sz="5400" dirty="0">
                <a:solidFill>
                  <a:srgbClr val="FF0000"/>
                </a:solidFill>
                <a:latin typeface="A3.ArchivoBold-San" panose="020B0803020202020B04" pitchFamily="34" charset="0"/>
              </a:rPr>
              <a:t>ĐO THỜI GIAN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5778101E-48CB-430E-81E7-32656522335E}"/>
              </a:ext>
            </a:extLst>
          </p:cNvPr>
          <p:cNvSpPr txBox="1"/>
          <p:nvPr/>
        </p:nvSpPr>
        <p:spPr>
          <a:xfrm>
            <a:off x="205311" y="133554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3.BoosterNextFYBlackRegular-Sa" panose="02000A03000000020004" pitchFamily="2" charset="0"/>
              </a:rPr>
              <a:t>I. Đơn vị thời gian</a:t>
            </a:r>
            <a:endParaRPr lang="en-US" sz="4000" dirty="0">
              <a:solidFill>
                <a:srgbClr val="FF0000"/>
              </a:solidFill>
              <a:latin typeface="A3.BoosterNextFYBlackRegular-Sa" panose="02000A03000000020004" pitchFamily="2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1B5C6E8F-7616-4B64-9578-B98A57CA68B5}"/>
              </a:ext>
            </a:extLst>
          </p:cNvPr>
          <p:cNvSpPr txBox="1"/>
          <p:nvPr/>
        </p:nvSpPr>
        <p:spPr>
          <a:xfrm>
            <a:off x="473007" y="2036310"/>
            <a:ext cx="11823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Đơn vị đo thời gian cơ bản trong hệ đo lường hợp pháp nước ta là 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(kí hiệu là 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BFC935B-8D5D-4418-AAF5-8FD355A55FF9}"/>
              </a:ext>
            </a:extLst>
          </p:cNvPr>
          <p:cNvSpPr txBox="1"/>
          <p:nvPr/>
        </p:nvSpPr>
        <p:spPr>
          <a:xfrm>
            <a:off x="496499" y="3272036"/>
            <a:ext cx="11823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Ngoài ra: phút (min), giờ (h), ngày, tháng, năm, thế kỉ…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7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7C422-3E40-4A14-AB93-F8EE66628D2D}"/>
              </a:ext>
            </a:extLst>
          </p:cNvPr>
          <p:cNvSpPr txBox="1"/>
          <p:nvPr/>
        </p:nvSpPr>
        <p:spPr>
          <a:xfrm>
            <a:off x="0" y="719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XÁC ĐỊNH ĐCNN CỦA MỖI LOẠI ĐỒNG HỒ SAU: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7D9B75-5D84-430F-9143-A3D1E698A6A3}"/>
              </a:ext>
            </a:extLst>
          </p:cNvPr>
          <p:cNvSpPr/>
          <p:nvPr/>
        </p:nvSpPr>
        <p:spPr>
          <a:xfrm>
            <a:off x="431800" y="860370"/>
            <a:ext cx="4148922" cy="4064371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 l="-4912" t="-6095" r="-1582" b="-261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635570-1162-4BD8-A47D-9F81B545BB6C}"/>
              </a:ext>
            </a:extLst>
          </p:cNvPr>
          <p:cNvSpPr/>
          <p:nvPr/>
        </p:nvSpPr>
        <p:spPr>
          <a:xfrm>
            <a:off x="3715888" y="4198174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27BB6B-1C0F-41A0-AEBF-F77F108993E0}"/>
              </a:ext>
            </a:extLst>
          </p:cNvPr>
          <p:cNvSpPr/>
          <p:nvPr/>
        </p:nvSpPr>
        <p:spPr>
          <a:xfrm>
            <a:off x="4709365" y="733662"/>
            <a:ext cx="3135653" cy="419108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66" b="-4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B4BD09-B6A6-4A2D-A67A-811B65C11CF7}"/>
              </a:ext>
            </a:extLst>
          </p:cNvPr>
          <p:cNvSpPr/>
          <p:nvPr/>
        </p:nvSpPr>
        <p:spPr>
          <a:xfrm>
            <a:off x="8168384" y="733662"/>
            <a:ext cx="3870218" cy="419108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092" t="-2923" r="-6462" b="-318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7D00402-2B9A-4204-B9ED-3C35A7274A2F}"/>
              </a:ext>
            </a:extLst>
          </p:cNvPr>
          <p:cNvSpPr/>
          <p:nvPr/>
        </p:nvSpPr>
        <p:spPr>
          <a:xfrm>
            <a:off x="7339102" y="4326698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206B8F8-8824-4A1D-B351-0E6EFC2D18C7}"/>
              </a:ext>
            </a:extLst>
          </p:cNvPr>
          <p:cNvSpPr/>
          <p:nvPr/>
        </p:nvSpPr>
        <p:spPr>
          <a:xfrm>
            <a:off x="11382934" y="4317821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AB0EF3-3342-46D5-B1CF-059FBB91C81E}"/>
              </a:ext>
            </a:extLst>
          </p:cNvPr>
          <p:cNvSpPr txBox="1"/>
          <p:nvPr/>
        </p:nvSpPr>
        <p:spPr>
          <a:xfrm>
            <a:off x="559293" y="5290473"/>
            <a:ext cx="37072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ĐCNN: 1s</a:t>
            </a:r>
            <a:endParaRPr lang="en-US" sz="3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E8D7BE-81A8-48F4-99A7-A77F7E1B7449}"/>
              </a:ext>
            </a:extLst>
          </p:cNvPr>
          <p:cNvSpPr txBox="1"/>
          <p:nvPr/>
        </p:nvSpPr>
        <p:spPr>
          <a:xfrm>
            <a:off x="4457935" y="5346462"/>
            <a:ext cx="37072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ĐCNN: 0,2s</a:t>
            </a:r>
            <a:endParaRPr lang="en-US" sz="3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F8708C-4838-4471-8400-71FB47A4F6CE}"/>
              </a:ext>
            </a:extLst>
          </p:cNvPr>
          <p:cNvSpPr txBox="1"/>
          <p:nvPr/>
        </p:nvSpPr>
        <p:spPr>
          <a:xfrm>
            <a:off x="8165218" y="5346461"/>
            <a:ext cx="37072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ĐCNN: 0,01s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67200366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DEAFEC-A287-41D7-8A41-049CDC5F625C}"/>
              </a:ext>
            </a:extLst>
          </p:cNvPr>
          <p:cNvSpPr/>
          <p:nvPr/>
        </p:nvSpPr>
        <p:spPr>
          <a:xfrm>
            <a:off x="4799863" y="931844"/>
            <a:ext cx="2355535" cy="379453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 t="1560" b="1618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7BF0FA-E90B-41F9-A669-24089031EA36}"/>
              </a:ext>
            </a:extLst>
          </p:cNvPr>
          <p:cNvSpPr/>
          <p:nvPr/>
        </p:nvSpPr>
        <p:spPr>
          <a:xfrm>
            <a:off x="508489" y="931844"/>
            <a:ext cx="3742877" cy="3794535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5"/>
                </a:ext>
              </a:extLst>
            </a:blip>
            <a:srcRect/>
            <a:stretch>
              <a:fillRect l="-5215" r="-5215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01E460-BBB3-4645-A371-A0C02A359E5C}"/>
              </a:ext>
            </a:extLst>
          </p:cNvPr>
          <p:cNvSpPr/>
          <p:nvPr/>
        </p:nvSpPr>
        <p:spPr>
          <a:xfrm>
            <a:off x="1910901" y="5019531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8EE805-792C-457C-B806-93A147C558D6}"/>
              </a:ext>
            </a:extLst>
          </p:cNvPr>
          <p:cNvSpPr/>
          <p:nvPr/>
        </p:nvSpPr>
        <p:spPr>
          <a:xfrm>
            <a:off x="5767630" y="4906348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3F7242-9B61-4737-A540-99A36E1D50C1}"/>
              </a:ext>
            </a:extLst>
          </p:cNvPr>
          <p:cNvSpPr/>
          <p:nvPr/>
        </p:nvSpPr>
        <p:spPr>
          <a:xfrm>
            <a:off x="737560" y="62960"/>
            <a:ext cx="11225371" cy="5826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HÃY NÊU ƯU – NHƯỢC ĐIỂM CỦA MỖI LOẠI ĐỒNG HỒ SAU?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B4BD09-B6A6-4A2D-A67A-811B65C11CF7}"/>
              </a:ext>
            </a:extLst>
          </p:cNvPr>
          <p:cNvSpPr/>
          <p:nvPr/>
        </p:nvSpPr>
        <p:spPr>
          <a:xfrm>
            <a:off x="7793514" y="931844"/>
            <a:ext cx="3333665" cy="383494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092" t="-2923" r="-6462" b="-318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206B8F8-8824-4A1D-B351-0E6EFC2D18C7}"/>
              </a:ext>
            </a:extLst>
          </p:cNvPr>
          <p:cNvSpPr/>
          <p:nvPr/>
        </p:nvSpPr>
        <p:spPr>
          <a:xfrm>
            <a:off x="9524495" y="4952071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1435198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3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7BF0FA-E90B-41F9-A669-24089031EA36}"/>
              </a:ext>
            </a:extLst>
          </p:cNvPr>
          <p:cNvSpPr/>
          <p:nvPr/>
        </p:nvSpPr>
        <p:spPr>
          <a:xfrm>
            <a:off x="508489" y="931844"/>
            <a:ext cx="3742877" cy="379453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 l="-5215" r="-5215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01E460-BBB3-4645-A371-A0C02A359E5C}"/>
              </a:ext>
            </a:extLst>
          </p:cNvPr>
          <p:cNvSpPr/>
          <p:nvPr/>
        </p:nvSpPr>
        <p:spPr>
          <a:xfrm>
            <a:off x="1910901" y="5019531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3F7242-9B61-4737-A540-99A36E1D50C1}"/>
              </a:ext>
            </a:extLst>
          </p:cNvPr>
          <p:cNvSpPr/>
          <p:nvPr/>
        </p:nvSpPr>
        <p:spPr>
          <a:xfrm>
            <a:off x="737560" y="62960"/>
            <a:ext cx="11225371" cy="5826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HÃY NÊU ƯU – NHƯỢC ĐIỂM CỦA MỖI LOẠI ĐỒNG HỒ SAU?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0381FF01-316D-4B49-B271-2F036C5EE789}"/>
              </a:ext>
            </a:extLst>
          </p:cNvPr>
          <p:cNvSpPr txBox="1"/>
          <p:nvPr/>
        </p:nvSpPr>
        <p:spPr>
          <a:xfrm>
            <a:off x="4610767" y="790241"/>
            <a:ext cx="7072744" cy="4520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Đồng hồ Mặt trời</a:t>
            </a:r>
            <a:r>
              <a:rPr lang="en-US" sz="2800" b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:  đo thời gian dựa vào bóng của vật dưới ánh nắng Mặt trời.</a:t>
            </a:r>
            <a:endParaRPr lang="en-US" b="1">
              <a:latin typeface="Calibri" panose="020F050202020403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15000"/>
              </a:lnSpc>
              <a:buFontTx/>
              <a:buChar char="-"/>
              <a:tabLst>
                <a:tab pos="540385" algn="l"/>
              </a:tabLst>
            </a:pP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Ưu điểm</a:t>
            </a:r>
            <a:r>
              <a:rPr lang="en-US" sz="2800" b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: Không tiêu hao năng lượng, bền, </a:t>
            </a:r>
            <a:r>
              <a:rPr lang="vi-VN" sz="2800" b="1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tiện lợi</a:t>
            </a:r>
            <a:r>
              <a:rPr lang="en-US" sz="2800" b="1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dễ chế tạo</a:t>
            </a:r>
            <a:r>
              <a:rPr lang="en-US" sz="2800" b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>
              <a:latin typeface="Calibri" panose="020F050202020403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15000"/>
              </a:lnSpc>
              <a:buFontTx/>
              <a:buChar char="-"/>
              <a:tabLst>
                <a:tab pos="540385" algn="l"/>
              </a:tabLst>
            </a:pPr>
            <a:r>
              <a:rPr lang="en-US" sz="2800" b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Hạn chế</a:t>
            </a:r>
            <a:r>
              <a:rPr lang="en-US" sz="2800" b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vi-VN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b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ĐCNN lớn,  thiếu chính xác.</a:t>
            </a:r>
            <a:endParaRPr lang="vi-VN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b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Cồng kềnh, thiếu thẩm mỹ.</a:t>
            </a:r>
            <a:endParaRPr lang="vi-VN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b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Chỉ sử dụng khi có nắng (chỉ dùng được vào ban ngày và phụ thuộc vào thời tiết). </a:t>
            </a:r>
            <a:endParaRPr lang="vi-VN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52053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DEAFEC-A287-41D7-8A41-049CDC5F625C}"/>
              </a:ext>
            </a:extLst>
          </p:cNvPr>
          <p:cNvSpPr/>
          <p:nvPr/>
        </p:nvSpPr>
        <p:spPr>
          <a:xfrm>
            <a:off x="504952" y="1149085"/>
            <a:ext cx="2355535" cy="379453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/>
            <a:stretch>
              <a:fillRect t="1560" b="1618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8EE805-792C-457C-B806-93A147C558D6}"/>
              </a:ext>
            </a:extLst>
          </p:cNvPr>
          <p:cNvSpPr/>
          <p:nvPr/>
        </p:nvSpPr>
        <p:spPr>
          <a:xfrm>
            <a:off x="1391411" y="5209782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3F7242-9B61-4737-A540-99A36E1D50C1}"/>
              </a:ext>
            </a:extLst>
          </p:cNvPr>
          <p:cNvSpPr/>
          <p:nvPr/>
        </p:nvSpPr>
        <p:spPr>
          <a:xfrm>
            <a:off x="737560" y="62960"/>
            <a:ext cx="11225371" cy="5826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HÃY NÊU ƯU – NHƯỢC ĐIỂM CỦA MỖI LOẠI ĐỒNG HỒ SAU?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294295C5-04F4-40B0-B69C-2BF3B81E577F}"/>
              </a:ext>
            </a:extLst>
          </p:cNvPr>
          <p:cNvSpPr txBox="1"/>
          <p:nvPr/>
        </p:nvSpPr>
        <p:spPr>
          <a:xfrm>
            <a:off x="3148447" y="980492"/>
            <a:ext cx="8538601" cy="4732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tabLst>
                <a:tab pos="540385" algn="l"/>
              </a:tabLst>
            </a:pPr>
            <a:r>
              <a:rPr lang="en-US" sz="36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Đồng hồ cát:</a:t>
            </a:r>
            <a:endParaRPr lang="vi-VN" sz="2400" b="1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- Ưu điểm: </a:t>
            </a:r>
            <a:endParaRPr lang="vi-VN" b="1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Không tiêu hao năng lượng.</a:t>
            </a:r>
            <a:endParaRPr lang="vi-VN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Giá thành</a:t>
            </a:r>
            <a:r>
              <a:rPr lang="vi-VN" sz="280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rẻ, </a:t>
            </a:r>
            <a:r>
              <a:rPr lang="en-US" sz="280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dễ</a:t>
            </a:r>
            <a:r>
              <a:rPr lang="vi-VN" sz="280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chế tạo</a:t>
            </a:r>
            <a:r>
              <a:rPr lang="en-US" sz="280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dễ sử dụng, tính thẩm mỹ cao.</a:t>
            </a:r>
            <a:r>
              <a:rPr lang="vi-VN" sz="280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vi-VN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Hạn chế:  </a:t>
            </a:r>
            <a:endParaRPr lang="vi-VN" sz="2800" b="1">
              <a:solidFill>
                <a:srgbClr val="0000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en-US" sz="280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Độ chính xác chưa cao, ĐCNN lớn</a:t>
            </a:r>
            <a:endParaRPr lang="vi-VN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en-US" sz="280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Không đo được các khoảng thời gian dài.</a:t>
            </a:r>
            <a:endParaRPr lang="vi-VN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en-US" sz="280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Không đo được thời gian trong ngày.</a:t>
            </a:r>
            <a:endParaRPr lang="vi-VN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en-US" sz="280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Phạm vi sử dụng hẹp.</a:t>
            </a:r>
            <a:endParaRPr lang="vi-VN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20940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3F7242-9B61-4737-A540-99A36E1D50C1}"/>
              </a:ext>
            </a:extLst>
          </p:cNvPr>
          <p:cNvSpPr/>
          <p:nvPr/>
        </p:nvSpPr>
        <p:spPr>
          <a:xfrm>
            <a:off x="737560" y="62960"/>
            <a:ext cx="11225371" cy="5826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HÃY NÊU ƯU – NHƯỢC ĐIỂM CỦA MỖI LOẠI ĐỒNG HỒ SAU?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B4BD09-B6A6-4A2D-A67A-811B65C11CF7}"/>
              </a:ext>
            </a:extLst>
          </p:cNvPr>
          <p:cNvSpPr/>
          <p:nvPr/>
        </p:nvSpPr>
        <p:spPr>
          <a:xfrm>
            <a:off x="0" y="645575"/>
            <a:ext cx="3333665" cy="383494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092" t="-2923" r="-6462" b="-318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206B8F8-8824-4A1D-B351-0E6EFC2D18C7}"/>
              </a:ext>
            </a:extLst>
          </p:cNvPr>
          <p:cNvSpPr/>
          <p:nvPr/>
        </p:nvSpPr>
        <p:spPr>
          <a:xfrm>
            <a:off x="1239476" y="4771826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BD7CCDF-B625-48A3-93F2-5FF6D4F533B1}"/>
              </a:ext>
            </a:extLst>
          </p:cNvPr>
          <p:cNvSpPr txBox="1"/>
          <p:nvPr/>
        </p:nvSpPr>
        <p:spPr>
          <a:xfrm>
            <a:off x="3776039" y="1023999"/>
            <a:ext cx="7086600" cy="3525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en-US" sz="36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Đồng hồ điện tử:</a:t>
            </a:r>
            <a:endParaRPr lang="vi-VN" sz="2400" b="1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n-US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32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Ưu điểm: </a:t>
            </a:r>
            <a:endParaRPr lang="vi-VN" sz="3200" b="1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+ Hoạt động liên tục, hiển thị thông số giờ, phút, giây cụ thể.</a:t>
            </a:r>
            <a:endParaRPr lang="vi-VN" sz="3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+ Giá thành rẻ, được sử dụng rộng rãi, … </a:t>
            </a:r>
            <a:endParaRPr lang="vi-VN" sz="3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270510" algn="l"/>
              </a:tabLst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- Hạn chế: </a:t>
            </a:r>
            <a:r>
              <a:rPr lang="en-US" sz="320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Tiêu tốn năng lượng,…</a:t>
            </a:r>
            <a:endParaRPr lang="vi-VN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53289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423723" y="18032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3.BoosterNextFYBlackRegular-Sa" panose="02000A03000000020004" pitchFamily="2" charset="0"/>
              </a:rPr>
              <a:t> III. CÁC BƯỚC </a:t>
            </a:r>
            <a:r>
              <a:rPr lang="en-US" sz="4000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ĐO THỜI GIAN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DBB0C4A-A35D-4191-8F90-86475E7381ED}"/>
              </a:ext>
            </a:extLst>
          </p:cNvPr>
          <p:cNvSpPr txBox="1">
            <a:spLocks/>
          </p:cNvSpPr>
          <p:nvPr/>
        </p:nvSpPr>
        <p:spPr>
          <a:xfrm>
            <a:off x="2290440" y="1459125"/>
            <a:ext cx="8100470" cy="1745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b="1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Hãy mô tả một tình huống cho thấy sự cần thiết của việc ước lượng thời gian trong đời sống.</a:t>
            </a:r>
            <a:endParaRPr lang="en-US" sz="4000" dirty="0">
              <a:solidFill>
                <a:srgbClr val="0000FF"/>
              </a:solidFill>
              <a:highlight>
                <a:srgbClr val="FFFFFF"/>
              </a:highlight>
              <a:latin typeface="Times New Roman" pitchFamily="18" charset="0"/>
              <a:ea typeface="A3.NotoSans-San" panose="020B0502040504020204" pitchFamily="34" charset="0"/>
              <a:cs typeface="Times New Roman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9018CC92-E381-41F5-837E-A0FA0DF15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88" y="1373596"/>
            <a:ext cx="2128052" cy="212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5871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762F75D-95F3-4C91-B8C4-7A94AC3FB9DF}"/>
              </a:ext>
            </a:extLst>
          </p:cNvPr>
          <p:cNvSpPr txBox="1">
            <a:spLocks noChangeArrowheads="1"/>
          </p:cNvSpPr>
          <p:nvPr/>
        </p:nvSpPr>
        <p:spPr>
          <a:xfrm>
            <a:off x="1517551" y="41885"/>
            <a:ext cx="9156898" cy="72851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vi-VN" sz="4235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xếp các b</a:t>
            </a:r>
            <a:r>
              <a:rPr lang="vi-VN" altLang="vi-VN" sz="4235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vi-VN" sz="4235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 sử dụng đồng hồ</a:t>
            </a:r>
            <a:endParaRPr lang="vi-VN" altLang="vi-VN" sz="4235" b="1" ker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987160B-5D9C-40D5-A5EC-E89701FB5240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2007121" y="1626760"/>
            <a:ext cx="1556350" cy="199037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C6F9A0F-BBAA-4F9A-99CF-196AA6570451}"/>
              </a:ext>
            </a:extLst>
          </p:cNvPr>
          <p:cNvSpPr/>
          <p:nvPr/>
        </p:nvSpPr>
        <p:spPr>
          <a:xfrm>
            <a:off x="3563473" y="1113861"/>
            <a:ext cx="8243046" cy="737667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Chọn đồng hồ phù hợp</a:t>
            </a:r>
            <a:endParaRPr lang="vi-VN" sz="360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14:cNvPr>
              <p14:cNvContentPartPr/>
              <p14:nvPr/>
            </p14:nvContentPartPr>
            <p14:xfrm>
              <a:off x="3751276" y="1622267"/>
              <a:ext cx="282" cy="282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F17119-51D3-4E7F-9642-2834BB7AB9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44226" y="1615217"/>
                <a:ext cx="14100" cy="141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Flowchart: Alternate Process 8">
            <a:extLst>
              <a:ext uri="{FF2B5EF4-FFF2-40B4-BE49-F238E27FC236}">
                <a16:creationId xmlns:a16="http://schemas.microsoft.com/office/drawing/2014/main" id="{36FC40A0-44DA-42DC-84BB-C1BF98E51E87}"/>
              </a:ext>
            </a:extLst>
          </p:cNvPr>
          <p:cNvSpPr/>
          <p:nvPr/>
        </p:nvSpPr>
        <p:spPr>
          <a:xfrm>
            <a:off x="262684" y="1293010"/>
            <a:ext cx="1744437" cy="572527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Clr>
                <a:srgbClr val="000000"/>
              </a:buClr>
            </a:pP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Bước 1</a:t>
            </a:r>
            <a:endParaRPr lang="en-US" alt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Flowchart: Alternate Process 8">
            <a:extLst>
              <a:ext uri="{FF2B5EF4-FFF2-40B4-BE49-F238E27FC236}">
                <a16:creationId xmlns:a16="http://schemas.microsoft.com/office/drawing/2014/main" id="{934F3426-C103-4E9E-A6AC-8A9B85719A1F}"/>
              </a:ext>
            </a:extLst>
          </p:cNvPr>
          <p:cNvSpPr/>
          <p:nvPr/>
        </p:nvSpPr>
        <p:spPr>
          <a:xfrm>
            <a:off x="262684" y="2388151"/>
            <a:ext cx="1744437" cy="572527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Clr>
                <a:srgbClr val="000000"/>
              </a:buClr>
            </a:pP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Bước 2</a:t>
            </a:r>
            <a:endParaRPr lang="en-US" alt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Flowchart: Alternate Process 8">
            <a:extLst>
              <a:ext uri="{FF2B5EF4-FFF2-40B4-BE49-F238E27FC236}">
                <a16:creationId xmlns:a16="http://schemas.microsoft.com/office/drawing/2014/main" id="{26F708E8-9831-48A2-9FA8-5770334856ED}"/>
              </a:ext>
            </a:extLst>
          </p:cNvPr>
          <p:cNvSpPr/>
          <p:nvPr/>
        </p:nvSpPr>
        <p:spPr>
          <a:xfrm>
            <a:off x="239913" y="3486759"/>
            <a:ext cx="1744437" cy="572527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Clr>
                <a:srgbClr val="000000"/>
              </a:buClr>
            </a:pP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Bước 3</a:t>
            </a:r>
            <a:endParaRPr lang="en-US" alt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Flowchart: Alternate Process 8">
            <a:extLst>
              <a:ext uri="{FF2B5EF4-FFF2-40B4-BE49-F238E27FC236}">
                <a16:creationId xmlns:a16="http://schemas.microsoft.com/office/drawing/2014/main" id="{651D6AE4-7477-4EAD-B265-F758225EDAC4}"/>
              </a:ext>
            </a:extLst>
          </p:cNvPr>
          <p:cNvSpPr/>
          <p:nvPr/>
        </p:nvSpPr>
        <p:spPr>
          <a:xfrm>
            <a:off x="262684" y="4581900"/>
            <a:ext cx="1744437" cy="572527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Clr>
                <a:srgbClr val="000000"/>
              </a:buClr>
            </a:pP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Bước 4</a:t>
            </a:r>
            <a:endParaRPr lang="en-US" alt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lowchart: Alternate Process 8">
            <a:extLst>
              <a:ext uri="{FF2B5EF4-FFF2-40B4-BE49-F238E27FC236}">
                <a16:creationId xmlns:a16="http://schemas.microsoft.com/office/drawing/2014/main" id="{4743B4B2-8F00-4B5C-AFF1-0065F26175F7}"/>
              </a:ext>
            </a:extLst>
          </p:cNvPr>
          <p:cNvSpPr/>
          <p:nvPr/>
        </p:nvSpPr>
        <p:spPr>
          <a:xfrm>
            <a:off x="262684" y="5664042"/>
            <a:ext cx="1744437" cy="572527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Clr>
                <a:srgbClr val="000000"/>
              </a:buClr>
            </a:pP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Bước 5</a:t>
            </a:r>
            <a:endParaRPr lang="en-US" alt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06DA0657-DB1C-494D-8B5D-98660412DD60}"/>
              </a:ext>
            </a:extLst>
          </p:cNvPr>
          <p:cNvSpPr/>
          <p:nvPr/>
        </p:nvSpPr>
        <p:spPr>
          <a:xfrm>
            <a:off x="3563471" y="2142724"/>
            <a:ext cx="8243047" cy="769180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Đọc và ghi kết quả mỗi lần đo</a:t>
            </a:r>
            <a:endParaRPr lang="vi-VN" sz="3600">
              <a:solidFill>
                <a:schemeClr val="bg1"/>
              </a:solidFill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0F0B2A8F-83F8-4536-939E-58DFB9145E51}"/>
              </a:ext>
            </a:extLst>
          </p:cNvPr>
          <p:cNvSpPr/>
          <p:nvPr/>
        </p:nvSpPr>
        <p:spPr>
          <a:xfrm>
            <a:off x="3563471" y="3207633"/>
            <a:ext cx="8243047" cy="818999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Ước lượng khoảng thời gian cần đo</a:t>
            </a:r>
            <a:endParaRPr lang="vi-VN" sz="3600">
              <a:solidFill>
                <a:schemeClr val="bg1"/>
              </a:solidFill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3320CCB9-7C44-48E0-A848-64C96C3383BC}"/>
              </a:ext>
            </a:extLst>
          </p:cNvPr>
          <p:cNvSpPr/>
          <p:nvPr/>
        </p:nvSpPr>
        <p:spPr>
          <a:xfrm>
            <a:off x="3563471" y="4295074"/>
            <a:ext cx="8243047" cy="818999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Hiệu chỉnh đồng hồ đúng cách trước khi đo</a:t>
            </a:r>
            <a:endParaRPr lang="vi-VN" sz="3600">
              <a:solidFill>
                <a:schemeClr val="bg1"/>
              </a:solidFill>
            </a:endParaRP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D2C5751C-C092-4386-B753-E16E7BF82103}"/>
              </a:ext>
            </a:extLst>
          </p:cNvPr>
          <p:cNvSpPr/>
          <p:nvPr/>
        </p:nvSpPr>
        <p:spPr>
          <a:xfrm>
            <a:off x="3563471" y="5417570"/>
            <a:ext cx="8243046" cy="818999"/>
          </a:xfrm>
          <a:prstGeom prst="rect">
            <a:avLst/>
          </a:prstGeom>
          <a:solidFill>
            <a:srgbClr val="660066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Thực hiện đo thời gian bằng đồng hồ</a:t>
            </a:r>
            <a:endParaRPr lang="vi-VN" sz="3600">
              <a:solidFill>
                <a:schemeClr val="bg1"/>
              </a:solidFill>
            </a:endParaRPr>
          </a:p>
        </p:txBody>
      </p:sp>
      <p:cxnSp>
        <p:nvCxnSpPr>
          <p:cNvPr id="33" name="Straight Arrow Connector 17">
            <a:extLst>
              <a:ext uri="{FF2B5EF4-FFF2-40B4-BE49-F238E27FC236}">
                <a16:creationId xmlns:a16="http://schemas.microsoft.com/office/drawing/2014/main" id="{312137E7-4AA6-4C9B-AD71-EC2AC77D0207}"/>
              </a:ext>
            </a:extLst>
          </p:cNvPr>
          <p:cNvCxnSpPr>
            <a:cxnSpLocks/>
            <a:stCxn id="17" idx="3"/>
            <a:endCxn id="10" idx="1"/>
          </p:cNvCxnSpPr>
          <p:nvPr/>
        </p:nvCxnSpPr>
        <p:spPr>
          <a:xfrm flipV="1">
            <a:off x="2007121" y="1482695"/>
            <a:ext cx="1556352" cy="119172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17">
            <a:extLst>
              <a:ext uri="{FF2B5EF4-FFF2-40B4-BE49-F238E27FC236}">
                <a16:creationId xmlns:a16="http://schemas.microsoft.com/office/drawing/2014/main" id="{84F64DE9-9107-405A-9B80-6C0E4F5EFF56}"/>
              </a:ext>
            </a:extLst>
          </p:cNvPr>
          <p:cNvCxnSpPr>
            <a:cxnSpLocks/>
            <a:stCxn id="21" idx="3"/>
            <a:endCxn id="27" idx="1"/>
          </p:cNvCxnSpPr>
          <p:nvPr/>
        </p:nvCxnSpPr>
        <p:spPr>
          <a:xfrm>
            <a:off x="1984350" y="3773023"/>
            <a:ext cx="1579121" cy="93155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17">
            <a:extLst>
              <a:ext uri="{FF2B5EF4-FFF2-40B4-BE49-F238E27FC236}">
                <a16:creationId xmlns:a16="http://schemas.microsoft.com/office/drawing/2014/main" id="{C8A03123-5CB8-4D64-A6E8-B7E731D7ECAE}"/>
              </a:ext>
            </a:extLst>
          </p:cNvPr>
          <p:cNvCxnSpPr>
            <a:cxnSpLocks/>
            <a:stCxn id="22" idx="3"/>
            <a:endCxn id="28" idx="1"/>
          </p:cNvCxnSpPr>
          <p:nvPr/>
        </p:nvCxnSpPr>
        <p:spPr>
          <a:xfrm>
            <a:off x="2007121" y="4868164"/>
            <a:ext cx="1556350" cy="958906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17">
            <a:extLst>
              <a:ext uri="{FF2B5EF4-FFF2-40B4-BE49-F238E27FC236}">
                <a16:creationId xmlns:a16="http://schemas.microsoft.com/office/drawing/2014/main" id="{54C462F4-0C06-41A5-A504-89D98FE02108}"/>
              </a:ext>
            </a:extLst>
          </p:cNvPr>
          <p:cNvCxnSpPr>
            <a:cxnSpLocks/>
            <a:stCxn id="23" idx="3"/>
            <a:endCxn id="25" idx="1"/>
          </p:cNvCxnSpPr>
          <p:nvPr/>
        </p:nvCxnSpPr>
        <p:spPr>
          <a:xfrm flipV="1">
            <a:off x="2007121" y="2527314"/>
            <a:ext cx="1556350" cy="3422992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70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D616A2D9-4ADA-4666-AD3D-FE08EF19A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45016" cy="6858001"/>
          </a:xfrm>
          <a:prstGeom prst="rect">
            <a:avLst/>
          </a:prstGeom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72189361-D16F-43FE-8AD8-6A4202C380F9}"/>
              </a:ext>
            </a:extLst>
          </p:cNvPr>
          <p:cNvSpPr txBox="1"/>
          <p:nvPr/>
        </p:nvSpPr>
        <p:spPr>
          <a:xfrm>
            <a:off x="746337" y="591009"/>
            <a:ext cx="11109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A3.ArchivoBold-San" panose="020B0803020202020B04" pitchFamily="34" charset="0"/>
              </a:rPr>
              <a:t>Bài</a:t>
            </a:r>
            <a:r>
              <a:rPr lang="en-US" sz="4800" dirty="0" smtClean="0">
                <a:latin typeface="A3.ArchivoBold-San" panose="020B0803020202020B04" pitchFamily="34" charset="0"/>
              </a:rPr>
              <a:t> </a:t>
            </a:r>
            <a:r>
              <a:rPr lang="en-US" sz="4800" dirty="0">
                <a:latin typeface="A3.ArchivoBold-San" panose="020B0803020202020B04" pitchFamily="34" charset="0"/>
              </a:rPr>
              <a:t>7. </a:t>
            </a:r>
            <a:r>
              <a:rPr lang="en-US" sz="4800" dirty="0">
                <a:solidFill>
                  <a:srgbClr val="FF0000"/>
                </a:solidFill>
                <a:latin typeface="A3.ArchivoBold-San" panose="020B0803020202020B04" pitchFamily="34" charset="0"/>
              </a:rPr>
              <a:t>ĐO THỜI GIAN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5778101E-48CB-430E-81E7-32656522335E}"/>
              </a:ext>
            </a:extLst>
          </p:cNvPr>
          <p:cNvSpPr txBox="1"/>
          <p:nvPr/>
        </p:nvSpPr>
        <p:spPr>
          <a:xfrm>
            <a:off x="46984" y="133203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3.BoosterNextFYBlackRegular-Sa" panose="02000A03000000020004" pitchFamily="2" charset="0"/>
              </a:rPr>
              <a:t>III. Các bước đo thời gian</a:t>
            </a:r>
            <a:endParaRPr lang="en-US" sz="4000" dirty="0">
              <a:solidFill>
                <a:srgbClr val="FF0000"/>
              </a:solidFill>
              <a:latin typeface="A3.BoosterNextFYBlackRegular-Sa" panose="02000A03000000020004" pitchFamily="2" charset="0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1B5C6E8F-7616-4B64-9578-B98A57CA68B5}"/>
              </a:ext>
            </a:extLst>
          </p:cNvPr>
          <p:cNvSpPr txBox="1"/>
          <p:nvPr/>
        </p:nvSpPr>
        <p:spPr>
          <a:xfrm>
            <a:off x="746337" y="1995541"/>
            <a:ext cx="118234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Bước 1: Ước lượng khoảng thời gian cần đo.</a:t>
            </a:r>
          </a:p>
          <a:p>
            <a:pPr marL="571500" indent="-571500">
              <a:buFontTx/>
              <a:buChar char="-"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Bước 2: Chọn đồng hồ phù hợp.</a:t>
            </a:r>
          </a:p>
          <a:p>
            <a:pPr marL="571500" indent="-571500">
              <a:buFontTx/>
              <a:buChar char="-"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Bước 3: Hiệu chỉnh đồng hồ đúng cách trước khi đo.</a:t>
            </a:r>
          </a:p>
          <a:p>
            <a:pPr marL="571500" indent="-571500">
              <a:buFontTx/>
              <a:buChar char="-"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Bước 4: Thực hiện đo thời gian bằng đồng hồ</a:t>
            </a:r>
          </a:p>
          <a:p>
            <a:pPr marL="571500" indent="-571500">
              <a:buFontTx/>
              <a:buChar char="-"/>
            </a:pP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Bước 5: Đọc và ghi kết quả mỗi lần đo.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864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33" y="1578483"/>
            <a:ext cx="11299534" cy="3450717"/>
          </a:xfrm>
        </p:spPr>
        <p:txBody>
          <a:bodyPr>
            <a:normAutofit/>
          </a:bodyPr>
          <a:lstStyle/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en-US" sz="3200" b="1" u="sng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Bước 1</a:t>
            </a:r>
            <a:r>
              <a:rPr lang="en-US" sz="3200" b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Mỗi nhóm HS viết </a:t>
            </a:r>
            <a:r>
              <a:rPr lang="en-US" sz="320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nội dung </a:t>
            </a:r>
            <a:r>
              <a:rPr lang="en-US" sz="320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đã biết 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và </a:t>
            </a:r>
            <a:r>
              <a:rPr lang="en-US" sz="320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nội dung </a:t>
            </a:r>
            <a:r>
              <a:rPr lang="en-US" sz="320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muốn biết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về thời gian và cách đo thời gian vào PHT KWL.</a:t>
            </a: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en-US" sz="3200" b="1" u="sng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Bước 2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Đại diện các nhóm trình bày trước lớp, nhóm sau </a:t>
            </a:r>
            <a:r>
              <a:rPr lang="en-US" sz="320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không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trùng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với nhóm trình bày trước.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454CEA-CF79-4B3C-ADC0-8F8E82FD2796}"/>
              </a:ext>
            </a:extLst>
          </p:cNvPr>
          <p:cNvSpPr txBox="1"/>
          <p:nvPr/>
        </p:nvSpPr>
        <p:spPr>
          <a:xfrm>
            <a:off x="0" y="39525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solidFill>
                  <a:srgbClr val="FF0000"/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KHỞI ĐỘNG</a:t>
            </a:r>
            <a:endParaRPr lang="en-US" sz="6000">
              <a:solidFill>
                <a:srgbClr val="FF0000"/>
              </a:solidFill>
              <a:latin typeface="A3.BoosterNextFYBlackRegular-Sa" panose="02000A03000000020004" pitchFamily="2" charset="0"/>
            </a:endParaRPr>
          </a:p>
        </p:txBody>
      </p:sp>
      <p:pic>
        <p:nvPicPr>
          <p:cNvPr id="9" name="Graphic 8" descr="Microscope">
            <a:extLst>
              <a:ext uri="{FF2B5EF4-FFF2-40B4-BE49-F238E27FC236}">
                <a16:creationId xmlns:a16="http://schemas.microsoft.com/office/drawing/2014/main" id="{5B3379B0-1E9A-405B-B4FF-18A89BF40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866269" y="18876"/>
            <a:ext cx="1322066" cy="1322066"/>
          </a:xfrm>
          <a:prstGeom prst="rect">
            <a:avLst/>
          </a:prstGeom>
        </p:spPr>
      </p:pic>
      <p:pic>
        <p:nvPicPr>
          <p:cNvPr id="8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88D2926F-391E-4E51-BC59-42811A70B8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6416" y="5532276"/>
            <a:ext cx="2315584" cy="133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2353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49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78" y="894594"/>
            <a:ext cx="8201358" cy="50688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đo</a:t>
            </a:r>
            <a:r>
              <a:rPr lang="en-US" sz="3200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thời</a:t>
            </a:r>
            <a:r>
              <a:rPr lang="en-US" sz="3200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, ta </a:t>
            </a:r>
            <a:r>
              <a:rPr lang="en-US" sz="3200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cần</a:t>
            </a:r>
            <a:r>
              <a:rPr lang="en-US" sz="3200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200" i="1" dirty="0" err="1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Ước</a:t>
            </a:r>
            <a:r>
              <a:rPr lang="en-US" sz="3200" i="1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lượng</a:t>
            </a:r>
            <a:r>
              <a:rPr lang="en-US" sz="3200" i="1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khoảng</a:t>
            </a:r>
            <a:r>
              <a:rPr lang="en-US" sz="3200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thời</a:t>
            </a:r>
            <a:r>
              <a:rPr lang="en-US" sz="3200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gian</a:t>
            </a:r>
            <a:r>
              <a:rPr lang="en-US" sz="3200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cần</a:t>
            </a:r>
            <a:r>
              <a:rPr lang="en-US" sz="3200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đo</a:t>
            </a:r>
            <a:r>
              <a:rPr lang="en-US" sz="3200" i="1" dirty="0"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FF0000"/>
                </a:solidFill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  <a:ea typeface="A3.NotoSans-San" panose="020B0502040504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highlight>
                <a:srgbClr val="FFFFFF"/>
              </a:highlight>
              <a:latin typeface="Arial" panose="020B0604020202020204" pitchFamily="34" charset="0"/>
              <a:ea typeface="A3.NotoSans-San" panose="020B050204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0" y="1341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BƯỚC ĐO THỜI GIAN BẰNG ĐỒNG HỒ ĐIỆN TỬ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5477C17-57DC-46E8-B220-F85D446D6B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01495" y="1531395"/>
            <a:ext cx="2925507" cy="292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5352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020" y="1506227"/>
            <a:ext cx="7847859" cy="4319678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Hình</a:t>
            </a: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HS </a:t>
            </a:r>
            <a:r>
              <a:rPr lang="en-US" sz="320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làm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việc theo nhóm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Nội</a:t>
            </a: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dung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Thực hành ước lượng và đo thời gian bằng đồng hồ bấm giây.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HS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thực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hành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và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hoàn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thiện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PHT </a:t>
            </a:r>
            <a:r>
              <a:rPr lang="en-US" sz="320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bài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7: 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ĐO THỜI GIAN.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Báo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cáo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kết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quả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thực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hành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0" y="1341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3.BoosterNextFYBlackRegular-Sa" panose="02000A03000000020004" pitchFamily="2" charset="0"/>
              </a:rPr>
              <a:t>THỰC HÀNH ĐO THỜI GIAN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C278755-B198-4F11-A226-314BB0C52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2609" y="1374919"/>
            <a:ext cx="2786426" cy="2786426"/>
          </a:xfrm>
          <a:prstGeom prst="rect">
            <a:avLst/>
          </a:prstGeom>
        </p:spPr>
      </p:pic>
      <p:pic>
        <p:nvPicPr>
          <p:cNvPr id="2" name="Countdown 5 minutes-Nho">
            <a:hlinkClick r:id="" action="ppaction://media"/>
            <a:extLst>
              <a:ext uri="{FF2B5EF4-FFF2-40B4-BE49-F238E27FC236}">
                <a16:creationId xmlns:a16="http://schemas.microsoft.com/office/drawing/2014/main" id="{0B90FF7B-973F-4828-ABF1-97AEFCA6AF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52609" y="4292296"/>
            <a:ext cx="2663453" cy="146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049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35F618A-A812-4568-8555-D10145796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0"/>
            <a:ext cx="9315450" cy="690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081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020" y="1135867"/>
            <a:ext cx="7847859" cy="4690038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Hình </a:t>
            </a: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HS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làm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việc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nhân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	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Tóm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tắt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nội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dung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bài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học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dưới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dạng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sơ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đồ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tư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duy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0" y="1341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3.BoosterNextFYBlackRegular-Sa" panose="02000A03000000020004" pitchFamily="2" charset="0"/>
              </a:rPr>
              <a:t>CỦNG CỐ</a:t>
            </a:r>
          </a:p>
        </p:txBody>
      </p:sp>
      <p:pic>
        <p:nvPicPr>
          <p:cNvPr id="2" name="Countdown 5 minutes-Nho">
            <a:hlinkClick r:id="" action="ppaction://media"/>
            <a:extLst>
              <a:ext uri="{FF2B5EF4-FFF2-40B4-BE49-F238E27FC236}">
                <a16:creationId xmlns:a16="http://schemas.microsoft.com/office/drawing/2014/main" id="{0B90FF7B-973F-4828-ABF1-97AEFCA6AF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 cstate="print"/>
          <a:srcRect t="6081" b="6081"/>
          <a:stretch/>
        </p:blipFill>
        <p:spPr>
          <a:xfrm>
            <a:off x="449065" y="4395092"/>
            <a:ext cx="2755773" cy="136055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6A0E7E3-845D-4751-854C-80431DBDF2C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49066" y="1135867"/>
            <a:ext cx="2907304" cy="290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29522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566" y="896645"/>
            <a:ext cx="10936314" cy="5415378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Xem lại nội dung bài đã học.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Đọc trước bài 8. Đo nhiệt độ</a:t>
            </a:r>
            <a:endParaRPr lang="en-US" sz="320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Hoạt động trải nghiệm sáng tạo:</a:t>
            </a:r>
            <a:endParaRPr lang="en-US" sz="320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	</a:t>
            </a:r>
            <a:r>
              <a:rPr lang="en-US" sz="3200" b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CHẾ TẠO ĐỒNG HỒ MẶT TRỜI.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i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Yêu cầu sản phẩm </a:t>
            </a: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có thể xác định được thời điểm từ 8h sáng đến 15h chiều vào ngày nắng (sự chênh thời gian so với đồng hồ điện tử là &lt;15 phút)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*Link tham khảo: </a:t>
            </a:r>
            <a:r>
              <a:rPr lang="vi-VN" sz="3200" u="sng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Hướng dẫn làm đồng hồ mặt trời - Xchannel – YouTube</a:t>
            </a:r>
            <a:r>
              <a:rPr lang="en-US" sz="3200" u="sng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US" sz="35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0" y="1341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3.BoosterNextFYBlackRegular-Sa" panose="02000A03000000020004" pitchFamily="2" charset="0"/>
              </a:rPr>
              <a:t>NHIỆM VỤ VỀ NHÀ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03D23B8-42A7-4DE8-AFA6-A3C0D0B8B97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704534" y="-107006"/>
            <a:ext cx="2487466" cy="248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22156"/>
      </p:ext>
    </p:extLst>
  </p:cSld>
  <p:clrMapOvr>
    <a:masterClrMapping/>
  </p:clrMapOvr>
  <p:transition spd="slow">
    <p:push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ướng dẫn làm đồng hồ mặt trời">
            <a:hlinkClick r:id="" action="ppaction://media"/>
            <a:extLst>
              <a:ext uri="{FF2B5EF4-FFF2-40B4-BE49-F238E27FC236}">
                <a16:creationId xmlns:a16="http://schemas.microsoft.com/office/drawing/2014/main" id="{BC21885A-CDBE-44C6-A6CF-CCFB005D33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9516" y="886569"/>
            <a:ext cx="9979120" cy="5608359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AEE35BC7-D386-4CA7-958A-663A7D4C0021}"/>
              </a:ext>
            </a:extLst>
          </p:cNvPr>
          <p:cNvSpPr txBox="1"/>
          <p:nvPr/>
        </p:nvSpPr>
        <p:spPr>
          <a:xfrm>
            <a:off x="0" y="1341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HƯỚNG DẪN LÀM ĐỒNG HỒ MẶT TRỜI ĐƠN GIẢN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37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6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4B3A8-0C5D-40A1-96F0-AF9E1767F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E92C3-AA99-6151-E18F-F12C5187C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ình ảnh 4">
            <a:extLst>
              <a:ext uri="{FF2B5EF4-FFF2-40B4-BE49-F238E27FC236}">
                <a16:creationId xmlns:a16="http://schemas.microsoft.com/office/drawing/2014/main" id="{2920900D-71F2-DC93-022E-8237C39F4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-85725"/>
            <a:ext cx="7792570" cy="677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47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16" y="815992"/>
            <a:ext cx="11336768" cy="4518008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AutoNum type="arabicPeriod"/>
            </a:pPr>
            <a:r>
              <a:rPr lang="en-US" sz="3200" b="1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Hình </a:t>
            </a:r>
            <a:r>
              <a:rPr lang="en-US" sz="3200" b="1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Hoạt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động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nhóm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4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người</a:t>
            </a:r>
            <a:endParaRPr lang="en-US" sz="3200" dirty="0">
              <a:highlight>
                <a:srgbClr val="FFFFFF"/>
              </a:highlight>
              <a:latin typeface="Times New Roman" pitchFamily="18" charset="0"/>
              <a:ea typeface="A3.NotoSans-San" panose="020B0502040504020204" pitchFamily="34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Thời</a:t>
            </a:r>
            <a:r>
              <a:rPr lang="en-US" sz="3200" b="1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: 5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phút</a:t>
            </a:r>
            <a:endParaRPr lang="en-US" sz="3200" dirty="0">
              <a:highlight>
                <a:srgbClr val="FFFFFF"/>
              </a:highlight>
              <a:latin typeface="Times New Roman" pitchFamily="18" charset="0"/>
              <a:ea typeface="A3.NotoSans-San" panose="020B0502040504020204" pitchFamily="34" charset="0"/>
              <a:cs typeface="Times New Roman" pitchFamily="18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Nhiệm</a:t>
            </a:r>
            <a:r>
              <a:rPr lang="en-US" sz="3200" b="1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Trả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lời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các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câu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hỏi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sau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sz="3200" b="1" dirty="0" err="1">
                <a:solidFill>
                  <a:srgbClr val="C55A11"/>
                </a:solidFill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C55A11"/>
                </a:solidFill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1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. a,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Kể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tên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một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số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đơn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vị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dùng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để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đo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thời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mà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em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biết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           b,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Đơn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vị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nào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là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đơn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vị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đo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thời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cơ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bản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của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nước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ta?</a:t>
            </a:r>
          </a:p>
          <a:p>
            <a:pPr marL="0" indent="0" algn="just">
              <a:buNone/>
            </a:pPr>
            <a:endParaRPr lang="en-US" sz="3200" b="1" dirty="0">
              <a:solidFill>
                <a:srgbClr val="C55A11"/>
              </a:solidFill>
              <a:highlight>
                <a:srgbClr val="FFFFFF"/>
              </a:highlight>
              <a:latin typeface="Times New Roman" pitchFamily="18" charset="0"/>
              <a:ea typeface="A3.NotoSans-San" panose="020B0502040504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3200" b="1" dirty="0" err="1">
                <a:solidFill>
                  <a:srgbClr val="C55A11"/>
                </a:solidFill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C55A11"/>
                </a:solidFill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2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.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Điền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số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thích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hợp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vào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chỗ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trống</a:t>
            </a:r>
            <a:r>
              <a:rPr lang="en-US" sz="3200" dirty="0"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1h = ..... phút = .......giây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1 ngày = .....giờ = ....... phút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2,5h = .... phút = .......giây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	          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40 giây = ......phút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327246" y="5595457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427616" y="16966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A3.BoosterNextFYBlackRegular-Sa" panose="02000A03000000020004" pitchFamily="2" charset="0"/>
              </a:rPr>
              <a:t>I. ĐƠN VỊ THỜI </a:t>
            </a:r>
            <a:r>
              <a:rPr lang="en-US" sz="3600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GIAN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04B2743-4F8D-42C9-9828-F01FE22CA76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58596" y="-90742"/>
            <a:ext cx="1813468" cy="181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11119"/>
      </p:ext>
    </p:extLst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44CFF5-9761-4BC7-8910-EEEAF3A7624C}"/>
              </a:ext>
            </a:extLst>
          </p:cNvPr>
          <p:cNvSpPr/>
          <p:nvPr/>
        </p:nvSpPr>
        <p:spPr>
          <a:xfrm>
            <a:off x="0" y="82800"/>
            <a:ext cx="12118019" cy="6714012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4"/>
                </a:ext>
              </a:extLst>
            </a:blip>
            <a:srcRect/>
            <a:stretch>
              <a:fillRect l="-13162" r="-13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E7EEEC-93A4-479C-B4F8-179113B45E59}"/>
              </a:ext>
            </a:extLst>
          </p:cNvPr>
          <p:cNvSpPr txBox="1"/>
          <p:nvPr/>
        </p:nvSpPr>
        <p:spPr>
          <a:xfrm>
            <a:off x="73981" y="9286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A3.BoosterNextFYBlackRegular-Sa" panose="02000A03000000020004" pitchFamily="2" charset="0"/>
              </a:rPr>
              <a:t>ĐƠN VỊ ĐO THỜI GIAN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A5D292-9417-462E-960B-BD2A367889A4}"/>
              </a:ext>
            </a:extLst>
          </p:cNvPr>
          <p:cNvSpPr txBox="1"/>
          <p:nvPr/>
        </p:nvSpPr>
        <p:spPr>
          <a:xfrm>
            <a:off x="6329779" y="1154835"/>
            <a:ext cx="57838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 b="1" i="1" u="sng">
                <a:solidFill>
                  <a:srgbClr val="FFFFFF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giây (s)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phút (min) = 60s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giờ (h) = 60 phút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ngày đêm = 24 giờ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Tuần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Tháng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Năm dương lịch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Thập niên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Thế kỉ</a:t>
            </a:r>
          </a:p>
          <a:p>
            <a:pPr algn="just"/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……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796FF1-A47B-41C2-AFE5-90BE6BABB71B}"/>
              </a:ext>
            </a:extLst>
          </p:cNvPr>
          <p:cNvSpPr txBox="1"/>
          <p:nvPr/>
        </p:nvSpPr>
        <p:spPr>
          <a:xfrm>
            <a:off x="431799" y="1154835"/>
            <a:ext cx="562720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phân = 15s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khắc = 15 phút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 canh = 2 giờ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Tuần trăng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Năm âm lịch</a:t>
            </a:r>
          </a:p>
          <a:p>
            <a:pPr algn="just"/>
            <a:r>
              <a:rPr lang="en-US" sz="3200">
                <a:solidFill>
                  <a:schemeClr val="bg1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……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en-US" sz="320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en-US" sz="3200">
              <a:solidFill>
                <a:schemeClr val="bg1"/>
              </a:solidFill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40235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2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D616A2D9-4ADA-4666-AD3D-FE08EF19A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45016" cy="6858001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C4D47B94-4F1E-4267-A465-2BB4E804F5B7}"/>
              </a:ext>
            </a:extLst>
          </p:cNvPr>
          <p:cNvSpPr txBox="1"/>
          <p:nvPr/>
        </p:nvSpPr>
        <p:spPr>
          <a:xfrm>
            <a:off x="205311" y="133843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3.BoosterNextFYBlackRegular-Sa" panose="02000A03000000020004" pitchFamily="2" charset="0"/>
              </a:rPr>
              <a:t>I. Đơn vị thời gian</a:t>
            </a:r>
            <a:endParaRPr lang="en-US" sz="4000" dirty="0">
              <a:solidFill>
                <a:srgbClr val="FF0000"/>
              </a:solidFill>
              <a:latin typeface="A3.BoosterNextFYBlackRegular-Sa" panose="02000A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45D95D-1CED-496B-802F-6C0D28E50F0F}"/>
              </a:ext>
            </a:extLst>
          </p:cNvPr>
          <p:cNvSpPr txBox="1"/>
          <p:nvPr/>
        </p:nvSpPr>
        <p:spPr>
          <a:xfrm>
            <a:off x="526879" y="2046324"/>
            <a:ext cx="11823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Đơn vị đo thời gian cơ bản trong hệ đo lường hợp pháp nước ta là 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(kí hiệu là 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61D5EF49-6195-485D-BE28-75E1240AA62F}"/>
              </a:ext>
            </a:extLst>
          </p:cNvPr>
          <p:cNvSpPr txBox="1"/>
          <p:nvPr/>
        </p:nvSpPr>
        <p:spPr>
          <a:xfrm>
            <a:off x="550371" y="3282050"/>
            <a:ext cx="11823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- Ngoài ra: phút (min), giờ (h), ngày, tháng, năm, thế kỉ…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72189361-D16F-43FE-8AD8-6A4202C380F9}"/>
              </a:ext>
            </a:extLst>
          </p:cNvPr>
          <p:cNvSpPr txBox="1"/>
          <p:nvPr/>
        </p:nvSpPr>
        <p:spPr>
          <a:xfrm>
            <a:off x="-228803" y="410521"/>
            <a:ext cx="12098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A3.ArchivoBold-San" panose="020B0803020202020B04" pitchFamily="34" charset="0"/>
              </a:rPr>
              <a:t>Bài</a:t>
            </a:r>
            <a:r>
              <a:rPr lang="en-US" sz="5400" dirty="0" smtClean="0">
                <a:latin typeface="A3.ArchivoBold-San" panose="020B0803020202020B04" pitchFamily="34" charset="0"/>
              </a:rPr>
              <a:t> </a:t>
            </a:r>
            <a:r>
              <a:rPr lang="en-US" sz="5400" dirty="0">
                <a:latin typeface="A3.ArchivoBold-San" panose="020B0803020202020B04" pitchFamily="34" charset="0"/>
              </a:rPr>
              <a:t>7. </a:t>
            </a:r>
            <a:r>
              <a:rPr lang="en-US" sz="5400" dirty="0">
                <a:solidFill>
                  <a:srgbClr val="FF0000"/>
                </a:solidFill>
                <a:latin typeface="A3.ArchivoBold-San" panose="020B0803020202020B04" pitchFamily="34" charset="0"/>
              </a:rPr>
              <a:t>ĐO THỜI GIAN</a:t>
            </a:r>
          </a:p>
        </p:txBody>
      </p:sp>
    </p:spTree>
    <p:extLst>
      <p:ext uri="{BB962C8B-B14F-4D97-AF65-F5344CB8AC3E}">
        <p14:creationId xmlns:p14="http://schemas.microsoft.com/office/powerpoint/2010/main" val="328353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423723" y="18032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3.BoosterNextFYBlackRegular-Sa" panose="02000A03000000020004" pitchFamily="2" charset="0"/>
              </a:rPr>
              <a:t> II. DỤNG </a:t>
            </a:r>
            <a:r>
              <a:rPr lang="en-US" sz="4000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CỤ ĐO THỜI GIAN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DBB0C4A-A35D-4191-8F90-86475E7381ED}"/>
              </a:ext>
            </a:extLst>
          </p:cNvPr>
          <p:cNvSpPr txBox="1">
            <a:spLocks/>
          </p:cNvSpPr>
          <p:nvPr/>
        </p:nvSpPr>
        <p:spPr>
          <a:xfrm>
            <a:off x="2096475" y="1625379"/>
            <a:ext cx="10095525" cy="646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3600" b="1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DỤNG CỤ ĐO THỜI GIAN TÊN GỌI LÀ GÌ?</a:t>
            </a:r>
            <a:endParaRPr lang="en-US" sz="3600" dirty="0">
              <a:solidFill>
                <a:srgbClr val="0000FF"/>
              </a:solidFill>
              <a:highlight>
                <a:srgbClr val="FFFFFF"/>
              </a:highlight>
              <a:latin typeface="Times New Roman" pitchFamily="18" charset="0"/>
              <a:ea typeface="A3.NotoSans-San" panose="020B0502040504020204" pitchFamily="34" charset="0"/>
              <a:cs typeface="Times New Roman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9018CC92-E381-41F5-837E-A0FA0DF15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23" y="1075709"/>
            <a:ext cx="1745673" cy="1745673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3195E6CB-CFB0-48EA-9142-2E1CE1F65172}"/>
              </a:ext>
            </a:extLst>
          </p:cNvPr>
          <p:cNvSpPr txBox="1"/>
          <p:nvPr/>
        </p:nvSpPr>
        <p:spPr>
          <a:xfrm>
            <a:off x="3793260" y="3754211"/>
            <a:ext cx="5129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rgbClr val="FF0000"/>
                </a:solidFill>
                <a:latin typeface="Aachen" panose="02020500000000000000" pitchFamily="18" charset="0"/>
                <a:ea typeface="Aachen" panose="02020500000000000000" pitchFamily="18" charset="0"/>
                <a:cs typeface="Aachen" panose="02020500000000000000" pitchFamily="18" charset="0"/>
              </a:rPr>
              <a:t>ĐỒNG HỒ</a:t>
            </a:r>
            <a:endParaRPr lang="en-US" sz="8000">
              <a:solidFill>
                <a:srgbClr val="FF0000"/>
              </a:solidFill>
              <a:latin typeface="A3.BoosterNextFYBlackRegular-Sa" panose="02000A03000000020004" pitchFamily="2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C6895952-35E2-47ED-936C-96F38B349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030" y="2821380"/>
            <a:ext cx="193357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4033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FD7B4-3A14-4F51-8905-A4FC08221223}"/>
              </a:ext>
            </a:extLst>
          </p:cNvPr>
          <p:cNvSpPr txBox="1"/>
          <p:nvPr/>
        </p:nvSpPr>
        <p:spPr>
          <a:xfrm>
            <a:off x="423723" y="18032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A3.BoosterNextFYBlackRegular-Sa" panose="02000A03000000020004" pitchFamily="2" charset="0"/>
              </a:rPr>
              <a:t> II. DỤNG </a:t>
            </a:r>
            <a:r>
              <a:rPr lang="en-US" sz="4000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CỤ ĐO THỜI GIAN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DBB0C4A-A35D-4191-8F90-86475E7381ED}"/>
              </a:ext>
            </a:extLst>
          </p:cNvPr>
          <p:cNvSpPr txBox="1">
            <a:spLocks/>
          </p:cNvSpPr>
          <p:nvPr/>
        </p:nvSpPr>
        <p:spPr>
          <a:xfrm>
            <a:off x="1431457" y="2148894"/>
            <a:ext cx="10428034" cy="646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HÃY KỂ TÊN NHỮNG LOẠI ĐỒNG HỒ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ea typeface="A3.NotoSans-San" panose="020B0502040504020204" pitchFamily="34" charset="0"/>
                <a:cs typeface="Times New Roman" pitchFamily="18" charset="0"/>
              </a:rPr>
              <a:t> MÀ EM BIẾT</a:t>
            </a:r>
            <a:endParaRPr lang="en-US" sz="4000" dirty="0">
              <a:solidFill>
                <a:srgbClr val="0000FF"/>
              </a:solidFill>
              <a:highlight>
                <a:srgbClr val="FFFFFF"/>
              </a:highlight>
              <a:latin typeface="Times New Roman" pitchFamily="18" charset="0"/>
              <a:ea typeface="A3.NotoSans-San" panose="020B0502040504020204" pitchFamily="34" charset="0"/>
              <a:cs typeface="Times New Roman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9018CC92-E381-41F5-837E-A0FA0DF15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1922389"/>
            <a:ext cx="1745673" cy="174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8005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307A86-20A6-4131-AAD1-FC9E489470C8}"/>
              </a:ext>
            </a:extLst>
          </p:cNvPr>
          <p:cNvSpPr/>
          <p:nvPr/>
        </p:nvSpPr>
        <p:spPr>
          <a:xfrm rot="1860000">
            <a:off x="-293515" y="-416264"/>
            <a:ext cx="911806" cy="832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18646F6-A4A8-4746-8FEF-2ECDA34C04CC}"/>
              </a:ext>
            </a:extLst>
          </p:cNvPr>
          <p:cNvSpPr/>
          <p:nvPr/>
        </p:nvSpPr>
        <p:spPr>
          <a:xfrm rot="3480000">
            <a:off x="11116231" y="5883843"/>
            <a:ext cx="2481740" cy="1973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9AAD66-1429-4A55-B9EA-E1DB51BA9C77}"/>
              </a:ext>
            </a:extLst>
          </p:cNvPr>
          <p:cNvSpPr/>
          <p:nvPr/>
        </p:nvSpPr>
        <p:spPr>
          <a:xfrm>
            <a:off x="440678" y="727358"/>
            <a:ext cx="3387437" cy="249381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181" t="-362" r="-3787" b="362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DEAFEC-A287-41D7-8A41-049CDC5F625C}"/>
              </a:ext>
            </a:extLst>
          </p:cNvPr>
          <p:cNvSpPr/>
          <p:nvPr/>
        </p:nvSpPr>
        <p:spPr>
          <a:xfrm>
            <a:off x="6593546" y="727359"/>
            <a:ext cx="2355535" cy="48657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4"/>
                </a:ext>
              </a:extLst>
            </a:blip>
            <a:srcRect/>
            <a:stretch>
              <a:fillRect t="1560" b="1618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0AC67-D465-40AD-B5F5-2262748C58EB}"/>
              </a:ext>
            </a:extLst>
          </p:cNvPr>
          <p:cNvSpPr/>
          <p:nvPr/>
        </p:nvSpPr>
        <p:spPr>
          <a:xfrm>
            <a:off x="9032209" y="727358"/>
            <a:ext cx="2732416" cy="4865753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6"/>
                </a:ext>
              </a:extLst>
            </a:blip>
            <a:srcRect/>
            <a:stretch>
              <a:fillRect l="-15469" r="-15469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7BF0FA-E90B-41F9-A669-24089031EA36}"/>
              </a:ext>
            </a:extLst>
          </p:cNvPr>
          <p:cNvSpPr/>
          <p:nvPr/>
        </p:nvSpPr>
        <p:spPr>
          <a:xfrm>
            <a:off x="440678" y="3840705"/>
            <a:ext cx="3387437" cy="2493819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8"/>
                </a:ext>
              </a:extLst>
            </a:blip>
            <a:srcRect/>
            <a:stretch>
              <a:fillRect l="-5215" r="-5215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A96B8E-93AC-4988-AB14-80961B740A25}"/>
              </a:ext>
            </a:extLst>
          </p:cNvPr>
          <p:cNvSpPr/>
          <p:nvPr/>
        </p:nvSpPr>
        <p:spPr>
          <a:xfrm>
            <a:off x="4011207" y="718324"/>
            <a:ext cx="2355535" cy="4874788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10"/>
                </a:ext>
              </a:extLst>
            </a:blip>
            <a:srcRect/>
            <a:stretch>
              <a:fillRect t="-848" b="1488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01E460-BBB3-4645-A371-A0C02A359E5C}"/>
              </a:ext>
            </a:extLst>
          </p:cNvPr>
          <p:cNvSpPr/>
          <p:nvPr/>
        </p:nvSpPr>
        <p:spPr>
          <a:xfrm>
            <a:off x="1843089" y="3220403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8EE805-792C-457C-B806-93A147C558D6}"/>
              </a:ext>
            </a:extLst>
          </p:cNvPr>
          <p:cNvSpPr/>
          <p:nvPr/>
        </p:nvSpPr>
        <p:spPr>
          <a:xfrm>
            <a:off x="1843089" y="6296063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6BF1A79-87EE-4CE0-9EA0-692C0CF6C1F9}"/>
              </a:ext>
            </a:extLst>
          </p:cNvPr>
          <p:cNvSpPr/>
          <p:nvPr/>
        </p:nvSpPr>
        <p:spPr>
          <a:xfrm>
            <a:off x="4897667" y="5599367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3E54761-8129-4274-B8FE-D98D06F73E53}"/>
              </a:ext>
            </a:extLst>
          </p:cNvPr>
          <p:cNvSpPr/>
          <p:nvPr/>
        </p:nvSpPr>
        <p:spPr>
          <a:xfrm>
            <a:off x="7480006" y="5602146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31D75B3-DBB7-468B-B21F-3D48F738350E}"/>
              </a:ext>
            </a:extLst>
          </p:cNvPr>
          <p:cNvSpPr/>
          <p:nvPr/>
        </p:nvSpPr>
        <p:spPr>
          <a:xfrm>
            <a:off x="10107110" y="5568194"/>
            <a:ext cx="582615" cy="582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3F7242-9B61-4737-A540-99A36E1D50C1}"/>
              </a:ext>
            </a:extLst>
          </p:cNvPr>
          <p:cNvSpPr/>
          <p:nvPr/>
        </p:nvSpPr>
        <p:spPr>
          <a:xfrm>
            <a:off x="737560" y="62960"/>
            <a:ext cx="11225371" cy="5826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C4C627-23EA-4037-B86A-24BB662C2FEF}"/>
              </a:ext>
            </a:extLst>
          </p:cNvPr>
          <p:cNvSpPr txBox="1"/>
          <p:nvPr/>
        </p:nvSpPr>
        <p:spPr>
          <a:xfrm>
            <a:off x="0" y="8102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DỤNG CỤ ĐO THỜI GIAN CỔ</a:t>
            </a:r>
          </a:p>
        </p:txBody>
      </p:sp>
    </p:spTree>
    <p:extLst>
      <p:ext uri="{BB962C8B-B14F-4D97-AF65-F5344CB8AC3E}">
        <p14:creationId xmlns:p14="http://schemas.microsoft.com/office/powerpoint/2010/main" val="73197997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25151706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985</Words>
  <Application>Microsoft Office PowerPoint</Application>
  <PresentationFormat>Widescreen</PresentationFormat>
  <Paragraphs>143</Paragraphs>
  <Slides>25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A3.ArchivoBold-San</vt:lpstr>
      <vt:lpstr>A3.BoosterNextFYBlackRegular-Sa</vt:lpstr>
      <vt:lpstr>A3.NotoSans-San</vt:lpstr>
      <vt:lpstr>Aachen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nguyễn</dc:creator>
  <cp:lastModifiedBy>ADMIN</cp:lastModifiedBy>
  <cp:revision>4</cp:revision>
  <dcterms:created xsi:type="dcterms:W3CDTF">2022-09-27T23:00:38Z</dcterms:created>
  <dcterms:modified xsi:type="dcterms:W3CDTF">2024-02-21T08:13:53Z</dcterms:modified>
</cp:coreProperties>
</file>